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37" r:id="rId5"/>
  </p:sldMasterIdLst>
  <p:notesMasterIdLst>
    <p:notesMasterId r:id="rId51"/>
  </p:notesMasterIdLst>
  <p:sldIdLst>
    <p:sldId id="263" r:id="rId6"/>
    <p:sldId id="403" r:id="rId7"/>
    <p:sldId id="278" r:id="rId8"/>
    <p:sldId id="279" r:id="rId9"/>
    <p:sldId id="336" r:id="rId10"/>
    <p:sldId id="401" r:id="rId11"/>
    <p:sldId id="350" r:id="rId12"/>
    <p:sldId id="398" r:id="rId13"/>
    <p:sldId id="399" r:id="rId14"/>
    <p:sldId id="400" r:id="rId15"/>
    <p:sldId id="402" r:id="rId16"/>
    <p:sldId id="354" r:id="rId17"/>
    <p:sldId id="348" r:id="rId18"/>
    <p:sldId id="374" r:id="rId19"/>
    <p:sldId id="308" r:id="rId20"/>
    <p:sldId id="309" r:id="rId21"/>
    <p:sldId id="305" r:id="rId22"/>
    <p:sldId id="302" r:id="rId23"/>
    <p:sldId id="394" r:id="rId24"/>
    <p:sldId id="404" r:id="rId25"/>
    <p:sldId id="389" r:id="rId26"/>
    <p:sldId id="390" r:id="rId27"/>
    <p:sldId id="392" r:id="rId28"/>
    <p:sldId id="395" r:id="rId29"/>
    <p:sldId id="405" r:id="rId30"/>
    <p:sldId id="406" r:id="rId31"/>
    <p:sldId id="407" r:id="rId32"/>
    <p:sldId id="396" r:id="rId33"/>
    <p:sldId id="391" r:id="rId34"/>
    <p:sldId id="397" r:id="rId35"/>
    <p:sldId id="317" r:id="rId36"/>
    <p:sldId id="319" r:id="rId37"/>
    <p:sldId id="313" r:id="rId38"/>
    <p:sldId id="261" r:id="rId39"/>
    <p:sldId id="362" r:id="rId40"/>
    <p:sldId id="262" r:id="rId41"/>
    <p:sldId id="256" r:id="rId42"/>
    <p:sldId id="257" r:id="rId43"/>
    <p:sldId id="258" r:id="rId44"/>
    <p:sldId id="260" r:id="rId45"/>
    <p:sldId id="303" r:id="rId46"/>
    <p:sldId id="355" r:id="rId47"/>
    <p:sldId id="357" r:id="rId48"/>
    <p:sldId id="358" r:id="rId49"/>
    <p:sldId id="38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3797" autoAdjust="0"/>
  </p:normalViewPr>
  <p:slideViewPr>
    <p:cSldViewPr snapToGrid="0">
      <p:cViewPr varScale="1">
        <p:scale>
          <a:sx n="75" d="100"/>
          <a:sy n="75" d="100"/>
        </p:scale>
        <p:origin x="974" y="43"/>
      </p:cViewPr>
      <p:guideLst/>
    </p:cSldViewPr>
  </p:slideViewPr>
  <p:outlineViewPr>
    <p:cViewPr>
      <p:scale>
        <a:sx n="33" d="100"/>
        <a:sy n="33" d="100"/>
      </p:scale>
      <p:origin x="0" y="-84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FB9AA-08D5-4CBE-B547-897FA77CA8B7}" type="datetimeFigureOut">
              <a:rPr lang="en-US" smtClean="0"/>
              <a:t>5/12/2016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B48AC-F0A4-4B58-A67F-C05AC42687FF}" type="slidenum">
              <a:rPr lang="en-US" smtClean="0"/>
              <a:t>‹#›</a:t>
            </a:fld>
            <a:endParaRPr lang="en-US"/>
          </a:p>
        </p:txBody>
      </p:sp>
    </p:spTree>
    <p:extLst>
      <p:ext uri="{BB962C8B-B14F-4D97-AF65-F5344CB8AC3E}">
        <p14:creationId xmlns:p14="http://schemas.microsoft.com/office/powerpoint/2010/main" val="133202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solidFill>
                  <a:prstClr val="black"/>
                </a:solidFill>
              </a:rPr>
              <a:pPr/>
              <a:t>13</a:t>
            </a:fld>
            <a:endParaRPr lang="en-GB">
              <a:solidFill>
                <a:prstClr val="black"/>
              </a:solidFill>
            </a:endParaRPr>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normAutofit fontScale="85000" lnSpcReduction="20000"/>
          </a:bodyPr>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extLst>
      <p:ext uri="{BB962C8B-B14F-4D97-AF65-F5344CB8AC3E}">
        <p14:creationId xmlns:p14="http://schemas.microsoft.com/office/powerpoint/2010/main" val="115693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a:t>
            </a:r>
            <a:r>
              <a:rPr lang="en-GB" dirty="0" err="1" smtClean="0"/>
              <a:t>pdf</a:t>
            </a:r>
            <a:r>
              <a:rPr lang="en-GB" dirty="0" smtClean="0"/>
              <a:t>. Reflects</a:t>
            </a:r>
            <a:r>
              <a:rPr lang="en-GB" baseline="0" dirty="0" smtClean="0"/>
              <a:t> post-IPCC knowledge as well as IPCC AR4.</a:t>
            </a:r>
            <a:endParaRPr lang="en-GB" dirty="0"/>
          </a:p>
        </p:txBody>
      </p:sp>
      <p:sp>
        <p:nvSpPr>
          <p:cNvPr id="4" name="Slide Number Placeholder 3"/>
          <p:cNvSpPr>
            <a:spLocks noGrp="1"/>
          </p:cNvSpPr>
          <p:nvPr>
            <p:ph type="sldNum" sz="quarter" idx="10"/>
          </p:nvPr>
        </p:nvSpPr>
        <p:spPr/>
        <p:txBody>
          <a:bodyPr/>
          <a:lstStyle/>
          <a:p>
            <a:pPr>
              <a:defRPr/>
            </a:pPr>
            <a:fld id="{FF44F763-4979-444B-93C0-8B2420FBB9FA}" type="slidenum">
              <a:rPr lang="en-GB">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105805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http://tamino.wordpress.com/2011/01/20/how-fast-is-earth-warming/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37</a:t>
            </a:fld>
            <a:endParaRPr lang="en-US"/>
          </a:p>
        </p:txBody>
      </p:sp>
    </p:spTree>
    <p:extLst>
      <p:ext uri="{BB962C8B-B14F-4D97-AF65-F5344CB8AC3E}">
        <p14:creationId xmlns:p14="http://schemas.microsoft.com/office/powerpoint/2010/main" val="113659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38</a:t>
            </a:fld>
            <a:endParaRPr lang="en-US"/>
          </a:p>
        </p:txBody>
      </p:sp>
    </p:spTree>
    <p:extLst>
      <p:ext uri="{BB962C8B-B14F-4D97-AF65-F5344CB8AC3E}">
        <p14:creationId xmlns:p14="http://schemas.microsoft.com/office/powerpoint/2010/main" val="191223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39</a:t>
            </a:fld>
            <a:endParaRPr lang="en-US"/>
          </a:p>
        </p:txBody>
      </p:sp>
    </p:spTree>
    <p:extLst>
      <p:ext uri="{BB962C8B-B14F-4D97-AF65-F5344CB8AC3E}">
        <p14:creationId xmlns:p14="http://schemas.microsoft.com/office/powerpoint/2010/main" val="98152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40</a:t>
            </a:fld>
            <a:endParaRPr lang="en-US"/>
          </a:p>
        </p:txBody>
      </p:sp>
    </p:spTree>
    <p:extLst>
      <p:ext uri="{BB962C8B-B14F-4D97-AF65-F5344CB8AC3E}">
        <p14:creationId xmlns:p14="http://schemas.microsoft.com/office/powerpoint/2010/main" val="70241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E1C3-8CD4-468F-AA41-4EEABCC62DC6}" type="slidenum">
              <a:rPr lang="en-GB"/>
              <a:pPr/>
              <a:t>41</a:t>
            </a:fld>
            <a:endParaRPr lang="en-GB"/>
          </a:p>
        </p:txBody>
      </p:sp>
      <p:sp>
        <p:nvSpPr>
          <p:cNvPr id="514050" name="Rectangle 2"/>
          <p:cNvSpPr>
            <a:spLocks noGrp="1" noRot="1" noChangeAspect="1" noChangeArrowheads="1" noTextEdit="1"/>
          </p:cNvSpPr>
          <p:nvPr>
            <p:ph type="sldImg"/>
          </p:nvPr>
        </p:nvSpPr>
        <p:spPr>
          <a:xfrm>
            <a:off x="1144588" y="685800"/>
            <a:ext cx="4570412" cy="3429000"/>
          </a:xfrm>
          <a:ln/>
        </p:spPr>
      </p:sp>
      <p:sp>
        <p:nvSpPr>
          <p:cNvPr id="514051" name="Rectangle 3"/>
          <p:cNvSpPr>
            <a:spLocks noGrp="1" noChangeArrowheads="1"/>
          </p:cNvSpPr>
          <p:nvPr>
            <p:ph type="body" idx="1"/>
          </p:nvPr>
        </p:nvSpPr>
        <p:spPr>
          <a:xfrm>
            <a:off x="1180207" y="4343704"/>
            <a:ext cx="4500563" cy="4113892"/>
          </a:xfrm>
        </p:spPr>
        <p:txBody>
          <a:bodyPr/>
          <a:lstStyle/>
          <a:p>
            <a:r>
              <a:rPr lang="en-GB"/>
              <a:t>This graph shows how temperature and sea level were closely related in Earth’s history. During the last Ice Age, temperatures were about 6 </a:t>
            </a:r>
            <a:r>
              <a:rPr lang="en-US"/>
              <a:t>ºC colder than now, while sea level was 120 meters lower. During the Pliocene, when it was last significantly warmer than now (by about 2 ºC), sea level was 20-30 meters higher. During the Eocene there was almost no ice on the planet, and sea level was about 70 meters higher.</a:t>
            </a:r>
          </a:p>
          <a:p>
            <a:r>
              <a:rPr lang="en-GB"/>
              <a:t>The history of climate thus sends a strong warning: past climate changes by just a few degrees in global temperature have come with very large sea level changes, by tens of meters. In the long run, this is likely to happen again. The sea level rise by the year 2100 (likely below one meter) is only the small beginning of a much larger rise that will unfold over coming centuries and perhaps millennia, caused by our carbon emissions in this century.</a:t>
            </a:r>
            <a:endParaRPr lang="en-US"/>
          </a:p>
        </p:txBody>
      </p:sp>
    </p:spTree>
    <p:extLst>
      <p:ext uri="{BB962C8B-B14F-4D97-AF65-F5344CB8AC3E}">
        <p14:creationId xmlns:p14="http://schemas.microsoft.com/office/powerpoint/2010/main" val="48329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solidFill>
                  <a:prstClr val="black"/>
                </a:solidFill>
              </a:rPr>
              <a:pPr/>
              <a:t>42</a:t>
            </a:fld>
            <a:endParaRPr lang="en-US" smtClean="0">
              <a:solidFill>
                <a:prstClr val="black"/>
              </a:solidFill>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939409-4BA0-4A04-AFA4-8AB3DCA4195E}" type="slidenum">
              <a:rPr lang="en-US" sz="1200">
                <a:solidFill>
                  <a:prstClr val="black"/>
                </a:solidFill>
              </a:rPr>
              <a:pPr algn="r"/>
              <a:t>42</a:t>
            </a:fld>
            <a:endParaRPr lang="en-US" sz="1200">
              <a:solidFill>
                <a:prstClr val="black"/>
              </a:solidFill>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95797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3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7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0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4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6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1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01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5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3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339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31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231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077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372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84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31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60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67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3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96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07950"/>
            <a:ext cx="9101138" cy="6750050"/>
            <a:chOff x="0" y="68"/>
            <a:chExt cx="5733" cy="4252"/>
          </a:xfrm>
        </p:grpSpPr>
        <p:grpSp>
          <p:nvGrpSpPr>
            <p:cNvPr id="5" name="Group 3"/>
            <p:cNvGrpSpPr>
              <a:grpSpLocks/>
            </p:cNvGrpSpPr>
            <p:nvPr/>
          </p:nvGrpSpPr>
          <p:grpSpPr bwMode="auto">
            <a:xfrm>
              <a:off x="0" y="68"/>
              <a:ext cx="6556" cy="4088"/>
              <a:chOff x="0" y="68"/>
              <a:chExt cx="6556" cy="4088"/>
            </a:xfrm>
          </p:grpSpPr>
          <p:grpSp>
            <p:nvGrpSpPr>
              <p:cNvPr id="37" name="Group 4"/>
              <p:cNvGrpSpPr>
                <a:grpSpLocks/>
              </p:cNvGrpSpPr>
              <p:nvPr userDrawn="1"/>
            </p:nvGrpSpPr>
            <p:grpSpPr bwMode="auto">
              <a:xfrm>
                <a:off x="0" y="144"/>
                <a:ext cx="6556" cy="4012"/>
                <a:chOff x="0" y="144"/>
                <a:chExt cx="6556" cy="4012"/>
              </a:xfrm>
            </p:grpSpPr>
            <p:sp>
              <p:nvSpPr>
                <p:cNvPr id="50" name="Line 5"/>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1" name="Line 6"/>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2" name="Line 7"/>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3" name="Line 8"/>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4" name="Line 9"/>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5" name="Line 10"/>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6" name="Line 11"/>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57" name="Line 12"/>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nvGrpSpPr>
                <p:cNvPr id="58" name="Group 13"/>
                <p:cNvGrpSpPr>
                  <a:grpSpLocks/>
                </p:cNvGrpSpPr>
                <p:nvPr userDrawn="1"/>
              </p:nvGrpSpPr>
              <p:grpSpPr bwMode="auto">
                <a:xfrm>
                  <a:off x="483" y="144"/>
                  <a:ext cx="1801" cy="4012"/>
                  <a:chOff x="483" y="144"/>
                  <a:chExt cx="1801" cy="4012"/>
                </a:xfrm>
              </p:grpSpPr>
              <p:grpSp>
                <p:nvGrpSpPr>
                  <p:cNvPr id="207" name="Group 14"/>
                  <p:cNvGrpSpPr>
                    <a:grpSpLocks/>
                  </p:cNvGrpSpPr>
                  <p:nvPr userDrawn="1"/>
                </p:nvGrpSpPr>
                <p:grpSpPr bwMode="auto">
                  <a:xfrm>
                    <a:off x="483" y="144"/>
                    <a:ext cx="975" cy="947"/>
                    <a:chOff x="483" y="144"/>
                    <a:chExt cx="975" cy="947"/>
                  </a:xfrm>
                </p:grpSpPr>
                <p:sp>
                  <p:nvSpPr>
                    <p:cNvPr id="235" name="Line 15"/>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6" name="Line 16"/>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7" name="Line 17"/>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8" name="Line 18"/>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9" name="Line 19"/>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0" name="Line 20"/>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1" name="Line 21"/>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42" name="Line 22"/>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08" name="Group 23"/>
                  <p:cNvGrpSpPr>
                    <a:grpSpLocks/>
                  </p:cNvGrpSpPr>
                  <p:nvPr/>
                </p:nvGrpSpPr>
                <p:grpSpPr bwMode="auto">
                  <a:xfrm>
                    <a:off x="604" y="1166"/>
                    <a:ext cx="1680" cy="947"/>
                    <a:chOff x="288" y="528"/>
                    <a:chExt cx="1680" cy="1632"/>
                  </a:xfrm>
                </p:grpSpPr>
                <p:sp>
                  <p:nvSpPr>
                    <p:cNvPr id="227" name="Line 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8" name="Line 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9" name="Line 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0" name="Line 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1" name="Line 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2" name="Line 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3" name="Line 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34" name="Line 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09" name="Group 32"/>
                  <p:cNvGrpSpPr>
                    <a:grpSpLocks/>
                  </p:cNvGrpSpPr>
                  <p:nvPr/>
                </p:nvGrpSpPr>
                <p:grpSpPr bwMode="auto">
                  <a:xfrm>
                    <a:off x="604" y="2187"/>
                    <a:ext cx="1680" cy="947"/>
                    <a:chOff x="288" y="528"/>
                    <a:chExt cx="1680" cy="1632"/>
                  </a:xfrm>
                </p:grpSpPr>
                <p:sp>
                  <p:nvSpPr>
                    <p:cNvPr id="219" name="Line 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0" name="Line 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1" name="Line 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2" name="Line 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3" name="Line 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4" name="Line 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5" name="Line 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26" name="Line 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210" name="Group 41"/>
                  <p:cNvGrpSpPr>
                    <a:grpSpLocks/>
                  </p:cNvGrpSpPr>
                  <p:nvPr/>
                </p:nvGrpSpPr>
                <p:grpSpPr bwMode="auto">
                  <a:xfrm>
                    <a:off x="604" y="3209"/>
                    <a:ext cx="1680" cy="947"/>
                    <a:chOff x="288" y="528"/>
                    <a:chExt cx="1680" cy="1632"/>
                  </a:xfrm>
                </p:grpSpPr>
                <p:sp>
                  <p:nvSpPr>
                    <p:cNvPr id="211" name="Line 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2" name="Line 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3" name="Line 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4" name="Line 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5" name="Line 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6" name="Line 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7" name="Line 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18" name="Line 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59" name="Group 50"/>
                <p:cNvGrpSpPr>
                  <a:grpSpLocks/>
                </p:cNvGrpSpPr>
                <p:nvPr userDrawn="1"/>
              </p:nvGrpSpPr>
              <p:grpSpPr bwMode="auto">
                <a:xfrm>
                  <a:off x="1551" y="144"/>
                  <a:ext cx="1801" cy="4012"/>
                  <a:chOff x="1551" y="144"/>
                  <a:chExt cx="1801" cy="4012"/>
                </a:xfrm>
              </p:grpSpPr>
              <p:grpSp>
                <p:nvGrpSpPr>
                  <p:cNvPr id="171" name="Group 51"/>
                  <p:cNvGrpSpPr>
                    <a:grpSpLocks/>
                  </p:cNvGrpSpPr>
                  <p:nvPr userDrawn="1"/>
                </p:nvGrpSpPr>
                <p:grpSpPr bwMode="auto">
                  <a:xfrm>
                    <a:off x="1551" y="144"/>
                    <a:ext cx="975" cy="947"/>
                    <a:chOff x="1551" y="144"/>
                    <a:chExt cx="975" cy="947"/>
                  </a:xfrm>
                </p:grpSpPr>
                <p:sp>
                  <p:nvSpPr>
                    <p:cNvPr id="199" name="Line 52"/>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0" name="Line 53"/>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1" name="Line 54"/>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2" name="Line 55"/>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3" name="Line 56"/>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4" name="Line 57"/>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5" name="Line 58"/>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206" name="Line 59"/>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2" name="Group 60"/>
                  <p:cNvGrpSpPr>
                    <a:grpSpLocks/>
                  </p:cNvGrpSpPr>
                  <p:nvPr/>
                </p:nvGrpSpPr>
                <p:grpSpPr bwMode="auto">
                  <a:xfrm>
                    <a:off x="1672" y="1166"/>
                    <a:ext cx="1680" cy="947"/>
                    <a:chOff x="288" y="528"/>
                    <a:chExt cx="1680" cy="1632"/>
                  </a:xfrm>
                </p:grpSpPr>
                <p:sp>
                  <p:nvSpPr>
                    <p:cNvPr id="191" name="Line 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2" name="Line 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3" name="Line 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4" name="Line 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5" name="Line 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6" name="Line 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7" name="Line 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8" name="Line 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3" name="Group 69"/>
                  <p:cNvGrpSpPr>
                    <a:grpSpLocks/>
                  </p:cNvGrpSpPr>
                  <p:nvPr/>
                </p:nvGrpSpPr>
                <p:grpSpPr bwMode="auto">
                  <a:xfrm>
                    <a:off x="1672" y="2187"/>
                    <a:ext cx="1680" cy="947"/>
                    <a:chOff x="288" y="528"/>
                    <a:chExt cx="1680" cy="1632"/>
                  </a:xfrm>
                </p:grpSpPr>
                <p:sp>
                  <p:nvSpPr>
                    <p:cNvPr id="183" name="Line 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4" name="Line 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5" name="Line 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6" name="Line 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7" name="Line 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8" name="Line 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9" name="Line 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90" name="Line 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74" name="Group 78"/>
                  <p:cNvGrpSpPr>
                    <a:grpSpLocks/>
                  </p:cNvGrpSpPr>
                  <p:nvPr/>
                </p:nvGrpSpPr>
                <p:grpSpPr bwMode="auto">
                  <a:xfrm>
                    <a:off x="1672" y="3209"/>
                    <a:ext cx="1680" cy="947"/>
                    <a:chOff x="288" y="528"/>
                    <a:chExt cx="1680" cy="1632"/>
                  </a:xfrm>
                </p:grpSpPr>
                <p:sp>
                  <p:nvSpPr>
                    <p:cNvPr id="175" name="Line 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6" name="Line 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7" name="Line 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8" name="Line 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9" name="Line 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0" name="Line 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1" name="Line 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82" name="Line 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0" name="Group 87"/>
                <p:cNvGrpSpPr>
                  <a:grpSpLocks/>
                </p:cNvGrpSpPr>
                <p:nvPr userDrawn="1"/>
              </p:nvGrpSpPr>
              <p:grpSpPr bwMode="auto">
                <a:xfrm>
                  <a:off x="2619" y="144"/>
                  <a:ext cx="1801" cy="4012"/>
                  <a:chOff x="2619" y="144"/>
                  <a:chExt cx="1801" cy="4012"/>
                </a:xfrm>
              </p:grpSpPr>
              <p:grpSp>
                <p:nvGrpSpPr>
                  <p:cNvPr id="135" name="Group 88"/>
                  <p:cNvGrpSpPr>
                    <a:grpSpLocks/>
                  </p:cNvGrpSpPr>
                  <p:nvPr userDrawn="1"/>
                </p:nvGrpSpPr>
                <p:grpSpPr bwMode="auto">
                  <a:xfrm>
                    <a:off x="2619" y="144"/>
                    <a:ext cx="975" cy="947"/>
                    <a:chOff x="2619" y="144"/>
                    <a:chExt cx="975" cy="947"/>
                  </a:xfrm>
                </p:grpSpPr>
                <p:sp>
                  <p:nvSpPr>
                    <p:cNvPr id="163" name="Line 89"/>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4" name="Line 90"/>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5" name="Line 91"/>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6" name="Line 92"/>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7" name="Line 93"/>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8" name="Line 94"/>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9" name="Line 95"/>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70" name="Line 96"/>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6" name="Group 97"/>
                  <p:cNvGrpSpPr>
                    <a:grpSpLocks/>
                  </p:cNvGrpSpPr>
                  <p:nvPr/>
                </p:nvGrpSpPr>
                <p:grpSpPr bwMode="auto">
                  <a:xfrm>
                    <a:off x="2740" y="1166"/>
                    <a:ext cx="1680" cy="947"/>
                    <a:chOff x="288" y="528"/>
                    <a:chExt cx="1680" cy="1632"/>
                  </a:xfrm>
                </p:grpSpPr>
                <p:sp>
                  <p:nvSpPr>
                    <p:cNvPr id="155" name="Line 9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6" name="Line 9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7" name="Line 10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8" name="Line 10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9" name="Line 10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0" name="Line 10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1" name="Line 10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62" name="Line 10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7" name="Group 106"/>
                  <p:cNvGrpSpPr>
                    <a:grpSpLocks/>
                  </p:cNvGrpSpPr>
                  <p:nvPr/>
                </p:nvGrpSpPr>
                <p:grpSpPr bwMode="auto">
                  <a:xfrm>
                    <a:off x="2740" y="2187"/>
                    <a:ext cx="1680" cy="947"/>
                    <a:chOff x="288" y="528"/>
                    <a:chExt cx="1680" cy="1632"/>
                  </a:xfrm>
                </p:grpSpPr>
                <p:sp>
                  <p:nvSpPr>
                    <p:cNvPr id="147" name="Line 10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8" name="Line 10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9" name="Line 10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0" name="Line 11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1" name="Line 11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2" name="Line 11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3" name="Line 11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54" name="Line 11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38" name="Group 115"/>
                  <p:cNvGrpSpPr>
                    <a:grpSpLocks/>
                  </p:cNvGrpSpPr>
                  <p:nvPr/>
                </p:nvGrpSpPr>
                <p:grpSpPr bwMode="auto">
                  <a:xfrm>
                    <a:off x="2740" y="3209"/>
                    <a:ext cx="1680" cy="947"/>
                    <a:chOff x="288" y="528"/>
                    <a:chExt cx="1680" cy="1632"/>
                  </a:xfrm>
                </p:grpSpPr>
                <p:sp>
                  <p:nvSpPr>
                    <p:cNvPr id="139" name="Line 11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0" name="Line 11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1" name="Line 11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2" name="Line 11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3" name="Line 12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4" name="Line 12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5" name="Line 12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46" name="Line 12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1" name="Group 124"/>
                <p:cNvGrpSpPr>
                  <a:grpSpLocks/>
                </p:cNvGrpSpPr>
                <p:nvPr userDrawn="1"/>
              </p:nvGrpSpPr>
              <p:grpSpPr bwMode="auto">
                <a:xfrm>
                  <a:off x="3687" y="144"/>
                  <a:ext cx="1801" cy="4012"/>
                  <a:chOff x="3687" y="144"/>
                  <a:chExt cx="1801" cy="4012"/>
                </a:xfrm>
              </p:grpSpPr>
              <p:grpSp>
                <p:nvGrpSpPr>
                  <p:cNvPr id="99" name="Group 125"/>
                  <p:cNvGrpSpPr>
                    <a:grpSpLocks/>
                  </p:cNvGrpSpPr>
                  <p:nvPr userDrawn="1"/>
                </p:nvGrpSpPr>
                <p:grpSpPr bwMode="auto">
                  <a:xfrm>
                    <a:off x="3687" y="144"/>
                    <a:ext cx="975" cy="947"/>
                    <a:chOff x="3687" y="144"/>
                    <a:chExt cx="975" cy="947"/>
                  </a:xfrm>
                </p:grpSpPr>
                <p:sp>
                  <p:nvSpPr>
                    <p:cNvPr id="127" name="Line 126"/>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8" name="Line 127"/>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9" name="Line 128"/>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0" name="Line 129"/>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1" name="Line 130"/>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2" name="Line 131"/>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3" name="Line 132"/>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34" name="Line 133"/>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0" name="Group 134"/>
                  <p:cNvGrpSpPr>
                    <a:grpSpLocks/>
                  </p:cNvGrpSpPr>
                  <p:nvPr/>
                </p:nvGrpSpPr>
                <p:grpSpPr bwMode="auto">
                  <a:xfrm>
                    <a:off x="3808" y="1166"/>
                    <a:ext cx="1680" cy="947"/>
                    <a:chOff x="288" y="528"/>
                    <a:chExt cx="1680" cy="1632"/>
                  </a:xfrm>
                </p:grpSpPr>
                <p:sp>
                  <p:nvSpPr>
                    <p:cNvPr id="119" name="Line 13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0" name="Line 13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1" name="Line 13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2" name="Line 13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3" name="Line 13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4" name="Line 14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5" name="Line 14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26" name="Line 14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1" name="Group 143"/>
                  <p:cNvGrpSpPr>
                    <a:grpSpLocks/>
                  </p:cNvGrpSpPr>
                  <p:nvPr/>
                </p:nvGrpSpPr>
                <p:grpSpPr bwMode="auto">
                  <a:xfrm>
                    <a:off x="3808" y="2187"/>
                    <a:ext cx="1680" cy="947"/>
                    <a:chOff x="288" y="528"/>
                    <a:chExt cx="1680" cy="1632"/>
                  </a:xfrm>
                </p:grpSpPr>
                <p:sp>
                  <p:nvSpPr>
                    <p:cNvPr id="111" name="Line 14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2" name="Line 14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3" name="Line 14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4" name="Line 14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5" name="Line 14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6" name="Line 14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7" name="Line 15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8" name="Line 15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102" name="Group 152"/>
                  <p:cNvGrpSpPr>
                    <a:grpSpLocks/>
                  </p:cNvGrpSpPr>
                  <p:nvPr/>
                </p:nvGrpSpPr>
                <p:grpSpPr bwMode="auto">
                  <a:xfrm>
                    <a:off x="3808" y="3209"/>
                    <a:ext cx="1680" cy="947"/>
                    <a:chOff x="288" y="528"/>
                    <a:chExt cx="1680" cy="1632"/>
                  </a:xfrm>
                </p:grpSpPr>
                <p:sp>
                  <p:nvSpPr>
                    <p:cNvPr id="103" name="Line 15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4" name="Line 15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5" name="Line 15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6" name="Line 15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7" name="Line 15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8" name="Line 15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09" name="Line 15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110" name="Line 16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2" name="Group 161"/>
                <p:cNvGrpSpPr>
                  <a:grpSpLocks/>
                </p:cNvGrpSpPr>
                <p:nvPr userDrawn="1"/>
              </p:nvGrpSpPr>
              <p:grpSpPr bwMode="auto">
                <a:xfrm>
                  <a:off x="4755" y="144"/>
                  <a:ext cx="1801" cy="4012"/>
                  <a:chOff x="4755" y="144"/>
                  <a:chExt cx="1801" cy="4012"/>
                </a:xfrm>
              </p:grpSpPr>
              <p:grpSp>
                <p:nvGrpSpPr>
                  <p:cNvPr id="63" name="Group 162"/>
                  <p:cNvGrpSpPr>
                    <a:grpSpLocks/>
                  </p:cNvGrpSpPr>
                  <p:nvPr userDrawn="1"/>
                </p:nvGrpSpPr>
                <p:grpSpPr bwMode="auto">
                  <a:xfrm>
                    <a:off x="4755" y="144"/>
                    <a:ext cx="975" cy="947"/>
                    <a:chOff x="4755" y="144"/>
                    <a:chExt cx="975" cy="947"/>
                  </a:xfrm>
                </p:grpSpPr>
                <p:sp>
                  <p:nvSpPr>
                    <p:cNvPr id="91" name="Line 163"/>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2" name="Line 164"/>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3" name="Line 165"/>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4" name="Line 166"/>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5" name="Line 167"/>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6" name="Line 168"/>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7" name="Line 169"/>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8" name="Line 170"/>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4" name="Group 171"/>
                  <p:cNvGrpSpPr>
                    <a:grpSpLocks/>
                  </p:cNvGrpSpPr>
                  <p:nvPr/>
                </p:nvGrpSpPr>
                <p:grpSpPr bwMode="auto">
                  <a:xfrm>
                    <a:off x="4876" y="1166"/>
                    <a:ext cx="1680" cy="947"/>
                    <a:chOff x="288" y="528"/>
                    <a:chExt cx="1680" cy="1632"/>
                  </a:xfrm>
                </p:grpSpPr>
                <p:sp>
                  <p:nvSpPr>
                    <p:cNvPr id="83" name="Line 17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4" name="Line 17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5" name="Line 17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6" name="Line 17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7" name="Line 17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8" name="Line 17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9" name="Line 17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90" name="Line 17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5" name="Group 180"/>
                  <p:cNvGrpSpPr>
                    <a:grpSpLocks/>
                  </p:cNvGrpSpPr>
                  <p:nvPr/>
                </p:nvGrpSpPr>
                <p:grpSpPr bwMode="auto">
                  <a:xfrm>
                    <a:off x="4876" y="2187"/>
                    <a:ext cx="1680" cy="947"/>
                    <a:chOff x="288" y="528"/>
                    <a:chExt cx="1680" cy="1632"/>
                  </a:xfrm>
                </p:grpSpPr>
                <p:sp>
                  <p:nvSpPr>
                    <p:cNvPr id="75" name="Line 18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6" name="Line 18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7" name="Line 18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8" name="Line 18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9" name="Line 18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0" name="Line 18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1" name="Line 18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82" name="Line 18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nvGrpSpPr>
                  <p:cNvPr id="66" name="Group 189"/>
                  <p:cNvGrpSpPr>
                    <a:grpSpLocks/>
                  </p:cNvGrpSpPr>
                  <p:nvPr/>
                </p:nvGrpSpPr>
                <p:grpSpPr bwMode="auto">
                  <a:xfrm>
                    <a:off x="4876" y="3209"/>
                    <a:ext cx="1680" cy="947"/>
                    <a:chOff x="288" y="528"/>
                    <a:chExt cx="1680" cy="1632"/>
                  </a:xfrm>
                </p:grpSpPr>
                <p:sp>
                  <p:nvSpPr>
                    <p:cNvPr id="67" name="Line 19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68" name="Line 19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69" name="Line 19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0" name="Line 19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1" name="Line 19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2" name="Line 19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3" name="Line 19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74" name="Line 19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grpSp>
            <p:nvGrpSpPr>
              <p:cNvPr id="38" name="Group 198"/>
              <p:cNvGrpSpPr>
                <a:grpSpLocks/>
              </p:cNvGrpSpPr>
              <p:nvPr userDrawn="1"/>
            </p:nvGrpSpPr>
            <p:grpSpPr bwMode="auto">
              <a:xfrm>
                <a:off x="3" y="68"/>
                <a:ext cx="5730" cy="0"/>
                <a:chOff x="3" y="68"/>
                <a:chExt cx="5730" cy="0"/>
              </a:xfrm>
            </p:grpSpPr>
            <p:sp>
              <p:nvSpPr>
                <p:cNvPr id="39" name="Line 199"/>
                <p:cNvSpPr>
                  <a:spLocks noChangeShapeType="1"/>
                </p:cNvSpPr>
                <p:nvPr/>
              </p:nvSpPr>
              <p:spPr bwMode="hidden">
                <a:xfrm rot="-5400000">
                  <a:off x="198"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0" name="Line 200"/>
                <p:cNvSpPr>
                  <a:spLocks noChangeShapeType="1"/>
                </p:cNvSpPr>
                <p:nvPr/>
              </p:nvSpPr>
              <p:spPr bwMode="hidden">
                <a:xfrm rot="-5400000">
                  <a:off x="737"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1" name="Line 201"/>
                <p:cNvSpPr>
                  <a:spLocks noChangeShapeType="1"/>
                </p:cNvSpPr>
                <p:nvPr/>
              </p:nvSpPr>
              <p:spPr bwMode="hidden">
                <a:xfrm rot="-5400000">
                  <a:off x="1266"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2" name="Line 202"/>
                <p:cNvSpPr>
                  <a:spLocks noChangeShapeType="1"/>
                </p:cNvSpPr>
                <p:nvPr/>
              </p:nvSpPr>
              <p:spPr bwMode="hidden">
                <a:xfrm rot="-5400000">
                  <a:off x="1805"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3" name="Line 203"/>
                <p:cNvSpPr>
                  <a:spLocks noChangeShapeType="1"/>
                </p:cNvSpPr>
                <p:nvPr/>
              </p:nvSpPr>
              <p:spPr bwMode="hidden">
                <a:xfrm rot="-5400000">
                  <a:off x="2334"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4" name="Line 204"/>
                <p:cNvSpPr>
                  <a:spLocks noChangeShapeType="1"/>
                </p:cNvSpPr>
                <p:nvPr/>
              </p:nvSpPr>
              <p:spPr bwMode="hidden">
                <a:xfrm rot="-5400000">
                  <a:off x="2873"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5" name="Line 205"/>
                <p:cNvSpPr>
                  <a:spLocks noChangeShapeType="1"/>
                </p:cNvSpPr>
                <p:nvPr/>
              </p:nvSpPr>
              <p:spPr bwMode="hidden">
                <a:xfrm rot="-5400000">
                  <a:off x="3402"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6" name="Line 206"/>
                <p:cNvSpPr>
                  <a:spLocks noChangeShapeType="1"/>
                </p:cNvSpPr>
                <p:nvPr/>
              </p:nvSpPr>
              <p:spPr bwMode="hidden">
                <a:xfrm rot="-5400000">
                  <a:off x="3941"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7" name="Line 207"/>
                <p:cNvSpPr>
                  <a:spLocks noChangeShapeType="1"/>
                </p:cNvSpPr>
                <p:nvPr/>
              </p:nvSpPr>
              <p:spPr bwMode="hidden">
                <a:xfrm rot="-5400000">
                  <a:off x="4470"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8" name="Line 208"/>
                <p:cNvSpPr>
                  <a:spLocks noChangeShapeType="1"/>
                </p:cNvSpPr>
                <p:nvPr/>
              </p:nvSpPr>
              <p:spPr bwMode="hidden">
                <a:xfrm rot="-5400000">
                  <a:off x="5009"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sp>
              <p:nvSpPr>
                <p:cNvPr id="49" name="Line 209"/>
                <p:cNvSpPr>
                  <a:spLocks noChangeShapeType="1"/>
                </p:cNvSpPr>
                <p:nvPr/>
              </p:nvSpPr>
              <p:spPr bwMode="hidden">
                <a:xfrm rot="-5400000">
                  <a:off x="5538"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8383AD"/>
                    </a:solidFill>
                    <a:latin typeface="Times" panose="02020603050405020304" pitchFamily="18" charset="0"/>
                  </a:endParaRPr>
                </a:p>
              </p:txBody>
            </p:sp>
          </p:grpSp>
        </p:grpSp>
        <p:grpSp>
          <p:nvGrpSpPr>
            <p:cNvPr id="6" name="Group 210"/>
            <p:cNvGrpSpPr>
              <a:grpSpLocks/>
            </p:cNvGrpSpPr>
            <p:nvPr/>
          </p:nvGrpSpPr>
          <p:grpSpPr bwMode="auto">
            <a:xfrm>
              <a:off x="336" y="1200"/>
              <a:ext cx="5088" cy="1056"/>
              <a:chOff x="336" y="1200"/>
              <a:chExt cx="5088" cy="1056"/>
            </a:xfrm>
          </p:grpSpPr>
          <p:sp>
            <p:nvSpPr>
              <p:cNvPr id="32" name="Rectangle 211"/>
              <p:cNvSpPr>
                <a:spLocks noChangeArrowheads="1"/>
              </p:cNvSpPr>
              <p:nvPr/>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3" name="Rectangle 212"/>
              <p:cNvSpPr>
                <a:spLocks noChangeArrowheads="1"/>
              </p:cNvSpPr>
              <p:nvPr/>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4" name="Rectangle 213"/>
              <p:cNvSpPr>
                <a:spLocks noChangeArrowheads="1"/>
              </p:cNvSpPr>
              <p:nvPr/>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5" name="Rectangle 214"/>
              <p:cNvSpPr>
                <a:spLocks noChangeArrowheads="1"/>
              </p:cNvSpPr>
              <p:nvPr/>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6" name="Rectangle 215"/>
              <p:cNvSpPr>
                <a:spLocks noChangeArrowheads="1"/>
              </p:cNvSpPr>
              <p:nvPr/>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7" name="Group 216"/>
            <p:cNvGrpSpPr>
              <a:grpSpLocks/>
            </p:cNvGrpSpPr>
            <p:nvPr/>
          </p:nvGrpSpPr>
          <p:grpSpPr bwMode="auto">
            <a:xfrm>
              <a:off x="192" y="4273"/>
              <a:ext cx="5328" cy="47"/>
              <a:chOff x="192" y="3840"/>
              <a:chExt cx="5328" cy="47"/>
            </a:xfrm>
          </p:grpSpPr>
          <p:grpSp>
            <p:nvGrpSpPr>
              <p:cNvPr id="8" name="Group 217"/>
              <p:cNvGrpSpPr>
                <a:grpSpLocks/>
              </p:cNvGrpSpPr>
              <p:nvPr userDrawn="1"/>
            </p:nvGrpSpPr>
            <p:grpSpPr bwMode="auto">
              <a:xfrm>
                <a:off x="192" y="3840"/>
                <a:ext cx="624" cy="47"/>
                <a:chOff x="624" y="3706"/>
                <a:chExt cx="1056" cy="106"/>
              </a:xfrm>
            </p:grpSpPr>
            <p:sp>
              <p:nvSpPr>
                <p:cNvPr id="30" name="Rectangle 218"/>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31" name="Rectangle 219"/>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9" name="Group 220"/>
              <p:cNvGrpSpPr>
                <a:grpSpLocks/>
              </p:cNvGrpSpPr>
              <p:nvPr userDrawn="1"/>
            </p:nvGrpSpPr>
            <p:grpSpPr bwMode="auto">
              <a:xfrm>
                <a:off x="864" y="3840"/>
                <a:ext cx="624" cy="47"/>
                <a:chOff x="624" y="3600"/>
                <a:chExt cx="1056" cy="106"/>
              </a:xfrm>
            </p:grpSpPr>
            <p:sp>
              <p:nvSpPr>
                <p:cNvPr id="28" name="Rectangle 221"/>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9" name="Rectangle 222"/>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0" name="Group 223"/>
              <p:cNvGrpSpPr>
                <a:grpSpLocks/>
              </p:cNvGrpSpPr>
              <p:nvPr userDrawn="1"/>
            </p:nvGrpSpPr>
            <p:grpSpPr bwMode="auto">
              <a:xfrm>
                <a:off x="1536" y="3840"/>
                <a:ext cx="624" cy="47"/>
                <a:chOff x="624" y="3706"/>
                <a:chExt cx="1056" cy="106"/>
              </a:xfrm>
            </p:grpSpPr>
            <p:sp>
              <p:nvSpPr>
                <p:cNvPr id="26" name="Rectangle 224"/>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7" name="Rectangle 225"/>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1" name="Group 226"/>
              <p:cNvGrpSpPr>
                <a:grpSpLocks/>
              </p:cNvGrpSpPr>
              <p:nvPr userDrawn="1"/>
            </p:nvGrpSpPr>
            <p:grpSpPr bwMode="auto">
              <a:xfrm>
                <a:off x="2208" y="3840"/>
                <a:ext cx="624" cy="47"/>
                <a:chOff x="624" y="3600"/>
                <a:chExt cx="1056" cy="106"/>
              </a:xfrm>
            </p:grpSpPr>
            <p:sp>
              <p:nvSpPr>
                <p:cNvPr id="24" name="Rectangle 227"/>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5" name="Rectangle 228"/>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2" name="Group 229"/>
              <p:cNvGrpSpPr>
                <a:grpSpLocks/>
              </p:cNvGrpSpPr>
              <p:nvPr userDrawn="1"/>
            </p:nvGrpSpPr>
            <p:grpSpPr bwMode="auto">
              <a:xfrm>
                <a:off x="2880" y="3840"/>
                <a:ext cx="624" cy="47"/>
                <a:chOff x="624" y="3706"/>
                <a:chExt cx="1056" cy="106"/>
              </a:xfrm>
            </p:grpSpPr>
            <p:sp>
              <p:nvSpPr>
                <p:cNvPr id="22" name="Rectangle 230"/>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3" name="Rectangle 231"/>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3" name="Group 232"/>
              <p:cNvGrpSpPr>
                <a:grpSpLocks/>
              </p:cNvGrpSpPr>
              <p:nvPr userDrawn="1"/>
            </p:nvGrpSpPr>
            <p:grpSpPr bwMode="auto">
              <a:xfrm>
                <a:off x="3552" y="3840"/>
                <a:ext cx="624" cy="47"/>
                <a:chOff x="624" y="3600"/>
                <a:chExt cx="1056" cy="106"/>
              </a:xfrm>
            </p:grpSpPr>
            <p:sp>
              <p:nvSpPr>
                <p:cNvPr id="20" name="Rectangle 233"/>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21" name="Rectangle 234"/>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4" name="Group 235"/>
              <p:cNvGrpSpPr>
                <a:grpSpLocks/>
              </p:cNvGrpSpPr>
              <p:nvPr userDrawn="1"/>
            </p:nvGrpSpPr>
            <p:grpSpPr bwMode="auto">
              <a:xfrm>
                <a:off x="4224" y="3840"/>
                <a:ext cx="624" cy="47"/>
                <a:chOff x="624" y="3706"/>
                <a:chExt cx="1056" cy="106"/>
              </a:xfrm>
            </p:grpSpPr>
            <p:sp>
              <p:nvSpPr>
                <p:cNvPr id="18" name="Rectangle 236"/>
                <p:cNvSpPr>
                  <a:spLocks noChangeArrowheads="1"/>
                </p:cNvSpPr>
                <p:nvPr/>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19" name="Rectangle 237"/>
                <p:cNvSpPr>
                  <a:spLocks noChangeArrowheads="1"/>
                </p:cNvSpPr>
                <p:nvPr/>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nvGrpSpPr>
              <p:cNvPr id="15" name="Group 238"/>
              <p:cNvGrpSpPr>
                <a:grpSpLocks/>
              </p:cNvGrpSpPr>
              <p:nvPr userDrawn="1"/>
            </p:nvGrpSpPr>
            <p:grpSpPr bwMode="auto">
              <a:xfrm>
                <a:off x="4896" y="3840"/>
                <a:ext cx="624" cy="47"/>
                <a:chOff x="624" y="3600"/>
                <a:chExt cx="1056" cy="106"/>
              </a:xfrm>
            </p:grpSpPr>
            <p:sp>
              <p:nvSpPr>
                <p:cNvPr id="16" name="Rectangle 239"/>
                <p:cNvSpPr>
                  <a:spLocks noChangeArrowheads="1"/>
                </p:cNvSpPr>
                <p:nvPr/>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sp>
              <p:nvSpPr>
                <p:cNvPr id="17" name="Rectangle 240"/>
                <p:cNvSpPr>
                  <a:spLocks noChangeArrowheads="1"/>
                </p:cNvSpPr>
                <p:nvPr/>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pPr eaLnBrk="0" fontAlgn="base" hangingPunct="0">
                    <a:spcBef>
                      <a:spcPct val="0"/>
                    </a:spcBef>
                    <a:spcAft>
                      <a:spcPct val="0"/>
                    </a:spcAft>
                    <a:defRPr/>
                  </a:pPr>
                  <a:endParaRPr lang="en-US" altLang="en-US" smtClean="0">
                    <a:solidFill>
                      <a:srgbClr val="8383AD"/>
                    </a:solidFill>
                  </a:endParaRPr>
                </a:p>
              </p:txBody>
            </p:sp>
          </p:grpSp>
        </p:grpSp>
      </p:grpSp>
      <p:pic>
        <p:nvPicPr>
          <p:cNvPr id="243" name="Picture 246" descr="posbul1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113" y="3403600"/>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41" name="Rectangle 241"/>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25842" name="Rectangle 242"/>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44" name="Date Placeholder 243"/>
          <p:cNvSpPr>
            <a:spLocks noGrp="1" noChangeArrowheads="1"/>
          </p:cNvSpPr>
          <p:nvPr>
            <p:ph type="dt" sz="half" idx="10"/>
          </p:nvPr>
        </p:nvSpPr>
        <p:spPr>
          <a:xfrm>
            <a:off x="685800" y="62484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245" name="Footer Placeholder 244"/>
          <p:cNvSpPr>
            <a:spLocks noGrp="1" noChangeArrowheads="1"/>
          </p:cNvSpPr>
          <p:nvPr>
            <p:ph type="ftr" sz="quarter" idx="11"/>
          </p:nvPr>
        </p:nvSpPr>
        <p:spPr>
          <a:xfrm>
            <a:off x="3124200" y="62484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246" name="Slide Number Placeholder 245"/>
          <p:cNvSpPr>
            <a:spLocks noGrp="1" noChangeArrowheads="1"/>
          </p:cNvSpPr>
          <p:nvPr>
            <p:ph type="sldNum" sz="quarter" idx="12"/>
          </p:nvPr>
        </p:nvSpPr>
        <p:spPr>
          <a:xfrm>
            <a:off x="6553200" y="62484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A3A44A8A-C672-43AD-8EE9-2A93EDE53B3D}"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479866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5258681E-A4EA-45BF-8462-D786F4F4C1DA}"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291581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586F32A6-97E3-4EE3-B8C6-B81927BD54F1}"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672768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95D480C8-0D51-491F-8A3E-5BECDFDFDD68}"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684958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8"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9"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BCE3C888-C247-48C1-9358-F4FE62EE8BF3}"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879726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4"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C3775D00-76B5-40EF-8221-2D10ADD57CD1}"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62463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782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DB3EE73D-963D-4A74-B823-07C147016625}"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095787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7F0C2A1E-BD10-49FE-9A86-746DFAA2F4E5}"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923729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081E53E5-09D6-410A-B3C0-D85AFB2BB0BD}"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4082645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12EA2E69-B1C3-4BF9-80C6-C36CA87608BB}"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325859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84E680CA-6080-4E78-A25F-8A9A109ABC33}"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394100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8"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602BADA5-B55A-4DAF-90EE-A1381BC89E6B}"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69136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7"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ED182923-7725-4974-ABD6-D477A476CEDE}"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914519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6"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2254DEC3-985A-4656-BC8D-08A62938F13F}"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1739993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1"/>
          <p:cNvSpPr>
            <a:spLocks noGrp="1" noChangeArrowheads="1"/>
          </p:cNvSpPr>
          <p:nvPr>
            <p:ph type="dt" sz="half" idx="10"/>
          </p:nvPr>
        </p:nvSpPr>
        <p:spPr>
          <a:xfrm>
            <a:off x="6858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4" name="Rectangle 62"/>
          <p:cNvSpPr>
            <a:spLocks noGrp="1" noChangeArrowheads="1"/>
          </p:cNvSpPr>
          <p:nvPr>
            <p:ph type="ftr" sz="quarter" idx="11"/>
          </p:nvPr>
        </p:nvSpPr>
        <p:spPr>
          <a:xfrm>
            <a:off x="3124200" y="6172200"/>
            <a:ext cx="28956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endParaRPr lang="en-US" sz="2400">
              <a:solidFill>
                <a:srgbClr val="8383AD"/>
              </a:solidFill>
            </a:endParaRPr>
          </a:p>
        </p:txBody>
      </p:sp>
      <p:sp>
        <p:nvSpPr>
          <p:cNvPr id="5" name="Rectangle 63"/>
          <p:cNvSpPr>
            <a:spLocks noGrp="1" noChangeArrowheads="1"/>
          </p:cNvSpPr>
          <p:nvPr>
            <p:ph type="sldNum" sz="quarter" idx="12"/>
          </p:nvPr>
        </p:nvSpPr>
        <p:spPr>
          <a:xfrm>
            <a:off x="6553200" y="6172200"/>
            <a:ext cx="1905000" cy="457200"/>
          </a:xfrm>
          <a:prstGeom prst="rect">
            <a:avLst/>
          </a:prstGeom>
        </p:spPr>
        <p:txBody>
          <a:bodyPr/>
          <a:lstStyle>
            <a:lvl1pPr>
              <a:defRPr>
                <a:latin typeface="Times" panose="02020603060405020304" pitchFamily="18" charset="0"/>
              </a:defRPr>
            </a:lvl1pPr>
          </a:lstStyle>
          <a:p>
            <a:pPr eaLnBrk="0" fontAlgn="base" hangingPunct="0">
              <a:spcBef>
                <a:spcPct val="0"/>
              </a:spcBef>
              <a:spcAft>
                <a:spcPct val="0"/>
              </a:spcAft>
              <a:defRPr/>
            </a:pPr>
            <a:fld id="{ADE877B7-2A46-4AB5-807E-93EB4957AA40}" type="slidenum">
              <a:rPr lang="en-US" altLang="en-US" sz="2400">
                <a:solidFill>
                  <a:srgbClr val="8383AD"/>
                </a:solidFill>
              </a:rPr>
              <a:pPr eaLnBrk="0" fontAlgn="base" hangingPunct="0">
                <a:spcBef>
                  <a:spcPct val="0"/>
                </a:spcBef>
                <a:spcAft>
                  <a:spcPct val="0"/>
                </a:spcAft>
                <a:defRPr/>
              </a:pPr>
              <a:t>‹#›</a:t>
            </a:fld>
            <a:endParaRPr lang="en-US" altLang="en-US" sz="2400">
              <a:solidFill>
                <a:srgbClr val="8383AD"/>
              </a:solidFill>
            </a:endParaRPr>
          </a:p>
        </p:txBody>
      </p:sp>
    </p:spTree>
    <p:extLst>
      <p:ext uri="{BB962C8B-B14F-4D97-AF65-F5344CB8AC3E}">
        <p14:creationId xmlns:p14="http://schemas.microsoft.com/office/powerpoint/2010/main" val="310498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7613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3496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297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5/12/2016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2466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5/12/2016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3361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5/12/2016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1162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5/12/2016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8238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5/12/2016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1426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5/12/2016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85194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067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3656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8A6256A-85DF-4B4B-B2EC-23F697BF29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11622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F2B472D-4682-44FC-A378-E921AD2F0E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362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4.tiff"/><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5/12/2016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24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072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59"/>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9218626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SzPct val="80000"/>
        <a:buBlip>
          <a:blip r:embed="rId18"/>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5/12/2016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704437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40.xml"/><Relationship Id="rId5" Type="http://schemas.openxmlformats.org/officeDocument/2006/relationships/image" Target="../media/image35.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Climate, Energy, and Security:</a:t>
            </a:r>
            <a:b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dirty="0" smtClean="0">
                <a:solidFill>
                  <a:srgbClr val="0033CC"/>
                </a:solidFill>
                <a:effectLst>
                  <a:outerShdw blurRad="38100" dist="38100" dir="2700000" algn="tl">
                    <a:srgbClr val="000000">
                      <a:alpha val="43137"/>
                    </a:srgbClr>
                  </a:outerShdw>
                </a:effectLst>
              </a:rPr>
              <a:t>Risks and Opportunities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4"/>
          <p:cNvSpPr>
            <a:spLocks noGrp="1"/>
          </p:cNvSpPr>
          <p:nvPr>
            <p:ph type="subTitle" idx="1"/>
          </p:nvPr>
        </p:nvSpPr>
        <p:spPr>
          <a:xfrm>
            <a:off x="1073989" y="4016106"/>
            <a:ext cx="6858000" cy="1655762"/>
          </a:xfrm>
        </p:spPr>
        <p:txBody>
          <a:bodyPr>
            <a:normAutofit/>
          </a:bodyPr>
          <a:lstStyle/>
          <a:p>
            <a:r>
              <a:rPr lang="en-US" sz="2000" dirty="0" smtClean="0">
                <a:solidFill>
                  <a:srgbClr val="0033CC"/>
                </a:solidFill>
                <a:latin typeface="Arial" pitchFamily="34" charset="0"/>
                <a:cs typeface="Arial" pitchFamily="34" charset="0"/>
              </a:rPr>
              <a:t>Kerry Emanuel</a:t>
            </a:r>
          </a:p>
          <a:p>
            <a:r>
              <a:rPr lang="en-US" sz="2000" b="1" dirty="0" smtClean="0">
                <a:solidFill>
                  <a:srgbClr val="0033CC"/>
                </a:solidFill>
              </a:rPr>
              <a:t>Lorenz Center</a:t>
            </a:r>
          </a:p>
          <a:p>
            <a:r>
              <a:rPr lang="en-US" sz="2000" dirty="0" smtClean="0">
                <a:solidFill>
                  <a:srgbClr val="0033CC"/>
                </a:solidFill>
                <a:latin typeface="Arial" pitchFamily="34" charset="0"/>
                <a:cs typeface="Arial" pitchFamily="34" charset="0"/>
              </a:rPr>
              <a:t>Department of Earth, Atmospheric, and Planetary Sciences, MIT</a:t>
            </a:r>
            <a:endParaRPr lang="en-US" sz="20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94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ea.europa.eu/data-and-maps/figures/cumulative-specific-net-mass-balance-of-glaciers-from-all-european-glaciated-regions-1946-2006/image_x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1474152"/>
            <a:ext cx="6562725" cy="46386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3120" y="284480"/>
            <a:ext cx="7813040"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European Alpine Glaciers</a:t>
            </a:r>
          </a:p>
        </p:txBody>
      </p:sp>
    </p:spTree>
    <p:extLst>
      <p:ext uri="{BB962C8B-B14F-4D97-AF65-F5344CB8AC3E}">
        <p14:creationId xmlns:p14="http://schemas.microsoft.com/office/powerpoint/2010/main" val="1024024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374" y="86726"/>
            <a:ext cx="6255867" cy="6606451"/>
          </a:xfrm>
          <a:prstGeom prst="rect">
            <a:avLst/>
          </a:prstGeom>
        </p:spPr>
      </p:pic>
      <p:sp>
        <p:nvSpPr>
          <p:cNvPr id="3" name="TextBox 2"/>
          <p:cNvSpPr txBox="1"/>
          <p:nvPr/>
        </p:nvSpPr>
        <p:spPr>
          <a:xfrm>
            <a:off x="6081623" y="1233577"/>
            <a:ext cx="2915728" cy="1477328"/>
          </a:xfrm>
          <a:prstGeom prst="rect">
            <a:avLst/>
          </a:prstGeom>
          <a:noFill/>
        </p:spPr>
        <p:txBody>
          <a:bodyPr wrap="square" rtlCol="0">
            <a:spAutoFit/>
          </a:bodyPr>
          <a:lstStyle/>
          <a:p>
            <a:r>
              <a:rPr lang="en-US" dirty="0" smtClean="0">
                <a:solidFill>
                  <a:prstClr val="black"/>
                </a:solidFill>
              </a:rPr>
              <a:t>Time series of the latitudes at which tropical cyclones reach maximum intensity.</a:t>
            </a:r>
          </a:p>
          <a:p>
            <a:endParaRPr lang="en-US" dirty="0">
              <a:solidFill>
                <a:prstClr val="black"/>
              </a:solidFill>
            </a:endParaRPr>
          </a:p>
          <a:p>
            <a:r>
              <a:rPr lang="en-US" dirty="0" smtClean="0">
                <a:solidFill>
                  <a:prstClr val="black"/>
                </a:solidFill>
              </a:rPr>
              <a:t>From </a:t>
            </a:r>
            <a:r>
              <a:rPr lang="en-US" i="1" dirty="0" err="1" smtClean="0">
                <a:solidFill>
                  <a:prstClr val="black"/>
                </a:solidFill>
              </a:rPr>
              <a:t>Kossin</a:t>
            </a:r>
            <a:r>
              <a:rPr lang="en-US" i="1" dirty="0" smtClean="0">
                <a:solidFill>
                  <a:prstClr val="black"/>
                </a:solidFill>
              </a:rPr>
              <a:t> et al. (2014)</a:t>
            </a:r>
            <a:endParaRPr lang="en-US" i="1" dirty="0">
              <a:solidFill>
                <a:prstClr val="black"/>
              </a:solidFill>
            </a:endParaRPr>
          </a:p>
        </p:txBody>
      </p:sp>
    </p:spTree>
    <p:extLst>
      <p:ext uri="{BB962C8B-B14F-4D97-AF65-F5344CB8AC3E}">
        <p14:creationId xmlns:p14="http://schemas.microsoft.com/office/powerpoint/2010/main" val="1348636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WOA05 GLODAP del pH AY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389" y="1722178"/>
            <a:ext cx="6733034" cy="4536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55048" y="380942"/>
            <a:ext cx="6535478" cy="1341236"/>
          </a:xfrm>
          <a:prstGeom prst="rect">
            <a:avLst/>
          </a:prstGeom>
        </p:spPr>
      </p:pic>
    </p:spTree>
    <p:extLst>
      <p:ext uri="{BB962C8B-B14F-4D97-AF65-F5344CB8AC3E}">
        <p14:creationId xmlns:p14="http://schemas.microsoft.com/office/powerpoint/2010/main" val="2558850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solidFill>
                  <a:prstClr val="black">
                    <a:tint val="75000"/>
                  </a:prstClr>
                </a:solidFill>
              </a:rPr>
              <a:pPr/>
              <a:t>13</a:t>
            </a:fld>
            <a:endParaRPr lang="en-US">
              <a:solidFill>
                <a:prstClr val="black">
                  <a:tint val="75000"/>
                </a:prstClr>
              </a:solidFill>
            </a:endParaRP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solidFill>
                  <a:prstClr val="black"/>
                </a:solidFill>
              </a:rPr>
              <a:t>Acidification through CO</a:t>
            </a:r>
            <a:r>
              <a:rPr lang="en-GB" sz="2200" baseline="-25000" dirty="0">
                <a:solidFill>
                  <a:prstClr val="black"/>
                </a:solidFill>
              </a:rPr>
              <a:t>2</a:t>
            </a:r>
            <a:r>
              <a:rPr lang="en-GB" sz="2200" dirty="0">
                <a:solidFill>
                  <a:prstClr val="black"/>
                </a:solidFill>
              </a:rPr>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466169"/>
            <a:ext cx="4792980" cy="3312456"/>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28575" y="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440930" y="2997201"/>
            <a:ext cx="1073150" cy="366712"/>
          </a:xfrm>
          <a:prstGeom prst="rect">
            <a:avLst/>
          </a:prstGeom>
          <a:noFill/>
          <a:ln w="9525">
            <a:noFill/>
            <a:miter lim="800000"/>
            <a:headEnd/>
            <a:tailEnd/>
          </a:ln>
          <a:effectLst/>
        </p:spPr>
        <p:txBody>
          <a:bodyPr wrap="none">
            <a:spAutoFit/>
          </a:bodyPr>
          <a:lstStyle/>
          <a:p>
            <a:r>
              <a:rPr lang="en-GB" dirty="0">
                <a:solidFill>
                  <a:prstClr val="black"/>
                </a:solidFill>
              </a:rPr>
              <a:t>Plankton</a:t>
            </a:r>
            <a:endParaRPr lang="en-US" dirty="0">
              <a:solidFill>
                <a:prstClr val="black"/>
              </a:solidFill>
            </a:endParaRPr>
          </a:p>
        </p:txBody>
      </p:sp>
      <p:pic>
        <p:nvPicPr>
          <p:cNvPr id="459783" name="Picture 7"/>
          <p:cNvPicPr>
            <a:picLocks noChangeAspect="1" noChangeArrowheads="1"/>
          </p:cNvPicPr>
          <p:nvPr/>
        </p:nvPicPr>
        <p:blipFill>
          <a:blip r:embed="rId5" cstate="print"/>
          <a:srcRect/>
          <a:stretch>
            <a:fillRect/>
          </a:stretch>
        </p:blipFill>
        <p:spPr bwMode="auto">
          <a:xfrm>
            <a:off x="399098" y="4186239"/>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a:solidFill>
                  <a:prstClr val="black"/>
                </a:solidFill>
              </a:rPr>
              <a:t>Coral Reefs</a:t>
            </a:r>
            <a:endParaRPr lang="en-US">
              <a:solidFill>
                <a:prstClr val="black"/>
              </a:solidFill>
            </a:endParaRPr>
          </a:p>
        </p:txBody>
      </p:sp>
    </p:spTree>
    <p:extLst>
      <p:ext uri="{BB962C8B-B14F-4D97-AF65-F5344CB8AC3E}">
        <p14:creationId xmlns:p14="http://schemas.microsoft.com/office/powerpoint/2010/main" val="57999783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Sources of Uncertainty</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828800"/>
            <a:ext cx="8229600" cy="4525963"/>
          </a:xfrm>
        </p:spPr>
        <p:txBody>
          <a:bodyPr/>
          <a:lstStyle/>
          <a:p>
            <a:pPr>
              <a:buSzPct val="70000"/>
              <a:buBlip>
                <a:blip r:embed="rId2"/>
              </a:buBlip>
            </a:pPr>
            <a:r>
              <a:rPr lang="en-US" dirty="0" smtClean="0">
                <a:solidFill>
                  <a:srgbClr val="0033CC"/>
                </a:solidFill>
                <a:latin typeface="Arial" pitchFamily="34" charset="0"/>
                <a:cs typeface="Arial" pitchFamily="34" charset="0"/>
              </a:rPr>
              <a:t>Cloud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Water Vapor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Ocean Response</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Aerosols</a:t>
            </a:r>
          </a:p>
          <a:p>
            <a:endParaRPr lang="en-US" dirty="0"/>
          </a:p>
        </p:txBody>
      </p:sp>
    </p:spTree>
    <p:extLst>
      <p:ext uri="{BB962C8B-B14F-4D97-AF65-F5344CB8AC3E}">
        <p14:creationId xmlns:p14="http://schemas.microsoft.com/office/powerpoint/2010/main" val="40128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72" y="980728"/>
            <a:ext cx="8615928" cy="489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2880" y="5522976"/>
            <a:ext cx="6336792" cy="338554"/>
          </a:xfrm>
          <a:prstGeom prst="rect">
            <a:avLst/>
          </a:prstGeom>
          <a:noFill/>
        </p:spPr>
        <p:txBody>
          <a:bodyPr wrap="square" rtlCol="0">
            <a:spAutoFit/>
          </a:bodyPr>
          <a:lstStyle/>
          <a:p>
            <a:pPr fontAlgn="base">
              <a:spcBef>
                <a:spcPct val="0"/>
              </a:spcBef>
              <a:spcAft>
                <a:spcPct val="0"/>
              </a:spcAft>
            </a:pPr>
            <a:r>
              <a:rPr lang="en-GB" sz="1600" i="1" dirty="0">
                <a:solidFill>
                  <a:srgbClr val="000000"/>
                </a:solidFill>
                <a:latin typeface="Arial" pitchFamily="34" charset="0"/>
                <a:cs typeface="Arial" pitchFamily="34" charset="0"/>
              </a:rPr>
              <a:t>Source: </a:t>
            </a:r>
            <a:r>
              <a:rPr lang="en-GB" sz="1600" i="1" dirty="0" smtClean="0">
                <a:solidFill>
                  <a:srgbClr val="000000"/>
                </a:solidFill>
                <a:latin typeface="Arial" pitchFamily="34" charset="0"/>
                <a:cs typeface="Arial" pitchFamily="34" charset="0"/>
              </a:rPr>
              <a:t>100000 </a:t>
            </a:r>
            <a:r>
              <a:rPr lang="en-GB" sz="1600" i="1" dirty="0">
                <a:solidFill>
                  <a:srgbClr val="000000"/>
                </a:solidFill>
                <a:latin typeface="Arial" pitchFamily="34" charset="0"/>
                <a:cs typeface="Arial" pitchFamily="34" charset="0"/>
              </a:rPr>
              <a:t>PAGE09 runs</a:t>
            </a:r>
          </a:p>
        </p:txBody>
      </p:sp>
      <p:grpSp>
        <p:nvGrpSpPr>
          <p:cNvPr id="2" name="Group 5"/>
          <p:cNvGrpSpPr/>
          <p:nvPr/>
        </p:nvGrpSpPr>
        <p:grpSpPr>
          <a:xfrm>
            <a:off x="124786" y="6225215"/>
            <a:ext cx="4941473" cy="523057"/>
            <a:chOff x="124786" y="6225215"/>
            <a:chExt cx="4941473" cy="523057"/>
          </a:xfrm>
        </p:grpSpPr>
        <p:pic>
          <p:nvPicPr>
            <p:cNvPr id="7" name="Picture 6" descr="SEILogosmall.JPG"/>
            <p:cNvPicPr>
              <a:picLocks noChangeAspect="1"/>
            </p:cNvPicPr>
            <p:nvPr/>
          </p:nvPicPr>
          <p:blipFill>
            <a:blip r:embed="rId5" cstate="print"/>
            <a:stretch>
              <a:fillRect/>
            </a:stretch>
          </p:blipFill>
          <p:spPr>
            <a:xfrm>
              <a:off x="124786" y="6225215"/>
              <a:ext cx="1201094" cy="52305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3097759" y="6282856"/>
              <a:ext cx="1968500" cy="309563"/>
            </a:xfrm>
            <a:prstGeom prst="rect">
              <a:avLst/>
            </a:prstGeom>
            <a:noFill/>
            <a:ln w="12700">
              <a:noFill/>
              <a:miter lim="800000"/>
              <a:headEnd/>
              <a:tailEnd/>
            </a:ln>
          </p:spPr>
        </p:pic>
      </p:grpSp>
      <p:sp>
        <p:nvSpPr>
          <p:cNvPr id="15" name="Title 1"/>
          <p:cNvSpPr>
            <a:spLocks noGrp="1"/>
          </p:cNvSpPr>
          <p:nvPr>
            <p:ph type="title"/>
          </p:nvPr>
        </p:nvSpPr>
        <p:spPr>
          <a:xfrm>
            <a:off x="467544" y="115094"/>
            <a:ext cx="8226425" cy="1009650"/>
          </a:xfrm>
        </p:spPr>
        <p:txBody>
          <a:bodyPr/>
          <a:lstStyle/>
          <a:p>
            <a:r>
              <a:rPr lang="en-GB" sz="2400" b="0" dirty="0" smtClean="0"/>
              <a:t> </a:t>
            </a:r>
            <a:r>
              <a:rPr lang="en-GB" sz="2400" b="0" dirty="0" smtClean="0">
                <a:solidFill>
                  <a:srgbClr val="0033CC"/>
                </a:solidFill>
                <a:latin typeface="Arial" pitchFamily="34" charset="0"/>
                <a:cs typeface="Arial" pitchFamily="34" charset="0"/>
              </a:rPr>
              <a:t>Estimate of how </a:t>
            </a:r>
            <a:r>
              <a:rPr lang="en-GB" sz="2400" dirty="0" smtClean="0">
                <a:solidFill>
                  <a:srgbClr val="0033CC"/>
                </a:solidFill>
                <a:latin typeface="Arial" pitchFamily="34" charset="0"/>
                <a:cs typeface="Arial" pitchFamily="34" charset="0"/>
              </a:rPr>
              <a:t>much global climate will warm as a result of doubling CO</a:t>
            </a:r>
            <a:r>
              <a:rPr lang="en-GB" sz="2400" baseline="-25000" dirty="0" smtClean="0">
                <a:solidFill>
                  <a:srgbClr val="0033CC"/>
                </a:solidFill>
                <a:latin typeface="Arial" pitchFamily="34" charset="0"/>
                <a:cs typeface="Arial" pitchFamily="34" charset="0"/>
              </a:rPr>
              <a:t>2</a:t>
            </a:r>
            <a:r>
              <a:rPr lang="en-GB" sz="2400" dirty="0" smtClean="0">
                <a:solidFill>
                  <a:srgbClr val="0033CC"/>
                </a:solidFill>
                <a:latin typeface="Arial" pitchFamily="34" charset="0"/>
                <a:cs typeface="Arial" pitchFamily="34" charset="0"/>
              </a:rPr>
              <a:t>: a </a:t>
            </a:r>
            <a:r>
              <a:rPr lang="en-GB" sz="2400" b="0" dirty="0" smtClean="0">
                <a:solidFill>
                  <a:srgbClr val="0033CC"/>
                </a:solidFill>
                <a:latin typeface="Arial" pitchFamily="34" charset="0"/>
                <a:cs typeface="Arial" pitchFamily="34" charset="0"/>
              </a:rPr>
              <a:t>probability distribution</a:t>
            </a:r>
            <a:endParaRPr lang="en-GB" sz="2400" b="0" dirty="0">
              <a:solidFill>
                <a:srgbClr val="0033CC"/>
              </a:solidFill>
              <a:latin typeface="Arial" pitchFamily="34" charset="0"/>
              <a:cs typeface="Arial" pitchFamily="34" charset="0"/>
            </a:endParaRPr>
          </a:p>
        </p:txBody>
      </p:sp>
      <p:sp>
        <p:nvSpPr>
          <p:cNvPr id="8" name="TextBox 7"/>
          <p:cNvSpPr txBox="1"/>
          <p:nvPr/>
        </p:nvSpPr>
        <p:spPr>
          <a:xfrm>
            <a:off x="5292080" y="6093296"/>
            <a:ext cx="3268216" cy="646331"/>
          </a:xfrm>
          <a:prstGeom prst="rect">
            <a:avLst/>
          </a:prstGeom>
          <a:noFill/>
        </p:spPr>
        <p:txBody>
          <a:bodyPr wrap="square" rtlCol="0">
            <a:spAutoFit/>
          </a:bodyPr>
          <a:lstStyle/>
          <a:p>
            <a:pPr defTabSz="457200"/>
            <a:r>
              <a:rPr lang="en-US" dirty="0" smtClean="0">
                <a:solidFill>
                  <a:srgbClr val="FF0000"/>
                </a:solidFill>
                <a:latin typeface="Arial"/>
                <a:cs typeface="Arial"/>
              </a:rPr>
              <a:t>Chris Hope, U. Cambridge</a:t>
            </a:r>
          </a:p>
          <a:p>
            <a:pPr defTabSz="457200"/>
            <a:r>
              <a:rPr lang="en-US" dirty="0" smtClean="0">
                <a:solidFill>
                  <a:srgbClr val="FF0000"/>
                </a:solidFill>
                <a:latin typeface="Arial"/>
                <a:cs typeface="Arial"/>
              </a:rPr>
              <a:t>courtesy Tim Palmer</a:t>
            </a:r>
            <a:endParaRPr lang="en-US" dirty="0">
              <a:solidFill>
                <a:srgbClr val="FF0000"/>
              </a:solidFill>
              <a:latin typeface="Arial"/>
              <a:cs typeface="Arial"/>
            </a:endParaRPr>
          </a:p>
        </p:txBody>
      </p:sp>
    </p:spTree>
    <p:custDataLst>
      <p:tags r:id="rId1"/>
    </p:custDataLst>
    <p:extLst>
      <p:ext uri="{BB962C8B-B14F-4D97-AF65-F5344CB8AC3E}">
        <p14:creationId xmlns:p14="http://schemas.microsoft.com/office/powerpoint/2010/main" val="14996669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Will Go Well Beyond Doubling</a:t>
            </a:r>
            <a:endParaRPr lang="en-US" dirty="0">
              <a:solidFill>
                <a:srgbClr val="0000FF"/>
              </a:solidFill>
            </a:endParaRPr>
          </a:p>
        </p:txBody>
      </p:sp>
      <p:pic>
        <p:nvPicPr>
          <p:cNvPr id="1026" name="Picture 2" descr="http://www.skepticalscience.com/images/CO2_emission_scenar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5" y="1739676"/>
            <a:ext cx="7287128" cy="42556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567814" y="3657600"/>
            <a:ext cx="5902661" cy="1725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0590" y="3288268"/>
            <a:ext cx="1095555" cy="738664"/>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Double Pre-Industrial</a:t>
            </a:r>
          </a:p>
        </p:txBody>
      </p:sp>
    </p:spTree>
    <p:extLst>
      <p:ext uri="{BB962C8B-B14F-4D97-AF65-F5344CB8AC3E}">
        <p14:creationId xmlns:p14="http://schemas.microsoft.com/office/powerpoint/2010/main" val="3050936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t>IPCC 2007: Doubling CO</a:t>
            </a:r>
            <a:r>
              <a:rPr lang="en-US" baseline="-25000" dirty="0" smtClean="0"/>
              <a:t>2</a:t>
            </a:r>
            <a:r>
              <a:rPr lang="en-US" dirty="0" smtClean="0"/>
              <a:t> will lead to an increase in mean global surface temperature of 2 to 4.5 </a:t>
            </a:r>
            <a:r>
              <a:rPr lang="en-US" baseline="30000" dirty="0" err="1" smtClean="0"/>
              <a:t>o</a:t>
            </a:r>
            <a:r>
              <a:rPr lang="en-US" dirty="0" err="1" smtClean="0"/>
              <a:t>C.</a:t>
            </a:r>
            <a:r>
              <a:rPr lang="en-US" dirty="0" smtClean="0"/>
              <a:t> </a:t>
            </a:r>
            <a:endParaRPr lang="en-US" dirty="0"/>
          </a:p>
        </p:txBody>
      </p:sp>
      <p:sp>
        <p:nvSpPr>
          <p:cNvPr id="6" name="TextBox 5"/>
          <p:cNvSpPr txBox="1"/>
          <p:nvPr/>
        </p:nvSpPr>
        <p:spPr>
          <a:xfrm>
            <a:off x="228600" y="6096000"/>
            <a:ext cx="3429000" cy="369332"/>
          </a:xfrm>
          <a:prstGeom prst="rect">
            <a:avLst/>
          </a:prstGeom>
          <a:noFill/>
        </p:spPr>
        <p:txBody>
          <a:bodyPr wrap="square" rtlCol="0">
            <a:spAutoFit/>
          </a:bodyPr>
          <a:lstStyle/>
          <a:p>
            <a:pPr algn="ctr"/>
            <a:r>
              <a:rPr lang="en-US" dirty="0" smtClean="0"/>
              <a:t>Courtesy Susan Solomon</a:t>
            </a:r>
            <a:endParaRPr lang="en-US" dirty="0"/>
          </a:p>
        </p:txBody>
      </p:sp>
    </p:spTree>
    <p:extLst>
      <p:ext uri="{BB962C8B-B14F-4D97-AF65-F5344CB8AC3E}">
        <p14:creationId xmlns:p14="http://schemas.microsoft.com/office/powerpoint/2010/main" val="3059624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Known Risks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Increasing sea level</a:t>
            </a:r>
          </a:p>
          <a:p>
            <a:endParaRPr lang="en-US" dirty="0" smtClean="0"/>
          </a:p>
          <a:p>
            <a:r>
              <a:rPr lang="en-US" dirty="0"/>
              <a:t> </a:t>
            </a:r>
            <a:r>
              <a:rPr lang="en-US" dirty="0" smtClean="0"/>
              <a:t>Increasing hydrological events…  droughts and floods</a:t>
            </a:r>
          </a:p>
          <a:p>
            <a:endParaRPr lang="en-US" dirty="0" smtClean="0"/>
          </a:p>
          <a:p>
            <a:r>
              <a:rPr lang="en-US" dirty="0"/>
              <a:t> </a:t>
            </a:r>
            <a:r>
              <a:rPr lang="en-US" dirty="0" smtClean="0"/>
              <a:t>Increasing incidence of high category hurricanes and 	associated storm surges and freshwater flooding</a:t>
            </a:r>
          </a:p>
          <a:p>
            <a:endParaRPr lang="en-US" dirty="0" smtClean="0"/>
          </a:p>
          <a:p>
            <a:r>
              <a:rPr lang="en-US" dirty="0"/>
              <a:t> </a:t>
            </a:r>
            <a:r>
              <a:rPr lang="en-US" dirty="0" smtClean="0"/>
              <a:t>More heat stress</a:t>
            </a:r>
            <a:endParaRPr lang="en-US" dirty="0"/>
          </a:p>
        </p:txBody>
      </p:sp>
    </p:spTree>
    <p:extLst>
      <p:ext uri="{BB962C8B-B14F-4D97-AF65-F5344CB8AC3E}">
        <p14:creationId xmlns:p14="http://schemas.microsoft.com/office/powerpoint/2010/main" val="38906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30432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i="1" dirty="0" smtClean="0">
                <a:solidFill>
                  <a:srgbClr val="0033CC"/>
                </a:solidFill>
                <a:ea typeface="Times New Roman" pitchFamily="18" charset="0"/>
                <a:cs typeface="Arial" pitchFamily="34" charset="0"/>
              </a:rPr>
              <a:t>“Climate change could have significant geopolitical impacts around the world, contributing to poverty, environmental degradation, and the further weakening of fragile governments. Climate change will contribute to food and water scarcity, will increase the spread of disease, and may spur or exacerbate mass migration.”</a:t>
            </a:r>
          </a:p>
          <a:p>
            <a:pPr fontAlgn="base">
              <a:spcBef>
                <a:spcPct val="0"/>
              </a:spcBef>
              <a:spcAft>
                <a:spcPct val="0"/>
              </a:spcAft>
            </a:pPr>
            <a:endParaRPr lang="en-US" sz="2400" i="1" dirty="0" smtClean="0">
              <a:solidFill>
                <a:srgbClr val="0033CC"/>
              </a:solidFill>
              <a:cs typeface="Arial" pitchFamily="34" charset="0"/>
            </a:endParaRPr>
          </a:p>
          <a:p>
            <a:pPr fontAlgn="base">
              <a:spcBef>
                <a:spcPct val="0"/>
              </a:spcBef>
              <a:spcAft>
                <a:spcPct val="0"/>
              </a:spcAft>
            </a:pPr>
            <a:endParaRPr lang="en-US" sz="2400" dirty="0" smtClean="0">
              <a:solidFill>
                <a:srgbClr val="0033CC"/>
              </a:solidFill>
            </a:endParaRPr>
          </a:p>
          <a:p>
            <a:pPr lvl="2" fontAlgn="base">
              <a:spcBef>
                <a:spcPct val="0"/>
              </a:spcBef>
              <a:spcAft>
                <a:spcPct val="0"/>
              </a:spcAft>
            </a:pPr>
            <a:r>
              <a:rPr lang="en-US" sz="2400" dirty="0" smtClean="0">
                <a:solidFill>
                  <a:srgbClr val="0033CC"/>
                </a:solidFill>
                <a:cs typeface="Arial" pitchFamily="34" charset="0"/>
              </a:rPr>
              <a:t>-- Quadrennial Defense Review, U.S. Department of Defense, February, 2010</a:t>
            </a:r>
          </a:p>
        </p:txBody>
      </p:sp>
    </p:spTree>
    <p:extLst>
      <p:ext uri="{BB962C8B-B14F-4D97-AF65-F5344CB8AC3E}">
        <p14:creationId xmlns:p14="http://schemas.microsoft.com/office/powerpoint/2010/main" val="172183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690881"/>
            <a:ext cx="6858000" cy="1107440"/>
          </a:xfrm>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Climate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49141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690881"/>
            <a:ext cx="6858000" cy="1107440"/>
          </a:xfrm>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Energy</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75862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Solutions and Opportunities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Renewables (solar and wind)</a:t>
            </a:r>
          </a:p>
          <a:p>
            <a:pPr lvl="1">
              <a:spcBef>
                <a:spcPts val="1200"/>
              </a:spcBef>
            </a:pPr>
            <a:r>
              <a:rPr lang="en-US" dirty="0"/>
              <a:t> </a:t>
            </a:r>
            <a:r>
              <a:rPr lang="en-US" dirty="0" smtClean="0"/>
              <a:t> Might provide up to 30% of current power needs</a:t>
            </a:r>
          </a:p>
          <a:p>
            <a:pPr marL="342900" lvl="1" indent="0">
              <a:buNone/>
            </a:pPr>
            <a:r>
              <a:rPr lang="en-US" dirty="0" smtClean="0"/>
              <a:t>   </a:t>
            </a:r>
          </a:p>
          <a:p>
            <a:r>
              <a:rPr lang="en-US" dirty="0" smtClean="0"/>
              <a:t>  Carbon Capture and Sequestration</a:t>
            </a:r>
          </a:p>
          <a:p>
            <a:pPr marL="0" indent="0">
              <a:buNone/>
            </a:pPr>
            <a:endParaRPr lang="en-US" dirty="0" smtClean="0"/>
          </a:p>
          <a:p>
            <a:pPr lvl="1"/>
            <a:r>
              <a:rPr lang="en-US" dirty="0"/>
              <a:t> </a:t>
            </a:r>
            <a:r>
              <a:rPr lang="en-US" dirty="0" smtClean="0"/>
              <a:t>Currently would add ~$200/ton to energy costs</a:t>
            </a:r>
          </a:p>
          <a:p>
            <a:pPr marL="342900" lvl="1" indent="0">
              <a:buNone/>
            </a:pPr>
            <a:endParaRPr lang="en-US" dirty="0" smtClean="0"/>
          </a:p>
          <a:p>
            <a:pPr lvl="1"/>
            <a:r>
              <a:rPr lang="en-US" dirty="0"/>
              <a:t> </a:t>
            </a:r>
            <a:r>
              <a:rPr lang="en-US" dirty="0" smtClean="0"/>
              <a:t>Reasonable prospects for reducing this to ~$100/ton</a:t>
            </a:r>
          </a:p>
          <a:p>
            <a:pPr marL="342900" lvl="1" indent="0">
              <a:buNone/>
            </a:pPr>
            <a:endParaRPr lang="en-US" dirty="0" smtClean="0"/>
          </a:p>
          <a:p>
            <a:pPr lvl="1"/>
            <a:r>
              <a:rPr lang="en-US" dirty="0"/>
              <a:t> </a:t>
            </a:r>
            <a:r>
              <a:rPr lang="en-US" dirty="0" smtClean="0"/>
              <a:t>Currently little incentive to develop this</a:t>
            </a:r>
          </a:p>
          <a:p>
            <a:pPr marL="342900" lvl="1" indent="0">
              <a:buNone/>
            </a:pPr>
            <a:endParaRPr lang="en-US" dirty="0" smtClean="0"/>
          </a:p>
          <a:p>
            <a:r>
              <a:rPr lang="en-US" dirty="0"/>
              <a:t> </a:t>
            </a:r>
            <a:r>
              <a:rPr lang="en-US" dirty="0" smtClean="0"/>
              <a:t>   Next Generation </a:t>
            </a:r>
            <a:r>
              <a:rPr lang="en-US" dirty="0"/>
              <a:t>F</a:t>
            </a:r>
            <a:r>
              <a:rPr lang="en-US" dirty="0" smtClean="0"/>
              <a:t>ission </a:t>
            </a:r>
            <a:r>
              <a:rPr lang="en-US" dirty="0"/>
              <a:t>R</a:t>
            </a:r>
            <a:r>
              <a:rPr lang="en-US" dirty="0" smtClean="0"/>
              <a:t>eactors </a:t>
            </a:r>
            <a:endParaRPr lang="en-US" dirty="0"/>
          </a:p>
        </p:txBody>
      </p:sp>
    </p:spTree>
    <p:extLst>
      <p:ext uri="{BB962C8B-B14F-4D97-AF65-F5344CB8AC3E}">
        <p14:creationId xmlns:p14="http://schemas.microsoft.com/office/powerpoint/2010/main" val="22484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9920"/>
            <a:ext cx="9144000" cy="5364480"/>
          </a:xfrm>
          <a:prstGeom prst="rect">
            <a:avLst/>
          </a:prstGeom>
        </p:spPr>
      </p:pic>
      <p:sp>
        <p:nvSpPr>
          <p:cNvPr id="2" name="TextBox 1"/>
          <p:cNvSpPr txBox="1"/>
          <p:nvPr/>
        </p:nvSpPr>
        <p:spPr>
          <a:xfrm>
            <a:off x="6797040" y="5875030"/>
            <a:ext cx="1899920" cy="523220"/>
          </a:xfrm>
          <a:prstGeom prst="rect">
            <a:avLst/>
          </a:prstGeom>
          <a:noFill/>
        </p:spPr>
        <p:txBody>
          <a:bodyPr wrap="square" rtlCol="0">
            <a:spAutoFit/>
          </a:bodyPr>
          <a:lstStyle/>
          <a:p>
            <a:pPr algn="ctr"/>
            <a:r>
              <a:rPr lang="en-US" sz="1400" dirty="0" smtClean="0">
                <a:solidFill>
                  <a:prstClr val="black"/>
                </a:solidFill>
                <a:latin typeface="Arial" panose="020B0604020202020204" pitchFamily="34" charset="0"/>
                <a:cs typeface="Arial" panose="020B0604020202020204" pitchFamily="34" charset="0"/>
              </a:rPr>
              <a:t>(includes Chernobyl, Fukushima)</a:t>
            </a:r>
          </a:p>
        </p:txBody>
      </p:sp>
      <p:cxnSp>
        <p:nvCxnSpPr>
          <p:cNvPr id="5" name="Straight Arrow Connector 4"/>
          <p:cNvCxnSpPr/>
          <p:nvPr/>
        </p:nvCxnSpPr>
        <p:spPr>
          <a:xfrm flipH="1" flipV="1">
            <a:off x="7284720" y="5628640"/>
            <a:ext cx="284480" cy="2463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8480" y="5994400"/>
            <a:ext cx="637032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FF"/>
                </a:solidFill>
              </a:rPr>
              <a:t>N</a:t>
            </a:r>
            <a:r>
              <a:rPr lang="en-US" dirty="0" smtClean="0">
                <a:solidFill>
                  <a:srgbClr val="0000FF"/>
                </a:solidFill>
              </a:rPr>
              <a:t>uclear power, by replacing fossil fuels, </a:t>
            </a:r>
            <a:r>
              <a:rPr lang="en-US" dirty="0">
                <a:solidFill>
                  <a:srgbClr val="0000FF"/>
                </a:solidFill>
              </a:rPr>
              <a:t>has prevented an estimated 1.84 </a:t>
            </a:r>
            <a:r>
              <a:rPr lang="en-US" dirty="0" smtClean="0">
                <a:solidFill>
                  <a:srgbClr val="0000FF"/>
                </a:solidFill>
              </a:rPr>
              <a:t>million air-pollution </a:t>
            </a:r>
            <a:r>
              <a:rPr lang="en-US" dirty="0">
                <a:solidFill>
                  <a:srgbClr val="0000FF"/>
                </a:solidFill>
              </a:rPr>
              <a:t>related deaths worldwide</a:t>
            </a:r>
            <a:endParaRPr lang="en-US" dirty="0" smtClean="0">
              <a:solidFill>
                <a:srgbClr val="0000FF"/>
              </a:solidFill>
              <a:latin typeface="Arial" panose="020B0604020202020204" pitchFamily="34" charset="0"/>
              <a:cs typeface="Arial" panose="020B0604020202020204" pitchFamily="34" charset="0"/>
            </a:endParaRPr>
          </a:p>
        </p:txBody>
      </p:sp>
      <p:sp>
        <p:nvSpPr>
          <p:cNvPr id="6" name="TextBox 5"/>
          <p:cNvSpPr txBox="1"/>
          <p:nvPr/>
        </p:nvSpPr>
        <p:spPr>
          <a:xfrm>
            <a:off x="2560320" y="1706880"/>
            <a:ext cx="4937760" cy="584775"/>
          </a:xfrm>
          <a:prstGeom prst="rect">
            <a:avLst/>
          </a:prstGeom>
          <a:noFill/>
        </p:spPr>
        <p:txBody>
          <a:bodyPr wrap="square" rtlCol="0">
            <a:spAutoFit/>
          </a:bodyPr>
          <a:lstStyle/>
          <a:p>
            <a:r>
              <a:rPr lang="en-US" sz="1600" dirty="0" smtClean="0">
                <a:solidFill>
                  <a:srgbClr val="0000FF"/>
                </a:solidFill>
                <a:latin typeface="Arial" panose="020B0604020202020204" pitchFamily="34" charset="0"/>
                <a:cs typeface="Arial" panose="020B0604020202020204" pitchFamily="34" charset="0"/>
              </a:rPr>
              <a:t>~13,000 premature deaths annually in the U.S. from coal production and combustion</a:t>
            </a:r>
          </a:p>
        </p:txBody>
      </p:sp>
    </p:spTree>
    <p:extLst>
      <p:ext uri="{BB962C8B-B14F-4D97-AF65-F5344CB8AC3E}">
        <p14:creationId xmlns:p14="http://schemas.microsoft.com/office/powerpoint/2010/main" val="29843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rcp.realclearpolitics.com/144854_5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 y="81279"/>
            <a:ext cx="7894319" cy="6091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9319" y="5973008"/>
            <a:ext cx="725424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FF"/>
                </a:solidFill>
                <a:latin typeface="Arial" panose="020B0604020202020204" pitchFamily="34" charset="0"/>
                <a:cs typeface="Arial" panose="020B0604020202020204" pitchFamily="34" charset="0"/>
              </a:rPr>
              <a:t>However, up-front capital costs of Gen I nuclear are large</a:t>
            </a:r>
          </a:p>
        </p:txBody>
      </p:sp>
    </p:spTree>
    <p:extLst>
      <p:ext uri="{BB962C8B-B14F-4D97-AF65-F5344CB8AC3E}">
        <p14:creationId xmlns:p14="http://schemas.microsoft.com/office/powerpoint/2010/main" val="15982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_cr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7" y="610552"/>
            <a:ext cx="8466898" cy="540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6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7446" y="294641"/>
            <a:ext cx="8122483" cy="6238240"/>
          </a:xfrm>
          <a:prstGeom prst="rect">
            <a:avLst/>
          </a:prstGeom>
        </p:spPr>
      </p:pic>
    </p:spTree>
    <p:extLst>
      <p:ext uri="{BB962C8B-B14F-4D97-AF65-F5344CB8AC3E}">
        <p14:creationId xmlns:p14="http://schemas.microsoft.com/office/powerpoint/2010/main" val="3998757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80" y="493485"/>
            <a:ext cx="7406640" cy="5676367"/>
          </a:xfrm>
          <a:prstGeom prst="rect">
            <a:avLst/>
          </a:prstGeom>
        </p:spPr>
      </p:pic>
    </p:spTree>
    <p:extLst>
      <p:ext uri="{BB962C8B-B14F-4D97-AF65-F5344CB8AC3E}">
        <p14:creationId xmlns:p14="http://schemas.microsoft.com/office/powerpoint/2010/main" val="3477281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927" y="731520"/>
            <a:ext cx="8850374" cy="5323840"/>
          </a:xfrm>
          <a:prstGeom prst="rect">
            <a:avLst/>
          </a:prstGeom>
        </p:spPr>
      </p:pic>
    </p:spTree>
    <p:extLst>
      <p:ext uri="{BB962C8B-B14F-4D97-AF65-F5344CB8AC3E}">
        <p14:creationId xmlns:p14="http://schemas.microsoft.com/office/powerpoint/2010/main" val="3061270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28663"/>
            <a:ext cx="16081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457200" y="101600"/>
            <a:ext cx="8229600" cy="762000"/>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lgn="ctr" eaLnBrk="1" hangingPunct="1">
              <a:lnSpc>
                <a:spcPct val="90000"/>
              </a:lnSpc>
              <a:buFontTx/>
              <a:buNone/>
              <a:defRPr/>
            </a:pPr>
            <a:r>
              <a:rPr lang="en-US" sz="3400" b="1" kern="0" dirty="0">
                <a:solidFill>
                  <a:srgbClr val="C00000"/>
                </a:solidFill>
              </a:rPr>
              <a:t>O</a:t>
            </a:r>
            <a:r>
              <a:rPr lang="en-US" sz="3400" b="1" kern="0" dirty="0" smtClean="0">
                <a:solidFill>
                  <a:srgbClr val="C00000"/>
                </a:solidFill>
              </a:rPr>
              <a:t>ffshore floating nuclear power plant</a:t>
            </a:r>
            <a:endParaRPr lang="en-US" sz="3400" b="1" kern="0" dirty="0">
              <a:solidFill>
                <a:srgbClr val="C00000"/>
              </a:solidFill>
            </a:endParaRPr>
          </a:p>
        </p:txBody>
      </p:sp>
      <p:sp>
        <p:nvSpPr>
          <p:cNvPr id="5" name="Rectangle 2"/>
          <p:cNvSpPr txBox="1">
            <a:spLocks noChangeArrowheads="1"/>
          </p:cNvSpPr>
          <p:nvPr/>
        </p:nvSpPr>
        <p:spPr>
          <a:xfrm>
            <a:off x="3352800" y="3649663"/>
            <a:ext cx="1885950" cy="633412"/>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eaLnBrk="1" hangingPunct="1">
              <a:lnSpc>
                <a:spcPct val="90000"/>
              </a:lnSpc>
              <a:buFontTx/>
              <a:buNone/>
              <a:defRPr/>
            </a:pPr>
            <a:r>
              <a:rPr lang="en-US" sz="3400" b="1" kern="0" dirty="0" smtClean="0">
                <a:solidFill>
                  <a:srgbClr val="006666"/>
                </a:solidFill>
              </a:rPr>
              <a:t>Nuclear reactor</a:t>
            </a:r>
            <a:endParaRPr lang="en-US" sz="3400" kern="0" dirty="0" smtClean="0">
              <a:solidFill>
                <a:srgbClr val="C08319"/>
              </a:solidFill>
            </a:endParaRPr>
          </a:p>
        </p:txBody>
      </p:sp>
      <p:sp>
        <p:nvSpPr>
          <p:cNvPr id="41989" name="Text Box 7"/>
          <p:cNvSpPr txBox="1">
            <a:spLocks noChangeArrowheads="1"/>
          </p:cNvSpPr>
          <p:nvPr/>
        </p:nvSpPr>
        <p:spPr bwMode="auto">
          <a:xfrm>
            <a:off x="2667000" y="1349375"/>
            <a:ext cx="762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SzTx/>
              <a:buFontTx/>
              <a:buNone/>
            </a:pPr>
            <a:r>
              <a:rPr lang="en-US" altLang="en-US" sz="7200" b="1">
                <a:solidFill>
                  <a:srgbClr val="C08319"/>
                </a:solidFill>
                <a:latin typeface="Times" panose="02020603050405020304" pitchFamily="18" charset="0"/>
              </a:rPr>
              <a:t>+</a:t>
            </a:r>
          </a:p>
        </p:txBody>
      </p:sp>
      <p:sp>
        <p:nvSpPr>
          <p:cNvPr id="41990" name="Text Box 7"/>
          <p:cNvSpPr txBox="1">
            <a:spLocks noChangeArrowheads="1"/>
          </p:cNvSpPr>
          <p:nvPr/>
        </p:nvSpPr>
        <p:spPr bwMode="auto">
          <a:xfrm>
            <a:off x="5105400" y="1379538"/>
            <a:ext cx="7620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SzTx/>
              <a:buFontTx/>
              <a:buNone/>
            </a:pPr>
            <a:r>
              <a:rPr lang="en-US" altLang="en-US" sz="7200" b="1">
                <a:solidFill>
                  <a:srgbClr val="C08319"/>
                </a:solidFill>
                <a:latin typeface="Times" panose="02020603050405020304" pitchFamily="18" charset="0"/>
              </a:rPr>
              <a:t>=</a:t>
            </a:r>
          </a:p>
        </p:txBody>
      </p:sp>
      <p:sp>
        <p:nvSpPr>
          <p:cNvPr id="12" name="Rectangle 11"/>
          <p:cNvSpPr/>
          <p:nvPr/>
        </p:nvSpPr>
        <p:spPr>
          <a:xfrm>
            <a:off x="152400" y="3609975"/>
            <a:ext cx="2514600" cy="584200"/>
          </a:xfrm>
          <a:prstGeom prst="rect">
            <a:avLst/>
          </a:prstGeom>
        </p:spPr>
        <p:txBody>
          <a:bodyPr>
            <a:spAutoFit/>
          </a:bodyPr>
          <a:lstStyle/>
          <a:p>
            <a:pPr algn="ctr" eaLnBrk="0" fontAlgn="base" hangingPunct="0">
              <a:spcBef>
                <a:spcPct val="0"/>
              </a:spcBef>
              <a:spcAft>
                <a:spcPct val="0"/>
              </a:spcAft>
              <a:defRPr/>
            </a:pPr>
            <a:r>
              <a:rPr lang="en-US" sz="3200" b="1" kern="0" dirty="0">
                <a:solidFill>
                  <a:srgbClr val="006666"/>
                </a:solidFill>
              </a:rPr>
              <a:t>Floating rig</a:t>
            </a:r>
            <a:endParaRPr lang="en-US" sz="3200" dirty="0">
              <a:solidFill>
                <a:srgbClr val="8383AD"/>
              </a:solidFill>
            </a:endParaRPr>
          </a:p>
        </p:txBody>
      </p:sp>
      <p:sp>
        <p:nvSpPr>
          <p:cNvPr id="13" name="Rectangle 2"/>
          <p:cNvSpPr txBox="1">
            <a:spLocks noChangeArrowheads="1"/>
          </p:cNvSpPr>
          <p:nvPr/>
        </p:nvSpPr>
        <p:spPr>
          <a:xfrm>
            <a:off x="5321300" y="3711575"/>
            <a:ext cx="4051300" cy="631825"/>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marL="0" indent="0" algn="ctr" eaLnBrk="1" hangingPunct="1">
              <a:lnSpc>
                <a:spcPct val="90000"/>
              </a:lnSpc>
              <a:buFontTx/>
              <a:buNone/>
              <a:defRPr/>
            </a:pPr>
            <a:r>
              <a:rPr lang="en-US" sz="3400" b="1" kern="0" dirty="0" smtClean="0">
                <a:solidFill>
                  <a:srgbClr val="006666"/>
                </a:solidFill>
              </a:rPr>
              <a:t>OFNP</a:t>
            </a:r>
            <a:endParaRPr lang="en-US" sz="3400" kern="0" dirty="0" smtClean="0">
              <a:solidFill>
                <a:srgbClr val="C08319"/>
              </a:solidFill>
            </a:endParaRPr>
          </a:p>
        </p:txBody>
      </p:sp>
      <p:sp>
        <p:nvSpPr>
          <p:cNvPr id="14" name="Rectangle 2"/>
          <p:cNvSpPr txBox="1">
            <a:spLocks noChangeArrowheads="1"/>
          </p:cNvSpPr>
          <p:nvPr/>
        </p:nvSpPr>
        <p:spPr>
          <a:xfrm>
            <a:off x="76200" y="4751388"/>
            <a:ext cx="9296400" cy="533400"/>
          </a:xfrm>
          <a:prstGeom prst="rect">
            <a:avLst/>
          </a:prstGeom>
        </p:spPr>
        <p:txBody>
          <a:bodyPr/>
          <a:lstStyle>
            <a:lvl1pPr marL="342900" indent="-342900" algn="l" rtl="0" eaLnBrk="0" fontAlgn="base" hangingPunct="0">
              <a:spcBef>
                <a:spcPct val="20000"/>
              </a:spcBef>
              <a:spcAft>
                <a:spcPct val="0"/>
              </a:spcAft>
              <a:buSzPct val="80000"/>
              <a:buBlip>
                <a:blip r:embed="rId3"/>
              </a:buBlip>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eaLnBrk="1" hangingPunct="1">
              <a:lnSpc>
                <a:spcPct val="90000"/>
              </a:lnSpc>
              <a:buFontTx/>
              <a:buChar char="-"/>
              <a:defRPr/>
            </a:pPr>
            <a:r>
              <a:rPr lang="en-US" sz="2400" kern="0" dirty="0" smtClean="0">
                <a:solidFill>
                  <a:srgbClr val="C08319"/>
                </a:solidFill>
              </a:rPr>
              <a:t>Reduced capital cost (&gt;90% cut in reinforced concrete)</a:t>
            </a:r>
          </a:p>
          <a:p>
            <a:pPr eaLnBrk="1" hangingPunct="1">
              <a:lnSpc>
                <a:spcPct val="90000"/>
              </a:lnSpc>
              <a:buFontTx/>
              <a:buChar char="-"/>
              <a:defRPr/>
            </a:pPr>
            <a:r>
              <a:rPr lang="en-US" sz="2400" kern="0" dirty="0" smtClean="0">
                <a:solidFill>
                  <a:srgbClr val="C08319"/>
                </a:solidFill>
              </a:rPr>
              <a:t>Reduced construction/decommissioning schedule</a:t>
            </a:r>
          </a:p>
          <a:p>
            <a:pPr eaLnBrk="1" hangingPunct="1">
              <a:lnSpc>
                <a:spcPct val="90000"/>
              </a:lnSpc>
              <a:buFontTx/>
              <a:buChar char="-"/>
              <a:defRPr/>
            </a:pPr>
            <a:r>
              <a:rPr lang="en-US" sz="2400" kern="0" dirty="0">
                <a:solidFill>
                  <a:srgbClr val="C08319"/>
                </a:solidFill>
              </a:rPr>
              <a:t>Flexible </a:t>
            </a:r>
            <a:r>
              <a:rPr lang="en-US" sz="2400" kern="0" dirty="0" smtClean="0">
                <a:solidFill>
                  <a:srgbClr val="C08319"/>
                </a:solidFill>
              </a:rPr>
              <a:t>siting + minimal local infrastructure (‘plug and play’)</a:t>
            </a:r>
            <a:endParaRPr lang="en-US" sz="2400" kern="0" dirty="0">
              <a:solidFill>
                <a:srgbClr val="C08319"/>
              </a:solidFill>
            </a:endParaRPr>
          </a:p>
          <a:p>
            <a:pPr eaLnBrk="1" hangingPunct="1">
              <a:lnSpc>
                <a:spcPct val="90000"/>
              </a:lnSpc>
              <a:buFontTx/>
              <a:buChar char="-"/>
              <a:defRPr/>
            </a:pPr>
            <a:r>
              <a:rPr lang="en-US" sz="2400" kern="0" dirty="0" smtClean="0">
                <a:solidFill>
                  <a:srgbClr val="C08319"/>
                </a:solidFill>
              </a:rPr>
              <a:t>Reliable passive cooling; no land/ocean contamination</a:t>
            </a: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a:solidFill>
                <a:srgbClr val="C08319"/>
              </a:solidFill>
            </a:endParaRPr>
          </a:p>
          <a:p>
            <a:pPr eaLnBrk="1" hangingPunct="1">
              <a:lnSpc>
                <a:spcPct val="90000"/>
              </a:lnSpc>
              <a:buFontTx/>
              <a:buChar char="-"/>
              <a:defRPr/>
            </a:pPr>
            <a:endParaRPr lang="en-US" sz="2400" kern="0" dirty="0" smtClean="0">
              <a:solidFill>
                <a:srgbClr val="C08319"/>
              </a:solidFill>
            </a:endParaRPr>
          </a:p>
          <a:p>
            <a:pPr eaLnBrk="1" hangingPunct="1">
              <a:lnSpc>
                <a:spcPct val="90000"/>
              </a:lnSpc>
              <a:buFontTx/>
              <a:buChar char="-"/>
              <a:defRPr/>
            </a:pPr>
            <a:endParaRPr lang="en-US" sz="2400" kern="0" dirty="0" smtClean="0">
              <a:solidFill>
                <a:srgbClr val="C08319"/>
              </a:solidFill>
            </a:endParaRPr>
          </a:p>
          <a:p>
            <a:pPr marL="0" indent="0" eaLnBrk="1" hangingPunct="1">
              <a:lnSpc>
                <a:spcPct val="90000"/>
              </a:lnSpc>
              <a:buFontTx/>
              <a:buNone/>
              <a:defRPr/>
            </a:pPr>
            <a:endParaRPr lang="en-US" sz="2400" kern="0" dirty="0">
              <a:solidFill>
                <a:srgbClr val="C08319"/>
              </a:solidFill>
            </a:endParaRPr>
          </a:p>
          <a:p>
            <a:pPr marL="0" indent="0" eaLnBrk="1" hangingPunct="1">
              <a:lnSpc>
                <a:spcPct val="90000"/>
              </a:lnSpc>
              <a:buFontTx/>
              <a:buNone/>
              <a:defRPr/>
            </a:pPr>
            <a:endParaRPr lang="en-US" sz="2400" kern="0" dirty="0">
              <a:solidFill>
                <a:srgbClr val="006666"/>
              </a:solidFill>
            </a:endParaRPr>
          </a:p>
          <a:p>
            <a:pPr marL="0" indent="0" eaLnBrk="1" hangingPunct="1">
              <a:lnSpc>
                <a:spcPct val="90000"/>
              </a:lnSpc>
              <a:buFontTx/>
              <a:buNone/>
              <a:defRPr/>
            </a:pPr>
            <a:endParaRPr lang="en-US" sz="2400" kern="0" dirty="0" smtClean="0">
              <a:solidFill>
                <a:srgbClr val="8383AD"/>
              </a:solidFill>
            </a:endParaRPr>
          </a:p>
          <a:p>
            <a:pPr marL="0" indent="0" eaLnBrk="1" hangingPunct="1">
              <a:lnSpc>
                <a:spcPct val="90000"/>
              </a:lnSpc>
              <a:buFontTx/>
              <a:buNone/>
              <a:defRPr/>
            </a:pPr>
            <a:endParaRPr lang="en-US" sz="2400" kern="0" dirty="0" smtClean="0">
              <a:solidFill>
                <a:srgbClr val="C08319"/>
              </a:solidFill>
            </a:endParaRPr>
          </a:p>
        </p:txBody>
      </p:sp>
      <p:pic>
        <p:nvPicPr>
          <p:cNvPr id="4199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450" y="1095375"/>
            <a:ext cx="232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920750"/>
            <a:ext cx="2751137"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419725" y="6519863"/>
            <a:ext cx="3735388" cy="338137"/>
          </a:xfrm>
          <a:prstGeom prst="rect">
            <a:avLst/>
          </a:prstGeom>
        </p:spPr>
        <p:txBody>
          <a:bodyPr wrap="none">
            <a:spAutoFit/>
          </a:bodyPr>
          <a:lstStyle/>
          <a:p>
            <a:pPr algn="ctr" eaLnBrk="0" fontAlgn="base" hangingPunct="0">
              <a:spcBef>
                <a:spcPct val="0"/>
              </a:spcBef>
              <a:spcAft>
                <a:spcPct val="0"/>
              </a:spcAft>
              <a:defRPr/>
            </a:pPr>
            <a:r>
              <a:rPr lang="en-US" sz="1600" b="1" dirty="0">
                <a:solidFill>
                  <a:srgbClr val="032EE3"/>
                </a:solidFill>
                <a:latin typeface="Calibri" panose="020F0502020204030204" pitchFamily="34" charset="0"/>
              </a:rPr>
              <a:t>Profs. J. Buongiorno, M. Golay, N. </a:t>
            </a:r>
            <a:r>
              <a:rPr lang="en-US" sz="1600" b="1" dirty="0" err="1">
                <a:solidFill>
                  <a:srgbClr val="032EE3"/>
                </a:solidFill>
                <a:latin typeface="Calibri" panose="020F0502020204030204" pitchFamily="34" charset="0"/>
              </a:rPr>
              <a:t>Todreas</a:t>
            </a:r>
            <a:endParaRPr lang="en-US" sz="1600" b="1" kern="0" dirty="0">
              <a:solidFill>
                <a:srgbClr val="032EE3"/>
              </a:solidFill>
              <a:latin typeface="Calibri" pitchFamily="34" charset="0"/>
            </a:endParaRPr>
          </a:p>
        </p:txBody>
      </p:sp>
    </p:spTree>
    <p:extLst>
      <p:ext uri="{BB962C8B-B14F-4D97-AF65-F5344CB8AC3E}">
        <p14:creationId xmlns:p14="http://schemas.microsoft.com/office/powerpoint/2010/main" val="357372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We Can Do Even Better:</a:t>
            </a:r>
            <a:br>
              <a:rPr lang="en-US" dirty="0" smtClean="0">
                <a:solidFill>
                  <a:srgbClr val="0000FF"/>
                </a:solidFill>
              </a:rPr>
            </a:br>
            <a:r>
              <a:rPr lang="en-US" dirty="0" smtClean="0">
                <a:solidFill>
                  <a:srgbClr val="0000FF"/>
                </a:solidFill>
              </a:rPr>
              <a:t>Next Generation (Gen IV) Fission Reactors</a:t>
            </a:r>
            <a:endParaRPr lang="en-US" dirty="0">
              <a:solidFill>
                <a:srgbClr val="0000FF"/>
              </a:solidFill>
            </a:endParaRPr>
          </a:p>
        </p:txBody>
      </p:sp>
      <p:sp>
        <p:nvSpPr>
          <p:cNvPr id="3" name="Content Placeholder 2"/>
          <p:cNvSpPr>
            <a:spLocks noGrp="1"/>
          </p:cNvSpPr>
          <p:nvPr>
            <p:ph idx="1"/>
          </p:nvPr>
        </p:nvSpPr>
        <p:spPr>
          <a:xfrm>
            <a:off x="628650" y="1825625"/>
            <a:ext cx="8271510" cy="4727575"/>
          </a:xfrm>
        </p:spPr>
        <p:txBody>
          <a:bodyPr/>
          <a:lstStyle/>
          <a:p>
            <a:pPr>
              <a:spcAft>
                <a:spcPts val="1200"/>
              </a:spcAft>
            </a:pPr>
            <a:r>
              <a:rPr lang="en-US" dirty="0" smtClean="0"/>
              <a:t>  </a:t>
            </a:r>
            <a:r>
              <a:rPr lang="en-US" sz="2800" dirty="0" smtClean="0"/>
              <a:t>One Example:  Molten Salt Reactors </a:t>
            </a:r>
          </a:p>
          <a:p>
            <a:pPr lvl="1">
              <a:spcAft>
                <a:spcPts val="900"/>
              </a:spcAft>
            </a:pPr>
            <a:r>
              <a:rPr lang="en-US" sz="2400" dirty="0"/>
              <a:t> </a:t>
            </a:r>
            <a:r>
              <a:rPr lang="en-US" sz="2400" dirty="0" smtClean="0"/>
              <a:t> Passively safe</a:t>
            </a:r>
          </a:p>
          <a:p>
            <a:pPr lvl="1">
              <a:spcAft>
                <a:spcPts val="900"/>
              </a:spcAft>
            </a:pPr>
            <a:r>
              <a:rPr lang="en-US" sz="2400" dirty="0"/>
              <a:t> </a:t>
            </a:r>
            <a:r>
              <a:rPr lang="en-US" sz="2400" dirty="0" smtClean="0"/>
              <a:t> Can run on nuclear waste from Light Water Reactors</a:t>
            </a:r>
          </a:p>
          <a:p>
            <a:pPr lvl="1">
              <a:spcAft>
                <a:spcPts val="900"/>
              </a:spcAft>
            </a:pPr>
            <a:r>
              <a:rPr lang="en-US" sz="2400" dirty="0"/>
              <a:t> </a:t>
            </a:r>
            <a:r>
              <a:rPr lang="en-US" sz="2400" dirty="0" smtClean="0"/>
              <a:t> Operate at ambient pressure</a:t>
            </a:r>
          </a:p>
          <a:p>
            <a:pPr lvl="1">
              <a:spcAft>
                <a:spcPts val="900"/>
              </a:spcAft>
            </a:pPr>
            <a:r>
              <a:rPr lang="en-US" sz="2400" dirty="0"/>
              <a:t> </a:t>
            </a:r>
            <a:r>
              <a:rPr lang="en-US" sz="2400" dirty="0" smtClean="0"/>
              <a:t> Can run on thorium; unsuitable for weapons</a:t>
            </a:r>
          </a:p>
          <a:p>
            <a:pPr lvl="1">
              <a:spcAft>
                <a:spcPts val="900"/>
              </a:spcAft>
            </a:pPr>
            <a:r>
              <a:rPr lang="en-US" sz="2400" dirty="0"/>
              <a:t> </a:t>
            </a:r>
            <a:r>
              <a:rPr lang="en-US" sz="2400" dirty="0" smtClean="0"/>
              <a:t> </a:t>
            </a:r>
            <a:r>
              <a:rPr lang="en-US" sz="2400" dirty="0"/>
              <a:t>E</a:t>
            </a:r>
            <a:r>
              <a:rPr lang="en-US" sz="2400" dirty="0" smtClean="0"/>
              <a:t>stimated plant lifetime &gt; 80 years</a:t>
            </a:r>
            <a:endParaRPr lang="en-US" sz="2400" dirty="0"/>
          </a:p>
        </p:txBody>
      </p:sp>
    </p:spTree>
    <p:extLst>
      <p:ext uri="{BB962C8B-B14F-4D97-AF65-F5344CB8AC3E}">
        <p14:creationId xmlns:p14="http://schemas.microsoft.com/office/powerpoint/2010/main" val="32489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extLst>
      <p:ext uri="{BB962C8B-B14F-4D97-AF65-F5344CB8AC3E}">
        <p14:creationId xmlns:p14="http://schemas.microsoft.com/office/powerpoint/2010/main" val="9295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Turning Electricity into Liquid Fuels</a:t>
            </a:r>
            <a:endParaRPr lang="en-US" dirty="0">
              <a:solidFill>
                <a:srgbClr val="0000FF"/>
              </a:solidFill>
            </a:endParaRPr>
          </a:p>
        </p:txBody>
      </p:sp>
      <p:sp>
        <p:nvSpPr>
          <p:cNvPr id="3" name="Content Placeholder 2"/>
          <p:cNvSpPr>
            <a:spLocks noGrp="1"/>
          </p:cNvSpPr>
          <p:nvPr>
            <p:ph idx="1"/>
          </p:nvPr>
        </p:nvSpPr>
        <p:spPr/>
        <p:txBody>
          <a:bodyPr/>
          <a:lstStyle/>
          <a:p>
            <a:pPr lvl="0"/>
            <a:r>
              <a:rPr lang="en-US" dirty="0" smtClean="0"/>
              <a:t> </a:t>
            </a:r>
            <a:r>
              <a:rPr lang="en-US" sz="2400" b="1" dirty="0"/>
              <a:t>E-CEM (Electrolytic Cation Exchange </a:t>
            </a:r>
            <a:r>
              <a:rPr lang="en-US" sz="2400" b="1" dirty="0" smtClean="0"/>
              <a:t>Module)</a:t>
            </a:r>
          </a:p>
          <a:p>
            <a:pPr lvl="1">
              <a:spcBef>
                <a:spcPts val="1200"/>
              </a:spcBef>
            </a:pPr>
            <a:r>
              <a:rPr lang="en-US" sz="2400" dirty="0" smtClean="0"/>
              <a:t> Developed </a:t>
            </a:r>
            <a:r>
              <a:rPr lang="en-US" sz="2400" dirty="0"/>
              <a:t>by U.S. </a:t>
            </a:r>
            <a:r>
              <a:rPr lang="en-US" sz="2400" dirty="0" smtClean="0"/>
              <a:t>Navy</a:t>
            </a:r>
          </a:p>
          <a:p>
            <a:pPr lvl="1">
              <a:spcBef>
                <a:spcPts val="1200"/>
              </a:spcBef>
            </a:pPr>
            <a:r>
              <a:rPr lang="en-US" sz="2400" dirty="0" smtClean="0"/>
              <a:t> Uses </a:t>
            </a:r>
            <a:r>
              <a:rPr lang="en-US" sz="2400" dirty="0"/>
              <a:t>electricity to synthesize liquid fuel from CO</a:t>
            </a:r>
            <a:r>
              <a:rPr lang="en-US" sz="2400" baseline="-25000" dirty="0"/>
              <a:t>2</a:t>
            </a:r>
            <a:r>
              <a:rPr lang="en-US" sz="2400" dirty="0"/>
              <a:t> in </a:t>
            </a:r>
            <a:r>
              <a:rPr lang="en-US" sz="2400" dirty="0" smtClean="0"/>
              <a:t>	seawater </a:t>
            </a:r>
            <a:r>
              <a:rPr lang="en-US" sz="2400" dirty="0"/>
              <a:t>and electrolysis to get H</a:t>
            </a:r>
            <a:r>
              <a:rPr lang="en-US" sz="2400" baseline="-25000" dirty="0"/>
              <a:t>2</a:t>
            </a:r>
            <a:r>
              <a:rPr lang="en-US" sz="2400" dirty="0"/>
              <a:t>, then combined </a:t>
            </a:r>
            <a:r>
              <a:rPr lang="en-US" sz="2400" dirty="0" smtClean="0"/>
              <a:t>	into hydrocarbons</a:t>
            </a:r>
          </a:p>
          <a:p>
            <a:pPr lvl="1">
              <a:spcBef>
                <a:spcPts val="1200"/>
              </a:spcBef>
            </a:pPr>
            <a:r>
              <a:rPr lang="en-US" sz="2400" dirty="0" smtClean="0"/>
              <a:t> Carbon-neutral</a:t>
            </a:r>
          </a:p>
          <a:p>
            <a:pPr lvl="1">
              <a:spcBef>
                <a:spcPts val="1200"/>
              </a:spcBef>
            </a:pPr>
            <a:r>
              <a:rPr lang="en-US" sz="2400" dirty="0" smtClean="0"/>
              <a:t> Can </a:t>
            </a:r>
            <a:r>
              <a:rPr lang="en-US" sz="2400" dirty="0"/>
              <a:t>be done for $3-6 per gallon. </a:t>
            </a:r>
          </a:p>
          <a:p>
            <a:pPr marL="0" indent="0">
              <a:buNone/>
            </a:pPr>
            <a:endParaRPr lang="en-US" dirty="0"/>
          </a:p>
        </p:txBody>
      </p:sp>
    </p:spTree>
    <p:extLst>
      <p:ext uri="{BB962C8B-B14F-4D97-AF65-F5344CB8AC3E}">
        <p14:creationId xmlns:p14="http://schemas.microsoft.com/office/powerpoint/2010/main" val="353768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600"/>
              </a:spcBef>
              <a:buSzPct val="70000"/>
              <a:buBlip>
                <a:blip r:embed="rId2"/>
              </a:buBlip>
            </a:pPr>
            <a:r>
              <a:rPr lang="en-US" dirty="0" smtClean="0">
                <a:latin typeface="Arial" pitchFamily="34" charset="0"/>
                <a:cs typeface="Arial" pitchFamily="34" charset="0"/>
              </a:rPr>
              <a:t>The world is warming because of 	greenhouse gas emissions</a:t>
            </a:r>
            <a:endParaRPr lang="en-US" dirty="0" smtClean="0">
              <a:latin typeface="Arial" pitchFamily="34" charset="0"/>
              <a:cs typeface="Arial" pitchFamily="34" charset="0"/>
            </a:endParaRPr>
          </a:p>
          <a:p>
            <a:pPr>
              <a:spcBef>
                <a:spcPts val="1600"/>
              </a:spcBef>
              <a:buSzPct val="70000"/>
              <a:buBlip>
                <a:blip r:embed="rId2"/>
              </a:buBlip>
            </a:pPr>
            <a:r>
              <a:rPr lang="en-US" dirty="0" smtClean="0">
                <a:latin typeface="Arial" pitchFamily="34" charset="0"/>
                <a:cs typeface="Arial" pitchFamily="34" charset="0"/>
              </a:rPr>
              <a:t>Continued warming presents serious risks</a:t>
            </a:r>
            <a:endParaRPr lang="en-US" dirty="0">
              <a:latin typeface="Arial" pitchFamily="34" charset="0"/>
              <a:cs typeface="Arial" pitchFamily="34" charset="0"/>
            </a:endParaRPr>
          </a:p>
          <a:p>
            <a:pPr>
              <a:spcBef>
                <a:spcPts val="1600"/>
              </a:spcBef>
              <a:buSzPct val="70000"/>
              <a:buBlip>
                <a:blip r:embed="rId2"/>
              </a:buBlip>
            </a:pPr>
            <a:r>
              <a:rPr lang="en-US" dirty="0" smtClean="0">
                <a:latin typeface="Arial" pitchFamily="34" charset="0"/>
                <a:cs typeface="Arial" pitchFamily="34" charset="0"/>
              </a:rPr>
              <a:t>Nuclear, carbon capture, and renewables 	enable us to decarbonize without 	serious economic disruption</a:t>
            </a:r>
          </a:p>
          <a:p>
            <a:pPr>
              <a:spcBef>
                <a:spcPts val="1600"/>
              </a:spcBef>
              <a:buSzPct val="70000"/>
              <a:buBlip>
                <a:blip r:embed="rId2"/>
              </a:buBlip>
            </a:pPr>
            <a:r>
              <a:rPr lang="en-US" dirty="0" smtClean="0">
                <a:latin typeface="Arial" pitchFamily="34" charset="0"/>
                <a:cs typeface="Arial" pitchFamily="34" charset="0"/>
              </a:rPr>
              <a:t>Measures to give the U.S. a competitive 	advantage in nuclear energy will be 	economically advantageous and 	reduce proliferation risk</a:t>
            </a:r>
            <a:endParaRPr lang="en-US" dirty="0" smtClean="0">
              <a:latin typeface="Arial" pitchFamily="34" charset="0"/>
              <a:cs typeface="Arial" pitchFamily="34" charset="0"/>
            </a:endParaRPr>
          </a:p>
          <a:p>
            <a:pPr>
              <a:buSzPct val="70000"/>
              <a:buNone/>
            </a:pPr>
            <a:endParaRPr lang="en-US" dirty="0" smtClean="0">
              <a:latin typeface="Arial" pitchFamily="34" charset="0"/>
              <a:cs typeface="Arial" pitchFamily="34" charset="0"/>
            </a:endParaRPr>
          </a:p>
          <a:p>
            <a:pPr>
              <a:buSzPct val="70000"/>
              <a:buNone/>
            </a:pPr>
            <a:endParaRPr lang="en-US" dirty="0"/>
          </a:p>
        </p:txBody>
      </p:sp>
    </p:spTree>
    <p:extLst>
      <p:ext uri="{BB962C8B-B14F-4D97-AF65-F5344CB8AC3E}">
        <p14:creationId xmlns:p14="http://schemas.microsoft.com/office/powerpoint/2010/main" val="1476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2113598"/>
            <a:ext cx="8229600" cy="1143000"/>
          </a:xfrm>
        </p:spPr>
        <p:txBody>
          <a:bodyPr/>
          <a:lstStyle/>
          <a:p>
            <a:r>
              <a:rPr lang="en-US" dirty="0" smtClean="0"/>
              <a:t>Spare Slides</a:t>
            </a:r>
            <a:endParaRPr lang="en-US" dirty="0"/>
          </a:p>
        </p:txBody>
      </p:sp>
    </p:spTree>
    <p:extLst>
      <p:ext uri="{BB962C8B-B14F-4D97-AF65-F5344CB8AC3E}">
        <p14:creationId xmlns:p14="http://schemas.microsoft.com/office/powerpoint/2010/main" val="11663121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 y="851327"/>
            <a:ext cx="8534400" cy="3416320"/>
          </a:xfrm>
          <a:prstGeom prst="rect">
            <a:avLst/>
          </a:prstGeom>
        </p:spPr>
        <p:txBody>
          <a:bodyPr wrap="square">
            <a:spAutoFit/>
          </a:bodyPr>
          <a:lstStyle/>
          <a:p>
            <a:r>
              <a:rPr lang="en-US" b="1" u="sng" dirty="0"/>
              <a:t>Energy Source</a:t>
            </a:r>
            <a:r>
              <a:rPr lang="en-US" dirty="0"/>
              <a:t>              </a:t>
            </a:r>
            <a:r>
              <a:rPr lang="en-US" dirty="0" smtClean="0"/>
              <a:t>  </a:t>
            </a:r>
            <a:r>
              <a:rPr lang="en-US" dirty="0"/>
              <a:t> </a:t>
            </a:r>
            <a:r>
              <a:rPr lang="en-US" dirty="0" smtClean="0"/>
              <a:t>   </a:t>
            </a:r>
            <a:r>
              <a:rPr lang="en-US" b="1" u="sng" dirty="0" smtClean="0"/>
              <a:t>Mortality </a:t>
            </a:r>
            <a:r>
              <a:rPr lang="en-US" b="1" u="sng" dirty="0"/>
              <a:t>Rate (deaths/</a:t>
            </a:r>
            <a:r>
              <a:rPr lang="en-US" b="1" u="sng" dirty="0" err="1"/>
              <a:t>trillionkWhr</a:t>
            </a:r>
            <a:r>
              <a:rPr lang="en-US" b="1" u="sng" dirty="0" smtClean="0"/>
              <a:t>)</a:t>
            </a:r>
          </a:p>
          <a:p>
            <a:endParaRPr lang="en-US" b="1" u="sng" dirty="0"/>
          </a:p>
          <a:p>
            <a:r>
              <a:rPr lang="en-US" dirty="0"/>
              <a:t>Coal – global average         170,000    (50% global electricity)</a:t>
            </a:r>
          </a:p>
          <a:p>
            <a:r>
              <a:rPr lang="en-US" dirty="0"/>
              <a:t>Coal – China                         280,000 </a:t>
            </a:r>
            <a:r>
              <a:rPr lang="en-US" dirty="0" smtClean="0"/>
              <a:t> </a:t>
            </a:r>
            <a:r>
              <a:rPr lang="en-US" dirty="0"/>
              <a:t>  (75% China’s electricity)</a:t>
            </a:r>
          </a:p>
          <a:p>
            <a:r>
              <a:rPr lang="en-US" dirty="0"/>
              <a:t>Coal – U.S.                               15,000    (44% U.S. electricity)</a:t>
            </a:r>
          </a:p>
          <a:p>
            <a:r>
              <a:rPr lang="en-US" dirty="0"/>
              <a:t>Oil </a:t>
            </a:r>
            <a:r>
              <a:rPr lang="en-US" dirty="0" smtClean="0"/>
              <a:t> (electricity) </a:t>
            </a:r>
            <a:r>
              <a:rPr lang="en-US" dirty="0"/>
              <a:t>                      36,000    (36% of energy, 8% of </a:t>
            </a:r>
            <a:r>
              <a:rPr lang="en-US" dirty="0" smtClean="0"/>
              <a:t>Natural </a:t>
            </a:r>
            <a:r>
              <a:rPr lang="en-US" dirty="0"/>
              <a:t>Gas                             </a:t>
            </a:r>
            <a:r>
              <a:rPr lang="en-US" dirty="0" smtClean="0"/>
              <a:t>              </a:t>
            </a:r>
            <a:r>
              <a:rPr lang="en-US" dirty="0"/>
              <a:t>  </a:t>
            </a:r>
            <a:r>
              <a:rPr lang="en-US" dirty="0" smtClean="0"/>
              <a:t>4,000</a:t>
            </a:r>
            <a:r>
              <a:rPr lang="en-US" dirty="0"/>
              <a:t>    (20% global electricity)</a:t>
            </a:r>
          </a:p>
          <a:p>
            <a:r>
              <a:rPr lang="en-US" dirty="0"/>
              <a:t>Biofuel/Biomass                    24,000    (21% global energy)</a:t>
            </a:r>
          </a:p>
          <a:p>
            <a:r>
              <a:rPr lang="en-US" dirty="0"/>
              <a:t>Solar (rooftop)                            </a:t>
            </a:r>
            <a:r>
              <a:rPr lang="en-US" dirty="0" smtClean="0"/>
              <a:t>440</a:t>
            </a:r>
            <a:r>
              <a:rPr lang="en-US" dirty="0"/>
              <a:t> </a:t>
            </a:r>
            <a:r>
              <a:rPr lang="en-US" dirty="0" smtClean="0"/>
              <a:t> </a:t>
            </a:r>
            <a:r>
              <a:rPr lang="en-US" dirty="0"/>
              <a:t>   (&lt; 1% global electricity)</a:t>
            </a:r>
          </a:p>
          <a:p>
            <a:r>
              <a:rPr lang="en-US" dirty="0"/>
              <a:t>Wind                                            </a:t>
            </a:r>
            <a:r>
              <a:rPr lang="en-US" dirty="0" smtClean="0"/>
              <a:t> 150</a:t>
            </a:r>
            <a:r>
              <a:rPr lang="en-US" dirty="0"/>
              <a:t>    (~ 1% global electricity)</a:t>
            </a:r>
          </a:p>
          <a:p>
            <a:r>
              <a:rPr lang="en-US" dirty="0"/>
              <a:t>Hydro – global average          1,400    (15% global electricity)</a:t>
            </a:r>
          </a:p>
          <a:p>
            <a:r>
              <a:rPr lang="en-US" dirty="0"/>
              <a:t>Nuclear – global average            90    (17%  global electricity w/</a:t>
            </a:r>
            <a:r>
              <a:rPr lang="en-US" dirty="0" err="1"/>
              <a:t>Chern&amp;Fukush</a:t>
            </a:r>
            <a:r>
              <a:rPr lang="en-US" dirty="0"/>
              <a:t>)</a:t>
            </a:r>
          </a:p>
        </p:txBody>
      </p:sp>
    </p:spTree>
    <p:extLst>
      <p:ext uri="{BB962C8B-B14F-4D97-AF65-F5344CB8AC3E}">
        <p14:creationId xmlns:p14="http://schemas.microsoft.com/office/powerpoint/2010/main" val="417947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logs.de/klimalounge/files/had4_v2_gi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4" y="386715"/>
            <a:ext cx="7403465" cy="51380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694" y="5830391"/>
            <a:ext cx="8185786" cy="646331"/>
          </a:xfrm>
          <a:prstGeom prst="rect">
            <a:avLst/>
          </a:prstGeom>
        </p:spPr>
        <p:txBody>
          <a:bodyPr wrap="square">
            <a:spAutoFit/>
          </a:bodyPr>
          <a:lstStyle/>
          <a:p>
            <a:r>
              <a:rPr lang="en-US" dirty="0"/>
              <a:t>Global temperature (annual values) in the data from NASA GISS (orange) and from </a:t>
            </a:r>
            <a:r>
              <a:rPr lang="en-US" dirty="0" err="1"/>
              <a:t>Cowtan</a:t>
            </a:r>
            <a:r>
              <a:rPr lang="en-US" dirty="0"/>
              <a:t> &amp; Way (blue), i.e. HadCRUT4 with interpolated data gaps. </a:t>
            </a:r>
          </a:p>
        </p:txBody>
      </p:sp>
    </p:spTree>
    <p:extLst>
      <p:ext uri="{BB962C8B-B14F-4D97-AF65-F5344CB8AC3E}">
        <p14:creationId xmlns:p14="http://schemas.microsoft.com/office/powerpoint/2010/main" val="2117240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16" y="1000059"/>
            <a:ext cx="7555727" cy="5072750"/>
          </a:xfrm>
          <a:prstGeom prst="rect">
            <a:avLst/>
          </a:prstGeom>
        </p:spPr>
      </p:pic>
      <p:sp>
        <p:nvSpPr>
          <p:cNvPr id="5" name="TextBox 4"/>
          <p:cNvSpPr txBox="1"/>
          <p:nvPr/>
        </p:nvSpPr>
        <p:spPr>
          <a:xfrm>
            <a:off x="556591" y="6192078"/>
            <a:ext cx="5466522"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Based on bathythermograph and ARGO (post-2004) data</a:t>
            </a:r>
          </a:p>
        </p:txBody>
      </p:sp>
      <p:sp>
        <p:nvSpPr>
          <p:cNvPr id="6" name="TextBox 5"/>
          <p:cNvSpPr txBox="1"/>
          <p:nvPr/>
        </p:nvSpPr>
        <p:spPr>
          <a:xfrm>
            <a:off x="6621635" y="6376743"/>
            <a:ext cx="2045287"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NOAA</a:t>
            </a:r>
          </a:p>
        </p:txBody>
      </p:sp>
    </p:spTree>
    <p:extLst>
      <p:ext uri="{BB962C8B-B14F-4D97-AF65-F5344CB8AC3E}">
        <p14:creationId xmlns:p14="http://schemas.microsoft.com/office/powerpoint/2010/main" val="3811861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logs.de/klimalounge/files/gistemp_nino_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 y="1686877"/>
            <a:ext cx="8572500"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2801" y="5077778"/>
            <a:ext cx="7823834" cy="646331"/>
          </a:xfrm>
          <a:prstGeom prst="rect">
            <a:avLst/>
          </a:prstGeom>
        </p:spPr>
        <p:txBody>
          <a:bodyPr wrap="square">
            <a:spAutoFit/>
          </a:bodyPr>
          <a:lstStyle/>
          <a:p>
            <a:r>
              <a:rPr lang="en-US" dirty="0"/>
              <a:t>The GISS data, with El Niño and La Niña conditions highlighted. Neutral years like 2013 are gray. </a:t>
            </a:r>
            <a:endParaRPr lang="en-US" dirty="0">
              <a:effectLst/>
            </a:endParaRPr>
          </a:p>
        </p:txBody>
      </p:sp>
    </p:spTree>
    <p:extLst>
      <p:ext uri="{BB962C8B-B14F-4D97-AF65-F5344CB8AC3E}">
        <p14:creationId xmlns:p14="http://schemas.microsoft.com/office/powerpoint/2010/main" val="2709542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mino trend ENSO volcanic remo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9" y="908654"/>
            <a:ext cx="7306274" cy="4763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5200" y="5528427"/>
            <a:ext cx="7160883" cy="923330"/>
          </a:xfrm>
          <a:prstGeom prst="rect">
            <a:avLst/>
          </a:prstGeom>
        </p:spPr>
        <p:txBody>
          <a:bodyPr wrap="square">
            <a:spAutoFit/>
          </a:bodyPr>
          <a:lstStyle/>
          <a:p>
            <a:r>
              <a:rPr lang="en-US" dirty="0" smtClean="0"/>
              <a:t>Adjusted </a:t>
            </a:r>
            <a:r>
              <a:rPr lang="en-US" dirty="0"/>
              <a:t>annual average temperature data with the estimated impact of El Niño, volcanic eruptions, solar variation, and the residual annual cycle </a:t>
            </a:r>
            <a:r>
              <a:rPr lang="en-US" dirty="0" smtClean="0"/>
              <a:t>removed.</a:t>
            </a:r>
            <a:endParaRPr lang="en-US" dirty="0"/>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8907" y="441007"/>
            <a:ext cx="6448425" cy="4391025"/>
          </a:xfrm>
          <a:prstGeom prst="rect">
            <a:avLst/>
          </a:prstGeom>
        </p:spPr>
      </p:pic>
      <p:sp>
        <p:nvSpPr>
          <p:cNvPr id="3" name="Rectangle 2"/>
          <p:cNvSpPr/>
          <p:nvPr/>
        </p:nvSpPr>
        <p:spPr>
          <a:xfrm>
            <a:off x="1249680" y="5122317"/>
            <a:ext cx="7162800" cy="1200329"/>
          </a:xfrm>
          <a:prstGeom prst="rect">
            <a:avLst/>
          </a:prstGeom>
        </p:spPr>
        <p:txBody>
          <a:bodyPr wrap="square">
            <a:spAutoFit/>
          </a:bodyPr>
          <a:lstStyle/>
          <a:p>
            <a:r>
              <a:rPr lang="en-US" dirty="0"/>
              <a:t>Figure 1: Average global temperature surface anomaly multi-model mean from CMIP5 (green) and as measured by the NASA Goddard Institute for Space Studies (GISS black).  Most of this figure is a </a:t>
            </a:r>
            <a:r>
              <a:rPr lang="en-US" dirty="0" err="1"/>
              <a:t>hindcast</a:t>
            </a:r>
            <a:r>
              <a:rPr lang="en-US" dirty="0"/>
              <a:t> of models fitting past temperature data.</a:t>
            </a:r>
          </a:p>
        </p:txBody>
      </p:sp>
    </p:spTree>
    <p:extLst>
      <p:ext uri="{BB962C8B-B14F-4D97-AF65-F5344CB8AC3E}">
        <p14:creationId xmlns:p14="http://schemas.microsoft.com/office/powerpoint/2010/main" val="1185889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hmidt model-data compar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181080"/>
            <a:ext cx="6478906" cy="54163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25880" y="5597445"/>
            <a:ext cx="6492240" cy="923330"/>
          </a:xfrm>
          <a:prstGeom prst="rect">
            <a:avLst/>
          </a:prstGeom>
        </p:spPr>
        <p:txBody>
          <a:bodyPr wrap="square">
            <a:spAutoFit/>
          </a:bodyPr>
          <a:lstStyle/>
          <a:p>
            <a:r>
              <a:rPr lang="en-US" dirty="0"/>
              <a:t>Figure 2: 2007 IPCC report model ensemble mean (black) and 95% individual model run envelope (grey) vs. surface temperature </a:t>
            </a:r>
            <a:r>
              <a:rPr lang="en-US" dirty="0" smtClean="0"/>
              <a:t>anomaly </a:t>
            </a:r>
            <a:r>
              <a:rPr lang="en-US" dirty="0"/>
              <a:t>from GISS (blue), NOAA (yellow), and HadCRUT3 (red).</a:t>
            </a:r>
          </a:p>
        </p:txBody>
      </p:sp>
    </p:spTree>
    <p:extLst>
      <p:ext uri="{BB962C8B-B14F-4D97-AF65-F5344CB8AC3E}">
        <p14:creationId xmlns:p14="http://schemas.microsoft.com/office/powerpoint/2010/main" val="1130499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080" y="289560"/>
            <a:ext cx="8256694" cy="6192520"/>
          </a:xfrm>
          <a:prstGeom prst="rect">
            <a:avLst/>
          </a:prstGeom>
        </p:spPr>
      </p:pic>
    </p:spTree>
    <p:extLst>
      <p:ext uri="{BB962C8B-B14F-4D97-AF65-F5344CB8AC3E}">
        <p14:creationId xmlns:p14="http://schemas.microsoft.com/office/powerpoint/2010/main" val="3760829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1240" y="170180"/>
            <a:ext cx="5471160" cy="2735580"/>
          </a:xfrm>
          <a:prstGeom prst="rect">
            <a:avLst/>
          </a:prstGeom>
        </p:spPr>
      </p:pic>
      <p:sp>
        <p:nvSpPr>
          <p:cNvPr id="3" name="Rectangle 2"/>
          <p:cNvSpPr/>
          <p:nvPr/>
        </p:nvSpPr>
        <p:spPr>
          <a:xfrm>
            <a:off x="731520" y="2828836"/>
            <a:ext cx="6126480" cy="923330"/>
          </a:xfrm>
          <a:prstGeom prst="rect">
            <a:avLst/>
          </a:prstGeom>
        </p:spPr>
        <p:txBody>
          <a:bodyPr wrap="square">
            <a:spAutoFit/>
          </a:bodyPr>
          <a:lstStyle/>
          <a:p>
            <a:r>
              <a:rPr lang="en-US" dirty="0"/>
              <a:t>Figure 5: 1970-1990 aerosol loading of the atmosphere over the lower 48 United States and estimated associated surface air temperature change.</a:t>
            </a:r>
          </a:p>
        </p:txBody>
      </p:sp>
      <p:pic>
        <p:nvPicPr>
          <p:cNvPr id="4" name="Picture 3"/>
          <p:cNvPicPr>
            <a:picLocks noChangeAspect="1"/>
          </p:cNvPicPr>
          <p:nvPr/>
        </p:nvPicPr>
        <p:blipFill>
          <a:blip r:embed="rId4"/>
          <a:stretch>
            <a:fillRect/>
          </a:stretch>
        </p:blipFill>
        <p:spPr>
          <a:xfrm>
            <a:off x="731520" y="4010522"/>
            <a:ext cx="4800600" cy="2400300"/>
          </a:xfrm>
          <a:prstGeom prst="rect">
            <a:avLst/>
          </a:prstGeom>
        </p:spPr>
      </p:pic>
      <p:sp>
        <p:nvSpPr>
          <p:cNvPr id="5" name="Rectangle 4"/>
          <p:cNvSpPr/>
          <p:nvPr/>
        </p:nvSpPr>
        <p:spPr>
          <a:xfrm>
            <a:off x="5750560" y="4702046"/>
            <a:ext cx="3393440" cy="1200329"/>
          </a:xfrm>
          <a:prstGeom prst="rect">
            <a:avLst/>
          </a:prstGeom>
        </p:spPr>
        <p:txBody>
          <a:bodyPr wrap="square">
            <a:spAutoFit/>
          </a:bodyPr>
          <a:lstStyle/>
          <a:p>
            <a:r>
              <a:rPr lang="en-US" dirty="0"/>
              <a:t>Figure 6: Observed total surface temperature change over the lower 48 United States from 1930 to 1990.</a:t>
            </a:r>
          </a:p>
        </p:txBody>
      </p:sp>
    </p:spTree>
    <p:extLst>
      <p:ext uri="{BB962C8B-B14F-4D97-AF65-F5344CB8AC3E}">
        <p14:creationId xmlns:p14="http://schemas.microsoft.com/office/powerpoint/2010/main" val="15754030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5724525" y="6554788"/>
            <a:ext cx="3436938" cy="304800"/>
          </a:xfrm>
          <a:prstGeom prst="rect">
            <a:avLst/>
          </a:prstGeom>
          <a:noFill/>
          <a:ln w="9525">
            <a:noFill/>
            <a:miter lim="800000"/>
            <a:headEnd/>
            <a:tailEnd/>
          </a:ln>
          <a:effectLst/>
        </p:spPr>
        <p:txBody>
          <a:bodyPr wrap="none">
            <a:spAutoFit/>
          </a:bodyPr>
          <a:lstStyle/>
          <a:p>
            <a:r>
              <a:rPr lang="en-GB" sz="1400"/>
              <a:t>(Source: WBGU after David Archer 2006)</a:t>
            </a:r>
            <a:endParaRPr lang="de-DE" sz="1400"/>
          </a:p>
        </p:txBody>
      </p:sp>
      <p:sp>
        <p:nvSpPr>
          <p:cNvPr id="513027" name="Rectangle 3"/>
          <p:cNvSpPr>
            <a:spLocks noGrp="1" noChangeArrowheads="1"/>
          </p:cNvSpPr>
          <p:nvPr>
            <p:ph type="title"/>
          </p:nvPr>
        </p:nvSpPr>
        <p:spPr>
          <a:xfrm>
            <a:off x="685800" y="228600"/>
            <a:ext cx="8229600" cy="1143000"/>
          </a:xfrm>
        </p:spPr>
        <p:txBody>
          <a:bodyPr>
            <a:normAutofit/>
          </a:bodyPr>
          <a:lstStyle/>
          <a:p>
            <a:r>
              <a:rPr lang="en-GB"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Past and Projected </a:t>
            </a:r>
            <a:r>
              <a:rPr lang="en-GB" sz="3600" dirty="0">
                <a:solidFill>
                  <a:srgbClr val="0033CC"/>
                </a:solidFill>
                <a:effectLst>
                  <a:outerShdw blurRad="38100" dist="38100" dir="2700000" algn="tl">
                    <a:srgbClr val="000000">
                      <a:alpha val="43137"/>
                    </a:srgbClr>
                  </a:outerShdw>
                </a:effectLst>
                <a:latin typeface="Arial" pitchFamily="34" charset="0"/>
                <a:cs typeface="Arial" pitchFamily="34" charset="0"/>
              </a:rPr>
              <a:t>Sea Level vs. Temperature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513028" name="Picture 4"/>
          <p:cNvPicPr>
            <a:picLocks noChangeAspect="1" noChangeArrowheads="1"/>
          </p:cNvPicPr>
          <p:nvPr/>
        </p:nvPicPr>
        <p:blipFill>
          <a:blip r:embed="rId3" cstate="print"/>
          <a:srcRect/>
          <a:stretch>
            <a:fillRect/>
          </a:stretch>
        </p:blipFill>
        <p:spPr bwMode="auto">
          <a:xfrm>
            <a:off x="533400" y="1295400"/>
            <a:ext cx="7753350" cy="4908550"/>
          </a:xfrm>
          <a:prstGeom prst="rect">
            <a:avLst/>
          </a:prstGeom>
          <a:noFill/>
          <a:ln w="9525">
            <a:noFill/>
            <a:miter lim="800000"/>
            <a:headEnd/>
            <a:tailEnd/>
          </a:ln>
          <a:effectLst/>
        </p:spPr>
      </p:pic>
    </p:spTree>
    <p:extLst>
      <p:ext uri="{BB962C8B-B14F-4D97-AF65-F5344CB8AC3E}">
        <p14:creationId xmlns:p14="http://schemas.microsoft.com/office/powerpoint/2010/main" val="2581938418"/>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171450"/>
            <a:ext cx="7886700" cy="1325563"/>
          </a:xfrm>
        </p:spPr>
        <p:txBody>
          <a:bodyPr>
            <a:normAutofit/>
          </a:bodyPr>
          <a:lstStyle/>
          <a:p>
            <a:pPr algn="ctr" eaLnBrk="1" hangingPunct="1">
              <a:defRPr/>
            </a:pPr>
            <a:r>
              <a:rPr lang="en-US" sz="3200" dirty="0" err="1" smtClean="0">
                <a:solidFill>
                  <a:srgbClr val="0033CC"/>
                </a:solidFill>
                <a:effectLst>
                  <a:outerShdw blurRad="38100" dist="38100" dir="2700000" algn="tl">
                    <a:srgbClr val="C0C0C0"/>
                  </a:outerShdw>
                </a:effectLst>
                <a:latin typeface="Arial" pitchFamily="34" charset="0"/>
                <a:cs typeface="Arial" pitchFamily="34" charset="0"/>
              </a:rPr>
              <a:t>Paleo</a:t>
            </a:r>
            <a:r>
              <a:rPr lang="en-US" sz="3200" dirty="0" smtClean="0">
                <a:solidFill>
                  <a:srgbClr val="0033CC"/>
                </a:solidFill>
                <a:effectLst>
                  <a:outerShdw blurRad="38100" dist="38100" dir="2700000" algn="tl">
                    <a:srgbClr val="C0C0C0"/>
                  </a:outerShdw>
                </a:effectLst>
                <a:latin typeface="Arial" pitchFamily="34" charset="0"/>
                <a:cs typeface="Arial" pitchFamily="34" charset="0"/>
              </a:rPr>
              <a:t>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501775"/>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solidFill>
                  <a:prstClr val="black"/>
                </a:solidFill>
              </a:rPr>
              <a:t>Year</a:t>
            </a:r>
          </a:p>
        </p:txBody>
      </p:sp>
      <p:sp>
        <p:nvSpPr>
          <p:cNvPr id="13317" name="Text Box 7"/>
          <p:cNvSpPr txBox="1">
            <a:spLocks noChangeArrowheads="1"/>
          </p:cNvSpPr>
          <p:nvPr/>
        </p:nvSpPr>
        <p:spPr bwMode="auto">
          <a:xfrm>
            <a:off x="7848600" y="2590800"/>
            <a:ext cx="1295400" cy="523220"/>
          </a:xfrm>
          <a:prstGeom prst="rect">
            <a:avLst/>
          </a:prstGeom>
          <a:noFill/>
          <a:ln w="9525">
            <a:noFill/>
            <a:miter lim="800000"/>
            <a:headEnd/>
            <a:tailEnd/>
          </a:ln>
        </p:spPr>
        <p:txBody>
          <a:bodyPr>
            <a:spAutoFit/>
          </a:bodyPr>
          <a:lstStyle/>
          <a:p>
            <a:pPr>
              <a:spcBef>
                <a:spcPct val="50000"/>
              </a:spcBef>
            </a:pPr>
            <a:r>
              <a:rPr lang="en-US" sz="1400" b="1" dirty="0">
                <a:solidFill>
                  <a:prstClr val="black"/>
                </a:solidFill>
                <a:latin typeface="Arial" pitchFamily="34" charset="0"/>
                <a:cs typeface="Arial" pitchFamily="34" charset="0"/>
              </a:rPr>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7" name="TextBox 6"/>
          <p:cNvSpPr txBox="1"/>
          <p:nvPr/>
        </p:nvSpPr>
        <p:spPr>
          <a:xfrm>
            <a:off x="1828800" y="1828800"/>
            <a:ext cx="1981200" cy="400110"/>
          </a:xfrm>
          <a:prstGeom prst="rect">
            <a:avLst/>
          </a:prstGeom>
          <a:noFill/>
        </p:spPr>
        <p:txBody>
          <a:bodyPr wrap="square" rtlCol="0">
            <a:spAutoFit/>
          </a:bodyPr>
          <a:lstStyle/>
          <a:p>
            <a:r>
              <a:rPr lang="en-US" sz="2000" dirty="0" smtClean="0">
                <a:solidFill>
                  <a:prstClr val="black"/>
                </a:solidFill>
              </a:rPr>
              <a:t>“Hockey Stick”</a:t>
            </a:r>
            <a:endParaRPr lang="en-US" sz="2000" dirty="0">
              <a:solidFill>
                <a:prstClr val="black"/>
              </a:solidFill>
            </a:endParaRPr>
          </a:p>
        </p:txBody>
      </p:sp>
    </p:spTree>
    <p:extLst>
      <p:ext uri="{BB962C8B-B14F-4D97-AF65-F5344CB8AC3E}">
        <p14:creationId xmlns:p14="http://schemas.microsoft.com/office/powerpoint/2010/main" val="952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73" r="864" b="2189"/>
          <a:stretch/>
        </p:blipFill>
        <p:spPr>
          <a:xfrm>
            <a:off x="397829" y="1422400"/>
            <a:ext cx="8587280" cy="4257040"/>
          </a:xfrm>
          <a:prstGeom prst="rect">
            <a:avLst/>
          </a:prstGeom>
        </p:spPr>
      </p:pic>
      <p:sp>
        <p:nvSpPr>
          <p:cNvPr id="5" name="Title 4"/>
          <p:cNvSpPr>
            <a:spLocks noGrp="1"/>
          </p:cNvSpPr>
          <p:nvPr>
            <p:ph type="title"/>
          </p:nvPr>
        </p:nvSpPr>
        <p:spPr/>
        <p:txBody>
          <a:bodyPr/>
          <a:lstStyle/>
          <a:p>
            <a:r>
              <a:rPr lang="en-US" dirty="0" smtClean="0"/>
              <a:t>Renewables Require </a:t>
            </a:r>
            <a:r>
              <a:rPr lang="en-US" dirty="0" err="1" smtClean="0"/>
              <a:t>Baseload</a:t>
            </a:r>
            <a:endParaRPr lang="en-US" dirty="0"/>
          </a:p>
        </p:txBody>
      </p:sp>
    </p:spTree>
    <p:extLst>
      <p:ext uri="{BB962C8B-B14F-4D97-AF65-F5344CB8AC3E}">
        <p14:creationId xmlns:p14="http://schemas.microsoft.com/office/powerpoint/2010/main" val="4185248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be deployed on 15-25 year time scale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45" y="2252578"/>
            <a:ext cx="8505825" cy="3436069"/>
          </a:xfrm>
          <a:prstGeom prst="rect">
            <a:avLst/>
          </a:prstGeom>
        </p:spPr>
      </p:pic>
    </p:spTree>
    <p:extLst>
      <p:ext uri="{BB962C8B-B14F-4D97-AF65-F5344CB8AC3E}">
        <p14:creationId xmlns:p14="http://schemas.microsoft.com/office/powerpoint/2010/main" val="340068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Carbon Dioxide and Climate:</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 Scientific Assessment</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Report to the National Academy of Sciences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Jule</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G. </a:t>
            </a: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Charney</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and co-authors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1979</a:t>
            </a:r>
            <a:endParaRPr lang="en-US" sz="31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990600" y="3810000"/>
            <a:ext cx="7315200" cy="2308324"/>
          </a:xfrm>
          <a:prstGeom prst="rect">
            <a:avLst/>
          </a:prstGeom>
        </p:spPr>
        <p:txBody>
          <a:bodyPr wrap="square">
            <a:spAutoFit/>
          </a:bodyPr>
          <a:lstStyle/>
          <a:p>
            <a:pPr algn="just"/>
            <a:r>
              <a:rPr lang="en-US" sz="2400" i="1" dirty="0" smtClean="0">
                <a:latin typeface="Arial" pitchFamily="34" charset="0"/>
                <a:cs typeface="Arial" pitchFamily="34" charset="0"/>
              </a:rPr>
              <a:t>When it is assumed that the CO2 content of the atmosphere is doubled and statistical thermal equilibrium is achieved, the more realistic of the modeling efforts predict a global surface warming of between </a:t>
            </a:r>
            <a:r>
              <a:rPr lang="en-US" sz="2400" i="1" dirty="0" smtClean="0">
                <a:solidFill>
                  <a:srgbClr val="0033CC"/>
                </a:solidFill>
                <a:latin typeface="Arial" pitchFamily="34" charset="0"/>
                <a:cs typeface="Arial" pitchFamily="34" charset="0"/>
              </a:rPr>
              <a:t>2°C and 3.5 °C</a:t>
            </a:r>
            <a:r>
              <a:rPr lang="en-US" sz="2400" i="1" dirty="0" smtClean="0">
                <a:latin typeface="Arial" pitchFamily="34" charset="0"/>
                <a:cs typeface="Arial" pitchFamily="34" charset="0"/>
              </a:rPr>
              <a:t>, with greater increases at high latitudes.</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19393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838200"/>
            <a:ext cx="7950200" cy="5448300"/>
          </a:xfrm>
          <a:prstGeom prst="rect">
            <a:avLst/>
          </a:prstGeom>
          <a:noFill/>
          <a:ln w="9525">
            <a:noFill/>
            <a:miter lim="800000"/>
            <a:headEnd/>
            <a:tailEnd/>
          </a:ln>
        </p:spPr>
      </p:pic>
      <p:sp>
        <p:nvSpPr>
          <p:cNvPr id="2" name="5-Point Star 1"/>
          <p:cNvSpPr/>
          <p:nvPr/>
        </p:nvSpPr>
        <p:spPr>
          <a:xfrm>
            <a:off x="7548880" y="0"/>
            <a:ext cx="28448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23280" y="213360"/>
            <a:ext cx="1493520" cy="369332"/>
          </a:xfrm>
          <a:prstGeom prst="rect">
            <a:avLst/>
          </a:prstGeom>
          <a:noFill/>
        </p:spPr>
        <p:txBody>
          <a:bodyPr wrap="square" rtlCol="0">
            <a:spAutoFit/>
          </a:bodyPr>
          <a:lstStyle/>
          <a:p>
            <a:r>
              <a:rPr lang="en-US" b="1" dirty="0" smtClean="0">
                <a:solidFill>
                  <a:schemeClr val="accent1"/>
                </a:solidFill>
                <a:latin typeface="Arial" panose="020B0604020202020204" pitchFamily="34" charset="0"/>
                <a:cs typeface="Arial" panose="020B0604020202020204" pitchFamily="34" charset="0"/>
              </a:rPr>
              <a:t>Today</a:t>
            </a:r>
          </a:p>
        </p:txBody>
      </p:sp>
      <p:cxnSp>
        <p:nvCxnSpPr>
          <p:cNvPr id="5" name="Straight Arrow Connector 4"/>
          <p:cNvCxnSpPr/>
          <p:nvPr/>
        </p:nvCxnSpPr>
        <p:spPr>
          <a:xfrm flipV="1">
            <a:off x="6746240" y="213360"/>
            <a:ext cx="670560" cy="184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20</a:t>
            </a:r>
            <a:r>
              <a:rPr lang="en-US" sz="3600" baseline="30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a:t>
            </a:r>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Century With and Without Human Influences</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990600" y="1676400"/>
            <a:ext cx="7010400" cy="4571999"/>
          </a:xfrm>
          <a:prstGeom prst="rect">
            <a:avLst/>
          </a:prstGeom>
          <a:noFill/>
          <a:ln w="9525">
            <a:noFill/>
            <a:miter lim="800000"/>
            <a:headEnd/>
            <a:tailEnd/>
          </a:ln>
        </p:spPr>
      </p:pic>
      <p:sp>
        <p:nvSpPr>
          <p:cNvPr id="4" name="TextBox 3"/>
          <p:cNvSpPr txBox="1"/>
          <p:nvPr/>
        </p:nvSpPr>
        <p:spPr>
          <a:xfrm>
            <a:off x="152400" y="6324600"/>
            <a:ext cx="8534400" cy="369332"/>
          </a:xfrm>
          <a:prstGeom prst="rect">
            <a:avLst/>
          </a:prstGeom>
          <a:noFill/>
        </p:spPr>
        <p:txBody>
          <a:bodyPr wrap="square" rtlCol="0">
            <a:spAutoFit/>
          </a:bodyPr>
          <a:lstStyle/>
          <a:p>
            <a:r>
              <a:rPr lang="en-US" dirty="0" smtClean="0">
                <a:solidFill>
                  <a:prstClr val="black"/>
                </a:solidFill>
              </a:rPr>
              <a:t>Based on 4-member PCM ensembles, Meehl et al</a:t>
            </a:r>
            <a:r>
              <a:rPr lang="en-US" i="1" dirty="0" smtClean="0">
                <a:solidFill>
                  <a:prstClr val="black"/>
                </a:solidFill>
              </a:rPr>
              <a:t>., J. Climate</a:t>
            </a:r>
            <a:r>
              <a:rPr lang="en-US" dirty="0" smtClean="0">
                <a:solidFill>
                  <a:prstClr val="black"/>
                </a:solidFill>
              </a:rPr>
              <a:t>, 2004 </a:t>
            </a:r>
            <a:endParaRPr lang="en-US" dirty="0">
              <a:solidFill>
                <a:prstClr val="black"/>
              </a:solidFill>
            </a:endParaRPr>
          </a:p>
        </p:txBody>
      </p:sp>
    </p:spTree>
    <p:extLst>
      <p:ext uri="{BB962C8B-B14F-4D97-AF65-F5344CB8AC3E}">
        <p14:creationId xmlns:p14="http://schemas.microsoft.com/office/powerpoint/2010/main" val="3799510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Kerry\Documents\Convect\RCnew\fifteen_doublings.png"/>
          <p:cNvPicPr>
            <a:picLocks noChangeAspect="1" noChangeArrowheads="1"/>
          </p:cNvPicPr>
          <p:nvPr/>
        </p:nvPicPr>
        <p:blipFill>
          <a:blip r:embed="rId2" cstate="print"/>
          <a:srcRect/>
          <a:stretch>
            <a:fillRect/>
          </a:stretch>
        </p:blipFill>
        <p:spPr bwMode="auto">
          <a:xfrm>
            <a:off x="609600" y="988521"/>
            <a:ext cx="7822065" cy="5869479"/>
          </a:xfrm>
          <a:prstGeom prst="rect">
            <a:avLst/>
          </a:prstGeom>
          <a:noFill/>
        </p:spPr>
      </p:pic>
      <p:sp>
        <p:nvSpPr>
          <p:cNvPr id="4" name="Title 3"/>
          <p:cNvSpPr>
            <a:spLocks noGrp="1"/>
          </p:cNvSpPr>
          <p:nvPr>
            <p:ph type="title"/>
          </p:nvPr>
        </p:nvSpPr>
        <p:spPr>
          <a:xfrm>
            <a:off x="457200" y="274638"/>
            <a:ext cx="8229600" cy="715962"/>
          </a:xfrm>
        </p:spPr>
        <p:txBody>
          <a:bodyPr>
            <a:normAutofit/>
          </a:bodyPr>
          <a:lstStyle/>
          <a:p>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MIT Single Column Model</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7848600" y="2514600"/>
            <a:ext cx="1143000" cy="923330"/>
          </a:xfrm>
          <a:prstGeom prst="rect">
            <a:avLst/>
          </a:prstGeom>
          <a:noFill/>
        </p:spPr>
        <p:txBody>
          <a:bodyPr wrap="square" rtlCol="0">
            <a:spAutoFit/>
          </a:bodyPr>
          <a:lstStyle/>
          <a:p>
            <a:r>
              <a:rPr lang="en-US" b="1" dirty="0" smtClean="0">
                <a:solidFill>
                  <a:prstClr val="black"/>
                </a:solidFill>
              </a:rPr>
              <a:t>IPCC Estimate:</a:t>
            </a:r>
          </a:p>
          <a:p>
            <a:r>
              <a:rPr lang="en-US" b="1" dirty="0" smtClean="0">
                <a:solidFill>
                  <a:prstClr val="black"/>
                </a:solidFill>
              </a:rPr>
              <a:t>2-4.5 </a:t>
            </a:r>
            <a:r>
              <a:rPr lang="en-US" b="1" baseline="30000" dirty="0" err="1" smtClean="0">
                <a:solidFill>
                  <a:prstClr val="black"/>
                </a:solidFill>
              </a:rPr>
              <a:t>o</a:t>
            </a:r>
            <a:r>
              <a:rPr lang="en-US" b="1" dirty="0" err="1" smtClean="0">
                <a:solidFill>
                  <a:prstClr val="black"/>
                </a:solidFill>
              </a:rPr>
              <a:t>C</a:t>
            </a:r>
            <a:endParaRPr lang="en-US" b="1" dirty="0">
              <a:solidFill>
                <a:prstClr val="black"/>
              </a:solidFill>
            </a:endParaRPr>
          </a:p>
        </p:txBody>
      </p:sp>
    </p:spTree>
    <p:extLst>
      <p:ext uri="{BB962C8B-B14F-4D97-AF65-F5344CB8AC3E}">
        <p14:creationId xmlns:p14="http://schemas.microsoft.com/office/powerpoint/2010/main" val="3115975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normAutofit fontScale="90000"/>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September Arctic Sea Ice Extent</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descr="Sea Ice Ex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067" y="1279722"/>
            <a:ext cx="6031865" cy="543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6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2/2f/Whitechuck_glacier_19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15" y="251776"/>
            <a:ext cx="4657746" cy="2857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ite Chuck Glacier in 2006; the glacier has retreated 1.9 kilometres (1.2 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14" y="3616642"/>
            <a:ext cx="4679753" cy="2459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36367" y="1097280"/>
            <a:ext cx="3596640" cy="707886"/>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White Chuck Glacier,</a:t>
            </a:r>
          </a:p>
          <a:p>
            <a:pPr algn="ctr"/>
            <a:r>
              <a:rPr lang="en-US" sz="2000" dirty="0" smtClean="0">
                <a:solidFill>
                  <a:srgbClr val="0000FF"/>
                </a:solidFill>
                <a:latin typeface="Arial" panose="020B0604020202020204" pitchFamily="34" charset="0"/>
                <a:cs typeface="Arial" panose="020B0604020202020204" pitchFamily="34" charset="0"/>
              </a:rPr>
              <a:t>Washington state, in 1973</a:t>
            </a:r>
          </a:p>
        </p:txBody>
      </p:sp>
      <p:sp>
        <p:nvSpPr>
          <p:cNvPr id="4" name="TextBox 3"/>
          <p:cNvSpPr txBox="1"/>
          <p:nvPr/>
        </p:nvSpPr>
        <p:spPr>
          <a:xfrm>
            <a:off x="5514361" y="4015690"/>
            <a:ext cx="3495040" cy="1323439"/>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White Chuck Glacier in 2006 from same vantage point. The glacier retreated 1.2 miles in 30 years.</a:t>
            </a:r>
          </a:p>
        </p:txBody>
      </p:sp>
    </p:spTree>
    <p:extLst>
      <p:ext uri="{BB962C8B-B14F-4D97-AF65-F5344CB8AC3E}">
        <p14:creationId xmlns:p14="http://schemas.microsoft.com/office/powerpoint/2010/main" val="367707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1837</TotalTime>
  <Words>1246</Words>
  <Application>Microsoft Office PowerPoint</Application>
  <PresentationFormat>On-screen Show (4:3)</PresentationFormat>
  <Paragraphs>184</Paragraphs>
  <Slides>45</Slides>
  <Notes>8</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45</vt:i4>
      </vt:variant>
    </vt:vector>
  </HeadingPairs>
  <TitlesOfParts>
    <vt:vector size="61" baseType="lpstr">
      <vt:lpstr>ＭＳ Ｐゴシック</vt:lpstr>
      <vt:lpstr>Arial</vt:lpstr>
      <vt:lpstr>Calibri</vt:lpstr>
      <vt:lpstr>Calibri Light</vt:lpstr>
      <vt:lpstr>Frutiger-BlackCn</vt:lpstr>
      <vt:lpstr>LucidaGrande</vt:lpstr>
      <vt:lpstr>Times</vt:lpstr>
      <vt:lpstr>Times New Roman</vt:lpstr>
      <vt:lpstr>TimesTen-Roman</vt:lpstr>
      <vt:lpstr>Wingdings</vt:lpstr>
      <vt:lpstr>Wingdings 3</vt:lpstr>
      <vt:lpstr>Office Theme</vt:lpstr>
      <vt:lpstr>1_Office Theme</vt:lpstr>
      <vt:lpstr>4_Office Theme</vt:lpstr>
      <vt:lpstr>Post Modern</vt:lpstr>
      <vt:lpstr>5_Office Theme</vt:lpstr>
      <vt:lpstr>Climate, Energy, and Security: Risks and Opportunities</vt:lpstr>
      <vt:lpstr>Climate</vt:lpstr>
      <vt:lpstr>Svante Arrhenius, 1859-1927</vt:lpstr>
      <vt:lpstr>PowerPoint Presentation</vt:lpstr>
      <vt:lpstr>PowerPoint Presentation</vt:lpstr>
      <vt:lpstr>20th Century With and Without Human Influences</vt:lpstr>
      <vt:lpstr>MIT Single Column Model</vt:lpstr>
      <vt:lpstr>September Arctic Sea Ice Extent</vt:lpstr>
      <vt:lpstr>PowerPoint Presentation</vt:lpstr>
      <vt:lpstr>PowerPoint Presentation</vt:lpstr>
      <vt:lpstr>PowerPoint Presentation</vt:lpstr>
      <vt:lpstr>PowerPoint Presentation</vt:lpstr>
      <vt:lpstr>PowerPoint Presentation</vt:lpstr>
      <vt:lpstr>Sources of Uncertainty</vt:lpstr>
      <vt:lpstr> Estimate of how much global climate will warm as a result of doubling CO2: a probability distribution</vt:lpstr>
      <vt:lpstr>CO2 Will Go Well Beyond Doubling</vt:lpstr>
      <vt:lpstr>PowerPoint Presentation</vt:lpstr>
      <vt:lpstr>Known Risks</vt:lpstr>
      <vt:lpstr>PowerPoint Presentation</vt:lpstr>
      <vt:lpstr>Energy</vt:lpstr>
      <vt:lpstr>Solutions and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Can Do Even Better: Next Generation (Gen IV) Fission Reactors</vt:lpstr>
      <vt:lpstr>Turning Electricity into Liquid Fuels</vt:lpstr>
      <vt:lpstr>Summary of Main Points</vt:lpstr>
      <vt:lpstr>Spare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and Projected Sea Level vs. Temperature</vt:lpstr>
      <vt:lpstr>Paleo reconstructions of temperature change over the last 2000 years</vt:lpstr>
      <vt:lpstr>Renewables Require Baseload</vt:lpstr>
      <vt:lpstr>Can be deployed on 15-25 year time scale</vt:lpstr>
      <vt:lpstr>Carbon Dioxide and Climate: A Scientific Assessment  Report to the National Academy of Sciences Jule G. Charney and co-authors 1979</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 Emanuel</cp:lastModifiedBy>
  <cp:revision>78</cp:revision>
  <dcterms:created xsi:type="dcterms:W3CDTF">2014-01-27T00:55:57Z</dcterms:created>
  <dcterms:modified xsi:type="dcterms:W3CDTF">2016-05-12T14:16:06Z</dcterms:modified>
</cp:coreProperties>
</file>