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0" r:id="rId2"/>
    <p:sldMasterId id="2147483713" r:id="rId3"/>
    <p:sldMasterId id="2147483725" r:id="rId4"/>
  </p:sldMasterIdLst>
  <p:notesMasterIdLst>
    <p:notesMasterId r:id="rId21"/>
  </p:notesMasterIdLst>
  <p:sldIdLst>
    <p:sldId id="261" r:id="rId5"/>
    <p:sldId id="267" r:id="rId6"/>
    <p:sldId id="332" r:id="rId7"/>
    <p:sldId id="287" r:id="rId8"/>
    <p:sldId id="279" r:id="rId9"/>
    <p:sldId id="280" r:id="rId10"/>
    <p:sldId id="283" r:id="rId11"/>
    <p:sldId id="299" r:id="rId12"/>
    <p:sldId id="312" r:id="rId13"/>
    <p:sldId id="315" r:id="rId14"/>
    <p:sldId id="317" r:id="rId15"/>
    <p:sldId id="335" r:id="rId16"/>
    <p:sldId id="337" r:id="rId17"/>
    <p:sldId id="328" r:id="rId18"/>
    <p:sldId id="327" r:id="rId19"/>
    <p:sldId id="33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9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51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918FE-66BB-4EF3-A772-629D1D181E69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CBBF9-D8CC-4128-BA28-9D948EA3F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73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300DBDC-076F-4398-BD32-9FB6D17C5554}" type="slidenum">
              <a:rPr lang="en-US" sz="12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3053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E8A08-ABF8-4EE6-BBF5-13A29E2C07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7967A-4208-4CCB-BE70-D504D25DC10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0BD1C-930A-4B04-BEFC-B4D0437C57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CB6BB-FED6-43CB-8A69-982AE0B9B2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72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6641F-BE9A-4809-B8FE-D4FB7487A1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49EEA-4D9D-4B91-BE7F-5D89205ACF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58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97CE4-62F4-4FC4-B0D2-F260BD3EAC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07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6256A-85DF-4B4B-B2EC-23F697BF29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51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DECC-25E8-4336-8E25-4D6A729A29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67CA-8AD3-42D9-BC95-0170CE36B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99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DECC-25E8-4336-8E25-4D6A729A29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67CA-8AD3-42D9-BC95-0170CE36B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03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DECC-25E8-4336-8E25-4D6A729A29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67CA-8AD3-42D9-BC95-0170CE36B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2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DECC-25E8-4336-8E25-4D6A729A29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67CA-8AD3-42D9-BC95-0170CE36B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48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DECC-25E8-4336-8E25-4D6A729A29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67CA-8AD3-42D9-BC95-0170CE36B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22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DECC-25E8-4336-8E25-4D6A729A29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67CA-8AD3-42D9-BC95-0170CE36B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36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D45EF-41AF-4B89-A1F2-858EEB91C2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ADC03-3525-42E6-8E81-CD65FAACA2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21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DECC-25E8-4336-8E25-4D6A729A29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67CA-8AD3-42D9-BC95-0170CE36B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64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DECC-25E8-4336-8E25-4D6A729A29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67CA-8AD3-42D9-BC95-0170CE36B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743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DECC-25E8-4336-8E25-4D6A729A29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67CA-8AD3-42D9-BC95-0170CE36B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085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DECC-25E8-4336-8E25-4D6A729A29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67CA-8AD3-42D9-BC95-0170CE36B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74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DECC-25E8-4336-8E25-4D6A729A29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67CA-8AD3-42D9-BC95-0170CE36B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193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ADF67A3-E60F-40FF-A7DC-03DE7CE6A6E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13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EE00D-AF74-4DE5-8A90-E41DF9C286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9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D338-22FF-4FDA-8126-72CB80507B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9371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3432D-7CE9-459A-8769-970CDD2BD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203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39128-15AB-47C4-BE7E-088BB34FF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90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7B464-C855-4106-B044-83714F5B00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65033-4078-4342-BC08-CBAC01CA18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8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5B6EA-DB43-491A-8FD2-6AC73C285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651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819EF-2E68-43D6-A3CF-D1DB9486C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2972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8D41F-C82A-4C88-AF97-03F167DB08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556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E019E-1BEE-47F8-86E1-AEEB456633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68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8A880-D1CA-44D4-8E4F-84FF75CDCD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146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33863-092D-452E-8948-2A456B3226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79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6C5C5-C8EF-426E-805C-04F6D8B6F0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0036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261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355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4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EDC1C-705E-478A-B28C-655FAB10D8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A49A7-FCEC-4A71-985F-101EA0B1D9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898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3006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051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6819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270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7212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504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412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339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ext Steps 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2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Introduction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285998" y="0"/>
            <a:ext cx="2286000" cy="304800"/>
          </a:xfrm>
          <a:prstGeom prst="rect">
            <a:avLst/>
          </a:prstGeom>
          <a:solidFill>
            <a:srgbClr val="F2DCDB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Methods	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572000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Physical Mechanisms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858000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Conclusions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9102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3C21E-0398-4E89-B501-01219F3D0F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7D667-D4E9-441F-AB18-9BCEFFD52F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0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0C56D-7FC8-4991-9BFA-594AE38A56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4EC1F-6B94-429B-8A5E-00FFFF9ADB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96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F031C-4021-4A6A-903A-C098C7631C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3B610-FE10-484A-90C3-09B5E884C9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81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CB717-13BA-4076-8F43-E9075CF70C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33D5-1688-4953-82B6-D3B6EA19FE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8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755AE-D557-4658-86CF-6F4540E455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555FF-BE5B-44D6-BCBA-AF8C1F5A91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8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5CB381-7132-451F-9A65-9D78098CFB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124A04-5CB9-4209-B055-16183C3213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8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1DECC-25E8-4336-8E25-4D6A729A29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567CA-8AD3-42D9-BC95-0170CE36B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7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DD804B-2CD5-4547-8FD0-F6FCEC6CFCDB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78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AE6FB-3507-458B-9CFF-D59A9CAEE57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1/6/2018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BD21C-8D66-40C3-9BAD-DDB80803ACAE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99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g2"/>
          <p:cNvPicPr>
            <a:picLocks noChangeAspect="1" noChangeArrowheads="1"/>
          </p:cNvPicPr>
          <p:nvPr/>
        </p:nvPicPr>
        <p:blipFill>
          <a:blip r:embed="rId3" cstate="print"/>
          <a:srcRect l="12819" t="7295" r="40565" b="330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003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066800" y="685800"/>
            <a:ext cx="7772400" cy="1981200"/>
          </a:xfrm>
          <a:effectLst>
            <a:outerShdw dist="35921" dir="27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The Hurricanes of </a:t>
            </a:r>
            <a:r>
              <a:rPr lang="en-US" b="1" dirty="0" smtClean="0">
                <a:solidFill>
                  <a:srgbClr val="FFFF00"/>
                </a:solidFill>
              </a:rPr>
              <a:t>2017 from a Climate Perspective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5181600"/>
            <a:ext cx="7010400" cy="15240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Kerry Emanuel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EAPS and Lorenz Center, MIT</a:t>
            </a:r>
          </a:p>
        </p:txBody>
      </p:sp>
    </p:spTree>
    <p:extLst>
      <p:ext uri="{BB962C8B-B14F-4D97-AF65-F5344CB8AC3E}">
        <p14:creationId xmlns:p14="http://schemas.microsoft.com/office/powerpoint/2010/main" val="11983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7298"/>
            <a:ext cx="9144000" cy="55162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1102" y="189781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Hurricane Irma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61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92" y="1180160"/>
            <a:ext cx="7157949" cy="55535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332" y="72164"/>
            <a:ext cx="79276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FF"/>
                </a:solidFill>
              </a:rPr>
              <a:t>Probabilities of Storms of Irma’s Intensity within 300 km of Barbuda, </a:t>
            </a:r>
            <a:r>
              <a:rPr lang="en-US" sz="2200" dirty="0">
                <a:solidFill>
                  <a:srgbClr val="0000FF"/>
                </a:solidFill>
              </a:rPr>
              <a:t>from 6 Climate models, 1981-2000 and 2081-2100, Based on 2000 Events Each. Shading shows spread among the models.</a:t>
            </a:r>
          </a:p>
        </p:txBody>
      </p:sp>
    </p:spTree>
    <p:extLst>
      <p:ext uri="{BB962C8B-B14F-4D97-AF65-F5344CB8AC3E}">
        <p14:creationId xmlns:p14="http://schemas.microsoft.com/office/powerpoint/2010/main" val="356578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4881" y="0"/>
            <a:ext cx="3189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Hurricane Maria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9278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4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52" y="778204"/>
            <a:ext cx="8069277" cy="535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Summary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6901"/>
            <a:ext cx="8229600" cy="5404449"/>
          </a:xfrm>
        </p:spPr>
        <p:txBody>
          <a:bodyPr/>
          <a:lstStyle/>
          <a:p>
            <a:pPr>
              <a:spcBef>
                <a:spcPts val="1200"/>
              </a:spcBef>
              <a:buSzPct val="70000"/>
              <a:buBlip>
                <a:blip r:embed="rId2"/>
              </a:buBlip>
            </a:pPr>
            <a:r>
              <a:rPr lang="en-US" dirty="0" smtClean="0"/>
              <a:t>The observational record of hurricanes is too 	short and noisy, and </a:t>
            </a:r>
            <a:r>
              <a:rPr lang="en-US" dirty="0"/>
              <a:t>of </a:t>
            </a:r>
            <a:r>
              <a:rPr lang="en-US" dirty="0" smtClean="0"/>
              <a:t>a quality </a:t>
            </a:r>
            <a:r>
              <a:rPr lang="en-US" dirty="0"/>
              <a:t>too low to </a:t>
            </a:r>
            <a:r>
              <a:rPr lang="en-US" dirty="0" smtClean="0"/>
              <a:t>	make robust inferences of climate </a:t>
            </a:r>
            <a:r>
              <a:rPr lang="en-US" dirty="0" smtClean="0"/>
              <a:t>signals</a:t>
            </a:r>
          </a:p>
          <a:p>
            <a:pPr>
              <a:spcBef>
                <a:spcPts val="1200"/>
              </a:spcBef>
              <a:buSzPct val="70000"/>
              <a:buBlip>
                <a:blip r:embed="rId2"/>
              </a:buBlip>
            </a:pPr>
            <a:endParaRPr lang="en-US" dirty="0" smtClean="0"/>
          </a:p>
          <a:p>
            <a:pPr>
              <a:spcBef>
                <a:spcPts val="1200"/>
              </a:spcBef>
              <a:buSzPct val="70000"/>
              <a:buBlip>
                <a:blip r:embed="rId2"/>
              </a:buBlip>
            </a:pPr>
            <a:r>
              <a:rPr lang="en-US" dirty="0"/>
              <a:t> </a:t>
            </a:r>
            <a:r>
              <a:rPr lang="en-US" dirty="0" smtClean="0"/>
              <a:t>Satellite data do show a migration of peak 	intensity toward higher latitudes and some 	indication of a greater fraction of intense 	storms</a:t>
            </a:r>
          </a:p>
          <a:p>
            <a:pPr marL="0" indent="0">
              <a:buSzPct val="70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26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00FF"/>
                </a:solidFill>
              </a:rPr>
              <a:t>Summary (continued)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1370"/>
          </a:xfrm>
        </p:spPr>
        <p:txBody>
          <a:bodyPr/>
          <a:lstStyle/>
          <a:p>
            <a:pPr>
              <a:spcBef>
                <a:spcPts val="1200"/>
              </a:spcBef>
              <a:buSzPct val="70000"/>
              <a:buBlip>
                <a:blip r:embed="rId2"/>
              </a:buBlip>
            </a:pPr>
            <a:r>
              <a:rPr lang="en-US" dirty="0"/>
              <a:t>Potential intensity theory demonstrates that 	the thermodynamic limit on hurricane 	intensity rises with temperature</a:t>
            </a:r>
          </a:p>
          <a:p>
            <a:pPr>
              <a:spcBef>
                <a:spcPts val="1200"/>
              </a:spcBef>
              <a:buSzPct val="70000"/>
              <a:buBlip>
                <a:blip r:embed="rId2"/>
              </a:buBlip>
            </a:pPr>
            <a:r>
              <a:rPr lang="en-US" dirty="0" smtClean="0"/>
              <a:t>Observations show that this limit is indeed 	increasing</a:t>
            </a:r>
          </a:p>
          <a:p>
            <a:pPr>
              <a:spcBef>
                <a:spcPts val="1200"/>
              </a:spcBef>
              <a:buSzPct val="70000"/>
              <a:buBlip>
                <a:blip r:embed="rId2"/>
              </a:buBlip>
            </a:pPr>
            <a:r>
              <a:rPr lang="en-US" dirty="0" smtClean="0"/>
              <a:t>Physics can be used to model hurricane risk in 	current and future climates</a:t>
            </a:r>
          </a:p>
          <a:p>
            <a:pPr marL="0" indent="0">
              <a:buSzPct val="70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13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00FF"/>
                </a:solidFill>
              </a:rPr>
              <a:t>Summary (continued)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1370"/>
          </a:xfrm>
        </p:spPr>
        <p:txBody>
          <a:bodyPr/>
          <a:lstStyle/>
          <a:p>
            <a:pPr>
              <a:spcBef>
                <a:spcPts val="1200"/>
              </a:spcBef>
              <a:buSzPct val="70000"/>
              <a:buBlip>
                <a:blip r:embed="rId2"/>
              </a:buBlip>
            </a:pPr>
            <a:r>
              <a:rPr lang="en-US" sz="2800" dirty="0" smtClean="0"/>
              <a:t>Rain of Harvey’s magnitude in Texas was a ~ 1% 	annual probability event in 1990 and is projected 	to increase to 15% by 2090. A linear increase in 	frequency yields a 5% probability in 2017.</a:t>
            </a:r>
            <a:endParaRPr lang="en-US" sz="2800" dirty="0"/>
          </a:p>
          <a:p>
            <a:pPr>
              <a:spcBef>
                <a:spcPts val="1200"/>
              </a:spcBef>
              <a:buSzPct val="70000"/>
              <a:buBlip>
                <a:blip r:embed="rId2"/>
              </a:buBlip>
            </a:pPr>
            <a:r>
              <a:rPr lang="en-US" sz="2800" dirty="0" smtClean="0"/>
              <a:t>Irma’s peak winds of 185 MPH within 300 km of 	Barbuda are estimated to have had an annual 	probability of 0.13% in 1990, increasing to 1.3% 	in </a:t>
            </a:r>
            <a:r>
              <a:rPr lang="en-US" sz="2800" dirty="0" smtClean="0"/>
              <a:t>2090</a:t>
            </a:r>
          </a:p>
          <a:p>
            <a:pPr>
              <a:spcBef>
                <a:spcPts val="1200"/>
              </a:spcBef>
              <a:buSzPct val="70000"/>
              <a:buBlip>
                <a:blip r:embed="rId2"/>
              </a:buBlip>
            </a:pPr>
            <a:r>
              <a:rPr lang="en-US" sz="2800" dirty="0" smtClean="0"/>
              <a:t>Likewise, the probability of a storm of Maria’s 	magnitude is expect to increase ten-fold by 2090</a:t>
            </a:r>
            <a:endParaRPr lang="en-US" sz="2800" dirty="0" smtClean="0"/>
          </a:p>
          <a:p>
            <a:pPr marL="0" indent="0">
              <a:buSzPct val="70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76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11" y="1177818"/>
            <a:ext cx="8068072" cy="40020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7917" y="5344366"/>
            <a:ext cx="72775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i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Major hurricanes in the North Atlantic</a:t>
            </a:r>
            <a:r>
              <a:rPr lang="en-US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1851-2016, smoothed using a 10-year running average. Shown in blue are storms that either passed through the chain of Lesser Antilles or made landfall in the continental U.S.; all other major hurricanes are shown in red. The dashed lines show the best fit trend lines for each data set. </a:t>
            </a:r>
            <a:endParaRPr lang="en-US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9183" y="204837"/>
            <a:ext cx="822960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0000FF"/>
                </a:solidFill>
              </a:rPr>
              <a:t>Historica</a:t>
            </a:r>
            <a:r>
              <a:rPr lang="en-US" sz="2800" dirty="0" smtClean="0">
                <a:solidFill>
                  <a:srgbClr val="0000FF"/>
                </a:solidFill>
              </a:rPr>
              <a:t>l Records:</a:t>
            </a:r>
            <a:br>
              <a:rPr lang="en-US" sz="2800" dirty="0" smtClean="0">
                <a:solidFill>
                  <a:srgbClr val="0000FF"/>
                </a:solidFill>
              </a:rPr>
            </a:br>
            <a:r>
              <a:rPr lang="en-US" sz="2800" dirty="0" smtClean="0">
                <a:solidFill>
                  <a:srgbClr val="0000FF"/>
                </a:solidFill>
              </a:rPr>
              <a:t>Prior </a:t>
            </a:r>
            <a:r>
              <a:rPr lang="en-US" sz="2800" dirty="0" smtClean="0">
                <a:solidFill>
                  <a:srgbClr val="0000FF"/>
                </a:solidFill>
              </a:rPr>
              <a:t>to 1970, Many Storms Were Missed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8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95" y="1121658"/>
            <a:ext cx="7722014" cy="56288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826" y="290661"/>
            <a:ext cx="8384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Trends in Global TC Frequency Over Threshold Intensities, from Historical TC Data, 1980-2016. Trends Shown Only </a:t>
            </a:r>
            <a:r>
              <a:rPr lang="en-US" sz="2400" dirty="0">
                <a:solidFill>
                  <a:srgbClr val="0000FF"/>
                </a:solidFill>
              </a:rPr>
              <a:t>W</a:t>
            </a:r>
            <a:r>
              <a:rPr lang="en-US" sz="2400" dirty="0" smtClean="0">
                <a:solidFill>
                  <a:srgbClr val="0000FF"/>
                </a:solidFill>
              </a:rPr>
              <a:t>hen p &lt; 0.05.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155" y="1689046"/>
            <a:ext cx="6821129" cy="3683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57652" y="1482213"/>
            <a:ext cx="958645" cy="634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5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75" y="86727"/>
            <a:ext cx="5776968" cy="6100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20663" y="2950617"/>
            <a:ext cx="2915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cs typeface="Arial" charset="0"/>
              </a:rPr>
              <a:t>Time series of the latitudes at which tropical cyclones reach maximum intensity.</a:t>
            </a:r>
          </a:p>
          <a:p>
            <a:endParaRPr lang="en-US" dirty="0">
              <a:solidFill>
                <a:prstClr val="black"/>
              </a:solidFill>
              <a:cs typeface="Arial" charset="0"/>
            </a:endParaRPr>
          </a:p>
          <a:p>
            <a:r>
              <a:rPr lang="en-US" dirty="0" smtClean="0">
                <a:solidFill>
                  <a:prstClr val="black"/>
                </a:solidFill>
                <a:cs typeface="Arial" charset="0"/>
              </a:rPr>
              <a:t>From </a:t>
            </a:r>
            <a:r>
              <a:rPr lang="en-US" i="1" dirty="0" err="1" smtClean="0">
                <a:solidFill>
                  <a:prstClr val="black"/>
                </a:solidFill>
                <a:cs typeface="Arial" charset="0"/>
              </a:rPr>
              <a:t>Kossin</a:t>
            </a:r>
            <a:r>
              <a:rPr lang="en-US" i="1" dirty="0" smtClean="0">
                <a:solidFill>
                  <a:prstClr val="black"/>
                </a:solidFill>
                <a:cs typeface="Arial" charset="0"/>
              </a:rPr>
              <a:t> et al. (2014)</a:t>
            </a:r>
            <a:endParaRPr lang="en-US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23280" y="365760"/>
            <a:ext cx="309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Hurricanes are reaching peak intensity at higher latitudes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419" y="6310480"/>
            <a:ext cx="4065741" cy="44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2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324" y="319177"/>
            <a:ext cx="7931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Thermodynamic Potential for Hurricanes, 1980-2010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(NCAR/NCEP Reanalysis)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32740" y="1445356"/>
            <a:ext cx="1724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m</a:t>
            </a:r>
            <a:r>
              <a:rPr lang="en-US" dirty="0" smtClean="0">
                <a:solidFill>
                  <a:prstClr val="black"/>
                </a:solidFill>
                <a:cs typeface="Arial" charset="0"/>
              </a:rPr>
              <a:t>s</a:t>
            </a:r>
            <a:r>
              <a:rPr lang="en-US" baseline="30000" dirty="0" smtClean="0">
                <a:solidFill>
                  <a:prstClr val="black"/>
                </a:solidFill>
                <a:cs typeface="Arial" charset="0"/>
              </a:rPr>
              <a:t>-1</a:t>
            </a:r>
            <a:r>
              <a:rPr lang="en-US" dirty="0" smtClean="0">
                <a:solidFill>
                  <a:prstClr val="black"/>
                </a:solidFill>
                <a:cs typeface="Arial" charset="0"/>
              </a:rPr>
              <a:t>decade</a:t>
            </a:r>
            <a:r>
              <a:rPr lang="en-US" baseline="30000" dirty="0" smtClean="0">
                <a:solidFill>
                  <a:prstClr val="black"/>
                </a:solidFill>
                <a:cs typeface="Arial" charset="0"/>
              </a:rPr>
              <a:t>-1</a:t>
            </a:r>
            <a:endParaRPr lang="en-US" baseline="300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t="19381" r="7327" b="20710"/>
          <a:stretch/>
        </p:blipFill>
        <p:spPr>
          <a:xfrm>
            <a:off x="263324" y="1794039"/>
            <a:ext cx="8537702" cy="434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2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6411"/>
          </a:xfrm>
        </p:spPr>
        <p:txBody>
          <a:bodyPr/>
          <a:lstStyle/>
          <a:p>
            <a:r>
              <a:rPr lang="en-US" sz="2800" dirty="0" smtClean="0">
                <a:solidFill>
                  <a:srgbClr val="0000FF"/>
                </a:solidFill>
              </a:rPr>
              <a:t>Projected Trend Over 21</a:t>
            </a:r>
            <a:r>
              <a:rPr lang="en-US" sz="2800" baseline="30000" dirty="0" smtClean="0">
                <a:solidFill>
                  <a:srgbClr val="0000FF"/>
                </a:solidFill>
              </a:rPr>
              <a:t>st</a:t>
            </a:r>
            <a:r>
              <a:rPr lang="en-US" sz="2800" dirty="0" smtClean="0">
                <a:solidFill>
                  <a:srgbClr val="0000FF"/>
                </a:solidFill>
              </a:rPr>
              <a:t> Century: GFDL model under RCP 8.5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3" t="17340" r="6501" b="20881"/>
          <a:stretch/>
        </p:blipFill>
        <p:spPr>
          <a:xfrm>
            <a:off x="402194" y="1531620"/>
            <a:ext cx="8284606" cy="4511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4016" y="1531620"/>
            <a:ext cx="1724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Arial" charset="0"/>
              </a:rPr>
              <a:t>m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s</a:t>
            </a:r>
            <a:r>
              <a:rPr lang="en-US" baseline="30000" dirty="0" smtClean="0">
                <a:solidFill>
                  <a:srgbClr val="000000"/>
                </a:solidFill>
                <a:cs typeface="Arial" charset="0"/>
              </a:rPr>
              <a:t>-1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decade</a:t>
            </a:r>
            <a:r>
              <a:rPr lang="en-US" baseline="30000" dirty="0" smtClean="0">
                <a:solidFill>
                  <a:srgbClr val="000000"/>
                </a:solidFill>
                <a:cs typeface="Arial" charset="0"/>
              </a:rPr>
              <a:t>-1</a:t>
            </a:r>
            <a:endParaRPr lang="en-US" baseline="300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1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380" y="1289591"/>
            <a:ext cx="8229600" cy="3777999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Using Physics to Estimate Hurricane </a:t>
            </a:r>
            <a:r>
              <a:rPr lang="en-US" dirty="0" smtClean="0">
                <a:solidFill>
                  <a:srgbClr val="0000FF"/>
                </a:solidFill>
              </a:rPr>
              <a:t>Risk: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Generates Many 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 smtClean="0">
                <a:solidFill>
                  <a:srgbClr val="0000FF"/>
                </a:solidFill>
              </a:rPr>
              <a:t>housands of Hurricanes Downscaled from Reanalyses and Climate Models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8845" y="5901326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Details:  Emanuel et al., </a:t>
            </a:r>
            <a:r>
              <a:rPr lang="en-US" sz="2400" i="1" dirty="0" smtClean="0">
                <a:solidFill>
                  <a:prstClr val="black"/>
                </a:solidFill>
                <a:cs typeface="Arial" pitchFamily="34" charset="0"/>
              </a:rPr>
              <a:t>Bull. Amer. Meteor. Soc</a:t>
            </a: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, 2008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28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Application to Hurricane Harvey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8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84" y="1559244"/>
            <a:ext cx="7378662" cy="5049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189" y="241540"/>
            <a:ext cx="81778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Probability of Storm Accumulated Rainfall at Houston, from </a:t>
            </a:r>
            <a:r>
              <a:rPr lang="en-US" sz="2400" dirty="0" smtClean="0">
                <a:solidFill>
                  <a:srgbClr val="0000FF"/>
                </a:solidFill>
              </a:rPr>
              <a:t>6 </a:t>
            </a:r>
            <a:r>
              <a:rPr lang="en-US" sz="2400" dirty="0">
                <a:solidFill>
                  <a:srgbClr val="0000FF"/>
                </a:solidFill>
              </a:rPr>
              <a:t>Climate </a:t>
            </a:r>
            <a:r>
              <a:rPr lang="en-US" sz="2400" dirty="0" smtClean="0">
                <a:solidFill>
                  <a:srgbClr val="0000FF"/>
                </a:solidFill>
              </a:rPr>
              <a:t>models, 1981-2000 and 2081-2100, </a:t>
            </a:r>
            <a:r>
              <a:rPr lang="en-US" sz="2400" dirty="0">
                <a:solidFill>
                  <a:srgbClr val="0000FF"/>
                </a:solidFill>
              </a:rPr>
              <a:t>Based on </a:t>
            </a:r>
            <a:r>
              <a:rPr lang="en-US" sz="2400" dirty="0" smtClean="0">
                <a:solidFill>
                  <a:srgbClr val="0000FF"/>
                </a:solidFill>
              </a:rPr>
              <a:t>2000 </a:t>
            </a:r>
            <a:r>
              <a:rPr lang="en-US" sz="2400" dirty="0">
                <a:solidFill>
                  <a:srgbClr val="0000FF"/>
                </a:solidFill>
              </a:rPr>
              <a:t>Events Each</a:t>
            </a:r>
            <a:r>
              <a:rPr lang="en-US" sz="2400" dirty="0" smtClean="0">
                <a:solidFill>
                  <a:srgbClr val="0000FF"/>
                </a:solidFill>
              </a:rPr>
              <a:t>. Shading shows spread among the models.</a:t>
            </a:r>
            <a:endParaRPr lang="en-US" sz="24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846344" y="1936005"/>
            <a:ext cx="8626" cy="412342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04069" y="4711485"/>
            <a:ext cx="1199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Harvey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229589" y="5080817"/>
            <a:ext cx="616755" cy="33578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76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riel2.potx" id="{8D7F14D1-26D0-4A26-ABBD-DD2D7DC99EAF}" vid="{DA866886-4644-4880-8314-28E7856239F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Ariel2</Template>
  <TotalTime>925</TotalTime>
  <Words>287</Words>
  <Application>Microsoft Office PowerPoint</Application>
  <PresentationFormat>On-screen Show (4:3)</PresentationFormat>
  <Paragraphs>36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Helvetica</vt:lpstr>
      <vt:lpstr>Times New Roman</vt:lpstr>
      <vt:lpstr>1_Office Theme</vt:lpstr>
      <vt:lpstr>2_Office Theme</vt:lpstr>
      <vt:lpstr>Default Design</vt:lpstr>
      <vt:lpstr>5_Office Theme</vt:lpstr>
      <vt:lpstr> The Hurricanes of 2017 from a Climate Perspective</vt:lpstr>
      <vt:lpstr>Historical Records: Prior to 1970, Many Storms Were Missed</vt:lpstr>
      <vt:lpstr>PowerPoint Presentation</vt:lpstr>
      <vt:lpstr>PowerPoint Presentation</vt:lpstr>
      <vt:lpstr>PowerPoint Presentation</vt:lpstr>
      <vt:lpstr>Projected Trend Over 21st Century: GFDL model under RCP 8.5 </vt:lpstr>
      <vt:lpstr>Using Physics to Estimate Hurricane Risk: Generates Many Thousands of Hurricanes Downscaled from Reanalyses and Climate Models</vt:lpstr>
      <vt:lpstr>Application to Hurricane Harvey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Summary (continued)</vt:lpstr>
      <vt:lpstr>Summary (continued)</vt:lpstr>
    </vt:vector>
  </TitlesOfParts>
  <Company>Massachusetts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Hurricanes Harvey and Irma Portend?</dc:title>
  <dc:creator>Kerry Emanuel</dc:creator>
  <cp:lastModifiedBy>Kerry</cp:lastModifiedBy>
  <cp:revision>61</cp:revision>
  <dcterms:created xsi:type="dcterms:W3CDTF">2017-09-18T11:10:14Z</dcterms:created>
  <dcterms:modified xsi:type="dcterms:W3CDTF">2018-01-06T14:01:37Z</dcterms:modified>
</cp:coreProperties>
</file>