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1" r:id="rId5"/>
  </p:sldMasterIdLst>
  <p:notesMasterIdLst>
    <p:notesMasterId r:id="rId18"/>
  </p:notesMasterIdLst>
  <p:sldIdLst>
    <p:sldId id="465" r:id="rId6"/>
    <p:sldId id="466" r:id="rId7"/>
    <p:sldId id="470" r:id="rId8"/>
    <p:sldId id="450" r:id="rId9"/>
    <p:sldId id="477" r:id="rId10"/>
    <p:sldId id="671" r:id="rId11"/>
    <p:sldId id="673" r:id="rId12"/>
    <p:sldId id="667" r:id="rId13"/>
    <p:sldId id="668" r:id="rId14"/>
    <p:sldId id="678" r:id="rId15"/>
    <p:sldId id="674" r:id="rId16"/>
    <p:sldId id="6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3" autoAdjust="0"/>
    <p:restoredTop sz="88056" autoAdjust="0"/>
  </p:normalViewPr>
  <p:slideViewPr>
    <p:cSldViewPr snapToGrid="0">
      <p:cViewPr varScale="1">
        <p:scale>
          <a:sx n="102" d="100"/>
          <a:sy n="102" d="100"/>
        </p:scale>
        <p:origin x="83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6A002-4A2F-4800-B8A6-FDE1B38870A6}" type="datetimeFigureOut">
              <a:rPr lang="en-US" smtClean="0"/>
              <a:t>7/8/2024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27BDF-15B3-40A2-A685-9C0A93707995}" type="slidenum">
              <a:rPr lang="en-US" smtClean="0"/>
              <a:t>‹#›</a:t>
            </a:fld>
            <a:endParaRPr lang="en-US"/>
          </a:p>
        </p:txBody>
      </p:sp>
    </p:spTree>
    <p:extLst>
      <p:ext uri="{BB962C8B-B14F-4D97-AF65-F5344CB8AC3E}">
        <p14:creationId xmlns:p14="http://schemas.microsoft.com/office/powerpoint/2010/main" val="179064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cartoon version of a damage curve from natural hazards. Usually one plots the (fractional) damage versus the magnitude of the hazard but here it is plotted versus the return period associated with that magnitude. The result is a curve that is nearly universal across different hazards. </a:t>
            </a:r>
          </a:p>
        </p:txBody>
      </p:sp>
      <p:sp>
        <p:nvSpPr>
          <p:cNvPr id="4" name="Slide Number Placeholder 3"/>
          <p:cNvSpPr>
            <a:spLocks noGrp="1"/>
          </p:cNvSpPr>
          <p:nvPr>
            <p:ph type="sldNum" sz="quarter" idx="5"/>
          </p:nvPr>
        </p:nvSpPr>
        <p:spPr/>
        <p:txBody>
          <a:bodyPr/>
          <a:lstStyle/>
          <a:p>
            <a:fld id="{3C227BDF-15B3-40A2-A685-9C0A93707995}" type="slidenum">
              <a:rPr lang="en-US" smtClean="0"/>
              <a:t>3</a:t>
            </a:fld>
            <a:endParaRPr lang="en-US"/>
          </a:p>
        </p:txBody>
      </p:sp>
    </p:spTree>
    <p:extLst>
      <p:ext uri="{BB962C8B-B14F-4D97-AF65-F5344CB8AC3E}">
        <p14:creationId xmlns:p14="http://schemas.microsoft.com/office/powerpoint/2010/main" val="337209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05620CB-912D-431A-AB31-B4E543C68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In this downscaling technique, one starts with large scale airflow and thermodynamic conditions supplied from a climate reanalysis or a climate model. This time-evolving global state is randomly seeded with very weak proto-vortices. They move according to the air currents supplied from the climate analysis or climate model. Their intensity is calculated using a deterministic numerical model that was first developed to forecast real hurricane intensity in real time, and is still being used that way. This intensity model predicts that the vast majority of seeds die; the survivors are considered to represent the true </a:t>
            </a:r>
            <a:r>
              <a:rPr lang="en-US" dirty="0" err="1"/>
              <a:t>hurricanre</a:t>
            </a:r>
            <a:r>
              <a:rPr lang="en-US" dirty="0"/>
              <a:t> climatology associated with that climate analysis or climate model. </a:t>
            </a:r>
          </a:p>
        </p:txBody>
      </p:sp>
    </p:spTree>
    <p:extLst>
      <p:ext uri="{BB962C8B-B14F-4D97-AF65-F5344CB8AC3E}">
        <p14:creationId xmlns:p14="http://schemas.microsoft.com/office/powerpoint/2010/main" val="166512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cyclone counts, synthetic and historical, in ocean basins:  AL=North Atlantic; EP=Eastern North Pacific; CP =Central North Pacific; WP=Western North Pacific; NIO=North Indian Ocean; SWIO=Southwest Indian Ocean, AUS=Australian region; SWP= Southwest Pacific Ocean. </a:t>
            </a:r>
          </a:p>
        </p:txBody>
      </p:sp>
      <p:sp>
        <p:nvSpPr>
          <p:cNvPr id="4" name="Slide Number Placeholder 3"/>
          <p:cNvSpPr>
            <a:spLocks noGrp="1"/>
          </p:cNvSpPr>
          <p:nvPr>
            <p:ph type="sldNum" sz="quarter" idx="5"/>
          </p:nvPr>
        </p:nvSpPr>
        <p:spPr/>
        <p:txBody>
          <a:bodyPr/>
          <a:lstStyle/>
          <a:p>
            <a:fld id="{3C227BDF-15B3-40A2-A685-9C0A93707995}" type="slidenum">
              <a:rPr lang="en-US" smtClean="0"/>
              <a:t>6</a:t>
            </a:fld>
            <a:endParaRPr lang="en-US"/>
          </a:p>
        </p:txBody>
      </p:sp>
    </p:spTree>
    <p:extLst>
      <p:ext uri="{BB962C8B-B14F-4D97-AF65-F5344CB8AC3E}">
        <p14:creationId xmlns:p14="http://schemas.microsoft.com/office/powerpoint/2010/main" val="195932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set is more than 15 years old. </a:t>
            </a:r>
          </a:p>
        </p:txBody>
      </p:sp>
      <p:sp>
        <p:nvSpPr>
          <p:cNvPr id="4" name="Slide Number Placeholder 3"/>
          <p:cNvSpPr>
            <a:spLocks noGrp="1"/>
          </p:cNvSpPr>
          <p:nvPr>
            <p:ph type="sldNum" sz="quarter" idx="5"/>
          </p:nvPr>
        </p:nvSpPr>
        <p:spPr/>
        <p:txBody>
          <a:bodyPr/>
          <a:lstStyle/>
          <a:p>
            <a:fld id="{3C227BDF-15B3-40A2-A685-9C0A93707995}" type="slidenum">
              <a:rPr lang="en-US" smtClean="0"/>
              <a:t>7</a:t>
            </a:fld>
            <a:endParaRPr lang="en-US"/>
          </a:p>
        </p:txBody>
      </p:sp>
    </p:spTree>
    <p:extLst>
      <p:ext uri="{BB962C8B-B14F-4D97-AF65-F5344CB8AC3E}">
        <p14:creationId xmlns:p14="http://schemas.microsoft.com/office/powerpoint/2010/main" val="13016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based on calculations of 10,000 time series of lengths ranging from 10 to 15,000 years, downscaled from 8 climate models run for the current climate. The black line is the true AAL and the blue shading ranges from the 5</a:t>
            </a:r>
            <a:r>
              <a:rPr lang="en-US" baseline="30000" dirty="0"/>
              <a:t>th</a:t>
            </a:r>
            <a:r>
              <a:rPr lang="en-US" dirty="0"/>
              <a:t> to the 95</a:t>
            </a:r>
            <a:r>
              <a:rPr lang="en-US" baseline="30000" dirty="0"/>
              <a:t>th</a:t>
            </a:r>
            <a:r>
              <a:rPr lang="en-US" dirty="0"/>
              <a:t> percentiles of the estimates based on the individual time series. One can make very large errors if one has only 100 years of record!</a:t>
            </a:r>
          </a:p>
        </p:txBody>
      </p:sp>
      <p:sp>
        <p:nvSpPr>
          <p:cNvPr id="4" name="Slide Number Placeholder 3"/>
          <p:cNvSpPr>
            <a:spLocks noGrp="1"/>
          </p:cNvSpPr>
          <p:nvPr>
            <p:ph type="sldNum" sz="quarter" idx="5"/>
          </p:nvPr>
        </p:nvSpPr>
        <p:spPr/>
        <p:txBody>
          <a:bodyPr/>
          <a:lstStyle/>
          <a:p>
            <a:fld id="{3C227BDF-15B3-40A2-A685-9C0A93707995}" type="slidenum">
              <a:rPr lang="en-US" smtClean="0"/>
              <a:t>10</a:t>
            </a:fld>
            <a:endParaRPr lang="en-US"/>
          </a:p>
        </p:txBody>
      </p:sp>
    </p:spTree>
    <p:extLst>
      <p:ext uri="{BB962C8B-B14F-4D97-AF65-F5344CB8AC3E}">
        <p14:creationId xmlns:p14="http://schemas.microsoft.com/office/powerpoint/2010/main" val="234798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effect of climate change, based on downscaling 8 GCMs for two periods of time:  1984-2014 from the historical period, and 2070-2100 of a warmer climate represented by SSP3-7.0, a middle-of-the-road emissions scenario.. The upper plot shows the probability density of annual damage to the aforementioned portfolio for the historical climate (blue) and the future climate (red). The solid curves represent the multi-model means and the shading shows the range from the 5</a:t>
            </a:r>
            <a:r>
              <a:rPr lang="en-US" baseline="30000" dirty="0"/>
              <a:t>th</a:t>
            </a:r>
            <a:r>
              <a:rPr lang="en-US" dirty="0"/>
              <a:t> to the 95</a:t>
            </a:r>
            <a:r>
              <a:rPr lang="en-US" baseline="30000" dirty="0"/>
              <a:t>th</a:t>
            </a:r>
            <a:r>
              <a:rPr lang="en-US" dirty="0"/>
              <a:t> percentile among the 8 models. </a:t>
            </a:r>
          </a:p>
          <a:p>
            <a:endParaRPr lang="en-US" dirty="0"/>
          </a:p>
          <a:p>
            <a:r>
              <a:rPr lang="en-US" dirty="0"/>
              <a:t>The bottom panel is the same data, but the probability density has been multiplied by the damage itself. The total damage is proportional to the area enclosed by the curves. </a:t>
            </a:r>
          </a:p>
        </p:txBody>
      </p:sp>
      <p:sp>
        <p:nvSpPr>
          <p:cNvPr id="4" name="Slide Number Placeholder 3"/>
          <p:cNvSpPr>
            <a:spLocks noGrp="1"/>
          </p:cNvSpPr>
          <p:nvPr>
            <p:ph type="sldNum" sz="quarter" idx="5"/>
          </p:nvPr>
        </p:nvSpPr>
        <p:spPr/>
        <p:txBody>
          <a:bodyPr/>
          <a:lstStyle/>
          <a:p>
            <a:fld id="{3C227BDF-15B3-40A2-A685-9C0A93707995}" type="slidenum">
              <a:rPr lang="en-US" smtClean="0"/>
              <a:t>11</a:t>
            </a:fld>
            <a:endParaRPr lang="en-US"/>
          </a:p>
        </p:txBody>
      </p:sp>
    </p:spTree>
    <p:extLst>
      <p:ext uri="{BB962C8B-B14F-4D97-AF65-F5344CB8AC3E}">
        <p14:creationId xmlns:p14="http://schemas.microsoft.com/office/powerpoint/2010/main" val="89273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272139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144474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441873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024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6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388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87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8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52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721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1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2828356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44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502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368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E8A08-ABF8-4EE6-BBF5-13A29E2C07D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F7967A-4208-4CCB-BE70-D504D25DC10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820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AD45EF-41AF-4B89-A1F2-858EEB91C28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CADC03-3525-42E6-8E81-CD65FAACA2F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2558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87B464-C855-4106-B044-83714F5B001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D65033-4078-4342-BC08-CBAC01CA180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4389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0EDC1C-705E-478A-B28C-655FAB10D80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4A49A7-FCEC-4A71-985F-101EA0B1D98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917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33C21E-0398-4E89-B501-01219F3D0F1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D7D667-D4E9-441F-AB18-9BCEFFD52F5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1768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10C56D-7FC8-4991-9BFA-594AE38A561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34EC1F-6B94-429B-8A5E-00FFFF9ADBF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6770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9F031C-4021-4A6A-903A-C098C7631CE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3B610-FE10-484A-90C3-09B5E884C9F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955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5C5CF-0152-4F67-A9D7-3926E862D6E6}"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4169519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0CB717-13BA-4076-8F43-E9075CF70C4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D33D5-1688-4953-82B6-D3B6EA19FE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5953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9755AE-D557-4658-86CF-6F4540E455E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9555FF-BE5B-44D6-BCBA-AF8C1F5A91D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8368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C0BD1C-930A-4B04-BEFC-B4D0437C57A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4CB6BB-FED6-43CB-8A69-982AE0B9B2C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0505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F6641F-BE9A-4809-B8FE-D4FB7487A1D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E49EEA-4D9D-4B91-BE7F-5D89205ACF7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3988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D97CE4-62F4-4FC4-B0D2-F260BD3EACC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8250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6256A-85DF-4B4B-B2EC-23F697BF299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404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387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674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42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90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5C5CF-0152-4F67-A9D7-3926E862D6E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326050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19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429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840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74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41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331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650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ADF67A3-E60F-40FF-A7DC-03DE7CE6A6E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3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584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Aft>
                <a:spcPts val="600"/>
              </a:spcAft>
              <a:buSzPct val="70000"/>
              <a:buFontTx/>
              <a:buBlip>
                <a:blip r:embed="rId2"/>
              </a:buBlip>
              <a:defRPr>
                <a:solidFill>
                  <a:srgbClr val="0033CC"/>
                </a:solidFill>
              </a:defRPr>
            </a:lvl1pPr>
            <a:lvl2pPr>
              <a:spcAft>
                <a:spcPts val="600"/>
              </a:spcAft>
              <a:defRPr>
                <a:solidFill>
                  <a:srgbClr val="0033CC"/>
                </a:solidFill>
              </a:defRPr>
            </a:lvl2pPr>
            <a:lvl3pPr>
              <a:spcAft>
                <a:spcPts val="600"/>
              </a:spcAft>
              <a:buSzPct val="50000"/>
              <a:buFontTx/>
              <a:buBlip>
                <a:blip r:embed="rId2"/>
              </a:buBlip>
              <a:defRPr>
                <a:solidFill>
                  <a:srgbClr val="0033CC"/>
                </a:solidFill>
              </a:defRPr>
            </a:lvl3pPr>
            <a:lvl4pPr>
              <a:spcAft>
                <a:spcPts val="600"/>
              </a:spcAft>
              <a:defRPr>
                <a:solidFill>
                  <a:srgbClr val="0033CC"/>
                </a:solidFill>
              </a:defRPr>
            </a:lvl4pPr>
            <a:lvl5pPr>
              <a:spcAft>
                <a:spcPts val="600"/>
              </a:spcAft>
              <a:defRPr>
                <a:solidFill>
                  <a:srgbClr val="0033C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31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marL="228600" indent="-228600">
              <a:buSzPct val="70000"/>
              <a:buFontTx/>
              <a:buBlip>
                <a:blip r:embed="rId2"/>
              </a:buBlip>
              <a:defRPr>
                <a:latin typeface="Arial" panose="020B0604020202020204" pitchFamily="34" charset="0"/>
                <a:cs typeface="Arial" panose="020B0604020202020204" pitchFamily="34" charset="0"/>
              </a:defRPr>
            </a:lvl1pPr>
            <a:lvl2pPr marL="685800" indent="-228600">
              <a:buSzPct val="70000"/>
              <a:buFontTx/>
              <a:buBlip>
                <a:blip r:embed="rId2"/>
              </a:buBlip>
              <a:defRPr>
                <a:latin typeface="Arial" panose="020B0604020202020204" pitchFamily="34" charset="0"/>
                <a:cs typeface="Arial" panose="020B0604020202020204" pitchFamily="34" charset="0"/>
              </a:defRPr>
            </a:lvl2pPr>
            <a:lvl3pPr marL="1143000" indent="-228600">
              <a:buSzPct val="70000"/>
              <a:buFontTx/>
              <a:buBlip>
                <a:blip r:embed="rId2"/>
              </a:buBlip>
              <a:defRPr>
                <a:latin typeface="Arial" panose="020B0604020202020204" pitchFamily="34" charset="0"/>
                <a:cs typeface="Arial" panose="020B0604020202020204" pitchFamily="34" charset="0"/>
              </a:defRPr>
            </a:lvl3pPr>
            <a:lvl4pPr marL="1600200" indent="-228600">
              <a:buSzPct val="70000"/>
              <a:buFontTx/>
              <a:buBlip>
                <a:blip r:embed="rId2"/>
              </a:buBlip>
              <a:defRPr>
                <a:latin typeface="Arial" panose="020B0604020202020204" pitchFamily="34" charset="0"/>
                <a:cs typeface="Arial" panose="020B0604020202020204" pitchFamily="34" charset="0"/>
              </a:defRPr>
            </a:lvl4pPr>
            <a:lvl5pPr marL="2057400" indent="-228600">
              <a:buSzPct val="70000"/>
              <a:buFontTx/>
              <a:buBlip>
                <a:blip r:embed="rId2"/>
              </a:buBlip>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5C5CF-0152-4F67-A9D7-3926E862D6E6}"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3830083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622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65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296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669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833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90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098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34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5C5CF-0152-4F67-A9D7-3926E862D6E6}"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227231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5C5CF-0152-4F67-A9D7-3926E862D6E6}"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63719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5C5CF-0152-4F67-A9D7-3926E862D6E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388511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5C5CF-0152-4F67-A9D7-3926E862D6E6}"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4949B-05E9-43E4-A9B6-E9231BC04EB0}" type="slidenum">
              <a:rPr lang="en-US" smtClean="0"/>
              <a:t>‹#›</a:t>
            </a:fld>
            <a:endParaRPr lang="en-US"/>
          </a:p>
        </p:txBody>
      </p:sp>
    </p:spTree>
    <p:extLst>
      <p:ext uri="{BB962C8B-B14F-4D97-AF65-F5344CB8AC3E}">
        <p14:creationId xmlns:p14="http://schemas.microsoft.com/office/powerpoint/2010/main" val="8445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tif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5C5CF-0152-4F67-A9D7-3926E862D6E6}" type="datetimeFigureOut">
              <a:rPr lang="en-US" smtClean="0"/>
              <a:t>7/8/2024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4949B-05E9-43E4-A9B6-E9231BC04EB0}" type="slidenum">
              <a:rPr lang="en-US" smtClean="0"/>
              <a:t>‹#›</a:t>
            </a:fld>
            <a:endParaRPr lang="en-US"/>
          </a:p>
        </p:txBody>
      </p:sp>
    </p:spTree>
    <p:extLst>
      <p:ext uri="{BB962C8B-B14F-4D97-AF65-F5344CB8AC3E}">
        <p14:creationId xmlns:p14="http://schemas.microsoft.com/office/powerpoint/2010/main" val="200229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455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5CB381-7132-451F-9A65-9D78098CFB4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124A04-5CB9-4209-B055-16183C3213D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71689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1DECC-25E8-4336-8E25-4D6A729A299B}"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567CA-8AD3-42D9-BC95-0170CE36B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5975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15F2-13BA-478B-9B7B-600BB2D17F61}" type="datetimeFigureOut">
              <a:rPr lang="en-US" smtClean="0">
                <a:solidFill>
                  <a:prstClr val="black">
                    <a:tint val="75000"/>
                  </a:prstClr>
                </a:solidFill>
              </a:rPr>
              <a:pPr/>
              <a:t>7/8/2024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2612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rgbClr val="0033CC"/>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70000"/>
        <a:buFontTx/>
        <a:buBlip>
          <a:blip r:embed="rId13"/>
        </a:buBlip>
        <a:defRPr sz="3200" kern="1200">
          <a:solidFill>
            <a:srgbClr val="0033C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CC"/>
          </a:solidFill>
          <a:latin typeface="+mn-lt"/>
          <a:ea typeface="+mn-ea"/>
          <a:cs typeface="+mn-cs"/>
        </a:defRPr>
      </a:lvl2pPr>
      <a:lvl3pPr marL="1143000" indent="-228600" algn="l" defTabSz="914400" rtl="0" eaLnBrk="1" latinLnBrk="0" hangingPunct="1">
        <a:spcBef>
          <a:spcPct val="20000"/>
        </a:spcBef>
        <a:buSzPct val="50000"/>
        <a:buFontTx/>
        <a:buBlip>
          <a:blip r:embed="rId13"/>
        </a:buBlip>
        <a:defRPr sz="2400" kern="1200">
          <a:solidFill>
            <a:srgbClr val="0033C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BF46337-CFEF-0D7C-F517-92C74BFF5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29896" y="733710"/>
            <a:ext cx="6858000" cy="1965686"/>
          </a:xfrm>
        </p:spPr>
        <p:txBody>
          <a:bodyPr>
            <a:noAutofit/>
          </a:bodyPr>
          <a:lstStyle/>
          <a:p>
            <a:r>
              <a:rPr lang="en-US" sz="3200" b="1" i="0" u="none" strike="noStrike" baseline="0" dirty="0">
                <a:solidFill>
                  <a:srgbClr val="FFFF00"/>
                </a:solidFill>
              </a:rPr>
              <a:t> </a:t>
            </a:r>
            <a:r>
              <a:rPr lang="en-US" sz="3200" b="1" kern="100" dirty="0">
                <a:solidFill>
                  <a:srgbClr val="0070C0"/>
                </a:solidFill>
                <a:effectLst/>
                <a:latin typeface="Arial" panose="020B0604020202020204" pitchFamily="34" charset="0"/>
                <a:ea typeface="Calibri" panose="020F0502020204030204" pitchFamily="34" charset="0"/>
              </a:rPr>
              <a:t>The Importance of Bringing Tropical Cyclone Science to Bear on Long-Term Hazard Risk</a:t>
            </a:r>
            <a:br>
              <a:rPr lang="en-US" sz="3200" b="1" kern="100" dirty="0">
                <a:solidFill>
                  <a:srgbClr val="FFFF00"/>
                </a:solidFill>
                <a:effectLst/>
                <a:latin typeface="Arial" panose="020B0604020202020204" pitchFamily="34" charset="0"/>
                <a:ea typeface="Calibri" panose="020F0502020204030204" pitchFamily="34" charset="0"/>
              </a:rPr>
            </a:br>
            <a:endParaRPr lang="en-US" sz="3200" b="1" dirty="0">
              <a:solidFill>
                <a:srgbClr val="FFFF00"/>
              </a:solidFill>
            </a:endParaRPr>
          </a:p>
        </p:txBody>
      </p:sp>
      <p:sp>
        <p:nvSpPr>
          <p:cNvPr id="3" name="Subtitle 2"/>
          <p:cNvSpPr>
            <a:spLocks noGrp="1"/>
          </p:cNvSpPr>
          <p:nvPr>
            <p:ph type="subTitle" idx="1"/>
          </p:nvPr>
        </p:nvSpPr>
        <p:spPr>
          <a:xfrm>
            <a:off x="1280886" y="4716756"/>
            <a:ext cx="6858000" cy="1771129"/>
          </a:xfrm>
        </p:spPr>
        <p:txBody>
          <a:bodyPr>
            <a:normAutofit/>
          </a:bodyPr>
          <a:lstStyle/>
          <a:p>
            <a:pPr algn="l"/>
            <a:endParaRPr lang="en-US" sz="2000" b="1" dirty="0">
              <a:solidFill>
                <a:srgbClr val="FFFF00"/>
              </a:solidFill>
            </a:endParaRPr>
          </a:p>
          <a:p>
            <a:pPr algn="l"/>
            <a:r>
              <a:rPr lang="en-US" sz="2000" b="1" dirty="0">
                <a:solidFill>
                  <a:srgbClr val="FFFF00"/>
                </a:solidFill>
              </a:rPr>
              <a:t>Kerry Emanuel</a:t>
            </a:r>
          </a:p>
          <a:p>
            <a:pPr algn="l"/>
            <a:r>
              <a:rPr lang="en-US" sz="2000" b="1" dirty="0">
                <a:solidFill>
                  <a:srgbClr val="FFFF00"/>
                </a:solidFill>
              </a:rPr>
              <a:t>Lorenz Center</a:t>
            </a:r>
          </a:p>
          <a:p>
            <a:pPr algn="l"/>
            <a:r>
              <a:rPr lang="en-US" sz="2000" b="1" dirty="0">
                <a:solidFill>
                  <a:srgbClr val="FFFF00"/>
                </a:solidFill>
              </a:rPr>
              <a:t>Massachusetts Institute of Technology</a:t>
            </a:r>
          </a:p>
        </p:txBody>
      </p:sp>
    </p:spTree>
    <p:extLst>
      <p:ext uri="{BB962C8B-B14F-4D97-AF65-F5344CB8AC3E}">
        <p14:creationId xmlns:p14="http://schemas.microsoft.com/office/powerpoint/2010/main" val="378779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11FBC-DDF7-CD25-F635-EE207E576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02" y="1150369"/>
            <a:ext cx="8794196" cy="5500197"/>
          </a:xfrm>
          <a:prstGeom prst="rect">
            <a:avLst/>
          </a:prstGeom>
        </p:spPr>
      </p:pic>
      <p:sp>
        <p:nvSpPr>
          <p:cNvPr id="4" name="TextBox 3">
            <a:extLst>
              <a:ext uri="{FF2B5EF4-FFF2-40B4-BE49-F238E27FC236}">
                <a16:creationId xmlns:a16="http://schemas.microsoft.com/office/drawing/2014/main" id="{337E95B9-7AAF-DEE5-9078-C6AE3F3B5ACA}"/>
              </a:ext>
            </a:extLst>
          </p:cNvPr>
          <p:cNvSpPr txBox="1"/>
          <p:nvPr/>
        </p:nvSpPr>
        <p:spPr>
          <a:xfrm>
            <a:off x="380489" y="270024"/>
            <a:ext cx="81743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Sampling errors in average annual loss by </a:t>
            </a:r>
            <a:r>
              <a:rPr kumimoji="0" lang="en-US" sz="2000" b="0" i="0" u="none" strike="noStrike" kern="1200" cap="none" spc="0" normalizeH="0" baseline="0" noProof="0" dirty="0" err="1">
                <a:ln>
                  <a:noFill/>
                </a:ln>
                <a:solidFill>
                  <a:prstClr val="black"/>
                </a:solidFill>
                <a:effectLst/>
                <a:uLnTx/>
                <a:uFillTx/>
                <a:latin typeface="Arial"/>
                <a:ea typeface="+mn-ea"/>
                <a:cs typeface="+mn-cs"/>
              </a:rPr>
              <a:t>subsetting</a:t>
            </a:r>
            <a:r>
              <a:rPr kumimoji="0" lang="en-US" sz="2000" b="0" i="0" u="none" strike="noStrike" kern="1200" cap="none" spc="0" normalizeH="0" baseline="0" noProof="0" dirty="0">
                <a:ln>
                  <a:noFill/>
                </a:ln>
                <a:solidFill>
                  <a:prstClr val="black"/>
                </a:solidFill>
                <a:effectLst/>
                <a:uLnTx/>
                <a:uFillTx/>
                <a:latin typeface="Arial"/>
                <a:ea typeface="+mn-ea"/>
                <a:cs typeface="+mn-cs"/>
              </a:rPr>
              <a:t> combined dataset of 8 models</a:t>
            </a:r>
          </a:p>
        </p:txBody>
      </p:sp>
      <p:sp>
        <p:nvSpPr>
          <p:cNvPr id="2" name="TextBox 1">
            <a:extLst>
              <a:ext uri="{FF2B5EF4-FFF2-40B4-BE49-F238E27FC236}">
                <a16:creationId xmlns:a16="http://schemas.microsoft.com/office/drawing/2014/main" id="{EFB77A0E-D86C-BA95-AB85-3CA8AD750308}"/>
              </a:ext>
            </a:extLst>
          </p:cNvPr>
          <p:cNvSpPr txBox="1"/>
          <p:nvPr/>
        </p:nvSpPr>
        <p:spPr>
          <a:xfrm>
            <a:off x="174902" y="3102627"/>
            <a:ext cx="936614"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Average Annual Loss</a:t>
            </a:r>
          </a:p>
        </p:txBody>
      </p:sp>
      <p:sp>
        <p:nvSpPr>
          <p:cNvPr id="5" name="TextBox 4">
            <a:extLst>
              <a:ext uri="{FF2B5EF4-FFF2-40B4-BE49-F238E27FC236}">
                <a16:creationId xmlns:a16="http://schemas.microsoft.com/office/drawing/2014/main" id="{B4026B0D-1DA5-383D-923D-E29446FD0394}"/>
              </a:ext>
            </a:extLst>
          </p:cNvPr>
          <p:cNvSpPr txBox="1"/>
          <p:nvPr/>
        </p:nvSpPr>
        <p:spPr>
          <a:xfrm>
            <a:off x="3743517" y="6363979"/>
            <a:ext cx="263273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Record Length (years)</a:t>
            </a:r>
          </a:p>
        </p:txBody>
      </p:sp>
    </p:spTree>
    <p:extLst>
      <p:ext uri="{BB962C8B-B14F-4D97-AF65-F5344CB8AC3E}">
        <p14:creationId xmlns:p14="http://schemas.microsoft.com/office/powerpoint/2010/main" val="287415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304A0B-2B65-4757-BA51-1D1FDEB61AE6}"/>
              </a:ext>
            </a:extLst>
          </p:cNvPr>
          <p:cNvPicPr>
            <a:picLocks noChangeAspect="1"/>
          </p:cNvPicPr>
          <p:nvPr/>
        </p:nvPicPr>
        <p:blipFill>
          <a:blip r:embed="rId3"/>
          <a:stretch>
            <a:fillRect/>
          </a:stretch>
        </p:blipFill>
        <p:spPr>
          <a:xfrm>
            <a:off x="138448" y="3508308"/>
            <a:ext cx="5386280" cy="3366426"/>
          </a:xfrm>
          <a:prstGeom prst="rect">
            <a:avLst/>
          </a:prstGeom>
        </p:spPr>
      </p:pic>
      <p:sp>
        <p:nvSpPr>
          <p:cNvPr id="8" name="TextBox 7">
            <a:extLst>
              <a:ext uri="{FF2B5EF4-FFF2-40B4-BE49-F238E27FC236}">
                <a16:creationId xmlns:a16="http://schemas.microsoft.com/office/drawing/2014/main" id="{9E92D7F8-977D-34CA-710F-D8BD38F89BCD}"/>
              </a:ext>
            </a:extLst>
          </p:cNvPr>
          <p:cNvSpPr txBox="1"/>
          <p:nvPr/>
        </p:nvSpPr>
        <p:spPr>
          <a:xfrm>
            <a:off x="5612335" y="1155319"/>
            <a:ext cx="302244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Probability density of log</a:t>
            </a:r>
            <a:r>
              <a:rPr kumimoji="0" lang="en-US" sz="1800" b="0" i="0" u="none" strike="noStrike" kern="1200" cap="none" spc="0" normalizeH="0" baseline="-25000" noProof="0" dirty="0">
                <a:ln>
                  <a:noFill/>
                </a:ln>
                <a:solidFill>
                  <a:prstClr val="black"/>
                </a:solidFill>
                <a:effectLst/>
                <a:uLnTx/>
                <a:uFillTx/>
                <a:latin typeface="Arial"/>
                <a:ea typeface="+mn-ea"/>
                <a:cs typeface="+mn-cs"/>
              </a:rPr>
              <a:t>10</a:t>
            </a:r>
            <a:r>
              <a:rPr kumimoji="0" lang="en-US" sz="1800" b="0" i="0" u="none" strike="noStrike" kern="1200" cap="none" spc="0" normalizeH="0" baseline="0" noProof="0" dirty="0">
                <a:ln>
                  <a:noFill/>
                </a:ln>
                <a:solidFill>
                  <a:prstClr val="black"/>
                </a:solidFill>
                <a:effectLst/>
                <a:uLnTx/>
                <a:uFillTx/>
                <a:latin typeface="Arial"/>
                <a:ea typeface="+mn-ea"/>
                <a:cs typeface="+mn-cs"/>
              </a:rPr>
              <a:t>(Loss) for 1984-2014 (blue) and 2070-2100 (red)</a:t>
            </a:r>
          </a:p>
        </p:txBody>
      </p:sp>
      <p:sp>
        <p:nvSpPr>
          <p:cNvPr id="9" name="TextBox 8">
            <a:extLst>
              <a:ext uri="{FF2B5EF4-FFF2-40B4-BE49-F238E27FC236}">
                <a16:creationId xmlns:a16="http://schemas.microsoft.com/office/drawing/2014/main" id="{C74528AD-31B8-CF9C-126A-DB07C50511DA}"/>
              </a:ext>
            </a:extLst>
          </p:cNvPr>
          <p:cNvSpPr txBox="1"/>
          <p:nvPr/>
        </p:nvSpPr>
        <p:spPr>
          <a:xfrm>
            <a:off x="5902534" y="4369408"/>
            <a:ext cx="25953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Loss density (PDF multiplied by loss) corresponding to above</a:t>
            </a:r>
          </a:p>
        </p:txBody>
      </p:sp>
      <p:sp>
        <p:nvSpPr>
          <p:cNvPr id="10" name="TextBox 9">
            <a:extLst>
              <a:ext uri="{FF2B5EF4-FFF2-40B4-BE49-F238E27FC236}">
                <a16:creationId xmlns:a16="http://schemas.microsoft.com/office/drawing/2014/main" id="{EE32AF7D-ACEA-49FD-33E8-77C8F15EC66A}"/>
              </a:ext>
            </a:extLst>
          </p:cNvPr>
          <p:cNvSpPr txBox="1"/>
          <p:nvPr/>
        </p:nvSpPr>
        <p:spPr>
          <a:xfrm>
            <a:off x="5020987" y="3807213"/>
            <a:ext cx="5037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TIV</a:t>
            </a:r>
          </a:p>
        </p:txBody>
      </p:sp>
      <p:cxnSp>
        <p:nvCxnSpPr>
          <p:cNvPr id="12" name="Straight Arrow Connector 11">
            <a:extLst>
              <a:ext uri="{FF2B5EF4-FFF2-40B4-BE49-F238E27FC236}">
                <a16:creationId xmlns:a16="http://schemas.microsoft.com/office/drawing/2014/main" id="{27B1B090-BC28-33AA-7CA0-83C61CEF24E1}"/>
              </a:ext>
            </a:extLst>
          </p:cNvPr>
          <p:cNvCxnSpPr>
            <a:cxnSpLocks/>
          </p:cNvCxnSpPr>
          <p:nvPr/>
        </p:nvCxnSpPr>
        <p:spPr>
          <a:xfrm flipH="1">
            <a:off x="4744025" y="4046357"/>
            <a:ext cx="391946" cy="139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C686C2-29CF-D9A3-3285-D2D8909711C0}"/>
              </a:ext>
            </a:extLst>
          </p:cNvPr>
          <p:cNvSpPr txBox="1"/>
          <p:nvPr/>
        </p:nvSpPr>
        <p:spPr>
          <a:xfrm>
            <a:off x="5653853" y="3037772"/>
            <a:ext cx="30927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Curves: 8-model mean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Shading: 5</a:t>
            </a:r>
            <a:r>
              <a:rPr kumimoji="0" lang="en-US" sz="1800" b="0" i="0" u="none" strike="noStrike" kern="1200" cap="none" spc="0" normalizeH="0" baseline="30000" noProof="0" dirty="0">
                <a:ln>
                  <a:noFill/>
                </a:ln>
                <a:solidFill>
                  <a:prstClr val="black"/>
                </a:solidFill>
                <a:effectLst/>
                <a:uLnTx/>
                <a:uFillTx/>
                <a:latin typeface="Arial"/>
                <a:ea typeface="+mn-ea"/>
                <a:cs typeface="+mn-cs"/>
              </a:rPr>
              <a:t>th</a:t>
            </a:r>
            <a:r>
              <a:rPr kumimoji="0" lang="en-US" sz="1800" b="0" i="0" u="none" strike="noStrike" kern="1200" cap="none" spc="0" normalizeH="0" baseline="0" noProof="0" dirty="0">
                <a:ln>
                  <a:noFill/>
                </a:ln>
                <a:solidFill>
                  <a:prstClr val="black"/>
                </a:solidFill>
                <a:effectLst/>
                <a:uLnTx/>
                <a:uFillTx/>
                <a:latin typeface="Arial"/>
                <a:ea typeface="+mn-ea"/>
                <a:cs typeface="+mn-cs"/>
              </a:rPr>
              <a:t> to 95</a:t>
            </a:r>
            <a:r>
              <a:rPr kumimoji="0" lang="en-US" sz="1800" b="0" i="0" u="none" strike="noStrike" kern="1200" cap="none" spc="0" normalizeH="0" baseline="30000" noProof="0" dirty="0">
                <a:ln>
                  <a:noFill/>
                </a:ln>
                <a:solidFill>
                  <a:prstClr val="black"/>
                </a:solidFill>
                <a:effectLst/>
                <a:uLnTx/>
                <a:uFillTx/>
                <a:latin typeface="Arial"/>
                <a:ea typeface="+mn-ea"/>
                <a:cs typeface="+mn-cs"/>
              </a:rPr>
              <a:t>th</a:t>
            </a:r>
            <a:r>
              <a:rPr kumimoji="0" lang="en-US" sz="1800" b="0" i="0" u="none" strike="noStrike" kern="1200" cap="none" spc="0" normalizeH="0" baseline="0" noProof="0" dirty="0">
                <a:ln>
                  <a:noFill/>
                </a:ln>
                <a:solidFill>
                  <a:prstClr val="black"/>
                </a:solidFill>
                <a:effectLst/>
                <a:uLnTx/>
                <a:uFillTx/>
                <a:latin typeface="Arial"/>
                <a:ea typeface="+mn-ea"/>
                <a:cs typeface="+mn-cs"/>
              </a:rPr>
              <a:t> quantile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among the 8 global models</a:t>
            </a:r>
          </a:p>
        </p:txBody>
      </p:sp>
      <p:sp>
        <p:nvSpPr>
          <p:cNvPr id="14" name="TextBox 13">
            <a:extLst>
              <a:ext uri="{FF2B5EF4-FFF2-40B4-BE49-F238E27FC236}">
                <a16:creationId xmlns:a16="http://schemas.microsoft.com/office/drawing/2014/main" id="{F8F0670F-8F7A-F10B-F9B1-478703A75BC4}"/>
              </a:ext>
            </a:extLst>
          </p:cNvPr>
          <p:cNvSpPr txBox="1"/>
          <p:nvPr/>
        </p:nvSpPr>
        <p:spPr>
          <a:xfrm>
            <a:off x="5524728" y="5702681"/>
            <a:ext cx="34048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Expected annual loss proportional to area under these curves</a:t>
            </a:r>
          </a:p>
        </p:txBody>
      </p:sp>
      <p:pic>
        <p:nvPicPr>
          <p:cNvPr id="4" name="Picture 3">
            <a:extLst>
              <a:ext uri="{FF2B5EF4-FFF2-40B4-BE49-F238E27FC236}">
                <a16:creationId xmlns:a16="http://schemas.microsoft.com/office/drawing/2014/main" id="{0244A373-FEA8-E2D2-A2FC-AB2E6CD1E90F}"/>
              </a:ext>
            </a:extLst>
          </p:cNvPr>
          <p:cNvPicPr>
            <a:picLocks noChangeAspect="1"/>
          </p:cNvPicPr>
          <p:nvPr/>
        </p:nvPicPr>
        <p:blipFill>
          <a:blip r:embed="rId4"/>
          <a:stretch>
            <a:fillRect/>
          </a:stretch>
        </p:blipFill>
        <p:spPr>
          <a:xfrm>
            <a:off x="189289" y="187692"/>
            <a:ext cx="5298792" cy="3311745"/>
          </a:xfrm>
          <a:prstGeom prst="rect">
            <a:avLst/>
          </a:prstGeom>
        </p:spPr>
      </p:pic>
    </p:spTree>
    <p:extLst>
      <p:ext uri="{BB962C8B-B14F-4D97-AF65-F5344CB8AC3E}">
        <p14:creationId xmlns:p14="http://schemas.microsoft.com/office/powerpoint/2010/main" val="42018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0FD6-0918-C936-DB9D-BF5348B591A9}"/>
              </a:ext>
            </a:extLst>
          </p:cNvPr>
          <p:cNvSpPr>
            <a:spLocks noGrp="1"/>
          </p:cNvSpPr>
          <p:nvPr>
            <p:ph type="title"/>
          </p:nvPr>
        </p:nvSpPr>
        <p:spPr/>
        <p:txBody>
          <a:bodyPr/>
          <a:lstStyle/>
          <a:p>
            <a:r>
              <a:rPr lang="en-US" dirty="0">
                <a:solidFill>
                  <a:schemeClr val="tx1"/>
                </a:solidFill>
                <a:effectLst/>
              </a:rPr>
              <a:t>Summary</a:t>
            </a:r>
          </a:p>
        </p:txBody>
      </p:sp>
      <p:sp>
        <p:nvSpPr>
          <p:cNvPr id="3" name="Content Placeholder 2">
            <a:extLst>
              <a:ext uri="{FF2B5EF4-FFF2-40B4-BE49-F238E27FC236}">
                <a16:creationId xmlns:a16="http://schemas.microsoft.com/office/drawing/2014/main" id="{5C849FF7-889C-224F-B61D-156A5AE526A3}"/>
              </a:ext>
            </a:extLst>
          </p:cNvPr>
          <p:cNvSpPr>
            <a:spLocks noGrp="1"/>
          </p:cNvSpPr>
          <p:nvPr>
            <p:ph idx="1"/>
          </p:nvPr>
        </p:nvSpPr>
        <p:spPr>
          <a:xfrm>
            <a:off x="457199" y="1417638"/>
            <a:ext cx="8422913" cy="4525963"/>
          </a:xfrm>
        </p:spPr>
        <p:txBody>
          <a:bodyPr>
            <a:normAutofit lnSpcReduction="10000"/>
          </a:bodyPr>
          <a:lstStyle/>
          <a:p>
            <a:r>
              <a:rPr lang="en-US" sz="2000" dirty="0">
                <a:solidFill>
                  <a:schemeClr val="tx1"/>
                </a:solidFill>
              </a:rPr>
              <a:t>Extreme events make substantial contribution to climate risk</a:t>
            </a:r>
          </a:p>
          <a:p>
            <a:r>
              <a:rPr lang="en-US" sz="2000" dirty="0">
                <a:solidFill>
                  <a:schemeClr val="tx1"/>
                </a:solidFill>
              </a:rPr>
              <a:t>Large contributions from events with return periods of several 	human 	generations and larger</a:t>
            </a:r>
          </a:p>
          <a:p>
            <a:r>
              <a:rPr lang="en-US" sz="2000" dirty="0">
                <a:solidFill>
                  <a:schemeClr val="tx1"/>
                </a:solidFill>
              </a:rPr>
              <a:t>Historical records are of insufficient length (and often quality) to make 	robust estimates of long-term risk, even with stable underlying 	climate (aleatory uncertainty)</a:t>
            </a:r>
          </a:p>
          <a:p>
            <a:r>
              <a:rPr lang="en-US" sz="2000" dirty="0">
                <a:solidFill>
                  <a:schemeClr val="tx1"/>
                </a:solidFill>
              </a:rPr>
              <a:t>We need to migrate toward physical modeling of weather hazards, 	to create more statistically robust risk estimates and to account 	for climate change</a:t>
            </a:r>
          </a:p>
          <a:p>
            <a:r>
              <a:rPr lang="en-US" sz="2000" dirty="0">
                <a:solidFill>
                  <a:schemeClr val="tx1"/>
                </a:solidFill>
              </a:rPr>
              <a:t>Far better and more robust estimates of </a:t>
            </a:r>
            <a:r>
              <a:rPr lang="en-US" sz="2000" i="1" dirty="0">
                <a:solidFill>
                  <a:schemeClr val="tx1"/>
                </a:solidFill>
              </a:rPr>
              <a:t>current</a:t>
            </a:r>
            <a:r>
              <a:rPr lang="en-US" sz="2000" dirty="0">
                <a:solidFill>
                  <a:schemeClr val="tx1"/>
                </a:solidFill>
              </a:rPr>
              <a:t> risk can be made by 	physically modeling the hazard (hurricanes in this case)</a:t>
            </a:r>
          </a:p>
          <a:p>
            <a:r>
              <a:rPr lang="en-US" sz="2000" dirty="0">
                <a:solidFill>
                  <a:schemeClr val="tx1"/>
                </a:solidFill>
              </a:rPr>
              <a:t>Risk estimation in future climate depends on global climate models, 	which are plagued by large epistemic uncertainty</a:t>
            </a:r>
          </a:p>
          <a:p>
            <a:endParaRPr lang="en-US" dirty="0">
              <a:solidFill>
                <a:schemeClr val="tx1"/>
              </a:solidFill>
            </a:endParaRPr>
          </a:p>
        </p:txBody>
      </p:sp>
    </p:spTree>
    <p:extLst>
      <p:ext uri="{BB962C8B-B14F-4D97-AF65-F5344CB8AC3E}">
        <p14:creationId xmlns:p14="http://schemas.microsoft.com/office/powerpoint/2010/main" val="365302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Flawed Basis of Current Risk Modeling</a:t>
            </a:r>
          </a:p>
        </p:txBody>
      </p:sp>
      <p:sp>
        <p:nvSpPr>
          <p:cNvPr id="6" name="Content Placeholder 5"/>
          <p:cNvSpPr>
            <a:spLocks noGrp="1"/>
          </p:cNvSpPr>
          <p:nvPr>
            <p:ph idx="1"/>
          </p:nvPr>
        </p:nvSpPr>
        <p:spPr>
          <a:xfrm>
            <a:off x="769632" y="1595070"/>
            <a:ext cx="7802868" cy="4789304"/>
          </a:xfrm>
        </p:spPr>
        <p:txBody>
          <a:bodyPr>
            <a:normAutofit/>
          </a:bodyPr>
          <a:lstStyle/>
          <a:p>
            <a:pPr>
              <a:spcBef>
                <a:spcPts val="1500"/>
              </a:spcBef>
            </a:pPr>
            <a:r>
              <a:rPr lang="en-US" dirty="0"/>
              <a:t>  Almost all current risk assessments are based on historical 	statistics</a:t>
            </a:r>
          </a:p>
          <a:p>
            <a:pPr>
              <a:spcBef>
                <a:spcPts val="1500"/>
              </a:spcBef>
            </a:pPr>
            <a:r>
              <a:rPr lang="en-US" dirty="0"/>
              <a:t>  Historical records are flawed and too short (stay tuned) to 	assess key statistics, like average annual loss</a:t>
            </a:r>
          </a:p>
          <a:p>
            <a:pPr>
              <a:spcBef>
                <a:spcPts val="1500"/>
              </a:spcBef>
            </a:pPr>
            <a:r>
              <a:rPr lang="en-US" dirty="0"/>
              <a:t>  Moreover, </a:t>
            </a:r>
            <a:r>
              <a:rPr lang="en-US" b="1" dirty="0"/>
              <a:t>the past 50-150 years is a poor guide to the 	present owing to climate change that </a:t>
            </a:r>
            <a:r>
              <a:rPr lang="en-US" b="1" i="1" dirty="0"/>
              <a:t>has already 	occurred</a:t>
            </a:r>
          </a:p>
          <a:p>
            <a:pPr>
              <a:spcBef>
                <a:spcPts val="1500"/>
              </a:spcBef>
            </a:pPr>
            <a:r>
              <a:rPr lang="en-US" b="1" i="1" dirty="0"/>
              <a:t>  </a:t>
            </a:r>
            <a:r>
              <a:rPr lang="en-US" dirty="0"/>
              <a:t>We need to bring physics to bear on weather hazard risk</a:t>
            </a:r>
            <a:endParaRPr lang="en-US" b="1" i="1" dirty="0"/>
          </a:p>
          <a:p>
            <a:pPr>
              <a:spcBef>
                <a:spcPts val="1500"/>
              </a:spcBef>
            </a:pPr>
            <a:r>
              <a:rPr lang="en-US" dirty="0"/>
              <a:t>  CAT modeling industry has been slow to migrate to a physics-	based approach</a:t>
            </a:r>
          </a:p>
          <a:p>
            <a:pPr>
              <a:spcBef>
                <a:spcPts val="1500"/>
              </a:spcBef>
            </a:pPr>
            <a:r>
              <a:rPr lang="en-US" dirty="0"/>
              <a:t>  Weather researchers should consider getting more involved 	in physical modeling of weather risk</a:t>
            </a:r>
          </a:p>
        </p:txBody>
      </p:sp>
    </p:spTree>
    <p:extLst>
      <p:ext uri="{BB962C8B-B14F-4D97-AF65-F5344CB8AC3E}">
        <p14:creationId xmlns:p14="http://schemas.microsoft.com/office/powerpoint/2010/main" val="21593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10"/>
            <a:ext cx="8229600" cy="770391"/>
          </a:xfrm>
        </p:spPr>
        <p:txBody>
          <a:bodyPr/>
          <a:lstStyle/>
          <a:p>
            <a:r>
              <a:rPr lang="en-US" sz="2400" dirty="0">
                <a:solidFill>
                  <a:srgbClr val="0000FF"/>
                </a:solidFill>
                <a:latin typeface="Arial" panose="020B0604020202020204" pitchFamily="34" charset="0"/>
                <a:cs typeface="Arial" panose="020B0604020202020204" pitchFamily="34" charset="0"/>
              </a:rPr>
              <a:t>Why Climate Risk is Dominated by Extreme Events:</a:t>
            </a:r>
          </a:p>
        </p:txBody>
      </p:sp>
      <p:sp>
        <p:nvSpPr>
          <p:cNvPr id="3" name="Content Placeholder 2"/>
          <p:cNvSpPr>
            <a:spLocks noGrp="1"/>
          </p:cNvSpPr>
          <p:nvPr>
            <p:ph idx="1"/>
          </p:nvPr>
        </p:nvSpPr>
        <p:spPr>
          <a:xfrm>
            <a:off x="457200" y="1055916"/>
            <a:ext cx="8229600" cy="1745341"/>
          </a:xfrm>
        </p:spPr>
        <p:txBody>
          <a:bodyPr/>
          <a:lstStyle/>
          <a:p>
            <a:pPr>
              <a:spcBef>
                <a:spcPts val="2400"/>
              </a:spcBef>
              <a:buSzPct val="70000"/>
              <a:buBlip>
                <a:blip r:embed="rId3"/>
              </a:buBlip>
            </a:pPr>
            <a:r>
              <a:rPr lang="en-US" sz="1800" dirty="0">
                <a:latin typeface="Arial" panose="020B0604020202020204" pitchFamily="34" charset="0"/>
                <a:cs typeface="Arial" panose="020B0604020202020204" pitchFamily="34" charset="0"/>
              </a:rPr>
              <a:t>Societies are usually well adapted to frequent events (&gt; 1/100 </a:t>
            </a:r>
            <a:r>
              <a:rPr lang="en-US" sz="1800" dirty="0" err="1">
                <a:latin typeface="Arial" panose="020B0604020202020204" pitchFamily="34" charset="0"/>
                <a:cs typeface="Arial" panose="020B0604020202020204" pitchFamily="34" charset="0"/>
              </a:rPr>
              <a:t>yr</a:t>
            </a:r>
            <a:r>
              <a:rPr lang="en-US" sz="1800" dirty="0">
                <a:latin typeface="Arial" panose="020B0604020202020204" pitchFamily="34" charset="0"/>
                <a:cs typeface="Arial" panose="020B0604020202020204" pitchFamily="34" charset="0"/>
              </a:rPr>
              <a:t>)</a:t>
            </a:r>
          </a:p>
          <a:p>
            <a:pPr>
              <a:spcBef>
                <a:spcPts val="2400"/>
              </a:spcBef>
              <a:buSzPct val="70000"/>
              <a:buBlip>
                <a:blip r:embed="rId3"/>
              </a:buBlip>
            </a:pPr>
            <a:r>
              <a:rPr lang="en-US" sz="1800" dirty="0">
                <a:latin typeface="Arial" panose="020B0604020202020204" pitchFamily="34" charset="0"/>
                <a:cs typeface="Arial" panose="020B0604020202020204" pitchFamily="34" charset="0"/>
              </a:rPr>
              <a:t>Societies are often poorly adapted to rare events (&lt; 1/100 </a:t>
            </a:r>
            <a:r>
              <a:rPr lang="en-US" sz="1800" dirty="0" err="1">
                <a:latin typeface="Arial" panose="020B0604020202020204" pitchFamily="34" charset="0"/>
                <a:cs typeface="Arial" panose="020B0604020202020204" pitchFamily="34" charset="0"/>
              </a:rPr>
              <a:t>yr</a:t>
            </a:r>
            <a:r>
              <a:rPr lang="en-US" sz="1800" dirty="0">
                <a:latin typeface="Arial" panose="020B0604020202020204" pitchFamily="34" charset="0"/>
                <a:cs typeface="Arial" panose="020B0604020202020204" pitchFamily="34" charset="0"/>
              </a:rPr>
              <a:t>)</a:t>
            </a:r>
          </a:p>
          <a:p>
            <a:pPr>
              <a:spcBef>
                <a:spcPts val="2400"/>
              </a:spcBef>
              <a:buSzPct val="70000"/>
              <a:buBlip>
                <a:blip r:embed="rId3"/>
              </a:buBlip>
            </a:pPr>
            <a:r>
              <a:rPr lang="en-US" sz="1800" dirty="0">
                <a:latin typeface="Arial" panose="020B0604020202020204" pitchFamily="34" charset="0"/>
                <a:cs typeface="Arial" panose="020B0604020202020204" pitchFamily="34" charset="0"/>
              </a:rPr>
              <a:t>Large cost increases result when &gt; 100-yr events become &lt; 100-yr events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971" y="2797811"/>
            <a:ext cx="6922039" cy="4003805"/>
          </a:xfrm>
          <a:prstGeom prst="rect">
            <a:avLst/>
          </a:prstGeom>
        </p:spPr>
      </p:pic>
      <p:cxnSp>
        <p:nvCxnSpPr>
          <p:cNvPr id="6" name="Straight Connector 5">
            <a:extLst>
              <a:ext uri="{FF2B5EF4-FFF2-40B4-BE49-F238E27FC236}">
                <a16:creationId xmlns:a16="http://schemas.microsoft.com/office/drawing/2014/main" id="{A9259E73-E692-4D73-85EA-78370E75FB21}"/>
              </a:ext>
            </a:extLst>
          </p:cNvPr>
          <p:cNvCxnSpPr>
            <a:cxnSpLocks/>
          </p:cNvCxnSpPr>
          <p:nvPr/>
        </p:nvCxnSpPr>
        <p:spPr>
          <a:xfrm>
            <a:off x="4857750" y="4702629"/>
            <a:ext cx="0" cy="158387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61D370-8CBC-463F-8F80-AAE3D4349D24}"/>
              </a:ext>
            </a:extLst>
          </p:cNvPr>
          <p:cNvSpPr txBox="1"/>
          <p:nvPr/>
        </p:nvSpPr>
        <p:spPr>
          <a:xfrm>
            <a:off x="5045529" y="5617418"/>
            <a:ext cx="16573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Largest slope</a:t>
            </a:r>
          </a:p>
        </p:txBody>
      </p:sp>
      <p:cxnSp>
        <p:nvCxnSpPr>
          <p:cNvPr id="10" name="Straight Arrow Connector 9">
            <a:extLst>
              <a:ext uri="{FF2B5EF4-FFF2-40B4-BE49-F238E27FC236}">
                <a16:creationId xmlns:a16="http://schemas.microsoft.com/office/drawing/2014/main" id="{EAB0F412-01AD-4406-A6D1-B03107801F5D}"/>
              </a:ext>
            </a:extLst>
          </p:cNvPr>
          <p:cNvCxnSpPr/>
          <p:nvPr/>
        </p:nvCxnSpPr>
        <p:spPr>
          <a:xfrm flipH="1" flipV="1">
            <a:off x="4963886" y="5404757"/>
            <a:ext cx="718457" cy="302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8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153231"/>
            <a:ext cx="5747011" cy="2901622"/>
            <a:chOff x="0" y="2153231"/>
            <a:chExt cx="5747011" cy="2901622"/>
          </a:xfrm>
        </p:grpSpPr>
        <p:pic>
          <p:nvPicPr>
            <p:cNvPr id="1026" name="Picture 2" descr="C:\Users\Kerry Emaanuel\Graphics\Transparent Figures\Intensity_histo_models.png"/>
            <p:cNvPicPr>
              <a:picLocks noChangeAspect="1" noChangeArrowheads="1"/>
            </p:cNvPicPr>
            <p:nvPr/>
          </p:nvPicPr>
          <p:blipFill rotWithShape="1">
            <a:blip r:embed="rId2" cstate="print"/>
            <a:srcRect l="9368" t="35641" r="10172" b="35511"/>
            <a:stretch/>
          </p:blipFill>
          <p:spPr bwMode="auto">
            <a:xfrm>
              <a:off x="0" y="2153231"/>
              <a:ext cx="5747011" cy="2901622"/>
            </a:xfrm>
            <a:prstGeom prst="rect">
              <a:avLst/>
            </a:prstGeom>
            <a:noFill/>
          </p:spPr>
        </p:pic>
        <p:cxnSp>
          <p:nvCxnSpPr>
            <p:cNvPr id="11" name="Straight Connector 10"/>
            <p:cNvCxnSpPr/>
            <p:nvPr/>
          </p:nvCxnSpPr>
          <p:spPr>
            <a:xfrm>
              <a:off x="3048000" y="2667000"/>
              <a:ext cx="20128" cy="1893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62022" y="3703027"/>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3048000" y="2345749"/>
              <a:ext cx="1312871" cy="7667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93630" y="4769001"/>
              <a:ext cx="4464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Wind Speed (meters per second)</a:t>
              </a:r>
            </a:p>
          </p:txBody>
        </p:sp>
      </p:grpSp>
      <p:sp>
        <p:nvSpPr>
          <p:cNvPr id="6" name="TextBox 5"/>
          <p:cNvSpPr txBox="1"/>
          <p:nvPr/>
        </p:nvSpPr>
        <p:spPr>
          <a:xfrm>
            <a:off x="5623208" y="1509002"/>
            <a:ext cx="35052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Histograms of Tropical Cyclone Intensity as Simulated by a Global Model with 50 km grid point spacing. (Courtesy Isaac Held, GFDL)</a:t>
            </a:r>
          </a:p>
        </p:txBody>
      </p:sp>
      <p:sp>
        <p:nvSpPr>
          <p:cNvPr id="17" name="TextBox 16"/>
          <p:cNvSpPr txBox="1"/>
          <p:nvPr/>
        </p:nvSpPr>
        <p:spPr>
          <a:xfrm>
            <a:off x="3602971" y="1980564"/>
            <a:ext cx="14593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Category 3</a:t>
            </a:r>
          </a:p>
        </p:txBody>
      </p:sp>
      <p:sp>
        <p:nvSpPr>
          <p:cNvPr id="9" name="TextBox 8"/>
          <p:cNvSpPr txBox="1"/>
          <p:nvPr/>
        </p:nvSpPr>
        <p:spPr>
          <a:xfrm>
            <a:off x="5654806" y="4056487"/>
            <a:ext cx="3352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Global models do not simulate the storms that cause destruction</a:t>
            </a:r>
          </a:p>
        </p:txBody>
      </p:sp>
      <p:sp>
        <p:nvSpPr>
          <p:cNvPr id="13" name="TextBox 12"/>
          <p:cNvSpPr txBox="1"/>
          <p:nvPr/>
        </p:nvSpPr>
        <p:spPr>
          <a:xfrm>
            <a:off x="3395523" y="3199682"/>
            <a:ext cx="108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Observed</a:t>
            </a:r>
          </a:p>
        </p:txBody>
      </p:sp>
      <p:sp>
        <p:nvSpPr>
          <p:cNvPr id="18" name="TextBox 17"/>
          <p:cNvSpPr txBox="1"/>
          <p:nvPr/>
        </p:nvSpPr>
        <p:spPr>
          <a:xfrm>
            <a:off x="2045274" y="2786775"/>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Modeled</a:t>
            </a:r>
          </a:p>
        </p:txBody>
      </p:sp>
      <p:cxnSp>
        <p:nvCxnSpPr>
          <p:cNvPr id="20" name="Straight Arrow Connector 19"/>
          <p:cNvCxnSpPr/>
          <p:nvPr/>
        </p:nvCxnSpPr>
        <p:spPr>
          <a:xfrm rot="10800000" flipV="1">
            <a:off x="2269994" y="3094699"/>
            <a:ext cx="3810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90282" y="107576"/>
            <a:ext cx="78082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Modeling risk:  Today’s global climate models are far too coarse to simulate destructive hurricanes</a:t>
            </a:r>
          </a:p>
        </p:txBody>
      </p:sp>
      <p:sp>
        <p:nvSpPr>
          <p:cNvPr id="7" name="TextBox 6">
            <a:extLst>
              <a:ext uri="{FF2B5EF4-FFF2-40B4-BE49-F238E27FC236}">
                <a16:creationId xmlns:a16="http://schemas.microsoft.com/office/drawing/2014/main" id="{05C41A20-460C-EC43-AA03-02958FE18FEC}"/>
              </a:ext>
            </a:extLst>
          </p:cNvPr>
          <p:cNvSpPr txBox="1"/>
          <p:nvPr/>
        </p:nvSpPr>
        <p:spPr>
          <a:xfrm>
            <a:off x="305939" y="5280819"/>
            <a:ext cx="8760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Detailed, high-resolution modeling suggests grid spacing of no more than 3 km required</a:t>
            </a:r>
          </a:p>
        </p:txBody>
      </p:sp>
      <p:sp>
        <p:nvSpPr>
          <p:cNvPr id="8" name="TextBox 7">
            <a:extLst>
              <a:ext uri="{FF2B5EF4-FFF2-40B4-BE49-F238E27FC236}">
                <a16:creationId xmlns:a16="http://schemas.microsoft.com/office/drawing/2014/main" id="{1BC95440-FEF7-124A-3084-2628378A0236}"/>
              </a:ext>
            </a:extLst>
          </p:cNvPr>
          <p:cNvSpPr txBox="1"/>
          <p:nvPr/>
        </p:nvSpPr>
        <p:spPr>
          <a:xfrm>
            <a:off x="1015009" y="5767807"/>
            <a:ext cx="73425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HighResMip</a:t>
            </a:r>
            <a:r>
              <a:rPr kumimoji="0" lang="en-US" sz="1800" b="0" i="0" u="none" strike="noStrike" kern="1200" cap="none" spc="0" normalizeH="0" baseline="0" noProof="0" dirty="0">
                <a:ln>
                  <a:noFill/>
                </a:ln>
                <a:solidFill>
                  <a:prstClr val="black"/>
                </a:solidFill>
                <a:effectLst/>
                <a:uLnTx/>
                <a:uFillTx/>
                <a:latin typeface="Calibri"/>
                <a:ea typeface="+mn-ea"/>
                <a:cs typeface="+mn-cs"/>
              </a:rPr>
              <a:t>:  Grid spacings of 20-200 km (NICAM has short run at 14 km)</a:t>
            </a:r>
          </a:p>
        </p:txBody>
      </p:sp>
      <p:sp>
        <p:nvSpPr>
          <p:cNvPr id="10" name="TextBox 9">
            <a:extLst>
              <a:ext uri="{FF2B5EF4-FFF2-40B4-BE49-F238E27FC236}">
                <a16:creationId xmlns:a16="http://schemas.microsoft.com/office/drawing/2014/main" id="{F39013B7-2D25-B7D4-4CE5-C0F62FB054EE}"/>
              </a:ext>
            </a:extLst>
          </p:cNvPr>
          <p:cNvSpPr txBox="1"/>
          <p:nvPr/>
        </p:nvSpPr>
        <p:spPr>
          <a:xfrm>
            <a:off x="209550" y="6294120"/>
            <a:ext cx="87249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need high resolution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O(1000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simulations</a:t>
            </a:r>
          </a:p>
        </p:txBody>
      </p:sp>
    </p:spTree>
    <p:extLst>
      <p:ext uri="{BB962C8B-B14F-4D97-AF65-F5344CB8AC3E}">
        <p14:creationId xmlns:p14="http://schemas.microsoft.com/office/powerpoint/2010/main" val="9774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9" grpId="0"/>
      <p:bldP spid="13" grpId="0"/>
      <p:bldP spid="18"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idx="4294967295"/>
          </p:nvPr>
        </p:nvSpPr>
        <p:spPr>
          <a:xfrm>
            <a:off x="457200" y="152400"/>
            <a:ext cx="8229600" cy="914400"/>
          </a:xfrm>
        </p:spPr>
        <p:txBody>
          <a:bodyPr>
            <a:normAutofit/>
          </a:bodyPr>
          <a:lstStyle/>
          <a:p>
            <a:pPr eaLnBrk="1" hangingPunct="1">
              <a:defRPr/>
            </a:pPr>
            <a:r>
              <a:rPr lang="en-US" sz="3600" b="1" dirty="0">
                <a:solidFill>
                  <a:srgbClr val="0F2AB1"/>
                </a:solidFill>
                <a:effectLst>
                  <a:outerShdw blurRad="38100" dist="38100" dir="2700000" algn="tl">
                    <a:srgbClr val="C0C0C0"/>
                  </a:outerShdw>
                </a:effectLst>
                <a:latin typeface="Arial" pitchFamily="34" charset="0"/>
                <a:cs typeface="Arial" pitchFamily="34" charset="0"/>
              </a:rPr>
              <a:t>MIT TC Downscaling:</a:t>
            </a:r>
          </a:p>
        </p:txBody>
      </p:sp>
      <p:sp>
        <p:nvSpPr>
          <p:cNvPr id="21508" name="Rectangle 4"/>
          <p:cNvSpPr>
            <a:spLocks noGrp="1" noChangeArrowheads="1"/>
          </p:cNvSpPr>
          <p:nvPr>
            <p:ph type="body" sz="half" idx="4294967295"/>
          </p:nvPr>
        </p:nvSpPr>
        <p:spPr>
          <a:xfrm>
            <a:off x="419100" y="1181100"/>
            <a:ext cx="8382000" cy="5029200"/>
          </a:xfrm>
        </p:spPr>
        <p:txBody>
          <a:bodyPr>
            <a:normAutofit fontScale="92500" lnSpcReduction="20000"/>
          </a:bodyPr>
          <a:lstStyle/>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1</a:t>
            </a:r>
            <a:r>
              <a:rPr lang="en-US" sz="2600" dirty="0">
                <a:solidFill>
                  <a:srgbClr val="0F2AB1"/>
                </a:solidFill>
                <a:latin typeface="Arial" pitchFamily="34" charset="0"/>
                <a:cs typeface="Arial" pitchFamily="34" charset="0"/>
              </a:rPr>
              <a:t>: Seed each ocean basin with a very large number 	of weak, randomly located cyclones</a:t>
            </a:r>
          </a:p>
          <a:p>
            <a:pPr>
              <a:lnSpc>
                <a:spcPct val="90000"/>
              </a:lnSpc>
              <a:buSzPct val="60000"/>
              <a:buBlip>
                <a:blip r:embed="rId3"/>
              </a:buBlip>
            </a:pPr>
            <a:endParaRPr lang="en-US" sz="2600" dirty="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2</a:t>
            </a:r>
            <a:r>
              <a:rPr lang="en-US" sz="2600" dirty="0">
                <a:solidFill>
                  <a:srgbClr val="0F2AB1"/>
                </a:solidFill>
                <a:latin typeface="Arial" pitchFamily="34" charset="0"/>
                <a:cs typeface="Arial" pitchFamily="34" charset="0"/>
              </a:rPr>
              <a:t>: Cyclones are assumed to move with the large- 	scale atmospheric flow in which they are embedded, 	plus a correction for the earth’s rotation and sphericity 	(beta-drift)</a:t>
            </a:r>
          </a:p>
          <a:p>
            <a:pPr>
              <a:lnSpc>
                <a:spcPct val="90000"/>
              </a:lnSpc>
              <a:buSzPct val="60000"/>
              <a:buBlip>
                <a:blip r:embed="rId3"/>
              </a:buBlip>
            </a:pPr>
            <a:endParaRPr lang="en-US" sz="2600" dirty="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3</a:t>
            </a:r>
            <a:r>
              <a:rPr lang="en-US" sz="2600" dirty="0">
                <a:solidFill>
                  <a:srgbClr val="0F2AB1"/>
                </a:solidFill>
                <a:latin typeface="Arial" pitchFamily="34" charset="0"/>
                <a:cs typeface="Arial" pitchFamily="34" charset="0"/>
              </a:rPr>
              <a:t>: Run the detailed hurricane intensity model 	(CHIPS) for each cyclone, and note how many 	achieve at least tropical storm strength (Model is 	phrased in angular momentum coordinates. Flow-	dependent resolution)</a:t>
            </a:r>
            <a:endParaRPr lang="en-US" sz="2400" dirty="0">
              <a:solidFill>
                <a:srgbClr val="0F2AB1"/>
              </a:solidFill>
              <a:latin typeface="Arial" pitchFamily="34" charset="0"/>
              <a:cs typeface="Arial" pitchFamily="34" charset="0"/>
            </a:endParaRPr>
          </a:p>
          <a:p>
            <a:pPr eaLnBrk="1" hangingPunct="1">
              <a:lnSpc>
                <a:spcPct val="90000"/>
              </a:lnSpc>
              <a:buSzPct val="60000"/>
              <a:buBlip>
                <a:blip r:embed="rId3"/>
              </a:buBlip>
            </a:pPr>
            <a:endParaRPr lang="en-US" sz="2600" dirty="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4:</a:t>
            </a:r>
            <a:r>
              <a:rPr lang="en-US" sz="2600" dirty="0">
                <a:solidFill>
                  <a:srgbClr val="0F2AB1"/>
                </a:solidFill>
                <a:latin typeface="Arial" pitchFamily="34" charset="0"/>
                <a:cs typeface="Arial" pitchFamily="34" charset="0"/>
              </a:rPr>
              <a:t> Using the small fraction of surviving events, 	determine storm statistics. Can easily generate 	100,000 events</a:t>
            </a:r>
          </a:p>
        </p:txBody>
      </p:sp>
      <p:sp>
        <p:nvSpPr>
          <p:cNvPr id="5" name="TextBox 4"/>
          <p:cNvSpPr txBox="1"/>
          <p:nvPr/>
        </p:nvSpPr>
        <p:spPr>
          <a:xfrm>
            <a:off x="533400" y="6324600"/>
            <a:ext cx="8153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Details:  Emanuel et al., </a:t>
            </a:r>
            <a:r>
              <a:rPr kumimoji="0" lang="en-US" sz="24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Bull. Amer. Meteor. Soc</a:t>
            </a: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2008</a:t>
            </a:r>
          </a:p>
        </p:txBody>
      </p:sp>
    </p:spTree>
    <p:extLst>
      <p:ext uri="{BB962C8B-B14F-4D97-AF65-F5344CB8AC3E}">
        <p14:creationId xmlns:p14="http://schemas.microsoft.com/office/powerpoint/2010/main" val="23177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fade">
                                      <p:cBhvr>
                                        <p:cTn id="12" dur="500"/>
                                        <p:tgtEl>
                                          <p:spTgt spid="215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Effect transition="in" filter="fade">
                                      <p:cBhvr>
                                        <p:cTn id="17" dur="500"/>
                                        <p:tgtEl>
                                          <p:spTgt spid="21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6" end="6"/>
                                            </p:txEl>
                                          </p:spTgt>
                                        </p:tgtEl>
                                        <p:attrNameLst>
                                          <p:attrName>style.visibility</p:attrName>
                                        </p:attrNameLst>
                                      </p:cBhvr>
                                      <p:to>
                                        <p:strVal val="visible"/>
                                      </p:to>
                                    </p:set>
                                    <p:animEffect transition="in" filter="fade">
                                      <p:cBhvr>
                                        <p:cTn id="22" dur="500"/>
                                        <p:tgtEl>
                                          <p:spTgt spid="2150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5D72D9-FD4A-6B84-E85F-1C22D9383C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117" y="651350"/>
            <a:ext cx="7437445" cy="4239215"/>
          </a:xfrm>
          <a:prstGeom prst="rect">
            <a:avLst/>
          </a:prstGeom>
          <a:noFill/>
          <a:ln>
            <a:noFill/>
          </a:ln>
        </p:spPr>
      </p:pic>
      <p:sp>
        <p:nvSpPr>
          <p:cNvPr id="5" name="TextBox 4">
            <a:extLst>
              <a:ext uri="{FF2B5EF4-FFF2-40B4-BE49-F238E27FC236}">
                <a16:creationId xmlns:a16="http://schemas.microsoft.com/office/drawing/2014/main" id="{67F37ACA-26C1-792A-55E9-9B6800D5D835}"/>
              </a:ext>
            </a:extLst>
          </p:cNvPr>
          <p:cNvSpPr txBox="1"/>
          <p:nvPr/>
        </p:nvSpPr>
        <p:spPr>
          <a:xfrm>
            <a:off x="1532357" y="5101563"/>
            <a:ext cx="607928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Average annual number of tropical cyclones over the period 1980-2020 in observations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IBTrACS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Knapp et al. 2010; black bars) and from random seeding of ERA-5 (gray bars)</a:t>
            </a:r>
          </a:p>
        </p:txBody>
      </p:sp>
    </p:spTree>
    <p:extLst>
      <p:ext uri="{BB962C8B-B14F-4D97-AF65-F5344CB8AC3E}">
        <p14:creationId xmlns:p14="http://schemas.microsoft.com/office/powerpoint/2010/main" val="38907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1CB76C-F665-DD33-996E-8A6A2DAE4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866" y="1299048"/>
            <a:ext cx="7821114" cy="5491205"/>
          </a:xfrm>
          <a:prstGeom prst="rect">
            <a:avLst/>
          </a:prstGeom>
        </p:spPr>
      </p:pic>
      <p:sp>
        <p:nvSpPr>
          <p:cNvPr id="4" name="TextBox 3">
            <a:extLst>
              <a:ext uri="{FF2B5EF4-FFF2-40B4-BE49-F238E27FC236}">
                <a16:creationId xmlns:a16="http://schemas.microsoft.com/office/drawing/2014/main" id="{197DD288-053D-322C-F902-8E0DA5BB07D8}"/>
              </a:ext>
            </a:extLst>
          </p:cNvPr>
          <p:cNvSpPr txBox="1"/>
          <p:nvPr/>
        </p:nvSpPr>
        <p:spPr>
          <a:xfrm>
            <a:off x="345946" y="200227"/>
            <a:ext cx="81252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Damage to an Insurance Portfolio</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E0EB4C-0656-40D1-B318-19914E1DD2F6}"/>
              </a:ext>
            </a:extLst>
          </p:cNvPr>
          <p:cNvSpPr txBox="1"/>
          <p:nvPr/>
        </p:nvSpPr>
        <p:spPr>
          <a:xfrm>
            <a:off x="6844127" y="6319219"/>
            <a:ext cx="19116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12,968 zip codes</a:t>
            </a:r>
          </a:p>
        </p:txBody>
      </p:sp>
      <p:sp>
        <p:nvSpPr>
          <p:cNvPr id="7" name="TextBox 6">
            <a:extLst>
              <a:ext uri="{FF2B5EF4-FFF2-40B4-BE49-F238E27FC236}">
                <a16:creationId xmlns:a16="http://schemas.microsoft.com/office/drawing/2014/main" id="{3D48B105-43F4-4998-B29C-6F325661E8F6}"/>
              </a:ext>
            </a:extLst>
          </p:cNvPr>
          <p:cNvSpPr txBox="1"/>
          <p:nvPr/>
        </p:nvSpPr>
        <p:spPr>
          <a:xfrm>
            <a:off x="466406" y="6327157"/>
            <a:ext cx="24854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Net TIV:  ~$ 2 trillion</a:t>
            </a:r>
          </a:p>
        </p:txBody>
      </p:sp>
      <p:sp>
        <p:nvSpPr>
          <p:cNvPr id="2" name="TextBox 1">
            <a:extLst>
              <a:ext uri="{FF2B5EF4-FFF2-40B4-BE49-F238E27FC236}">
                <a16:creationId xmlns:a16="http://schemas.microsoft.com/office/drawing/2014/main" id="{2FDACA55-145F-E58C-FEE5-DE919DEBE094}"/>
              </a:ext>
            </a:extLst>
          </p:cNvPr>
          <p:cNvSpPr txBox="1"/>
          <p:nvPr/>
        </p:nvSpPr>
        <p:spPr>
          <a:xfrm>
            <a:off x="782456" y="910215"/>
            <a:ext cx="75790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Start with total insured values (TIVs) of one commercial and two residential property insurance firms aggregated over zip codes</a:t>
            </a:r>
          </a:p>
        </p:txBody>
      </p:sp>
    </p:spTree>
    <p:extLst>
      <p:ext uri="{BB962C8B-B14F-4D97-AF65-F5344CB8AC3E}">
        <p14:creationId xmlns:p14="http://schemas.microsoft.com/office/powerpoint/2010/main" val="2605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71AA-334A-5BFA-335E-2F376CEFA194}"/>
              </a:ext>
            </a:extLst>
          </p:cNvPr>
          <p:cNvSpPr>
            <a:spLocks noGrp="1"/>
          </p:cNvSpPr>
          <p:nvPr>
            <p:ph type="title"/>
          </p:nvPr>
        </p:nvSpPr>
        <p:spPr/>
        <p:txBody>
          <a:bodyPr/>
          <a:lstStyle/>
          <a:p>
            <a:r>
              <a:rPr lang="en-US" dirty="0"/>
              <a:t>Procedure</a:t>
            </a:r>
          </a:p>
        </p:txBody>
      </p:sp>
      <p:sp>
        <p:nvSpPr>
          <p:cNvPr id="4" name="Content Placeholder 3">
            <a:extLst>
              <a:ext uri="{FF2B5EF4-FFF2-40B4-BE49-F238E27FC236}">
                <a16:creationId xmlns:a16="http://schemas.microsoft.com/office/drawing/2014/main" id="{8F6D8FA2-990D-66E6-7AA8-ED8E18F5E306}"/>
              </a:ext>
            </a:extLst>
          </p:cNvPr>
          <p:cNvSpPr>
            <a:spLocks noGrp="1"/>
          </p:cNvSpPr>
          <p:nvPr>
            <p:ph idx="1"/>
          </p:nvPr>
        </p:nvSpPr>
        <p:spPr>
          <a:xfrm>
            <a:off x="628650" y="1825625"/>
            <a:ext cx="7886700" cy="4547798"/>
          </a:xfrm>
        </p:spPr>
        <p:txBody>
          <a:bodyPr>
            <a:normAutofit lnSpcReduction="10000"/>
          </a:bodyPr>
          <a:lstStyle/>
          <a:p>
            <a:r>
              <a:rPr lang="en-US" dirty="0"/>
              <a:t> Apply a set of 49,600 synthetic tropical cyclones making 	landfall in the continental U.S.</a:t>
            </a:r>
          </a:p>
          <a:p>
            <a:r>
              <a:rPr lang="en-US" dirty="0"/>
              <a:t> These have been generated using a physical model applied to 	the present climate </a:t>
            </a:r>
          </a:p>
          <a:p>
            <a:r>
              <a:rPr lang="en-US" dirty="0"/>
              <a:t> At zip code each centroid, calculate the peak wind generated 	by each event and apply a damage function that estimates 	the fraction of property value destroyed</a:t>
            </a:r>
          </a:p>
          <a:p>
            <a:r>
              <a:rPr lang="en-US" dirty="0"/>
              <a:t> Using insured value, calculate loss at each zip code and sum 	over all zip codes</a:t>
            </a:r>
          </a:p>
          <a:p>
            <a:r>
              <a:rPr lang="en-US" dirty="0"/>
              <a:t> From the set of 49,600 storms create many (10,000) 1,000-	year time series of loss by randomly drawing from a 	Poisson distribution based on the annual frequency of 	landfalling tropical cyclones each year</a:t>
            </a:r>
          </a:p>
          <a:p>
            <a:r>
              <a:rPr lang="en-US" dirty="0"/>
              <a:t> This illustration is for a stationary climate but the same idea 	can be applied to evolving climate states</a:t>
            </a:r>
          </a:p>
        </p:txBody>
      </p:sp>
    </p:spTree>
    <p:extLst>
      <p:ext uri="{BB962C8B-B14F-4D97-AF65-F5344CB8AC3E}">
        <p14:creationId xmlns:p14="http://schemas.microsoft.com/office/powerpoint/2010/main" val="14414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2EA2-6477-6498-4DB1-E6AB4182266D}"/>
              </a:ext>
            </a:extLst>
          </p:cNvPr>
          <p:cNvSpPr>
            <a:spLocks noGrp="1"/>
          </p:cNvSpPr>
          <p:nvPr>
            <p:ph type="title"/>
          </p:nvPr>
        </p:nvSpPr>
        <p:spPr>
          <a:xfrm>
            <a:off x="607261" y="187224"/>
            <a:ext cx="7929477" cy="669734"/>
          </a:xfrm>
        </p:spPr>
        <p:txBody>
          <a:bodyPr>
            <a:normAutofit/>
          </a:bodyPr>
          <a:lstStyle/>
          <a:p>
            <a:r>
              <a:rPr lang="en-US" sz="2800" dirty="0"/>
              <a:t>Example Damage Time Series  (one of 10,000):</a:t>
            </a:r>
          </a:p>
        </p:txBody>
      </p:sp>
      <p:sp>
        <p:nvSpPr>
          <p:cNvPr id="6" name="TextBox 5">
            <a:extLst>
              <a:ext uri="{FF2B5EF4-FFF2-40B4-BE49-F238E27FC236}">
                <a16:creationId xmlns:a16="http://schemas.microsoft.com/office/drawing/2014/main" id="{10266F16-F6D0-E72B-CE0E-C6227EE4CBE7}"/>
              </a:ext>
            </a:extLst>
          </p:cNvPr>
          <p:cNvSpPr txBox="1"/>
          <p:nvPr/>
        </p:nvSpPr>
        <p:spPr>
          <a:xfrm>
            <a:off x="470889" y="5554305"/>
            <a:ext cx="83172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Question:  Can we estimate average annual loss (AAL) from 50-100 years of record?</a:t>
            </a:r>
          </a:p>
        </p:txBody>
      </p:sp>
      <p:sp>
        <p:nvSpPr>
          <p:cNvPr id="7" name="TextBox 6">
            <a:extLst>
              <a:ext uri="{FF2B5EF4-FFF2-40B4-BE49-F238E27FC236}">
                <a16:creationId xmlns:a16="http://schemas.microsoft.com/office/drawing/2014/main" id="{1BF753C7-E803-B779-3967-D58BD6F32BD1}"/>
              </a:ext>
            </a:extLst>
          </p:cNvPr>
          <p:cNvSpPr txBox="1"/>
          <p:nvPr/>
        </p:nvSpPr>
        <p:spPr>
          <a:xfrm>
            <a:off x="492790" y="5986329"/>
            <a:ext cx="81584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Answer:    Good luck with that!</a:t>
            </a:r>
          </a:p>
        </p:txBody>
      </p:sp>
      <p:pic>
        <p:nvPicPr>
          <p:cNvPr id="4" name="Picture 3">
            <a:extLst>
              <a:ext uri="{FF2B5EF4-FFF2-40B4-BE49-F238E27FC236}">
                <a16:creationId xmlns:a16="http://schemas.microsoft.com/office/drawing/2014/main" id="{EFE918DF-F5C1-A26E-01A0-621FD2F4E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4" y="702394"/>
            <a:ext cx="7589486" cy="4746728"/>
          </a:xfrm>
          <a:prstGeom prst="rect">
            <a:avLst/>
          </a:prstGeom>
        </p:spPr>
      </p:pic>
      <p:sp>
        <p:nvSpPr>
          <p:cNvPr id="3" name="TextBox 2">
            <a:extLst>
              <a:ext uri="{FF2B5EF4-FFF2-40B4-BE49-F238E27FC236}">
                <a16:creationId xmlns:a16="http://schemas.microsoft.com/office/drawing/2014/main" id="{95CEEA56-1585-EC10-CB9B-BED87F5AAE6E}"/>
              </a:ext>
            </a:extLst>
          </p:cNvPr>
          <p:cNvSpPr txBox="1"/>
          <p:nvPr/>
        </p:nvSpPr>
        <p:spPr>
          <a:xfrm>
            <a:off x="640884" y="2592762"/>
            <a:ext cx="9283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a:t>
            </a:r>
          </a:p>
        </p:txBody>
      </p:sp>
      <p:sp>
        <p:nvSpPr>
          <p:cNvPr id="5" name="Left Brace 4">
            <a:extLst>
              <a:ext uri="{FF2B5EF4-FFF2-40B4-BE49-F238E27FC236}">
                <a16:creationId xmlns:a16="http://schemas.microsoft.com/office/drawing/2014/main" id="{841E02E9-EEB0-7124-830E-3EDF65CFEB77}"/>
              </a:ext>
            </a:extLst>
          </p:cNvPr>
          <p:cNvSpPr/>
          <p:nvPr/>
        </p:nvSpPr>
        <p:spPr>
          <a:xfrm rot="16200000">
            <a:off x="1693097" y="4969751"/>
            <a:ext cx="302547" cy="656193"/>
          </a:xfrm>
          <a:prstGeom prst="leftBrace">
            <a:avLst/>
          </a:prstGeom>
          <a:ln w="1905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2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iel2.potx" id="{250AC1EA-DA14-4220-9E36-111C7C5F504E}" vid="{0FB28C82-03FD-43C2-9C06-BBD8F4212DC3}"/>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17</TotalTime>
  <Words>1299</Words>
  <Application>Microsoft Office PowerPoint</Application>
  <PresentationFormat>On-screen Show (4:3)</PresentationFormat>
  <Paragraphs>83</Paragraphs>
  <Slides>12</Slides>
  <Notes>6</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Arial</vt:lpstr>
      <vt:lpstr>Calibri</vt:lpstr>
      <vt:lpstr>Calibri Light</vt:lpstr>
      <vt:lpstr>Office Theme</vt:lpstr>
      <vt:lpstr>6_Office Theme</vt:lpstr>
      <vt:lpstr>10_Office Theme</vt:lpstr>
      <vt:lpstr>2_Office Theme</vt:lpstr>
      <vt:lpstr>1_Ariel</vt:lpstr>
      <vt:lpstr> The Importance of Bringing Tropical Cyclone Science to Bear on Long-Term Hazard Risk </vt:lpstr>
      <vt:lpstr>Flawed Basis of Current Risk Modeling</vt:lpstr>
      <vt:lpstr>Why Climate Risk is Dominated by Extreme Events:</vt:lpstr>
      <vt:lpstr>PowerPoint Presentation</vt:lpstr>
      <vt:lpstr>MIT TC Downscaling:</vt:lpstr>
      <vt:lpstr>PowerPoint Presentation</vt:lpstr>
      <vt:lpstr>PowerPoint Presentation</vt:lpstr>
      <vt:lpstr>Procedure</vt:lpstr>
      <vt:lpstr>Example Damage Time Series  (one of 10,000):</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Emanuel</dc:creator>
  <cp:lastModifiedBy>Kerry Emanuel</cp:lastModifiedBy>
  <cp:revision>3</cp:revision>
  <dcterms:created xsi:type="dcterms:W3CDTF">2024-07-08T23:54:18Z</dcterms:created>
  <dcterms:modified xsi:type="dcterms:W3CDTF">2024-07-09T00:12:00Z</dcterms:modified>
</cp:coreProperties>
</file>