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sldIdLst>
    <p:sldId id="477" r:id="rId4"/>
    <p:sldId id="670" r:id="rId5"/>
    <p:sldId id="679" r:id="rId6"/>
    <p:sldId id="467" r:id="rId7"/>
    <p:sldId id="541" r:id="rId8"/>
    <p:sldId id="260" r:id="rId9"/>
    <p:sldId id="655" r:id="rId10"/>
    <p:sldId id="482" r:id="rId11"/>
    <p:sldId id="303" r:id="rId12"/>
    <p:sldId id="453" r:id="rId13"/>
    <p:sldId id="479" r:id="rId14"/>
    <p:sldId id="648" r:id="rId15"/>
    <p:sldId id="649" r:id="rId16"/>
    <p:sldId id="650" r:id="rId17"/>
    <p:sldId id="644" r:id="rId18"/>
    <p:sldId id="674" r:id="rId19"/>
    <p:sldId id="673" r:id="rId20"/>
    <p:sldId id="675" r:id="rId21"/>
    <p:sldId id="676" r:id="rId22"/>
    <p:sldId id="677" r:id="rId23"/>
    <p:sldId id="6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3" autoAdjust="0"/>
    <p:restoredTop sz="86105" autoAdjust="0"/>
  </p:normalViewPr>
  <p:slideViewPr>
    <p:cSldViewPr snapToGrid="0">
      <p:cViewPr varScale="1">
        <p:scale>
          <a:sx n="99" d="100"/>
          <a:sy n="99" d="100"/>
        </p:scale>
        <p:origin x="91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FB904-9B70-49DD-914F-72520F98A9BF}" type="datetimeFigureOut">
              <a:rPr lang="en-US" smtClean="0"/>
              <a:t>7/8/2024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F1DE8-AC34-4E23-88A2-7244B664F5FC}" type="slidenum">
              <a:rPr lang="en-US" smtClean="0"/>
              <a:t>‹#›</a:t>
            </a:fld>
            <a:endParaRPr lang="en-US"/>
          </a:p>
        </p:txBody>
      </p:sp>
    </p:spTree>
    <p:extLst>
      <p:ext uri="{BB962C8B-B14F-4D97-AF65-F5344CB8AC3E}">
        <p14:creationId xmlns:p14="http://schemas.microsoft.com/office/powerpoint/2010/main" val="261864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05620CB-912D-431A-AB31-B4E543C68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t>In this downscaling technique, one starts with large scale airflow and thermodynamic conditions supplied from a climate reanalysis or a climate model. This time-evolving global state is randomly seeded with very weak proto-vortices. They move according to the air currents supplied from the climate analysis or climate model. Their intensity is calculated using a deterministic numerical model that was first developed to forecast real hurricane intensity in real time, and is still being used that way. This intensity model predicts that the vast majority of seeds die; the survivors are considered to represent the true hurricane climatology associated with that climate analysis or climate model. </a:t>
            </a:r>
          </a:p>
        </p:txBody>
      </p:sp>
    </p:spTree>
    <p:extLst>
      <p:ext uri="{BB962C8B-B14F-4D97-AF65-F5344CB8AC3E}">
        <p14:creationId xmlns:p14="http://schemas.microsoft.com/office/powerpoint/2010/main" val="166512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frequency of CAT 5 hurricanes simulated by 9 climate models for an historical period (blue) and a simulation in which CO2 increases at a rate of 1% per year (red). The thick blue and red curves show the multi-model means and the </a:t>
            </a:r>
            <a:r>
              <a:rPr lang="en-US" dirty="0" err="1"/>
              <a:t>sading</a:t>
            </a:r>
            <a:r>
              <a:rPr lang="en-US" dirty="0"/>
              <a:t> indicates the scatter among the 9 climate models downscaled. </a:t>
            </a:r>
          </a:p>
        </p:txBody>
      </p:sp>
      <p:sp>
        <p:nvSpPr>
          <p:cNvPr id="4" name="Slide Number Placeholder 3"/>
          <p:cNvSpPr>
            <a:spLocks noGrp="1"/>
          </p:cNvSpPr>
          <p:nvPr>
            <p:ph type="sldNum" sz="quarter" idx="5"/>
          </p:nvPr>
        </p:nvSpPr>
        <p:spPr/>
        <p:txBody>
          <a:bodyPr/>
          <a:lstStyle/>
          <a:p>
            <a:fld id="{EABF1DE8-AC34-4E23-88A2-7244B664F5FC}" type="slidenum">
              <a:rPr lang="en-US" smtClean="0"/>
              <a:t>10</a:t>
            </a:fld>
            <a:endParaRPr lang="en-US"/>
          </a:p>
        </p:txBody>
      </p:sp>
    </p:spTree>
    <p:extLst>
      <p:ext uri="{BB962C8B-B14F-4D97-AF65-F5344CB8AC3E}">
        <p14:creationId xmlns:p14="http://schemas.microsoft.com/office/powerpoint/2010/main" val="321205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multi-model mean wind speed associated with the 100-year event in each U.S. county, as downscaled from 8 global climate models for the period 1984-2014. This is the wind speed in each county whose annual probability is 1%. </a:t>
            </a:r>
          </a:p>
        </p:txBody>
      </p:sp>
      <p:sp>
        <p:nvSpPr>
          <p:cNvPr id="4" name="Slide Number Placeholder 3"/>
          <p:cNvSpPr>
            <a:spLocks noGrp="1"/>
          </p:cNvSpPr>
          <p:nvPr>
            <p:ph type="sldNum" sz="quarter" idx="5"/>
          </p:nvPr>
        </p:nvSpPr>
        <p:spPr/>
        <p:txBody>
          <a:bodyPr/>
          <a:lstStyle/>
          <a:p>
            <a:fld id="{EABF1DE8-AC34-4E23-88A2-7244B664F5FC}" type="slidenum">
              <a:rPr lang="en-US" smtClean="0"/>
              <a:t>12</a:t>
            </a:fld>
            <a:endParaRPr lang="en-US"/>
          </a:p>
        </p:txBody>
      </p:sp>
    </p:spTree>
    <p:extLst>
      <p:ext uri="{BB962C8B-B14F-4D97-AF65-F5344CB8AC3E}">
        <p14:creationId xmlns:p14="http://schemas.microsoft.com/office/powerpoint/2010/main" val="405406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the previous figure except for the period 2070-2100 under a modest global warming scenario. The color scale is the same in both charts. </a:t>
            </a:r>
          </a:p>
        </p:txBody>
      </p:sp>
      <p:sp>
        <p:nvSpPr>
          <p:cNvPr id="4" name="Slide Number Placeholder 3"/>
          <p:cNvSpPr>
            <a:spLocks noGrp="1"/>
          </p:cNvSpPr>
          <p:nvPr>
            <p:ph type="sldNum" sz="quarter" idx="5"/>
          </p:nvPr>
        </p:nvSpPr>
        <p:spPr/>
        <p:txBody>
          <a:bodyPr/>
          <a:lstStyle/>
          <a:p>
            <a:fld id="{EABF1DE8-AC34-4E23-88A2-7244B664F5FC}" type="slidenum">
              <a:rPr lang="en-US" smtClean="0"/>
              <a:t>13</a:t>
            </a:fld>
            <a:endParaRPr lang="en-US"/>
          </a:p>
        </p:txBody>
      </p:sp>
    </p:spTree>
    <p:extLst>
      <p:ext uri="{BB962C8B-B14F-4D97-AF65-F5344CB8AC3E}">
        <p14:creationId xmlns:p14="http://schemas.microsoft.com/office/powerpoint/2010/main" val="184135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chart are identical to the two previous charts but show the 100-year storm total rainfall from hurricanes, rather than wind. </a:t>
            </a:r>
          </a:p>
        </p:txBody>
      </p:sp>
      <p:sp>
        <p:nvSpPr>
          <p:cNvPr id="4" name="Slide Number Placeholder 3"/>
          <p:cNvSpPr>
            <a:spLocks noGrp="1"/>
          </p:cNvSpPr>
          <p:nvPr>
            <p:ph type="sldNum" sz="quarter" idx="5"/>
          </p:nvPr>
        </p:nvSpPr>
        <p:spPr/>
        <p:txBody>
          <a:bodyPr/>
          <a:lstStyle/>
          <a:p>
            <a:fld id="{EABF1DE8-AC34-4E23-88A2-7244B664F5FC}" type="slidenum">
              <a:rPr lang="en-US" smtClean="0"/>
              <a:t>14</a:t>
            </a:fld>
            <a:endParaRPr lang="en-US"/>
          </a:p>
        </p:txBody>
      </p:sp>
    </p:spTree>
    <p:extLst>
      <p:ext uri="{BB962C8B-B14F-4D97-AF65-F5344CB8AC3E}">
        <p14:creationId xmlns:p14="http://schemas.microsoft.com/office/powerpoint/2010/main" val="2638799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color scale as previous chart. </a:t>
            </a:r>
          </a:p>
        </p:txBody>
      </p:sp>
      <p:sp>
        <p:nvSpPr>
          <p:cNvPr id="4" name="Slide Number Placeholder 3"/>
          <p:cNvSpPr>
            <a:spLocks noGrp="1"/>
          </p:cNvSpPr>
          <p:nvPr>
            <p:ph type="sldNum" sz="quarter" idx="5"/>
          </p:nvPr>
        </p:nvSpPr>
        <p:spPr/>
        <p:txBody>
          <a:bodyPr/>
          <a:lstStyle/>
          <a:p>
            <a:fld id="{EABF1DE8-AC34-4E23-88A2-7244B664F5FC}" type="slidenum">
              <a:rPr lang="en-US" smtClean="0"/>
              <a:t>15</a:t>
            </a:fld>
            <a:endParaRPr lang="en-US"/>
          </a:p>
        </p:txBody>
      </p:sp>
    </p:spTree>
    <p:extLst>
      <p:ext uri="{BB962C8B-B14F-4D97-AF65-F5344CB8AC3E}">
        <p14:creationId xmlns:p14="http://schemas.microsoft.com/office/powerpoint/2010/main" val="96332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exceedance frequency of peak wind within 150 km of Miami based on downscaled ERA-5 reanalysis over the period 1970 to 2022 (red curve) and based on historical storms (blue dots). As before, the shading represents an estimate of the historical sampling error. Since there are so few storms that meet this criterion, there is much sampling uncertainty. </a:t>
            </a:r>
          </a:p>
        </p:txBody>
      </p:sp>
      <p:sp>
        <p:nvSpPr>
          <p:cNvPr id="4" name="Slide Number Placeholder 3"/>
          <p:cNvSpPr>
            <a:spLocks noGrp="1"/>
          </p:cNvSpPr>
          <p:nvPr>
            <p:ph type="sldNum" sz="quarter" idx="5"/>
          </p:nvPr>
        </p:nvSpPr>
        <p:spPr/>
        <p:txBody>
          <a:bodyPr/>
          <a:lstStyle/>
          <a:p>
            <a:fld id="{EABF1DE8-AC34-4E23-88A2-7244B664F5FC}" type="slidenum">
              <a:rPr lang="en-US" smtClean="0"/>
              <a:t>17</a:t>
            </a:fld>
            <a:endParaRPr lang="en-US"/>
          </a:p>
        </p:txBody>
      </p:sp>
    </p:spTree>
    <p:extLst>
      <p:ext uri="{BB962C8B-B14F-4D97-AF65-F5344CB8AC3E}">
        <p14:creationId xmlns:p14="http://schemas.microsoft.com/office/powerpoint/2010/main" val="1616315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Slide 5 but for Miami</a:t>
            </a:r>
          </a:p>
        </p:txBody>
      </p:sp>
      <p:sp>
        <p:nvSpPr>
          <p:cNvPr id="4" name="Slide Number Placeholder 3"/>
          <p:cNvSpPr>
            <a:spLocks noGrp="1"/>
          </p:cNvSpPr>
          <p:nvPr>
            <p:ph type="sldNum" sz="quarter" idx="5"/>
          </p:nvPr>
        </p:nvSpPr>
        <p:spPr/>
        <p:txBody>
          <a:bodyPr/>
          <a:lstStyle/>
          <a:p>
            <a:fld id="{EABF1DE8-AC34-4E23-88A2-7244B664F5FC}" type="slidenum">
              <a:rPr lang="en-US" smtClean="0"/>
              <a:t>18</a:t>
            </a:fld>
            <a:endParaRPr lang="en-US"/>
          </a:p>
        </p:txBody>
      </p:sp>
    </p:spTree>
    <p:extLst>
      <p:ext uri="{BB962C8B-B14F-4D97-AF65-F5344CB8AC3E}">
        <p14:creationId xmlns:p14="http://schemas.microsoft.com/office/powerpoint/2010/main" val="271579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Slide 6 but for Miami</a:t>
            </a:r>
          </a:p>
          <a:p>
            <a:endParaRPr lang="en-US" dirty="0"/>
          </a:p>
        </p:txBody>
      </p:sp>
      <p:sp>
        <p:nvSpPr>
          <p:cNvPr id="4" name="Slide Number Placeholder 3"/>
          <p:cNvSpPr>
            <a:spLocks noGrp="1"/>
          </p:cNvSpPr>
          <p:nvPr>
            <p:ph type="sldNum" sz="quarter" idx="5"/>
          </p:nvPr>
        </p:nvSpPr>
        <p:spPr/>
        <p:txBody>
          <a:bodyPr/>
          <a:lstStyle/>
          <a:p>
            <a:fld id="{EABF1DE8-AC34-4E23-88A2-7244B664F5FC}" type="slidenum">
              <a:rPr lang="en-US" smtClean="0"/>
              <a:t>19</a:t>
            </a:fld>
            <a:endParaRPr lang="en-US"/>
          </a:p>
        </p:txBody>
      </p:sp>
    </p:spTree>
    <p:extLst>
      <p:ext uri="{BB962C8B-B14F-4D97-AF65-F5344CB8AC3E}">
        <p14:creationId xmlns:p14="http://schemas.microsoft.com/office/powerpoint/2010/main" val="2677790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slide 7 but for winds at downtown Miami using synthetic storms downscaled from 9 climate models. (Note that the y-axis is logarithmic in this case.) Solid blue and red curves with dots are the multi-model means, and the shading represents the scatter among the climate models. Blue is for the historical period 1985-2014 while red is for a future warmer climate during 2071-2100. Note the very large scatter for the simulations of the future climate. The black curve with dots comes from downscaling the ERA-5 climate reanalysis (as opposed to climate models) for the period 1985-2014. </a:t>
            </a:r>
          </a:p>
        </p:txBody>
      </p:sp>
      <p:sp>
        <p:nvSpPr>
          <p:cNvPr id="4" name="Slide Number Placeholder 3"/>
          <p:cNvSpPr>
            <a:spLocks noGrp="1"/>
          </p:cNvSpPr>
          <p:nvPr>
            <p:ph type="sldNum" sz="quarter" idx="5"/>
          </p:nvPr>
        </p:nvSpPr>
        <p:spPr/>
        <p:txBody>
          <a:bodyPr/>
          <a:lstStyle/>
          <a:p>
            <a:fld id="{EABF1DE8-AC34-4E23-88A2-7244B664F5FC}" type="slidenum">
              <a:rPr lang="en-US" smtClean="0"/>
              <a:t>20</a:t>
            </a:fld>
            <a:endParaRPr lang="en-US"/>
          </a:p>
        </p:txBody>
      </p:sp>
    </p:spTree>
    <p:extLst>
      <p:ext uri="{BB962C8B-B14F-4D97-AF65-F5344CB8AC3E}">
        <p14:creationId xmlns:p14="http://schemas.microsoft.com/office/powerpoint/2010/main" val="4051053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previous slide but for storm total rainfall in downtown Miami. </a:t>
            </a:r>
          </a:p>
        </p:txBody>
      </p:sp>
      <p:sp>
        <p:nvSpPr>
          <p:cNvPr id="4" name="Slide Number Placeholder 3"/>
          <p:cNvSpPr>
            <a:spLocks noGrp="1"/>
          </p:cNvSpPr>
          <p:nvPr>
            <p:ph type="sldNum" sz="quarter" idx="5"/>
          </p:nvPr>
        </p:nvSpPr>
        <p:spPr/>
        <p:txBody>
          <a:bodyPr/>
          <a:lstStyle/>
          <a:p>
            <a:fld id="{EABF1DE8-AC34-4E23-88A2-7244B664F5FC}" type="slidenum">
              <a:rPr lang="en-US" smtClean="0"/>
              <a:t>21</a:t>
            </a:fld>
            <a:endParaRPr lang="en-US"/>
          </a:p>
        </p:txBody>
      </p:sp>
    </p:spTree>
    <p:extLst>
      <p:ext uri="{BB962C8B-B14F-4D97-AF65-F5344CB8AC3E}">
        <p14:creationId xmlns:p14="http://schemas.microsoft.com/office/powerpoint/2010/main" val="60190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are many more synthetic genesis points than historical ones in this map. The synthetic storms have been downscaled from the state-of-the-art ERA-5 climate reanalysis that comes from the European Center for Medium Range Weather Forecasts (ECMWF). Both the synthetic and historical points are from the period 1979-2019. </a:t>
            </a:r>
          </a:p>
        </p:txBody>
      </p:sp>
      <p:sp>
        <p:nvSpPr>
          <p:cNvPr id="4" name="Slide Number Placeholder 3"/>
          <p:cNvSpPr>
            <a:spLocks noGrp="1"/>
          </p:cNvSpPr>
          <p:nvPr>
            <p:ph type="sldNum" sz="quarter" idx="5"/>
          </p:nvPr>
        </p:nvSpPr>
        <p:spPr/>
        <p:txBody>
          <a:bodyPr/>
          <a:lstStyle/>
          <a:p>
            <a:fld id="{EABF1DE8-AC34-4E23-88A2-7244B664F5FC}" type="slidenum">
              <a:rPr lang="en-US" smtClean="0"/>
              <a:t>2</a:t>
            </a:fld>
            <a:endParaRPr lang="en-US"/>
          </a:p>
        </p:txBody>
      </p:sp>
    </p:spTree>
    <p:extLst>
      <p:ext uri="{BB962C8B-B14F-4D97-AF65-F5344CB8AC3E}">
        <p14:creationId xmlns:p14="http://schemas.microsoft.com/office/powerpoint/2010/main" val="37650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cyclone counts, synthetic and historical, in ocean basins:  AL=North Atlantic; EP=Eastern North Pacific; CP =Central North Pacific; WP=Western North Pacific; NIO=North Indian Ocean; SWIO=Southwest Indian Ocean, AUS=Australian region; SWP= Southwest Pacific Ocean.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227BDF-15B3-40A2-A685-9C0A937079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32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average number of tropical cyclones per month from the synthetic cyclones (red) and historical cyclones (blue), for the period 1979-2019. The upper chart is for the North Atlantic and the lower chart is for the western North Pacific. </a:t>
            </a:r>
          </a:p>
        </p:txBody>
      </p:sp>
      <p:sp>
        <p:nvSpPr>
          <p:cNvPr id="4" name="Slide Number Placeholder 3"/>
          <p:cNvSpPr>
            <a:spLocks noGrp="1"/>
          </p:cNvSpPr>
          <p:nvPr>
            <p:ph type="sldNum" sz="quarter" idx="5"/>
          </p:nvPr>
        </p:nvSpPr>
        <p:spPr/>
        <p:txBody>
          <a:bodyPr/>
          <a:lstStyle/>
          <a:p>
            <a:fld id="{EABF1DE8-AC34-4E23-88A2-7244B664F5FC}" type="slidenum">
              <a:rPr lang="en-US" smtClean="0"/>
              <a:t>4</a:t>
            </a:fld>
            <a:endParaRPr lang="en-US"/>
          </a:p>
        </p:txBody>
      </p:sp>
    </p:spTree>
    <p:extLst>
      <p:ext uri="{BB962C8B-B14F-4D97-AF65-F5344CB8AC3E}">
        <p14:creationId xmlns:p14="http://schemas.microsoft.com/office/powerpoint/2010/main" val="168753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Typhoon tracks downscaled from a climate model simulation of the period 1981-2000, filtered to all be passing within 150 km of the city of Kyoto, Japan. The dots are the origin points and the colors denote the intensity of the storm at various points along its track. The are the 100 most intense typhoons, as measure by maximum winds speeds within 150 km of Kyoto, out of a set of 2,000. </a:t>
            </a:r>
          </a:p>
        </p:txBody>
      </p:sp>
      <p:sp>
        <p:nvSpPr>
          <p:cNvPr id="4" name="Slide Number Placeholder 3"/>
          <p:cNvSpPr>
            <a:spLocks noGrp="1"/>
          </p:cNvSpPr>
          <p:nvPr>
            <p:ph type="sldNum" sz="quarter" idx="5"/>
          </p:nvPr>
        </p:nvSpPr>
        <p:spPr/>
        <p:txBody>
          <a:bodyPr/>
          <a:lstStyle/>
          <a:p>
            <a:fld id="{EABF1DE8-AC34-4E23-88A2-7244B664F5FC}" type="slidenum">
              <a:rPr lang="en-US" smtClean="0"/>
              <a:t>5</a:t>
            </a:fld>
            <a:endParaRPr lang="en-US"/>
          </a:p>
        </p:txBody>
      </p:sp>
    </p:spTree>
    <p:extLst>
      <p:ext uri="{BB962C8B-B14F-4D97-AF65-F5344CB8AC3E}">
        <p14:creationId xmlns:p14="http://schemas.microsoft.com/office/powerpoint/2010/main" val="21918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previous chart but with historical storms, 1981-2000, overlaid in magenta. </a:t>
            </a:r>
          </a:p>
        </p:txBody>
      </p:sp>
      <p:sp>
        <p:nvSpPr>
          <p:cNvPr id="4" name="Slide Number Placeholder 3"/>
          <p:cNvSpPr>
            <a:spLocks noGrp="1"/>
          </p:cNvSpPr>
          <p:nvPr>
            <p:ph type="sldNum" sz="quarter" idx="5"/>
          </p:nvPr>
        </p:nvSpPr>
        <p:spPr/>
        <p:txBody>
          <a:bodyPr/>
          <a:lstStyle/>
          <a:p>
            <a:fld id="{EABF1DE8-AC34-4E23-88A2-7244B664F5FC}" type="slidenum">
              <a:rPr lang="en-US" smtClean="0"/>
              <a:t>6</a:t>
            </a:fld>
            <a:endParaRPr lang="en-US"/>
          </a:p>
        </p:txBody>
      </p:sp>
    </p:spTree>
    <p:extLst>
      <p:ext uri="{BB962C8B-B14F-4D97-AF65-F5344CB8AC3E}">
        <p14:creationId xmlns:p14="http://schemas.microsoft.com/office/powerpoint/2010/main" val="288880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A8BB-1C88-4506-9CC3-A349AE0CAA7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t>For a set of almost 4,000 synthetic tropical cyclone downscaled from ERA-5 reanalyses over the period 1980-2020, the red curve on this chart shows that annual number of storms whose lifetime maximum wind speed exceeds the value on the bottom axis. The blue dots are the same from historical observations. The blue shading represents the span from the 5</a:t>
            </a:r>
            <a:r>
              <a:rPr lang="en-US" baseline="30000" dirty="0"/>
              <a:t>th</a:t>
            </a:r>
            <a:r>
              <a:rPr lang="en-US" dirty="0"/>
              <a:t> to the 95</a:t>
            </a:r>
            <a:r>
              <a:rPr lang="en-US" baseline="30000" dirty="0"/>
              <a:t>th</a:t>
            </a:r>
            <a:r>
              <a:rPr lang="en-US" dirty="0"/>
              <a:t> percentile of estimated sampling error of the historical tracks. </a:t>
            </a:r>
          </a:p>
        </p:txBody>
      </p:sp>
    </p:spTree>
    <p:extLst>
      <p:ext uri="{BB962C8B-B14F-4D97-AF65-F5344CB8AC3E}">
        <p14:creationId xmlns:p14="http://schemas.microsoft.com/office/powerpoint/2010/main" val="174315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blue dots represent the wind speed associated with synthetic tropical cyclones whose return period is shown on the bottom axis. The green dots are the same but from historical storms. All these storms cross the New England coastline, and the wind speeds represent the maximum surface winds in the storms as they cross the coastline. The plus signs are estimates of the sampling error of the historical events. The red line is a theoretical curve fit to the blue dots. </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B81912-4841-46DA-A69A-E6B03BB046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00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number of historical (blue) and synthetic( (red) storms in the North Atlantic each year. This shows that our technique is pretty good at simulating natural interannual variability. </a:t>
            </a:r>
          </a:p>
        </p:txBody>
      </p:sp>
      <p:sp>
        <p:nvSpPr>
          <p:cNvPr id="4" name="Slide Number Placeholder 3"/>
          <p:cNvSpPr>
            <a:spLocks noGrp="1"/>
          </p:cNvSpPr>
          <p:nvPr>
            <p:ph type="sldNum" sz="quarter" idx="5"/>
          </p:nvPr>
        </p:nvSpPr>
        <p:spPr/>
        <p:txBody>
          <a:bodyPr/>
          <a:lstStyle/>
          <a:p>
            <a:fld id="{EABF1DE8-AC34-4E23-88A2-7244B664F5FC}" type="slidenum">
              <a:rPr lang="en-US" smtClean="0"/>
              <a:t>9</a:t>
            </a:fld>
            <a:endParaRPr lang="en-US"/>
          </a:p>
        </p:txBody>
      </p:sp>
    </p:spTree>
    <p:extLst>
      <p:ext uri="{BB962C8B-B14F-4D97-AF65-F5344CB8AC3E}">
        <p14:creationId xmlns:p14="http://schemas.microsoft.com/office/powerpoint/2010/main" val="383978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272139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144474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441873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64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03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22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81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700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875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165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43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2828356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513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938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011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57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419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551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106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227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675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15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4169519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334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382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792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453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869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5C5CF-0152-4F67-A9D7-3926E862D6E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32605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5C5CF-0152-4F67-A9D7-3926E862D6E6}"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383008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05C5CF-0152-4F67-A9D7-3926E862D6E6}"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227231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5C5CF-0152-4F67-A9D7-3926E862D6E6}"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63719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05C5CF-0152-4F67-A9D7-3926E862D6E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388511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05C5CF-0152-4F67-A9D7-3926E862D6E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8445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5C5CF-0152-4F67-A9D7-3926E862D6E6}" type="datetimeFigureOut">
              <a:rPr lang="en-US" smtClean="0"/>
              <a:t>7/8/2024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4949B-05E9-43E4-A9B6-E9231BC04EB0}" type="slidenum">
              <a:rPr lang="en-US" smtClean="0"/>
              <a:t>‹#›</a:t>
            </a:fld>
            <a:endParaRPr lang="en-US"/>
          </a:p>
        </p:txBody>
      </p:sp>
    </p:spTree>
    <p:extLst>
      <p:ext uri="{BB962C8B-B14F-4D97-AF65-F5344CB8AC3E}">
        <p14:creationId xmlns:p14="http://schemas.microsoft.com/office/powerpoint/2010/main" val="200229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87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03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idx="4294967295"/>
          </p:nvPr>
        </p:nvSpPr>
        <p:spPr>
          <a:xfrm>
            <a:off x="457200" y="152400"/>
            <a:ext cx="8229600" cy="914400"/>
          </a:xfrm>
        </p:spPr>
        <p:txBody>
          <a:bodyPr>
            <a:normAutofit/>
          </a:bodyPr>
          <a:lstStyle/>
          <a:p>
            <a:pPr eaLnBrk="1" hangingPunct="1">
              <a:defRPr/>
            </a:pPr>
            <a:r>
              <a:rPr lang="en-US" sz="3600" b="1" dirty="0">
                <a:solidFill>
                  <a:srgbClr val="0F2AB1"/>
                </a:solidFill>
                <a:effectLst>
                  <a:outerShdw blurRad="38100" dist="38100" dir="2700000" algn="tl">
                    <a:srgbClr val="C0C0C0"/>
                  </a:outerShdw>
                </a:effectLst>
                <a:latin typeface="Arial" pitchFamily="34" charset="0"/>
                <a:cs typeface="Arial" pitchFamily="34" charset="0"/>
              </a:rPr>
              <a:t>MIT TC Downscaling:</a:t>
            </a:r>
          </a:p>
        </p:txBody>
      </p:sp>
      <p:sp>
        <p:nvSpPr>
          <p:cNvPr id="21508" name="Rectangle 4"/>
          <p:cNvSpPr>
            <a:spLocks noGrp="1" noChangeArrowheads="1"/>
          </p:cNvSpPr>
          <p:nvPr>
            <p:ph type="body" sz="half" idx="4294967295"/>
          </p:nvPr>
        </p:nvSpPr>
        <p:spPr>
          <a:xfrm>
            <a:off x="419100" y="1181100"/>
            <a:ext cx="8382000" cy="5029200"/>
          </a:xfrm>
        </p:spPr>
        <p:txBody>
          <a:bodyPr>
            <a:normAutofit fontScale="92500" lnSpcReduction="20000"/>
          </a:bodyPr>
          <a:lstStyle/>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1</a:t>
            </a:r>
            <a:r>
              <a:rPr lang="en-US" sz="2600" dirty="0">
                <a:solidFill>
                  <a:srgbClr val="0F2AB1"/>
                </a:solidFill>
                <a:latin typeface="Arial" pitchFamily="34" charset="0"/>
                <a:cs typeface="Arial" pitchFamily="34" charset="0"/>
              </a:rPr>
              <a:t>: Seed each ocean basin with a very large number 	of weak, randomly located cyclones</a:t>
            </a:r>
          </a:p>
          <a:p>
            <a:pPr>
              <a:lnSpc>
                <a:spcPct val="90000"/>
              </a:lnSpc>
              <a:buSzPct val="60000"/>
              <a:buBlip>
                <a:blip r:embed="rId3"/>
              </a:buBlip>
            </a:pPr>
            <a:endParaRPr lang="en-US" sz="2600" dirty="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2</a:t>
            </a:r>
            <a:r>
              <a:rPr lang="en-US" sz="2600" dirty="0">
                <a:solidFill>
                  <a:srgbClr val="0F2AB1"/>
                </a:solidFill>
                <a:latin typeface="Arial" pitchFamily="34" charset="0"/>
                <a:cs typeface="Arial" pitchFamily="34" charset="0"/>
              </a:rPr>
              <a:t>: Cyclones are assumed to move with the large- 	scale atmospheric flow in which they are embedded, 	plus a correction for the earth’s rotation and sphericity 	(beta-drift)</a:t>
            </a:r>
          </a:p>
          <a:p>
            <a:pPr>
              <a:lnSpc>
                <a:spcPct val="90000"/>
              </a:lnSpc>
              <a:buSzPct val="60000"/>
              <a:buBlip>
                <a:blip r:embed="rId3"/>
              </a:buBlip>
            </a:pPr>
            <a:endParaRPr lang="en-US" sz="2600" dirty="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3</a:t>
            </a:r>
            <a:r>
              <a:rPr lang="en-US" sz="2600" dirty="0">
                <a:solidFill>
                  <a:srgbClr val="0F2AB1"/>
                </a:solidFill>
                <a:latin typeface="Arial" pitchFamily="34" charset="0"/>
                <a:cs typeface="Arial" pitchFamily="34" charset="0"/>
              </a:rPr>
              <a:t>: Run the detailed hurricane intensity model 	(CHIPS) for each cyclone, and note how many 	achieve at least tropical storm strength (Model is 	phrased in angular momentum coordinates. Flow-	dependent resolution)</a:t>
            </a:r>
            <a:endParaRPr lang="en-US" sz="2400" dirty="0">
              <a:solidFill>
                <a:srgbClr val="0F2AB1"/>
              </a:solidFill>
              <a:latin typeface="Arial" pitchFamily="34" charset="0"/>
              <a:cs typeface="Arial" pitchFamily="34" charset="0"/>
            </a:endParaRPr>
          </a:p>
          <a:p>
            <a:pPr eaLnBrk="1" hangingPunct="1">
              <a:lnSpc>
                <a:spcPct val="90000"/>
              </a:lnSpc>
              <a:buSzPct val="60000"/>
              <a:buBlip>
                <a:blip r:embed="rId3"/>
              </a:buBlip>
            </a:pPr>
            <a:endParaRPr lang="en-US" sz="2600" dirty="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4:</a:t>
            </a:r>
            <a:r>
              <a:rPr lang="en-US" sz="2600" dirty="0">
                <a:solidFill>
                  <a:srgbClr val="0F2AB1"/>
                </a:solidFill>
                <a:latin typeface="Arial" pitchFamily="34" charset="0"/>
                <a:cs typeface="Arial" pitchFamily="34" charset="0"/>
              </a:rPr>
              <a:t> Using the small fraction of surviving events, 	determine storm statistics. Can easily generate 	100,000 events</a:t>
            </a:r>
          </a:p>
        </p:txBody>
      </p:sp>
      <p:sp>
        <p:nvSpPr>
          <p:cNvPr id="5" name="TextBox 4"/>
          <p:cNvSpPr txBox="1"/>
          <p:nvPr/>
        </p:nvSpPr>
        <p:spPr>
          <a:xfrm>
            <a:off x="533400" y="63246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Details:  Emanuel et al., </a:t>
            </a:r>
            <a:r>
              <a:rPr kumimoji="0" lang="en-US" sz="24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Bull. Amer. Meteor. Soc</a:t>
            </a: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2008</a:t>
            </a:r>
          </a:p>
        </p:txBody>
      </p:sp>
    </p:spTree>
    <p:extLst>
      <p:ext uri="{BB962C8B-B14F-4D97-AF65-F5344CB8AC3E}">
        <p14:creationId xmlns:p14="http://schemas.microsoft.com/office/powerpoint/2010/main" val="23177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Effect transition="in" filter="fade">
                                      <p:cBhvr>
                                        <p:cTn id="12" dur="500"/>
                                        <p:tgtEl>
                                          <p:spTgt spid="215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Effect transition="in" filter="fade">
                                      <p:cBhvr>
                                        <p:cTn id="17" dur="500"/>
                                        <p:tgtEl>
                                          <p:spTgt spid="21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6" end="6"/>
                                            </p:txEl>
                                          </p:spTgt>
                                        </p:tgtEl>
                                        <p:attrNameLst>
                                          <p:attrName>style.visibility</p:attrName>
                                        </p:attrNameLst>
                                      </p:cBhvr>
                                      <p:to>
                                        <p:strVal val="visible"/>
                                      </p:to>
                                    </p:set>
                                    <p:animEffect transition="in" filter="fade">
                                      <p:cBhvr>
                                        <p:cTn id="22" dur="500"/>
                                        <p:tgtEl>
                                          <p:spTgt spid="2150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10651" y="1778608"/>
            <a:ext cx="6614713" cy="4961035"/>
          </a:xfrm>
          <a:prstGeom prst="rect">
            <a:avLst/>
          </a:prstGeom>
        </p:spPr>
      </p:pic>
      <p:sp>
        <p:nvSpPr>
          <p:cNvPr id="3" name="Title 2"/>
          <p:cNvSpPr txBox="1">
            <a:spLocks/>
          </p:cNvSpPr>
          <p:nvPr/>
        </p:nvSpPr>
        <p:spPr>
          <a:xfrm>
            <a:off x="457200" y="987020"/>
            <a:ext cx="8229600" cy="903149"/>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Global CAT 5 Tropical Cyclone Frequency from 9 Current Generation (CMIP6) Climate Models</a:t>
            </a:r>
          </a:p>
        </p:txBody>
      </p:sp>
      <p:sp>
        <p:nvSpPr>
          <p:cNvPr id="4" name="TextBox 3">
            <a:extLst>
              <a:ext uri="{FF2B5EF4-FFF2-40B4-BE49-F238E27FC236}">
                <a16:creationId xmlns:a16="http://schemas.microsoft.com/office/drawing/2014/main" id="{E4252CDB-C08B-014C-3424-506987290AAB}"/>
              </a:ext>
            </a:extLst>
          </p:cNvPr>
          <p:cNvSpPr txBox="1"/>
          <p:nvPr/>
        </p:nvSpPr>
        <p:spPr>
          <a:xfrm>
            <a:off x="355941" y="233203"/>
            <a:ext cx="8395297" cy="523220"/>
          </a:xfrm>
          <a:prstGeom prst="rect">
            <a:avLst/>
          </a:prstGeom>
          <a:noFill/>
        </p:spPr>
        <p:txBody>
          <a:bodyPr wrap="square" rtlCol="0">
            <a:spAutoFit/>
          </a:bodyPr>
          <a:lstStyle/>
          <a:p>
            <a:pPr algn="ctr"/>
            <a:r>
              <a:rPr lang="en-US" sz="2800" dirty="0"/>
              <a:t>Application to Global Climate Change Simulations:</a:t>
            </a:r>
          </a:p>
        </p:txBody>
      </p:sp>
    </p:spTree>
    <p:extLst>
      <p:ext uri="{BB962C8B-B14F-4D97-AF65-F5344CB8AC3E}">
        <p14:creationId xmlns:p14="http://schemas.microsoft.com/office/powerpoint/2010/main" val="270262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57652" y="1482213"/>
            <a:ext cx="958645" cy="634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2"/>
          <a:stretch>
            <a:fillRect/>
          </a:stretch>
        </p:blipFill>
        <p:spPr>
          <a:xfrm>
            <a:off x="551542" y="926083"/>
            <a:ext cx="4572000" cy="5256321"/>
          </a:xfrm>
          <a:prstGeom prst="rect">
            <a:avLst/>
          </a:prstGeom>
        </p:spPr>
      </p:pic>
      <p:sp>
        <p:nvSpPr>
          <p:cNvPr id="7" name="TextBox 6"/>
          <p:cNvSpPr txBox="1"/>
          <p:nvPr/>
        </p:nvSpPr>
        <p:spPr>
          <a:xfrm>
            <a:off x="370114" y="246743"/>
            <a:ext cx="59871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Satellite-derived proportion of major hurricane fixes</a:t>
            </a:r>
          </a:p>
        </p:txBody>
      </p:sp>
      <p:sp>
        <p:nvSpPr>
          <p:cNvPr id="8" name="Rectangle 7"/>
          <p:cNvSpPr/>
          <p:nvPr/>
        </p:nvSpPr>
        <p:spPr>
          <a:xfrm>
            <a:off x="4862286" y="2298804"/>
            <a:ext cx="3854011"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series of fractional proportion of global major hurricane estimates to all hurricane estimates for the period 1979–2017. Each point, except the earliest, represents the data in a sequence of 3-y periods. The first data point is based on only 2 y (1979 and 1981) to avoid the years with no eastern hemisphere coverage. The linear Theil−Sen trend (black line) is significant at the 98% confidence level (Mann−Kendall P value = 0.02). The proportion increases by 25% in the 39-y period (about 6% per decade).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Kossin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PNAS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p:txBody>
      </p:sp>
    </p:spTree>
    <p:extLst>
      <p:ext uri="{BB962C8B-B14F-4D97-AF65-F5344CB8AC3E}">
        <p14:creationId xmlns:p14="http://schemas.microsoft.com/office/powerpoint/2010/main" val="263336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ACE74-6C5E-46EB-A07D-C63A5BC933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49" b="6482"/>
          <a:stretch/>
        </p:blipFill>
        <p:spPr>
          <a:xfrm>
            <a:off x="264637" y="1200150"/>
            <a:ext cx="8767126" cy="5574352"/>
          </a:xfrm>
          <a:prstGeom prst="rect">
            <a:avLst/>
          </a:prstGeom>
        </p:spPr>
      </p:pic>
      <p:sp>
        <p:nvSpPr>
          <p:cNvPr id="2" name="TextBox 1">
            <a:extLst>
              <a:ext uri="{FF2B5EF4-FFF2-40B4-BE49-F238E27FC236}">
                <a16:creationId xmlns:a16="http://schemas.microsoft.com/office/drawing/2014/main" id="{D8E9B8CF-8C58-C0BC-25E9-1BFA771EE245}"/>
              </a:ext>
            </a:extLst>
          </p:cNvPr>
          <p:cNvSpPr txBox="1"/>
          <p:nvPr/>
        </p:nvSpPr>
        <p:spPr>
          <a:xfrm>
            <a:off x="342900" y="83498"/>
            <a:ext cx="8324850" cy="892552"/>
          </a:xfrm>
          <a:prstGeom prst="rect">
            <a:avLst/>
          </a:prstGeom>
          <a:noFill/>
        </p:spPr>
        <p:txBody>
          <a:bodyPr wrap="square" rtlCol="0">
            <a:spAutoFit/>
          </a:bodyPr>
          <a:lstStyle/>
          <a:p>
            <a:pPr algn="ctr"/>
            <a:r>
              <a:rPr lang="en-US" sz="2600" b="1" dirty="0"/>
              <a:t>100-year hurricane peak wind based on downscaling 8 CMIP6 climate models, 1984-2014</a:t>
            </a:r>
          </a:p>
        </p:txBody>
      </p:sp>
    </p:spTree>
    <p:extLst>
      <p:ext uri="{BB962C8B-B14F-4D97-AF65-F5344CB8AC3E}">
        <p14:creationId xmlns:p14="http://schemas.microsoft.com/office/powerpoint/2010/main" val="348748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0C187-3FD1-4134-B69E-1DD2F951D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6" b="5101"/>
          <a:stretch/>
        </p:blipFill>
        <p:spPr>
          <a:xfrm>
            <a:off x="267843" y="1143001"/>
            <a:ext cx="8741664" cy="5631502"/>
          </a:xfrm>
          <a:prstGeom prst="rect">
            <a:avLst/>
          </a:prstGeom>
        </p:spPr>
      </p:pic>
      <p:sp>
        <p:nvSpPr>
          <p:cNvPr id="4" name="TextBox 3">
            <a:extLst>
              <a:ext uri="{FF2B5EF4-FFF2-40B4-BE49-F238E27FC236}">
                <a16:creationId xmlns:a16="http://schemas.microsoft.com/office/drawing/2014/main" id="{6504F6DE-9C54-166C-F91C-318DCE06D696}"/>
              </a:ext>
            </a:extLst>
          </p:cNvPr>
          <p:cNvSpPr txBox="1"/>
          <p:nvPr/>
        </p:nvSpPr>
        <p:spPr>
          <a:xfrm>
            <a:off x="342900" y="83498"/>
            <a:ext cx="8324850" cy="892552"/>
          </a:xfrm>
          <a:prstGeom prst="rect">
            <a:avLst/>
          </a:prstGeom>
          <a:noFill/>
        </p:spPr>
        <p:txBody>
          <a:bodyPr wrap="square" rtlCol="0">
            <a:spAutoFit/>
          </a:bodyPr>
          <a:lstStyle/>
          <a:p>
            <a:pPr algn="ctr"/>
            <a:r>
              <a:rPr lang="en-US" sz="2600" b="1" dirty="0"/>
              <a:t>100-year hurricane peak wind based on downscaling 8 CMIP6 climate models, 2070-2100</a:t>
            </a:r>
          </a:p>
        </p:txBody>
      </p:sp>
    </p:spTree>
    <p:extLst>
      <p:ext uri="{BB962C8B-B14F-4D97-AF65-F5344CB8AC3E}">
        <p14:creationId xmlns:p14="http://schemas.microsoft.com/office/powerpoint/2010/main" val="26397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 t="7144" r="5" b="8704"/>
          <a:stretch/>
        </p:blipFill>
        <p:spPr>
          <a:xfrm>
            <a:off x="56307" y="1126177"/>
            <a:ext cx="9031386" cy="5648325"/>
          </a:xfrm>
          <a:prstGeom prst="rect">
            <a:avLst/>
          </a:prstGeom>
        </p:spPr>
      </p:pic>
      <p:sp>
        <p:nvSpPr>
          <p:cNvPr id="3" name="TextBox 2">
            <a:extLst>
              <a:ext uri="{FF2B5EF4-FFF2-40B4-BE49-F238E27FC236}">
                <a16:creationId xmlns:a16="http://schemas.microsoft.com/office/drawing/2014/main" id="{03FB3EA8-9494-3F7B-0DFB-F12A52A4D6A3}"/>
              </a:ext>
            </a:extLst>
          </p:cNvPr>
          <p:cNvSpPr txBox="1"/>
          <p:nvPr/>
        </p:nvSpPr>
        <p:spPr>
          <a:xfrm>
            <a:off x="342900" y="83498"/>
            <a:ext cx="8324850" cy="892552"/>
          </a:xfrm>
          <a:prstGeom prst="rect">
            <a:avLst/>
          </a:prstGeom>
          <a:noFill/>
        </p:spPr>
        <p:txBody>
          <a:bodyPr wrap="square" rtlCol="0">
            <a:spAutoFit/>
          </a:bodyPr>
          <a:lstStyle/>
          <a:p>
            <a:pPr algn="ctr"/>
            <a:r>
              <a:rPr lang="en-US" sz="2600" b="1" dirty="0"/>
              <a:t>100-year hurricane storm total rain based on downscaling 8 climate models, 1984-2014</a:t>
            </a:r>
          </a:p>
        </p:txBody>
      </p:sp>
    </p:spTree>
    <p:extLst>
      <p:ext uri="{BB962C8B-B14F-4D97-AF65-F5344CB8AC3E}">
        <p14:creationId xmlns:p14="http://schemas.microsoft.com/office/powerpoint/2010/main" val="88693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316" b="9216"/>
          <a:stretch/>
        </p:blipFill>
        <p:spPr>
          <a:xfrm>
            <a:off x="-20430" y="1057274"/>
            <a:ext cx="9164430" cy="5562601"/>
          </a:xfrm>
          <a:prstGeom prst="rect">
            <a:avLst/>
          </a:prstGeom>
        </p:spPr>
      </p:pic>
      <p:sp>
        <p:nvSpPr>
          <p:cNvPr id="3" name="TextBox 2">
            <a:extLst>
              <a:ext uri="{FF2B5EF4-FFF2-40B4-BE49-F238E27FC236}">
                <a16:creationId xmlns:a16="http://schemas.microsoft.com/office/drawing/2014/main" id="{8B9773C1-95F8-C1AF-F860-3CA60008A01A}"/>
              </a:ext>
            </a:extLst>
          </p:cNvPr>
          <p:cNvSpPr txBox="1"/>
          <p:nvPr/>
        </p:nvSpPr>
        <p:spPr>
          <a:xfrm>
            <a:off x="342900" y="83498"/>
            <a:ext cx="8324850" cy="892552"/>
          </a:xfrm>
          <a:prstGeom prst="rect">
            <a:avLst/>
          </a:prstGeom>
          <a:noFill/>
        </p:spPr>
        <p:txBody>
          <a:bodyPr wrap="square" rtlCol="0">
            <a:spAutoFit/>
          </a:bodyPr>
          <a:lstStyle/>
          <a:p>
            <a:pPr algn="ctr"/>
            <a:r>
              <a:rPr lang="en-US" sz="2600" b="1" dirty="0"/>
              <a:t>100-year hurricane storm total rain based on downscaling 8 climate models, 2070-2100</a:t>
            </a:r>
          </a:p>
        </p:txBody>
      </p:sp>
    </p:spTree>
    <p:extLst>
      <p:ext uri="{BB962C8B-B14F-4D97-AF65-F5344CB8AC3E}">
        <p14:creationId xmlns:p14="http://schemas.microsoft.com/office/powerpoint/2010/main" val="3171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7C43-541E-F527-42F4-9B2B6E7B7DFF}"/>
              </a:ext>
            </a:extLst>
          </p:cNvPr>
          <p:cNvSpPr>
            <a:spLocks noGrp="1"/>
          </p:cNvSpPr>
          <p:nvPr>
            <p:ph type="title"/>
          </p:nvPr>
        </p:nvSpPr>
        <p:spPr/>
        <p:txBody>
          <a:bodyPr/>
          <a:lstStyle/>
          <a:p>
            <a:r>
              <a:rPr lang="en-US" dirty="0"/>
              <a:t>Miami</a:t>
            </a:r>
          </a:p>
        </p:txBody>
      </p:sp>
      <p:sp>
        <p:nvSpPr>
          <p:cNvPr id="3" name="Content Placeholder 2">
            <a:extLst>
              <a:ext uri="{FF2B5EF4-FFF2-40B4-BE49-F238E27FC236}">
                <a16:creationId xmlns:a16="http://schemas.microsoft.com/office/drawing/2014/main" id="{8840BB1D-C4D6-40B7-1466-F4065EE4B8F5}"/>
              </a:ext>
            </a:extLst>
          </p:cNvPr>
          <p:cNvSpPr>
            <a:spLocks noGrp="1"/>
          </p:cNvSpPr>
          <p:nvPr>
            <p:ph idx="1"/>
          </p:nvPr>
        </p:nvSpPr>
        <p:spPr/>
        <p:txBody>
          <a:bodyPr/>
          <a:lstStyle/>
          <a:p>
            <a:r>
              <a:rPr lang="en-US" dirty="0"/>
              <a:t> Downscale 4500 events from ERA-5 reanalyses, 1985-2014, 	passing within 150 km of Miami</a:t>
            </a:r>
          </a:p>
          <a:p>
            <a:endParaRPr lang="en-US" dirty="0"/>
          </a:p>
          <a:p>
            <a:r>
              <a:rPr lang="en-US" dirty="0"/>
              <a:t> Downscale 4500 events from historical simulations of 9 	CMIP6-generation climate models, 1985-2014</a:t>
            </a:r>
          </a:p>
          <a:p>
            <a:endParaRPr lang="en-US" dirty="0"/>
          </a:p>
          <a:p>
            <a:r>
              <a:rPr lang="en-US" dirty="0"/>
              <a:t> Downscale 4500 events from SSP3-7.0 simulations of 9 	CMIP6-generation climate models, 2071-2100</a:t>
            </a:r>
          </a:p>
        </p:txBody>
      </p:sp>
      <p:sp>
        <p:nvSpPr>
          <p:cNvPr id="4" name="TextBox 3">
            <a:extLst>
              <a:ext uri="{FF2B5EF4-FFF2-40B4-BE49-F238E27FC236}">
                <a16:creationId xmlns:a16="http://schemas.microsoft.com/office/drawing/2014/main" id="{FECC5BF2-1703-0858-FB06-A93E032ED61C}"/>
              </a:ext>
            </a:extLst>
          </p:cNvPr>
          <p:cNvSpPr txBox="1"/>
          <p:nvPr/>
        </p:nvSpPr>
        <p:spPr>
          <a:xfrm>
            <a:off x="628650" y="4977183"/>
            <a:ext cx="75133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would like to use these tropical cyclone sets for research purposes, please write me (emanuel@mit.edu)</a:t>
            </a:r>
          </a:p>
        </p:txBody>
      </p:sp>
    </p:spTree>
    <p:extLst>
      <p:ext uri="{BB962C8B-B14F-4D97-AF65-F5344CB8AC3E}">
        <p14:creationId xmlns:p14="http://schemas.microsoft.com/office/powerpoint/2010/main" val="12974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B36601-6ECB-6D6B-A4A3-F49D23C717E1}"/>
              </a:ext>
            </a:extLst>
          </p:cNvPr>
          <p:cNvPicPr>
            <a:picLocks noChangeAspect="1"/>
          </p:cNvPicPr>
          <p:nvPr/>
        </p:nvPicPr>
        <p:blipFill>
          <a:blip r:embed="rId3"/>
          <a:stretch>
            <a:fillRect/>
          </a:stretch>
        </p:blipFill>
        <p:spPr>
          <a:xfrm>
            <a:off x="447675" y="844550"/>
            <a:ext cx="8248650" cy="5168900"/>
          </a:xfrm>
          <a:prstGeom prst="rect">
            <a:avLst/>
          </a:prstGeom>
        </p:spPr>
      </p:pic>
    </p:spTree>
    <p:extLst>
      <p:ext uri="{BB962C8B-B14F-4D97-AF65-F5344CB8AC3E}">
        <p14:creationId xmlns:p14="http://schemas.microsoft.com/office/powerpoint/2010/main" val="232640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CF3D85-48AC-6185-98E0-6944CDB67B02}"/>
              </a:ext>
            </a:extLst>
          </p:cNvPr>
          <p:cNvPicPr>
            <a:picLocks noChangeAspect="1"/>
          </p:cNvPicPr>
          <p:nvPr/>
        </p:nvPicPr>
        <p:blipFill>
          <a:blip r:embed="rId3"/>
          <a:stretch>
            <a:fillRect/>
          </a:stretch>
        </p:blipFill>
        <p:spPr>
          <a:xfrm>
            <a:off x="476364" y="829543"/>
            <a:ext cx="8081763" cy="6028457"/>
          </a:xfrm>
          <a:prstGeom prst="rect">
            <a:avLst/>
          </a:prstGeom>
        </p:spPr>
      </p:pic>
      <p:sp>
        <p:nvSpPr>
          <p:cNvPr id="4" name="TextBox 3">
            <a:extLst>
              <a:ext uri="{FF2B5EF4-FFF2-40B4-BE49-F238E27FC236}">
                <a16:creationId xmlns:a16="http://schemas.microsoft.com/office/drawing/2014/main" id="{CB9032E1-BF5D-461C-1089-36E7EA459480}"/>
              </a:ext>
            </a:extLst>
          </p:cNvPr>
          <p:cNvSpPr txBox="1"/>
          <p:nvPr/>
        </p:nvSpPr>
        <p:spPr>
          <a:xfrm>
            <a:off x="646103" y="265559"/>
            <a:ext cx="76273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 100 out of 4,500 TCs passing within 150 km of Miami, downscaled from ERA-5 reanalyses</a:t>
            </a:r>
          </a:p>
        </p:txBody>
      </p:sp>
    </p:spTree>
    <p:extLst>
      <p:ext uri="{BB962C8B-B14F-4D97-AF65-F5344CB8AC3E}">
        <p14:creationId xmlns:p14="http://schemas.microsoft.com/office/powerpoint/2010/main" val="86713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A5E170-3FA1-7F3F-886F-776EEEC02790}"/>
              </a:ext>
            </a:extLst>
          </p:cNvPr>
          <p:cNvSpPr txBox="1"/>
          <p:nvPr/>
        </p:nvSpPr>
        <p:spPr>
          <a:xfrm>
            <a:off x="202592" y="114984"/>
            <a:ext cx="87716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Same but with top 15 hurricanes passing within 150 km of Miami, 1970-2022 superimposed (magenta curves)</a:t>
            </a:r>
          </a:p>
        </p:txBody>
      </p:sp>
      <p:pic>
        <p:nvPicPr>
          <p:cNvPr id="5" name="Picture 4">
            <a:extLst>
              <a:ext uri="{FF2B5EF4-FFF2-40B4-BE49-F238E27FC236}">
                <a16:creationId xmlns:a16="http://schemas.microsoft.com/office/drawing/2014/main" id="{8D487EB7-CF85-7115-87C3-E1B52E3851C2}"/>
              </a:ext>
            </a:extLst>
          </p:cNvPr>
          <p:cNvPicPr>
            <a:picLocks noChangeAspect="1"/>
          </p:cNvPicPr>
          <p:nvPr/>
        </p:nvPicPr>
        <p:blipFill>
          <a:blip r:embed="rId3"/>
          <a:stretch>
            <a:fillRect/>
          </a:stretch>
        </p:blipFill>
        <p:spPr>
          <a:xfrm>
            <a:off x="520168" y="813206"/>
            <a:ext cx="8103664" cy="6044794"/>
          </a:xfrm>
          <a:prstGeom prst="rect">
            <a:avLst/>
          </a:prstGeom>
        </p:spPr>
      </p:pic>
    </p:spTree>
    <p:extLst>
      <p:ext uri="{BB962C8B-B14F-4D97-AF65-F5344CB8AC3E}">
        <p14:creationId xmlns:p14="http://schemas.microsoft.com/office/powerpoint/2010/main" val="382045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948EC7-A25C-A9B7-C51C-F076A28EC4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20" t="18335" r="8418" b="24012"/>
          <a:stretch/>
        </p:blipFill>
        <p:spPr>
          <a:xfrm>
            <a:off x="179820" y="1539349"/>
            <a:ext cx="8772601" cy="3993100"/>
          </a:xfrm>
          <a:prstGeom prst="rect">
            <a:avLst/>
          </a:prstGeom>
        </p:spPr>
      </p:pic>
      <p:sp>
        <p:nvSpPr>
          <p:cNvPr id="6" name="TextBox 5">
            <a:extLst>
              <a:ext uri="{FF2B5EF4-FFF2-40B4-BE49-F238E27FC236}">
                <a16:creationId xmlns:a16="http://schemas.microsoft.com/office/drawing/2014/main" id="{625E6287-FF95-AD90-C0E1-F2B1B2DDB395}"/>
              </a:ext>
            </a:extLst>
          </p:cNvPr>
          <p:cNvSpPr txBox="1"/>
          <p:nvPr/>
        </p:nvSpPr>
        <p:spPr>
          <a:xfrm>
            <a:off x="179820" y="730205"/>
            <a:ext cx="87726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Origin points of successful seeds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red</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observed genesis locations (</a:t>
            </a:r>
            <a:r>
              <a:rPr kumimoji="0" lang="en-US" sz="20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blue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56912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244D97-2D03-C197-F228-585609F122E8}"/>
              </a:ext>
            </a:extLst>
          </p:cNvPr>
          <p:cNvPicPr>
            <a:picLocks noChangeAspect="1"/>
          </p:cNvPicPr>
          <p:nvPr/>
        </p:nvPicPr>
        <p:blipFill>
          <a:blip r:embed="rId3"/>
          <a:stretch>
            <a:fillRect/>
          </a:stretch>
        </p:blipFill>
        <p:spPr>
          <a:xfrm>
            <a:off x="0" y="381000"/>
            <a:ext cx="9144000" cy="6096000"/>
          </a:xfrm>
          <a:prstGeom prst="rect">
            <a:avLst/>
          </a:prstGeom>
        </p:spPr>
      </p:pic>
    </p:spTree>
    <p:extLst>
      <p:ext uri="{BB962C8B-B14F-4D97-AF65-F5344CB8AC3E}">
        <p14:creationId xmlns:p14="http://schemas.microsoft.com/office/powerpoint/2010/main" val="140449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A94E5-CEA9-7F8C-A08D-A18EFAB7D1D3}"/>
              </a:ext>
            </a:extLst>
          </p:cNvPr>
          <p:cNvPicPr>
            <a:picLocks noChangeAspect="1"/>
          </p:cNvPicPr>
          <p:nvPr/>
        </p:nvPicPr>
        <p:blipFill>
          <a:blip r:embed="rId3"/>
          <a:stretch>
            <a:fillRect/>
          </a:stretch>
        </p:blipFill>
        <p:spPr>
          <a:xfrm>
            <a:off x="0" y="381000"/>
            <a:ext cx="9144000" cy="6096000"/>
          </a:xfrm>
          <a:prstGeom prst="rect">
            <a:avLst/>
          </a:prstGeom>
        </p:spPr>
      </p:pic>
    </p:spTree>
    <p:extLst>
      <p:ext uri="{BB962C8B-B14F-4D97-AF65-F5344CB8AC3E}">
        <p14:creationId xmlns:p14="http://schemas.microsoft.com/office/powerpoint/2010/main" val="414556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5D72D9-FD4A-6B84-E85F-1C22D9383C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117" y="651350"/>
            <a:ext cx="7437445" cy="4239215"/>
          </a:xfrm>
          <a:prstGeom prst="rect">
            <a:avLst/>
          </a:prstGeom>
          <a:noFill/>
          <a:ln>
            <a:noFill/>
          </a:ln>
        </p:spPr>
      </p:pic>
      <p:sp>
        <p:nvSpPr>
          <p:cNvPr id="5" name="TextBox 4">
            <a:extLst>
              <a:ext uri="{FF2B5EF4-FFF2-40B4-BE49-F238E27FC236}">
                <a16:creationId xmlns:a16="http://schemas.microsoft.com/office/drawing/2014/main" id="{67F37ACA-26C1-792A-55E9-9B6800D5D835}"/>
              </a:ext>
            </a:extLst>
          </p:cNvPr>
          <p:cNvSpPr txBox="1"/>
          <p:nvPr/>
        </p:nvSpPr>
        <p:spPr>
          <a:xfrm>
            <a:off x="1532357" y="5101563"/>
            <a:ext cx="607928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Average annual number of tropical cyclones over the period 1980-2020 in observations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IBTrACS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Knapp et al. 2010; black bars) and from random seeding of ERA-5 (gray bars)</a:t>
            </a:r>
          </a:p>
        </p:txBody>
      </p:sp>
    </p:spTree>
    <p:extLst>
      <p:ext uri="{BB962C8B-B14F-4D97-AF65-F5344CB8AC3E}">
        <p14:creationId xmlns:p14="http://schemas.microsoft.com/office/powerpoint/2010/main" val="146934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59A0A-02ED-B93B-C98F-0BCACBACE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93" y="155067"/>
            <a:ext cx="5016582" cy="3273933"/>
          </a:xfrm>
          <a:prstGeom prst="rect">
            <a:avLst/>
          </a:prstGeom>
        </p:spPr>
      </p:pic>
      <p:pic>
        <p:nvPicPr>
          <p:cNvPr id="5" name="Picture 4">
            <a:extLst>
              <a:ext uri="{FF2B5EF4-FFF2-40B4-BE49-F238E27FC236}">
                <a16:creationId xmlns:a16="http://schemas.microsoft.com/office/drawing/2014/main" id="{68A02D89-38A8-9C0B-1750-AEC996636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65" y="3429000"/>
            <a:ext cx="5156637" cy="3365336"/>
          </a:xfrm>
          <a:prstGeom prst="rect">
            <a:avLst/>
          </a:prstGeom>
        </p:spPr>
      </p:pic>
      <p:sp>
        <p:nvSpPr>
          <p:cNvPr id="6" name="TextBox 5">
            <a:extLst>
              <a:ext uri="{FF2B5EF4-FFF2-40B4-BE49-F238E27FC236}">
                <a16:creationId xmlns:a16="http://schemas.microsoft.com/office/drawing/2014/main" id="{9D038311-C93D-27BC-436A-6B8F59BFF674}"/>
              </a:ext>
            </a:extLst>
          </p:cNvPr>
          <p:cNvSpPr txBox="1"/>
          <p:nvPr/>
        </p:nvSpPr>
        <p:spPr>
          <a:xfrm>
            <a:off x="5539027" y="1092018"/>
            <a:ext cx="309185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Seasonal Cycle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North Atlantic</a:t>
            </a:r>
          </a:p>
        </p:txBody>
      </p:sp>
      <p:sp>
        <p:nvSpPr>
          <p:cNvPr id="7" name="TextBox 6">
            <a:extLst>
              <a:ext uri="{FF2B5EF4-FFF2-40B4-BE49-F238E27FC236}">
                <a16:creationId xmlns:a16="http://schemas.microsoft.com/office/drawing/2014/main" id="{7F47AD3D-2BCF-F5EB-67C6-1C6ADCB578C3}"/>
              </a:ext>
            </a:extLst>
          </p:cNvPr>
          <p:cNvSpPr txBox="1"/>
          <p:nvPr/>
        </p:nvSpPr>
        <p:spPr>
          <a:xfrm>
            <a:off x="5645378" y="4473320"/>
            <a:ext cx="309185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Seasonal Cycle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Northwest Pacific</a:t>
            </a:r>
          </a:p>
        </p:txBody>
      </p:sp>
    </p:spTree>
    <p:extLst>
      <p:ext uri="{BB962C8B-B14F-4D97-AF65-F5344CB8AC3E}">
        <p14:creationId xmlns:p14="http://schemas.microsoft.com/office/powerpoint/2010/main" val="299369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908" y="422031"/>
            <a:ext cx="7338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a:ea typeface="+mn-ea"/>
                <a:cs typeface="+mn-cs"/>
              </a:rPr>
              <a:t>Example: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a:ea typeface="+mn-ea"/>
                <a:cs typeface="+mn-cs"/>
              </a:rPr>
              <a:t>Top 100 out of 2000 TCs Affecting Kyoto, 1981-2000</a:t>
            </a:r>
          </a:p>
        </p:txBody>
      </p:sp>
      <p:pic>
        <p:nvPicPr>
          <p:cNvPr id="4" name="Picture 3"/>
          <p:cNvPicPr>
            <a:picLocks noChangeAspect="1"/>
          </p:cNvPicPr>
          <p:nvPr/>
        </p:nvPicPr>
        <p:blipFill rotWithShape="1">
          <a:blip r:embed="rId3"/>
          <a:srcRect l="6070" t="7998" r="5393" b="11697"/>
          <a:stretch/>
        </p:blipFill>
        <p:spPr>
          <a:xfrm>
            <a:off x="698016" y="1193605"/>
            <a:ext cx="8029532" cy="5453330"/>
          </a:xfrm>
          <a:prstGeom prst="rect">
            <a:avLst/>
          </a:prstGeom>
        </p:spPr>
      </p:pic>
    </p:spTree>
    <p:extLst>
      <p:ext uri="{BB962C8B-B14F-4D97-AF65-F5344CB8AC3E}">
        <p14:creationId xmlns:p14="http://schemas.microsoft.com/office/powerpoint/2010/main" val="191868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5908" y="422031"/>
            <a:ext cx="73386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a:ea typeface="+mn-ea"/>
                <a:cs typeface="+mn-cs"/>
              </a:rPr>
              <a:t>Same, but with top 20 historical tracks</a:t>
            </a:r>
          </a:p>
        </p:txBody>
      </p:sp>
      <p:pic>
        <p:nvPicPr>
          <p:cNvPr id="2" name="Picture 1"/>
          <p:cNvPicPr>
            <a:picLocks noChangeAspect="1"/>
          </p:cNvPicPr>
          <p:nvPr/>
        </p:nvPicPr>
        <p:blipFill rotWithShape="1">
          <a:blip r:embed="rId3"/>
          <a:srcRect l="7584" t="10869" r="7024" b="12132"/>
          <a:stretch/>
        </p:blipFill>
        <p:spPr>
          <a:xfrm>
            <a:off x="835710" y="1375090"/>
            <a:ext cx="7691599" cy="5193234"/>
          </a:xfrm>
          <a:prstGeom prst="rect">
            <a:avLst/>
          </a:prstGeom>
        </p:spPr>
      </p:pic>
    </p:spTree>
    <p:extLst>
      <p:ext uri="{BB962C8B-B14F-4D97-AF65-F5344CB8AC3E}">
        <p14:creationId xmlns:p14="http://schemas.microsoft.com/office/powerpoint/2010/main" val="19584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457200" y="152400"/>
            <a:ext cx="8229600" cy="944562"/>
          </a:xfrm>
        </p:spPr>
        <p:txBody>
          <a:bodyPr>
            <a:noAutofit/>
          </a:bodyPr>
          <a:lstStyle/>
          <a:p>
            <a:pPr algn="ctr">
              <a:defRPr/>
            </a:pPr>
            <a:r>
              <a:rPr lang="en-US" sz="2600" dirty="0">
                <a:solidFill>
                  <a:srgbClr val="0033CC"/>
                </a:solidFill>
                <a:effectLst>
                  <a:outerShdw blurRad="38100" dist="38100" dir="2700000" algn="tl">
                    <a:srgbClr val="C0C0C0"/>
                  </a:outerShdw>
                </a:effectLst>
                <a:latin typeface="Arial" pitchFamily="34" charset="0"/>
                <a:cs typeface="Arial" pitchFamily="34" charset="0"/>
              </a:rPr>
              <a:t>Cumulative Distribution of Storm Lifetime Peak Wind Speed, with Sample of </a:t>
            </a:r>
            <a:r>
              <a:rPr lang="en-US" sz="2600" dirty="0">
                <a:solidFill>
                  <a:srgbClr val="0033CC"/>
                </a:solidFill>
                <a:effectLst>
                  <a:outerShdw blurRad="38100" dist="38100" dir="2700000" algn="tl">
                    <a:srgbClr val="C0C0C0"/>
                  </a:outerShdw>
                </a:effectLst>
              </a:rPr>
              <a:t>3993</a:t>
            </a:r>
            <a:r>
              <a:rPr lang="en-US" sz="2600" dirty="0">
                <a:solidFill>
                  <a:srgbClr val="0033CC"/>
                </a:solidFill>
                <a:latin typeface="Arial" pitchFamily="34" charset="0"/>
                <a:cs typeface="Arial" pitchFamily="34" charset="0"/>
              </a:rPr>
              <a:t> </a:t>
            </a:r>
            <a:r>
              <a:rPr lang="en-US" sz="2600" dirty="0">
                <a:solidFill>
                  <a:srgbClr val="0033CC"/>
                </a:solidFill>
                <a:effectLst>
                  <a:outerShdw blurRad="38100" dist="38100" dir="2700000" algn="tl">
                    <a:srgbClr val="C0C0C0"/>
                  </a:outerShdw>
                </a:effectLst>
                <a:latin typeface="Arial" pitchFamily="34" charset="0"/>
                <a:cs typeface="Arial" pitchFamily="34" charset="0"/>
              </a:rPr>
              <a:t>Synthetic Tracks</a:t>
            </a:r>
          </a:p>
        </p:txBody>
      </p:sp>
      <p:sp>
        <p:nvSpPr>
          <p:cNvPr id="9" name="Text Box 12"/>
          <p:cNvSpPr txBox="1">
            <a:spLocks noChangeArrowheads="1"/>
          </p:cNvSpPr>
          <p:nvPr/>
        </p:nvSpPr>
        <p:spPr bwMode="auto">
          <a:xfrm>
            <a:off x="5995951" y="6216650"/>
            <a:ext cx="2919449"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charset="0"/>
              </a:rPr>
              <a:t>90% confidence bounds</a:t>
            </a:r>
          </a:p>
        </p:txBody>
      </p:sp>
      <p:pic>
        <p:nvPicPr>
          <p:cNvPr id="3" name="Picture 2">
            <a:extLst>
              <a:ext uri="{FF2B5EF4-FFF2-40B4-BE49-F238E27FC236}">
                <a16:creationId xmlns:a16="http://schemas.microsoft.com/office/drawing/2014/main" id="{0A68BC5C-054E-92FB-F4FB-30E0122E0258}"/>
              </a:ext>
            </a:extLst>
          </p:cNvPr>
          <p:cNvPicPr>
            <a:picLocks noChangeAspect="1"/>
          </p:cNvPicPr>
          <p:nvPr/>
        </p:nvPicPr>
        <p:blipFill>
          <a:blip r:embed="rId3"/>
          <a:stretch>
            <a:fillRect/>
          </a:stretch>
        </p:blipFill>
        <p:spPr>
          <a:xfrm>
            <a:off x="1063900" y="1157406"/>
            <a:ext cx="7127372" cy="4969622"/>
          </a:xfrm>
          <a:prstGeom prst="rect">
            <a:avLst/>
          </a:prstGeom>
        </p:spPr>
      </p:pic>
    </p:spTree>
    <p:extLst>
      <p:ext uri="{BB962C8B-B14F-4D97-AF65-F5344CB8AC3E}">
        <p14:creationId xmlns:p14="http://schemas.microsoft.com/office/powerpoint/2010/main" val="159590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rtlCol="0">
            <a:normAutofit/>
          </a:bodyPr>
          <a:lstStyle/>
          <a:p>
            <a:pPr eaLnBrk="1" fontAlgn="auto" hangingPunct="1">
              <a:spcAft>
                <a:spcPts val="0"/>
              </a:spcAft>
              <a:defRPr/>
            </a:pPr>
            <a:r>
              <a:rPr lang="en-US" sz="3200" dirty="0">
                <a:solidFill>
                  <a:srgbClr val="0F2AB1"/>
                </a:solidFill>
                <a:effectLst>
                  <a:outerShdw blurRad="38100" dist="38100" dir="2700000" algn="tl">
                    <a:srgbClr val="000000">
                      <a:alpha val="43137"/>
                    </a:srgbClr>
                  </a:outerShdw>
                </a:effectLst>
                <a:latin typeface="Arial" pitchFamily="34" charset="0"/>
                <a:cs typeface="Arial" pitchFamily="34" charset="0"/>
              </a:rPr>
              <a:t>Return Periods</a:t>
            </a:r>
          </a:p>
        </p:txBody>
      </p:sp>
      <p:pic>
        <p:nvPicPr>
          <p:cNvPr id="18435" name="Picture 4" descr="C:\Documents and Settings\Kerry Emanuel\My Documents\riskproject\fig2ct.png"/>
          <p:cNvPicPr>
            <a:picLocks noChangeAspect="1" noChangeArrowheads="1"/>
          </p:cNvPicPr>
          <p:nvPr/>
        </p:nvPicPr>
        <p:blipFill>
          <a:blip r:embed="rId3" cstate="print"/>
          <a:srcRect/>
          <a:stretch>
            <a:fillRect/>
          </a:stretch>
        </p:blipFill>
        <p:spPr bwMode="auto">
          <a:xfrm>
            <a:off x="685800" y="914400"/>
            <a:ext cx="7572375" cy="5676900"/>
          </a:xfrm>
          <a:prstGeom prst="rect">
            <a:avLst/>
          </a:prstGeom>
          <a:noFill/>
          <a:ln w="9525">
            <a:noFill/>
            <a:miter lim="800000"/>
            <a:headEnd/>
            <a:tailEnd/>
          </a:ln>
        </p:spPr>
      </p:pic>
    </p:spTree>
    <p:extLst>
      <p:ext uri="{BB962C8B-B14F-4D97-AF65-F5344CB8AC3E}">
        <p14:creationId xmlns:p14="http://schemas.microsoft.com/office/powerpoint/2010/main" val="182864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961" y="735191"/>
            <a:ext cx="7276382" cy="5459380"/>
          </a:xfrm>
          <a:prstGeom prst="rect">
            <a:avLst/>
          </a:prstGeom>
        </p:spPr>
      </p:pic>
      <p:sp>
        <p:nvSpPr>
          <p:cNvPr id="2" name="Rectangle 1"/>
          <p:cNvSpPr/>
          <p:nvPr/>
        </p:nvSpPr>
        <p:spPr>
          <a:xfrm>
            <a:off x="3692105" y="2018581"/>
            <a:ext cx="362309" cy="250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595497" y="263690"/>
            <a:ext cx="808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Captures Much of the Observed North Atlantic Interannual Variability</a:t>
            </a:r>
          </a:p>
        </p:txBody>
      </p:sp>
      <p:sp>
        <p:nvSpPr>
          <p:cNvPr id="4" name="TextBox 3"/>
          <p:cNvSpPr txBox="1"/>
          <p:nvPr/>
        </p:nvSpPr>
        <p:spPr>
          <a:xfrm>
            <a:off x="2886563" y="2155472"/>
            <a:ext cx="146649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a:t>
            </a:r>
            <a:r>
              <a:rPr kumimoji="0" lang="en-US" sz="1800" b="0" i="0" u="none" strike="noStrike" kern="1200" cap="none" spc="0" normalizeH="0" baseline="30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=0.65</a:t>
            </a:r>
          </a:p>
        </p:txBody>
      </p:sp>
    </p:spTree>
    <p:extLst>
      <p:ext uri="{BB962C8B-B14F-4D97-AF65-F5344CB8AC3E}">
        <p14:creationId xmlns:p14="http://schemas.microsoft.com/office/powerpoint/2010/main" val="2952568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iel2.potx" id="{250AC1EA-DA14-4220-9E36-111C7C5F504E}" vid="{0FB28C82-03FD-43C2-9C06-BBD8F4212DC3}"/>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258</TotalTime>
  <Words>1494</Words>
  <Application>Microsoft Office PowerPoint</Application>
  <PresentationFormat>On-screen Show (4:3)</PresentationFormat>
  <Paragraphs>80</Paragraphs>
  <Slides>21</Slides>
  <Notes>19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Calibri Light</vt:lpstr>
      <vt:lpstr>Office Theme</vt:lpstr>
      <vt:lpstr>9_Office Theme</vt:lpstr>
      <vt:lpstr>3_Office Theme</vt:lpstr>
      <vt:lpstr>MIT TC Downscaling:</vt:lpstr>
      <vt:lpstr>PowerPoint Presentation</vt:lpstr>
      <vt:lpstr>PowerPoint Presentation</vt:lpstr>
      <vt:lpstr>PowerPoint Presentation</vt:lpstr>
      <vt:lpstr>PowerPoint Presentation</vt:lpstr>
      <vt:lpstr>PowerPoint Presentation</vt:lpstr>
      <vt:lpstr>Cumulative Distribution of Storm Lifetime Peak Wind Speed, with Sample of 3993 Synthetic Tracks</vt:lpstr>
      <vt:lpstr>Return Periods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Miami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Emanuel</dc:creator>
  <cp:lastModifiedBy>Kerry Emanuel</cp:lastModifiedBy>
  <cp:revision>5</cp:revision>
  <dcterms:created xsi:type="dcterms:W3CDTF">2024-07-08T20:31:10Z</dcterms:created>
  <dcterms:modified xsi:type="dcterms:W3CDTF">2024-07-09T00:49:30Z</dcterms:modified>
</cp:coreProperties>
</file>