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3" r:id="rId2"/>
    <p:sldMasterId id="2147483811" r:id="rId3"/>
    <p:sldMasterId id="2147483879" r:id="rId4"/>
    <p:sldMasterId id="2147483891" r:id="rId5"/>
    <p:sldMasterId id="2147483903" r:id="rId6"/>
    <p:sldMasterId id="2147483915" r:id="rId7"/>
    <p:sldMasterId id="2147483927" r:id="rId8"/>
  </p:sldMasterIdLst>
  <p:notesMasterIdLst>
    <p:notesMasterId r:id="rId64"/>
  </p:notesMasterIdLst>
  <p:sldIdLst>
    <p:sldId id="257" r:id="rId9"/>
    <p:sldId id="401" r:id="rId10"/>
    <p:sldId id="400" r:id="rId11"/>
    <p:sldId id="403" r:id="rId12"/>
    <p:sldId id="404" r:id="rId13"/>
    <p:sldId id="433" r:id="rId14"/>
    <p:sldId id="359" r:id="rId15"/>
    <p:sldId id="405" r:id="rId16"/>
    <p:sldId id="406" r:id="rId17"/>
    <p:sldId id="361" r:id="rId18"/>
    <p:sldId id="360" r:id="rId19"/>
    <p:sldId id="407" r:id="rId20"/>
    <p:sldId id="365" r:id="rId21"/>
    <p:sldId id="366" r:id="rId22"/>
    <p:sldId id="367" r:id="rId23"/>
    <p:sldId id="368" r:id="rId24"/>
    <p:sldId id="370" r:id="rId25"/>
    <p:sldId id="369" r:id="rId26"/>
    <p:sldId id="408" r:id="rId27"/>
    <p:sldId id="409" r:id="rId28"/>
    <p:sldId id="410" r:id="rId29"/>
    <p:sldId id="411" r:id="rId30"/>
    <p:sldId id="414" r:id="rId31"/>
    <p:sldId id="415" r:id="rId32"/>
    <p:sldId id="432" r:id="rId33"/>
    <p:sldId id="420" r:id="rId34"/>
    <p:sldId id="416" r:id="rId35"/>
    <p:sldId id="435" r:id="rId36"/>
    <p:sldId id="377" r:id="rId37"/>
    <p:sldId id="378" r:id="rId38"/>
    <p:sldId id="379" r:id="rId39"/>
    <p:sldId id="380" r:id="rId40"/>
    <p:sldId id="381" r:id="rId41"/>
    <p:sldId id="419" r:id="rId42"/>
    <p:sldId id="421" r:id="rId43"/>
    <p:sldId id="423" r:id="rId44"/>
    <p:sldId id="424" r:id="rId45"/>
    <p:sldId id="422" r:id="rId46"/>
    <p:sldId id="425" r:id="rId47"/>
    <p:sldId id="426" r:id="rId48"/>
    <p:sldId id="388" r:id="rId49"/>
    <p:sldId id="427" r:id="rId50"/>
    <p:sldId id="428" r:id="rId51"/>
    <p:sldId id="436" r:id="rId52"/>
    <p:sldId id="437" r:id="rId53"/>
    <p:sldId id="429" r:id="rId54"/>
    <p:sldId id="351" r:id="rId55"/>
    <p:sldId id="352" r:id="rId56"/>
    <p:sldId id="353" r:id="rId57"/>
    <p:sldId id="354" r:id="rId58"/>
    <p:sldId id="434" r:id="rId59"/>
    <p:sldId id="440" r:id="rId60"/>
    <p:sldId id="441" r:id="rId61"/>
    <p:sldId id="438" r:id="rId62"/>
    <p:sldId id="439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50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 autoAdjust="0"/>
    <p:restoredTop sz="89480" autoAdjust="0"/>
  </p:normalViewPr>
  <p:slideViewPr>
    <p:cSldViewPr snapToGrid="0">
      <p:cViewPr varScale="1">
        <p:scale>
          <a:sx n="70" d="100"/>
          <a:sy n="70" d="100"/>
        </p:scale>
        <p:origin x="1632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theme" Target="theme/theme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765DF7-BA3B-4FDC-9A38-685357207BE0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0D1C3D-91E2-4F08-8C51-CB7AC6C2E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39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A300DBDC-076F-4398-BD32-9FB6D17C5554}" type="slidenum">
              <a:rPr lang="en-US" sz="1200">
                <a:solidFill>
                  <a:prstClr val="black"/>
                </a:solidFill>
                <a:latin typeface="Arial" charset="0"/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921382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Storm surge and storm tide (surge</a:t>
            </a:r>
            <a:r>
              <a:rPr lang="en-US" baseline="0" dirty="0" smtClean="0"/>
              <a:t> and tide)</a:t>
            </a:r>
            <a:r>
              <a:rPr lang="en-US" dirty="0" smtClean="0"/>
              <a:t> return level curves</a:t>
            </a:r>
            <a:r>
              <a:rPr lang="en-US" baseline="0" dirty="0" smtClean="0"/>
              <a:t> for the Battery, NYC, for the 1981-2000 NCAR/NCEP climate conditions (5000 synthetic storms). Astronomical tide and nonlinear interaction between surge and tide are accounted for statistically.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47F40-F6FB-9C47-85BD-88BC52BD231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3582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/>
              <a:t>Scenario</a:t>
            </a:r>
            <a:r>
              <a:rPr lang="en-US" baseline="0" dirty="0" smtClean="0"/>
              <a:t> shows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1% probability storm surge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event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2070 (with sea level rise and climate changes) 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Surge would flank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Charles River dam and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flood areas of the campus with 1-3 feet of peak flood water.  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Rather than overtop the seawall along Memorial Drive, surge water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would propagate stormwater drainage pipes and flood lowest campus elevation areas along Vassar and Albany and Main St.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Areas that would likely be flooded include many of the same lower elevation areas that are of risk and noted below under probable precipitation-flooding areas.</a:t>
            </a:r>
          </a:p>
          <a:p>
            <a:pPr marL="228600" indent="-228600">
              <a:buAutoNum type="arabicPeriod"/>
            </a:pPr>
            <a:r>
              <a:rPr lang="en-US" dirty="0" smtClean="0"/>
              <a:t>Scenario</a:t>
            </a:r>
            <a:r>
              <a:rPr lang="en-US" baseline="0" dirty="0" smtClean="0"/>
              <a:t> o</a:t>
            </a:r>
            <a:r>
              <a:rPr lang="en-US" dirty="0" smtClean="0"/>
              <a:t>nly accounts for a surge of seawater,</a:t>
            </a:r>
            <a:r>
              <a:rPr lang="en-US" baseline="0" dirty="0" smtClean="0"/>
              <a:t> </a:t>
            </a:r>
            <a:r>
              <a:rPr lang="en-US" dirty="0" smtClean="0"/>
              <a:t>not precipitation</a:t>
            </a:r>
            <a:r>
              <a:rPr lang="en-US" baseline="0" dirty="0" smtClean="0"/>
              <a:t> run-off from Cambridge land.</a:t>
            </a:r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smtClean="0"/>
              <a:t>Surge would likely bring salty water into campus utility and building</a:t>
            </a:r>
            <a:r>
              <a:rPr lang="en-US" baseline="0" dirty="0" smtClean="0"/>
              <a:t> systems.</a:t>
            </a:r>
            <a:endParaRPr lang="en-US" dirty="0" smtClean="0"/>
          </a:p>
          <a:p>
            <a:pPr marL="228600" indent="-228600">
              <a:buAutoNum type="arabicPeriod"/>
            </a:pPr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smtClean="0"/>
              <a:t>KEY ASSUMPTIONS FOR MODELLING: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MassDOT</a:t>
            </a:r>
            <a:r>
              <a:rPr lang="en-US" baseline="0" dirty="0" smtClean="0"/>
              <a:t>/Central Artery Tunnel Flood Study - https://</a:t>
            </a:r>
            <a:r>
              <a:rPr lang="en-US" baseline="0" dirty="0" err="1" smtClean="0"/>
              <a:t>www.massdot.state.ma.us</a:t>
            </a:r>
            <a:r>
              <a:rPr lang="en-US" baseline="0" dirty="0" smtClean="0"/>
              <a:t>/Portals/8/docs/environmental/</a:t>
            </a:r>
            <a:r>
              <a:rPr lang="en-US" baseline="0" dirty="0" err="1" smtClean="0"/>
              <a:t>SustainabilityEMS</a:t>
            </a:r>
            <a:r>
              <a:rPr lang="en-US" baseline="0" dirty="0" smtClean="0"/>
              <a:t>/</a:t>
            </a:r>
            <a:r>
              <a:rPr lang="en-US" baseline="0" dirty="0" err="1" smtClean="0"/>
              <a:t>Pilot_Project_Report_MassDOT_FHWA.pdf</a:t>
            </a:r>
            <a:endParaRPr lang="en-US" baseline="0" dirty="0" smtClean="0"/>
          </a:p>
          <a:p>
            <a:pPr marL="228600" indent="-228600">
              <a:buAutoNum type="arabicPeriod"/>
            </a:pPr>
            <a:endParaRPr lang="en-US" dirty="0" smtClean="0"/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A40D80-9EB1-814E-9588-7B57D3D4F3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6267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0D1C3D-91E2-4F08-8C51-CB7AC6C2E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136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81912-4841-46DA-A69A-E6B03BB046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876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CEA78-20DE-43D3-81D0-F7FD35B793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87375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7586C0-6118-4664-AA26-D64DA4BA5A7E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32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EBC7D-5E53-40A6-BC97-FDDD36EF94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068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C67646-D92F-4972-B995-4473F8284971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833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>
              <a:defRPr/>
            </a:pPr>
            <a:fld id="{A05620CB-912D-431A-AB31-B4E543C68ED8}" type="slidenum">
              <a:rPr lang="en-US" sz="1200">
                <a:solidFill>
                  <a:prstClr val="black"/>
                </a:solidFill>
              </a:rPr>
              <a:pPr algn="r">
                <a:defRPr/>
              </a:pPr>
              <a:t>14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56203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F5001F7-0756-47FA-B148-C64553E1A13E}" type="slidenum">
              <a:rPr lang="en-US" sz="1200">
                <a:solidFill>
                  <a:prstClr val="black"/>
                </a:solidFill>
              </a:rPr>
              <a:pPr algn="r"/>
              <a:t>17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87362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6BA8BB-1C88-4506-9CC3-A349AE0CAA72}" type="slidenum">
              <a:rPr lang="en-US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99187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hangingPunct="0"/>
            <a:r>
              <a:rPr lang="en-US" b="1" dirty="0" smtClean="0"/>
              <a:t>Given the storm wind and pressure fields</a:t>
            </a:r>
            <a:r>
              <a:rPr lang="en-US" b="1" baseline="0" dirty="0" smtClean="0"/>
              <a:t> (which is estimated from the Holland parametric pressure model) we can simulate the surge</a:t>
            </a:r>
            <a:r>
              <a:rPr lang="en-US" baseline="0" dirty="0" smtClean="0"/>
              <a:t>. </a:t>
            </a:r>
            <a:r>
              <a:rPr lang="en-US" dirty="0" smtClean="0"/>
              <a:t>Surge simulations with high resolution are computationally intensive, so to make it possible to simulate accurate surges for our large synthetic storm sets, we apply the two hydrodynamic models </a:t>
            </a:r>
            <a:r>
              <a:rPr lang="en-US" b="1" i="0" dirty="0" smtClean="0"/>
              <a:t>with</a:t>
            </a:r>
            <a:r>
              <a:rPr lang="en-US" dirty="0" smtClean="0"/>
              <a:t> girds of</a:t>
            </a:r>
            <a:r>
              <a:rPr lang="en-US" baseline="0" dirty="0" smtClean="0"/>
              <a:t> </a:t>
            </a:r>
            <a:r>
              <a:rPr lang="en-US" dirty="0" smtClean="0"/>
              <a:t>various resolutions in such a way that the main computational effort is concentrated on the storms that determine the risk. First, we </a:t>
            </a:r>
            <a:r>
              <a:rPr lang="en-US" b="1" dirty="0" smtClean="0"/>
              <a:t>apply</a:t>
            </a:r>
            <a:r>
              <a:rPr lang="en-US" dirty="0" smtClean="0"/>
              <a:t> the SLOSH model, </a:t>
            </a:r>
            <a:r>
              <a:rPr lang="en-US" b="1" dirty="0" smtClean="0"/>
              <a:t>using</a:t>
            </a:r>
            <a:r>
              <a:rPr lang="en-US" dirty="0" smtClean="0"/>
              <a:t> a mesh with resolution of about 1 km around NYC</a:t>
            </a:r>
            <a:r>
              <a:rPr lang="en-US" baseline="0" dirty="0" smtClean="0"/>
              <a:t> to simulate the surges for all storms and </a:t>
            </a:r>
            <a:r>
              <a:rPr lang="en-US" dirty="0" smtClean="0"/>
              <a:t>select the storms that have return periods, in terms of the surge height at the Battery, greater than 10 years.</a:t>
            </a:r>
            <a:r>
              <a:rPr lang="en-US" baseline="0" dirty="0" smtClean="0"/>
              <a:t> </a:t>
            </a:r>
            <a:r>
              <a:rPr lang="en-US" dirty="0" smtClean="0"/>
              <a:t>Second, we apply the ADCIRC simulation, using a grid mesh with resolution of ~100 m around NYC, to each of the selected storms. Then, we apply another ADCIRC mesh with resolution as high as ~10 m around NYC, for a set of the most extreme events, to check if the resolution of our ADCIRC grid is sufficient and if needed to make statistical correction to the results.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511654-4369-45EB-86A2-08ADE9C5ADC8}" type="slidenum">
              <a:rPr lang="en-US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262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E8A08-ABF8-4EE6-BBF5-13A29E2C07D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967A-4208-4CCB-BE70-D504D25DC1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04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0BD1C-930A-4B04-BEFC-B4D0437C57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CB6BB-FED6-43CB-8A69-982AE0B9B2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617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6641F-BE9A-4809-B8FE-D4FB7487A1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49EEA-4D9D-4B91-BE7F-5D89205ACF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137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97CE4-62F4-4FC4-B0D2-F260BD3EAC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231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256A-85DF-4B4B-B2EC-23F697BF29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265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114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212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547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644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2834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829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D45EF-41AF-4B89-A1F2-858EEB91C2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ADC03-3525-42E6-8E81-CD65FAACA2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1005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3965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2272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7230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1763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289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256A-85DF-4B4B-B2EC-23F697BF29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4987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E8A08-ABF8-4EE6-BBF5-13A29E2C07D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967A-4208-4CCB-BE70-D504D25DC1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4346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D45EF-41AF-4B89-A1F2-858EEB91C2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ADC03-3525-42E6-8E81-CD65FAACA2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0160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7B464-C855-4106-B044-83714F5B00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65033-4078-4342-BC08-CBAC01CA18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5400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EDC1C-705E-478A-B28C-655FAB10D8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A49A7-FCEC-4A71-985F-101EA0B1D9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10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7B464-C855-4106-B044-83714F5B00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65033-4078-4342-BC08-CBAC01CA18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523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3C21E-0398-4E89-B501-01219F3D0F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7D667-D4E9-441F-AB18-9BCEFFD52F5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9205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0C56D-7FC8-4991-9BFA-594AE38A561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4EC1F-6B94-429B-8A5E-00FFFF9ADB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513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F031C-4021-4A6A-903A-C098C7631C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3B610-FE10-484A-90C3-09B5E884C9F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6119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CB717-13BA-4076-8F43-E9075CF70C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D33D5-1688-4953-82B6-D3B6EA19FE3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6665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755AE-D557-4658-86CF-6F4540E455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555FF-BE5B-44D6-BCBA-AF8C1F5A91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725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0BD1C-930A-4B04-BEFC-B4D0437C57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CB6BB-FED6-43CB-8A69-982AE0B9B2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6495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6641F-BE9A-4809-B8FE-D4FB7487A1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49EEA-4D9D-4B91-BE7F-5D89205ACF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3761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97CE4-62F4-4FC4-B0D2-F260BD3EAC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4705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256A-85DF-4B4B-B2EC-23F697BF29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527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375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EDC1C-705E-478A-B28C-655FAB10D8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A49A7-FCEC-4A71-985F-101EA0B1D9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6297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7359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9371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1800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4595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6385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9577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5248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9492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1696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457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3C21E-0398-4E89-B501-01219F3D0F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7D667-D4E9-441F-AB18-9BCEFFD52F5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1898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8069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1931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4332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8733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7545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0565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4587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7305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4680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480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0C56D-7FC8-4991-9BFA-594AE38A561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4EC1F-6B94-429B-8A5E-00FFFF9ADB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9684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935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1420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5381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1123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58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831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37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4698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5049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923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F031C-4021-4A6A-903A-C098C7631C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3B610-FE10-484A-90C3-09B5E884C9F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32391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249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899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3568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9962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4075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2479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6490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1189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0996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069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CB717-13BA-4076-8F43-E9075CF70C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D33D5-1688-4953-82B6-D3B6EA19FE3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0850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813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07754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6763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68705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27145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2497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38133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75298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75136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340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755AE-D557-4658-86CF-6F4540E455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555FF-BE5B-44D6-BCBA-AF8C1F5A91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8417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4240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6888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38078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7955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resent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body" sz="quarter" idx="13"/>
          </p:nvPr>
        </p:nvSpPr>
        <p:spPr>
          <a:xfrm>
            <a:off x="642938" y="1771622"/>
            <a:ext cx="9201558" cy="1865126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 defTabSz="321457">
              <a:lnSpc>
                <a:spcPct val="120000"/>
              </a:lnSpc>
              <a:spcBef>
                <a:spcPts val="703"/>
              </a:spcBef>
              <a:buSzTx/>
              <a:buNone/>
              <a:defRPr sz="4800" b="1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 marL="0" indent="0" defTabSz="457200">
              <a:lnSpc>
                <a:spcPct val="120000"/>
              </a:lnSpc>
              <a:spcBef>
                <a:spcPts val="1000"/>
              </a:spcBef>
              <a:buSzTx/>
              <a:buNone/>
              <a:defRPr sz="4800" b="1">
                <a:latin typeface="Georgia"/>
                <a:ea typeface="Georgia"/>
                <a:cs typeface="Georgia"/>
                <a:sym typeface="Georgia"/>
              </a:defRPr>
            </a:pPr>
            <a:r>
              <a:t>This is an Example of a Title </a:t>
            </a:r>
            <a:br/>
            <a:r>
              <a:t>That Runs on Two Lines</a:t>
            </a:r>
          </a:p>
        </p:txBody>
      </p:sp>
      <p:pic>
        <p:nvPicPr>
          <p:cNvPr id="53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574" y="351160"/>
            <a:ext cx="2955727" cy="401837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Shape 54"/>
          <p:cNvSpPr/>
          <p:nvPr/>
        </p:nvSpPr>
        <p:spPr>
          <a:xfrm>
            <a:off x="-6340" y="173"/>
            <a:ext cx="9144000" cy="109609"/>
          </a:xfrm>
          <a:prstGeom prst="rect">
            <a:avLst/>
          </a:prstGeom>
          <a:solidFill>
            <a:srgbClr val="2E3444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kumimoji="0" sz="168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55" name="Shape 55"/>
          <p:cNvSpPr>
            <a:spLocks noGrp="1"/>
          </p:cNvSpPr>
          <p:nvPr>
            <p:ph type="body" sz="quarter" idx="14"/>
          </p:nvPr>
        </p:nvSpPr>
        <p:spPr>
          <a:xfrm>
            <a:off x="738649" y="3156506"/>
            <a:ext cx="1025496" cy="1"/>
          </a:xfrm>
          <a:prstGeom prst="line">
            <a:avLst/>
          </a:prstGeom>
          <a:ln w="88900">
            <a:solidFill>
              <a:srgbClr val="00AEEF"/>
            </a:solidFill>
          </a:ln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 sz="2400"/>
            </a:pPr>
            <a:endParaRPr/>
          </a:p>
        </p:txBody>
      </p:sp>
      <p:sp>
        <p:nvSpPr>
          <p:cNvPr id="56" name="Shape 56"/>
          <p:cNvSpPr>
            <a:spLocks noGrp="1"/>
          </p:cNvSpPr>
          <p:nvPr>
            <p:ph type="body" sz="quarter" idx="15"/>
          </p:nvPr>
        </p:nvSpPr>
        <p:spPr>
          <a:xfrm>
            <a:off x="669911" y="3996036"/>
            <a:ext cx="5204384" cy="127419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b="1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None/>
              <a:defRPr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Presented by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None/>
              <a:defRPr b="1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Julie Newman Ph.D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sz="quarter" idx="16"/>
          </p:nvPr>
        </p:nvSpPr>
        <p:spPr>
          <a:xfrm>
            <a:off x="642938" y="5027720"/>
            <a:ext cx="5040804" cy="1089529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 defTabSz="321457">
              <a:lnSpc>
                <a:spcPct val="120000"/>
              </a:lnSpc>
              <a:spcBef>
                <a:spcPts val="2109"/>
              </a:spcBef>
              <a:buSzTx/>
              <a:buNone/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indent="0" defTabSz="457200">
              <a:lnSpc>
                <a:spcPct val="120000"/>
              </a:lnSpc>
              <a:spcBef>
                <a:spcPts val="3000"/>
              </a:spcBef>
              <a:buSzTx/>
              <a:buNone/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Director, Office of Sustainability and Lecturer, </a:t>
            </a:r>
            <a:br/>
            <a:r>
              <a:t>MIT Department of Urban Studies and Planning</a:t>
            </a:r>
            <a:br/>
            <a:r>
              <a:t>Massachusetts Institute of Technology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99061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tif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1.tiff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5CB381-7132-451F-9A65-9D78098CFB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124A04-5CB9-4209-B055-16183C3213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370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252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5CB381-7132-451F-9A65-9D78098CFB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124A04-5CB9-4209-B055-16183C3213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731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354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3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3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201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1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77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388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2.wmf"/><Relationship Id="rId4" Type="http://schemas.openxmlformats.org/officeDocument/2006/relationships/image" Target="../media/image2.png"/><Relationship Id="rId9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 contrast="-69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5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527538" y="662354"/>
            <a:ext cx="7772400" cy="1981200"/>
          </a:xfrm>
          <a:effectLst>
            <a:outerShdw dist="35921" dir="2700000" algn="ctr" rotWithShape="0">
              <a:schemeClr val="tx1"/>
            </a:outerShdw>
          </a:effectLst>
        </p:spPr>
        <p:txBody>
          <a:bodyPr>
            <a:normAutofit fontScale="90000"/>
          </a:bodyPr>
          <a:lstStyle/>
          <a:p>
            <a:pPr algn="r"/>
            <a:r>
              <a:rPr lang="en-US" b="1" dirty="0">
                <a:solidFill>
                  <a:srgbClr val="FFFF00"/>
                </a:solidFill>
              </a:rPr>
              <a:t>Using </a:t>
            </a:r>
            <a:r>
              <a:rPr lang="en-US" b="1" dirty="0" smtClean="0">
                <a:solidFill>
                  <a:srgbClr val="FFFF00"/>
                </a:solidFill>
              </a:rPr>
              <a:t>Physics to </a:t>
            </a:r>
            <a:r>
              <a:rPr lang="en-US" b="1" dirty="0">
                <a:solidFill>
                  <a:srgbClr val="FFFF00"/>
                </a:solidFill>
              </a:rPr>
              <a:t>Help Assess Long-Term Tropical Cyclone Flood Risks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2774461" y="4595445"/>
            <a:ext cx="3852985" cy="797169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b="1" i="1" dirty="0" smtClean="0">
                <a:solidFill>
                  <a:srgbClr val="0050FA"/>
                </a:solidFill>
                <a:latin typeface="Arial" pitchFamily="34" charset="0"/>
                <a:cs typeface="Arial" pitchFamily="34" charset="0"/>
              </a:rPr>
              <a:t>Kerry Emanuel</a:t>
            </a:r>
          </a:p>
        </p:txBody>
      </p:sp>
    </p:spTree>
    <p:extLst>
      <p:ext uri="{BB962C8B-B14F-4D97-AF65-F5344CB8AC3E}">
        <p14:creationId xmlns:p14="http://schemas.microsoft.com/office/powerpoint/2010/main" val="224372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Time-dependent, axisymmetric model phrased in R </a:t>
            </a:r>
            <a:r>
              <a:rPr lang="en-US" sz="4000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space (CHIPS)</a:t>
            </a:r>
            <a:endParaRPr lang="en-US" sz="4000" dirty="0">
              <a:solidFill>
                <a:srgbClr val="0F2A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743200"/>
            <a:ext cx="8382000" cy="3581400"/>
          </a:xfrm>
        </p:spPr>
        <p:txBody>
          <a:bodyPr>
            <a:noAutofit/>
          </a:bodyPr>
          <a:lstStyle/>
          <a:p>
            <a:pPr>
              <a:buSzPct val="65000"/>
              <a:buBlip>
                <a:blip r:embed="rId4"/>
              </a:buBlip>
            </a:pPr>
            <a:r>
              <a:rPr lang="en-US" sz="2600" b="1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Hydrostatic and gradient balance above PBL</a:t>
            </a:r>
          </a:p>
          <a:p>
            <a:pPr>
              <a:buSzPct val="65000"/>
              <a:buBlip>
                <a:blip r:embed="rId4"/>
              </a:buBlip>
            </a:pPr>
            <a:r>
              <a:rPr lang="en-US" sz="2600" b="1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Moist adiabatic lapse rates on M surfaces above PBL</a:t>
            </a:r>
          </a:p>
          <a:p>
            <a:pPr>
              <a:buSzPct val="65000"/>
              <a:buBlip>
                <a:blip r:embed="rId4"/>
              </a:buBlip>
            </a:pPr>
            <a:r>
              <a:rPr lang="en-US" sz="2600" b="1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Boundary layer </a:t>
            </a:r>
            <a:r>
              <a:rPr lang="en-US" sz="2600" b="1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quasi-equilibrium convection</a:t>
            </a:r>
            <a:endParaRPr lang="en-US" sz="2600" b="1" dirty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65000"/>
              <a:buBlip>
                <a:blip r:embed="rId4"/>
              </a:buBlip>
            </a:pPr>
            <a:r>
              <a:rPr lang="en-US" sz="2600" b="1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Deformation-based radial </a:t>
            </a:r>
            <a:r>
              <a:rPr lang="en-US" sz="2600" b="1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diffusion</a:t>
            </a:r>
          </a:p>
          <a:p>
            <a:pPr>
              <a:buSzPct val="65000"/>
              <a:buBlip>
                <a:blip r:embed="rId4"/>
              </a:buBlip>
            </a:pPr>
            <a:r>
              <a:rPr lang="en-US" sz="2600" b="1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Coupled to simple 1-D ocean model</a:t>
            </a:r>
          </a:p>
          <a:p>
            <a:pPr>
              <a:buSzPct val="65000"/>
              <a:buBlip>
                <a:blip r:embed="rId4"/>
              </a:buBlip>
            </a:pPr>
            <a:r>
              <a:rPr lang="en-US" sz="2600" b="1" i="1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Environmental wind shear effects parameterized</a:t>
            </a:r>
            <a:endParaRPr lang="en-US" sz="2600" b="1" i="1" dirty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2226" name="Object 2"/>
          <p:cNvGraphicFramePr>
            <a:graphicFrameLocks noChangeAspect="1"/>
          </p:cNvGraphicFramePr>
          <p:nvPr/>
        </p:nvGraphicFramePr>
        <p:xfrm>
          <a:off x="685800" y="1371600"/>
          <a:ext cx="2590800" cy="104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" name="Equation" r:id="rId5" imgW="977760" imgH="393480" progId="Equation.DSMT4">
                  <p:embed/>
                </p:oleObj>
              </mc:Choice>
              <mc:Fallback>
                <p:oleObj name="Equation" r:id="rId5" imgW="9777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371600"/>
                        <a:ext cx="2590800" cy="1042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27" name="Object 3"/>
          <p:cNvGraphicFramePr>
            <a:graphicFrameLocks noChangeAspect="1"/>
          </p:cNvGraphicFramePr>
          <p:nvPr/>
        </p:nvGraphicFramePr>
        <p:xfrm>
          <a:off x="3657600" y="1371600"/>
          <a:ext cx="1884363" cy="1042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" name="Equation" r:id="rId7" imgW="711000" imgH="393480" progId="Equation.DSMT4">
                  <p:embed/>
                </p:oleObj>
              </mc:Choice>
              <mc:Fallback>
                <p:oleObj name="Equation" r:id="rId7" imgW="7110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1371600"/>
                        <a:ext cx="1884363" cy="1042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172200" y="1600200"/>
          <a:ext cx="24384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" name="Equation" r:id="rId9" imgW="812520" imgH="203040" progId="Equation.DSMT4">
                  <p:embed/>
                </p:oleObj>
              </mc:Choice>
              <mc:Fallback>
                <p:oleObj name="Equation" r:id="rId9" imgW="81252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1600200"/>
                        <a:ext cx="243840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247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3" name="Picture 3" descr="C:\Users\Kerry\Documents\HURR\Newgraphicsfiles\M_contour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0"/>
            <a:ext cx="7083980" cy="5315639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Angular Momentum Distribution</a:t>
            </a:r>
            <a:endParaRPr lang="en-US" sz="3200" dirty="0">
              <a:solidFill>
                <a:srgbClr val="0F2A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7432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Altitude (km)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63246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 pitchFamily="34" charset="0"/>
              </a:rPr>
              <a:t>Storm Center</a:t>
            </a:r>
            <a:endParaRPr lang="en-US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828800" y="6019800"/>
            <a:ext cx="0" cy="3048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500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49" y="175345"/>
            <a:ext cx="7886700" cy="902957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RMS Intensity Error, 2009-2015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81" y="1216324"/>
            <a:ext cx="7315215" cy="54864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08362" y="1078302"/>
            <a:ext cx="4934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North Atlantic</a:t>
            </a:r>
          </a:p>
        </p:txBody>
      </p:sp>
    </p:spTree>
    <p:extLst>
      <p:ext uri="{BB962C8B-B14F-4D97-AF65-F5344CB8AC3E}">
        <p14:creationId xmlns:p14="http://schemas.microsoft.com/office/powerpoint/2010/main" val="114294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676400"/>
            <a:ext cx="8382000" cy="2362200"/>
          </a:xfrm>
        </p:spPr>
        <p:txBody>
          <a:bodyPr>
            <a:normAutofit fontScale="90000"/>
          </a:bodyPr>
          <a:lstStyle/>
          <a:p>
            <a:r>
              <a:rPr lang="en-US" sz="3800" b="1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How Can We Use This Model to Help Assess Hurricane Wind, Surge, and Rain Risk in Current and Future Climates?</a:t>
            </a:r>
            <a:endParaRPr lang="en-US" sz="3800" b="1" dirty="0">
              <a:solidFill>
                <a:srgbClr val="0F2A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70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914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Risk Assessment Approach: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295400"/>
            <a:ext cx="8382000" cy="4876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b="1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Step 1</a:t>
            </a:r>
            <a:r>
              <a:rPr lang="en-US" sz="2600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: Seed each ocean basin with a very large number of weak, randomly located cyclones</a:t>
            </a:r>
          </a:p>
          <a:p>
            <a:pPr>
              <a:lnSpc>
                <a:spcPct val="90000"/>
              </a:lnSpc>
              <a:buSzPct val="60000"/>
              <a:buBlip>
                <a:blip r:embed="rId3"/>
              </a:buBlip>
            </a:pPr>
            <a:endParaRPr lang="en-US" sz="2600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b="1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Step 2</a:t>
            </a:r>
            <a:r>
              <a:rPr lang="en-US" sz="2600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: Cyclones are assumed to move with the large scale atmospheric flow in which they are embedded, plus a correction for beta drift</a:t>
            </a:r>
          </a:p>
          <a:p>
            <a:pPr>
              <a:lnSpc>
                <a:spcPct val="90000"/>
              </a:lnSpc>
              <a:buSzPct val="60000"/>
              <a:buBlip>
                <a:blip r:embed="rId3"/>
              </a:buBlip>
            </a:pPr>
            <a:endParaRPr lang="en-US" sz="2600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b="1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Step 3</a:t>
            </a:r>
            <a:r>
              <a:rPr lang="en-US" sz="2600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: Run the CHIPS model for each cyclone, and note how many achieve at least tropical storm strength</a:t>
            </a:r>
          </a:p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endParaRPr lang="en-US" sz="2600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b="1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Step 4:</a:t>
            </a:r>
            <a:r>
              <a:rPr lang="en-US" sz="2600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 Using the small fraction of surviving events, determine storm statistics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63246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Details:  Emanuel et al., </a:t>
            </a:r>
            <a:r>
              <a:rPr lang="en-US" sz="2400" i="1" dirty="0" smtClean="0">
                <a:solidFill>
                  <a:prstClr val="black"/>
                </a:solidFill>
              </a:rPr>
              <a:t>Bull. Amer. Meteor. Soc</a:t>
            </a:r>
            <a:r>
              <a:rPr lang="en-US" sz="2400" dirty="0" smtClean="0">
                <a:solidFill>
                  <a:prstClr val="black"/>
                </a:solidFill>
              </a:rPr>
              <a:t>, 2008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63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153400" cy="1706562"/>
          </a:xfrm>
        </p:spPr>
        <p:txBody>
          <a:bodyPr>
            <a:normAutofit/>
          </a:bodyPr>
          <a:lstStyle/>
          <a:p>
            <a:r>
              <a:rPr lang="en-US" sz="3300" dirty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Synthetic Track </a:t>
            </a:r>
            <a:r>
              <a:rPr lang="en-US" sz="3300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Generation:</a:t>
            </a:r>
            <a:r>
              <a:rPr lang="en-US" sz="3300" dirty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3300" dirty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300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Generation of </a:t>
            </a:r>
            <a:r>
              <a:rPr lang="en-US" sz="3300" dirty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Synthetic Wind Time Series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819400"/>
            <a:ext cx="8229600" cy="3763963"/>
          </a:xfrm>
        </p:spPr>
        <p:txBody>
          <a:bodyPr>
            <a:normAutofit/>
          </a:bodyPr>
          <a:lstStyle/>
          <a:p>
            <a:pPr>
              <a:buSzPct val="70000"/>
              <a:buBlip>
                <a:blip r:embed="rId2"/>
              </a:buBlip>
            </a:pPr>
            <a:r>
              <a:rPr lang="en-US" sz="3000" b="1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Postulate </a:t>
            </a:r>
            <a:r>
              <a:rPr lang="en-US" sz="3000" b="1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that TCs move with vertically averaged environmental flow plus a “beta drift” </a:t>
            </a:r>
            <a:r>
              <a:rPr lang="en-US" sz="3000" b="1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correction</a:t>
            </a:r>
          </a:p>
          <a:p>
            <a:pPr>
              <a:buSzPct val="70000"/>
              <a:buNone/>
            </a:pPr>
            <a:endParaRPr lang="en-US" sz="3000" b="1" dirty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2"/>
              </a:buBlip>
            </a:pPr>
            <a:r>
              <a:rPr lang="en-US" sz="3000" b="1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Approximate “vertically averaged” by weighted mean of 850 and 250 hPa flow</a:t>
            </a:r>
          </a:p>
        </p:txBody>
      </p:sp>
    </p:spTree>
    <p:extLst>
      <p:ext uri="{BB962C8B-B14F-4D97-AF65-F5344CB8AC3E}">
        <p14:creationId xmlns:p14="http://schemas.microsoft.com/office/powerpoint/2010/main" val="176732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Synthetic wind time series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286000"/>
            <a:ext cx="8229600" cy="3657600"/>
          </a:xfrm>
        </p:spPr>
        <p:txBody>
          <a:bodyPr>
            <a:normAutofit fontScale="92500"/>
          </a:bodyPr>
          <a:lstStyle/>
          <a:p>
            <a:pPr>
              <a:buSzPct val="70000"/>
              <a:buBlip>
                <a:blip r:embed="rId2"/>
              </a:buBlip>
            </a:pPr>
            <a:r>
              <a:rPr lang="en-US" b="1" dirty="0">
                <a:solidFill>
                  <a:srgbClr val="0F2AB1"/>
                </a:solidFill>
              </a:rPr>
              <a:t>Monthly mean, variances and co-variances from </a:t>
            </a:r>
            <a:r>
              <a:rPr lang="en-US" b="1" dirty="0" smtClean="0">
                <a:solidFill>
                  <a:srgbClr val="0F2AB1"/>
                </a:solidFill>
              </a:rPr>
              <a:t>re-analysis or global climate model data</a:t>
            </a:r>
            <a:endParaRPr lang="en-US" b="1" dirty="0">
              <a:solidFill>
                <a:srgbClr val="0F2AB1"/>
              </a:solidFill>
            </a:endParaRPr>
          </a:p>
          <a:p>
            <a:pPr>
              <a:buSzPct val="70000"/>
              <a:buBlip>
                <a:blip r:embed="rId2"/>
              </a:buBlip>
            </a:pPr>
            <a:endParaRPr lang="en-US" b="1" dirty="0">
              <a:solidFill>
                <a:srgbClr val="0F2AB1"/>
              </a:solidFill>
            </a:endParaRPr>
          </a:p>
          <a:p>
            <a:pPr>
              <a:buSzPct val="70000"/>
              <a:buBlip>
                <a:blip r:embed="rId2"/>
              </a:buBlip>
            </a:pPr>
            <a:r>
              <a:rPr lang="en-US" b="1" dirty="0">
                <a:solidFill>
                  <a:srgbClr val="0F2AB1"/>
                </a:solidFill>
              </a:rPr>
              <a:t>Synthetic time series constrained to have the correct monthly mean, variance, co-variances and an  </a:t>
            </a:r>
            <a:r>
              <a:rPr lang="el-GR" b="1" dirty="0" smtClean="0">
                <a:solidFill>
                  <a:srgbClr val="0F2AB1"/>
                </a:solidFill>
              </a:rPr>
              <a:t>ω</a:t>
            </a:r>
            <a:r>
              <a:rPr lang="en-US" b="1" baseline="30000" dirty="0" smtClean="0">
                <a:solidFill>
                  <a:srgbClr val="0F2AB1"/>
                </a:solidFill>
              </a:rPr>
              <a:t>-3</a:t>
            </a:r>
            <a:r>
              <a:rPr lang="en-US" b="1" dirty="0" smtClean="0">
                <a:solidFill>
                  <a:srgbClr val="0F2AB1"/>
                </a:solidFill>
              </a:rPr>
              <a:t> power </a:t>
            </a:r>
            <a:r>
              <a:rPr lang="en-US" b="1" dirty="0">
                <a:solidFill>
                  <a:srgbClr val="0F2AB1"/>
                </a:solidFill>
              </a:rPr>
              <a:t>series</a:t>
            </a:r>
          </a:p>
        </p:txBody>
      </p:sp>
    </p:spTree>
    <p:extLst>
      <p:ext uri="{BB962C8B-B14F-4D97-AF65-F5344CB8AC3E}">
        <p14:creationId xmlns:p14="http://schemas.microsoft.com/office/powerpoint/2010/main" val="419163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9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Calibration</a:t>
            </a:r>
          </a:p>
        </p:txBody>
      </p:sp>
      <p:sp>
        <p:nvSpPr>
          <p:cNvPr id="173060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2667000"/>
            <a:ext cx="8229600" cy="1981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Absolute genesis frequency calibrated to globe during the period 1980-2005</a:t>
            </a:r>
          </a:p>
        </p:txBody>
      </p:sp>
    </p:spTree>
    <p:extLst>
      <p:ext uri="{BB962C8B-B14F-4D97-AF65-F5344CB8AC3E}">
        <p14:creationId xmlns:p14="http://schemas.microsoft.com/office/powerpoint/2010/main" val="323753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04800"/>
            <a:ext cx="853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Comparison of Random Seeding Genesis Locations with Observations</a:t>
            </a:r>
            <a:endParaRPr lang="en-US" sz="2800" dirty="0">
              <a:solidFill>
                <a:srgbClr val="0F2A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372737" name="Picture 1" descr="C:\Users\Kerry\Documents\Riskproject\Figures\genatl.png"/>
          <p:cNvPicPr>
            <a:picLocks noChangeAspect="1" noChangeArrowheads="1"/>
          </p:cNvPicPr>
          <p:nvPr/>
        </p:nvPicPr>
        <p:blipFill>
          <a:blip r:embed="rId2" cstate="print"/>
          <a:srcRect l="8631" r="12083"/>
          <a:stretch>
            <a:fillRect/>
          </a:stretch>
        </p:blipFill>
        <p:spPr bwMode="auto">
          <a:xfrm>
            <a:off x="304800" y="1524000"/>
            <a:ext cx="4200215" cy="3975100"/>
          </a:xfrm>
          <a:prstGeom prst="rect">
            <a:avLst/>
          </a:prstGeom>
          <a:noFill/>
        </p:spPr>
      </p:pic>
      <p:pic>
        <p:nvPicPr>
          <p:cNvPr id="372738" name="Picture 2" descr="C:\Users\Kerry\Documents\Riskproject\Figures\genbestal.png"/>
          <p:cNvPicPr>
            <a:picLocks noChangeAspect="1" noChangeArrowheads="1"/>
          </p:cNvPicPr>
          <p:nvPr/>
        </p:nvPicPr>
        <p:blipFill>
          <a:blip r:embed="rId3" cstate="print"/>
          <a:srcRect l="8631" r="12083"/>
          <a:stretch>
            <a:fillRect/>
          </a:stretch>
        </p:blipFill>
        <p:spPr bwMode="auto">
          <a:xfrm>
            <a:off x="4572000" y="1524000"/>
            <a:ext cx="4200196" cy="3975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348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" b="379"/>
          <a:stretch/>
        </p:blipFill>
        <p:spPr>
          <a:xfrm>
            <a:off x="400050" y="819151"/>
            <a:ext cx="8391525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2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65127"/>
            <a:ext cx="7886700" cy="912812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 Assessment:  The Problem</a:t>
            </a:r>
          </a:p>
        </p:txBody>
      </p:sp>
      <p:pic>
        <p:nvPicPr>
          <p:cNvPr id="21507" name="Picture 4" descr="C:\Users\Kerry Emaanuel\World Bank Project\miroc_pd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538" y="2533869"/>
            <a:ext cx="4191000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Box 7"/>
          <p:cNvSpPr txBox="1">
            <a:spLocks noChangeArrowheads="1"/>
          </p:cNvSpPr>
          <p:nvPr/>
        </p:nvSpPr>
        <p:spPr bwMode="auto">
          <a:xfrm>
            <a:off x="552938" y="5763846"/>
            <a:ext cx="3429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 and Future Probability Density of U.S.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TC Wind Damages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10" name="TextBox 8"/>
          <p:cNvSpPr txBox="1">
            <a:spLocks noChangeArrowheads="1"/>
          </p:cNvSpPr>
          <p:nvPr/>
        </p:nvSpPr>
        <p:spPr bwMode="auto">
          <a:xfrm>
            <a:off x="5086350" y="5763846"/>
            <a:ext cx="3429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 and Future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Damage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Probability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C:\Users\Kerry Emaanuel\World Bank Project\miroc_dam_pro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8549" y="2516917"/>
            <a:ext cx="4165712" cy="312304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95569" y="1992923"/>
            <a:ext cx="3286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Event Probability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29250" y="1992923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Damage Probability</a:t>
            </a:r>
          </a:p>
        </p:txBody>
      </p:sp>
    </p:spTree>
    <p:extLst>
      <p:ext uri="{BB962C8B-B14F-4D97-AF65-F5344CB8AC3E}">
        <p14:creationId xmlns:p14="http://schemas.microsoft.com/office/powerpoint/2010/main" val="311729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  <p:bldP spid="21510" grpId="0"/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13" y="0"/>
            <a:ext cx="8806132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5908" y="422031"/>
            <a:ext cx="7338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Top 200 out of 5180 TCs Affecting Shanghai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68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75" y="0"/>
            <a:ext cx="880613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5908" y="422031"/>
            <a:ext cx="7338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Top 200 out of 5180 TCs Affecting Shanghai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65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6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Cumulative Distribution of Storm Lifetime Peak Wind Speed, with Sample of </a:t>
            </a:r>
            <a:r>
              <a:rPr lang="en-US" sz="2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1755</a:t>
            </a:r>
            <a:r>
              <a:rPr lang="en-US" sz="26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Synthetic Tracks</a:t>
            </a:r>
          </a:p>
        </p:txBody>
      </p:sp>
      <p:pic>
        <p:nvPicPr>
          <p:cNvPr id="43011" name="Picture 3" descr="C:\Users\Kerry Emaanuel\Riskproject\atlanticrand4histo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838200"/>
            <a:ext cx="7571871" cy="5676651"/>
          </a:xfrm>
          <a:prstGeom prst="rect">
            <a:avLst/>
          </a:prstGeom>
          <a:noFill/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6934200" y="6216650"/>
            <a:ext cx="1981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cs typeface="Arial" charset="0"/>
              </a:rPr>
              <a:t>90% </a:t>
            </a:r>
            <a:r>
              <a:rPr lang="en-US" b="1" dirty="0">
                <a:solidFill>
                  <a:prstClr val="black"/>
                </a:solidFill>
                <a:cs typeface="Arial" charset="0"/>
              </a:rPr>
              <a:t>confidence bounds</a:t>
            </a:r>
          </a:p>
        </p:txBody>
      </p:sp>
    </p:spTree>
    <p:extLst>
      <p:ext uri="{BB962C8B-B14F-4D97-AF65-F5344CB8AC3E}">
        <p14:creationId xmlns:p14="http://schemas.microsoft.com/office/powerpoint/2010/main" val="35987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29" y="1095548"/>
            <a:ext cx="7594077" cy="55640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8574" y="224287"/>
            <a:ext cx="81605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North Atlantic Major Hurricanes Downscaled from NOAA 20</a:t>
            </a:r>
            <a:r>
              <a:rPr lang="en-US" sz="2000" b="1" baseline="30000" dirty="0" smtClean="0">
                <a:solidFill>
                  <a:srgbClr val="0000FF"/>
                </a:solidFill>
              </a:rPr>
              <a:t>th</a:t>
            </a:r>
            <a:r>
              <a:rPr lang="en-US" sz="2000" b="1" dirty="0" smtClean="0">
                <a:solidFill>
                  <a:srgbClr val="0000FF"/>
                </a:solidFill>
              </a:rPr>
              <a:t> Century Reanalysis </a:t>
            </a:r>
          </a:p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(Forced by sea surface temperature, surface pressure, and sea ice only)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26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91" y="1104175"/>
            <a:ext cx="7558753" cy="55381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8574" y="224287"/>
            <a:ext cx="81605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North Atlantic Major Hurricanes Downscaled from NOAA 20</a:t>
            </a:r>
            <a:r>
              <a:rPr lang="en-US" sz="2000" b="1" baseline="30000" dirty="0" smtClean="0">
                <a:solidFill>
                  <a:srgbClr val="0000FF"/>
                </a:solidFill>
              </a:rPr>
              <a:t>th</a:t>
            </a:r>
            <a:r>
              <a:rPr lang="en-US" sz="2000" b="1" dirty="0" smtClean="0">
                <a:solidFill>
                  <a:srgbClr val="0000FF"/>
                </a:solidFill>
              </a:rPr>
              <a:t> Century Reanalysis </a:t>
            </a:r>
          </a:p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(Forced by sea surface temperature, surface pressure, and sea ice only)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09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8678" y="203200"/>
            <a:ext cx="76512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</a:rPr>
              <a:t>Commercial risk modeling has been focused on wind, but most damage and mortality is caused by water! </a:t>
            </a:r>
            <a:endParaRPr lang="en-US" sz="4000" b="1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347" y="2948354"/>
            <a:ext cx="4913923" cy="36854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12000" y="5728677"/>
            <a:ext cx="1703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Hurricane Lane, big island of Hawaii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4224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123825"/>
            <a:ext cx="8553450" cy="6610350"/>
          </a:xfrm>
          <a:prstGeom prst="rect">
            <a:avLst/>
          </a:prstGeom>
        </p:spPr>
      </p:pic>
      <p:sp>
        <p:nvSpPr>
          <p:cNvPr id="2" name="Right Brace 1"/>
          <p:cNvSpPr/>
          <p:nvPr/>
        </p:nvSpPr>
        <p:spPr>
          <a:xfrm>
            <a:off x="4162425" y="2705100"/>
            <a:ext cx="219075" cy="1285875"/>
          </a:xfrm>
          <a:prstGeom prst="rightBrac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43449" y="3163371"/>
            <a:ext cx="296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Privately insured… $$$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7591425" y="1171575"/>
            <a:ext cx="114300" cy="1333500"/>
          </a:xfrm>
          <a:prstGeom prst="rightBrac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20026" y="1171575"/>
            <a:ext cx="1238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Publicly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insured…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 $$$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9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3NYmeshes_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7248" y="923544"/>
            <a:ext cx="5715000" cy="5715000"/>
          </a:xfrm>
          <a:prstGeom prst="rect">
            <a:avLst/>
          </a:prstGeom>
        </p:spPr>
      </p:pic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854679" y="228600"/>
            <a:ext cx="584152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Storm Surge </a:t>
            </a:r>
            <a:r>
              <a:rPr lang="en-US" sz="2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Simulation (Ning Lin)</a:t>
            </a:r>
            <a:endParaRPr lang="en-US" sz="2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4572000" y="1905000"/>
            <a:ext cx="3048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641" name="TextBox 5"/>
          <p:cNvSpPr txBox="1">
            <a:spLocks noChangeArrowheads="1"/>
          </p:cNvSpPr>
          <p:nvPr/>
        </p:nvSpPr>
        <p:spPr bwMode="auto">
          <a:xfrm>
            <a:off x="3352800" y="1411669"/>
            <a:ext cx="143821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SLOSH mesh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~ 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600" baseline="30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m</a:t>
            </a: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642" name="Straight Arrow Connector 7"/>
          <p:cNvCxnSpPr>
            <a:cxnSpLocks noChangeShapeType="1"/>
            <a:stCxn id="26643" idx="2"/>
          </p:cNvCxnSpPr>
          <p:nvPr/>
        </p:nvCxnSpPr>
        <p:spPr bwMode="auto">
          <a:xfrm rot="5400000">
            <a:off x="7718902" y="1878317"/>
            <a:ext cx="329624" cy="382990"/>
          </a:xfrm>
          <a:prstGeom prst="straightConnector1">
            <a:avLst/>
          </a:prstGeom>
          <a:noFill/>
          <a:ln w="9525" algn="ctr">
            <a:solidFill>
              <a:srgbClr val="CC04B4"/>
            </a:solidFill>
            <a:round/>
            <a:headEnd/>
            <a:tailEnd type="arrow" w="med" len="med"/>
          </a:ln>
        </p:spPr>
      </p:cxnSp>
      <p:sp>
        <p:nvSpPr>
          <p:cNvPr id="26643" name="TextBox 8"/>
          <p:cNvSpPr txBox="1">
            <a:spLocks noChangeArrowheads="1"/>
          </p:cNvSpPr>
          <p:nvPr/>
        </p:nvSpPr>
        <p:spPr bwMode="auto">
          <a:xfrm>
            <a:off x="7311218" y="1320225"/>
            <a:ext cx="15279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CA0697"/>
                </a:solidFill>
                <a:latin typeface="Arial" pitchFamily="34" charset="0"/>
                <a:cs typeface="Arial" pitchFamily="34" charset="0"/>
              </a:rPr>
              <a:t>ADCIRC mesh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CA0697"/>
                </a:solidFill>
                <a:latin typeface="Arial" pitchFamily="34" charset="0"/>
                <a:cs typeface="Arial" pitchFamily="34" charset="0"/>
              </a:rPr>
              <a:t>~ </a:t>
            </a:r>
            <a:r>
              <a:rPr lang="en-US" sz="1600" dirty="0" smtClean="0">
                <a:solidFill>
                  <a:srgbClr val="CC04B4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600" baseline="30000" dirty="0" smtClean="0">
                <a:solidFill>
                  <a:srgbClr val="CC04B4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 smtClean="0">
                <a:solidFill>
                  <a:srgbClr val="CC04B4"/>
                </a:solidFill>
                <a:latin typeface="Arial" pitchFamily="34" charset="0"/>
                <a:cs typeface="Arial" pitchFamily="34" charset="0"/>
              </a:rPr>
              <a:t> m</a:t>
            </a:r>
            <a:endParaRPr lang="en-US" sz="1600" dirty="0">
              <a:solidFill>
                <a:srgbClr val="CC04B4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33400" y="2362200"/>
            <a:ext cx="3048000" cy="2286000"/>
            <a:chOff x="228600" y="2209800"/>
            <a:chExt cx="3200400" cy="2514600"/>
          </a:xfrm>
        </p:grpSpPr>
        <p:pic>
          <p:nvPicPr>
            <p:cNvPr id="13" name="Content Placeholder 2" descr="NY.jpg"/>
            <p:cNvPicPr preferRelativeResize="0"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228600" y="2209800"/>
              <a:ext cx="3200400" cy="2514600"/>
            </a:xfrm>
            <a:prstGeom prst="rect">
              <a:avLst/>
            </a:prstGeom>
            <a:noFill/>
            <a:ln w="38100" cap="sq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6638" name="Rectangle 13"/>
            <p:cNvSpPr>
              <a:spLocks noChangeArrowheads="1"/>
            </p:cNvSpPr>
            <p:nvPr/>
          </p:nvSpPr>
          <p:spPr bwMode="auto">
            <a:xfrm>
              <a:off x="1905000" y="2819400"/>
              <a:ext cx="1325563" cy="338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FFFF00"/>
                  </a:solidFill>
                  <a:latin typeface="Arial" charset="0"/>
                  <a:cs typeface="Arial" charset="0"/>
                </a:rPr>
                <a:t>Battery</a:t>
              </a:r>
              <a:endParaRPr lang="en-US" sz="1400" dirty="0">
                <a:solidFill>
                  <a:srgbClr val="FFFF00"/>
                </a:solidFill>
                <a:latin typeface="Arial" charset="0"/>
                <a:cs typeface="Arial" charset="0"/>
              </a:endParaRPr>
            </a:p>
          </p:txBody>
        </p:sp>
      </p:grpSp>
      <p:cxnSp>
        <p:nvCxnSpPr>
          <p:cNvPr id="26629" name="Straight Connector 20"/>
          <p:cNvCxnSpPr>
            <a:cxnSpLocks noChangeShapeType="1"/>
          </p:cNvCxnSpPr>
          <p:nvPr/>
        </p:nvCxnSpPr>
        <p:spPr bwMode="auto">
          <a:xfrm rot="16200000" flipH="1">
            <a:off x="3543300" y="2476500"/>
            <a:ext cx="1219200" cy="9906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6630" name="Straight Connector 22"/>
          <p:cNvCxnSpPr>
            <a:cxnSpLocks noChangeShapeType="1"/>
          </p:cNvCxnSpPr>
          <p:nvPr/>
        </p:nvCxnSpPr>
        <p:spPr bwMode="auto">
          <a:xfrm flipV="1">
            <a:off x="3581400" y="3657600"/>
            <a:ext cx="1066800" cy="9906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6635" name="TextBox 14"/>
          <p:cNvSpPr txBox="1">
            <a:spLocks noChangeArrowheads="1"/>
          </p:cNvSpPr>
          <p:nvPr/>
        </p:nvSpPr>
        <p:spPr bwMode="auto">
          <a:xfrm>
            <a:off x="381041" y="5105410"/>
            <a:ext cx="243835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ADCIRC model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i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Luettich</a:t>
            </a:r>
            <a:r>
              <a:rPr lang="en-US" i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et al. 1992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633" name="TextBox 12"/>
          <p:cNvSpPr txBox="1">
            <a:spLocks noChangeArrowheads="1"/>
          </p:cNvSpPr>
          <p:nvPr/>
        </p:nvSpPr>
        <p:spPr bwMode="auto">
          <a:xfrm>
            <a:off x="76200" y="1143025"/>
            <a:ext cx="3048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SLOSH model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i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Jelesnianski</a:t>
            </a:r>
            <a:r>
              <a:rPr lang="en-US" i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et al. 1992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Straight Arrow Connector 7"/>
          <p:cNvCxnSpPr>
            <a:cxnSpLocks noChangeShapeType="1"/>
          </p:cNvCxnSpPr>
          <p:nvPr/>
        </p:nvCxnSpPr>
        <p:spPr bwMode="auto">
          <a:xfrm rot="16200000" flipV="1">
            <a:off x="7543800" y="5334000"/>
            <a:ext cx="304800" cy="304800"/>
          </a:xfrm>
          <a:prstGeom prst="straightConnector1">
            <a:avLst/>
          </a:prstGeom>
          <a:noFill/>
          <a:ln w="9525" algn="ctr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arrow" w="med" len="med"/>
          </a:ln>
        </p:spPr>
      </p:cxnSp>
      <p:sp>
        <p:nvSpPr>
          <p:cNvPr id="22" name="TextBox 8"/>
          <p:cNvSpPr txBox="1">
            <a:spLocks noChangeArrowheads="1"/>
          </p:cNvSpPr>
          <p:nvPr/>
        </p:nvSpPr>
        <p:spPr bwMode="auto">
          <a:xfrm>
            <a:off x="7162800" y="5638800"/>
            <a:ext cx="15279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ADCIRC mesh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~ </a:t>
            </a:r>
            <a:r>
              <a:rPr lang="en-US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600" baseline="30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</a:t>
            </a:r>
            <a:endParaRPr lang="en-US" sz="1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010400" y="6172200"/>
            <a:ext cx="18036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600" i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Colle</a:t>
            </a:r>
            <a:r>
              <a:rPr lang="en-US" sz="1600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et al. 2008</a:t>
            </a:r>
            <a:r>
              <a:rPr lang="en-US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1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86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cep_surge&amp;tide_returnC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7807" y="274954"/>
            <a:ext cx="7628857" cy="5719448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4905375" y="3952875"/>
            <a:ext cx="9525" cy="7810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767137" y="4667250"/>
            <a:ext cx="2276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Sandy:  ~ 400 years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89837"/>
            <a:ext cx="9498391" cy="7681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063" y="3384062"/>
            <a:ext cx="1299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Sandy, 2012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8" name="Straight Arrow Connector 7"/>
          <p:cNvCxnSpPr>
            <a:stCxn id="3" idx="3"/>
          </p:cNvCxnSpPr>
          <p:nvPr/>
        </p:nvCxnSpPr>
        <p:spPr>
          <a:xfrm>
            <a:off x="1377551" y="3568728"/>
            <a:ext cx="2714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14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470025"/>
          </a:xfrm>
        </p:spPr>
        <p:txBody>
          <a:bodyPr/>
          <a:lstStyle/>
          <a:p>
            <a:r>
              <a:rPr lang="en-US" dirty="0" smtClean="0"/>
              <a:t>Predicting Rainfall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04999"/>
            <a:ext cx="6400800" cy="420663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CHIPS models predicts updraft and downdraft convective mass flux as a function of time and potential radius, BUT:</a:t>
            </a:r>
          </a:p>
          <a:p>
            <a:r>
              <a:rPr lang="en-US" dirty="0" smtClean="0"/>
              <a:t>Storing these variables at all radii would increase overall storage requirements by a factor of ~50</a:t>
            </a:r>
          </a:p>
          <a:p>
            <a:r>
              <a:rPr lang="en-US" dirty="0" smtClean="0"/>
              <a:t>(We are dealing with 10,000-100,000 individual events)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13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The Heart of the Problem: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Societies are usually well adapted to frequent events (&gt; 1/100 </a:t>
            </a:r>
            <a:r>
              <a:rPr lang="en-US" dirty="0" err="1" smtClean="0"/>
              <a:t>yr</a:t>
            </a:r>
            <a:r>
              <a:rPr lang="en-US" dirty="0" smtClean="0"/>
              <a:t>)</a:t>
            </a:r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Societies are often poorly adapted to rare events (&lt; 1/100 </a:t>
            </a:r>
            <a:r>
              <a:rPr lang="en-US" dirty="0" err="1" smtClean="0"/>
              <a:t>yr</a:t>
            </a:r>
            <a:r>
              <a:rPr lang="en-US" dirty="0" smtClean="0"/>
              <a:t>)</a:t>
            </a:r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Robust direct estimates of the character of ~100 </a:t>
            </a:r>
            <a:r>
              <a:rPr lang="en-US" dirty="0" err="1" smtClean="0"/>
              <a:t>yr</a:t>
            </a:r>
            <a:r>
              <a:rPr lang="en-US" dirty="0" smtClean="0"/>
              <a:t> events require ~1,000 years of data</a:t>
            </a:r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We do not have ~1,000 years of meteorological observations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33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8123" y="1594338"/>
            <a:ext cx="8229600" cy="4009293"/>
          </a:xfrm>
        </p:spPr>
        <p:txBody>
          <a:bodyPr>
            <a:normAutofit/>
          </a:bodyPr>
          <a:lstStyle/>
          <a:p>
            <a:pPr algn="l"/>
            <a:r>
              <a:rPr lang="en-US" sz="3200" i="1" dirty="0" smtClean="0">
                <a:effectLst/>
              </a:rPr>
              <a:t>Basic strategy</a:t>
            </a:r>
            <a:r>
              <a:rPr lang="en-US" sz="3200" dirty="0" smtClean="0">
                <a:effectLst/>
              </a:rPr>
              <a:t>: Reconstruct time-evolving </a:t>
            </a:r>
            <a:br>
              <a:rPr lang="en-US" sz="3200" dirty="0" smtClean="0">
                <a:effectLst/>
              </a:rPr>
            </a:br>
            <a:r>
              <a:rPr lang="en-US" sz="3200" dirty="0" smtClean="0">
                <a:effectLst/>
              </a:rPr>
              <a:t>2-D wind field by fitting a canonical radial wind profile to predicted values of </a:t>
            </a:r>
            <a:r>
              <a:rPr lang="en-US" sz="3200" dirty="0" err="1" smtClean="0">
                <a:effectLst/>
              </a:rPr>
              <a:t>V</a:t>
            </a:r>
            <a:r>
              <a:rPr lang="en-US" sz="3200" baseline="-25000" dirty="0" err="1" smtClean="0">
                <a:effectLst/>
              </a:rPr>
              <a:t>max</a:t>
            </a:r>
            <a:r>
              <a:rPr lang="en-US" sz="3200" dirty="0" smtClean="0">
                <a:effectLst/>
              </a:rPr>
              <a:t> and </a:t>
            </a:r>
            <a:r>
              <a:rPr lang="en-US" sz="3200" dirty="0" err="1" smtClean="0">
                <a:effectLst/>
              </a:rPr>
              <a:t>r</a:t>
            </a:r>
            <a:r>
              <a:rPr lang="en-US" sz="3200" baseline="-25000" dirty="0" err="1" smtClean="0">
                <a:effectLst/>
              </a:rPr>
              <a:t>max</a:t>
            </a:r>
            <a:r>
              <a:rPr lang="en-US" sz="3200" dirty="0" smtClean="0">
                <a:effectLst/>
              </a:rPr>
              <a:t> and adding a constant background wind. Allow resulting vortex to interact with background wind and thermodynamic fields.</a:t>
            </a:r>
            <a:endParaRPr lang="en-US" sz="3200" dirty="0"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8831" y="312615"/>
            <a:ext cx="8362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Use Quasi-Balanced Physics</a:t>
            </a:r>
            <a:endParaRPr lang="en-US" sz="3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98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>
            <a:noAutofit/>
          </a:bodyPr>
          <a:lstStyle/>
          <a:p>
            <a:r>
              <a:rPr lang="en-US" sz="3200" dirty="0" smtClean="0"/>
              <a:t>Calculating vertical motion in middle troposphere from time-dependent azimuthal gradient wind. Four components: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495800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en-US" dirty="0" smtClean="0"/>
              <a:t>Vertical motion at the top of the boundary layer owing to frictional effects within the boundary layer. This is estimated using a slab boundary layer model forced by the model gradient wind as well as the low-level environmental wind used as an input to the storm synthesizer. Use spatially varying drag coefficient.</a:t>
            </a:r>
          </a:p>
          <a:p>
            <a:pPr lvl="0"/>
            <a:r>
              <a:rPr lang="en-US" dirty="0" smtClean="0"/>
              <a:t>Vertical motion at the top of the boundary layer forced by topography interacting with the combination of storm and environmental flow.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80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en-US" dirty="0" smtClean="0"/>
              <a:t>Vertical stretching between the top of the boundary layer and the middle troposphere associated with changes in the vorticity of the (axisymmetric) gradient wind. </a:t>
            </a:r>
          </a:p>
          <a:p>
            <a:pPr lvl="0"/>
            <a:r>
              <a:rPr lang="en-US" dirty="0" smtClean="0"/>
              <a:t>Add mid-tropospheric vertical motion caused by the dynamical interaction of the axisymmetric vortical flow and the background shear/horizontal temperature gradient. </a:t>
            </a:r>
          </a:p>
        </p:txBody>
      </p:sp>
    </p:spTree>
    <p:extLst>
      <p:ext uri="{BB962C8B-B14F-4D97-AF65-F5344CB8AC3E}">
        <p14:creationId xmlns:p14="http://schemas.microsoft.com/office/powerpoint/2010/main" val="391548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229600" cy="3382962"/>
          </a:xfrm>
        </p:spPr>
        <p:txBody>
          <a:bodyPr>
            <a:noAutofit/>
          </a:bodyPr>
          <a:lstStyle/>
          <a:p>
            <a:r>
              <a:rPr lang="en-US" sz="3200" dirty="0" smtClean="0"/>
              <a:t>Given mid-tropospheric vertical motion, rainfall is calculated by assuming ascent along a moist adiabat, calculated using the environmental 600 hPa temperature plus a correction for the storm’s warm core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6517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71" y="1324868"/>
            <a:ext cx="7626112" cy="51054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8958" y="370936"/>
            <a:ext cx="7884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 of Accumulated Rainfall from a Harvey-like Event Downscaled from ERA Interim Reanalysis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70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8185" y="406400"/>
            <a:ext cx="650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A hurricane affecting Boston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482" r="16625"/>
          <a:stretch/>
        </p:blipFill>
        <p:spPr>
          <a:xfrm>
            <a:off x="2000739" y="1154285"/>
            <a:ext cx="4931507" cy="53141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86954" y="2774462"/>
            <a:ext cx="142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7” of rain in downtown Boston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81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Physics is fine, but how do we evaluate how well it works?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75738"/>
          </a:xfrm>
        </p:spPr>
        <p:txBody>
          <a:bodyPr/>
          <a:lstStyle/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Evaluation of rainfall predictions against observations is tough!</a:t>
            </a:r>
          </a:p>
          <a:p>
            <a:pPr lvl="1">
              <a:buSzPct val="70000"/>
              <a:buBlip>
                <a:blip r:embed="rId2"/>
              </a:buBlip>
            </a:pPr>
            <a:r>
              <a:rPr lang="en-US" dirty="0" smtClean="0"/>
              <a:t>Only 32 years of NEXRAD radar data</a:t>
            </a:r>
          </a:p>
          <a:p>
            <a:pPr lvl="1">
              <a:buSzPct val="70000"/>
              <a:buBlip>
                <a:blip r:embed="rId2"/>
              </a:buBlip>
            </a:pPr>
            <a:r>
              <a:rPr lang="en-US" dirty="0" smtClean="0"/>
              <a:t>Rain gauges go back much further in time but can be unreliable in strong winds and are subject to large sampling error</a:t>
            </a:r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We used both radar and gauge data and averaged both over circles of 100 km radius of 35 radar sites. (</a:t>
            </a:r>
            <a:r>
              <a:rPr lang="en-US" sz="2400" i="1" dirty="0" err="1" smtClean="0"/>
              <a:t>Feldmann</a:t>
            </a:r>
            <a:r>
              <a:rPr lang="en-US" sz="2400" i="1" dirty="0" smtClean="0"/>
              <a:t> and Emanuel, 2019, in review)</a:t>
            </a:r>
          </a:p>
          <a:p>
            <a:pPr>
              <a:buSzPct val="70000"/>
              <a:buBlip>
                <a:blip r:embed="rId2"/>
              </a:buBlip>
            </a:pPr>
            <a:r>
              <a:rPr lang="en-US" b="1" dirty="0" smtClean="0"/>
              <a:t>Many thanks to Monika </a:t>
            </a:r>
            <a:r>
              <a:rPr lang="en-US" b="1" dirty="0" err="1" smtClean="0"/>
              <a:t>Feldmann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15052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24" y="965311"/>
            <a:ext cx="7815545" cy="53026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00554" y="257908"/>
            <a:ext cx="599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FF"/>
                </a:solidFill>
              </a:rPr>
              <a:t>NEXRAD Sites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29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2585" y="367323"/>
            <a:ext cx="5736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Some Examples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048" y="890543"/>
            <a:ext cx="7024120" cy="54894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91631" y="1638555"/>
            <a:ext cx="1864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Estimated gauge sampling error</a:t>
            </a:r>
            <a:endParaRPr lang="en-US" sz="14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290646" y="3055815"/>
            <a:ext cx="765908" cy="9378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290646" y="2532595"/>
            <a:ext cx="1864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Estimated radar sampling error</a:t>
            </a:r>
            <a:endParaRPr lang="en-US" sz="14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438769" y="2161775"/>
            <a:ext cx="531446" cy="12031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303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1718"/>
            <a:ext cx="4992764" cy="3901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6787" y="1321718"/>
            <a:ext cx="4992764" cy="390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5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How We Deal with This: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For local events, accumulate statistics over locations far enough apart to sample different individual events, but close enough to sample the same overall climatology. </a:t>
            </a:r>
          </a:p>
          <a:p>
            <a:pPr lvl="1">
              <a:buSzPct val="70000"/>
              <a:buBlip>
                <a:blip r:embed="rId2"/>
              </a:buBlip>
            </a:pPr>
            <a:r>
              <a:rPr lang="en-US" dirty="0" smtClean="0"/>
              <a:t>Example:  500 mm of </a:t>
            </a:r>
            <a:r>
              <a:rPr lang="en-US" dirty="0" smtClean="0"/>
              <a:t>hurricane</a:t>
            </a:r>
            <a:r>
              <a:rPr lang="en-US" dirty="0" smtClean="0"/>
              <a:t> </a:t>
            </a:r>
            <a:r>
              <a:rPr lang="en-US" dirty="0" smtClean="0"/>
              <a:t>rain in metro Houston may be a 100-year event, but a 20-year event over coastal Texas</a:t>
            </a:r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Extrapolate well-sampled events to rare events using extreme value theory. Dicey!</a:t>
            </a:r>
          </a:p>
        </p:txBody>
      </p:sp>
    </p:spTree>
    <p:extLst>
      <p:ext uri="{BB962C8B-B14F-4D97-AF65-F5344CB8AC3E}">
        <p14:creationId xmlns:p14="http://schemas.microsoft.com/office/powerpoint/2010/main" val="179485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874" y="1345163"/>
            <a:ext cx="4992764" cy="3901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972" y="1345163"/>
            <a:ext cx="4992764" cy="390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7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Effects of Climate Change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 More moisture in boundary layer</a:t>
            </a:r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Stronger storms but more compact inner 	regions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Possibly larger storm diameters</a:t>
            </a:r>
          </a:p>
          <a:p>
            <a:endParaRPr lang="en-US" dirty="0"/>
          </a:p>
          <a:p>
            <a:r>
              <a:rPr lang="en-US" dirty="0" smtClean="0"/>
              <a:t>Storms may be moving faster or slower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83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723" y="241540"/>
            <a:ext cx="87810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Probability of Storm Accumulated Rainfall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Harris County,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Climate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models, 1981-2000, 2008-2027, and 2081-2100,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Based on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2000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Events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Each, and Using RCP 8.5. Shading Shows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pread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mong the Models.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38" y="1562909"/>
            <a:ext cx="7391982" cy="504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29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69" y="939992"/>
            <a:ext cx="7477147" cy="56952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1538" y="336061"/>
            <a:ext cx="7237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Black Swan Event</a:t>
            </a:r>
          </a:p>
        </p:txBody>
      </p:sp>
    </p:spTree>
    <p:extLst>
      <p:ext uri="{BB962C8B-B14F-4D97-AF65-F5344CB8AC3E}">
        <p14:creationId xmlns:p14="http://schemas.microsoft.com/office/powerpoint/2010/main" val="55848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36" y="1368062"/>
            <a:ext cx="8514272" cy="53639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332" y="44623"/>
            <a:ext cx="7962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MIT’s Hurricane Flood Risk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(with Sai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Ravela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Ken Strzepek, and the MIT Resilience Committee)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91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66" y="1101276"/>
            <a:ext cx="7283546" cy="5143500"/>
          </a:xfrm>
          <a:prstGeom prst="rect">
            <a:avLst/>
          </a:prstGeom>
        </p:spPr>
      </p:pic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-1" y="277253"/>
            <a:ext cx="9204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0000FF"/>
                </a:solidFill>
                <a:latin typeface="Avenir Next Regular"/>
                <a:cs typeface="Avenir Next Regular"/>
              </a:rPr>
              <a:t>Sea Level Rise / Storm Surge </a:t>
            </a:r>
            <a:r>
              <a:rPr lang="en-US" sz="3200" dirty="0" smtClean="0">
                <a:solidFill>
                  <a:srgbClr val="0000FF"/>
                </a:solidFill>
                <a:latin typeface="Avenir Next Regular"/>
                <a:cs typeface="Avenir Next Regular"/>
              </a:rPr>
              <a:t>Propagation (2070)</a:t>
            </a:r>
            <a:endParaRPr lang="en-US" sz="3200" dirty="0">
              <a:solidFill>
                <a:srgbClr val="0000FF"/>
              </a:solidFill>
              <a:latin typeface="Avenir Next Regular"/>
              <a:cs typeface="Avenir Next Regula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31567" y="5850703"/>
            <a:ext cx="3912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61F2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1% or 100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61F2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year SLR/SS event under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61F2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climate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61F2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change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61F2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conditions (2070) (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precipitation not yet included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61F2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41834" y="65269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73466" y="5032138"/>
            <a:ext cx="372364" cy="199499"/>
          </a:xfrm>
          <a:prstGeom prst="rect">
            <a:avLst/>
          </a:prstGeom>
          <a:solidFill>
            <a:srgbClr val="0540E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73466" y="5270387"/>
            <a:ext cx="372364" cy="199499"/>
          </a:xfrm>
          <a:prstGeom prst="rect">
            <a:avLst/>
          </a:prstGeom>
          <a:solidFill>
            <a:srgbClr val="22FFB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69572" y="4993388"/>
            <a:ext cx="107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1-3 feet peak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99552" y="5232636"/>
            <a:ext cx="1049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</a:t>
            </a:r>
            <a:r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foot peak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5866" y="6214515"/>
            <a:ext cx="3881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Note: not for distribution – in-progress MIT Flood Vulnerability Study (Jun 2017); based on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MassDOT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/Central Artery Flood Modelling assumptions for river levels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7034" y="1101276"/>
            <a:ext cx="3165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 Ken Strzepek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56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Summary</a:t>
            </a:r>
            <a:endParaRPr lang="en-US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>
          <a:xfrm>
            <a:off x="457199" y="1231752"/>
            <a:ext cx="8296031" cy="5004926"/>
          </a:xfrm>
        </p:spPr>
        <p:txBody>
          <a:bodyPr/>
          <a:lstStyle/>
          <a:p>
            <a:pPr>
              <a:buSzPct val="70000"/>
              <a:buBlip>
                <a:blip r:embed="rId3"/>
              </a:buBlip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History is too short and imperfect to estimate many natural hazard risks</a:t>
            </a:r>
          </a:p>
          <a:p>
            <a:pPr>
              <a:buSzPct val="70000"/>
              <a:buBlip>
                <a:blip r:embed="rId3"/>
              </a:buBlip>
            </a:pP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3"/>
              </a:buBlip>
            </a:pP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We should bring physics to bear on estimating weather risks</a:t>
            </a:r>
          </a:p>
          <a:p>
            <a:pPr marL="0" indent="0">
              <a:buSzPct val="70000"/>
              <a:buNone/>
            </a:pP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3"/>
              </a:buBlip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Physical modeling permits us to estimate how weather risks will evolve in a changing climate</a:t>
            </a:r>
          </a:p>
        </p:txBody>
      </p:sp>
    </p:spTree>
    <p:extLst>
      <p:ext uri="{BB962C8B-B14F-4D97-AF65-F5344CB8AC3E}">
        <p14:creationId xmlns:p14="http://schemas.microsoft.com/office/powerpoint/2010/main" val="99373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998663"/>
            <a:ext cx="8229600" cy="1143000"/>
          </a:xfrm>
        </p:spPr>
        <p:txBody>
          <a:bodyPr/>
          <a:lstStyle/>
          <a:p>
            <a:r>
              <a:rPr lang="en-US" dirty="0" smtClean="0"/>
              <a:t>Spares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53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171450"/>
            <a:ext cx="8699500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2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271463"/>
            <a:ext cx="8515349" cy="638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61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How We COULD Deal with This: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5003800"/>
          </a:xfrm>
        </p:spPr>
        <p:txBody>
          <a:bodyPr/>
          <a:lstStyle/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Bring physics to bear on natural hazard risk assessment… problem  too important to leave to statisticians</a:t>
            </a:r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But several impediments:</a:t>
            </a:r>
          </a:p>
          <a:p>
            <a:pPr lvl="1">
              <a:buSzPct val="70000"/>
              <a:buBlip>
                <a:blip r:embed="rId2"/>
              </a:buBlip>
            </a:pPr>
            <a:r>
              <a:rPr lang="en-US" sz="2400" dirty="0" smtClean="0"/>
              <a:t>Academic stove-piping: Too applied for scientists; too complicated for risk professionals</a:t>
            </a:r>
          </a:p>
          <a:p>
            <a:pPr lvl="1">
              <a:buSzPct val="70000"/>
              <a:buBlip>
                <a:blip r:embed="rId2"/>
              </a:buBlip>
            </a:pPr>
            <a:r>
              <a:rPr lang="en-US" sz="2400" dirty="0" smtClean="0"/>
              <a:t>Near monopoly in commercial risk modeling</a:t>
            </a:r>
          </a:p>
          <a:p>
            <a:pPr lvl="1">
              <a:buSzPct val="70000"/>
              <a:buBlip>
                <a:blip r:embed="rId2"/>
              </a:buBlip>
            </a:pPr>
            <a:r>
              <a:rPr lang="en-US" sz="2400" dirty="0" smtClean="0"/>
              <a:t>Brute force modeling probably too expensive to be practical for many applications</a:t>
            </a:r>
          </a:p>
          <a:p>
            <a:pPr lvl="1">
              <a:buSzPct val="70000"/>
              <a:buBlip>
                <a:blip r:embed="rId2"/>
              </a:buBlip>
            </a:pPr>
            <a:r>
              <a:rPr lang="en-US" sz="2400" dirty="0" smtClean="0"/>
              <a:t>May now be impractical to run regional models  for ~1,000 years, driven by climate models, but that day is coming</a:t>
            </a:r>
          </a:p>
        </p:txBody>
      </p:sp>
    </p:spTree>
    <p:extLst>
      <p:ext uri="{BB962C8B-B14F-4D97-AF65-F5344CB8AC3E}">
        <p14:creationId xmlns:p14="http://schemas.microsoft.com/office/powerpoint/2010/main" val="142417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862012"/>
            <a:ext cx="7829550" cy="5872163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6725" y="84138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Wind speed and direction at Logan Airport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06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448" y="87353"/>
            <a:ext cx="4643529" cy="34839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123" y="3482088"/>
            <a:ext cx="4572613" cy="34307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16977" y="2209800"/>
            <a:ext cx="1869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Secondary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eyewalls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92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Return Periods</a:t>
            </a:r>
          </a:p>
        </p:txBody>
      </p:sp>
      <p:pic>
        <p:nvPicPr>
          <p:cNvPr id="18435" name="Picture 4" descr="C:\Documents and Settings\Kerry Emanuel\My Documents\riskproject\fig2c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914400"/>
            <a:ext cx="7572375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126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18" y="785991"/>
            <a:ext cx="7919050" cy="59415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92105" y="2018581"/>
            <a:ext cx="362309" cy="250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4068" y="232913"/>
            <a:ext cx="80829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Captures Much of the Observed North Atlantic Interannual Variability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77706" y="2389517"/>
            <a:ext cx="14664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=0.65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47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26" y="1195070"/>
            <a:ext cx="8982474" cy="40020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6378" y="241540"/>
            <a:ext cx="7591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Contributions to Changes in Annual Mean Hurricane Rainfall at Houston from Changes in Overall Event Frequency and in Average Storm Rainfall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87593" y="5615796"/>
            <a:ext cx="6616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Δ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 = Change in overall hurricane frequency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ΔR= Change in Rainfall amounts in excess of 100 mm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91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26" y="1229576"/>
            <a:ext cx="8982474" cy="40020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3683" y="227655"/>
            <a:ext cx="80225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Contributions to Changes in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Hurricane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Rainfall at Houston from Changes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Updraft Speed, Water Vapor Content, and Storm Duration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06770" y="5525643"/>
            <a:ext cx="4744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Δ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= Change in updraft speed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Δq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 Change in water vapor concentration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ΔD = Change in storm duration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10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000" b="1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Limitations of a strictly statistical approach to hurricane risk assessment</a:t>
            </a:r>
            <a:endParaRPr lang="en-US" sz="3000" b="1" dirty="0">
              <a:solidFill>
                <a:srgbClr val="0F2AB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533399" y="1828800"/>
            <a:ext cx="8391769" cy="3810000"/>
          </a:xfrm>
        </p:spPr>
        <p:txBody>
          <a:bodyPr>
            <a:normAutofit/>
          </a:bodyPr>
          <a:lstStyle/>
          <a:p>
            <a:pPr>
              <a:buSzPct val="70000"/>
              <a:buBlip>
                <a:blip r:embed="rId4"/>
              </a:buBlip>
              <a:defRPr/>
            </a:pPr>
            <a:r>
              <a:rPr lang="en-US" sz="2600" dirty="0">
                <a:solidFill>
                  <a:srgbClr val="0F2AB1"/>
                </a:solidFill>
              </a:rPr>
              <a:t>&gt;50% of all normalized </a:t>
            </a:r>
            <a:r>
              <a:rPr lang="en-US" sz="2600" dirty="0" smtClean="0">
                <a:solidFill>
                  <a:srgbClr val="0F2AB1"/>
                </a:solidFill>
              </a:rPr>
              <a:t>U.S. hurricane damage, 1900-2017, caused </a:t>
            </a:r>
            <a:r>
              <a:rPr lang="en-US" sz="2600" dirty="0">
                <a:solidFill>
                  <a:srgbClr val="0F2AB1"/>
                </a:solidFill>
              </a:rPr>
              <a:t>by </a:t>
            </a:r>
            <a:r>
              <a:rPr lang="en-US" sz="2600" b="1" dirty="0">
                <a:solidFill>
                  <a:srgbClr val="0F2AB1"/>
                </a:solidFill>
              </a:rPr>
              <a:t>top </a:t>
            </a:r>
            <a:r>
              <a:rPr lang="en-US" sz="2600" b="1" dirty="0" smtClean="0">
                <a:solidFill>
                  <a:srgbClr val="0F2AB1"/>
                </a:solidFill>
              </a:rPr>
              <a:t>10 </a:t>
            </a:r>
            <a:r>
              <a:rPr lang="en-US" sz="2600" b="1" dirty="0">
                <a:solidFill>
                  <a:srgbClr val="0F2AB1"/>
                </a:solidFill>
              </a:rPr>
              <a:t>events</a:t>
            </a:r>
            <a:r>
              <a:rPr lang="en-US" sz="2600" dirty="0">
                <a:solidFill>
                  <a:srgbClr val="0F2AB1"/>
                </a:solidFill>
              </a:rPr>
              <a:t>, all </a:t>
            </a:r>
            <a:r>
              <a:rPr lang="en-US" sz="2600" dirty="0" smtClean="0">
                <a:solidFill>
                  <a:srgbClr val="0F2AB1"/>
                </a:solidFill>
              </a:rPr>
              <a:t>but one (Sandy) were category </a:t>
            </a:r>
            <a:r>
              <a:rPr lang="en-US" sz="2600" dirty="0">
                <a:solidFill>
                  <a:srgbClr val="0F2AB1"/>
                </a:solidFill>
              </a:rPr>
              <a:t>3, 4 and </a:t>
            </a:r>
            <a:r>
              <a:rPr lang="en-US" sz="2600" dirty="0" smtClean="0">
                <a:solidFill>
                  <a:srgbClr val="0F2AB1"/>
                </a:solidFill>
              </a:rPr>
              <a:t>5</a:t>
            </a:r>
          </a:p>
          <a:p>
            <a:pPr>
              <a:buSzPct val="70000"/>
              <a:buBlip>
                <a:blip r:embed="rId4"/>
              </a:buBlip>
              <a:defRPr/>
            </a:pPr>
            <a:r>
              <a:rPr lang="en-US" sz="2600" dirty="0" smtClean="0">
                <a:solidFill>
                  <a:srgbClr val="0F2AB1"/>
                </a:solidFill>
              </a:rPr>
              <a:t>&gt;75% of all damage caused by </a:t>
            </a:r>
            <a:r>
              <a:rPr lang="en-US" sz="2600" b="1" dirty="0" smtClean="0">
                <a:solidFill>
                  <a:srgbClr val="0F2AB1"/>
                </a:solidFill>
              </a:rPr>
              <a:t>top 30 events</a:t>
            </a:r>
            <a:endParaRPr lang="en-US" sz="2600" b="1" dirty="0">
              <a:solidFill>
                <a:srgbClr val="0F2AB1"/>
              </a:solidFill>
            </a:endParaRPr>
          </a:p>
          <a:p>
            <a:pPr>
              <a:buSzPct val="70000"/>
              <a:buBlip>
                <a:blip r:embed="rId4"/>
              </a:buBlip>
              <a:defRPr/>
            </a:pPr>
            <a:r>
              <a:rPr lang="en-US" sz="2600" dirty="0" smtClean="0">
                <a:solidFill>
                  <a:srgbClr val="FF0000"/>
                </a:solidFill>
              </a:rPr>
              <a:t>&gt;78% </a:t>
            </a:r>
            <a:r>
              <a:rPr lang="en-US" sz="2600" dirty="0">
                <a:solidFill>
                  <a:srgbClr val="0F2AB1"/>
                </a:solidFill>
              </a:rPr>
              <a:t>of all damage caused by storms of category 3 and greater</a:t>
            </a:r>
          </a:p>
          <a:p>
            <a:pPr>
              <a:buSzPct val="70000"/>
              <a:buBlip>
                <a:blip r:embed="rId4"/>
              </a:buBlip>
              <a:defRPr/>
            </a:pPr>
            <a:r>
              <a:rPr lang="en-US" sz="2600" b="1" i="1" dirty="0" smtClean="0">
                <a:solidFill>
                  <a:srgbClr val="0F2AB1"/>
                </a:solidFill>
              </a:rPr>
              <a:t>       Landfalling </a:t>
            </a:r>
            <a:r>
              <a:rPr lang="en-US" sz="2600" b="1" i="1" dirty="0">
                <a:solidFill>
                  <a:srgbClr val="0F2AB1"/>
                </a:solidFill>
              </a:rPr>
              <a:t>storm statistics are </a:t>
            </a:r>
            <a:r>
              <a:rPr lang="en-US" sz="2600" b="1" i="1" dirty="0" smtClean="0">
                <a:solidFill>
                  <a:srgbClr val="0F2AB1"/>
                </a:solidFill>
              </a:rPr>
              <a:t>inadequate </a:t>
            </a:r>
            <a:r>
              <a:rPr lang="en-US" sz="2600" b="1" i="1" dirty="0">
                <a:solidFill>
                  <a:srgbClr val="0F2AB1"/>
                </a:solidFill>
              </a:rPr>
              <a:t>for assessing hurricane risk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914400" y="4495800"/>
          <a:ext cx="450850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Equation" r:id="rId5" imgW="139680" imgH="126720" progId="Equation.DSMT4">
                  <p:embed/>
                </p:oleObj>
              </mc:Choice>
              <mc:Fallback>
                <p:oleObj name="Equation" r:id="rId5" imgW="139680" imgH="126720" progId="Equation.DSMT4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495800"/>
                        <a:ext cx="450850" cy="40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880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05800" cy="246856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Bringing Physics to Bear: Risk Assessment by Direct Numerical Simulation of Hurricanes</a:t>
            </a:r>
            <a:br>
              <a:rPr lang="en-US" sz="3600" b="1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600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3600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600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</a:t>
            </a:r>
            <a:r>
              <a:rPr lang="en-US" sz="3600" dirty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Problem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200400"/>
            <a:ext cx="8229600" cy="3429000"/>
          </a:xfrm>
        </p:spPr>
        <p:txBody>
          <a:bodyPr>
            <a:normAutofit/>
          </a:bodyPr>
          <a:lstStyle/>
          <a:p>
            <a:pPr>
              <a:buSzPct val="80000"/>
              <a:buBlip>
                <a:blip r:embed="rId3"/>
              </a:buBlip>
            </a:pPr>
            <a:r>
              <a:rPr lang="en-US" sz="2800" b="1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The hurricane eyewall is </a:t>
            </a:r>
            <a:r>
              <a:rPr lang="en-US" sz="2800" b="1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an intense, circular </a:t>
            </a:r>
            <a:r>
              <a:rPr lang="en-US" sz="2800" b="1" i="1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front</a:t>
            </a:r>
            <a:r>
              <a:rPr lang="en-US" sz="2800" b="1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attaining scales of ~ 1 km or </a:t>
            </a:r>
            <a:r>
              <a:rPr lang="en-US" sz="2800" b="1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less</a:t>
            </a:r>
          </a:p>
          <a:p>
            <a:pPr>
              <a:buSzPct val="80000"/>
              <a:buBlip>
                <a:blip r:embed="rId3"/>
              </a:buBlip>
            </a:pPr>
            <a:endParaRPr lang="en-US" sz="2800" b="1" dirty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80000"/>
              <a:buBlip>
                <a:blip r:embed="rId3"/>
              </a:buBlip>
            </a:pPr>
            <a:r>
              <a:rPr lang="en-US" sz="2800" b="1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At the same time, the storm’s circulation extends to ~1000 km and is embedded in much larger scale flows</a:t>
            </a:r>
          </a:p>
        </p:txBody>
      </p:sp>
    </p:spTree>
    <p:extLst>
      <p:ext uri="{BB962C8B-B14F-4D97-AF65-F5344CB8AC3E}">
        <p14:creationId xmlns:p14="http://schemas.microsoft.com/office/powerpoint/2010/main" val="428327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2153231"/>
            <a:ext cx="5747011" cy="2901622"/>
            <a:chOff x="0" y="2153231"/>
            <a:chExt cx="5747011" cy="2901622"/>
          </a:xfrm>
        </p:grpSpPr>
        <p:pic>
          <p:nvPicPr>
            <p:cNvPr id="1026" name="Picture 2" descr="C:\Users\Kerry Emaanuel\Graphics\Transparent Figures\Intensity_histo_models.png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9368" t="35641" r="10172" b="35511"/>
            <a:stretch/>
          </p:blipFill>
          <p:spPr bwMode="auto">
            <a:xfrm>
              <a:off x="0" y="2153231"/>
              <a:ext cx="5747011" cy="2901622"/>
            </a:xfrm>
            <a:prstGeom prst="rect">
              <a:avLst/>
            </a:prstGeom>
            <a:noFill/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3048000" y="2667000"/>
              <a:ext cx="20128" cy="18933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>
              <a:off x="3662022" y="3703027"/>
              <a:ext cx="457200" cy="2286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/>
            <p:cNvCxnSpPr/>
            <p:nvPr/>
          </p:nvCxnSpPr>
          <p:spPr>
            <a:xfrm flipH="1">
              <a:off x="3048000" y="2345749"/>
              <a:ext cx="1312871" cy="7667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/>
            <p:cNvSpPr txBox="1"/>
            <p:nvPr/>
          </p:nvSpPr>
          <p:spPr>
            <a:xfrm>
              <a:off x="793630" y="4769001"/>
              <a:ext cx="44641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Wind Speed (meters per second)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623208" y="1509002"/>
            <a:ext cx="3505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Histograms of Tropical Cyclone Intensity as Simulated by a Global Model with 50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Calibri"/>
              </a:rPr>
              <a:t>km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grid point spacing. (Courtesy Isaac Held, GFDL)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02971" y="1980564"/>
            <a:ext cx="1459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Category 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10667" y="4445835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Global models do not simulate the storms that cause destruction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95523" y="3199682"/>
            <a:ext cx="108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45274" y="2786775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rot="10800000" flipV="1">
            <a:off x="2269994" y="3094699"/>
            <a:ext cx="3810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77667" y="218932"/>
            <a:ext cx="8352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Modeling challenge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 Today’s global models are too coarse to simulate destructive hurricanes over ~1,000 years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71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9" grpId="0"/>
      <p:bldP spid="13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How to deal with this?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5300" y="1943099"/>
            <a:ext cx="8153400" cy="4582747"/>
          </a:xfrm>
        </p:spPr>
        <p:txBody>
          <a:bodyPr>
            <a:noAutofit/>
          </a:bodyPr>
          <a:lstStyle/>
          <a:p>
            <a:pPr>
              <a:buSzPct val="60000"/>
              <a:buBlip>
                <a:blip r:embed="rId3"/>
              </a:buBlip>
            </a:pPr>
            <a:r>
              <a:rPr lang="en-US" sz="3600" b="1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Embed a high-resolution, fast coupled ocean-atmosphere hurricane model in global climate model or climate reanalysis data</a:t>
            </a:r>
          </a:p>
          <a:p>
            <a:pPr>
              <a:buSzPct val="60000"/>
              <a:buBlip>
                <a:blip r:embed="rId3"/>
              </a:buBlip>
            </a:pPr>
            <a:r>
              <a:rPr lang="en-US" sz="3600" b="1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Coupled Hurricane Intensity Prediction Model (CHIPS) has been used for 16 years to forecast real hurricanes in near-real time</a:t>
            </a:r>
            <a:endParaRPr lang="en-US" sz="3600" b="1" dirty="0">
              <a:solidFill>
                <a:srgbClr val="0F2AB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328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riel2.potx" id="{8D7F14D1-26D0-4A26-ABBD-DD2D7DC99EAF}" vid="{DA866886-4644-4880-8314-28E7856239F6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riel2.potx" id="{8D7F14D1-26D0-4A26-ABBD-DD2D7DC99EAF}" vid="{DA866886-4644-4880-8314-28E7856239F6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Ariel2</Template>
  <TotalTime>4426</TotalTime>
  <Words>1867</Words>
  <Application>Microsoft Office PowerPoint</Application>
  <PresentationFormat>On-screen Show (4:3)</PresentationFormat>
  <Paragraphs>190</Paragraphs>
  <Slides>55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70" baseType="lpstr">
      <vt:lpstr>Arial</vt:lpstr>
      <vt:lpstr>Avenir Next Regular</vt:lpstr>
      <vt:lpstr>Calibri</vt:lpstr>
      <vt:lpstr>Calibri Light</vt:lpstr>
      <vt:lpstr>Georgia</vt:lpstr>
      <vt:lpstr>Helvetica Light</vt:lpstr>
      <vt:lpstr>1_Office Theme</vt:lpstr>
      <vt:lpstr>3_Office Theme</vt:lpstr>
      <vt:lpstr>9_Office Theme</vt:lpstr>
      <vt:lpstr>1_Ariel</vt:lpstr>
      <vt:lpstr>4_Office Theme</vt:lpstr>
      <vt:lpstr>Office Theme</vt:lpstr>
      <vt:lpstr>2_Office Theme</vt:lpstr>
      <vt:lpstr>7_Office Theme</vt:lpstr>
      <vt:lpstr>Equation</vt:lpstr>
      <vt:lpstr>Using Physics to Help Assess Long-Term Tropical Cyclone Flood Risks</vt:lpstr>
      <vt:lpstr>Risk Assessment:  The Problem</vt:lpstr>
      <vt:lpstr>The Heart of the Problem:</vt:lpstr>
      <vt:lpstr>How We Deal with This:</vt:lpstr>
      <vt:lpstr>How We COULD Deal with This:</vt:lpstr>
      <vt:lpstr>Limitations of a strictly statistical approach to hurricane risk assessment</vt:lpstr>
      <vt:lpstr>Bringing Physics to Bear: Risk Assessment by Direct Numerical Simulation of Hurricanes  The Problem</vt:lpstr>
      <vt:lpstr>PowerPoint Presentation</vt:lpstr>
      <vt:lpstr>How to deal with this?</vt:lpstr>
      <vt:lpstr>Time-dependent, axisymmetric model phrased in R space (CHIPS)</vt:lpstr>
      <vt:lpstr>Angular Momentum Distribution</vt:lpstr>
      <vt:lpstr>RMS Intensity Error, 2009-2015</vt:lpstr>
      <vt:lpstr>How Can We Use This Model to Help Assess Hurricane Wind, Surge, and Rain Risk in Current and Future Climates?</vt:lpstr>
      <vt:lpstr>Risk Assessment Approach:</vt:lpstr>
      <vt:lpstr>Synthetic Track Generation: Generation of Synthetic Wind Time Series</vt:lpstr>
      <vt:lpstr>Synthetic wind time series</vt:lpstr>
      <vt:lpstr>Calibration</vt:lpstr>
      <vt:lpstr>PowerPoint Presentation</vt:lpstr>
      <vt:lpstr>PowerPoint Presentation</vt:lpstr>
      <vt:lpstr>PowerPoint Presentation</vt:lpstr>
      <vt:lpstr>PowerPoint Presentation</vt:lpstr>
      <vt:lpstr>Cumulative Distribution of Storm Lifetime Peak Wind Speed, with Sample of 1755 Synthetic Tracks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Predicting Rainfall</vt:lpstr>
      <vt:lpstr>Basic strategy: Reconstruct time-evolving  2-D wind field by fitting a canonical radial wind profile to predicted values of Vmax and rmax and adding a constant background wind. Allow resulting vortex to interact with background wind and thermodynamic fields.</vt:lpstr>
      <vt:lpstr>Calculating vertical motion in middle troposphere from time-dependent azimuthal gradient wind. Four components:</vt:lpstr>
      <vt:lpstr>PowerPoint Presentation</vt:lpstr>
      <vt:lpstr>Given mid-tropospheric vertical motion, rainfall is calculated by assuming ascent along a moist adiabat, calculated using the environmental 600 hPa temperature plus a correction for the storm’s warm core</vt:lpstr>
      <vt:lpstr>PowerPoint Presentation</vt:lpstr>
      <vt:lpstr>PowerPoint Presentation</vt:lpstr>
      <vt:lpstr>Physics is fine, but how do we evaluate how well it works?</vt:lpstr>
      <vt:lpstr>PowerPoint Presentation</vt:lpstr>
      <vt:lpstr>PowerPoint Presentation</vt:lpstr>
      <vt:lpstr>PowerPoint Presentation</vt:lpstr>
      <vt:lpstr>PowerPoint Presentation</vt:lpstr>
      <vt:lpstr>Effects of Climate Change</vt:lpstr>
      <vt:lpstr>PowerPoint Presentation</vt:lpstr>
      <vt:lpstr>PowerPoint Presentation</vt:lpstr>
      <vt:lpstr>PowerPoint Presentation</vt:lpstr>
      <vt:lpstr>Sea Level Rise / Storm Surge Propagation (2070)</vt:lpstr>
      <vt:lpstr>Summary</vt:lpstr>
      <vt:lpstr>Spares</vt:lpstr>
      <vt:lpstr>PowerPoint Presentation</vt:lpstr>
      <vt:lpstr>PowerPoint Presentation</vt:lpstr>
      <vt:lpstr>Wind speed and direction at Logan Airport</vt:lpstr>
      <vt:lpstr>PowerPoint Presentation</vt:lpstr>
      <vt:lpstr>Return Periods</vt:lpstr>
      <vt:lpstr>PowerPoint Presentation</vt:lpstr>
      <vt:lpstr>PowerPoint Presentation</vt:lpstr>
      <vt:lpstr>PowerPoint Presentation</vt:lpstr>
    </vt:vector>
  </TitlesOfParts>
  <Company>Massachusetts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Hurricanes and Hurricane Risk in a Changing Climate</dc:title>
  <dc:creator>Kerry Emanuel</dc:creator>
  <cp:lastModifiedBy>Kerry</cp:lastModifiedBy>
  <cp:revision>99</cp:revision>
  <dcterms:created xsi:type="dcterms:W3CDTF">2014-03-11T21:13:36Z</dcterms:created>
  <dcterms:modified xsi:type="dcterms:W3CDTF">2019-04-04T14:31:15Z</dcterms:modified>
</cp:coreProperties>
</file>