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61" r:id="rId5"/>
    <p:sldId id="262" r:id="rId6"/>
    <p:sldId id="263" r:id="rId7"/>
    <p:sldId id="264" r:id="rId8"/>
    <p:sldId id="257"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131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DAE6FB-3507-458B-9CFF-D59A9CAEE579}"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BD21C-8D66-40C3-9BAD-DDB80803ACAE}" type="slidenum">
              <a:rPr lang="en-US" smtClean="0"/>
              <a:t>‹#›</a:t>
            </a:fld>
            <a:endParaRPr lang="en-US"/>
          </a:p>
        </p:txBody>
      </p:sp>
    </p:spTree>
    <p:extLst>
      <p:ext uri="{BB962C8B-B14F-4D97-AF65-F5344CB8AC3E}">
        <p14:creationId xmlns:p14="http://schemas.microsoft.com/office/powerpoint/2010/main" val="2964420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AE6FB-3507-458B-9CFF-D59A9CAEE579}"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BD21C-8D66-40C3-9BAD-DDB80803ACAE}" type="slidenum">
              <a:rPr lang="en-US" smtClean="0"/>
              <a:t>‹#›</a:t>
            </a:fld>
            <a:endParaRPr lang="en-US"/>
          </a:p>
        </p:txBody>
      </p:sp>
    </p:spTree>
    <p:extLst>
      <p:ext uri="{BB962C8B-B14F-4D97-AF65-F5344CB8AC3E}">
        <p14:creationId xmlns:p14="http://schemas.microsoft.com/office/powerpoint/2010/main" val="2877160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AE6FB-3507-458B-9CFF-D59A9CAEE579}"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BD21C-8D66-40C3-9BAD-DDB80803ACAE}" type="slidenum">
              <a:rPr lang="en-US" smtClean="0"/>
              <a:t>‹#›</a:t>
            </a:fld>
            <a:endParaRPr lang="en-US"/>
          </a:p>
        </p:txBody>
      </p:sp>
    </p:spTree>
    <p:extLst>
      <p:ext uri="{BB962C8B-B14F-4D97-AF65-F5344CB8AC3E}">
        <p14:creationId xmlns:p14="http://schemas.microsoft.com/office/powerpoint/2010/main" val="192974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171450" indent="-171450">
              <a:buFontTx/>
              <a:buBlip>
                <a:blip r:embed="rId2"/>
              </a:buBlip>
              <a:defRPr>
                <a:latin typeface="Arial" panose="020B0604020202020204" pitchFamily="34" charset="0"/>
                <a:cs typeface="Arial" panose="020B0604020202020204" pitchFamily="34" charset="0"/>
              </a:defRPr>
            </a:lvl1pPr>
            <a:lvl2pPr marL="514350" indent="-171450">
              <a:buSzPct val="70000"/>
              <a:buFontTx/>
              <a:buBlip>
                <a:blip r:embed="rId2"/>
              </a:buBlip>
              <a:defRPr>
                <a:latin typeface="Arial" panose="020B0604020202020204" pitchFamily="34" charset="0"/>
                <a:cs typeface="Arial" panose="020B0604020202020204" pitchFamily="34" charset="0"/>
              </a:defRPr>
            </a:lvl2pPr>
            <a:lvl3pPr marL="857250" indent="-171450">
              <a:buSzPct val="40000"/>
              <a:buFontTx/>
              <a:buBlip>
                <a:blip r:embed="rId2"/>
              </a:buBlip>
              <a:defRPr>
                <a:latin typeface="Arial" panose="020B0604020202020204" pitchFamily="34" charset="0"/>
                <a:cs typeface="Arial" panose="020B0604020202020204" pitchFamily="34" charset="0"/>
              </a:defRPr>
            </a:lvl3pPr>
            <a:lvl4pPr marL="1200150" indent="-171450">
              <a:buSzPct val="40000"/>
              <a:buFontTx/>
              <a:buBlip>
                <a:blip r:embed="rId2"/>
              </a:buBlip>
              <a:defRPr>
                <a:latin typeface="Arial" panose="020B0604020202020204" pitchFamily="34" charset="0"/>
                <a:cs typeface="Arial" panose="020B0604020202020204" pitchFamily="34" charset="0"/>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DAE6FB-3507-458B-9CFF-D59A9CAEE579}"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BD21C-8D66-40C3-9BAD-DDB80803ACAE}" type="slidenum">
              <a:rPr lang="en-US" smtClean="0"/>
              <a:t>‹#›</a:t>
            </a:fld>
            <a:endParaRPr lang="en-US"/>
          </a:p>
        </p:txBody>
      </p:sp>
    </p:spTree>
    <p:extLst>
      <p:ext uri="{BB962C8B-B14F-4D97-AF65-F5344CB8AC3E}">
        <p14:creationId xmlns:p14="http://schemas.microsoft.com/office/powerpoint/2010/main" val="4252690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DAE6FB-3507-458B-9CFF-D59A9CAEE579}" type="datetimeFigureOut">
              <a:rPr lang="en-US" smtClean="0"/>
              <a:t>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1BD21C-8D66-40C3-9BAD-DDB80803ACAE}" type="slidenum">
              <a:rPr lang="en-US" smtClean="0"/>
              <a:t>‹#›</a:t>
            </a:fld>
            <a:endParaRPr lang="en-US"/>
          </a:p>
        </p:txBody>
      </p:sp>
    </p:spTree>
    <p:extLst>
      <p:ext uri="{BB962C8B-B14F-4D97-AF65-F5344CB8AC3E}">
        <p14:creationId xmlns:p14="http://schemas.microsoft.com/office/powerpoint/2010/main" val="3552250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DAE6FB-3507-458B-9CFF-D59A9CAEE579}" type="datetimeFigureOut">
              <a:rPr lang="en-US" smtClean="0"/>
              <a:t>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BD21C-8D66-40C3-9BAD-DDB80803ACAE}" type="slidenum">
              <a:rPr lang="en-US" smtClean="0"/>
              <a:t>‹#›</a:t>
            </a:fld>
            <a:endParaRPr lang="en-US"/>
          </a:p>
        </p:txBody>
      </p:sp>
    </p:spTree>
    <p:extLst>
      <p:ext uri="{BB962C8B-B14F-4D97-AF65-F5344CB8AC3E}">
        <p14:creationId xmlns:p14="http://schemas.microsoft.com/office/powerpoint/2010/main" val="489375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DAE6FB-3507-458B-9CFF-D59A9CAEE579}" type="datetimeFigureOut">
              <a:rPr lang="en-US" smtClean="0"/>
              <a:t>1/20/2014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1BD21C-8D66-40C3-9BAD-DDB80803ACAE}" type="slidenum">
              <a:rPr lang="en-US" smtClean="0"/>
              <a:t>‹#›</a:t>
            </a:fld>
            <a:endParaRPr lang="en-US"/>
          </a:p>
        </p:txBody>
      </p:sp>
    </p:spTree>
    <p:extLst>
      <p:ext uri="{BB962C8B-B14F-4D97-AF65-F5344CB8AC3E}">
        <p14:creationId xmlns:p14="http://schemas.microsoft.com/office/powerpoint/2010/main" val="3352983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DAE6FB-3507-458B-9CFF-D59A9CAEE579}" type="datetimeFigureOut">
              <a:rPr lang="en-US" smtClean="0"/>
              <a:t>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1BD21C-8D66-40C3-9BAD-DDB80803ACAE}" type="slidenum">
              <a:rPr lang="en-US" smtClean="0"/>
              <a:t>‹#›</a:t>
            </a:fld>
            <a:endParaRPr lang="en-US"/>
          </a:p>
        </p:txBody>
      </p:sp>
    </p:spTree>
    <p:extLst>
      <p:ext uri="{BB962C8B-B14F-4D97-AF65-F5344CB8AC3E}">
        <p14:creationId xmlns:p14="http://schemas.microsoft.com/office/powerpoint/2010/main" val="395814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AE6FB-3507-458B-9CFF-D59A9CAEE579}" type="datetimeFigureOut">
              <a:rPr lang="en-US" smtClean="0"/>
              <a:t>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1BD21C-8D66-40C3-9BAD-DDB80803ACAE}" type="slidenum">
              <a:rPr lang="en-US" smtClean="0"/>
              <a:t>‹#›</a:t>
            </a:fld>
            <a:endParaRPr lang="en-US"/>
          </a:p>
        </p:txBody>
      </p:sp>
    </p:spTree>
    <p:extLst>
      <p:ext uri="{BB962C8B-B14F-4D97-AF65-F5344CB8AC3E}">
        <p14:creationId xmlns:p14="http://schemas.microsoft.com/office/powerpoint/2010/main" val="649596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AE6FB-3507-458B-9CFF-D59A9CAEE579}" type="datetimeFigureOut">
              <a:rPr lang="en-US" smtClean="0"/>
              <a:t>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BD21C-8D66-40C3-9BAD-DDB80803ACAE}" type="slidenum">
              <a:rPr lang="en-US" smtClean="0"/>
              <a:t>‹#›</a:t>
            </a:fld>
            <a:endParaRPr lang="en-US"/>
          </a:p>
        </p:txBody>
      </p:sp>
    </p:spTree>
    <p:extLst>
      <p:ext uri="{BB962C8B-B14F-4D97-AF65-F5344CB8AC3E}">
        <p14:creationId xmlns:p14="http://schemas.microsoft.com/office/powerpoint/2010/main" val="3902836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AE6FB-3507-458B-9CFF-D59A9CAEE579}" type="datetimeFigureOut">
              <a:rPr lang="en-US" smtClean="0"/>
              <a:t>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1BD21C-8D66-40C3-9BAD-DDB80803ACAE}" type="slidenum">
              <a:rPr lang="en-US" smtClean="0"/>
              <a:t>‹#›</a:t>
            </a:fld>
            <a:endParaRPr lang="en-US"/>
          </a:p>
        </p:txBody>
      </p:sp>
    </p:spTree>
    <p:extLst>
      <p:ext uri="{BB962C8B-B14F-4D97-AF65-F5344CB8AC3E}">
        <p14:creationId xmlns:p14="http://schemas.microsoft.com/office/powerpoint/2010/main" val="4025098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2DAE6FB-3507-458B-9CFF-D59A9CAEE579}" type="datetimeFigureOut">
              <a:rPr lang="en-US" smtClean="0"/>
              <a:t>1/20/2014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1BD21C-8D66-40C3-9BAD-DDB80803ACAE}" type="slidenum">
              <a:rPr lang="en-US" smtClean="0"/>
              <a:t>‹#›</a:t>
            </a:fld>
            <a:endParaRPr lang="en-US"/>
          </a:p>
        </p:txBody>
      </p:sp>
    </p:spTree>
    <p:extLst>
      <p:ext uri="{BB962C8B-B14F-4D97-AF65-F5344CB8AC3E}">
        <p14:creationId xmlns:p14="http://schemas.microsoft.com/office/powerpoint/2010/main" val="2045770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solidFill>
                  <a:srgbClr val="0000FF"/>
                </a:solidFill>
              </a:rPr>
              <a:t>Radiative-Convective Model</a:t>
            </a:r>
            <a:endParaRPr lang="en-US" dirty="0">
              <a:solidFill>
                <a:srgbClr val="0000FF"/>
              </a:solidFill>
            </a:endParaRPr>
          </a:p>
        </p:txBody>
      </p:sp>
      <p:sp>
        <p:nvSpPr>
          <p:cNvPr id="6" name="Content Placeholder 5"/>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3318076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Overview of Model: Convection</a:t>
            </a:r>
            <a:endParaRPr lang="en-US" dirty="0">
              <a:solidFill>
                <a:srgbClr val="0000FF"/>
              </a:solidFill>
            </a:endParaRPr>
          </a:p>
        </p:txBody>
      </p:sp>
      <p:sp>
        <p:nvSpPr>
          <p:cNvPr id="3" name="Content Placeholder 2"/>
          <p:cNvSpPr>
            <a:spLocks noGrp="1"/>
          </p:cNvSpPr>
          <p:nvPr>
            <p:ph idx="1"/>
          </p:nvPr>
        </p:nvSpPr>
        <p:spPr/>
        <p:txBody>
          <a:bodyPr>
            <a:normAutofit fontScale="92500" lnSpcReduction="10000"/>
          </a:bodyPr>
          <a:lstStyle/>
          <a:p>
            <a:pPr>
              <a:lnSpc>
                <a:spcPct val="114000"/>
              </a:lnSpc>
            </a:pPr>
            <a:r>
              <a:rPr lang="en-US" dirty="0" smtClean="0"/>
              <a:t>  </a:t>
            </a:r>
            <a:r>
              <a:rPr lang="en-US" dirty="0"/>
              <a:t>The convection scheme of </a:t>
            </a:r>
            <a:r>
              <a:rPr lang="en-US" i="1" dirty="0"/>
              <a:t>Emanuel and </a:t>
            </a:r>
            <a:r>
              <a:rPr lang="en-US" i="1" dirty="0" err="1"/>
              <a:t>Živkovic</a:t>
            </a:r>
            <a:r>
              <a:rPr lang="en-US" i="1" dirty="0"/>
              <a:t>-Rothman</a:t>
            </a:r>
            <a:r>
              <a:rPr lang="en-US" dirty="0"/>
              <a:t> </a:t>
            </a:r>
            <a:r>
              <a:rPr lang="en-US" dirty="0" smtClean="0"/>
              <a:t>(1999) </a:t>
            </a:r>
            <a:r>
              <a:rPr lang="en-US" dirty="0"/>
              <a:t>uses a buoyancy sorting algorithm </a:t>
            </a:r>
            <a:r>
              <a:rPr lang="en-US" dirty="0" smtClean="0"/>
              <a:t>and </a:t>
            </a:r>
            <a:r>
              <a:rPr lang="en-US" dirty="0"/>
              <a:t>represents an entire spectrum of convective clouds, from shallow, non-precipitating cumulus to deep precipitating cumulonimbus. Precipitation re-evaporates and drives an unsaturated downdraft that imports enthalpy and moisture into the subcloud layer. Re-evaporation of cloud water, resulting from entrainment of dry air, drives penetrative downdrafts within the clouds. The cloud base mass flux is continuously relaxed so as to produce near neutrality of a parcel lifted dry adiabatically, and then moist adiabatically, to the first level above its lifted condensation level. This maintains a form of boundary layer </a:t>
            </a:r>
            <a:r>
              <a:rPr lang="en-US" dirty="0" smtClean="0"/>
              <a:t>quasi-equilibrium, wherein convection maintains neutral stability of air lifted from the boundary layer to a level just above the top of the boundary layer. </a:t>
            </a:r>
            <a:endParaRPr lang="en-US" dirty="0"/>
          </a:p>
        </p:txBody>
      </p:sp>
    </p:spTree>
    <p:extLst>
      <p:ext uri="{BB962C8B-B14F-4D97-AF65-F5344CB8AC3E}">
        <p14:creationId xmlns:p14="http://schemas.microsoft.com/office/powerpoint/2010/main" val="673372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Overview of Model: Radiation</a:t>
            </a:r>
            <a:endParaRPr lang="en-US" dirty="0">
              <a:solidFill>
                <a:srgbClr val="0000FF"/>
              </a:solidFill>
            </a:endParaRPr>
          </a:p>
        </p:txBody>
      </p:sp>
      <p:sp>
        <p:nvSpPr>
          <p:cNvPr id="3" name="Content Placeholder 2"/>
          <p:cNvSpPr>
            <a:spLocks noGrp="1"/>
          </p:cNvSpPr>
          <p:nvPr>
            <p:ph idx="1"/>
          </p:nvPr>
        </p:nvSpPr>
        <p:spPr/>
        <p:txBody>
          <a:bodyPr/>
          <a:lstStyle/>
          <a:p>
            <a:pPr>
              <a:lnSpc>
                <a:spcPct val="114000"/>
              </a:lnSpc>
            </a:pPr>
            <a:r>
              <a:rPr lang="en-US" dirty="0" smtClean="0"/>
              <a:t> </a:t>
            </a:r>
            <a:r>
              <a:rPr lang="en-US" dirty="0"/>
              <a:t>Radiative transfer is computed interactively using the shortwave parameterization </a:t>
            </a:r>
            <a:r>
              <a:rPr lang="en-US" dirty="0" smtClean="0"/>
              <a:t>of </a:t>
            </a:r>
            <a:r>
              <a:rPr lang="en-US" dirty="0" err="1" smtClean="0"/>
              <a:t>Fouquart</a:t>
            </a:r>
            <a:r>
              <a:rPr lang="en-US" dirty="0" smtClean="0"/>
              <a:t> and </a:t>
            </a:r>
            <a:r>
              <a:rPr lang="en-US" dirty="0" err="1" smtClean="0"/>
              <a:t>Bonnel</a:t>
            </a:r>
            <a:r>
              <a:rPr lang="en-US" dirty="0" smtClean="0"/>
              <a:t> (1980) and </a:t>
            </a:r>
            <a:r>
              <a:rPr lang="en-US" dirty="0" err="1"/>
              <a:t>Morcrette’s</a:t>
            </a:r>
            <a:r>
              <a:rPr lang="en-US" dirty="0"/>
              <a:t> </a:t>
            </a:r>
            <a:r>
              <a:rPr lang="en-US" dirty="0" smtClean="0"/>
              <a:t>(1991) longwave </a:t>
            </a:r>
            <a:r>
              <a:rPr lang="en-US" dirty="0"/>
              <a:t>parameterization.  Radiative fluxes are computed at each vertical level every 3 </a:t>
            </a:r>
            <a:r>
              <a:rPr lang="en-US" dirty="0" smtClean="0"/>
              <a:t>hours </a:t>
            </a:r>
            <a:r>
              <a:rPr lang="en-US" dirty="0"/>
              <a:t>using instantaneous profiles of temperature, humidity, cloud fraction and cloud water path, and a climatological distribution of ozone</a:t>
            </a:r>
            <a:r>
              <a:rPr lang="en-US" dirty="0" smtClean="0"/>
              <a:t>. The user can specify concentrations of important greenhouse gases such as carbon dioxide, methane, ozone, and CFCs.  The radiation can be fully time dependent, specified at a particular date and latitude, or averaged over a day or a year. </a:t>
            </a:r>
            <a:endParaRPr lang="en-US" dirty="0"/>
          </a:p>
        </p:txBody>
      </p:sp>
    </p:spTree>
    <p:extLst>
      <p:ext uri="{BB962C8B-B14F-4D97-AF65-F5344CB8AC3E}">
        <p14:creationId xmlns:p14="http://schemas.microsoft.com/office/powerpoint/2010/main" val="2286710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Overview of Model: Cloud-Radiation Interaction</a:t>
            </a:r>
            <a:endParaRPr lang="en-US" dirty="0">
              <a:solidFill>
                <a:srgbClr val="0000FF"/>
              </a:solidFill>
            </a:endParaRPr>
          </a:p>
        </p:txBody>
      </p:sp>
      <p:sp>
        <p:nvSpPr>
          <p:cNvPr id="3" name="Content Placeholder 2"/>
          <p:cNvSpPr>
            <a:spLocks noGrp="1"/>
          </p:cNvSpPr>
          <p:nvPr>
            <p:ph idx="1"/>
          </p:nvPr>
        </p:nvSpPr>
        <p:spPr/>
        <p:txBody>
          <a:bodyPr>
            <a:normAutofit/>
          </a:bodyPr>
          <a:lstStyle/>
          <a:p>
            <a:r>
              <a:rPr lang="en-US" dirty="0" smtClean="0"/>
              <a:t> Stratiform clouds are represented using the parameterization of </a:t>
            </a:r>
            <a:r>
              <a:rPr lang="en-US" i="1" dirty="0" smtClean="0"/>
              <a:t>Bony and Emanuel</a:t>
            </a:r>
            <a:r>
              <a:rPr lang="en-US" dirty="0" smtClean="0"/>
              <a:t> (2001). This scheme is </a:t>
            </a:r>
            <a:r>
              <a:rPr lang="en-US" dirty="0"/>
              <a:t>based upon the idea that the convection scheme predicts the local concentration of condensed </a:t>
            </a:r>
            <a:r>
              <a:rPr lang="en-US" dirty="0" smtClean="0"/>
              <a:t>water (the </a:t>
            </a:r>
            <a:r>
              <a:rPr lang="en-US" dirty="0"/>
              <a:t>in-cloud water content) produced at the </a:t>
            </a:r>
            <a:r>
              <a:rPr lang="en-US" dirty="0" err="1"/>
              <a:t>subgrid</a:t>
            </a:r>
            <a:r>
              <a:rPr lang="en-US" dirty="0"/>
              <a:t> scale, and that a statistical cloud scheme predicts how </a:t>
            </a:r>
            <a:r>
              <a:rPr lang="en-US" dirty="0" smtClean="0"/>
              <a:t>this condensed </a:t>
            </a:r>
            <a:r>
              <a:rPr lang="en-US" dirty="0"/>
              <a:t>water is spatially distributed within the domain. The cloud scheme uses a probability </a:t>
            </a:r>
            <a:r>
              <a:rPr lang="en-US" dirty="0" smtClean="0"/>
              <a:t>distribution function </a:t>
            </a:r>
            <a:r>
              <a:rPr lang="en-US" dirty="0"/>
              <a:t>(PDF) of the total water whose variance and </a:t>
            </a:r>
            <a:r>
              <a:rPr lang="en-US" dirty="0" err="1"/>
              <a:t>skewness</a:t>
            </a:r>
            <a:r>
              <a:rPr lang="en-US" dirty="0"/>
              <a:t> coefficient are diagnosed from the amount </a:t>
            </a:r>
            <a:r>
              <a:rPr lang="en-US" dirty="0" smtClean="0"/>
              <a:t>of condensed </a:t>
            </a:r>
            <a:r>
              <a:rPr lang="en-US" dirty="0"/>
              <a:t>water produced at the </a:t>
            </a:r>
            <a:r>
              <a:rPr lang="en-US" dirty="0" err="1"/>
              <a:t>subgrid</a:t>
            </a:r>
            <a:r>
              <a:rPr lang="en-US" dirty="0"/>
              <a:t> scale by cumulus convection and at the large scale by </a:t>
            </a:r>
            <a:r>
              <a:rPr lang="en-US" dirty="0" err="1" smtClean="0"/>
              <a:t>supersaturation</a:t>
            </a:r>
            <a:r>
              <a:rPr lang="en-US" dirty="0" smtClean="0"/>
              <a:t>, from </a:t>
            </a:r>
            <a:r>
              <a:rPr lang="en-US" dirty="0"/>
              <a:t>the degree of saturation of the environment, and from the lower bound of the total water distribution </a:t>
            </a:r>
            <a:r>
              <a:rPr lang="en-US" dirty="0" smtClean="0"/>
              <a:t>that is </a:t>
            </a:r>
            <a:r>
              <a:rPr lang="en-US" dirty="0"/>
              <a:t>taken equal to zero.</a:t>
            </a:r>
          </a:p>
        </p:txBody>
      </p:sp>
    </p:spTree>
    <p:extLst>
      <p:ext uri="{BB962C8B-B14F-4D97-AF65-F5344CB8AC3E}">
        <p14:creationId xmlns:p14="http://schemas.microsoft.com/office/powerpoint/2010/main" val="3464183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Overview of Model: Surface fluxes and surface energy balance</a:t>
            </a:r>
            <a:endParaRPr lang="en-US" dirty="0">
              <a:solidFill>
                <a:srgbClr val="0000FF"/>
              </a:solidFill>
            </a:endParaRPr>
          </a:p>
        </p:txBody>
      </p:sp>
      <p:sp>
        <p:nvSpPr>
          <p:cNvPr id="9" name="Content Placeholder 8"/>
          <p:cNvSpPr>
            <a:spLocks noGrp="1"/>
          </p:cNvSpPr>
          <p:nvPr>
            <p:ph idx="1"/>
          </p:nvPr>
        </p:nvSpPr>
        <p:spPr/>
        <p:txBody>
          <a:bodyPr/>
          <a:lstStyle/>
          <a:p>
            <a:r>
              <a:rPr lang="en-US" dirty="0"/>
              <a:t> Surface sensible and latent heat fluxes are calculated using conventional aerodynamic flux formulae with a constant exchange coefficient of  </a:t>
            </a:r>
            <a:r>
              <a:rPr lang="en-US" dirty="0" smtClean="0"/>
              <a:t>1.2 x 10</a:t>
            </a:r>
            <a:r>
              <a:rPr lang="en-US" baseline="30000" dirty="0" smtClean="0"/>
              <a:t>-3</a:t>
            </a:r>
            <a:r>
              <a:rPr lang="en-US" dirty="0" smtClean="0"/>
              <a:t>. </a:t>
            </a:r>
            <a:r>
              <a:rPr lang="en-US" dirty="0"/>
              <a:t>A </a:t>
            </a:r>
            <a:r>
              <a:rPr lang="en-US" dirty="0" smtClean="0"/>
              <a:t>specified </a:t>
            </a:r>
            <a:r>
              <a:rPr lang="en-US" dirty="0"/>
              <a:t>background wind </a:t>
            </a:r>
            <a:r>
              <a:rPr lang="en-US" dirty="0" smtClean="0"/>
              <a:t>is </a:t>
            </a:r>
            <a:r>
              <a:rPr lang="en-US" dirty="0"/>
              <a:t>enhanced by a gustiness factor produced by the convection scheme. </a:t>
            </a:r>
            <a:endParaRPr lang="en-US" dirty="0" smtClean="0"/>
          </a:p>
          <a:p>
            <a:pPr marL="0" indent="0">
              <a:buNone/>
            </a:pPr>
            <a:endParaRPr lang="en-US" dirty="0" smtClean="0"/>
          </a:p>
          <a:p>
            <a:r>
              <a:rPr lang="en-US" dirty="0"/>
              <a:t> </a:t>
            </a:r>
            <a:r>
              <a:rPr lang="en-US" dirty="0" smtClean="0"/>
              <a:t>Surface temperature can be specified, or calculated assuming that the surface is a slab of water of fixed depth. </a:t>
            </a:r>
            <a:endParaRPr lang="en-US" dirty="0"/>
          </a:p>
        </p:txBody>
      </p:sp>
    </p:spTree>
    <p:extLst>
      <p:ext uri="{BB962C8B-B14F-4D97-AF65-F5344CB8AC3E}">
        <p14:creationId xmlns:p14="http://schemas.microsoft.com/office/powerpoint/2010/main" val="1708351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Overview of Model: Full Model</a:t>
            </a:r>
            <a:endParaRPr lang="en-US" dirty="0">
              <a:solidFill>
                <a:srgbClr val="0000FF"/>
              </a:solidFill>
            </a:endParaRPr>
          </a:p>
        </p:txBody>
      </p:sp>
      <p:sp>
        <p:nvSpPr>
          <p:cNvPr id="3" name="Content Placeholder 2"/>
          <p:cNvSpPr>
            <a:spLocks noGrp="1"/>
          </p:cNvSpPr>
          <p:nvPr>
            <p:ph idx="1"/>
          </p:nvPr>
        </p:nvSpPr>
        <p:spPr/>
        <p:txBody>
          <a:bodyPr/>
          <a:lstStyle/>
          <a:p>
            <a:pPr>
              <a:lnSpc>
                <a:spcPct val="114000"/>
              </a:lnSpc>
            </a:pPr>
            <a:r>
              <a:rPr lang="en-US" dirty="0" smtClean="0"/>
              <a:t> The model calculates time tendencies of temperature and specific humidity at each model pressure level, from the calculated vertical fluxes of enthalpy from the radiation, convection, cloud, and surface flux schemes, and of moisture from the convection, cloud, and surface flux schemes.</a:t>
            </a:r>
          </a:p>
          <a:p>
            <a:pPr>
              <a:lnSpc>
                <a:spcPct val="114000"/>
              </a:lnSpc>
            </a:pPr>
            <a:r>
              <a:rPr lang="en-US" dirty="0"/>
              <a:t> </a:t>
            </a:r>
            <a:r>
              <a:rPr lang="en-US" dirty="0" smtClean="0"/>
              <a:t>These tendencies as marched forward in time using a leap-frog scheme with an </a:t>
            </a:r>
            <a:r>
              <a:rPr lang="en-US" dirty="0" err="1" smtClean="0"/>
              <a:t>Asselin</a:t>
            </a:r>
            <a:r>
              <a:rPr lang="en-US" dirty="0" smtClean="0"/>
              <a:t> filter. </a:t>
            </a:r>
            <a:endParaRPr lang="en-US" dirty="0"/>
          </a:p>
        </p:txBody>
      </p:sp>
    </p:spTree>
    <p:extLst>
      <p:ext uri="{BB962C8B-B14F-4D97-AF65-F5344CB8AC3E}">
        <p14:creationId xmlns:p14="http://schemas.microsoft.com/office/powerpoint/2010/main" val="1565399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7147" y="933435"/>
            <a:ext cx="7733417" cy="5251705"/>
          </a:xfrm>
          <a:prstGeom prst="rect">
            <a:avLst/>
          </a:prstGeom>
        </p:spPr>
      </p:pic>
      <p:sp>
        <p:nvSpPr>
          <p:cNvPr id="5" name="TextBox 4"/>
          <p:cNvSpPr txBox="1"/>
          <p:nvPr/>
        </p:nvSpPr>
        <p:spPr>
          <a:xfrm>
            <a:off x="6185140" y="6469811"/>
            <a:ext cx="2445424" cy="307777"/>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Image credit:  </a:t>
            </a:r>
            <a:r>
              <a:rPr lang="en-US" sz="1400" i="1" dirty="0" smtClean="0">
                <a:latin typeface="Arial" panose="020B0604020202020204" pitchFamily="34" charset="0"/>
                <a:cs typeface="Arial" panose="020B0604020202020204" pitchFamily="34" charset="0"/>
              </a:rPr>
              <a:t>K. Emanuel</a:t>
            </a:r>
            <a:endParaRPr lang="en-US" sz="1400" i="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7875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effectLst>
                  <a:outerShdw blurRad="38100" dist="38100" dir="2700000" algn="tl">
                    <a:srgbClr val="000000">
                      <a:alpha val="43137"/>
                    </a:srgbClr>
                  </a:outerShdw>
                </a:effectLst>
              </a:rPr>
              <a:t>Main References</a:t>
            </a:r>
            <a:endParaRPr lang="en-US" dirty="0">
              <a:solidFill>
                <a:srgbClr val="00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 </a:t>
            </a:r>
            <a:r>
              <a:rPr lang="en-US" b="1" dirty="0" smtClean="0">
                <a:solidFill>
                  <a:srgbClr val="0000FF"/>
                </a:solidFill>
              </a:rPr>
              <a:t>Convective Scheme: </a:t>
            </a:r>
          </a:p>
          <a:p>
            <a:pPr lvl="1">
              <a:spcAft>
                <a:spcPts val="1000"/>
              </a:spcAft>
            </a:pPr>
            <a:r>
              <a:rPr lang="en-US" dirty="0" smtClean="0"/>
              <a:t> Emanuel</a:t>
            </a:r>
            <a:r>
              <a:rPr lang="en-US" dirty="0"/>
              <a:t>, K.A., 1991:  A scheme for representing cumulus convection in large-scale models.  </a:t>
            </a:r>
            <a:r>
              <a:rPr lang="en-US" i="1" dirty="0"/>
              <a:t>J. Atmos. Sci</a:t>
            </a:r>
            <a:r>
              <a:rPr lang="en-US" dirty="0"/>
              <a:t>., </a:t>
            </a:r>
            <a:r>
              <a:rPr lang="en-US" b="1" dirty="0"/>
              <a:t>48</a:t>
            </a:r>
            <a:r>
              <a:rPr lang="en-US" dirty="0"/>
              <a:t>, 2313-2335</a:t>
            </a:r>
            <a:r>
              <a:rPr lang="en-US" dirty="0" smtClean="0"/>
              <a:t>.</a:t>
            </a:r>
          </a:p>
          <a:p>
            <a:pPr lvl="1">
              <a:spcAft>
                <a:spcPts val="1000"/>
              </a:spcAft>
            </a:pPr>
            <a:r>
              <a:rPr lang="en-US" dirty="0"/>
              <a:t> Emanuel, K. A., and M. </a:t>
            </a:r>
            <a:r>
              <a:rPr lang="en-US" dirty="0" err="1"/>
              <a:t>Zivkovic</a:t>
            </a:r>
            <a:r>
              <a:rPr lang="en-US" dirty="0"/>
              <a:t>-Rothman, 1999: Development and evaluation of a convection scheme for use in climate models. </a:t>
            </a:r>
            <a:r>
              <a:rPr lang="en-US" i="1" dirty="0"/>
              <a:t>J. Atmos. Sci</a:t>
            </a:r>
            <a:r>
              <a:rPr lang="en-US" dirty="0"/>
              <a:t>., </a:t>
            </a:r>
            <a:r>
              <a:rPr lang="en-US" b="1" dirty="0"/>
              <a:t>56</a:t>
            </a:r>
            <a:r>
              <a:rPr lang="en-US" dirty="0"/>
              <a:t>, 1766-1782</a:t>
            </a:r>
            <a:r>
              <a:rPr lang="en-US" dirty="0" smtClean="0"/>
              <a:t>.</a:t>
            </a:r>
          </a:p>
          <a:p>
            <a:pPr>
              <a:spcAft>
                <a:spcPts val="1000"/>
              </a:spcAft>
            </a:pPr>
            <a:r>
              <a:rPr lang="en-US" dirty="0"/>
              <a:t> </a:t>
            </a:r>
            <a:r>
              <a:rPr lang="en-US" b="1" dirty="0" smtClean="0">
                <a:solidFill>
                  <a:srgbClr val="0000FF"/>
                </a:solidFill>
              </a:rPr>
              <a:t>Radiation Scheme:</a:t>
            </a:r>
          </a:p>
          <a:p>
            <a:pPr lvl="1">
              <a:spcAft>
                <a:spcPts val="1000"/>
              </a:spcAft>
            </a:pPr>
            <a:r>
              <a:rPr lang="en-US" dirty="0" err="1"/>
              <a:t>Fouquart</a:t>
            </a:r>
            <a:r>
              <a:rPr lang="en-US" dirty="0"/>
              <a:t>, Y., and B. </a:t>
            </a:r>
            <a:r>
              <a:rPr lang="en-US" dirty="0" err="1"/>
              <a:t>Bonnel</a:t>
            </a:r>
            <a:r>
              <a:rPr lang="en-US" dirty="0"/>
              <a:t> (1980), Computation of solar heating of the Earth's atmosphere: A new parameterization, </a:t>
            </a:r>
            <a:r>
              <a:rPr lang="en-US" i="1" dirty="0" err="1"/>
              <a:t>Beitr</a:t>
            </a:r>
            <a:r>
              <a:rPr lang="en-US" i="1" dirty="0"/>
              <a:t>. Phys. Atmos.</a:t>
            </a:r>
            <a:r>
              <a:rPr lang="en-US" dirty="0"/>
              <a:t>, </a:t>
            </a:r>
            <a:r>
              <a:rPr lang="en-US" i="1" dirty="0"/>
              <a:t>53</a:t>
            </a:r>
            <a:r>
              <a:rPr lang="en-US" dirty="0"/>
              <a:t>, 35-62.</a:t>
            </a:r>
            <a:endParaRPr lang="en-US" b="1" dirty="0"/>
          </a:p>
          <a:p>
            <a:pPr lvl="1">
              <a:spcAft>
                <a:spcPts val="1000"/>
              </a:spcAft>
            </a:pPr>
            <a:r>
              <a:rPr lang="en-US" dirty="0" err="1"/>
              <a:t>Morcrette</a:t>
            </a:r>
            <a:r>
              <a:rPr lang="en-US" dirty="0"/>
              <a:t>, J.-J. (1991), Radiation and cloud radiative properties in the European Centre for Medium-Range Weather Forecasts forecasting system, </a:t>
            </a:r>
            <a:r>
              <a:rPr lang="en-US" i="1" dirty="0"/>
              <a:t>J.  </a:t>
            </a:r>
            <a:r>
              <a:rPr lang="en-US" i="1" dirty="0" err="1"/>
              <a:t>Geophys</a:t>
            </a:r>
            <a:r>
              <a:rPr lang="en-US" i="1" dirty="0"/>
              <a:t>. Res.</a:t>
            </a:r>
            <a:r>
              <a:rPr lang="en-US" dirty="0"/>
              <a:t>, </a:t>
            </a:r>
            <a:r>
              <a:rPr lang="en-US" i="1" dirty="0"/>
              <a:t>96</a:t>
            </a:r>
            <a:r>
              <a:rPr lang="en-US" dirty="0"/>
              <a:t>, 9121-9132.</a:t>
            </a:r>
            <a:endParaRPr lang="en-US" b="1" dirty="0"/>
          </a:p>
          <a:p>
            <a:pPr marL="342900" lvl="1" indent="0">
              <a:spcAft>
                <a:spcPts val="1000"/>
              </a:spcAft>
              <a:buNone/>
            </a:pPr>
            <a:endParaRPr lang="en-US" dirty="0"/>
          </a:p>
        </p:txBody>
      </p:sp>
    </p:spTree>
    <p:extLst>
      <p:ext uri="{BB962C8B-B14F-4D97-AF65-F5344CB8AC3E}">
        <p14:creationId xmlns:p14="http://schemas.microsoft.com/office/powerpoint/2010/main" val="157916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a:t>
            </a:r>
            <a:r>
              <a:rPr lang="en-US" b="1" dirty="0" smtClean="0">
                <a:solidFill>
                  <a:srgbClr val="0000FF"/>
                </a:solidFill>
              </a:rPr>
              <a:t>Cloud-Radiation </a:t>
            </a:r>
            <a:r>
              <a:rPr lang="en-US" b="1" dirty="0">
                <a:solidFill>
                  <a:srgbClr val="0000FF"/>
                </a:solidFill>
              </a:rPr>
              <a:t>S</a:t>
            </a:r>
            <a:r>
              <a:rPr lang="en-US" b="1" dirty="0" smtClean="0">
                <a:solidFill>
                  <a:srgbClr val="0000FF"/>
                </a:solidFill>
              </a:rPr>
              <a:t>cheme:</a:t>
            </a:r>
          </a:p>
          <a:p>
            <a:pPr lvl="1">
              <a:spcAft>
                <a:spcPts val="1000"/>
              </a:spcAft>
            </a:pPr>
            <a:r>
              <a:rPr lang="en-US" dirty="0"/>
              <a:t>Bony, S., and K. A. Emanuel (2001), A parameterization of the cloudiness associated with cumulus convection: evaluation using TOGA COARE data., </a:t>
            </a:r>
            <a:r>
              <a:rPr lang="en-US" i="1" dirty="0"/>
              <a:t>J. Atmos. Sci.</a:t>
            </a:r>
            <a:r>
              <a:rPr lang="en-US" dirty="0"/>
              <a:t>, </a:t>
            </a:r>
            <a:r>
              <a:rPr lang="en-US" i="1" dirty="0"/>
              <a:t>58</a:t>
            </a:r>
            <a:r>
              <a:rPr lang="en-US" dirty="0"/>
              <a:t>, 3158-3183.</a:t>
            </a:r>
            <a:endParaRPr lang="en-US" b="1" dirty="0"/>
          </a:p>
          <a:p>
            <a:pPr>
              <a:spcAft>
                <a:spcPts val="1000"/>
              </a:spcAft>
            </a:pPr>
            <a:r>
              <a:rPr lang="en-US" dirty="0" smtClean="0"/>
              <a:t> </a:t>
            </a:r>
            <a:r>
              <a:rPr lang="en-US" b="1" dirty="0" smtClean="0">
                <a:solidFill>
                  <a:srgbClr val="0000FF"/>
                </a:solidFill>
              </a:rPr>
              <a:t>Radiative-Convective Model:</a:t>
            </a:r>
          </a:p>
          <a:p>
            <a:pPr lvl="1">
              <a:spcAft>
                <a:spcPts val="1000"/>
              </a:spcAft>
            </a:pPr>
            <a:r>
              <a:rPr lang="en-US" dirty="0" err="1"/>
              <a:t>Rennó</a:t>
            </a:r>
            <a:r>
              <a:rPr lang="en-US" dirty="0"/>
              <a:t>, N. O., K. A. Emanuel, and P. H. Stone (1994), Radiative-convective model with an explicit hydrological cycle, Part I:  Formulation and sensitivity to model parameters., </a:t>
            </a:r>
            <a:r>
              <a:rPr lang="en-US" i="1" dirty="0"/>
              <a:t>J. </a:t>
            </a:r>
            <a:r>
              <a:rPr lang="en-US" i="1" dirty="0" err="1"/>
              <a:t>Geophys</a:t>
            </a:r>
            <a:r>
              <a:rPr lang="en-US" i="1" dirty="0"/>
              <a:t>. Res.</a:t>
            </a:r>
            <a:r>
              <a:rPr lang="en-US" dirty="0"/>
              <a:t>, </a:t>
            </a:r>
            <a:r>
              <a:rPr lang="en-US" i="1" dirty="0"/>
              <a:t>99</a:t>
            </a:r>
            <a:r>
              <a:rPr lang="en-US" dirty="0"/>
              <a:t>, 14429-14441.</a:t>
            </a:r>
            <a:endParaRPr lang="en-US" b="1" dirty="0"/>
          </a:p>
          <a:p>
            <a:pPr marL="342900" lvl="1" indent="0">
              <a:spcAft>
                <a:spcPts val="1000"/>
              </a:spcAft>
              <a:buNone/>
            </a:pPr>
            <a:endParaRPr lang="en-US" dirty="0"/>
          </a:p>
        </p:txBody>
      </p:sp>
    </p:spTree>
    <p:extLst>
      <p:ext uri="{BB962C8B-B14F-4D97-AF65-F5344CB8AC3E}">
        <p14:creationId xmlns:p14="http://schemas.microsoft.com/office/powerpoint/2010/main" val="2401662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000" dirty="0" smtClean="0">
            <a:solidFill>
              <a:srgbClr val="0000FF"/>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el2.potx" id="{8D7F14D1-26D0-4A26-ABBD-DD2D7DC99EAF}" vid="{DA866886-4644-4880-8314-28E7856239F6}"/>
    </a:ext>
  </a:extLst>
</a:theme>
</file>

<file path=docProps/app.xml><?xml version="1.0" encoding="utf-8"?>
<Properties xmlns="http://schemas.openxmlformats.org/officeDocument/2006/extended-properties" xmlns:vt="http://schemas.openxmlformats.org/officeDocument/2006/docPropsVTypes">
  <Template>Ariel2</Template>
  <TotalTime>461</TotalTime>
  <Words>657</Words>
  <Application>Microsoft Office PowerPoint</Application>
  <PresentationFormat>On-screen Show (4:3)</PresentationFormat>
  <Paragraphs>27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Radiative-Convective Model</vt:lpstr>
      <vt:lpstr>Overview of Model: Convection</vt:lpstr>
      <vt:lpstr>Overview of Model: Radiation</vt:lpstr>
      <vt:lpstr>Overview of Model: Cloud-Radiation Interaction</vt:lpstr>
      <vt:lpstr>Overview of Model: Surface fluxes and surface energy balance</vt:lpstr>
      <vt:lpstr>Overview of Model: Full Model</vt:lpstr>
      <vt:lpstr>PowerPoint Presentation</vt:lpstr>
      <vt:lpstr>Main References</vt:lpstr>
      <vt:lpstr>PowerPoint Presentation</vt:lpstr>
    </vt:vector>
  </TitlesOfParts>
  <Company>Massachusetts Institute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Radiative-Convective Model</dc:title>
  <dc:creator>Kerry Emanuel</dc:creator>
  <cp:lastModifiedBy>Kerry Emanuel</cp:lastModifiedBy>
  <cp:revision>9</cp:revision>
  <dcterms:created xsi:type="dcterms:W3CDTF">2013-12-16T17:02:11Z</dcterms:created>
  <dcterms:modified xsi:type="dcterms:W3CDTF">2014-01-20T21:45:32Z</dcterms:modified>
</cp:coreProperties>
</file>