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307" r:id="rId3"/>
    <p:sldId id="308" r:id="rId4"/>
    <p:sldId id="305" r:id="rId5"/>
    <p:sldId id="277" r:id="rId6"/>
    <p:sldId id="306" r:id="rId7"/>
    <p:sldId id="278" r:id="rId8"/>
    <p:sldId id="310" r:id="rId9"/>
    <p:sldId id="284" r:id="rId10"/>
    <p:sldId id="285" r:id="rId11"/>
    <p:sldId id="286" r:id="rId12"/>
    <p:sldId id="287" r:id="rId13"/>
    <p:sldId id="289" r:id="rId14"/>
    <p:sldId id="288" r:id="rId15"/>
    <p:sldId id="290" r:id="rId16"/>
    <p:sldId id="291" r:id="rId17"/>
    <p:sldId id="292" r:id="rId18"/>
    <p:sldId id="293" r:id="rId19"/>
    <p:sldId id="294" r:id="rId20"/>
    <p:sldId id="309" r:id="rId21"/>
    <p:sldId id="295" r:id="rId22"/>
    <p:sldId id="296" r:id="rId23"/>
    <p:sldId id="297" r:id="rId24"/>
    <p:sldId id="298" r:id="rId25"/>
    <p:sldId id="299" r:id="rId26"/>
    <p:sldId id="274" r:id="rId27"/>
    <p:sldId id="300" r:id="rId28"/>
    <p:sldId id="301" r:id="rId29"/>
    <p:sldId id="302" r:id="rId30"/>
    <p:sldId id="303" r:id="rId31"/>
    <p:sldId id="266" r:id="rId32"/>
    <p:sldId id="26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16" autoAdjust="0"/>
  </p:normalViewPr>
  <p:slideViewPr>
    <p:cSldViewPr>
      <p:cViewPr varScale="1">
        <p:scale>
          <a:sx n="56" d="100"/>
          <a:sy n="56" d="100"/>
        </p:scale>
        <p:origin x="-1560"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76884D-A655-404C-8A43-BB578C95C6E5}" type="datetimeFigureOut">
              <a:rPr lang="en-US" smtClean="0"/>
              <a:pPr/>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673D48-ADFC-4374-A013-57B6EB2D3B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Global_Historical_Climatology_Network" TargetMode="External"/><Relationship Id="rId7" Type="http://schemas.openxmlformats.org/officeDocument/2006/relationships/hyperlink" Target="http://creativecommons.org/licenses/by-sa/3.0/deed.e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n.wikipedia.org/wiki/en:Creative_Commons" TargetMode="External"/><Relationship Id="rId5" Type="http://schemas.openxmlformats.org/officeDocument/2006/relationships/hyperlink" Target="http://www.cmdl.noaa.gov/projects/src/web/trends/co2_mm_mlo.dat" TargetMode="External"/><Relationship Id="rId4" Type="http://schemas.openxmlformats.org/officeDocument/2006/relationships/hyperlink" Target="http://en.wikipedia.org/wiki/User:Dragons_fligh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User:Dragons_flight"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commons.wikimedia.org/wiki/Commons:GNU_Free_Documentation_License_1.2" TargetMode="External"/><Relationship Id="rId5" Type="http://schemas.openxmlformats.org/officeDocument/2006/relationships/hyperlink" Target="http://en.wikipedia.org/wiki/en:Free_Software_Foundation" TargetMode="External"/><Relationship Id="rId4" Type="http://schemas.openxmlformats.org/officeDocument/2006/relationships/hyperlink" Target="http://en.wikipedia.org/wiki/en:GNU_Free_Documentation_Licens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n.wikipedia.org/wiki/en:GNU_Free_Documentation_License" TargetMode="External"/><Relationship Id="rId7" Type="http://schemas.openxmlformats.org/officeDocument/2006/relationships/hyperlink" Target="http://commons.wikimedia.org/wiki/Commons:GNU_Free_Documentation_License_1.2"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en.wikipedia.org/wiki/en:Free_Software_Foundation" TargetMode="External"/><Relationship Id="rId5" Type="http://schemas.openxmlformats.org/officeDocument/2006/relationships/hyperlink" Target="http://www.globalwarmingart.com/wiki/Main_Page" TargetMode="External"/><Relationship Id="rId4" Type="http://schemas.openxmlformats.org/officeDocument/2006/relationships/hyperlink" Target="http://en.wikipedia.org/wiki/en:Creative_Commons_licenses"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hyperlink" Target="http://en.wikipedia.org/wiki/User:Dragons_flight" TargetMode="External"/><Relationship Id="rId7" Type="http://schemas.openxmlformats.org/officeDocument/2006/relationships/hyperlink" Target="http://en.wikipedia.org/wiki/en:Creative_Common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commons.wikimedia.org/wiki/Commons:GNU_Free_Documentation_License_1.2" TargetMode="External"/><Relationship Id="rId5" Type="http://schemas.openxmlformats.org/officeDocument/2006/relationships/hyperlink" Target="http://en.wikipedia.org/wiki/en:Free_Software_Foundation" TargetMode="External"/><Relationship Id="rId4" Type="http://schemas.openxmlformats.org/officeDocument/2006/relationships/hyperlink" Target="http://en.wikipedia.org/wiki/en:GNU_Free_Documentation_Licens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lobalwarmingart.com/wiki/Global_Warming_Art:Abou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globalwarmingart.com/wiki/User:Robert_A._Rohd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http://www.srh.noaa.gov/oun/?n=officehistory  </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2.19: Decadal Global Mean Surface Temperature (GMST) anomalies (white vertical lines in grey blocks) and</a:t>
            </a:r>
          </a:p>
          <a:p>
            <a:r>
              <a:rPr lang="en-US" sz="1200" kern="1200" baseline="0" dirty="0" smtClean="0">
                <a:solidFill>
                  <a:schemeClr val="tx1"/>
                </a:solidFill>
                <a:latin typeface="+mn-lt"/>
                <a:ea typeface="+mn-ea"/>
                <a:cs typeface="+mn-cs"/>
              </a:rPr>
              <a:t>their uncertainties (90% confidence intervals as grey blocks) based upon the Land-Surface Air Temperature (LSAT)</a:t>
            </a:r>
          </a:p>
          <a:p>
            <a:r>
              <a:rPr lang="en-US" sz="1200" kern="1200" baseline="0" dirty="0" smtClean="0">
                <a:solidFill>
                  <a:schemeClr val="tx1"/>
                </a:solidFill>
                <a:latin typeface="+mn-lt"/>
                <a:ea typeface="+mn-ea"/>
                <a:cs typeface="+mn-cs"/>
              </a:rPr>
              <a:t>and Sea Surface Temperature (SST) combined HadCRUT4 (v4.1.1.0) ensemble (</a:t>
            </a:r>
            <a:r>
              <a:rPr lang="en-US" sz="1200" kern="1200" baseline="0" dirty="0" err="1" smtClean="0">
                <a:solidFill>
                  <a:schemeClr val="tx1"/>
                </a:solidFill>
                <a:latin typeface="+mn-lt"/>
                <a:ea typeface="+mn-ea"/>
                <a:cs typeface="+mn-cs"/>
              </a:rPr>
              <a:t>Morice</a:t>
            </a:r>
            <a:r>
              <a:rPr lang="en-US" sz="1200" kern="1200" baseline="0" dirty="0" smtClean="0">
                <a:solidFill>
                  <a:schemeClr val="tx1"/>
                </a:solidFill>
                <a:latin typeface="+mn-lt"/>
                <a:ea typeface="+mn-ea"/>
                <a:cs typeface="+mn-cs"/>
              </a:rPr>
              <a:t> et al., 2012). Anomalies are</a:t>
            </a:r>
          </a:p>
          <a:p>
            <a:r>
              <a:rPr lang="en-US" sz="1200" kern="1200" baseline="0" dirty="0" smtClean="0">
                <a:solidFill>
                  <a:schemeClr val="tx1"/>
                </a:solidFill>
                <a:latin typeface="+mn-lt"/>
                <a:ea typeface="+mn-ea"/>
                <a:cs typeface="+mn-cs"/>
              </a:rPr>
              <a:t>relative to a 1961–1990 climatology.1850s indicates the period 1850-1859, and so on. NCDC MLOST and GISS</a:t>
            </a:r>
          </a:p>
          <a:p>
            <a:r>
              <a:rPr lang="en-US" sz="1200" kern="1200" baseline="0" dirty="0" smtClean="0">
                <a:solidFill>
                  <a:schemeClr val="tx1"/>
                </a:solidFill>
                <a:latin typeface="+mn-lt"/>
                <a:ea typeface="+mn-ea"/>
                <a:cs typeface="+mn-cs"/>
              </a:rPr>
              <a:t>dataset best-estimates are also shown.</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2.20: Annual Global Mean Surface Temperature (GMST) anomalies relative to a 1961–1990 climatology from</a:t>
            </a:r>
          </a:p>
          <a:p>
            <a:r>
              <a:rPr lang="en-US" sz="1200" kern="1200" baseline="0" dirty="0" smtClean="0">
                <a:solidFill>
                  <a:schemeClr val="tx1"/>
                </a:solidFill>
                <a:latin typeface="+mn-lt"/>
                <a:ea typeface="+mn-ea"/>
                <a:cs typeface="+mn-cs"/>
              </a:rPr>
              <a:t>the latest version of the three combined Land-Surface Air Temperature (LSAT) and Sea Surface Temperature (SST)</a:t>
            </a:r>
          </a:p>
          <a:p>
            <a:r>
              <a:rPr lang="en-US" sz="1200" kern="1200" baseline="0" dirty="0" smtClean="0">
                <a:solidFill>
                  <a:schemeClr val="tx1"/>
                </a:solidFill>
                <a:latin typeface="+mn-lt"/>
                <a:ea typeface="+mn-ea"/>
                <a:cs typeface="+mn-cs"/>
              </a:rPr>
              <a:t>datasets (HadCRUT4, GISS and NCDC MLOST). Published dataset uncertainties are not included for reasons</a:t>
            </a:r>
          </a:p>
          <a:p>
            <a:r>
              <a:rPr lang="en-US" sz="1200" kern="1200" baseline="0" smtClean="0">
                <a:solidFill>
                  <a:schemeClr val="tx1"/>
                </a:solidFill>
                <a:latin typeface="+mn-lt"/>
                <a:ea typeface="+mn-ea"/>
                <a:cs typeface="+mn-cs"/>
              </a:rPr>
              <a:t>discussed in Box 2.1.</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2.21: Trends in Global Mean Surface Temperature (GMST) from the three datasets of Figure 2.20 for 1901–</a:t>
            </a:r>
          </a:p>
          <a:p>
            <a:r>
              <a:rPr lang="en-US" sz="1200" kern="1200" baseline="0" dirty="0" smtClean="0">
                <a:solidFill>
                  <a:schemeClr val="tx1"/>
                </a:solidFill>
                <a:latin typeface="+mn-lt"/>
                <a:ea typeface="+mn-ea"/>
                <a:cs typeface="+mn-cs"/>
              </a:rPr>
              <a:t>2012. White areas indicate incomplete or missing data. Trends have been calculated only for those grid boxes with</a:t>
            </a:r>
          </a:p>
          <a:p>
            <a:r>
              <a:rPr lang="en-US" sz="1200" kern="1200" baseline="0" dirty="0" smtClean="0">
                <a:solidFill>
                  <a:schemeClr val="tx1"/>
                </a:solidFill>
                <a:latin typeface="+mn-lt"/>
                <a:ea typeface="+mn-ea"/>
                <a:cs typeface="+mn-cs"/>
              </a:rPr>
              <a:t>greater than 70% complete records and more than 20% data availability in first and last </a:t>
            </a:r>
            <a:r>
              <a:rPr lang="en-US" sz="1200" kern="1200" baseline="0" dirty="0" err="1" smtClean="0">
                <a:solidFill>
                  <a:schemeClr val="tx1"/>
                </a:solidFill>
                <a:latin typeface="+mn-lt"/>
                <a:ea typeface="+mn-ea"/>
                <a:cs typeface="+mn-cs"/>
              </a:rPr>
              <a:t>decile</a:t>
            </a:r>
            <a:r>
              <a:rPr lang="en-US" sz="1200" kern="1200" baseline="0" dirty="0" smtClean="0">
                <a:solidFill>
                  <a:schemeClr val="tx1"/>
                </a:solidFill>
                <a:latin typeface="+mn-lt"/>
                <a:ea typeface="+mn-ea"/>
                <a:cs typeface="+mn-cs"/>
              </a:rPr>
              <a:t> of the period. Black plus</a:t>
            </a:r>
          </a:p>
          <a:p>
            <a:r>
              <a:rPr lang="en-US" sz="1200" kern="1200" baseline="0" dirty="0" smtClean="0">
                <a:solidFill>
                  <a:schemeClr val="tx1"/>
                </a:solidFill>
                <a:latin typeface="+mn-lt"/>
                <a:ea typeface="+mn-ea"/>
                <a:cs typeface="+mn-cs"/>
              </a:rPr>
              <a:t>signs (+) indicate grid boxes where trends are significant (i.e., a trend of zero lies outside the 90% confidence interval).</a:t>
            </a:r>
          </a:p>
          <a:p>
            <a:r>
              <a:rPr lang="en-US" sz="1200" kern="1200" baseline="0" dirty="0" smtClean="0">
                <a:solidFill>
                  <a:schemeClr val="tx1"/>
                </a:solidFill>
                <a:latin typeface="+mn-lt"/>
                <a:ea typeface="+mn-ea"/>
                <a:cs typeface="+mn-cs"/>
              </a:rPr>
              <a:t>Differences in coverage primarily reflect the degree of interpolation to account for data void regions undertaken by the</a:t>
            </a:r>
          </a:p>
          <a:p>
            <a:r>
              <a:rPr lang="en-US" sz="1200" kern="1200" baseline="0" dirty="0" smtClean="0">
                <a:solidFill>
                  <a:schemeClr val="tx1"/>
                </a:solidFill>
                <a:latin typeface="+mn-lt"/>
                <a:ea typeface="+mn-ea"/>
                <a:cs typeface="+mn-cs"/>
              </a:rPr>
              <a:t>dataset providers ranging from none beyond grid box averaging (HadCRUT4) to substantial (GISS).</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2.23: Vertical weighting functions for those satellite temperature retrievals discussed in this chapter (modified</a:t>
            </a:r>
          </a:p>
          <a:p>
            <a:r>
              <a:rPr lang="en-US" sz="1200" kern="1200" baseline="0" dirty="0" smtClean="0">
                <a:solidFill>
                  <a:schemeClr val="tx1"/>
                </a:solidFill>
                <a:latin typeface="+mn-lt"/>
                <a:ea typeface="+mn-ea"/>
                <a:cs typeface="+mn-cs"/>
              </a:rPr>
              <a:t>from Seidel et al. (2011)). The dashed line indicates the typical maximum altitude achieved in the historical radiosonde</a:t>
            </a:r>
          </a:p>
          <a:p>
            <a:r>
              <a:rPr lang="en-US" sz="1200" kern="1200" baseline="0" dirty="0" smtClean="0">
                <a:solidFill>
                  <a:schemeClr val="tx1"/>
                </a:solidFill>
                <a:latin typeface="+mn-lt"/>
                <a:ea typeface="+mn-ea"/>
                <a:cs typeface="+mn-cs"/>
              </a:rPr>
              <a:t>record. The three SSU channels are denoted by the designated names 25, 26 and 27. LS (Lower Stratosphere) and MT</a:t>
            </a:r>
          </a:p>
          <a:p>
            <a:r>
              <a:rPr lang="en-US" sz="1200" kern="1200" baseline="0" dirty="0" smtClean="0">
                <a:solidFill>
                  <a:schemeClr val="tx1"/>
                </a:solidFill>
                <a:latin typeface="+mn-lt"/>
                <a:ea typeface="+mn-ea"/>
                <a:cs typeface="+mn-cs"/>
              </a:rPr>
              <a:t>(Mid Troposphere) are two direct MSU measures and LT (Lower Troposphere) and *G (Global Troposphere) are</a:t>
            </a:r>
          </a:p>
          <a:p>
            <a:r>
              <a:rPr lang="en-US" sz="1200" kern="1200" baseline="0" dirty="0" smtClean="0">
                <a:solidFill>
                  <a:schemeClr val="tx1"/>
                </a:solidFill>
                <a:latin typeface="+mn-lt"/>
                <a:ea typeface="+mn-ea"/>
                <a:cs typeface="+mn-cs"/>
              </a:rPr>
              <a:t>derived quantities from one or more of these that attempt to remove the stratospheric component from MT.</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2.24: Global annual average lower stratospheric (top) and lower tropospheric (bottom) temperature anomalies</a:t>
            </a:r>
          </a:p>
          <a:p>
            <a:r>
              <a:rPr lang="en-US" sz="1200" kern="1200" baseline="0" dirty="0" smtClean="0">
                <a:solidFill>
                  <a:schemeClr val="tx1"/>
                </a:solidFill>
                <a:latin typeface="+mn-lt"/>
                <a:ea typeface="+mn-ea"/>
                <a:cs typeface="+mn-cs"/>
              </a:rPr>
              <a:t>relative to a 1981–2010 climatology from different datasets. STAR does not produce a lower tropospheric temperature</a:t>
            </a:r>
          </a:p>
          <a:p>
            <a:r>
              <a:rPr lang="en-US" sz="1200" kern="1200" baseline="0" dirty="0" smtClean="0">
                <a:solidFill>
                  <a:schemeClr val="tx1"/>
                </a:solidFill>
                <a:latin typeface="+mn-lt"/>
                <a:ea typeface="+mn-ea"/>
                <a:cs typeface="+mn-cs"/>
              </a:rPr>
              <a:t>product. Note that the y-axis resolution differs between the two panels.</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2.25: Trends in MSU upper air temperature over 1979–2012 from UAH (left hand panels) and RSS (right hand</a:t>
            </a:r>
          </a:p>
          <a:p>
            <a:r>
              <a:rPr lang="en-US" sz="1200" kern="1200" baseline="0" dirty="0" smtClean="0">
                <a:solidFill>
                  <a:schemeClr val="tx1"/>
                </a:solidFill>
                <a:latin typeface="+mn-lt"/>
                <a:ea typeface="+mn-ea"/>
                <a:cs typeface="+mn-cs"/>
              </a:rPr>
              <a:t>panels) and for LS (top row) and LT (bottom row). Data are temporally complete within the sampled domains for each</a:t>
            </a:r>
          </a:p>
          <a:p>
            <a:r>
              <a:rPr lang="en-US" sz="1200" kern="1200" baseline="0" dirty="0" smtClean="0">
                <a:solidFill>
                  <a:schemeClr val="tx1"/>
                </a:solidFill>
                <a:latin typeface="+mn-lt"/>
                <a:ea typeface="+mn-ea"/>
                <a:cs typeface="+mn-cs"/>
              </a:rPr>
              <a:t>dataset. White areas indicate incomplete or missing data. Black plus signs (+) indicate grid boxes where trends are</a:t>
            </a:r>
          </a:p>
          <a:p>
            <a:r>
              <a:rPr lang="en-US" sz="1200" kern="1200" baseline="0" dirty="0" smtClean="0">
                <a:solidFill>
                  <a:schemeClr val="tx1"/>
                </a:solidFill>
                <a:latin typeface="+mn-lt"/>
                <a:ea typeface="+mn-ea"/>
                <a:cs typeface="+mn-cs"/>
              </a:rPr>
              <a:t>significant (i.e., a trend of zero lies outside the 90% confidence interval).</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2.32: Trends in annual frequency of extreme temperatures over the period 1951–2010, for: (a) cold nights</a:t>
            </a:r>
          </a:p>
          <a:p>
            <a:r>
              <a:rPr lang="en-US" sz="1200" kern="1200" baseline="0" dirty="0" smtClean="0">
                <a:solidFill>
                  <a:schemeClr val="tx1"/>
                </a:solidFill>
                <a:latin typeface="+mn-lt"/>
                <a:ea typeface="+mn-ea"/>
                <a:cs typeface="+mn-cs"/>
              </a:rPr>
              <a:t>(TN10p), (b) cold days (TX10p), (c) warm nights (TN90p) and (d) warm days (TX90p) (Box 2.4, Table 1). Trends were</a:t>
            </a:r>
          </a:p>
          <a:p>
            <a:r>
              <a:rPr lang="en-US" sz="1200" kern="1200" baseline="0" dirty="0" smtClean="0">
                <a:solidFill>
                  <a:schemeClr val="tx1"/>
                </a:solidFill>
                <a:latin typeface="+mn-lt"/>
                <a:ea typeface="+mn-ea"/>
                <a:cs typeface="+mn-cs"/>
              </a:rPr>
              <a:t>calculated only for grid boxes that had at least 40 years of data during this period and where data ended no earlier than</a:t>
            </a:r>
          </a:p>
          <a:p>
            <a:r>
              <a:rPr lang="en-US" sz="1200" kern="1200" baseline="0" dirty="0" smtClean="0">
                <a:solidFill>
                  <a:schemeClr val="tx1"/>
                </a:solidFill>
                <a:latin typeface="+mn-lt"/>
                <a:ea typeface="+mn-ea"/>
                <a:cs typeface="+mn-cs"/>
              </a:rPr>
              <a:t>2003. Grey areas indicate incomplete or missing data. Black plus signs (+) indicate grid boxes where trends are</a:t>
            </a:r>
          </a:p>
          <a:p>
            <a:r>
              <a:rPr lang="en-US" sz="1200" kern="1200" baseline="0" dirty="0" smtClean="0">
                <a:solidFill>
                  <a:schemeClr val="tx1"/>
                </a:solidFill>
                <a:latin typeface="+mn-lt"/>
                <a:ea typeface="+mn-ea"/>
                <a:cs typeface="+mn-cs"/>
              </a:rPr>
              <a:t>significant (i.e., a trend of zero lies outside the 90% confidence interval). The data source for trend maps is HadEX2</a:t>
            </a:r>
          </a:p>
          <a:p>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Donat</a:t>
            </a:r>
            <a:r>
              <a:rPr lang="en-US" sz="1200" kern="1200" baseline="0" dirty="0" smtClean="0">
                <a:solidFill>
                  <a:schemeClr val="tx1"/>
                </a:solidFill>
                <a:latin typeface="+mn-lt"/>
                <a:ea typeface="+mn-ea"/>
                <a:cs typeface="+mn-cs"/>
              </a:rPr>
              <a:t> et al., 2013c) updated to include the latest version of the European Climate Assessment dataset (</a:t>
            </a:r>
            <a:r>
              <a:rPr lang="en-US" sz="1200" kern="1200" baseline="0" dirty="0" err="1" smtClean="0">
                <a:solidFill>
                  <a:schemeClr val="tx1"/>
                </a:solidFill>
                <a:latin typeface="+mn-lt"/>
                <a:ea typeface="+mn-ea"/>
                <a:cs typeface="+mn-cs"/>
              </a:rPr>
              <a:t>Klok</a:t>
            </a:r>
            <a:r>
              <a:rPr lang="en-US" sz="1200" kern="1200" baseline="0" dirty="0" smtClean="0">
                <a:solidFill>
                  <a:schemeClr val="tx1"/>
                </a:solidFill>
                <a:latin typeface="+mn-lt"/>
                <a:ea typeface="+mn-ea"/>
                <a:cs typeface="+mn-cs"/>
              </a:rPr>
              <a:t> and Tank,</a:t>
            </a:r>
          </a:p>
          <a:p>
            <a:r>
              <a:rPr lang="en-US" sz="1200" kern="1200" baseline="0" dirty="0" smtClean="0">
                <a:solidFill>
                  <a:schemeClr val="tx1"/>
                </a:solidFill>
                <a:latin typeface="+mn-lt"/>
                <a:ea typeface="+mn-ea"/>
                <a:cs typeface="+mn-cs"/>
              </a:rPr>
              <a:t>2009). Beside each map are the near-global time series of annual anomalies of these indices with respect to 1961–1990</a:t>
            </a:r>
          </a:p>
          <a:p>
            <a:r>
              <a:rPr lang="en-US" sz="1200" kern="1200" baseline="0" dirty="0" smtClean="0">
                <a:solidFill>
                  <a:schemeClr val="tx1"/>
                </a:solidFill>
                <a:latin typeface="+mn-lt"/>
                <a:ea typeface="+mn-ea"/>
                <a:cs typeface="+mn-cs"/>
              </a:rPr>
              <a:t>for three global indices datasets: HadEX2 (red); </a:t>
            </a:r>
            <a:r>
              <a:rPr lang="en-US" sz="1200" kern="1200" baseline="0" dirty="0" err="1" smtClean="0">
                <a:solidFill>
                  <a:schemeClr val="tx1"/>
                </a:solidFill>
                <a:latin typeface="+mn-lt"/>
                <a:ea typeface="+mn-ea"/>
                <a:cs typeface="+mn-cs"/>
              </a:rPr>
              <a:t>HadGHCND</a:t>
            </a:r>
            <a:r>
              <a:rPr lang="en-US" sz="1200" kern="1200" baseline="0" dirty="0" smtClean="0">
                <a:solidFill>
                  <a:schemeClr val="tx1"/>
                </a:solidFill>
                <a:latin typeface="+mn-lt"/>
                <a:ea typeface="+mn-ea"/>
                <a:cs typeface="+mn-cs"/>
              </a:rPr>
              <a:t> (Caesar et al., 2006; blue) and updated to 2010 and</a:t>
            </a:r>
          </a:p>
          <a:p>
            <a:r>
              <a:rPr lang="en-US" sz="1200" kern="1200" baseline="0" dirty="0" smtClean="0">
                <a:solidFill>
                  <a:schemeClr val="tx1"/>
                </a:solidFill>
                <a:latin typeface="+mn-lt"/>
                <a:ea typeface="+mn-ea"/>
                <a:cs typeface="+mn-cs"/>
              </a:rPr>
              <a:t>GHCNDEX (</a:t>
            </a:r>
            <a:r>
              <a:rPr lang="en-US" sz="1200" kern="1200" baseline="0" dirty="0" err="1" smtClean="0">
                <a:solidFill>
                  <a:schemeClr val="tx1"/>
                </a:solidFill>
                <a:latin typeface="+mn-lt"/>
                <a:ea typeface="+mn-ea"/>
                <a:cs typeface="+mn-cs"/>
              </a:rPr>
              <a:t>Donat</a:t>
            </a:r>
            <a:r>
              <a:rPr lang="en-US" sz="1200" kern="1200" baseline="0" dirty="0" smtClean="0">
                <a:solidFill>
                  <a:schemeClr val="tx1"/>
                </a:solidFill>
                <a:latin typeface="+mn-lt"/>
                <a:ea typeface="+mn-ea"/>
                <a:cs typeface="+mn-cs"/>
              </a:rPr>
              <a:t> et al., 2013a; green). Global averages are only calculated using grid boxes where all three datasets</a:t>
            </a:r>
          </a:p>
          <a:p>
            <a:r>
              <a:rPr lang="en-US" sz="1200" kern="1200" baseline="0" dirty="0" smtClean="0">
                <a:solidFill>
                  <a:schemeClr val="tx1"/>
                </a:solidFill>
                <a:latin typeface="+mn-lt"/>
                <a:ea typeface="+mn-ea"/>
                <a:cs typeface="+mn-cs"/>
              </a:rPr>
              <a:t>have at least 90% of data over the time period. Trends are significant (i.e., a trend of zero lies outside the 90%</a:t>
            </a:r>
          </a:p>
          <a:p>
            <a:r>
              <a:rPr lang="en-US" sz="1200" kern="1200" baseline="0" dirty="0" smtClean="0">
                <a:solidFill>
                  <a:schemeClr val="tx1"/>
                </a:solidFill>
                <a:latin typeface="+mn-lt"/>
                <a:ea typeface="+mn-ea"/>
                <a:cs typeface="+mn-cs"/>
              </a:rPr>
              <a:t>confidence interval) for all the global indices shown</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2.2, Figure 1: Distribution of (a) daily minimum and (b) daily maximum temperature anomalies relative to a</a:t>
            </a:r>
          </a:p>
          <a:p>
            <a:r>
              <a:rPr lang="en-US" sz="1200" kern="1200" baseline="0" dirty="0" smtClean="0">
                <a:solidFill>
                  <a:schemeClr val="tx1"/>
                </a:solidFill>
                <a:latin typeface="+mn-lt"/>
                <a:ea typeface="+mn-ea"/>
                <a:cs typeface="+mn-cs"/>
              </a:rPr>
              <a:t>1961–1990 climatology for two periods: 1951–1980 (blue) and 1981–2010 (red) using the </a:t>
            </a:r>
            <a:r>
              <a:rPr lang="en-US" sz="1200" kern="1200" baseline="0" dirty="0" err="1" smtClean="0">
                <a:solidFill>
                  <a:schemeClr val="tx1"/>
                </a:solidFill>
                <a:latin typeface="+mn-lt"/>
                <a:ea typeface="+mn-ea"/>
                <a:cs typeface="+mn-cs"/>
              </a:rPr>
              <a:t>HadGHCND</a:t>
            </a:r>
            <a:r>
              <a:rPr lang="en-US" sz="1200" kern="1200" baseline="0" dirty="0" smtClean="0">
                <a:solidFill>
                  <a:schemeClr val="tx1"/>
                </a:solidFill>
                <a:latin typeface="+mn-lt"/>
                <a:ea typeface="+mn-ea"/>
                <a:cs typeface="+mn-cs"/>
              </a:rPr>
              <a:t> dataset. The</a:t>
            </a:r>
          </a:p>
          <a:p>
            <a:r>
              <a:rPr lang="en-US" sz="1200" kern="1200" baseline="0" dirty="0" smtClean="0">
                <a:solidFill>
                  <a:schemeClr val="tx1"/>
                </a:solidFill>
                <a:latin typeface="+mn-lt"/>
                <a:ea typeface="+mn-ea"/>
                <a:cs typeface="+mn-cs"/>
              </a:rPr>
              <a:t>shaded blue and red areas represent the coldest 10% and warmest 10% respectively of (a) nights and (b) days during the</a:t>
            </a:r>
          </a:p>
          <a:p>
            <a:r>
              <a:rPr lang="en-US" sz="1200" kern="1200" baseline="0" dirty="0" smtClean="0">
                <a:solidFill>
                  <a:schemeClr val="tx1"/>
                </a:solidFill>
                <a:latin typeface="+mn-lt"/>
                <a:ea typeface="+mn-ea"/>
                <a:cs typeface="+mn-cs"/>
              </a:rPr>
              <a:t>1951–1980 period. The darker shading indicates by how much the number of the coldest days and nights has reduced</a:t>
            </a:r>
          </a:p>
          <a:p>
            <a:r>
              <a:rPr lang="en-US" sz="1200" kern="1200" baseline="0" dirty="0" smtClean="0">
                <a:solidFill>
                  <a:schemeClr val="tx1"/>
                </a:solidFill>
                <a:latin typeface="+mn-lt"/>
                <a:ea typeface="+mn-ea"/>
                <a:cs typeface="+mn-cs"/>
              </a:rPr>
              <a:t>(dark blue) and by how much the number of the warmest days and nights has increased (dark red) during the 1981–2010</a:t>
            </a:r>
          </a:p>
          <a:p>
            <a:r>
              <a:rPr lang="en-US" sz="1200" kern="1200" baseline="0" dirty="0" smtClean="0">
                <a:solidFill>
                  <a:schemeClr val="tx1"/>
                </a:solidFill>
                <a:latin typeface="+mn-lt"/>
                <a:ea typeface="+mn-ea"/>
                <a:cs typeface="+mn-cs"/>
              </a:rPr>
              <a:t>period compared to the 1951–1980 period.</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3.2: a) Observation-based estimates of annual global mean upper (0–700 m) ocean heat content in ZJ (1 ZJ =</a:t>
            </a:r>
          </a:p>
          <a:p>
            <a:r>
              <a:rPr lang="en-US" sz="1200" kern="1200" baseline="0" dirty="0" smtClean="0">
                <a:solidFill>
                  <a:schemeClr val="tx1"/>
                </a:solidFill>
                <a:latin typeface="+mn-lt"/>
                <a:ea typeface="+mn-ea"/>
                <a:cs typeface="+mn-cs"/>
              </a:rPr>
              <a:t>1021 Joules) updated from (see legend): (</a:t>
            </a:r>
            <a:r>
              <a:rPr lang="en-US" sz="1200" kern="1200" baseline="0" dirty="0" err="1" smtClean="0">
                <a:solidFill>
                  <a:schemeClr val="tx1"/>
                </a:solidFill>
                <a:latin typeface="+mn-lt"/>
                <a:ea typeface="+mn-ea"/>
                <a:cs typeface="+mn-cs"/>
              </a:rPr>
              <a:t>Levitus</a:t>
            </a:r>
            <a:r>
              <a:rPr lang="en-US" sz="1200" kern="1200" baseline="0" dirty="0" smtClean="0">
                <a:solidFill>
                  <a:schemeClr val="tx1"/>
                </a:solidFill>
                <a:latin typeface="+mn-lt"/>
                <a:ea typeface="+mn-ea"/>
                <a:cs typeface="+mn-cs"/>
              </a:rPr>
              <a:t> et al., 2012), (Ishii and Kimoto, 2009), (</a:t>
            </a:r>
            <a:r>
              <a:rPr lang="en-US" sz="1200" kern="1200" baseline="0" dirty="0" err="1" smtClean="0">
                <a:solidFill>
                  <a:schemeClr val="tx1"/>
                </a:solidFill>
                <a:latin typeface="+mn-lt"/>
                <a:ea typeface="+mn-ea"/>
                <a:cs typeface="+mn-cs"/>
              </a:rPr>
              <a:t>Domingues</a:t>
            </a:r>
            <a:r>
              <a:rPr lang="en-US" sz="1200" kern="1200" baseline="0" dirty="0" smtClean="0">
                <a:solidFill>
                  <a:schemeClr val="tx1"/>
                </a:solidFill>
                <a:latin typeface="+mn-lt"/>
                <a:ea typeface="+mn-ea"/>
                <a:cs typeface="+mn-cs"/>
              </a:rPr>
              <a:t> et al., 2008),</a:t>
            </a:r>
          </a:p>
          <a:p>
            <a:r>
              <a:rPr lang="en-US" sz="1200" kern="1200" baseline="0" dirty="0" smtClean="0">
                <a:solidFill>
                  <a:schemeClr val="tx1"/>
                </a:solidFill>
                <a:latin typeface="+mn-lt"/>
                <a:ea typeface="+mn-ea"/>
                <a:cs typeface="+mn-cs"/>
              </a:rPr>
              <a:t>(Palmer et al., 2007), and (Smith and Murphy, 2007). Uncertainties are shaded, and plotted as published (at the one</a:t>
            </a:r>
          </a:p>
          <a:p>
            <a:r>
              <a:rPr lang="en-US" sz="1200" kern="1200" baseline="0" dirty="0" smtClean="0">
                <a:solidFill>
                  <a:schemeClr val="tx1"/>
                </a:solidFill>
                <a:latin typeface="+mn-lt"/>
                <a:ea typeface="+mn-ea"/>
                <a:cs typeface="+mn-cs"/>
              </a:rPr>
              <a:t>standard error level, except one standard deviation for </a:t>
            </a:r>
            <a:r>
              <a:rPr lang="en-US" sz="1200" kern="1200" baseline="0" dirty="0" err="1" smtClean="0">
                <a:solidFill>
                  <a:schemeClr val="tx1"/>
                </a:solidFill>
                <a:latin typeface="+mn-lt"/>
                <a:ea typeface="+mn-ea"/>
                <a:cs typeface="+mn-cs"/>
              </a:rPr>
              <a:t>Levitus</a:t>
            </a:r>
            <a:r>
              <a:rPr lang="en-US" sz="1200" kern="1200" baseline="0" dirty="0" smtClean="0">
                <a:solidFill>
                  <a:schemeClr val="tx1"/>
                </a:solidFill>
                <a:latin typeface="+mn-lt"/>
                <a:ea typeface="+mn-ea"/>
                <a:cs typeface="+mn-cs"/>
              </a:rPr>
              <a:t>, with no uncertainties provided for Smith). Estimates are</a:t>
            </a:r>
          </a:p>
          <a:p>
            <a:r>
              <a:rPr lang="en-US" sz="1200" kern="1200" baseline="0" dirty="0" smtClean="0">
                <a:solidFill>
                  <a:schemeClr val="tx1"/>
                </a:solidFill>
                <a:latin typeface="+mn-lt"/>
                <a:ea typeface="+mn-ea"/>
                <a:cs typeface="+mn-cs"/>
              </a:rPr>
              <a:t>shifted to align for 2006–2010, five years that are well measured by Argo, and then plotted relative to the resulting</a:t>
            </a:r>
          </a:p>
          <a:p>
            <a:r>
              <a:rPr lang="en-US" sz="1200" kern="1200" baseline="0" dirty="0" smtClean="0">
                <a:solidFill>
                  <a:schemeClr val="tx1"/>
                </a:solidFill>
                <a:latin typeface="+mn-lt"/>
                <a:ea typeface="+mn-ea"/>
                <a:cs typeface="+mn-cs"/>
              </a:rPr>
              <a:t>mean of all curves for 1971, the starting year for trend calculations. </a:t>
            </a:r>
            <a:r>
              <a:rPr lang="en-US" sz="1200" b="1" kern="1200" baseline="0" dirty="0" smtClean="0">
                <a:solidFill>
                  <a:schemeClr val="tx1"/>
                </a:solidFill>
                <a:latin typeface="+mn-lt"/>
                <a:ea typeface="+mn-ea"/>
                <a:cs typeface="+mn-cs"/>
              </a:rPr>
              <a:t>b) Observation-based estimates of annual five-year</a:t>
            </a:r>
          </a:p>
          <a:p>
            <a:r>
              <a:rPr lang="en-US" sz="1200" kern="1200" baseline="0" dirty="0" smtClean="0">
                <a:solidFill>
                  <a:schemeClr val="tx1"/>
                </a:solidFill>
                <a:latin typeface="+mn-lt"/>
                <a:ea typeface="+mn-ea"/>
                <a:cs typeface="+mn-cs"/>
              </a:rPr>
              <a:t>running mean global mean mid-depth (700–2000 m) ocean heat content in ZJ (</a:t>
            </a:r>
            <a:r>
              <a:rPr lang="en-US" sz="1200" kern="1200" baseline="0" dirty="0" err="1" smtClean="0">
                <a:solidFill>
                  <a:schemeClr val="tx1"/>
                </a:solidFill>
                <a:latin typeface="+mn-lt"/>
                <a:ea typeface="+mn-ea"/>
                <a:cs typeface="+mn-cs"/>
              </a:rPr>
              <a:t>Levitus</a:t>
            </a:r>
            <a:r>
              <a:rPr lang="en-US" sz="1200" kern="1200" baseline="0" dirty="0" smtClean="0">
                <a:solidFill>
                  <a:schemeClr val="tx1"/>
                </a:solidFill>
                <a:latin typeface="+mn-lt"/>
                <a:ea typeface="+mn-ea"/>
                <a:cs typeface="+mn-cs"/>
              </a:rPr>
              <a:t> et al., 2012) and the deep (2000 -</a:t>
            </a:r>
          </a:p>
          <a:p>
            <a:r>
              <a:rPr lang="en-US" sz="1200" kern="1200" baseline="0" dirty="0" smtClean="0">
                <a:solidFill>
                  <a:schemeClr val="tx1"/>
                </a:solidFill>
                <a:latin typeface="+mn-lt"/>
                <a:ea typeface="+mn-ea"/>
                <a:cs typeface="+mn-cs"/>
              </a:rPr>
              <a:t>6000 m) global ocean heat content trend from 1992–2005 (</a:t>
            </a:r>
            <a:r>
              <a:rPr lang="en-US" sz="1200" kern="1200" baseline="0" dirty="0" err="1" smtClean="0">
                <a:solidFill>
                  <a:schemeClr val="tx1"/>
                </a:solidFill>
                <a:latin typeface="+mn-lt"/>
                <a:ea typeface="+mn-ea"/>
                <a:cs typeface="+mn-cs"/>
              </a:rPr>
              <a:t>Purkey</a:t>
            </a:r>
            <a:r>
              <a:rPr lang="en-US" sz="1200" kern="1200" baseline="0" dirty="0" smtClean="0">
                <a:solidFill>
                  <a:schemeClr val="tx1"/>
                </a:solidFill>
                <a:latin typeface="+mn-lt"/>
                <a:ea typeface="+mn-ea"/>
                <a:cs typeface="+mn-cs"/>
              </a:rPr>
              <a:t> and Johnson, 2010), both with one standard error</a:t>
            </a:r>
          </a:p>
          <a:p>
            <a:r>
              <a:rPr lang="en-US" sz="1200" kern="1200" baseline="0" dirty="0" smtClean="0">
                <a:solidFill>
                  <a:schemeClr val="tx1"/>
                </a:solidFill>
                <a:latin typeface="+mn-lt"/>
                <a:ea typeface="+mn-ea"/>
                <a:cs typeface="+mn-cs"/>
              </a:rPr>
              <a:t>uncertainties shaded (see legend).</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Box 3.1, Figure 1: Plot of energy accumulation in ZJ (1 ZJ = 1021 J) within distinct components of Earth’s climate</a:t>
            </a:r>
          </a:p>
          <a:p>
            <a:r>
              <a:rPr lang="en-US" sz="1200" kern="1200" baseline="0" dirty="0" smtClean="0">
                <a:solidFill>
                  <a:schemeClr val="tx1"/>
                </a:solidFill>
                <a:latin typeface="+mn-lt"/>
                <a:ea typeface="+mn-ea"/>
                <a:cs typeface="+mn-cs"/>
              </a:rPr>
              <a:t>system relative to 1971 and from 1971–2010 unless otherwise indicated. See text for data sources. Ocean warming (heat</a:t>
            </a:r>
          </a:p>
          <a:p>
            <a:r>
              <a:rPr lang="en-US" sz="1200" kern="1200" baseline="0" dirty="0" smtClean="0">
                <a:solidFill>
                  <a:schemeClr val="tx1"/>
                </a:solidFill>
                <a:latin typeface="+mn-lt"/>
                <a:ea typeface="+mn-ea"/>
                <a:cs typeface="+mn-cs"/>
              </a:rPr>
              <a:t>content change) dominates, with the upper ocean (light blue, above 700 m) contributing more than the deep ocean (dark</a:t>
            </a:r>
          </a:p>
          <a:p>
            <a:r>
              <a:rPr lang="en-US" sz="1200" kern="1200" baseline="0" dirty="0" smtClean="0">
                <a:solidFill>
                  <a:schemeClr val="tx1"/>
                </a:solidFill>
                <a:latin typeface="+mn-lt"/>
                <a:ea typeface="+mn-ea"/>
                <a:cs typeface="+mn-cs"/>
              </a:rPr>
              <a:t>blue, below 700 m; including below 2000 m estimates starting from 1992). Ice melt (light grey; for glaciers and ice</a:t>
            </a:r>
          </a:p>
          <a:p>
            <a:r>
              <a:rPr lang="en-US" sz="1200" kern="1200" baseline="0" dirty="0" smtClean="0">
                <a:solidFill>
                  <a:schemeClr val="tx1"/>
                </a:solidFill>
                <a:latin typeface="+mn-lt"/>
                <a:ea typeface="+mn-ea"/>
                <a:cs typeface="+mn-cs"/>
              </a:rPr>
              <a:t>caps, Greenland and Antarctic ice sheet estimates starting from 1992, and Arctic sea ice estimate from 1979–2008);</a:t>
            </a:r>
          </a:p>
          <a:p>
            <a:r>
              <a:rPr lang="en-US" sz="1200" kern="1200" baseline="0" dirty="0" smtClean="0">
                <a:solidFill>
                  <a:schemeClr val="tx1"/>
                </a:solidFill>
                <a:latin typeface="+mn-lt"/>
                <a:ea typeface="+mn-ea"/>
                <a:cs typeface="+mn-cs"/>
              </a:rPr>
              <a:t>continental (land) warming (orange); and atmospheric warming (purple; estimate starting from 1979) make smaller</a:t>
            </a:r>
          </a:p>
          <a:p>
            <a:r>
              <a:rPr lang="en-US" sz="1200" kern="1200" baseline="0" dirty="0" smtClean="0">
                <a:solidFill>
                  <a:schemeClr val="tx1"/>
                </a:solidFill>
                <a:latin typeface="+mn-lt"/>
                <a:ea typeface="+mn-ea"/>
                <a:cs typeface="+mn-cs"/>
              </a:rPr>
              <a:t>contributions. Uncertainty in the ocean estimate also dominates the total uncertainty (dot-dashed lines about the error</a:t>
            </a:r>
          </a:p>
          <a:p>
            <a:r>
              <a:rPr lang="en-US" sz="1200" kern="1200" baseline="0" dirty="0" smtClean="0">
                <a:solidFill>
                  <a:schemeClr val="tx1"/>
                </a:solidFill>
                <a:latin typeface="+mn-lt"/>
                <a:ea typeface="+mn-ea"/>
                <a:cs typeface="+mn-cs"/>
              </a:rPr>
              <a:t>from all five components at 90% confidence intervals).</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http://en.wikipedia.org/wiki/File:GHCN_Temperature_Stations.png . Map of the land-based long-term monitoring stations included in the </a:t>
            </a:r>
            <a:r>
              <a:rPr lang="en-US" dirty="0" smtClean="0">
                <a:hlinkClick r:id="rId3" tooltip="Global Historical Climatology Network"/>
              </a:rPr>
              <a:t>Global Historical Climatology Network</a:t>
            </a:r>
            <a:r>
              <a:rPr lang="en-US" dirty="0" smtClean="0"/>
              <a:t>. Colors indicate the length of the temperature record available at each site. This figure was created by </a:t>
            </a:r>
            <a:r>
              <a:rPr lang="en-US" dirty="0" smtClean="0">
                <a:hlinkClick r:id="rId4" tooltip="w:User:Dragons flight"/>
              </a:rPr>
              <a:t>Robert A. Rohde</a:t>
            </a:r>
            <a:r>
              <a:rPr lang="en-US" dirty="0" smtClean="0"/>
              <a:t> from </a:t>
            </a:r>
            <a:r>
              <a:rPr lang="en-US" dirty="0" smtClean="0">
                <a:hlinkClick r:id="rId5"/>
              </a:rPr>
              <a:t>published data</a:t>
            </a:r>
            <a:r>
              <a:rPr lang="en-US" dirty="0" smtClean="0"/>
              <a:t> and is incorporated into the Global Warming Art project. This file is licensed under the </a:t>
            </a:r>
            <a:r>
              <a:rPr lang="en-US" dirty="0" smtClean="0">
                <a:hlinkClick r:id="rId6" tooltip="w:en:Creative Commons"/>
              </a:rPr>
              <a:t>Creative Commons</a:t>
            </a:r>
            <a:r>
              <a:rPr lang="en-US" dirty="0" smtClean="0"/>
              <a:t> </a:t>
            </a:r>
            <a:r>
              <a:rPr lang="en-US" dirty="0" smtClean="0">
                <a:hlinkClick r:id="rId7"/>
              </a:rPr>
              <a:t>Attribution-Share Alike 3.0 </a:t>
            </a:r>
            <a:r>
              <a:rPr lang="en-US" dirty="0" err="1" smtClean="0">
                <a:hlinkClick r:id="rId7"/>
              </a:rPr>
              <a:t>Unported</a:t>
            </a:r>
            <a:r>
              <a:rPr lang="en-US" dirty="0" smtClean="0"/>
              <a:t> license. </a:t>
            </a:r>
          </a:p>
          <a:p>
            <a:r>
              <a:rPr lang="en-US" dirty="0" smtClean="0"/>
              <a:t>You are free: </a:t>
            </a:r>
            <a:r>
              <a:rPr lang="en-US" b="1" dirty="0" smtClean="0"/>
              <a:t>to share</a:t>
            </a:r>
            <a:r>
              <a:rPr lang="en-US" dirty="0" smtClean="0"/>
              <a:t> – to copy, distribute and transmit the work</a:t>
            </a:r>
          </a:p>
          <a:p>
            <a:r>
              <a:rPr lang="en-US" b="1" dirty="0" smtClean="0"/>
              <a:t>to remix</a:t>
            </a:r>
            <a:r>
              <a:rPr lang="en-US" dirty="0" smtClean="0"/>
              <a:t> – to adapt the work</a:t>
            </a:r>
          </a:p>
          <a:p>
            <a:r>
              <a:rPr lang="en-US" dirty="0" smtClean="0"/>
              <a:t>Under the following conditions: </a:t>
            </a:r>
            <a:r>
              <a:rPr lang="en-US" b="1" dirty="0" smtClean="0"/>
              <a:t>attribution</a:t>
            </a:r>
            <a:r>
              <a:rPr lang="en-US" dirty="0" smtClean="0"/>
              <a:t> – You must attribute the work in the manner specified by the author or licensor (but not in any way that suggests that they endorse you or your use of the work).</a:t>
            </a:r>
          </a:p>
          <a:p>
            <a:r>
              <a:rPr lang="en-US" b="1" dirty="0" smtClean="0"/>
              <a:t>share alike</a:t>
            </a:r>
            <a:r>
              <a:rPr lang="en-US" dirty="0" smtClean="0"/>
              <a:t> – If you alter, transform, or build upon this work, you may distribute the resulting work only under the same or similar license to this one.</a:t>
            </a:r>
          </a:p>
          <a:p>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2.12: Comparison of net Top Of Atmosphere (TOA) flux and upper Ocean Heating Rates (OHR). Global annual</a:t>
            </a:r>
          </a:p>
          <a:p>
            <a:r>
              <a:rPr lang="en-US" sz="1200" kern="1200" baseline="0" dirty="0" smtClean="0">
                <a:solidFill>
                  <a:schemeClr val="tx1"/>
                </a:solidFill>
                <a:latin typeface="+mn-lt"/>
                <a:ea typeface="+mn-ea"/>
                <a:cs typeface="+mn-cs"/>
              </a:rPr>
              <a:t>average (July to June) net TOA flux from CERES observations (based upon the EBAF-TOA_Ed2.6r product)(black</a:t>
            </a:r>
          </a:p>
          <a:p>
            <a:r>
              <a:rPr lang="en-US" sz="1200" kern="1200" baseline="0" dirty="0" smtClean="0">
                <a:solidFill>
                  <a:schemeClr val="tx1"/>
                </a:solidFill>
                <a:latin typeface="+mn-lt"/>
                <a:ea typeface="+mn-ea"/>
                <a:cs typeface="+mn-cs"/>
              </a:rPr>
              <a:t>line) and 0-700 (blue) and 0-1,800 m (red) OHR from the Pacific Marine Environmental Laboratory/Jet Propulsion</a:t>
            </a:r>
          </a:p>
          <a:p>
            <a:r>
              <a:rPr lang="en-US" sz="1200" kern="1200" baseline="0" dirty="0" smtClean="0">
                <a:solidFill>
                  <a:schemeClr val="tx1"/>
                </a:solidFill>
                <a:latin typeface="+mn-lt"/>
                <a:ea typeface="+mn-ea"/>
                <a:cs typeface="+mn-cs"/>
              </a:rPr>
              <a:t>Laboratory/Joint Institute for Marine and Atmospheric Research (PMEL/JPL/JIMAR), 0-700 m OHR from the National</a:t>
            </a:r>
          </a:p>
          <a:p>
            <a:r>
              <a:rPr lang="en-US" sz="1200" kern="1200" baseline="0" dirty="0" smtClean="0">
                <a:solidFill>
                  <a:schemeClr val="tx1"/>
                </a:solidFill>
                <a:latin typeface="+mn-lt"/>
                <a:ea typeface="+mn-ea"/>
                <a:cs typeface="+mn-cs"/>
              </a:rPr>
              <a:t>Oceanic Data Center (NODC) (</a:t>
            </a:r>
            <a:r>
              <a:rPr lang="en-US" sz="1200" kern="1200" baseline="0" dirty="0" err="1" smtClean="0">
                <a:solidFill>
                  <a:schemeClr val="tx1"/>
                </a:solidFill>
                <a:latin typeface="+mn-lt"/>
                <a:ea typeface="+mn-ea"/>
                <a:cs typeface="+mn-cs"/>
              </a:rPr>
              <a:t>Levitus</a:t>
            </a:r>
            <a:r>
              <a:rPr lang="en-US" sz="1200" kern="1200" baseline="0" dirty="0" smtClean="0">
                <a:solidFill>
                  <a:schemeClr val="tx1"/>
                </a:solidFill>
                <a:latin typeface="+mn-lt"/>
                <a:ea typeface="+mn-ea"/>
                <a:cs typeface="+mn-cs"/>
              </a:rPr>
              <a:t> et al., 2009)(green), and 0-700 m OHR from the Hadley Center (Palmer et al.,</a:t>
            </a:r>
          </a:p>
          <a:p>
            <a:r>
              <a:rPr lang="en-US" sz="1200" kern="1200" baseline="0" dirty="0" smtClean="0">
                <a:solidFill>
                  <a:schemeClr val="tx1"/>
                </a:solidFill>
                <a:latin typeface="+mn-lt"/>
                <a:ea typeface="+mn-ea"/>
                <a:cs typeface="+mn-cs"/>
              </a:rPr>
              <a:t>2007)(brown). The length of the </a:t>
            </a:r>
            <a:r>
              <a:rPr lang="en-US" sz="1200" kern="1200" baseline="0" dirty="0" err="1" smtClean="0">
                <a:solidFill>
                  <a:schemeClr val="tx1"/>
                </a:solidFill>
                <a:latin typeface="+mn-lt"/>
                <a:ea typeface="+mn-ea"/>
                <a:cs typeface="+mn-cs"/>
              </a:rPr>
              <a:t>coloured</a:t>
            </a:r>
            <a:r>
              <a:rPr lang="en-US" sz="1200" kern="1200" baseline="0" dirty="0" smtClean="0">
                <a:solidFill>
                  <a:schemeClr val="tx1"/>
                </a:solidFill>
                <a:latin typeface="+mn-lt"/>
                <a:ea typeface="+mn-ea"/>
                <a:cs typeface="+mn-cs"/>
              </a:rPr>
              <a:t> bars corresponds to the magnitude of OHR. Thin vertical lines are error bars,</a:t>
            </a:r>
          </a:p>
          <a:p>
            <a:r>
              <a:rPr lang="en-US" sz="1200" kern="1200" baseline="0" dirty="0" smtClean="0">
                <a:solidFill>
                  <a:schemeClr val="tx1"/>
                </a:solidFill>
                <a:latin typeface="+mn-lt"/>
                <a:ea typeface="+mn-ea"/>
                <a:cs typeface="+mn-cs"/>
              </a:rPr>
              <a:t>corresponding to the magnitude of uncertainties. Uncertainties for all annual OHR are given at one standard error</a:t>
            </a:r>
          </a:p>
          <a:p>
            <a:r>
              <a:rPr lang="en-US" sz="1200" kern="1200" baseline="0" dirty="0" smtClean="0">
                <a:solidFill>
                  <a:schemeClr val="tx1"/>
                </a:solidFill>
                <a:latin typeface="+mn-lt"/>
                <a:ea typeface="+mn-ea"/>
                <a:cs typeface="+mn-cs"/>
              </a:rPr>
              <a:t>derived from ocean heat content anomaly uncertainties (Lyman et al., 2010). CERES net TOA flux uncertainties are</a:t>
            </a:r>
          </a:p>
          <a:p>
            <a:r>
              <a:rPr lang="en-US" sz="1200" kern="1200" baseline="0" dirty="0" smtClean="0">
                <a:solidFill>
                  <a:schemeClr val="tx1"/>
                </a:solidFill>
                <a:latin typeface="+mn-lt"/>
                <a:ea typeface="+mn-ea"/>
                <a:cs typeface="+mn-cs"/>
              </a:rPr>
              <a:t>given at the 90% confidence level determined following Loeb et al. (2012). Adapted from Loeb et al.(2012). </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3.13: Global mean sea level anomalies (in mm) from the different measuring systems as they have evolved in</a:t>
            </a:r>
          </a:p>
          <a:p>
            <a:r>
              <a:rPr lang="en-US" sz="1200" kern="1200" baseline="0" dirty="0" smtClean="0">
                <a:solidFill>
                  <a:schemeClr val="tx1"/>
                </a:solidFill>
                <a:latin typeface="+mn-lt"/>
                <a:ea typeface="+mn-ea"/>
                <a:cs typeface="+mn-cs"/>
              </a:rPr>
              <a:t>time, plotted relative to 5-year mean values that start at </a:t>
            </a:r>
            <a:r>
              <a:rPr lang="en-US" sz="1200" b="1" kern="1200" baseline="0" dirty="0" smtClean="0">
                <a:solidFill>
                  <a:schemeClr val="tx1"/>
                </a:solidFill>
                <a:latin typeface="+mn-lt"/>
                <a:ea typeface="+mn-ea"/>
                <a:cs typeface="+mn-cs"/>
              </a:rPr>
              <a:t>a) 1900, b) 1993, c) 1970, and d) 2005. a) Yearly average</a:t>
            </a:r>
          </a:p>
          <a:p>
            <a:r>
              <a:rPr lang="en-US" sz="1200" kern="1200" baseline="0" dirty="0" smtClean="0">
                <a:solidFill>
                  <a:schemeClr val="tx1"/>
                </a:solidFill>
                <a:latin typeface="+mn-lt"/>
                <a:ea typeface="+mn-ea"/>
                <a:cs typeface="+mn-cs"/>
              </a:rPr>
              <a:t>GMSL reconstructed from tide gauges (1900–2010) by three different approaches (</a:t>
            </a:r>
            <a:r>
              <a:rPr lang="en-US" sz="1200" kern="1200" baseline="0" dirty="0" err="1" smtClean="0">
                <a:solidFill>
                  <a:schemeClr val="tx1"/>
                </a:solidFill>
                <a:latin typeface="+mn-lt"/>
                <a:ea typeface="+mn-ea"/>
                <a:cs typeface="+mn-cs"/>
              </a:rPr>
              <a:t>Jevrejeva</a:t>
            </a:r>
            <a:r>
              <a:rPr lang="en-US" sz="1200" kern="1200" baseline="0" dirty="0" smtClean="0">
                <a:solidFill>
                  <a:schemeClr val="tx1"/>
                </a:solidFill>
                <a:latin typeface="+mn-lt"/>
                <a:ea typeface="+mn-ea"/>
                <a:cs typeface="+mn-cs"/>
              </a:rPr>
              <a:t> et al., 2008; Church and</a:t>
            </a:r>
          </a:p>
          <a:p>
            <a:r>
              <a:rPr lang="en-US" sz="1200" kern="1200" baseline="0" dirty="0" smtClean="0">
                <a:solidFill>
                  <a:schemeClr val="tx1"/>
                </a:solidFill>
                <a:latin typeface="+mn-lt"/>
                <a:ea typeface="+mn-ea"/>
                <a:cs typeface="+mn-cs"/>
              </a:rPr>
              <a:t>White, 2011; Ray and Douglas, 2011), </a:t>
            </a:r>
            <a:r>
              <a:rPr lang="en-US" sz="1200" b="1" kern="1200" baseline="0" dirty="0" smtClean="0">
                <a:solidFill>
                  <a:schemeClr val="tx1"/>
                </a:solidFill>
                <a:latin typeface="+mn-lt"/>
                <a:ea typeface="+mn-ea"/>
                <a:cs typeface="+mn-cs"/>
              </a:rPr>
              <a:t>b) GMSL (1993–2010) from tide gauges and altimetry (</a:t>
            </a:r>
            <a:r>
              <a:rPr lang="en-US" sz="1200" b="1" kern="1200" baseline="0" dirty="0" err="1" smtClean="0">
                <a:solidFill>
                  <a:schemeClr val="tx1"/>
                </a:solidFill>
                <a:latin typeface="+mn-lt"/>
                <a:ea typeface="+mn-ea"/>
                <a:cs typeface="+mn-cs"/>
              </a:rPr>
              <a:t>Nerem</a:t>
            </a:r>
            <a:r>
              <a:rPr lang="en-US" sz="1200" b="1" kern="1200" baseline="0" dirty="0" smtClean="0">
                <a:solidFill>
                  <a:schemeClr val="tx1"/>
                </a:solidFill>
                <a:latin typeface="+mn-lt"/>
                <a:ea typeface="+mn-ea"/>
                <a:cs typeface="+mn-cs"/>
              </a:rPr>
              <a:t> et al., 2010) with</a:t>
            </a:r>
          </a:p>
          <a:p>
            <a:r>
              <a:rPr lang="en-US" sz="1200" kern="1200" baseline="0" dirty="0" smtClean="0">
                <a:solidFill>
                  <a:schemeClr val="tx1"/>
                </a:solidFill>
                <a:latin typeface="+mn-lt"/>
                <a:ea typeface="+mn-ea"/>
                <a:cs typeface="+mn-cs"/>
              </a:rPr>
              <a:t>seasonal variations removed and smoothed with a 60-day running mean </a:t>
            </a:r>
            <a:r>
              <a:rPr lang="en-US" sz="1200" b="1" kern="1200" baseline="0" dirty="0" smtClean="0">
                <a:solidFill>
                  <a:schemeClr val="tx1"/>
                </a:solidFill>
                <a:latin typeface="+mn-lt"/>
                <a:ea typeface="+mn-ea"/>
                <a:cs typeface="+mn-cs"/>
              </a:rPr>
              <a:t>c) GMSL (1970–2010) from tide gauges along</a:t>
            </a:r>
          </a:p>
          <a:p>
            <a:r>
              <a:rPr lang="en-US" sz="1200" kern="1200" baseline="0" dirty="0" smtClean="0">
                <a:solidFill>
                  <a:schemeClr val="tx1"/>
                </a:solidFill>
                <a:latin typeface="+mn-lt"/>
                <a:ea typeface="+mn-ea"/>
                <a:cs typeface="+mn-cs"/>
              </a:rPr>
              <a:t>with the </a:t>
            </a:r>
            <a:r>
              <a:rPr lang="en-US" sz="1200" kern="1200" baseline="0" dirty="0" err="1" smtClean="0">
                <a:solidFill>
                  <a:schemeClr val="tx1"/>
                </a:solidFill>
                <a:latin typeface="+mn-lt"/>
                <a:ea typeface="+mn-ea"/>
                <a:cs typeface="+mn-cs"/>
              </a:rPr>
              <a:t>thermosteric</a:t>
            </a:r>
            <a:r>
              <a:rPr lang="en-US" sz="1200" kern="1200" baseline="0" dirty="0" smtClean="0">
                <a:solidFill>
                  <a:schemeClr val="tx1"/>
                </a:solidFill>
                <a:latin typeface="+mn-lt"/>
                <a:ea typeface="+mn-ea"/>
                <a:cs typeface="+mn-cs"/>
              </a:rPr>
              <a:t> component to 700 m, (3-year running mean) estimated from in situ temperature profiles (updated</a:t>
            </a:r>
          </a:p>
          <a:p>
            <a:r>
              <a:rPr lang="en-US" sz="1200" kern="1200" baseline="0" dirty="0" smtClean="0">
                <a:solidFill>
                  <a:schemeClr val="tx1"/>
                </a:solidFill>
                <a:latin typeface="+mn-lt"/>
                <a:ea typeface="+mn-ea"/>
                <a:cs typeface="+mn-cs"/>
              </a:rPr>
              <a:t>from </a:t>
            </a:r>
            <a:r>
              <a:rPr lang="en-US" sz="1200" kern="1200" baseline="0" dirty="0" err="1" smtClean="0">
                <a:solidFill>
                  <a:schemeClr val="tx1"/>
                </a:solidFill>
                <a:latin typeface="+mn-lt"/>
                <a:ea typeface="+mn-ea"/>
                <a:cs typeface="+mn-cs"/>
              </a:rPr>
              <a:t>Domingues</a:t>
            </a:r>
            <a:r>
              <a:rPr lang="en-US" sz="1200" kern="1200" baseline="0" dirty="0" smtClean="0">
                <a:solidFill>
                  <a:schemeClr val="tx1"/>
                </a:solidFill>
                <a:latin typeface="+mn-lt"/>
                <a:ea typeface="+mn-ea"/>
                <a:cs typeface="+mn-cs"/>
              </a:rPr>
              <a:t> et al., 2008), </a:t>
            </a:r>
            <a:r>
              <a:rPr lang="en-US" sz="1200" b="1" kern="1200" baseline="0" dirty="0" smtClean="0">
                <a:solidFill>
                  <a:schemeClr val="tx1"/>
                </a:solidFill>
                <a:latin typeface="+mn-lt"/>
                <a:ea typeface="+mn-ea"/>
                <a:cs typeface="+mn-cs"/>
              </a:rPr>
              <a:t>d) the GMSL (</a:t>
            </a:r>
            <a:r>
              <a:rPr lang="en-US" sz="1200" b="1" kern="1200" baseline="0" dirty="0" err="1" smtClean="0">
                <a:solidFill>
                  <a:schemeClr val="tx1"/>
                </a:solidFill>
                <a:latin typeface="+mn-lt"/>
                <a:ea typeface="+mn-ea"/>
                <a:cs typeface="+mn-cs"/>
              </a:rPr>
              <a:t>nonseasonal</a:t>
            </a:r>
            <a:r>
              <a:rPr lang="en-US" sz="1200" b="1" kern="1200" baseline="0" dirty="0" smtClean="0">
                <a:solidFill>
                  <a:schemeClr val="tx1"/>
                </a:solidFill>
                <a:latin typeface="+mn-lt"/>
                <a:ea typeface="+mn-ea"/>
                <a:cs typeface="+mn-cs"/>
              </a:rPr>
              <a:t>) from altimetry and that computed from the mass component</a:t>
            </a:r>
          </a:p>
          <a:p>
            <a:r>
              <a:rPr lang="en-US" sz="1200" kern="1200" baseline="0" dirty="0" smtClean="0">
                <a:solidFill>
                  <a:schemeClr val="tx1"/>
                </a:solidFill>
                <a:latin typeface="+mn-lt"/>
                <a:ea typeface="+mn-ea"/>
                <a:cs typeface="+mn-cs"/>
              </a:rPr>
              <a:t>(GRACE) and </a:t>
            </a:r>
            <a:r>
              <a:rPr lang="en-US" sz="1200" kern="1200" baseline="0" dirty="0" err="1" smtClean="0">
                <a:solidFill>
                  <a:schemeClr val="tx1"/>
                </a:solidFill>
                <a:latin typeface="+mn-lt"/>
                <a:ea typeface="+mn-ea"/>
                <a:cs typeface="+mn-cs"/>
              </a:rPr>
              <a:t>steric</a:t>
            </a:r>
            <a:r>
              <a:rPr lang="en-US" sz="1200" kern="1200" baseline="0" dirty="0" smtClean="0">
                <a:solidFill>
                  <a:schemeClr val="tx1"/>
                </a:solidFill>
                <a:latin typeface="+mn-lt"/>
                <a:ea typeface="+mn-ea"/>
                <a:cs typeface="+mn-cs"/>
              </a:rPr>
              <a:t> component (Argo) from 2005–2010 (</a:t>
            </a:r>
            <a:r>
              <a:rPr lang="en-US" sz="1200" kern="1200" baseline="0" dirty="0" err="1" smtClean="0">
                <a:solidFill>
                  <a:schemeClr val="tx1"/>
                </a:solidFill>
                <a:latin typeface="+mn-lt"/>
                <a:ea typeface="+mn-ea"/>
                <a:cs typeface="+mn-cs"/>
              </a:rPr>
              <a:t>Leuliette</a:t>
            </a:r>
            <a:r>
              <a:rPr lang="en-US" sz="1200" kern="1200" baseline="0" dirty="0" smtClean="0">
                <a:solidFill>
                  <a:schemeClr val="tx1"/>
                </a:solidFill>
                <a:latin typeface="+mn-lt"/>
                <a:ea typeface="+mn-ea"/>
                <a:cs typeface="+mn-cs"/>
              </a:rPr>
              <a:t> and Willis, 2011), all with a 3-month running mean</a:t>
            </a:r>
          </a:p>
          <a:p>
            <a:r>
              <a:rPr lang="en-US" sz="1200" kern="1200" baseline="0" dirty="0" smtClean="0">
                <a:solidFill>
                  <a:schemeClr val="tx1"/>
                </a:solidFill>
                <a:latin typeface="+mn-lt"/>
                <a:ea typeface="+mn-ea"/>
                <a:cs typeface="+mn-cs"/>
              </a:rPr>
              <a:t>filter. All uncertainty bars are one standard error as reported by the authors. The </a:t>
            </a:r>
            <a:r>
              <a:rPr lang="en-US" sz="1200" kern="1200" baseline="0" dirty="0" err="1" smtClean="0">
                <a:solidFill>
                  <a:schemeClr val="tx1"/>
                </a:solidFill>
                <a:latin typeface="+mn-lt"/>
                <a:ea typeface="+mn-ea"/>
                <a:cs typeface="+mn-cs"/>
              </a:rPr>
              <a:t>thermosteric</a:t>
            </a:r>
            <a:r>
              <a:rPr lang="en-US" sz="1200" kern="1200" baseline="0" dirty="0" smtClean="0">
                <a:solidFill>
                  <a:schemeClr val="tx1"/>
                </a:solidFill>
                <a:latin typeface="+mn-lt"/>
                <a:ea typeface="+mn-ea"/>
                <a:cs typeface="+mn-cs"/>
              </a:rPr>
              <a:t> component is just a</a:t>
            </a:r>
          </a:p>
          <a:p>
            <a:r>
              <a:rPr lang="en-US" sz="1200" kern="1200" baseline="0" dirty="0" smtClean="0">
                <a:solidFill>
                  <a:schemeClr val="tx1"/>
                </a:solidFill>
                <a:latin typeface="+mn-lt"/>
                <a:ea typeface="+mn-ea"/>
                <a:cs typeface="+mn-cs"/>
              </a:rPr>
              <a:t>portion of total sea level, and is not expected to agree with total sea level.</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3.18: Long-term trends of surface seawater </a:t>
            </a:r>
            <a:r>
              <a:rPr lang="en-US" sz="1200" b="1" i="1" kern="1200" baseline="0" dirty="0" smtClean="0">
                <a:solidFill>
                  <a:schemeClr val="tx1"/>
                </a:solidFill>
                <a:latin typeface="+mn-lt"/>
                <a:ea typeface="+mn-ea"/>
                <a:cs typeface="+mn-cs"/>
              </a:rPr>
              <a:t>pCO2 (top), pH (middle), and carbonate ion (bottom) concentration</a:t>
            </a:r>
          </a:p>
          <a:p>
            <a:r>
              <a:rPr lang="en-US" sz="1200" kern="1200" baseline="0" dirty="0" smtClean="0">
                <a:solidFill>
                  <a:schemeClr val="tx1"/>
                </a:solidFill>
                <a:latin typeface="+mn-lt"/>
                <a:ea typeface="+mn-ea"/>
                <a:cs typeface="+mn-cs"/>
              </a:rPr>
              <a:t>at three subtropical ocean time series in the North Atlantic and North Pacific Oceans, including: </a:t>
            </a:r>
            <a:r>
              <a:rPr lang="en-US" sz="1200" b="1" kern="1200" baseline="0" dirty="0" smtClean="0">
                <a:solidFill>
                  <a:schemeClr val="tx1"/>
                </a:solidFill>
                <a:latin typeface="+mn-lt"/>
                <a:ea typeface="+mn-ea"/>
                <a:cs typeface="+mn-cs"/>
              </a:rPr>
              <a:t>a) Bermuda Atlantic</a:t>
            </a:r>
          </a:p>
          <a:p>
            <a:r>
              <a:rPr lang="en-US" sz="1200" kern="1200" baseline="0" dirty="0" smtClean="0">
                <a:solidFill>
                  <a:schemeClr val="tx1"/>
                </a:solidFill>
                <a:latin typeface="+mn-lt"/>
                <a:ea typeface="+mn-ea"/>
                <a:cs typeface="+mn-cs"/>
              </a:rPr>
              <a:t>Time-series Study (BATS, 31°40′N, 64°10′W; </a:t>
            </a:r>
            <a:r>
              <a:rPr lang="en-US" sz="1200" b="1" kern="1200" baseline="0" dirty="0" smtClean="0">
                <a:solidFill>
                  <a:schemeClr val="tx1"/>
                </a:solidFill>
                <a:latin typeface="+mn-lt"/>
                <a:ea typeface="+mn-ea"/>
                <a:cs typeface="+mn-cs"/>
              </a:rPr>
              <a:t>green) and </a:t>
            </a:r>
            <a:r>
              <a:rPr lang="en-US" sz="1200" b="1" kern="1200" baseline="0" dirty="0" err="1" smtClean="0">
                <a:solidFill>
                  <a:schemeClr val="tx1"/>
                </a:solidFill>
                <a:latin typeface="+mn-lt"/>
                <a:ea typeface="+mn-ea"/>
                <a:cs typeface="+mn-cs"/>
              </a:rPr>
              <a:t>Hydrostation</a:t>
            </a:r>
            <a:r>
              <a:rPr lang="en-US" sz="1200" b="1" kern="1200" baseline="0" dirty="0" smtClean="0">
                <a:solidFill>
                  <a:schemeClr val="tx1"/>
                </a:solidFill>
                <a:latin typeface="+mn-lt"/>
                <a:ea typeface="+mn-ea"/>
                <a:cs typeface="+mn-cs"/>
              </a:rPr>
              <a:t> S (32°10′, 64°30′W) from 1983 to present</a:t>
            </a:r>
          </a:p>
          <a:p>
            <a:r>
              <a:rPr lang="en-US" sz="1200" kern="1200" baseline="0" dirty="0" smtClean="0">
                <a:solidFill>
                  <a:schemeClr val="tx1"/>
                </a:solidFill>
                <a:latin typeface="+mn-lt"/>
                <a:ea typeface="+mn-ea"/>
                <a:cs typeface="+mn-cs"/>
              </a:rPr>
              <a:t>(updated from Bates, 2007); </a:t>
            </a:r>
            <a:r>
              <a:rPr lang="en-US" sz="1200" b="1" kern="1200" baseline="0" dirty="0" smtClean="0">
                <a:solidFill>
                  <a:schemeClr val="tx1"/>
                </a:solidFill>
                <a:latin typeface="+mn-lt"/>
                <a:ea typeface="+mn-ea"/>
                <a:cs typeface="+mn-cs"/>
              </a:rPr>
              <a:t>b) Hawaii Ocean Time-series (HOT) at Station ALOHA (A Long-term </a:t>
            </a:r>
            <a:r>
              <a:rPr lang="en-US" sz="1200" b="1" kern="1200" baseline="0" dirty="0" err="1" smtClean="0">
                <a:solidFill>
                  <a:schemeClr val="tx1"/>
                </a:solidFill>
                <a:latin typeface="+mn-lt"/>
                <a:ea typeface="+mn-ea"/>
                <a:cs typeface="+mn-cs"/>
              </a:rPr>
              <a:t>Oligotrophic</a:t>
            </a:r>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Habitat Assessment; 22°45′N, 158°00′W; </a:t>
            </a:r>
            <a:r>
              <a:rPr lang="en-US" sz="1200" b="1" kern="1200" baseline="0" dirty="0" smtClean="0">
                <a:solidFill>
                  <a:schemeClr val="tx1"/>
                </a:solidFill>
                <a:latin typeface="+mn-lt"/>
                <a:ea typeface="+mn-ea"/>
                <a:cs typeface="+mn-cs"/>
              </a:rPr>
              <a:t>orange) from 1988 to present (updated from Dore et al., 2009), and; c)</a:t>
            </a:r>
          </a:p>
          <a:p>
            <a:r>
              <a:rPr lang="en-US" sz="1200" kern="1200" baseline="0" dirty="0" smtClean="0">
                <a:solidFill>
                  <a:schemeClr val="tx1"/>
                </a:solidFill>
                <a:latin typeface="+mn-lt"/>
                <a:ea typeface="+mn-ea"/>
                <a:cs typeface="+mn-cs"/>
              </a:rPr>
              <a:t>European Station for Time series in the Ocean (ESTOC, 29°10′N, 15°30′W; </a:t>
            </a:r>
            <a:r>
              <a:rPr lang="en-US" sz="1200" b="1" kern="1200" baseline="0" dirty="0" smtClean="0">
                <a:solidFill>
                  <a:schemeClr val="tx1"/>
                </a:solidFill>
                <a:latin typeface="+mn-lt"/>
                <a:ea typeface="+mn-ea"/>
                <a:cs typeface="+mn-cs"/>
              </a:rPr>
              <a:t>blue) from 1994 to present (updated from</a:t>
            </a:r>
          </a:p>
          <a:p>
            <a:r>
              <a:rPr lang="en-US" sz="1200" kern="1200" baseline="0" dirty="0" err="1" smtClean="0">
                <a:solidFill>
                  <a:schemeClr val="tx1"/>
                </a:solidFill>
                <a:latin typeface="+mn-lt"/>
                <a:ea typeface="+mn-ea"/>
                <a:cs typeface="+mn-cs"/>
              </a:rPr>
              <a:t>González-Dávila</a:t>
            </a:r>
            <a:r>
              <a:rPr lang="en-US" sz="1200" kern="1200" baseline="0" dirty="0" smtClean="0">
                <a:solidFill>
                  <a:schemeClr val="tx1"/>
                </a:solidFill>
                <a:latin typeface="+mn-lt"/>
                <a:ea typeface="+mn-ea"/>
                <a:cs typeface="+mn-cs"/>
              </a:rPr>
              <a:t> et al., 2010). Atmospheric </a:t>
            </a:r>
            <a:r>
              <a:rPr lang="en-US" sz="1200" i="1" kern="1200" baseline="0" dirty="0" smtClean="0">
                <a:solidFill>
                  <a:schemeClr val="tx1"/>
                </a:solidFill>
                <a:latin typeface="+mn-lt"/>
                <a:ea typeface="+mn-ea"/>
                <a:cs typeface="+mn-cs"/>
              </a:rPr>
              <a:t>pCO2 (</a:t>
            </a:r>
            <a:r>
              <a:rPr lang="en-US" sz="1200" b="1" i="1" kern="1200" baseline="0" dirty="0" smtClean="0">
                <a:solidFill>
                  <a:schemeClr val="tx1"/>
                </a:solidFill>
                <a:latin typeface="+mn-lt"/>
                <a:ea typeface="+mn-ea"/>
                <a:cs typeface="+mn-cs"/>
              </a:rPr>
              <a:t>black) from the Mauna Loa Observatory Hawaii is shown in the top</a:t>
            </a:r>
          </a:p>
          <a:p>
            <a:r>
              <a:rPr lang="en-US" sz="1200" kern="1200" baseline="0" dirty="0" smtClean="0">
                <a:solidFill>
                  <a:schemeClr val="tx1"/>
                </a:solidFill>
                <a:latin typeface="+mn-lt"/>
                <a:ea typeface="+mn-ea"/>
                <a:cs typeface="+mn-cs"/>
              </a:rPr>
              <a:t>panel. Lines show linear fits to the data, whereas Table 3.2 give results for harmonic fits to the data (updated from Orr,</a:t>
            </a:r>
          </a:p>
          <a:p>
            <a:r>
              <a:rPr lang="en-US" sz="1200" kern="1200" baseline="0" dirty="0" smtClean="0">
                <a:solidFill>
                  <a:schemeClr val="tx1"/>
                </a:solidFill>
                <a:latin typeface="+mn-lt"/>
                <a:ea typeface="+mn-ea"/>
                <a:cs typeface="+mn-cs"/>
              </a:rPr>
              <a:t>2011).</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4.2: (a) Plots of decadal averages of daily sea ice extent in the Arctic (1979 to 1988 in red, 1989 to 1998 in blue,</a:t>
            </a:r>
          </a:p>
          <a:p>
            <a:r>
              <a:rPr lang="en-US" sz="1200" kern="1200" baseline="0" dirty="0" smtClean="0">
                <a:solidFill>
                  <a:schemeClr val="tx1"/>
                </a:solidFill>
                <a:latin typeface="+mn-lt"/>
                <a:ea typeface="+mn-ea"/>
                <a:cs typeface="+mn-cs"/>
              </a:rPr>
              <a:t>1999 to 2008 in gold) and a four-year average daily ice extent from 2009 to 2012 in black.</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4.3: Ice extent in the Arctic from 1870 to 2011. (a) Annual ice extent, and (b) seasonal ice extent using averages</a:t>
            </a:r>
          </a:p>
          <a:p>
            <a:r>
              <a:rPr lang="en-US" sz="1200" kern="1200" baseline="0" dirty="0" smtClean="0">
                <a:solidFill>
                  <a:schemeClr val="tx1"/>
                </a:solidFill>
                <a:latin typeface="+mn-lt"/>
                <a:ea typeface="+mn-ea"/>
                <a:cs typeface="+mn-cs"/>
              </a:rPr>
              <a:t>of mid-month values derived from in situ and other sources including observations from the Danish meteorological</a:t>
            </a:r>
          </a:p>
          <a:p>
            <a:r>
              <a:rPr lang="en-US" sz="1200" kern="1200" baseline="0" dirty="0" smtClean="0">
                <a:solidFill>
                  <a:schemeClr val="tx1"/>
                </a:solidFill>
                <a:latin typeface="+mn-lt"/>
                <a:ea typeface="+mn-ea"/>
                <a:cs typeface="+mn-cs"/>
              </a:rPr>
              <a:t>stations from 1870 to 1978 (updated from, Walsh and Chapman, 2001). Ice extent from a joint Hadley and NOAA</a:t>
            </a:r>
          </a:p>
          <a:p>
            <a:r>
              <a:rPr lang="en-US" sz="1200" kern="1200" baseline="0" dirty="0" smtClean="0">
                <a:solidFill>
                  <a:schemeClr val="tx1"/>
                </a:solidFill>
                <a:latin typeface="+mn-lt"/>
                <a:ea typeface="+mn-ea"/>
                <a:cs typeface="+mn-cs"/>
              </a:rPr>
              <a:t>project (called HADISST1_Ice) from 1900 to 2011 is also shown. The yearly and seasonal averages for the period from</a:t>
            </a:r>
          </a:p>
          <a:p>
            <a:r>
              <a:rPr lang="en-US" sz="1200" kern="1200" baseline="0" dirty="0" smtClean="0">
                <a:solidFill>
                  <a:schemeClr val="tx1"/>
                </a:solidFill>
                <a:latin typeface="+mn-lt"/>
                <a:ea typeface="+mn-ea"/>
                <a:cs typeface="+mn-cs"/>
              </a:rPr>
              <a:t>1979 to 2011 are shown as derived from SMMR and SSM/I passive microwave data (called SBA and NT1) using</a:t>
            </a:r>
          </a:p>
          <a:p>
            <a:r>
              <a:rPr lang="en-US" sz="1200" kern="1200" baseline="0" dirty="0" smtClean="0">
                <a:solidFill>
                  <a:schemeClr val="tx1"/>
                </a:solidFill>
                <a:latin typeface="+mn-lt"/>
                <a:ea typeface="+mn-ea"/>
                <a:cs typeface="+mn-cs"/>
              </a:rPr>
              <a:t>procedures in </a:t>
            </a:r>
            <a:r>
              <a:rPr lang="en-US" sz="1200" kern="1200" baseline="0" dirty="0" err="1" smtClean="0">
                <a:solidFill>
                  <a:schemeClr val="tx1"/>
                </a:solidFill>
                <a:latin typeface="+mn-lt"/>
                <a:ea typeface="+mn-ea"/>
                <a:cs typeface="+mn-cs"/>
              </a:rPr>
              <a:t>Comiso</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Nishio</a:t>
            </a:r>
            <a:r>
              <a:rPr lang="en-US" sz="1200" kern="1200" baseline="0" dirty="0" smtClean="0">
                <a:solidFill>
                  <a:schemeClr val="tx1"/>
                </a:solidFill>
                <a:latin typeface="+mn-lt"/>
                <a:ea typeface="+mn-ea"/>
                <a:cs typeface="+mn-cs"/>
              </a:rPr>
              <a:t> (2008), and </a:t>
            </a:r>
            <a:r>
              <a:rPr lang="en-US" sz="1200" kern="1200" baseline="0" dirty="0" err="1" smtClean="0">
                <a:solidFill>
                  <a:schemeClr val="tx1"/>
                </a:solidFill>
                <a:latin typeface="+mn-lt"/>
                <a:ea typeface="+mn-ea"/>
                <a:cs typeface="+mn-cs"/>
              </a:rPr>
              <a:t>Cavalieri</a:t>
            </a:r>
            <a:r>
              <a:rPr lang="en-US" sz="1200" kern="1200" baseline="0" dirty="0" smtClean="0">
                <a:solidFill>
                  <a:schemeClr val="tx1"/>
                </a:solidFill>
                <a:latin typeface="+mn-lt"/>
                <a:ea typeface="+mn-ea"/>
                <a:cs typeface="+mn-cs"/>
              </a:rPr>
              <a:t> et al. (1984), respectively; and from AMSR2 procedures (called</a:t>
            </a:r>
          </a:p>
          <a:p>
            <a:r>
              <a:rPr lang="en-US" sz="1200" kern="1200" baseline="0" dirty="0" smtClean="0">
                <a:solidFill>
                  <a:schemeClr val="tx1"/>
                </a:solidFill>
                <a:latin typeface="+mn-lt"/>
                <a:ea typeface="+mn-ea"/>
                <a:cs typeface="+mn-cs"/>
              </a:rPr>
              <a:t>ABA and NT2) from </a:t>
            </a:r>
            <a:r>
              <a:rPr lang="en-US" sz="1200" kern="1200" baseline="0" dirty="0" err="1" smtClean="0">
                <a:solidFill>
                  <a:schemeClr val="tx1"/>
                </a:solidFill>
                <a:latin typeface="+mn-lt"/>
                <a:ea typeface="+mn-ea"/>
                <a:cs typeface="+mn-cs"/>
              </a:rPr>
              <a:t>Comiso</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Nishio</a:t>
            </a:r>
            <a:r>
              <a:rPr lang="en-US" sz="1200" kern="1200" baseline="0" dirty="0" smtClean="0">
                <a:solidFill>
                  <a:schemeClr val="tx1"/>
                </a:solidFill>
                <a:latin typeface="+mn-lt"/>
                <a:ea typeface="+mn-ea"/>
                <a:cs typeface="+mn-cs"/>
              </a:rPr>
              <a:t> (2008) and Markus and </a:t>
            </a:r>
            <a:r>
              <a:rPr lang="en-US" sz="1200" kern="1200" baseline="0" dirty="0" err="1" smtClean="0">
                <a:solidFill>
                  <a:schemeClr val="tx1"/>
                </a:solidFill>
                <a:latin typeface="+mn-lt"/>
                <a:ea typeface="+mn-ea"/>
                <a:cs typeface="+mn-cs"/>
              </a:rPr>
              <a:t>Cavalieri</a:t>
            </a:r>
            <a:r>
              <a:rPr lang="en-US" sz="1200" kern="1200" baseline="0" dirty="0" smtClean="0">
                <a:solidFill>
                  <a:schemeClr val="tx1"/>
                </a:solidFill>
                <a:latin typeface="+mn-lt"/>
                <a:ea typeface="+mn-ea"/>
                <a:cs typeface="+mn-cs"/>
              </a:rPr>
              <a:t> (2000). In (b), data from the different</a:t>
            </a:r>
          </a:p>
          <a:p>
            <a:r>
              <a:rPr lang="en-US" sz="1200" kern="1200" baseline="0" dirty="0" smtClean="0">
                <a:solidFill>
                  <a:schemeClr val="tx1"/>
                </a:solidFill>
                <a:latin typeface="+mn-lt"/>
                <a:ea typeface="+mn-ea"/>
                <a:cs typeface="+mn-cs"/>
              </a:rPr>
              <a:t>seasons are shown in different </a:t>
            </a:r>
            <a:r>
              <a:rPr lang="en-US" sz="1200" kern="1200" baseline="0" dirty="0" err="1" smtClean="0">
                <a:solidFill>
                  <a:schemeClr val="tx1"/>
                </a:solidFill>
                <a:latin typeface="+mn-lt"/>
                <a:ea typeface="+mn-ea"/>
                <a:cs typeface="+mn-cs"/>
              </a:rPr>
              <a:t>colours</a:t>
            </a:r>
            <a:r>
              <a:rPr lang="en-US" sz="1200" kern="1200" baseline="0" dirty="0" smtClean="0">
                <a:solidFill>
                  <a:schemeClr val="tx1"/>
                </a:solidFill>
                <a:latin typeface="+mn-lt"/>
                <a:ea typeface="+mn-ea"/>
                <a:cs typeface="+mn-cs"/>
              </a:rPr>
              <a:t> to illustrate variation between seasons, with SBA data from the procedure in</a:t>
            </a:r>
          </a:p>
          <a:p>
            <a:r>
              <a:rPr lang="en-US" sz="1200" kern="1200" baseline="0" dirty="0" err="1" smtClean="0">
                <a:solidFill>
                  <a:schemeClr val="tx1"/>
                </a:solidFill>
                <a:latin typeface="+mn-lt"/>
                <a:ea typeface="+mn-ea"/>
                <a:cs typeface="+mn-cs"/>
              </a:rPr>
              <a:t>Comiso</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Nishio</a:t>
            </a:r>
            <a:r>
              <a:rPr lang="en-US" sz="1200" kern="1200" baseline="0" dirty="0" smtClean="0">
                <a:solidFill>
                  <a:schemeClr val="tx1"/>
                </a:solidFill>
                <a:latin typeface="+mn-lt"/>
                <a:ea typeface="+mn-ea"/>
                <a:cs typeface="+mn-cs"/>
              </a:rPr>
              <a:t> (2008) shown in black.</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4.9: Selection of long-term cumulative glacier length changes as compiled from in situ measurements (WGMS,</a:t>
            </a:r>
          </a:p>
          <a:p>
            <a:r>
              <a:rPr lang="en-US" sz="1200" kern="1200" baseline="0" dirty="0" smtClean="0">
                <a:solidFill>
                  <a:schemeClr val="tx1"/>
                </a:solidFill>
                <a:latin typeface="+mn-lt"/>
                <a:ea typeface="+mn-ea"/>
                <a:cs typeface="+mn-cs"/>
              </a:rPr>
              <a:t>2008), reconstructed data points added to measured time series (region 5) from </a:t>
            </a:r>
            <a:r>
              <a:rPr lang="en-US" sz="1200" kern="1200" baseline="0" dirty="0" err="1" smtClean="0">
                <a:solidFill>
                  <a:schemeClr val="tx1"/>
                </a:solidFill>
                <a:latin typeface="+mn-lt"/>
                <a:ea typeface="+mn-ea"/>
                <a:cs typeface="+mn-cs"/>
              </a:rPr>
              <a:t>Leclercq</a:t>
            </a:r>
            <a:r>
              <a:rPr lang="en-US" sz="1200" kern="1200" baseline="0" dirty="0" smtClean="0">
                <a:solidFill>
                  <a:schemeClr val="tx1"/>
                </a:solidFill>
                <a:latin typeface="+mn-lt"/>
                <a:ea typeface="+mn-ea"/>
                <a:cs typeface="+mn-cs"/>
              </a:rPr>
              <a:t> et al. (2012), and additional</a:t>
            </a:r>
          </a:p>
          <a:p>
            <a:r>
              <a:rPr lang="en-US" sz="1200" kern="1200" baseline="0" dirty="0" smtClean="0">
                <a:solidFill>
                  <a:schemeClr val="tx1"/>
                </a:solidFill>
                <a:latin typeface="+mn-lt"/>
                <a:ea typeface="+mn-ea"/>
                <a:cs typeface="+mn-cs"/>
              </a:rPr>
              <a:t>time series from reconstructions (regions 1, 2, 7, 10, 12, 16, 17, and 18) from </a:t>
            </a:r>
            <a:r>
              <a:rPr lang="en-US" sz="1200" kern="1200" baseline="0" dirty="0" err="1" smtClean="0">
                <a:solidFill>
                  <a:schemeClr val="tx1"/>
                </a:solidFill>
                <a:latin typeface="+mn-lt"/>
                <a:ea typeface="+mn-ea"/>
                <a:cs typeface="+mn-cs"/>
              </a:rPr>
              <a:t>Leclercq</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Oerlemans</a:t>
            </a:r>
            <a:r>
              <a:rPr lang="en-US" sz="1200" kern="1200" baseline="0" dirty="0" smtClean="0">
                <a:solidFill>
                  <a:schemeClr val="tx1"/>
                </a:solidFill>
                <a:latin typeface="+mn-lt"/>
                <a:ea typeface="+mn-ea"/>
                <a:cs typeface="+mn-cs"/>
              </a:rPr>
              <a:t> (2012).</a:t>
            </a:r>
          </a:p>
          <a:p>
            <a:r>
              <a:rPr lang="en-US" sz="1200" kern="1200" baseline="0" dirty="0" smtClean="0">
                <a:solidFill>
                  <a:schemeClr val="tx1"/>
                </a:solidFill>
                <a:latin typeface="+mn-lt"/>
                <a:ea typeface="+mn-ea"/>
                <a:cs typeface="+mn-cs"/>
              </a:rPr>
              <a:t>Independent of their (highly variable) temporal density, all measurement points are connected by straight lines. The</a:t>
            </a:r>
          </a:p>
          <a:p>
            <a:r>
              <a:rPr lang="en-US" sz="1200" kern="1200" baseline="0" dirty="0" smtClean="0">
                <a:solidFill>
                  <a:schemeClr val="tx1"/>
                </a:solidFill>
                <a:latin typeface="+mn-lt"/>
                <a:ea typeface="+mn-ea"/>
                <a:cs typeface="+mn-cs"/>
              </a:rPr>
              <a:t>glacier </a:t>
            </a:r>
            <a:r>
              <a:rPr lang="en-US" sz="1200" kern="1200" baseline="0" dirty="0" err="1" smtClean="0">
                <a:solidFill>
                  <a:schemeClr val="tx1"/>
                </a:solidFill>
                <a:latin typeface="+mn-lt"/>
                <a:ea typeface="+mn-ea"/>
                <a:cs typeface="+mn-cs"/>
              </a:rPr>
              <a:t>Mulajokull</a:t>
            </a:r>
            <a:r>
              <a:rPr lang="en-US" sz="1200" kern="1200" baseline="0" dirty="0" smtClean="0">
                <a:solidFill>
                  <a:schemeClr val="tx1"/>
                </a:solidFill>
                <a:latin typeface="+mn-lt"/>
                <a:ea typeface="+mn-ea"/>
                <a:cs typeface="+mn-cs"/>
              </a:rPr>
              <a:t> (region 6) is of surge type and some of the glaciers showing strong retreat either terminate</a:t>
            </a:r>
          </a:p>
          <a:p>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Guessfeldt</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Upsala</a:t>
            </a:r>
            <a:r>
              <a:rPr lang="en-US" sz="1200" kern="1200" baseline="0" dirty="0" smtClean="0">
                <a:solidFill>
                  <a:schemeClr val="tx1"/>
                </a:solidFill>
                <a:latin typeface="+mn-lt"/>
                <a:ea typeface="+mn-ea"/>
                <a:cs typeface="+mn-cs"/>
              </a:rPr>
              <a:t> in region 17) or terminated (</a:t>
            </a:r>
            <a:r>
              <a:rPr lang="en-US" sz="1200" kern="1200" baseline="0" dirty="0" err="1" smtClean="0">
                <a:solidFill>
                  <a:schemeClr val="tx1"/>
                </a:solidFill>
                <a:latin typeface="+mn-lt"/>
                <a:ea typeface="+mn-ea"/>
                <a:cs typeface="+mn-cs"/>
              </a:rPr>
              <a:t>Engabreen</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Nigardsbreen</a:t>
            </a:r>
            <a:r>
              <a:rPr lang="en-US" sz="1200" kern="1200" baseline="0" dirty="0" smtClean="0">
                <a:solidFill>
                  <a:schemeClr val="tx1"/>
                </a:solidFill>
                <a:latin typeface="+mn-lt"/>
                <a:ea typeface="+mn-ea"/>
                <a:cs typeface="+mn-cs"/>
              </a:rPr>
              <a:t> in region 8) in lakes. For region 11,</a:t>
            </a:r>
          </a:p>
          <a:p>
            <a:r>
              <a:rPr lang="en-US" sz="1200" kern="1200" baseline="0" dirty="0" smtClean="0">
                <a:solidFill>
                  <a:schemeClr val="tx1"/>
                </a:solidFill>
                <a:latin typeface="+mn-lt"/>
                <a:ea typeface="+mn-ea"/>
                <a:cs typeface="+mn-cs"/>
              </a:rPr>
              <a:t>many more time series are available (see, WGMS, 2008), but are not shown for graphical reasons.</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B4FB4C-0643-4917-874D-F47ED05F17E4}" type="slidenum">
              <a:rPr lang="en-US" smtClean="0"/>
              <a:pPr/>
              <a:t>26</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dirty="0" smtClean="0"/>
              <a:t>This figure was originally prepared by </a:t>
            </a:r>
            <a:r>
              <a:rPr lang="en-US" dirty="0" err="1" smtClean="0">
                <a:hlinkClick r:id="rId3" tooltip="w:User:Dragons flight"/>
              </a:rPr>
              <a:t>Rober</a:t>
            </a:r>
            <a:r>
              <a:rPr lang="en-US" dirty="0" smtClean="0">
                <a:hlinkClick r:id="rId3" tooltip="w:User:Dragons flight"/>
              </a:rPr>
              <a:t> A. Rohde</a:t>
            </a:r>
            <a:r>
              <a:rPr lang="en-US" dirty="0" smtClean="0"/>
              <a:t> from published data and is incorporated into the Global Warming Art project. Permission is granted to copy, distribute and/or modify this document under the terms of the </a:t>
            </a:r>
            <a:r>
              <a:rPr lang="en-US" b="1" dirty="0" smtClean="0">
                <a:hlinkClick r:id="rId4" tooltip="w:en:GNU Free Documentation License"/>
              </a:rPr>
              <a:t>GNU Free Documentation License</a:t>
            </a:r>
            <a:r>
              <a:rPr lang="en-US" dirty="0" smtClean="0"/>
              <a:t>, Version 1.2 or any later version published by the </a:t>
            </a:r>
            <a:r>
              <a:rPr lang="en-US" dirty="0" smtClean="0">
                <a:hlinkClick r:id="rId5" tooltip="w:en:Free Software Foundation"/>
              </a:rPr>
              <a:t>Free Software Foundation</a:t>
            </a:r>
            <a:r>
              <a:rPr lang="en-US" dirty="0" smtClean="0"/>
              <a:t>; with no Invariant Sections, no Front-Cover Texts, and no Back-Cover Texts. A copy of the license is included in the section entitled </a:t>
            </a:r>
            <a:r>
              <a:rPr lang="en-US" i="1" dirty="0" smtClean="0">
                <a:hlinkClick r:id="rId6" tooltip="Commons:GNU Free Documentation License 1.2"/>
              </a:rPr>
              <a:t>GNU Free Documentation License</a:t>
            </a:r>
            <a:r>
              <a:rPr lang="en-US" dirty="0"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4.15: Cumulative ice mass loss (and sea level equivalent, SLE) from Greenland derived as annual averages from</a:t>
            </a:r>
          </a:p>
          <a:p>
            <a:r>
              <a:rPr lang="en-US" sz="1200" kern="1200" baseline="0" dirty="0" smtClean="0">
                <a:solidFill>
                  <a:schemeClr val="tx1"/>
                </a:solidFill>
                <a:latin typeface="+mn-lt"/>
                <a:ea typeface="+mn-ea"/>
                <a:cs typeface="+mn-cs"/>
              </a:rPr>
              <a:t>18 recent studies (see main text and Appendix 4.A for details).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Figure 4.16: Cumulative ice mass loss (and sea level equivalent, SLE) from Antarctica derived as annual averages from</a:t>
            </a:r>
          </a:p>
          <a:p>
            <a:r>
              <a:rPr lang="en-US" sz="1200" kern="1200" baseline="0" dirty="0" smtClean="0">
                <a:solidFill>
                  <a:schemeClr val="tx1"/>
                </a:solidFill>
                <a:latin typeface="+mn-lt"/>
                <a:ea typeface="+mn-ea"/>
                <a:cs typeface="+mn-cs"/>
              </a:rPr>
              <a:t>10 recent studies (see main text and Appendix 4.A for details).</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4.17: Rate of ice sheet loss in sea level equivalent averaged over 5-year periods between 1992 and 2011. These</a:t>
            </a:r>
          </a:p>
          <a:p>
            <a:r>
              <a:rPr lang="en-US" sz="1200" kern="1200" baseline="0" dirty="0" smtClean="0">
                <a:solidFill>
                  <a:schemeClr val="tx1"/>
                </a:solidFill>
                <a:latin typeface="+mn-lt"/>
                <a:ea typeface="+mn-ea"/>
                <a:cs typeface="+mn-cs"/>
              </a:rPr>
              <a:t>estimates are derived from the data in Figure 4.15 and Figure 4.16.</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4.19: March-April NH snow cover extent (SCE, circles) over the period of available data, filtered with a 13-</a:t>
            </a:r>
          </a:p>
          <a:p>
            <a:r>
              <a:rPr lang="en-US" sz="1200" kern="1200" baseline="0" dirty="0" smtClean="0">
                <a:solidFill>
                  <a:schemeClr val="tx1"/>
                </a:solidFill>
                <a:latin typeface="+mn-lt"/>
                <a:ea typeface="+mn-ea"/>
                <a:cs typeface="+mn-cs"/>
              </a:rPr>
              <a:t>term smoother and with shading indicating the 95% confidence interval; and June SCE (red crosses, from satellite data</a:t>
            </a:r>
          </a:p>
          <a:p>
            <a:r>
              <a:rPr lang="en-US" sz="1200" kern="1200" baseline="0" dirty="0" smtClean="0">
                <a:solidFill>
                  <a:schemeClr val="tx1"/>
                </a:solidFill>
                <a:latin typeface="+mn-lt"/>
                <a:ea typeface="+mn-ea"/>
                <a:cs typeface="+mn-cs"/>
              </a:rPr>
              <a:t>alone), also filtered with a 13-term smoother. The width of the smoothed 95% confidence interval is influenced by the</a:t>
            </a:r>
          </a:p>
          <a:p>
            <a:r>
              <a:rPr lang="en-US" sz="1200" kern="1200" baseline="0" dirty="0" smtClean="0">
                <a:solidFill>
                  <a:schemeClr val="tx1"/>
                </a:solidFill>
                <a:latin typeface="+mn-lt"/>
                <a:ea typeface="+mn-ea"/>
                <a:cs typeface="+mn-cs"/>
              </a:rPr>
              <a:t>interannual variability in SCE. Updated, from Brown and Robinson (2011). For both time series the anomalies are</a:t>
            </a:r>
          </a:p>
          <a:p>
            <a:r>
              <a:rPr lang="en-US" sz="1200" kern="1200" baseline="0" dirty="0" smtClean="0">
                <a:solidFill>
                  <a:schemeClr val="tx1"/>
                </a:solidFill>
                <a:latin typeface="+mn-lt"/>
                <a:ea typeface="+mn-ea"/>
                <a:cs typeface="+mn-cs"/>
              </a:rPr>
              <a:t>calculated relative to the 1971–2000 mean.</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2.14: Global annual average Land-Surface Air Temperature (LSAT) anomalies relative to a 1961–1990</a:t>
            </a:r>
          </a:p>
          <a:p>
            <a:r>
              <a:rPr lang="en-US" sz="1200" kern="1200" baseline="0" dirty="0" smtClean="0">
                <a:solidFill>
                  <a:schemeClr val="tx1"/>
                </a:solidFill>
                <a:latin typeface="+mn-lt"/>
                <a:ea typeface="+mn-ea"/>
                <a:cs typeface="+mn-cs"/>
              </a:rPr>
              <a:t>climatology from the latest versions of four different datasets (Berkeley, CRUTEM, GHCN and GISS). IPCC AR5: http://www.ipcc.ch/ </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4.25: Schematic summary of the dominant observed variations in the cryosphere. The inset figure </a:t>
            </a:r>
            <a:r>
              <a:rPr lang="en-US" sz="1200" b="1" kern="1200" baseline="0" dirty="0" err="1" smtClean="0">
                <a:solidFill>
                  <a:schemeClr val="tx1"/>
                </a:solidFill>
                <a:latin typeface="+mn-lt"/>
                <a:ea typeface="+mn-ea"/>
                <a:cs typeface="+mn-cs"/>
              </a:rPr>
              <a:t>summarises</a:t>
            </a:r>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assessment of the sea level equivalent of ice loss from the ice sheets of Greenland and Antarctica, together with the</a:t>
            </a:r>
          </a:p>
          <a:p>
            <a:r>
              <a:rPr lang="en-US" sz="1200" kern="1200" baseline="0" dirty="0" smtClean="0">
                <a:solidFill>
                  <a:schemeClr val="tx1"/>
                </a:solidFill>
                <a:latin typeface="+mn-lt"/>
                <a:ea typeface="+mn-ea"/>
                <a:cs typeface="+mn-cs"/>
              </a:rPr>
              <a:t>contribution from all glaciers except those in the periphery of the ice sheets (Section 4.3.4).</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A79EF81-E7FB-473F-917D-44B15DC6EC83}" type="slidenum">
              <a:rPr lang="en-US" smtClean="0"/>
              <a:pPr/>
              <a:t>31</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This</a:t>
            </a:r>
            <a:r>
              <a:rPr lang="en-US" baseline="0" dirty="0" smtClean="0"/>
              <a:t> is my own figure</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Constructed from </a:t>
            </a:r>
            <a:r>
              <a:rPr lang="en-US" dirty="0" smtClean="0">
                <a:hlinkClick r:id="rId3" tooltip="w:en:GNU Free Documentation License"/>
              </a:rPr>
              <a:t>GFDL</a:t>
            </a:r>
            <a:r>
              <a:rPr lang="en-US" dirty="0" smtClean="0"/>
              <a:t>/</a:t>
            </a:r>
            <a:r>
              <a:rPr lang="en-US" dirty="0" smtClean="0">
                <a:hlinkClick r:id="rId4" tooltip="w:en:Creative Commons licenses"/>
              </a:rPr>
              <a:t>CC 2.5 Attribution-</a:t>
            </a:r>
            <a:r>
              <a:rPr lang="en-US" dirty="0" err="1" smtClean="0">
                <a:hlinkClick r:id="rId4" tooltip="w:en:Creative Commons licenses"/>
              </a:rPr>
              <a:t>NonCommercial</a:t>
            </a:r>
            <a:r>
              <a:rPr lang="en-US" dirty="0" smtClean="0"/>
              <a:t> images obtained from </a:t>
            </a:r>
            <a:r>
              <a:rPr lang="en-US" dirty="0" smtClean="0">
                <a:hlinkClick r:id="rId5"/>
              </a:rPr>
              <a:t>Global Warming Art</a:t>
            </a:r>
            <a:r>
              <a:rPr lang="en-US" dirty="0" smtClean="0"/>
              <a:t> . Permission is granted to copy, distribute and/or modify this document under the terms of the </a:t>
            </a:r>
            <a:r>
              <a:rPr lang="en-US" b="1" dirty="0" smtClean="0">
                <a:hlinkClick r:id="rId3" tooltip="w:en:GNU Free Documentation License"/>
              </a:rPr>
              <a:t>GNU Free Documentation License</a:t>
            </a:r>
            <a:r>
              <a:rPr lang="en-US" dirty="0" smtClean="0"/>
              <a:t>, Version 1.2 or any later version published by the </a:t>
            </a:r>
            <a:r>
              <a:rPr lang="en-US" dirty="0" smtClean="0">
                <a:hlinkClick r:id="rId6" tooltip="w:en:Free Software Foundation"/>
              </a:rPr>
              <a:t>Free Software Foundation</a:t>
            </a:r>
            <a:r>
              <a:rPr lang="en-US" dirty="0" smtClean="0"/>
              <a:t>; with no Invariant Sections, no Front-Cover Texts, and no Back-Cover Texts. A copy of the license is included in the section entitled </a:t>
            </a:r>
            <a:r>
              <a:rPr lang="en-US" i="1" dirty="0" smtClean="0">
                <a:hlinkClick r:id="rId7" tooltip="Commons:GNU Free Documentation License 1.2"/>
              </a:rPr>
              <a:t>GNU Free Documentation License</a:t>
            </a:r>
            <a:r>
              <a:rPr lang="en-US" dirty="0" smtClean="0"/>
              <a:t>. See http://en.wikipedia.org/wiki/File:All_palaeotemps.png</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2713F9-D66A-4421-BAB1-0FBC37875CFB}" type="slidenum">
              <a:rPr lang="en-US" smtClean="0"/>
              <a:pPr/>
              <a:t>4</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A1939409-4BA0-4A04-AFA4-8AB3DCA4195E}" type="slidenum">
              <a:rPr lang="en-US" sz="1200">
                <a:latin typeface="Calibri" pitchFamily="34" charset="0"/>
              </a:rPr>
              <a:pPr algn="r"/>
              <a:t>4</a:t>
            </a:fld>
            <a:endParaRPr lang="en-US" sz="1200" dirty="0">
              <a:latin typeface="Calibri" pitchFamily="34"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r>
              <a:rPr lang="en-US" dirty="0" smtClean="0"/>
              <a:t>The original version of this figure was prepared by </a:t>
            </a:r>
            <a:r>
              <a:rPr lang="en-US" dirty="0" smtClean="0">
                <a:hlinkClick r:id="rId3" tooltip="w:User:Dragons flight"/>
              </a:rPr>
              <a:t>Robert A. Rohde</a:t>
            </a:r>
            <a:r>
              <a:rPr lang="en-US" dirty="0" smtClean="0"/>
              <a:t> from publicly available data, and is incorporated into the Global Warming Art project. Permission is granted to copy, distribute and/or modify this document under the terms of the </a:t>
            </a:r>
            <a:r>
              <a:rPr lang="en-US" b="1" dirty="0" smtClean="0">
                <a:hlinkClick r:id="rId4" tooltip="w:en:GNU Free Documentation License"/>
              </a:rPr>
              <a:t>GNU Free Documentation License</a:t>
            </a:r>
            <a:r>
              <a:rPr lang="en-US" dirty="0" smtClean="0"/>
              <a:t>, Version 1.2 or any later version published by the </a:t>
            </a:r>
            <a:r>
              <a:rPr lang="en-US" dirty="0" smtClean="0">
                <a:hlinkClick r:id="rId5" tooltip="w:en:Free Software Foundation"/>
              </a:rPr>
              <a:t>Free Software Foundation</a:t>
            </a:r>
            <a:r>
              <a:rPr lang="en-US" dirty="0" smtClean="0"/>
              <a:t>; with no Invariant Sections, no Front-Cover Texts, and no Back-Cover Texts. A copy of the license is included in the section entitled </a:t>
            </a:r>
            <a:r>
              <a:rPr lang="en-US" i="1" dirty="0" smtClean="0">
                <a:hlinkClick r:id="rId6" tooltip="Commons:GNU Free Documentation License 1.2"/>
              </a:rPr>
              <a:t>GNU Free Documentation License</a:t>
            </a:r>
            <a:r>
              <a:rPr lang="en-US" dirty="0" smtClean="0"/>
              <a:t>. </a:t>
            </a:r>
          </a:p>
          <a:p>
            <a:r>
              <a:rPr lang="en-US" dirty="0" smtClean="0"/>
              <a:t/>
            </a:r>
            <a:br>
              <a:rPr lang="en-US" dirty="0" smtClean="0"/>
            </a:br>
            <a:r>
              <a:rPr lang="en-US" dirty="0" smtClean="0"/>
              <a:t>This file is licensed under the </a:t>
            </a:r>
            <a:r>
              <a:rPr lang="en-US" dirty="0" smtClean="0">
                <a:hlinkClick r:id="rId7" tooltip="w:en:Creative Commons"/>
              </a:rPr>
              <a:t>Creative Commons</a:t>
            </a:r>
            <a:r>
              <a:rPr lang="en-US" dirty="0" smtClean="0"/>
              <a:t> </a:t>
            </a:r>
            <a:r>
              <a:rPr lang="en-US" dirty="0" smtClean="0">
                <a:hlinkClick r:id="rId8"/>
              </a:rPr>
              <a:t>Attribution-Share Alike 3.0 </a:t>
            </a:r>
            <a:r>
              <a:rPr lang="en-US" dirty="0" err="1" smtClean="0">
                <a:hlinkClick r:id="rId8"/>
              </a:rPr>
              <a:t>Unported</a:t>
            </a:r>
            <a:r>
              <a:rPr lang="en-US" dirty="0" smtClean="0"/>
              <a:t> license.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2.1: a) Globally averaged CO2 dry-air mole fractions from Scripps Institution of Oceanography (SIO) at</a:t>
            </a:r>
          </a:p>
          <a:p>
            <a:r>
              <a:rPr lang="en-US" sz="1200" kern="1200" baseline="0" dirty="0" smtClean="0">
                <a:solidFill>
                  <a:schemeClr val="tx1"/>
                </a:solidFill>
                <a:latin typeface="+mn-lt"/>
                <a:ea typeface="+mn-ea"/>
                <a:cs typeface="+mn-cs"/>
              </a:rPr>
              <a:t>monthly time resolution based on measurements from Mauna Loa, Hawaii and South Pole (red) and</a:t>
            </a:r>
          </a:p>
          <a:p>
            <a:r>
              <a:rPr lang="en-US" sz="1200" kern="1200" baseline="0" dirty="0" smtClean="0">
                <a:solidFill>
                  <a:schemeClr val="tx1"/>
                </a:solidFill>
                <a:latin typeface="+mn-lt"/>
                <a:ea typeface="+mn-ea"/>
                <a:cs typeface="+mn-cs"/>
              </a:rPr>
              <a:t>NOAA/ESRL/GMD at quasi-weekly time resolution (blue). SIO values are </a:t>
            </a:r>
            <a:r>
              <a:rPr lang="en-US" sz="1200" kern="1200" baseline="0" dirty="0" err="1" smtClean="0">
                <a:solidFill>
                  <a:schemeClr val="tx1"/>
                </a:solidFill>
                <a:latin typeface="+mn-lt"/>
                <a:ea typeface="+mn-ea"/>
                <a:cs typeface="+mn-cs"/>
              </a:rPr>
              <a:t>deseasonalized</a:t>
            </a:r>
            <a:r>
              <a:rPr lang="en-US" sz="1200" kern="1200" baseline="0" dirty="0" smtClean="0">
                <a:solidFill>
                  <a:schemeClr val="tx1"/>
                </a:solidFill>
                <a:latin typeface="+mn-lt"/>
                <a:ea typeface="+mn-ea"/>
                <a:cs typeface="+mn-cs"/>
              </a:rPr>
              <a:t>. b) Instantaneous growth</a:t>
            </a:r>
          </a:p>
          <a:p>
            <a:r>
              <a:rPr lang="en-US" sz="1200" kern="1200" baseline="0" dirty="0" smtClean="0">
                <a:solidFill>
                  <a:schemeClr val="tx1"/>
                </a:solidFill>
                <a:latin typeface="+mn-lt"/>
                <a:ea typeface="+mn-ea"/>
                <a:cs typeface="+mn-cs"/>
              </a:rPr>
              <a:t>rates for globally averaged atmospheric CO2 using the same </a:t>
            </a:r>
            <a:r>
              <a:rPr lang="en-US" sz="1200" kern="1200" baseline="0" dirty="0" err="1" smtClean="0">
                <a:solidFill>
                  <a:schemeClr val="tx1"/>
                </a:solidFill>
                <a:latin typeface="+mn-lt"/>
                <a:ea typeface="+mn-ea"/>
                <a:cs typeface="+mn-cs"/>
              </a:rPr>
              <a:t>colour</a:t>
            </a:r>
            <a:r>
              <a:rPr lang="en-US" sz="1200" kern="1200" baseline="0" dirty="0" smtClean="0">
                <a:solidFill>
                  <a:schemeClr val="tx1"/>
                </a:solidFill>
                <a:latin typeface="+mn-lt"/>
                <a:ea typeface="+mn-ea"/>
                <a:cs typeface="+mn-cs"/>
              </a:rPr>
              <a:t> code as in (a). Growth rates are calculated as the</a:t>
            </a:r>
          </a:p>
          <a:p>
            <a:r>
              <a:rPr lang="en-US" sz="1200" kern="1200" baseline="0" dirty="0" smtClean="0">
                <a:solidFill>
                  <a:schemeClr val="tx1"/>
                </a:solidFill>
                <a:latin typeface="+mn-lt"/>
                <a:ea typeface="+mn-ea"/>
                <a:cs typeface="+mn-cs"/>
              </a:rPr>
              <a:t>time derivative of the </a:t>
            </a:r>
            <a:r>
              <a:rPr lang="en-US" sz="1200" kern="1200" baseline="0" dirty="0" err="1" smtClean="0">
                <a:solidFill>
                  <a:schemeClr val="tx1"/>
                </a:solidFill>
                <a:latin typeface="+mn-lt"/>
                <a:ea typeface="+mn-ea"/>
                <a:cs typeface="+mn-cs"/>
              </a:rPr>
              <a:t>deseasonalized</a:t>
            </a:r>
            <a:r>
              <a:rPr lang="en-US" sz="1200" kern="1200" baseline="0" dirty="0" smtClean="0">
                <a:solidFill>
                  <a:schemeClr val="tx1"/>
                </a:solidFill>
                <a:latin typeface="+mn-lt"/>
                <a:ea typeface="+mn-ea"/>
                <a:cs typeface="+mn-cs"/>
              </a:rPr>
              <a:t> global averages (</a:t>
            </a:r>
            <a:r>
              <a:rPr lang="en-US" sz="1200" kern="1200" baseline="0" dirty="0" err="1" smtClean="0">
                <a:solidFill>
                  <a:schemeClr val="tx1"/>
                </a:solidFill>
                <a:latin typeface="+mn-lt"/>
                <a:ea typeface="+mn-ea"/>
                <a:cs typeface="+mn-cs"/>
              </a:rPr>
              <a:t>Dlugokencky</a:t>
            </a:r>
            <a:r>
              <a:rPr lang="en-US" sz="1200" kern="1200" baseline="0" dirty="0" smtClean="0">
                <a:solidFill>
                  <a:schemeClr val="tx1"/>
                </a:solidFill>
                <a:latin typeface="+mn-lt"/>
                <a:ea typeface="+mn-ea"/>
                <a:cs typeface="+mn-cs"/>
              </a:rPr>
              <a:t> et al., 1994).</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image is an original work created for </a:t>
            </a:r>
            <a:r>
              <a:rPr lang="en-US" dirty="0" smtClean="0">
                <a:hlinkClick r:id="rId3" tooltip="Global Warming Art:About"/>
              </a:rPr>
              <a:t>Global Warming Art</a:t>
            </a:r>
            <a:r>
              <a:rPr lang="en-US" dirty="0" smtClean="0"/>
              <a:t> by </a:t>
            </a:r>
            <a:r>
              <a:rPr lang="en-US" dirty="0" smtClean="0">
                <a:hlinkClick r:id="rId4" tooltip="User:Robert A. Rohde"/>
              </a:rPr>
              <a:t>Robert A. Rohde</a:t>
            </a:r>
            <a:r>
              <a:rPr lang="en-US" dirty="0" smtClean="0"/>
              <a:t>.</a:t>
            </a:r>
          </a:p>
          <a:p>
            <a:r>
              <a:rPr lang="en-US" dirty="0" smtClean="0"/>
              <a:t>It is intended to be widely used, but the terms of use vary depending on the application.</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2.2: a) Globally averaged CH4 dry-air mole fractions from UCI (green; 4 values per year, except prior to 1984,</a:t>
            </a:r>
          </a:p>
          <a:p>
            <a:r>
              <a:rPr lang="en-US" sz="1200" kern="1200" baseline="0" dirty="0" smtClean="0">
                <a:solidFill>
                  <a:schemeClr val="tx1"/>
                </a:solidFill>
                <a:latin typeface="+mn-lt"/>
                <a:ea typeface="+mn-ea"/>
                <a:cs typeface="+mn-cs"/>
              </a:rPr>
              <a:t>when they are of lower and varying frequency), AGAGE (red; monthly), and NOAA/ESRL/GMD (blue; quasi-weekly).</a:t>
            </a:r>
          </a:p>
          <a:p>
            <a:r>
              <a:rPr lang="en-US" sz="1200" kern="1200" baseline="0" dirty="0" smtClean="0">
                <a:solidFill>
                  <a:schemeClr val="tx1"/>
                </a:solidFill>
                <a:latin typeface="+mn-lt"/>
                <a:ea typeface="+mn-ea"/>
                <a:cs typeface="+mn-cs"/>
              </a:rPr>
              <a:t>b) Instantaneous growth rate for globally averaged atmospheric CH4 using the same </a:t>
            </a:r>
            <a:r>
              <a:rPr lang="en-US" sz="1200" kern="1200" baseline="0" dirty="0" err="1" smtClean="0">
                <a:solidFill>
                  <a:schemeClr val="tx1"/>
                </a:solidFill>
                <a:latin typeface="+mn-lt"/>
                <a:ea typeface="+mn-ea"/>
                <a:cs typeface="+mn-cs"/>
              </a:rPr>
              <a:t>colour</a:t>
            </a:r>
            <a:r>
              <a:rPr lang="en-US" sz="1200" kern="1200" baseline="0" dirty="0" smtClean="0">
                <a:solidFill>
                  <a:schemeClr val="tx1"/>
                </a:solidFill>
                <a:latin typeface="+mn-lt"/>
                <a:ea typeface="+mn-ea"/>
                <a:cs typeface="+mn-cs"/>
              </a:rPr>
              <a:t> code as in (a). Growth rates</a:t>
            </a:r>
          </a:p>
          <a:p>
            <a:r>
              <a:rPr lang="en-US" sz="1200" kern="1200" baseline="0" dirty="0" smtClean="0">
                <a:solidFill>
                  <a:schemeClr val="tx1"/>
                </a:solidFill>
                <a:latin typeface="+mn-lt"/>
                <a:ea typeface="+mn-ea"/>
                <a:cs typeface="+mn-cs"/>
              </a:rPr>
              <a:t>were calculated as in Figure 2.1.</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Change in CH</a:t>
            </a:r>
            <a:r>
              <a:rPr lang="en-US" i="1" baseline="-25000" dirty="0" smtClean="0"/>
              <a:t>4</a:t>
            </a:r>
            <a:r>
              <a:rPr lang="en-US" i="1" dirty="0" smtClean="0"/>
              <a:t> abundance (mole fraction, in ppb = 10</a:t>
            </a:r>
            <a:r>
              <a:rPr lang="en-US" i="1" baseline="30000" dirty="0" smtClean="0"/>
              <a:t>-9</a:t>
            </a:r>
            <a:r>
              <a:rPr lang="en-US" i="1" dirty="0" smtClean="0"/>
              <a:t>) determined from ice cores, </a:t>
            </a:r>
            <a:r>
              <a:rPr lang="en-US" i="1" dirty="0" err="1" smtClean="0"/>
              <a:t>firn</a:t>
            </a:r>
            <a:r>
              <a:rPr lang="en-US" i="1" dirty="0" smtClean="0"/>
              <a:t>, and whole air samples plotted for the last 1,000 years. Data sets are as follows: Grip, </a:t>
            </a:r>
            <a:r>
              <a:rPr lang="en-US" i="1" dirty="0" err="1" smtClean="0"/>
              <a:t>Blunier</a:t>
            </a:r>
            <a:r>
              <a:rPr lang="en-US" i="1" dirty="0" smtClean="0"/>
              <a:t> et al. (1995) and </a:t>
            </a:r>
            <a:r>
              <a:rPr lang="en-US" i="1" dirty="0" err="1" smtClean="0"/>
              <a:t>Chappellaz</a:t>
            </a:r>
            <a:r>
              <a:rPr lang="en-US" i="1" dirty="0" smtClean="0"/>
              <a:t> et al. (1997); </a:t>
            </a:r>
            <a:r>
              <a:rPr lang="en-US" i="1" dirty="0" err="1" smtClean="0"/>
              <a:t>Eurocore</a:t>
            </a:r>
            <a:r>
              <a:rPr lang="en-US" i="1" dirty="0" smtClean="0"/>
              <a:t>, </a:t>
            </a:r>
            <a:r>
              <a:rPr lang="en-US" i="1" dirty="0" err="1" smtClean="0"/>
              <a:t>Blunier</a:t>
            </a:r>
            <a:r>
              <a:rPr lang="en-US" i="1" dirty="0" smtClean="0"/>
              <a:t> et al. (1993); D47, </a:t>
            </a:r>
            <a:r>
              <a:rPr lang="en-US" i="1" dirty="0" err="1" smtClean="0"/>
              <a:t>Chappellaz</a:t>
            </a:r>
            <a:r>
              <a:rPr lang="en-US" i="1" dirty="0" smtClean="0"/>
              <a:t> et al. (1997); </a:t>
            </a:r>
            <a:r>
              <a:rPr lang="en-US" i="1" dirty="0" err="1" smtClean="0"/>
              <a:t>Siple</a:t>
            </a:r>
            <a:r>
              <a:rPr lang="en-US" i="1" dirty="0" smtClean="0"/>
              <a:t>, Stauffer et al. (1985); Global (inferred from Antarctic and Greenland ice cores, </a:t>
            </a:r>
            <a:r>
              <a:rPr lang="en-US" i="1" dirty="0" err="1" smtClean="0"/>
              <a:t>firn</a:t>
            </a:r>
            <a:r>
              <a:rPr lang="en-US" i="1" dirty="0" smtClean="0"/>
              <a:t> air, and modern measurements), Etheridge et al. (1998) and </a:t>
            </a:r>
            <a:r>
              <a:rPr lang="en-US" i="1" dirty="0" err="1" smtClean="0"/>
              <a:t>Dlugokencky</a:t>
            </a:r>
            <a:r>
              <a:rPr lang="en-US" i="1" dirty="0" smtClean="0"/>
              <a:t> et al. (1998). Radiative forcing, approximated by a linear scale since the pre-industrial era, is plotted on the right axis. </a:t>
            </a:r>
          </a:p>
          <a:p>
            <a:endParaRPr lang="en-US" i="1" dirty="0" smtClean="0"/>
          </a:p>
          <a:p>
            <a:r>
              <a:rPr lang="en-US" i="1" dirty="0" smtClean="0"/>
              <a:t>From IPCC Working Group 1,</a:t>
            </a:r>
            <a:r>
              <a:rPr lang="en-US" i="1" baseline="0" dirty="0" smtClean="0"/>
              <a:t> Third Assessment Report, 2001</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2.18: Global annual average Sea Surface Temperature (SST) and Night Marine Air Temperature (NMAT)</a:t>
            </a:r>
          </a:p>
          <a:p>
            <a:r>
              <a:rPr lang="en-US" sz="1200" kern="1200" baseline="0" dirty="0" smtClean="0">
                <a:solidFill>
                  <a:schemeClr val="tx1"/>
                </a:solidFill>
                <a:latin typeface="+mn-lt"/>
                <a:ea typeface="+mn-ea"/>
                <a:cs typeface="+mn-cs"/>
              </a:rPr>
              <a:t>relative to a 1961–1990 climatology from state of the art datasets. Spatially interpolated products are shown by solid</a:t>
            </a:r>
          </a:p>
          <a:p>
            <a:r>
              <a:rPr lang="en-US" sz="1200" kern="1200" baseline="0" dirty="0" smtClean="0">
                <a:solidFill>
                  <a:schemeClr val="tx1"/>
                </a:solidFill>
                <a:latin typeface="+mn-lt"/>
                <a:ea typeface="+mn-ea"/>
                <a:cs typeface="+mn-cs"/>
              </a:rPr>
              <a:t>lines; non-interpolated products by dashed lines.</a:t>
            </a:r>
            <a:endParaRPr lang="en-US" dirty="0"/>
          </a:p>
        </p:txBody>
      </p:sp>
      <p:sp>
        <p:nvSpPr>
          <p:cNvPr id="4" name="Slide Number Placeholder 3"/>
          <p:cNvSpPr>
            <a:spLocks noGrp="1"/>
          </p:cNvSpPr>
          <p:nvPr>
            <p:ph type="sldNum" sz="quarter" idx="10"/>
          </p:nvPr>
        </p:nvSpPr>
        <p:spPr/>
        <p:txBody>
          <a:bodyPr/>
          <a:lstStyle/>
          <a:p>
            <a:fld id="{56673D48-ADFC-4374-A013-57B6EB2D3B3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A83154-0E01-4347-96A2-48D9DD413BCA}"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A1A7-33C5-4CEF-87AD-E2F189905E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83154-0E01-4347-96A2-48D9DD413BCA}"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A1A7-33C5-4CEF-87AD-E2F189905E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83154-0E01-4347-96A2-48D9DD413BCA}"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A1A7-33C5-4CEF-87AD-E2F189905E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83154-0E01-4347-96A2-48D9DD413BCA}"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A1A7-33C5-4CEF-87AD-E2F189905E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83154-0E01-4347-96A2-48D9DD413BCA}"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A1A7-33C5-4CEF-87AD-E2F189905E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A83154-0E01-4347-96A2-48D9DD413BCA}"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FA1A7-33C5-4CEF-87AD-E2F189905E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A83154-0E01-4347-96A2-48D9DD413BCA}" type="datetimeFigureOut">
              <a:rPr lang="en-US" smtClean="0"/>
              <a:pPr/>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FA1A7-33C5-4CEF-87AD-E2F189905E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A83154-0E01-4347-96A2-48D9DD413BCA}" type="datetimeFigureOut">
              <a:rPr lang="en-US" smtClean="0"/>
              <a:pPr/>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FA1A7-33C5-4CEF-87AD-E2F189905E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83154-0E01-4347-96A2-48D9DD413BCA}" type="datetimeFigureOut">
              <a:rPr lang="en-US" smtClean="0"/>
              <a:pPr/>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FA1A7-33C5-4CEF-87AD-E2F189905E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83154-0E01-4347-96A2-48D9DD413BCA}"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FA1A7-33C5-4CEF-87AD-E2F189905E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83154-0E01-4347-96A2-48D9DD413BCA}"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FA1A7-33C5-4CEF-87AD-E2F189905E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83154-0E01-4347-96A2-48D9DD413BCA}" type="datetimeFigureOut">
              <a:rPr lang="en-US" smtClean="0"/>
              <a:pPr/>
              <a:t>10/16/2013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FA1A7-33C5-4CEF-87AD-E2F189905E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www.srh.noaa.gov/images/oun/officeinfo/oldoffice08.png"/>
          <p:cNvPicPr>
            <a:picLocks noChangeAspect="1" noChangeArrowheads="1"/>
          </p:cNvPicPr>
          <p:nvPr/>
        </p:nvPicPr>
        <p:blipFill>
          <a:blip r:embed="rId3" cstate="print">
            <a:lum bright="24000" contrast="-44000"/>
          </a:blip>
          <a:srcRect/>
          <a:stretch>
            <a:fillRect/>
          </a:stretch>
        </p:blipFill>
        <p:spPr bwMode="auto">
          <a:xfrm>
            <a:off x="0" y="0"/>
            <a:ext cx="9160149" cy="6858000"/>
          </a:xfrm>
          <a:prstGeom prst="rect">
            <a:avLst/>
          </a:prstGeom>
          <a:noFill/>
        </p:spPr>
      </p:pic>
      <p:sp>
        <p:nvSpPr>
          <p:cNvPr id="4" name="Title 3"/>
          <p:cNvSpPr>
            <a:spLocks noGrp="1"/>
          </p:cNvSpPr>
          <p:nvPr>
            <p:ph type="title"/>
          </p:nvPr>
        </p:nvSpPr>
        <p:spPr>
          <a:xfrm>
            <a:off x="533400" y="381000"/>
            <a:ext cx="8229600" cy="1143000"/>
          </a:xfrm>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Climate Change During the Instrumental Period</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6324600" y="6324600"/>
            <a:ext cx="2362200" cy="304800"/>
          </a:xfrm>
          <a:prstGeom prst="rect">
            <a:avLst/>
          </a:prstGeom>
          <a:noFill/>
        </p:spPr>
        <p:txBody>
          <a:bodyPr wrap="square" rtlCol="0">
            <a:spAutoFit/>
          </a:bodyPr>
          <a:lstStyle/>
          <a:p>
            <a:r>
              <a:rPr lang="en-US" sz="1400" dirty="0" smtClean="0">
                <a:latin typeface="Arial" pitchFamily="34" charset="0"/>
                <a:cs typeface="Arial" pitchFamily="34" charset="0"/>
              </a:rPr>
              <a:t>Image Credit: </a:t>
            </a:r>
            <a:r>
              <a:rPr lang="en-US" sz="1400" i="1" dirty="0" smtClean="0">
                <a:latin typeface="Arial" pitchFamily="34" charset="0"/>
                <a:cs typeface="Arial" pitchFamily="34" charset="0"/>
              </a:rPr>
              <a:t>NOAA</a:t>
            </a:r>
            <a:endParaRPr lang="en-US" sz="1400" i="1"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519238" y="271463"/>
            <a:ext cx="6105525" cy="6315075"/>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228600" y="762000"/>
            <a:ext cx="8627509" cy="5014167"/>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00199" y="0"/>
            <a:ext cx="5352586" cy="6858000"/>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28600" y="676141"/>
            <a:ext cx="8551332" cy="5419859"/>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57200" y="228600"/>
            <a:ext cx="6921796" cy="6342346"/>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28600" y="599372"/>
            <a:ext cx="8671098" cy="5649028"/>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828800" y="10193"/>
            <a:ext cx="5494577" cy="6847807"/>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371600" y="103826"/>
            <a:ext cx="6062894" cy="6449374"/>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447800" y="24283"/>
            <a:ext cx="6060916" cy="6605117"/>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609599" y="0"/>
            <a:ext cx="6276059" cy="6705600"/>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File:GHCN Temperature Stations.png"/>
          <p:cNvPicPr>
            <a:picLocks noChangeAspect="1" noChangeArrowheads="1"/>
          </p:cNvPicPr>
          <p:nvPr/>
        </p:nvPicPr>
        <p:blipFill>
          <a:blip r:embed="rId3" cstate="print"/>
          <a:srcRect/>
          <a:stretch>
            <a:fillRect/>
          </a:stretch>
        </p:blipFill>
        <p:spPr bwMode="auto">
          <a:xfrm>
            <a:off x="-1" y="381000"/>
            <a:ext cx="9103665" cy="6019800"/>
          </a:xfrm>
          <a:prstGeom prst="rect">
            <a:avLst/>
          </a:prstGeom>
          <a:noFill/>
        </p:spPr>
      </p:pic>
      <p:sp>
        <p:nvSpPr>
          <p:cNvPr id="5" name="TextBox 4"/>
          <p:cNvSpPr txBox="1"/>
          <p:nvPr/>
        </p:nvSpPr>
        <p:spPr>
          <a:xfrm>
            <a:off x="3962400" y="6477000"/>
            <a:ext cx="5181600" cy="369332"/>
          </a:xfrm>
          <a:prstGeom prst="rect">
            <a:avLst/>
          </a:prstGeom>
          <a:noFill/>
        </p:spPr>
        <p:txBody>
          <a:bodyPr wrap="square" rtlCol="0">
            <a:spAutoFit/>
          </a:bodyPr>
          <a:lstStyle/>
          <a:p>
            <a:r>
              <a:rPr lang="en-US" dirty="0" smtClean="0"/>
              <a:t>Image credit:  Robert A. </a:t>
            </a:r>
            <a:r>
              <a:rPr lang="en-US" dirty="0" smtClean="0"/>
              <a:t>Rohde/Global Warming Art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04799" y="685801"/>
            <a:ext cx="8448521" cy="4552950"/>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228600" y="423302"/>
            <a:ext cx="8686800" cy="6011398"/>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762000" y="90275"/>
            <a:ext cx="4800600" cy="6767725"/>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371600" y="429672"/>
            <a:ext cx="6046193" cy="5666328"/>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1943100" y="280988"/>
            <a:ext cx="5257800" cy="6296025"/>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981200" y="0"/>
            <a:ext cx="5277062" cy="6858000"/>
          </a:xfrm>
          <a:prstGeom prst="rect">
            <a:avLst/>
          </a:prstGeom>
          <a:noFill/>
          <a:ln w="9525">
            <a:noFill/>
            <a:miter lim="800000"/>
            <a:headEnd/>
            <a:tailEnd/>
          </a:ln>
        </p:spPr>
      </p:pic>
      <p:sp>
        <p:nvSpPr>
          <p:cNvPr id="3" name="TextBox 2"/>
          <p:cNvSpPr txBox="1"/>
          <p:nvPr/>
        </p:nvSpPr>
        <p:spPr>
          <a:xfrm>
            <a:off x="6477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Glacier_Mass_Balance_Map"/>
          <p:cNvPicPr>
            <a:picLocks noChangeAspect="1" noChangeArrowheads="1"/>
          </p:cNvPicPr>
          <p:nvPr/>
        </p:nvPicPr>
        <p:blipFill>
          <a:blip r:embed="rId3" cstate="print"/>
          <a:srcRect/>
          <a:stretch>
            <a:fillRect/>
          </a:stretch>
        </p:blipFill>
        <p:spPr bwMode="auto">
          <a:xfrm>
            <a:off x="838200" y="688975"/>
            <a:ext cx="7391400" cy="5424488"/>
          </a:xfrm>
          <a:prstGeom prst="rect">
            <a:avLst/>
          </a:prstGeom>
          <a:noFill/>
          <a:ln w="9525">
            <a:noFill/>
            <a:miter lim="800000"/>
            <a:headEnd/>
            <a:tailEnd/>
          </a:ln>
        </p:spPr>
      </p:pic>
      <p:sp>
        <p:nvSpPr>
          <p:cNvPr id="4" name="TextBox 3"/>
          <p:cNvSpPr txBox="1"/>
          <p:nvPr/>
        </p:nvSpPr>
        <p:spPr>
          <a:xfrm>
            <a:off x="3962400" y="6477000"/>
            <a:ext cx="5181600" cy="369332"/>
          </a:xfrm>
          <a:prstGeom prst="rect">
            <a:avLst/>
          </a:prstGeom>
          <a:noFill/>
        </p:spPr>
        <p:txBody>
          <a:bodyPr wrap="square" rtlCol="0">
            <a:spAutoFit/>
          </a:bodyPr>
          <a:lstStyle/>
          <a:p>
            <a:r>
              <a:rPr lang="en-US" dirty="0" smtClean="0"/>
              <a:t>Image credit:  Robert A. </a:t>
            </a:r>
            <a:r>
              <a:rPr lang="en-US" dirty="0" smtClean="0"/>
              <a:t>Rohde/Global Warming Art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srcRect/>
          <a:stretch>
            <a:fillRect/>
          </a:stretch>
        </p:blipFill>
        <p:spPr bwMode="auto">
          <a:xfrm>
            <a:off x="1447800" y="3257550"/>
            <a:ext cx="6067425" cy="3600450"/>
          </a:xfrm>
          <a:prstGeom prst="rect">
            <a:avLst/>
          </a:prstGeom>
          <a:noFill/>
          <a:ln w="9525">
            <a:noFill/>
            <a:miter lim="800000"/>
            <a:headEnd/>
            <a:tailEnd/>
          </a:ln>
        </p:spPr>
      </p:pic>
      <p:pic>
        <p:nvPicPr>
          <p:cNvPr id="14338" name="Picture 2"/>
          <p:cNvPicPr>
            <a:picLocks noChangeAspect="1" noChangeArrowheads="1"/>
          </p:cNvPicPr>
          <p:nvPr/>
        </p:nvPicPr>
        <p:blipFill>
          <a:blip r:embed="rId4" cstate="print"/>
          <a:srcRect/>
          <a:stretch>
            <a:fillRect/>
          </a:stretch>
        </p:blipFill>
        <p:spPr bwMode="auto">
          <a:xfrm>
            <a:off x="1295400" y="0"/>
            <a:ext cx="6219825" cy="3429000"/>
          </a:xfrm>
          <a:prstGeom prst="rect">
            <a:avLst/>
          </a:prstGeom>
          <a:noFill/>
          <a:ln w="9525">
            <a:noFill/>
            <a:miter lim="800000"/>
            <a:headEnd/>
            <a:tailEnd/>
          </a:ln>
        </p:spPr>
      </p:pic>
      <p:sp>
        <p:nvSpPr>
          <p:cNvPr id="4" name="TextBox 3"/>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609600" y="970368"/>
            <a:ext cx="8015000" cy="4973232"/>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762000" y="1109868"/>
            <a:ext cx="7440387" cy="4528932"/>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90285" y="1219200"/>
            <a:ext cx="8616735" cy="4919878"/>
          </a:xfrm>
          <a:prstGeom prst="rect">
            <a:avLst/>
          </a:prstGeom>
          <a:noFill/>
          <a:ln w="9525">
            <a:noFill/>
            <a:miter lim="800000"/>
            <a:headEnd/>
            <a:tailEnd/>
          </a:ln>
        </p:spPr>
      </p:pic>
      <p:sp>
        <p:nvSpPr>
          <p:cNvPr id="3" name="Rectangle 2"/>
          <p:cNvSpPr/>
          <p:nvPr/>
        </p:nvSpPr>
        <p:spPr>
          <a:xfrm>
            <a:off x="2133600" y="304800"/>
            <a:ext cx="5410200" cy="923330"/>
          </a:xfrm>
          <a:prstGeom prst="rect">
            <a:avLst/>
          </a:prstGeom>
        </p:spPr>
        <p:txBody>
          <a:bodyPr wrap="square">
            <a:spAutoFit/>
          </a:bodyPr>
          <a:lstStyle/>
          <a:p>
            <a:pPr algn="ctr"/>
            <a:r>
              <a:rPr lang="en-US" b="1" dirty="0" smtClean="0">
                <a:solidFill>
                  <a:srgbClr val="0033CC"/>
                </a:solidFill>
                <a:latin typeface="Arial" pitchFamily="34" charset="0"/>
                <a:cs typeface="Arial" pitchFamily="34" charset="0"/>
              </a:rPr>
              <a:t>Global annual average Land-Surface Air Temperature (LSAT) anomalies relative to a 1961–1990</a:t>
            </a:r>
            <a:endParaRPr lang="en-US" dirty="0">
              <a:solidFill>
                <a:srgbClr val="0033CC"/>
              </a:solidFill>
              <a:latin typeface="Arial" pitchFamily="34" charset="0"/>
              <a:cs typeface="Arial" pitchFamily="34" charset="0"/>
            </a:endParaRPr>
          </a:p>
        </p:txBody>
      </p:sp>
      <p:sp>
        <p:nvSpPr>
          <p:cNvPr id="4" name="TextBox 3"/>
          <p:cNvSpPr txBox="1"/>
          <p:nvPr/>
        </p:nvSpPr>
        <p:spPr>
          <a:xfrm>
            <a:off x="6019800" y="6172200"/>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4862"/>
          <a:stretch>
            <a:fillRect/>
          </a:stretch>
        </p:blipFill>
        <p:spPr bwMode="auto">
          <a:xfrm>
            <a:off x="160304" y="1295400"/>
            <a:ext cx="8737113" cy="3721100"/>
          </a:xfrm>
          <a:prstGeom prst="rect">
            <a:avLst/>
          </a:prstGeom>
          <a:noFill/>
          <a:ln w="9525">
            <a:noFill/>
            <a:miter lim="800000"/>
            <a:headEnd/>
            <a:tailEnd/>
          </a:ln>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ug-Oct MDR SST-storm max PDI_filt"/>
          <p:cNvPicPr>
            <a:picLocks noGrp="1" noChangeAspect="1" noChangeArrowheads="1"/>
          </p:cNvPicPr>
          <p:nvPr>
            <p:ph idx="4294967295"/>
          </p:nvPr>
        </p:nvPicPr>
        <p:blipFill>
          <a:blip r:embed="rId3" cstate="print"/>
          <a:srcRect/>
          <a:stretch>
            <a:fillRect/>
          </a:stretch>
        </p:blipFill>
        <p:spPr>
          <a:xfrm>
            <a:off x="914400" y="914400"/>
            <a:ext cx="7391400" cy="5545138"/>
          </a:xfrm>
          <a:noFill/>
        </p:spPr>
      </p:pic>
      <p:sp>
        <p:nvSpPr>
          <p:cNvPr id="55299" name="Text Box 3"/>
          <p:cNvSpPr txBox="1">
            <a:spLocks noChangeArrowheads="1"/>
          </p:cNvSpPr>
          <p:nvPr/>
        </p:nvSpPr>
        <p:spPr bwMode="auto">
          <a:xfrm>
            <a:off x="457200" y="152400"/>
            <a:ext cx="8229600" cy="946150"/>
          </a:xfrm>
          <a:prstGeom prst="rect">
            <a:avLst/>
          </a:prstGeom>
          <a:noFill/>
          <a:ln w="9525">
            <a:noFill/>
            <a:miter lim="800000"/>
            <a:headEnd/>
            <a:tailEnd/>
          </a:ln>
          <a:effectLst/>
        </p:spPr>
        <p:txBody>
          <a:bodyPr>
            <a:spAutoFit/>
          </a:bodyPr>
          <a:lstStyle/>
          <a:p>
            <a:pPr algn="ctr">
              <a:spcBef>
                <a:spcPct val="50000"/>
              </a:spcBef>
              <a:defRPr/>
            </a:pPr>
            <a:r>
              <a:rPr lang="en-US" sz="2800" b="1" dirty="0">
                <a:solidFill>
                  <a:srgbClr val="0070C0"/>
                </a:solidFill>
                <a:effectLst>
                  <a:outerShdw blurRad="38100" dist="38100" dir="2700000" algn="tl">
                    <a:srgbClr val="C0C0C0"/>
                  </a:outerShdw>
                </a:effectLst>
              </a:rPr>
              <a:t>Hurricane Power is Changing in Concert with Tropical Ocean Temperature</a:t>
            </a:r>
          </a:p>
        </p:txBody>
      </p:sp>
      <p:sp>
        <p:nvSpPr>
          <p:cNvPr id="4" name="TextBox 3"/>
          <p:cNvSpPr txBox="1"/>
          <p:nvPr/>
        </p:nvSpPr>
        <p:spPr>
          <a:xfrm>
            <a:off x="6096000" y="6488668"/>
            <a:ext cx="3048000" cy="369332"/>
          </a:xfrm>
          <a:prstGeom prst="rect">
            <a:avLst/>
          </a:prstGeom>
          <a:noFill/>
        </p:spPr>
        <p:txBody>
          <a:bodyPr wrap="square" rtlCol="0">
            <a:spAutoFit/>
          </a:bodyPr>
          <a:lstStyle/>
          <a:p>
            <a:r>
              <a:rPr lang="en-US" dirty="0" smtClean="0"/>
              <a:t>Image credit:  </a:t>
            </a:r>
            <a:r>
              <a:rPr lang="en-US" i="1" dirty="0" smtClean="0"/>
              <a:t>Kerry Emanuel</a:t>
            </a:r>
            <a:endParaRPr lang="en-US"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676400"/>
            <a:ext cx="9027235" cy="4038600"/>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rPr>
              <a:t>Climate History Summary</a:t>
            </a:r>
            <a:endParaRPr lang="en-US" dirty="0">
              <a:solidFill>
                <a:srgbClr val="0033CC"/>
              </a:solidFill>
              <a:effectLst>
                <a:outerShdw blurRad="38100" dist="38100" dir="2700000" algn="tl">
                  <a:srgbClr val="000000">
                    <a:alpha val="43137"/>
                  </a:srgbClr>
                </a:outerShdw>
              </a:effectLst>
            </a:endParaRPr>
          </a:p>
        </p:txBody>
      </p:sp>
      <p:sp>
        <p:nvSpPr>
          <p:cNvPr id="4" name="TextBox 3"/>
          <p:cNvSpPr txBox="1"/>
          <p:nvPr/>
        </p:nvSpPr>
        <p:spPr>
          <a:xfrm>
            <a:off x="5334000" y="6488668"/>
            <a:ext cx="3810000" cy="369332"/>
          </a:xfrm>
          <a:prstGeom prst="rect">
            <a:avLst/>
          </a:prstGeom>
          <a:noFill/>
        </p:spPr>
        <p:txBody>
          <a:bodyPr wrap="square" rtlCol="0">
            <a:spAutoFit/>
          </a:bodyPr>
          <a:lstStyle/>
          <a:p>
            <a:r>
              <a:rPr lang="en-US" dirty="0" smtClean="0"/>
              <a:t>Image credit:  </a:t>
            </a:r>
            <a:r>
              <a:rPr lang="en-US" i="1" dirty="0" smtClean="0"/>
              <a:t>Global Warming Art</a:t>
            </a:r>
            <a:endParaRPr lang="en-US"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normAutofit/>
          </a:bodyPr>
          <a:lstStyle/>
          <a:p>
            <a:pPr eaLnBrk="1" hangingPunct="1">
              <a:defRPr/>
            </a:pPr>
            <a:r>
              <a:rPr lang="en-US" sz="3200" dirty="0" smtClean="0">
                <a:solidFill>
                  <a:srgbClr val="0000FF"/>
                </a:solidFill>
                <a:effectLst>
                  <a:outerShdw blurRad="38100" dist="38100" dir="2700000" algn="tl">
                    <a:srgbClr val="C0C0C0"/>
                  </a:outerShdw>
                </a:effectLst>
                <a:latin typeface="Calibri" pitchFamily="34" charset="0"/>
              </a:rPr>
              <a:t>Comparison to </a:t>
            </a:r>
            <a:r>
              <a:rPr lang="en-US" sz="3200" dirty="0" err="1" smtClean="0">
                <a:solidFill>
                  <a:srgbClr val="0000FF"/>
                </a:solidFill>
                <a:effectLst>
                  <a:outerShdw blurRad="38100" dist="38100" dir="2700000" algn="tl">
                    <a:srgbClr val="C0C0C0"/>
                  </a:outerShdw>
                </a:effectLst>
                <a:latin typeface="Calibri" pitchFamily="34" charset="0"/>
              </a:rPr>
              <a:t>Paleo</a:t>
            </a:r>
            <a:r>
              <a:rPr lang="en-US" sz="3200" dirty="0" smtClean="0">
                <a:solidFill>
                  <a:srgbClr val="0000FF"/>
                </a:solidFill>
                <a:effectLst>
                  <a:outerShdw blurRad="38100" dist="38100" dir="2700000" algn="tl">
                    <a:srgbClr val="C0C0C0"/>
                  </a:outerShdw>
                </a:effectLst>
                <a:latin typeface="Calibri" pitchFamily="34" charset="0"/>
              </a:rPr>
              <a:t> reconstructions of temperature change over the last 2000 years</a:t>
            </a:r>
          </a:p>
        </p:txBody>
      </p:sp>
      <p:pic>
        <p:nvPicPr>
          <p:cNvPr id="13315" name="Picture 5" descr="2000_Year_Temperature_Comparison"/>
          <p:cNvPicPr>
            <a:picLocks noChangeAspect="1" noChangeArrowheads="1"/>
          </p:cNvPicPr>
          <p:nvPr/>
        </p:nvPicPr>
        <p:blipFill>
          <a:blip r:embed="rId3" cstate="print"/>
          <a:srcRect t="6935"/>
          <a:stretch>
            <a:fillRect/>
          </a:stretch>
        </p:blipFill>
        <p:spPr bwMode="auto">
          <a:xfrm>
            <a:off x="990600" y="1447800"/>
            <a:ext cx="7010400" cy="4818063"/>
          </a:xfrm>
          <a:prstGeom prst="rect">
            <a:avLst/>
          </a:prstGeom>
          <a:noFill/>
          <a:ln w="9525">
            <a:noFill/>
            <a:miter lim="800000"/>
            <a:headEnd/>
            <a:tailEnd/>
          </a:ln>
        </p:spPr>
      </p:pic>
      <p:sp>
        <p:nvSpPr>
          <p:cNvPr id="13316" name="Text Box 6"/>
          <p:cNvSpPr txBox="1">
            <a:spLocks noChangeArrowheads="1"/>
          </p:cNvSpPr>
          <p:nvPr/>
        </p:nvSpPr>
        <p:spPr bwMode="auto">
          <a:xfrm>
            <a:off x="4495800" y="6324600"/>
            <a:ext cx="914400" cy="336550"/>
          </a:xfrm>
          <a:prstGeom prst="rect">
            <a:avLst/>
          </a:prstGeom>
          <a:noFill/>
          <a:ln w="9525">
            <a:noFill/>
            <a:miter lim="800000"/>
            <a:headEnd/>
            <a:tailEnd/>
          </a:ln>
        </p:spPr>
        <p:txBody>
          <a:bodyPr>
            <a:spAutoFit/>
          </a:bodyPr>
          <a:lstStyle/>
          <a:p>
            <a:pPr>
              <a:spcBef>
                <a:spcPct val="50000"/>
              </a:spcBef>
            </a:pPr>
            <a:r>
              <a:rPr lang="en-US" sz="1600"/>
              <a:t>Year</a:t>
            </a:r>
          </a:p>
        </p:txBody>
      </p:sp>
      <p:sp>
        <p:nvSpPr>
          <p:cNvPr id="13317" name="Text Box 7"/>
          <p:cNvSpPr txBox="1">
            <a:spLocks noChangeArrowheads="1"/>
          </p:cNvSpPr>
          <p:nvPr/>
        </p:nvSpPr>
        <p:spPr bwMode="auto">
          <a:xfrm>
            <a:off x="7848600" y="2590800"/>
            <a:ext cx="1295400" cy="523220"/>
          </a:xfrm>
          <a:prstGeom prst="rect">
            <a:avLst/>
          </a:prstGeom>
          <a:noFill/>
          <a:ln w="9525">
            <a:noFill/>
            <a:miter lim="800000"/>
            <a:headEnd/>
            <a:tailEnd/>
          </a:ln>
        </p:spPr>
        <p:txBody>
          <a:bodyPr>
            <a:spAutoFit/>
          </a:bodyPr>
          <a:lstStyle/>
          <a:p>
            <a:pPr>
              <a:spcBef>
                <a:spcPct val="50000"/>
              </a:spcBef>
            </a:pPr>
            <a:r>
              <a:rPr lang="en-US" sz="1400" b="1" dirty="0">
                <a:latin typeface="Arial" pitchFamily="34" charset="0"/>
                <a:cs typeface="Arial" pitchFamily="34" charset="0"/>
              </a:rPr>
              <a:t>Instrumental Record</a:t>
            </a:r>
          </a:p>
        </p:txBody>
      </p:sp>
      <p:sp>
        <p:nvSpPr>
          <p:cNvPr id="13318" name="Line 8"/>
          <p:cNvSpPr>
            <a:spLocks noChangeShapeType="1"/>
          </p:cNvSpPr>
          <p:nvPr/>
        </p:nvSpPr>
        <p:spPr bwMode="auto">
          <a:xfrm flipH="1" flipV="1">
            <a:off x="7696200" y="2438400"/>
            <a:ext cx="533400" cy="152400"/>
          </a:xfrm>
          <a:prstGeom prst="line">
            <a:avLst/>
          </a:prstGeom>
          <a:noFill/>
          <a:ln w="38100">
            <a:solidFill>
              <a:schemeClr val="tx1"/>
            </a:solidFill>
            <a:round/>
            <a:headEnd/>
            <a:tailEnd type="triangle" w="med" len="med"/>
          </a:ln>
        </p:spPr>
        <p:txBody>
          <a:bodyPr/>
          <a:lstStyle/>
          <a:p>
            <a:endParaRPr lang="en-US"/>
          </a:p>
        </p:txBody>
      </p:sp>
      <p:sp>
        <p:nvSpPr>
          <p:cNvPr id="7" name="TextBox 6"/>
          <p:cNvSpPr txBox="1"/>
          <p:nvPr/>
        </p:nvSpPr>
        <p:spPr>
          <a:xfrm>
            <a:off x="1828800" y="1828800"/>
            <a:ext cx="1981200" cy="400110"/>
          </a:xfrm>
          <a:prstGeom prst="rect">
            <a:avLst/>
          </a:prstGeom>
          <a:noFill/>
        </p:spPr>
        <p:txBody>
          <a:bodyPr wrap="square" rtlCol="0">
            <a:spAutoFit/>
          </a:bodyPr>
          <a:lstStyle/>
          <a:p>
            <a:r>
              <a:rPr lang="en-US" sz="2000" dirty="0" smtClean="0"/>
              <a:t>“Hockey Stick”</a:t>
            </a:r>
            <a:endParaRPr lang="en-US" sz="2000" dirty="0"/>
          </a:p>
        </p:txBody>
      </p:sp>
      <p:sp>
        <p:nvSpPr>
          <p:cNvPr id="9" name="TextBox 8"/>
          <p:cNvSpPr txBox="1"/>
          <p:nvPr/>
        </p:nvSpPr>
        <p:spPr>
          <a:xfrm>
            <a:off x="3962400" y="6477000"/>
            <a:ext cx="5181600" cy="369332"/>
          </a:xfrm>
          <a:prstGeom prst="rect">
            <a:avLst/>
          </a:prstGeom>
          <a:noFill/>
        </p:spPr>
        <p:txBody>
          <a:bodyPr wrap="square" rtlCol="0">
            <a:spAutoFit/>
          </a:bodyPr>
          <a:lstStyle/>
          <a:p>
            <a:r>
              <a:rPr lang="en-US" dirty="0" smtClean="0"/>
              <a:t>Image credit:  Robert A. </a:t>
            </a:r>
            <a:r>
              <a:rPr lang="en-US" dirty="0" smtClean="0"/>
              <a:t>Rohde/Global Warming Art</a:t>
            </a:r>
            <a:endParaRPr lang="en-US" dirty="0"/>
          </a:p>
        </p:txBody>
      </p:sp>
    </p:spTree>
    <p:extLst>
      <p:ext uri="{BB962C8B-B14F-4D97-AF65-F5344CB8AC3E}">
        <p14:creationId xmlns="" xmlns:p14="http://schemas.microsoft.com/office/powerpoint/2010/main" val="1750203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04800" y="1073426"/>
            <a:ext cx="8544187" cy="5784574"/>
          </a:xfrm>
          <a:prstGeom prst="rect">
            <a:avLst/>
          </a:prstGeom>
          <a:noFill/>
          <a:ln w="9525">
            <a:noFill/>
            <a:miter lim="800000"/>
            <a:headEnd/>
            <a:tailEnd/>
          </a:ln>
        </p:spPr>
      </p:pic>
      <p:sp>
        <p:nvSpPr>
          <p:cNvPr id="3" name="Rectangle 2"/>
          <p:cNvSpPr/>
          <p:nvPr/>
        </p:nvSpPr>
        <p:spPr>
          <a:xfrm>
            <a:off x="228600" y="0"/>
            <a:ext cx="8534400" cy="1477328"/>
          </a:xfrm>
          <a:prstGeom prst="rect">
            <a:avLst/>
          </a:prstGeom>
        </p:spPr>
        <p:txBody>
          <a:bodyPr wrap="square">
            <a:spAutoFit/>
          </a:bodyPr>
          <a:lstStyle/>
          <a:p>
            <a:pPr algn="ctr"/>
            <a:r>
              <a:rPr lang="en-US" dirty="0" smtClean="0">
                <a:solidFill>
                  <a:srgbClr val="0033CC"/>
                </a:solidFill>
                <a:latin typeface="Arial" pitchFamily="34" charset="0"/>
                <a:cs typeface="Arial" pitchFamily="34" charset="0"/>
              </a:rPr>
              <a:t>Globally averaged CO2 dry-air mole fractions at monthly time resolution based on measurements from Mauna Loa, Hawaii and South Pole (red) and NOAA/ESRL/GMD at quasi-weekly time resolution (blue). SIO values are </a:t>
            </a:r>
            <a:r>
              <a:rPr lang="en-US" dirty="0" err="1" smtClean="0">
                <a:solidFill>
                  <a:srgbClr val="0033CC"/>
                </a:solidFill>
                <a:latin typeface="Arial" pitchFamily="34" charset="0"/>
                <a:cs typeface="Arial" pitchFamily="34" charset="0"/>
              </a:rPr>
              <a:t>deseasonalized</a:t>
            </a:r>
            <a:r>
              <a:rPr lang="en-US" dirty="0" smtClean="0">
                <a:solidFill>
                  <a:srgbClr val="0033CC"/>
                </a:solidFill>
                <a:latin typeface="Arial" pitchFamily="34" charset="0"/>
                <a:cs typeface="Arial" pitchFamily="34" charset="0"/>
              </a:rPr>
              <a:t>. b) Instantaneous growth rates for globally averaged atmospheric CO2 using the same color code as in (a). </a:t>
            </a:r>
            <a:endParaRPr lang="en-US" dirty="0">
              <a:solidFill>
                <a:srgbClr val="0033CC"/>
              </a:solidFill>
              <a:latin typeface="Arial" pitchFamily="34" charset="0"/>
              <a:cs typeface="Arial" pitchFamily="34" charset="0"/>
            </a:endParaRPr>
          </a:p>
        </p:txBody>
      </p:sp>
      <p:sp>
        <p:nvSpPr>
          <p:cNvPr id="4" name="TextBox 3"/>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windows2universe.org/earth/Atmosphere/images/co2_concentration_1750_2000_big.gif"/>
          <p:cNvPicPr>
            <a:picLocks noChangeAspect="1" noChangeArrowheads="1"/>
          </p:cNvPicPr>
          <p:nvPr/>
        </p:nvPicPr>
        <p:blipFill>
          <a:blip r:embed="rId3" cstate="print"/>
          <a:srcRect/>
          <a:stretch>
            <a:fillRect/>
          </a:stretch>
        </p:blipFill>
        <p:spPr bwMode="auto">
          <a:xfrm>
            <a:off x="381000" y="990600"/>
            <a:ext cx="8357839" cy="5439230"/>
          </a:xfrm>
          <a:prstGeom prst="rect">
            <a:avLst/>
          </a:prstGeom>
          <a:noFill/>
        </p:spPr>
      </p:pic>
      <p:sp>
        <p:nvSpPr>
          <p:cNvPr id="3" name="TextBox 2"/>
          <p:cNvSpPr txBox="1"/>
          <p:nvPr/>
        </p:nvSpPr>
        <p:spPr>
          <a:xfrm>
            <a:off x="228600" y="381000"/>
            <a:ext cx="8458200" cy="523220"/>
          </a:xfrm>
          <a:prstGeom prst="rect">
            <a:avLst/>
          </a:prstGeom>
          <a:noFill/>
        </p:spPr>
        <p:txBody>
          <a:bodyPr wrap="square" rtlCol="0">
            <a:spAutoFit/>
          </a:bodyPr>
          <a:lstStyle/>
          <a:p>
            <a:pPr algn="ctr"/>
            <a:r>
              <a:rPr lang="en-US" sz="2800" dirty="0" smtClean="0">
                <a:solidFill>
                  <a:srgbClr val="0033CC"/>
                </a:solidFill>
                <a:latin typeface="Arial" pitchFamily="34" charset="0"/>
                <a:cs typeface="Arial" pitchFamily="34" charset="0"/>
              </a:rPr>
              <a:t>Comparison to Ice Core Measurements</a:t>
            </a:r>
            <a:endParaRPr lang="en-US" sz="2800" dirty="0">
              <a:solidFill>
                <a:srgbClr val="0033CC"/>
              </a:solidFill>
              <a:latin typeface="Arial" pitchFamily="34" charset="0"/>
              <a:cs typeface="Arial" pitchFamily="34" charset="0"/>
            </a:endParaRPr>
          </a:p>
        </p:txBody>
      </p:sp>
      <p:sp>
        <p:nvSpPr>
          <p:cNvPr id="6" name="TextBox 5"/>
          <p:cNvSpPr txBox="1"/>
          <p:nvPr/>
        </p:nvSpPr>
        <p:spPr>
          <a:xfrm>
            <a:off x="3962400" y="6477000"/>
            <a:ext cx="5181600" cy="369332"/>
          </a:xfrm>
          <a:prstGeom prst="rect">
            <a:avLst/>
          </a:prstGeom>
          <a:noFill/>
        </p:spPr>
        <p:txBody>
          <a:bodyPr wrap="square" rtlCol="0">
            <a:spAutoFit/>
          </a:bodyPr>
          <a:lstStyle/>
          <a:p>
            <a:r>
              <a:rPr lang="en-US" dirty="0" smtClean="0"/>
              <a:t>Image credit:  Robert A. </a:t>
            </a:r>
            <a:r>
              <a:rPr lang="en-US" dirty="0" smtClean="0"/>
              <a:t>Rohde/Global Warming Art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81000" y="868246"/>
            <a:ext cx="8153399" cy="5989754"/>
          </a:xfrm>
          <a:prstGeom prst="rect">
            <a:avLst/>
          </a:prstGeom>
          <a:noFill/>
          <a:ln w="9525">
            <a:noFill/>
            <a:miter lim="800000"/>
            <a:headEnd/>
            <a:tailEnd/>
          </a:ln>
        </p:spPr>
      </p:pic>
      <p:sp>
        <p:nvSpPr>
          <p:cNvPr id="3" name="Rectangle 2"/>
          <p:cNvSpPr/>
          <p:nvPr/>
        </p:nvSpPr>
        <p:spPr>
          <a:xfrm>
            <a:off x="0" y="0"/>
            <a:ext cx="9144000" cy="1200329"/>
          </a:xfrm>
          <a:prstGeom prst="rect">
            <a:avLst/>
          </a:prstGeom>
        </p:spPr>
        <p:txBody>
          <a:bodyPr wrap="square">
            <a:spAutoFit/>
          </a:bodyPr>
          <a:lstStyle/>
          <a:p>
            <a:pPr algn="ctr"/>
            <a:r>
              <a:rPr lang="en-US" b="1" dirty="0" smtClean="0">
                <a:solidFill>
                  <a:srgbClr val="0033CC"/>
                </a:solidFill>
              </a:rPr>
              <a:t>Globally averaged CH4 dry-air mole fractions (green; 4 values per year, except prior to 1984, </a:t>
            </a:r>
            <a:r>
              <a:rPr lang="en-US" dirty="0" smtClean="0">
                <a:solidFill>
                  <a:srgbClr val="0033CC"/>
                </a:solidFill>
              </a:rPr>
              <a:t>when they are of lower and varying frequency), AGAGE (red; monthly), and NOAA/ESRL/GMD (blue; quasi-weekly). b) Instantaneous growth rate for globally averaged atmospheric CH4 using the same color code as in (a). </a:t>
            </a:r>
            <a:endParaRPr lang="en-US" dirty="0">
              <a:solidFill>
                <a:srgbClr val="0033CC"/>
              </a:solidFill>
            </a:endParaRPr>
          </a:p>
        </p:txBody>
      </p:sp>
      <p:sp>
        <p:nvSpPr>
          <p:cNvPr id="4" name="TextBox 3"/>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
        <p:nvSpPr>
          <p:cNvPr id="6" name="TextBox 5"/>
          <p:cNvSpPr txBox="1"/>
          <p:nvPr/>
        </p:nvSpPr>
        <p:spPr>
          <a:xfrm>
            <a:off x="7543800" y="3276600"/>
            <a:ext cx="1371600" cy="400110"/>
          </a:xfrm>
          <a:prstGeom prst="rect">
            <a:avLst/>
          </a:prstGeom>
          <a:noFill/>
        </p:spPr>
        <p:txBody>
          <a:bodyPr wrap="square" rtlCol="0">
            <a:spAutoFit/>
          </a:bodyPr>
          <a:lstStyle/>
          <a:p>
            <a:pPr algn="ctr"/>
            <a:r>
              <a:rPr lang="en-US" sz="2000" dirty="0" smtClean="0">
                <a:solidFill>
                  <a:srgbClr val="0033CC"/>
                </a:solidFill>
                <a:latin typeface="Arial" pitchFamily="34" charset="0"/>
                <a:cs typeface="Arial" pitchFamily="34" charset="0"/>
              </a:rPr>
              <a:t>Methane</a:t>
            </a:r>
            <a:endParaRPr lang="en-US" sz="2000" dirty="0">
              <a:solidFill>
                <a:srgbClr val="0033CC"/>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cer-acre.ca/wp-content/uploads/2012/07/green1.gif"/>
          <p:cNvPicPr>
            <a:picLocks noChangeAspect="1" noChangeArrowheads="1"/>
          </p:cNvPicPr>
          <p:nvPr/>
        </p:nvPicPr>
        <p:blipFill>
          <a:blip r:embed="rId3" cstate="print"/>
          <a:srcRect/>
          <a:stretch>
            <a:fillRect/>
          </a:stretch>
        </p:blipFill>
        <p:spPr bwMode="auto">
          <a:xfrm>
            <a:off x="533400" y="838200"/>
            <a:ext cx="7949042" cy="5334000"/>
          </a:xfrm>
          <a:prstGeom prst="rect">
            <a:avLst/>
          </a:prstGeom>
          <a:noFill/>
        </p:spPr>
      </p:pic>
      <p:sp>
        <p:nvSpPr>
          <p:cNvPr id="3" name="TextBox 2"/>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TAR</a:t>
            </a:r>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381000" y="1447800"/>
            <a:ext cx="8228769" cy="4638953"/>
          </a:xfrm>
          <a:prstGeom prst="rect">
            <a:avLst/>
          </a:prstGeom>
          <a:noFill/>
          <a:ln w="9525">
            <a:noFill/>
            <a:miter lim="800000"/>
            <a:headEnd/>
            <a:tailEnd/>
          </a:ln>
        </p:spPr>
      </p:pic>
      <p:sp>
        <p:nvSpPr>
          <p:cNvPr id="3" name="Rectangle 2"/>
          <p:cNvSpPr/>
          <p:nvPr/>
        </p:nvSpPr>
        <p:spPr>
          <a:xfrm>
            <a:off x="381000" y="0"/>
            <a:ext cx="8153400" cy="1323439"/>
          </a:xfrm>
          <a:prstGeom prst="rect">
            <a:avLst/>
          </a:prstGeom>
        </p:spPr>
        <p:txBody>
          <a:bodyPr wrap="square">
            <a:spAutoFit/>
          </a:bodyPr>
          <a:lstStyle/>
          <a:p>
            <a:pPr algn="ctr"/>
            <a:r>
              <a:rPr lang="en-US" sz="2000" b="1" dirty="0" smtClean="0">
                <a:solidFill>
                  <a:srgbClr val="0033CC"/>
                </a:solidFill>
                <a:latin typeface="Arial" pitchFamily="34" charset="0"/>
                <a:cs typeface="Arial" pitchFamily="34" charset="0"/>
              </a:rPr>
              <a:t>Global annual average Sea Surface Temperature (SST) and Night Marine Air Temperature (NMAT) </a:t>
            </a:r>
            <a:r>
              <a:rPr lang="en-US" sz="2000" dirty="0" smtClean="0">
                <a:solidFill>
                  <a:srgbClr val="0033CC"/>
                </a:solidFill>
                <a:latin typeface="Arial" pitchFamily="34" charset="0"/>
                <a:cs typeface="Arial" pitchFamily="34" charset="0"/>
              </a:rPr>
              <a:t>relative to a 1961–1990 climatology from state of the art datasets. Spatially interpolated products are shown by solid lines; non-interpolated products by dashed lines</a:t>
            </a:r>
            <a:endParaRPr lang="en-US" sz="2000" dirty="0">
              <a:solidFill>
                <a:srgbClr val="0033CC"/>
              </a:solidFill>
              <a:latin typeface="Arial" pitchFamily="34" charset="0"/>
              <a:cs typeface="Arial" pitchFamily="34" charset="0"/>
            </a:endParaRPr>
          </a:p>
        </p:txBody>
      </p:sp>
      <p:sp>
        <p:nvSpPr>
          <p:cNvPr id="4" name="TextBox 3"/>
          <p:cNvSpPr txBox="1"/>
          <p:nvPr/>
        </p:nvSpPr>
        <p:spPr>
          <a:xfrm>
            <a:off x="6096000" y="6488668"/>
            <a:ext cx="2667000" cy="369332"/>
          </a:xfrm>
          <a:prstGeom prst="rect">
            <a:avLst/>
          </a:prstGeom>
          <a:noFill/>
        </p:spPr>
        <p:txBody>
          <a:bodyPr wrap="square" rtlCol="0">
            <a:spAutoFit/>
          </a:bodyPr>
          <a:lstStyle/>
          <a:p>
            <a:r>
              <a:rPr lang="en-US" dirty="0" smtClean="0"/>
              <a:t>Image credit:  </a:t>
            </a:r>
            <a:r>
              <a:rPr lang="en-US" i="1" dirty="0" smtClean="0"/>
              <a:t>IPCC AR5</a:t>
            </a:r>
            <a:endParaRPr lang="en-US"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3818</Words>
  <Application>Microsoft Office PowerPoint</Application>
  <PresentationFormat>On-screen Show (4:3)</PresentationFormat>
  <Paragraphs>230</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Climate Change During the Instrumental Period</vt:lpstr>
      <vt:lpstr>Slide 2</vt:lpstr>
      <vt:lpstr>Slide 3</vt:lpstr>
      <vt:lpstr>Comparison to Paleo reconstructions of temperature change over the last 2000 years</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Climate History Summary</vt:lpstr>
    </vt:vector>
  </TitlesOfParts>
  <Company>Massachusetts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Kerry Emanuel</dc:creator>
  <cp:lastModifiedBy>Kerry Emanuel</cp:lastModifiedBy>
  <cp:revision>21</cp:revision>
  <dcterms:created xsi:type="dcterms:W3CDTF">2012-02-16T12:22:06Z</dcterms:created>
  <dcterms:modified xsi:type="dcterms:W3CDTF">2013-10-16T13:13:03Z</dcterms:modified>
</cp:coreProperties>
</file>