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1" r:id="rId3"/>
    <p:sldId id="303" r:id="rId4"/>
    <p:sldId id="262" r:id="rId5"/>
    <p:sldId id="264" r:id="rId6"/>
    <p:sldId id="305" r:id="rId7"/>
    <p:sldId id="265" r:id="rId8"/>
    <p:sldId id="267" r:id="rId9"/>
    <p:sldId id="297" r:id="rId10"/>
    <p:sldId id="298" r:id="rId11"/>
    <p:sldId id="302" r:id="rId12"/>
    <p:sldId id="311" r:id="rId13"/>
    <p:sldId id="299" r:id="rId14"/>
    <p:sldId id="300" r:id="rId15"/>
    <p:sldId id="301" r:id="rId16"/>
    <p:sldId id="268" r:id="rId17"/>
    <p:sldId id="269" r:id="rId18"/>
    <p:sldId id="270" r:id="rId19"/>
    <p:sldId id="293" r:id="rId20"/>
    <p:sldId id="288" r:id="rId21"/>
    <p:sldId id="289" r:id="rId22"/>
    <p:sldId id="290" r:id="rId23"/>
    <p:sldId id="294" r:id="rId24"/>
    <p:sldId id="291" r:id="rId25"/>
    <p:sldId id="295" r:id="rId26"/>
    <p:sldId id="273" r:id="rId27"/>
    <p:sldId id="274" r:id="rId28"/>
    <p:sldId id="278" r:id="rId29"/>
    <p:sldId id="296" r:id="rId30"/>
    <p:sldId id="306" r:id="rId31"/>
    <p:sldId id="307" r:id="rId32"/>
    <p:sldId id="308" r:id="rId33"/>
    <p:sldId id="309" r:id="rId34"/>
    <p:sldId id="310" r:id="rId35"/>
    <p:sldId id="312" r:id="rId36"/>
    <p:sldId id="317" r:id="rId37"/>
    <p:sldId id="318" r:id="rId38"/>
    <p:sldId id="315" r:id="rId39"/>
    <p:sldId id="316" r:id="rId40"/>
    <p:sldId id="279" r:id="rId41"/>
    <p:sldId id="313" r:id="rId42"/>
    <p:sldId id="314" r:id="rId43"/>
    <p:sldId id="283" r:id="rId44"/>
    <p:sldId id="319" r:id="rId45"/>
    <p:sldId id="320" r:id="rId46"/>
    <p:sldId id="32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2368"/>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94" autoAdjust="0"/>
  </p:normalViewPr>
  <p:slideViewPr>
    <p:cSldViewPr>
      <p:cViewPr>
        <p:scale>
          <a:sx n="70" d="100"/>
          <a:sy n="70" d="100"/>
        </p:scale>
        <p:origin x="-756" y="-17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CD10E-0258-40E0-AF59-88471FF864EF}" type="datetimeFigureOut">
              <a:rPr lang="en-US" smtClean="0"/>
              <a:pPr/>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85133-713F-4EB0-9FBF-6ACC574037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ldeo.columbia.edu/"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tmos.washington.edu/2003Q3/101/webnote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geography.uoregon.edu/" TargetMode="External"/><Relationship Id="rId7" Type="http://schemas.openxmlformats.org/officeDocument/2006/relationships/hyperlink" Target="mailto:jshinker@uwyo.edu"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uwyo.edu/" TargetMode="External"/><Relationship Id="rId5" Type="http://schemas.openxmlformats.org/officeDocument/2006/relationships/hyperlink" Target="http://uwadmnweb.uwyo.edu/geog/" TargetMode="External"/><Relationship Id="rId4" Type="http://schemas.openxmlformats.org/officeDocument/2006/relationships/hyperlink" Target="http://www.uoregon.edu/"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Basic graph = </a:t>
            </a:r>
            <a:r>
              <a:rPr lang="en-US" i="1" baseline="0" dirty="0" smtClean="0"/>
              <a:t>“de </a:t>
            </a:r>
            <a:r>
              <a:rPr lang="en-US" i="1" baseline="0" dirty="0" err="1" smtClean="0"/>
              <a:t>minimus</a:t>
            </a:r>
            <a:r>
              <a:rPr lang="en-US" i="1" baseline="0" dirty="0" smtClean="0"/>
              <a:t>” </a:t>
            </a:r>
            <a:r>
              <a:rPr lang="en-US" baseline="0" dirty="0" smtClean="0"/>
              <a:t>fair use (trivial case)</a:t>
            </a:r>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matches Mauna Loa graph, credit NOAA </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http://www.esrl.noaa.gov/gmd/aggi/</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20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t>Public</a:t>
            </a:r>
            <a:r>
              <a:rPr lang="en-US" baseline="0" dirty="0" smtClean="0"/>
              <a:t> domain images, no problem</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D187D19-403F-4DC7-9F64-F3A3562AC123}" type="slidenum">
              <a:rPr lang="en-US" smtClean="0"/>
              <a:pPr/>
              <a:t>21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E8E5227-0B22-4A4C-8C2D-DE8591CB6925}" type="slidenum">
              <a:rPr lang="en-US" smtClean="0"/>
              <a:pPr/>
              <a:t>22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http://commons.wikimedia.org/wiki/File:Atmospheric_Transmission.png which shows CC BY-</a:t>
            </a:r>
            <a:r>
              <a:rPr lang="en-US" dirty="0" smtClean="0"/>
              <a:t>SA, along with link</a:t>
            </a:r>
            <a:r>
              <a:rPr lang="en-US" baseline="0" dirty="0" smtClean="0"/>
              <a:t> for more detailed terms to</a:t>
            </a:r>
          </a:p>
          <a:p>
            <a:r>
              <a:rPr lang="en-US" dirty="0" smtClean="0"/>
              <a:t>http://www.globalwarmingart.com/wiki/File:Atmospheric_Transmission_png</a:t>
            </a:r>
          </a:p>
          <a:p>
            <a:r>
              <a:rPr lang="en-US" dirty="0" smtClean="0"/>
              <a:t>Which specifies use is fine, along with credit line now</a:t>
            </a:r>
            <a:r>
              <a:rPr lang="en-US" baseline="0" dirty="0" smtClean="0"/>
              <a:t> added to slide.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E6C646F-9441-4727-95DB-84F64721D1B9}" type="slidenum">
              <a:rPr lang="en-US" smtClean="0"/>
              <a:pPr/>
              <a:t>29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Full citation </a:t>
            </a:r>
            <a:r>
              <a:rPr lang="en-US" baseline="0" dirty="0" smtClean="0"/>
              <a:t>follows this format – note Cambridge U Press.</a:t>
            </a:r>
          </a:p>
          <a:p>
            <a:pPr eaLnBrk="1" hangingPunct="1"/>
            <a:r>
              <a:rPr lang="en-US" sz="1200" kern="1200" dirty="0" smtClean="0">
                <a:solidFill>
                  <a:schemeClr val="tx1"/>
                </a:solidFill>
                <a:latin typeface="+mn-lt"/>
                <a:ea typeface="+mn-ea"/>
                <a:cs typeface="+mn-cs"/>
              </a:rPr>
              <a:t>Climate Change 2007: The Physical Science Basis. Working Group I Contribution to the Fourth Assessment Report of the Intergovernmental Panel on Climate Change, Figure </a:t>
            </a:r>
            <a:r>
              <a:rPr lang="en-US" sz="1200" kern="1200" dirty="0" err="1" smtClean="0">
                <a:solidFill>
                  <a:schemeClr val="tx1"/>
                </a:solidFill>
                <a:latin typeface="+mn-lt"/>
                <a:ea typeface="+mn-ea"/>
                <a:cs typeface="+mn-cs"/>
              </a:rPr>
              <a:t>X.Y.</a:t>
            </a:r>
            <a:r>
              <a:rPr lang="en-US" sz="1200" kern="1200" dirty="0" smtClean="0">
                <a:solidFill>
                  <a:schemeClr val="tx1"/>
                </a:solidFill>
                <a:latin typeface="+mn-lt"/>
                <a:ea typeface="+mn-ea"/>
                <a:cs typeface="+mn-cs"/>
              </a:rPr>
              <a:t> Cambridge University Press. Used with permission.</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from this NASA</a:t>
            </a:r>
            <a:r>
              <a:rPr lang="en-US" baseline="0" dirty="0" smtClean="0"/>
              <a:t> collection </a:t>
            </a:r>
            <a:r>
              <a:rPr lang="en-US" baseline="0" dirty="0" err="1" smtClean="0"/>
              <a:t>http://modis-atmos.gsfc.nasa.gov/ALBEDO/browse.html</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Fair</a:t>
            </a:r>
            <a:r>
              <a:rPr lang="en-US" baseline="0" dirty="0" smtClean="0"/>
              <a:t> use with credit?</a:t>
            </a:r>
          </a:p>
          <a:p>
            <a:r>
              <a:rPr lang="en-US" dirty="0" err="1" smtClean="0"/>
              <a:t>Trenbert</a:t>
            </a:r>
            <a:r>
              <a:rPr lang="en-US" dirty="0" smtClean="0"/>
              <a:t>, K. E., and D. P. </a:t>
            </a:r>
            <a:r>
              <a:rPr lang="en-US" dirty="0" err="1" smtClean="0"/>
              <a:t>Stepaniak</a:t>
            </a:r>
            <a:r>
              <a:rPr lang="en-US" dirty="0" smtClean="0"/>
              <a:t>. “Seamless </a:t>
            </a:r>
            <a:r>
              <a:rPr lang="en-US" dirty="0" err="1" smtClean="0"/>
              <a:t>Poleward</a:t>
            </a:r>
            <a:r>
              <a:rPr lang="en-US" dirty="0" smtClean="0"/>
              <a:t> Atmospheric Energy Transports and Implications for the</a:t>
            </a:r>
          </a:p>
          <a:p>
            <a:r>
              <a:rPr lang="en-US" dirty="0" smtClean="0"/>
              <a:t>Hadley Circulation.” J. Climate 16 (2003): 3706-3722.</a:t>
            </a:r>
          </a:p>
          <a:p>
            <a:r>
              <a:rPr lang="en-US" dirty="0" smtClean="0"/>
              <a:t>(c) American</a:t>
            </a:r>
            <a:r>
              <a:rPr lang="en-US" baseline="0" dirty="0" smtClean="0"/>
              <a:t> Meteorological Society.</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Widely blogged.</a:t>
            </a:r>
            <a:r>
              <a:rPr lang="en-US" baseline="0" dirty="0" smtClean="0"/>
              <a:t> </a:t>
            </a:r>
            <a:r>
              <a:rPr lang="en-US" dirty="0" smtClean="0"/>
              <a:t>Let’s call this Source: NASA.</a:t>
            </a:r>
            <a:r>
              <a:rPr lang="en-US" baseline="0" dirty="0" smtClean="0"/>
              <a:t>  Found a cropped version of this used in NASA 2007 outreach, at http://science1.nasa.gov/media/medialibrary/2007/07/18/18jul_tc4_resources/layers_strip.gif</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Fair</a:t>
            </a:r>
            <a:r>
              <a:rPr lang="en-US" baseline="0" dirty="0" smtClean="0"/>
              <a:t> use with credit?</a:t>
            </a:r>
          </a:p>
          <a:p>
            <a:r>
              <a:rPr lang="en-US" dirty="0" err="1" smtClean="0"/>
              <a:t>Trenbert</a:t>
            </a:r>
            <a:r>
              <a:rPr lang="en-US" dirty="0" smtClean="0"/>
              <a:t>, K. E., and D. P. </a:t>
            </a:r>
            <a:r>
              <a:rPr lang="en-US" dirty="0" err="1" smtClean="0"/>
              <a:t>Stepaniak</a:t>
            </a:r>
            <a:r>
              <a:rPr lang="en-US" dirty="0" smtClean="0"/>
              <a:t>. “Seamless </a:t>
            </a:r>
            <a:r>
              <a:rPr lang="en-US" dirty="0" err="1" smtClean="0"/>
              <a:t>Poleward</a:t>
            </a:r>
            <a:r>
              <a:rPr lang="en-US" dirty="0" smtClean="0"/>
              <a:t> Atmospheric Energy Transports and Implications for the</a:t>
            </a:r>
          </a:p>
          <a:p>
            <a:r>
              <a:rPr lang="en-US" dirty="0" smtClean="0"/>
              <a:t>Hadley Circulation.” J. Climate 16 (2003): 3706-3722.</a:t>
            </a:r>
          </a:p>
          <a:p>
            <a:r>
              <a:rPr lang="en-US" dirty="0" smtClean="0"/>
              <a:t>(c) American</a:t>
            </a:r>
            <a:r>
              <a:rPr lang="en-US" baseline="0" dirty="0" smtClean="0"/>
              <a:t> Meteorological Society.</a:t>
            </a:r>
            <a:endParaRPr lang="en-US" dirty="0" smtClean="0"/>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Fair</a:t>
            </a:r>
            <a:r>
              <a:rPr lang="en-US" baseline="0" dirty="0" smtClean="0"/>
              <a:t> use with credit?</a:t>
            </a:r>
          </a:p>
          <a:p>
            <a:r>
              <a:rPr lang="en-US" dirty="0" err="1" smtClean="0"/>
              <a:t>Trenbert</a:t>
            </a:r>
            <a:r>
              <a:rPr lang="en-US" dirty="0" smtClean="0"/>
              <a:t>, K. E., and D. P. </a:t>
            </a:r>
            <a:r>
              <a:rPr lang="en-US" dirty="0" err="1" smtClean="0"/>
              <a:t>Stepaniak</a:t>
            </a:r>
            <a:r>
              <a:rPr lang="en-US" dirty="0" smtClean="0"/>
              <a:t>. “Seamless </a:t>
            </a:r>
            <a:r>
              <a:rPr lang="en-US" dirty="0" err="1" smtClean="0"/>
              <a:t>Poleward</a:t>
            </a:r>
            <a:r>
              <a:rPr lang="en-US" dirty="0" smtClean="0"/>
              <a:t> Atmospheric Energy Transports and Implications for the</a:t>
            </a:r>
          </a:p>
          <a:p>
            <a:r>
              <a:rPr lang="en-US" dirty="0" smtClean="0"/>
              <a:t>Hadley Circulation.” J. Climate 16 (2003): 3706-3722.</a:t>
            </a:r>
          </a:p>
          <a:p>
            <a:r>
              <a:rPr lang="en-US" dirty="0" smtClean="0"/>
              <a:t>(c) American</a:t>
            </a:r>
            <a:r>
              <a:rPr lang="en-US" baseline="0" dirty="0" smtClean="0"/>
              <a:t> Meteorological Society.</a:t>
            </a:r>
            <a:endParaRPr lang="en-US" dirty="0" smtClean="0"/>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Fair</a:t>
            </a:r>
            <a:r>
              <a:rPr lang="en-US" baseline="0" dirty="0" smtClean="0"/>
              <a:t> use (c) </a:t>
            </a:r>
            <a:r>
              <a:rPr lang="en-US" baseline="0" dirty="0" err="1" smtClean="0"/>
              <a:t>AMS</a:t>
            </a:r>
            <a:r>
              <a:rPr lang="en-US" baseline="0" dirty="0" smtClean="0"/>
              <a:t>?</a:t>
            </a:r>
          </a:p>
          <a:p>
            <a:r>
              <a:rPr lang="en-US" dirty="0" smtClean="0"/>
              <a:t>Fig 7 in </a:t>
            </a:r>
            <a:r>
              <a:rPr lang="en-US" dirty="0" err="1" smtClean="0"/>
              <a:t>Trenberth</a:t>
            </a:r>
            <a:r>
              <a:rPr lang="en-US" dirty="0" smtClean="0"/>
              <a:t>, K. E., and J. M. Caron.</a:t>
            </a:r>
            <a:r>
              <a:rPr lang="en-US" baseline="0" dirty="0" smtClean="0"/>
              <a:t> “</a:t>
            </a:r>
            <a:r>
              <a:rPr lang="en-US" dirty="0" smtClean="0"/>
              <a:t>Estimates of </a:t>
            </a:r>
            <a:r>
              <a:rPr lang="en-US" dirty="0" err="1" smtClean="0"/>
              <a:t>meridional</a:t>
            </a:r>
            <a:r>
              <a:rPr lang="en-US" dirty="0" smtClean="0"/>
              <a:t> atmosphere and ocean heat transports.” </a:t>
            </a:r>
            <a:r>
              <a:rPr lang="en-US" i="1" dirty="0" smtClean="0"/>
              <a:t>J. Climate</a:t>
            </a:r>
            <a:r>
              <a:rPr lang="en-US" i="1" baseline="0" dirty="0" smtClean="0"/>
              <a:t> </a:t>
            </a:r>
            <a:r>
              <a:rPr lang="en-US" b="1" dirty="0" smtClean="0"/>
              <a:t>14</a:t>
            </a:r>
            <a:r>
              <a:rPr lang="en-US" b="0" baseline="0" dirty="0" smtClean="0"/>
              <a:t> (2001) </a:t>
            </a:r>
            <a:r>
              <a:rPr lang="en-US" dirty="0" smtClean="0"/>
              <a:t>3433-3443. </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 (c) </a:t>
            </a:r>
            <a:r>
              <a:rPr lang="en-US" baseline="0" dirty="0" err="1" smtClean="0"/>
              <a:t>Kelt</a:t>
            </a:r>
            <a:r>
              <a:rPr lang="en-US" baseline="0" dirty="0" smtClean="0"/>
              <a:t>, D. A. “Chapter 3: Climatic determinants of global patterns of biodiversity.” </a:t>
            </a:r>
            <a:r>
              <a:rPr lang="en-US" dirty="0" err="1" smtClean="0"/>
              <a:t>MarineBio</a:t>
            </a:r>
            <a:r>
              <a:rPr lang="en-US" dirty="0" smtClean="0"/>
              <a:t> Conservation Society</a:t>
            </a:r>
            <a:r>
              <a:rPr lang="en-US" baseline="0" dirty="0" smtClean="0"/>
              <a:t>. Sept 2004. &lt;</a:t>
            </a:r>
            <a:r>
              <a:rPr lang="en-US" baseline="0" dirty="0" err="1" smtClean="0"/>
              <a:t>http://marinebio.org/oceans/conservation/moyle/ch3.asp</a:t>
            </a:r>
            <a:r>
              <a:rPr lang="en-US" baseline="0" dirty="0" smtClean="0"/>
              <a:t>&gt;</a:t>
            </a:r>
          </a:p>
          <a:p>
            <a:endParaRPr lang="en-US" baseline="0" dirty="0" smtClean="0"/>
          </a:p>
          <a:p>
            <a:r>
              <a:rPr lang="en-US" baseline="0" dirty="0" smtClean="0"/>
              <a:t>Grabbed from http://jisibhlphysics.wikispaces.com/8.4.13+Outline+reasons+for+seasonal+and+regional+variations+in+the+solar+power+incident+per+unit+area+of+the+Earth%E2%80%99s+surface.</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sourced to original. Wiki credits to </a:t>
            </a:r>
            <a:r>
              <a:rPr lang="en-US" baseline="0" dirty="0" err="1" smtClean="0"/>
              <a:t>www.earth.rochester.edu</a:t>
            </a:r>
            <a:r>
              <a:rPr lang="en-US" baseline="0" dirty="0" smtClean="0"/>
              <a:t>, but looks very scanned from a book.</a:t>
            </a:r>
            <a:endParaRPr lang="en-US" dirty="0" smtClean="0"/>
          </a:p>
          <a:p>
            <a:r>
              <a:rPr lang="en-US" dirty="0" smtClean="0"/>
              <a:t>Fair use (c) source unknown.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Grabbed from http://jisibhlphysics.wikispaces.com/8.4.13+Outline+reasons+for+seasonal+and+regional+variations+in+the+solar+power+incident+per+unit+area+of+the+Earth%E2%80%99s+surface.</a:t>
            </a:r>
            <a:endParaRPr lang="en-US" dirty="0" smtClean="0"/>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Fair use.</a:t>
            </a:r>
          </a:p>
          <a:p>
            <a:r>
              <a:rPr lang="en-US" dirty="0" smtClean="0"/>
              <a:t>Not</a:t>
            </a:r>
            <a:r>
              <a:rPr lang="en-US" baseline="0" dirty="0" smtClean="0"/>
              <a:t> sourced to original. Wiki credits to </a:t>
            </a:r>
            <a:r>
              <a:rPr lang="en-US" sz="1200" kern="1200" dirty="0" err="1" smtClean="0">
                <a:solidFill>
                  <a:schemeClr val="tx1"/>
                </a:solidFill>
                <a:latin typeface="+mn-lt"/>
                <a:ea typeface="+mn-ea"/>
                <a:cs typeface="+mn-cs"/>
                <a:hlinkClick r:id="rId3"/>
              </a:rPr>
              <a:t>www.ldeo.columbia.edu</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Lamont-Doherty</a:t>
            </a:r>
            <a:r>
              <a:rPr lang="en-US" sz="1200" kern="1200" baseline="0" dirty="0" smtClean="0">
                <a:solidFill>
                  <a:schemeClr val="tx1"/>
                </a:solidFill>
                <a:latin typeface="+mn-lt"/>
                <a:ea typeface="+mn-ea"/>
                <a:cs typeface="+mn-cs"/>
              </a:rPr>
              <a:t> Earth Observatory, Columbia U</a:t>
            </a:r>
          </a:p>
          <a:p>
            <a:endParaRPr lang="en-US" sz="1200" kern="1200" baseline="0" dirty="0" smtClean="0">
              <a:solidFill>
                <a:schemeClr val="tx1"/>
              </a:solidFill>
              <a:latin typeface="+mn-lt"/>
              <a:ea typeface="+mn-ea"/>
              <a:cs typeface="+mn-cs"/>
            </a:endParaRPr>
          </a:p>
          <a:p>
            <a:r>
              <a:rPr lang="en-US" dirty="0" smtClean="0"/>
              <a:t>Cached: http://www.ldeo.columbia.edu/~kushnir/MPA-ENVP/Climate/lectures/energy/</a:t>
            </a:r>
            <a:r>
              <a:rPr lang="en-US" i="1" dirty="0" smtClean="0"/>
              <a:t>analema</a:t>
            </a:r>
            <a:r>
              <a:rPr lang="en-US" dirty="0" smtClean="0"/>
              <a:t>.gif but not online any longer</a:t>
            </a:r>
          </a:p>
          <a:p>
            <a:r>
              <a:rPr lang="en-US" sz="1200" kern="1200" baseline="0" dirty="0" smtClean="0">
                <a:solidFill>
                  <a:schemeClr val="tx1"/>
                </a:solidFill>
                <a:latin typeface="+mn-lt"/>
                <a:ea typeface="+mn-ea"/>
                <a:cs typeface="+mn-cs"/>
                <a:sym typeface="Wingdings" pitchFamily="2" charset="2"/>
              </a:rPr>
              <a:t> </a:t>
            </a:r>
            <a:r>
              <a:rPr lang="en-US" sz="1200" kern="1200" baseline="0" dirty="0" smtClean="0">
                <a:solidFill>
                  <a:schemeClr val="tx1"/>
                </a:solidFill>
                <a:latin typeface="+mn-lt"/>
                <a:ea typeface="+mn-ea"/>
                <a:cs typeface="+mn-cs"/>
              </a:rPr>
              <a:t>Source unknown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Grabbed from http://jisibhlphysics.wikispaces.com/8.4.13+Outline+reasons+for+seasonal+and+regional+variations+in+the+solar+power+incident+per+unit+area+of+the+Earth%E2%80%99s+surface.</a:t>
            </a:r>
            <a:endParaRPr lang="en-US" dirty="0" smtClean="0"/>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Basic graph = </a:t>
            </a:r>
            <a:r>
              <a:rPr lang="en-US" i="1" baseline="0" dirty="0" smtClean="0"/>
              <a:t>“de </a:t>
            </a:r>
            <a:r>
              <a:rPr lang="en-US" i="1" baseline="0" dirty="0" err="1" smtClean="0"/>
              <a:t>minimus</a:t>
            </a:r>
            <a:r>
              <a:rPr lang="en-US" i="1" baseline="0" dirty="0" smtClean="0"/>
              <a:t>” </a:t>
            </a:r>
            <a:r>
              <a:rPr lang="en-US" baseline="0" dirty="0" smtClean="0"/>
              <a:t>fair use (trivial case)</a:t>
            </a:r>
          </a:p>
          <a:p>
            <a:r>
              <a:rPr lang="en-US" baseline="0" dirty="0" smtClean="0"/>
              <a:t>Could be from COMET / </a:t>
            </a:r>
            <a:r>
              <a:rPr lang="en-US" baseline="0" dirty="0" err="1" smtClean="0"/>
              <a:t>UCAR</a:t>
            </a:r>
            <a:r>
              <a:rPr lang="en-US" baseline="0" dirty="0" smtClean="0"/>
              <a:t> , based on style match.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Courtesy of COMET® and </a:t>
            </a:r>
            <a:r>
              <a:rPr lang="en-US" sz="1200" dirty="0" err="1" smtClean="0"/>
              <a:t>UCAR</a:t>
            </a:r>
            <a:r>
              <a:rPr lang="en-US" sz="1200" dirty="0" smtClean="0"/>
              <a:t> (University Corporation for Atmospheric Research), sponsored in part through cooperative agreement(s) with the National Oceanic and Atmospheric Administration (NOAA), U.S. Department of Commerce (DOC). </a:t>
            </a:r>
          </a:p>
          <a:p>
            <a:endParaRPr lang="en-US" baseline="0" dirty="0" smtClean="0"/>
          </a:p>
          <a:p>
            <a:r>
              <a:rPr lang="en-US" dirty="0" smtClean="0"/>
              <a:t>Per </a:t>
            </a:r>
            <a:r>
              <a:rPr lang="en-US" dirty="0" err="1" smtClean="0"/>
              <a:t>https://www.meted.ucar.edu/about_legal.php</a:t>
            </a:r>
            <a:r>
              <a:rPr lang="en-US" dirty="0" smtClean="0"/>
              <a:t>, Terms of use: “Want to use our stuff? Most of the material made available on </a:t>
            </a:r>
            <a:r>
              <a:rPr lang="en-US" dirty="0" err="1" smtClean="0"/>
              <a:t>MetEd</a:t>
            </a:r>
            <a:r>
              <a:rPr lang="en-US" dirty="0" smtClean="0"/>
              <a:t> is free for non-commercial, educational use. We encourage you to use our material to enhance your education and training efforts. The legal speak posted on this page gives you the details. But if you have any questions about the reuse of our material, please get in touch.”</a:t>
            </a:r>
            <a:endParaRPr lang="en-US" baseline="0" dirty="0" smtClean="0"/>
          </a:p>
        </p:txBody>
      </p:sp>
      <p:sp>
        <p:nvSpPr>
          <p:cNvPr id="4" name="Slide Number Placeholder 3"/>
          <p:cNvSpPr>
            <a:spLocks noGrp="1"/>
          </p:cNvSpPr>
          <p:nvPr>
            <p:ph type="sldNum" sz="quarter" idx="10"/>
          </p:nvPr>
        </p:nvSpPr>
        <p:spPr/>
        <p:txBody>
          <a:bodyPr/>
          <a:lstStyle/>
          <a:p>
            <a:fld id="{70B85133-713F-4EB0-9FBF-6ACC57403750}"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Source cannot be verified. </a:t>
            </a:r>
          </a:p>
          <a:p>
            <a:r>
              <a:rPr lang="en-US" baseline="0" dirty="0" smtClean="0"/>
              <a:t>Fair use.</a:t>
            </a:r>
          </a:p>
          <a:p>
            <a:r>
              <a:rPr lang="en-US" baseline="0" dirty="0" smtClean="0"/>
              <a:t>p. 14 of this UN document </a:t>
            </a:r>
            <a:r>
              <a:rPr lang="en-US" baseline="0" dirty="0" err="1" smtClean="0"/>
              <a:t>http://css.escwa.org.lb/sdpd/1338/bd4.pdf</a:t>
            </a:r>
            <a:r>
              <a:rPr lang="en-US" baseline="0" dirty="0" smtClean="0"/>
              <a:t> has the map w/o headings</a:t>
            </a:r>
          </a:p>
          <a:p>
            <a:r>
              <a:rPr lang="en-US" baseline="0" dirty="0" smtClean="0"/>
              <a:t>Credits “Dr. </a:t>
            </a:r>
            <a:r>
              <a:rPr lang="en-US" baseline="0" dirty="0" err="1" smtClean="0"/>
              <a:t>Ostermeyer</a:t>
            </a:r>
            <a:r>
              <a:rPr lang="en-US" baseline="0" dirty="0" smtClean="0"/>
              <a:t>” but no further info.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original slide: </a:t>
            </a:r>
            <a:r>
              <a:rPr lang="en-US" i="1" dirty="0" err="1" smtClean="0">
                <a:hlinkClick r:id="rId3"/>
              </a:rPr>
              <a:t>https://www.atmos.washington.edu/2003Q3/101/webnotes.html</a:t>
            </a:r>
            <a:r>
              <a:rPr lang="en-US" i="1" dirty="0" smtClean="0"/>
              <a:t> </a:t>
            </a:r>
          </a:p>
          <a:p>
            <a:endParaRPr lang="en-US" dirty="0" smtClean="0"/>
          </a:p>
          <a:p>
            <a:r>
              <a:rPr lang="en-US" dirty="0" smtClean="0"/>
              <a:t>Specifically, http://www.atmos.washington.edu/2003Q3/101/notes/EnergyBalanceMapDJF.gif and </a:t>
            </a:r>
          </a:p>
          <a:p>
            <a:r>
              <a:rPr lang="en-US" dirty="0" smtClean="0"/>
              <a:t>http://www.atmos.washington.edu/2003Q3/101/notes/EnergyBalanceMapJJA.gif</a:t>
            </a:r>
          </a:p>
          <a:p>
            <a:endParaRPr lang="en-US" dirty="0" smtClean="0"/>
          </a:p>
          <a:p>
            <a:r>
              <a:rPr lang="en-US" dirty="0" smtClean="0"/>
              <a:t>However, </a:t>
            </a:r>
            <a:r>
              <a:rPr lang="en-US" dirty="0" err="1" smtClean="0"/>
              <a:t>uncredited</a:t>
            </a:r>
            <a:r>
              <a:rPr lang="en-US" baseline="0" dirty="0" smtClean="0"/>
              <a:t> and probably not the original.</a:t>
            </a:r>
          </a:p>
          <a:p>
            <a:endParaRPr lang="en-US" baseline="0" dirty="0" smtClean="0"/>
          </a:p>
        </p:txBody>
      </p:sp>
      <p:sp>
        <p:nvSpPr>
          <p:cNvPr id="4" name="Slide Number Placeholder 3"/>
          <p:cNvSpPr>
            <a:spLocks noGrp="1"/>
          </p:cNvSpPr>
          <p:nvPr>
            <p:ph type="sldNum" sz="quarter" idx="10"/>
          </p:nvPr>
        </p:nvSpPr>
        <p:spPr/>
        <p:txBody>
          <a:bodyPr/>
          <a:lstStyle/>
          <a:p>
            <a:fld id="{70B85133-713F-4EB0-9FBF-6ACC57403750}"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Fair use.  Would probably</a:t>
            </a:r>
            <a:r>
              <a:rPr lang="en-US" baseline="0" dirty="0" smtClean="0"/>
              <a:t> be friendly to us, but website has no terms of use.</a:t>
            </a:r>
          </a:p>
          <a:p>
            <a:r>
              <a:rPr lang="en-US" dirty="0" smtClean="0"/>
              <a:t>From Global</a:t>
            </a:r>
            <a:r>
              <a:rPr lang="en-US" baseline="0" dirty="0" smtClean="0"/>
              <a:t> Climate Animations,</a:t>
            </a:r>
            <a:r>
              <a:rPr lang="en-US" dirty="0" smtClean="0"/>
              <a:t> </a:t>
            </a:r>
            <a:r>
              <a:rPr lang="en-US" dirty="0" err="1" smtClean="0"/>
              <a:t>http://www.uwyo.edu/jshinker/animations/global/</a:t>
            </a:r>
            <a:endParaRPr lang="en-US" dirty="0" smtClean="0"/>
          </a:p>
          <a:p>
            <a:endParaRPr lang="en-US" i="0" dirty="0" smtClean="0"/>
          </a:p>
          <a:p>
            <a:r>
              <a:rPr lang="en-US" i="0" dirty="0" smtClean="0"/>
              <a:t>“Created through cooperative work between the </a:t>
            </a:r>
            <a:br>
              <a:rPr lang="en-US" i="0" dirty="0" smtClean="0"/>
            </a:br>
            <a:r>
              <a:rPr lang="en-US" i="0" dirty="0" smtClean="0">
                <a:hlinkClick r:id="rId3"/>
              </a:rPr>
              <a:t>Department of Geography</a:t>
            </a:r>
            <a:r>
              <a:rPr lang="en-US" i="0" dirty="0" smtClean="0"/>
              <a:t> at the </a:t>
            </a:r>
            <a:r>
              <a:rPr lang="en-US" i="0" dirty="0" smtClean="0">
                <a:hlinkClick r:id="rId4"/>
              </a:rPr>
              <a:t>University of Oregon</a:t>
            </a:r>
            <a:r>
              <a:rPr lang="en-US" i="0" dirty="0" smtClean="0"/>
              <a:t> and the </a:t>
            </a:r>
            <a:r>
              <a:rPr lang="en-US" i="0" dirty="0" smtClean="0">
                <a:hlinkClick r:id="rId5"/>
              </a:rPr>
              <a:t>Department of Geography</a:t>
            </a:r>
            <a:r>
              <a:rPr lang="en-US" i="0" dirty="0" smtClean="0"/>
              <a:t> at </a:t>
            </a:r>
            <a:r>
              <a:rPr lang="en-US" i="0" dirty="0" smtClean="0">
                <a:hlinkClick r:id="rId6"/>
              </a:rPr>
              <a:t>University of Wyoming</a:t>
            </a:r>
            <a:r>
              <a:rPr lang="en-US" i="0" dirty="0" smtClean="0"/>
              <a:t> ©</a:t>
            </a:r>
            <a:br>
              <a:rPr lang="en-US" i="0" dirty="0" smtClean="0"/>
            </a:br>
            <a:r>
              <a:rPr lang="en-US" i="0" dirty="0" smtClean="0"/>
              <a:t>Contact: </a:t>
            </a:r>
            <a:r>
              <a:rPr lang="en-US" i="0" dirty="0" smtClean="0">
                <a:hlinkClick r:id="rId7"/>
              </a:rPr>
              <a:t>Jacqueline J. </a:t>
            </a:r>
            <a:r>
              <a:rPr lang="en-US" i="0" dirty="0" err="1" smtClean="0">
                <a:hlinkClick r:id="rId7"/>
              </a:rPr>
              <a:t>Shinker</a:t>
            </a:r>
            <a:r>
              <a:rPr lang="en-US" i="0" dirty="0" smtClean="0"/>
              <a:t>.”</a:t>
            </a:r>
          </a:p>
          <a:p>
            <a:endParaRPr lang="en-US" i="0" dirty="0" smtClean="0"/>
          </a:p>
          <a:p>
            <a:r>
              <a:rPr lang="en-US" i="0" dirty="0" smtClean="0"/>
              <a:t>Fair use,</a:t>
            </a:r>
            <a:r>
              <a:rPr lang="en-US" i="0" baseline="0" dirty="0" smtClean="0"/>
              <a:t> </a:t>
            </a:r>
            <a:r>
              <a:rPr lang="en-US" i="0" dirty="0" smtClean="0"/>
              <a:t>© University</a:t>
            </a:r>
            <a:r>
              <a:rPr lang="en-US" i="0" baseline="0" dirty="0" smtClean="0"/>
              <a:t> of Oregon and University of Wyoming</a:t>
            </a:r>
            <a:endParaRPr lang="en-US" i="0"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Public domain – National Centers for Environmental</a:t>
            </a:r>
            <a:r>
              <a:rPr lang="en-US" baseline="0" dirty="0" smtClean="0"/>
              <a:t> </a:t>
            </a:r>
            <a:r>
              <a:rPr lang="en-US" baseline="0" dirty="0" err="1" smtClean="0"/>
              <a:t>Predicition</a:t>
            </a:r>
            <a:r>
              <a:rPr lang="en-US" baseline="0" dirty="0" smtClean="0"/>
              <a:t> (</a:t>
            </a:r>
            <a:r>
              <a:rPr lang="en-US" baseline="0" dirty="0" err="1" smtClean="0"/>
              <a:t>NCEP</a:t>
            </a:r>
            <a:r>
              <a:rPr lang="en-US" baseline="0" dirty="0" smtClean="0"/>
              <a:t>) @ NOAA</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find, searched on “earth limb” as well as stratosphere, etc.</a:t>
            </a:r>
          </a:p>
          <a:p>
            <a:r>
              <a:rPr lang="en-US" dirty="0" smtClean="0"/>
              <a:t>Alternates? – NASA public domain: http://commons.wikimedia.org/wiki/File:Sunset_over_Western_South_America.jpg</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 replace with public domain (US National</a:t>
            </a:r>
            <a:r>
              <a:rPr lang="en-US" baseline="0" dirty="0" smtClean="0"/>
              <a:t> Weather Service, via )</a:t>
            </a:r>
          </a:p>
          <a:p>
            <a:endParaRPr lang="en-US" baseline="0" dirty="0" smtClean="0"/>
          </a:p>
          <a:p>
            <a:r>
              <a:rPr lang="en-US" dirty="0" smtClean="0"/>
              <a:t>Slide</a:t>
            </a:r>
            <a:r>
              <a:rPr lang="en-US" baseline="0" dirty="0" smtClean="0"/>
              <a:t> image, probably from http://www.atmo.arizona.edu/students/courselinks/spring07/atmo336s3/lectures/sec1/atmslayers.gif</a:t>
            </a:r>
          </a:p>
          <a:p>
            <a:r>
              <a:rPr lang="en-US" dirty="0" smtClean="0"/>
              <a:t>Dr. E. Robert (Rob) </a:t>
            </a:r>
            <a:r>
              <a:rPr lang="en-US" dirty="0" err="1" smtClean="0"/>
              <a:t>Kursinski</a:t>
            </a:r>
            <a:r>
              <a:rPr lang="en-US" dirty="0" smtClean="0"/>
              <a:t>, Associate Professor</a:t>
            </a:r>
          </a:p>
          <a:p>
            <a:r>
              <a:rPr lang="en-US" dirty="0" smtClean="0"/>
              <a:t>Department of Atmospheric Sciences</a:t>
            </a:r>
          </a:p>
          <a:p>
            <a:r>
              <a:rPr lang="en-US" dirty="0" smtClean="0"/>
              <a:t>Office: Physics and Atmospheric Sciences (PAS) Building, Room 580.</a:t>
            </a:r>
          </a:p>
          <a:p>
            <a:r>
              <a:rPr lang="en-US" dirty="0" smtClean="0"/>
              <a:t>Office Hours: TBD</a:t>
            </a:r>
          </a:p>
          <a:p>
            <a:r>
              <a:rPr lang="en-US" dirty="0" smtClean="0"/>
              <a:t>Phone: 621-2139 (voice mail)</a:t>
            </a:r>
          </a:p>
          <a:p>
            <a:r>
              <a:rPr lang="en-US" dirty="0" smtClean="0"/>
              <a:t>Email: </a:t>
            </a:r>
            <a:r>
              <a:rPr lang="en-US" dirty="0" err="1" smtClean="0"/>
              <a:t>kursinski@atmo.arizona.edu</a:t>
            </a:r>
            <a:endParaRPr lang="en-US" dirty="0" smtClean="0"/>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a:t>
            </a:r>
            <a:r>
              <a:rPr lang="en-US" baseline="0" dirty="0" err="1" smtClean="0"/>
              <a:t>http://commons.wikimedia.org/wiki/File:MonthlyMeanT.gif</a:t>
            </a:r>
            <a:r>
              <a:rPr lang="en-US" baseline="0" dirty="0" smtClean="0"/>
              <a:t> (animated GIF)</a:t>
            </a:r>
          </a:p>
          <a:p>
            <a:r>
              <a:rPr lang="en-US" baseline="0" dirty="0" smtClean="0"/>
              <a:t>(c) Wikimedia </a:t>
            </a:r>
            <a:r>
              <a:rPr lang="en-US" baseline="0" dirty="0" err="1" smtClean="0"/>
              <a:t>User:PZmaps</a:t>
            </a:r>
            <a:endParaRPr lang="en-US" baseline="0" dirty="0" smtClean="0"/>
          </a:p>
          <a:p>
            <a:r>
              <a:rPr lang="en-US" baseline="0" dirty="0" smtClean="0"/>
              <a:t>License CC BY-SA</a:t>
            </a:r>
          </a:p>
          <a:p>
            <a:endParaRPr lang="en-US" baseline="0" dirty="0" smtClean="0"/>
          </a:p>
          <a:p>
            <a:r>
              <a:rPr lang="en-US" baseline="0" dirty="0" smtClean="0"/>
              <a:t>References as its source, </a:t>
            </a:r>
            <a:r>
              <a:rPr lang="en-US" baseline="0" dirty="0" err="1" smtClean="0"/>
              <a:t>http://www.cru.uea.ac.uk/cru/data/hrg.htm</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Fair use – image is distributed in freely available </a:t>
            </a:r>
            <a:r>
              <a:rPr lang="en-US" dirty="0" err="1" smtClean="0"/>
              <a:t>PPT</a:t>
            </a:r>
            <a:r>
              <a:rPr lang="en-US" dirty="0" smtClean="0"/>
              <a:t> for educator</a:t>
            </a:r>
            <a:r>
              <a:rPr lang="en-US" baseline="0" dirty="0" smtClean="0"/>
              <a:t> use.</a:t>
            </a:r>
          </a:p>
          <a:p>
            <a:r>
              <a:rPr lang="en-US" baseline="0" dirty="0" smtClean="0"/>
              <a:t>http://wps.prenhall.com/ca_ph_christopherson_phygeo_1/42/10952/2803953.cw/-/2803983/index.html</a:t>
            </a:r>
          </a:p>
          <a:p>
            <a:r>
              <a:rPr lang="en-US" baseline="0" dirty="0" err="1" smtClean="0"/>
              <a:t>Christopherson</a:t>
            </a:r>
            <a:r>
              <a:rPr lang="en-US" baseline="0" dirty="0" smtClean="0"/>
              <a:t>, R. W., and M-L Byrne. </a:t>
            </a:r>
            <a:r>
              <a:rPr lang="en-US" i="1" baseline="0" dirty="0" err="1" smtClean="0"/>
              <a:t>Geosystems</a:t>
            </a:r>
            <a:r>
              <a:rPr lang="en-US" i="1" baseline="0" dirty="0" smtClean="0"/>
              <a:t>: An Introduction to Physical Geography</a:t>
            </a:r>
            <a:r>
              <a:rPr lang="en-US" baseline="0" dirty="0" smtClean="0"/>
              <a:t>. Pearson Education. </a:t>
            </a:r>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http://visibleearth.nasa.gov/view.php?id=54229</a:t>
            </a:r>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Basic graph = </a:t>
            </a:r>
            <a:r>
              <a:rPr lang="en-US" i="1" baseline="0" dirty="0" smtClean="0"/>
              <a:t>“de </a:t>
            </a:r>
            <a:r>
              <a:rPr lang="en-US" i="1" baseline="0" dirty="0" err="1" smtClean="0"/>
              <a:t>minimus</a:t>
            </a:r>
            <a:r>
              <a:rPr lang="en-US" i="1" baseline="0" dirty="0" smtClean="0"/>
              <a:t>” </a:t>
            </a:r>
            <a:r>
              <a:rPr lang="en-US" baseline="0" dirty="0" smtClean="0"/>
              <a:t>fair use (trivial case)</a:t>
            </a:r>
          </a:p>
          <a:p>
            <a:r>
              <a:rPr lang="en-US" baseline="0" dirty="0" smtClean="0"/>
              <a:t>Could be from COMET / </a:t>
            </a:r>
            <a:r>
              <a:rPr lang="en-US" baseline="0" dirty="0" err="1" smtClean="0"/>
              <a:t>UCAR</a:t>
            </a:r>
            <a:r>
              <a:rPr lang="en-US" baseline="0" dirty="0" smtClean="0"/>
              <a:t> , based on style match.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Courtesy of COMET® and </a:t>
            </a:r>
            <a:r>
              <a:rPr lang="en-US" sz="1200" dirty="0" err="1" smtClean="0"/>
              <a:t>UCAR</a:t>
            </a:r>
            <a:r>
              <a:rPr lang="en-US" sz="1200" dirty="0" smtClean="0"/>
              <a:t> (University Corporation for Atmospheric Research), sponsored in part through cooperative agreement(s) with the National Oceanic and Atmospheric Administration (NOAA), U.S. Department of Commerce (DOC). </a:t>
            </a:r>
          </a:p>
          <a:p>
            <a:endParaRPr lang="en-US" baseline="0" dirty="0" smtClean="0"/>
          </a:p>
          <a:p>
            <a:r>
              <a:rPr lang="en-US" dirty="0" smtClean="0"/>
              <a:t>Per </a:t>
            </a:r>
            <a:r>
              <a:rPr lang="en-US" dirty="0" err="1" smtClean="0"/>
              <a:t>https://www.meted.ucar.edu/about_legal.php</a:t>
            </a:r>
            <a:r>
              <a:rPr lang="en-US" dirty="0" smtClean="0"/>
              <a:t>, Terms of use: “Want to use our stuff? Most of the material made available on </a:t>
            </a:r>
            <a:r>
              <a:rPr lang="en-US" dirty="0" err="1" smtClean="0"/>
              <a:t>MetEd</a:t>
            </a:r>
            <a:r>
              <a:rPr lang="en-US" dirty="0" smtClean="0"/>
              <a:t> is free for non-commercial, educational use. We encourage you to use our material to enhance your education and training efforts. The legal speak posted on this page gives you the details. But if you have any questions about the reuse of our material, please get in touch.”</a:t>
            </a:r>
            <a:endParaRPr lang="en-US" baseline="0" dirty="0" smtClean="0"/>
          </a:p>
        </p:txBody>
      </p:sp>
      <p:sp>
        <p:nvSpPr>
          <p:cNvPr id="4" name="Slide Number Placeholder 3"/>
          <p:cNvSpPr>
            <a:spLocks noGrp="1"/>
          </p:cNvSpPr>
          <p:nvPr>
            <p:ph type="sldNum" sz="quarter" idx="10"/>
          </p:nvPr>
        </p:nvSpPr>
        <p:spPr/>
        <p:txBody>
          <a:bodyPr/>
          <a:lstStyle/>
          <a:p>
            <a:fld id="{70B85133-713F-4EB0-9FBF-6ACC574037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Basic graph = </a:t>
            </a:r>
            <a:r>
              <a:rPr lang="en-US" i="1" baseline="0" dirty="0" smtClean="0"/>
              <a:t>“de </a:t>
            </a:r>
            <a:r>
              <a:rPr lang="en-US" i="1" baseline="0" dirty="0" err="1" smtClean="0"/>
              <a:t>minimus</a:t>
            </a:r>
            <a:r>
              <a:rPr lang="en-US" i="1" baseline="0" dirty="0" smtClean="0"/>
              <a:t>” </a:t>
            </a:r>
            <a:r>
              <a:rPr lang="en-US" baseline="0" dirty="0" smtClean="0"/>
              <a:t>fair use (trivial case)</a:t>
            </a:r>
          </a:p>
          <a:p>
            <a:endParaRPr lang="en-US" dirty="0" smtClean="0"/>
          </a:p>
          <a:p>
            <a:r>
              <a:rPr lang="en-US" dirty="0" smtClean="0"/>
              <a:t>See slide</a:t>
            </a:r>
            <a:r>
              <a:rPr lang="en-US" baseline="0" dirty="0" smtClean="0"/>
              <a:t> 8 notes.</a:t>
            </a:r>
          </a:p>
          <a:p>
            <a:r>
              <a:rPr lang="en-US" dirty="0" smtClean="0"/>
              <a:t>Color version at http://www.goes-r.gov/users/comet/tropical/textbook_2nd_edition/navmenu.php_tab_2_page_5.3.0.htm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Courtesy of COMET® and </a:t>
            </a:r>
            <a:r>
              <a:rPr lang="en-US" sz="1200" dirty="0" err="1" smtClean="0"/>
              <a:t>UCAR</a:t>
            </a:r>
            <a:r>
              <a:rPr lang="en-US" sz="1200" dirty="0" smtClean="0"/>
              <a:t> (University Corporation for Atmospheric Research), sponsored in part through cooperative agreement(s) with the National Oceanic and Atmospheric Administration (NOAA), U.S. Department of Commerce (DOC). </a:t>
            </a:r>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Aft>
                <a:spcPts val="600"/>
              </a:spcAft>
              <a:buSzPct val="70000"/>
              <a:buFontTx/>
              <a:buBlip>
                <a:blip r:embed="rId2"/>
              </a:buBlip>
              <a:defRPr>
                <a:solidFill>
                  <a:srgbClr val="0033CC"/>
                </a:solidFill>
              </a:defRPr>
            </a:lvl1pPr>
            <a:lvl2pPr>
              <a:spcAft>
                <a:spcPts val="600"/>
              </a:spcAft>
              <a:defRPr>
                <a:solidFill>
                  <a:srgbClr val="0033CC"/>
                </a:solidFill>
              </a:defRPr>
            </a:lvl2pPr>
            <a:lvl3pPr>
              <a:spcAft>
                <a:spcPts val="600"/>
              </a:spcAft>
              <a:buSzPct val="50000"/>
              <a:buFontTx/>
              <a:buBlip>
                <a:blip r:embed="rId2"/>
              </a:buBlip>
              <a:defRPr>
                <a:solidFill>
                  <a:srgbClr val="0033CC"/>
                </a:solidFill>
              </a:defRPr>
            </a:lvl3pPr>
            <a:lvl4pPr>
              <a:spcAft>
                <a:spcPts val="600"/>
              </a:spcAft>
              <a:defRPr>
                <a:solidFill>
                  <a:srgbClr val="0033CC"/>
                </a:solidFill>
              </a:defRPr>
            </a:lvl4pPr>
            <a:lvl5pPr>
              <a:spcAft>
                <a:spcPts val="600"/>
              </a:spcAft>
              <a:defRPr>
                <a:solidFill>
                  <a:srgbClr val="0033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315F2-13BA-478B-9B7B-600BB2D17F61}"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315F2-13BA-478B-9B7B-600BB2D17F61}"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315F2-13BA-478B-9B7B-600BB2D17F61}" type="datetimeFigureOut">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315F2-13BA-478B-9B7B-600BB2D17F61}"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15F2-13BA-478B-9B7B-600BB2D17F61}" type="datetimeFigureOut">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15F2-13BA-478B-9B7B-600BB2D17F61}" type="datetimeFigureOut">
              <a:rPr lang="en-US" smtClean="0"/>
              <a:pPr/>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AEEE9-66C9-4F10-BE9D-5193EC1E1D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33CC"/>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70000"/>
        <a:buFontTx/>
        <a:buBlip>
          <a:blip r:embed="rId13"/>
        </a:buBlip>
        <a:defRPr sz="3200" kern="1200">
          <a:solidFill>
            <a:srgbClr val="0033C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CC"/>
          </a:solidFill>
          <a:latin typeface="+mn-lt"/>
          <a:ea typeface="+mn-ea"/>
          <a:cs typeface="+mn-cs"/>
        </a:defRPr>
      </a:lvl2pPr>
      <a:lvl3pPr marL="1143000" indent="-228600" algn="l" defTabSz="914400" rtl="0" eaLnBrk="1" latinLnBrk="0" hangingPunct="1">
        <a:spcBef>
          <a:spcPct val="20000"/>
        </a:spcBef>
        <a:buSzPct val="50000"/>
        <a:buFontTx/>
        <a:buBlip>
          <a:blip r:embed="rId13"/>
        </a:buBlip>
        <a:defRPr sz="2400" kern="1200">
          <a:solidFill>
            <a:srgbClr val="0033C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upload.wikimedia.org/wikipedia/en/a/aa/Fourier2.jpg"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4.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5.bin"/><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4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8229600" cy="1143000"/>
          </a:xfrm>
        </p:spPr>
        <p:txBody>
          <a:bodyPr/>
          <a:lstStyle/>
          <a:p>
            <a:r>
              <a:rPr lang="en-US" dirty="0" smtClean="0"/>
              <a:t>A Little Climate Physics</a:t>
            </a:r>
            <a:endParaRPr lang="en-US" dirty="0"/>
          </a:p>
        </p:txBody>
      </p:sp>
      <p:sp>
        <p:nvSpPr>
          <p:cNvPr id="3" name="TextBox 2"/>
          <p:cNvSpPr txBox="1"/>
          <p:nvPr/>
        </p:nvSpPr>
        <p:spPr>
          <a:xfrm>
            <a:off x="381000" y="5638800"/>
            <a:ext cx="8610600" cy="738664"/>
          </a:xfrm>
          <a:prstGeom prst="rect">
            <a:avLst/>
          </a:prstGeom>
          <a:solidFill>
            <a:srgbClr val="FFFF00"/>
          </a:solidFill>
        </p:spPr>
        <p:txBody>
          <a:bodyPr wrap="square" rtlCol="0">
            <a:spAutoFit/>
          </a:bodyPr>
          <a:lstStyle/>
          <a:p>
            <a:r>
              <a:rPr lang="en-US" sz="1400" dirty="0" smtClean="0"/>
              <a:t>Kerry is this your original? If not, something </a:t>
            </a:r>
            <a:r>
              <a:rPr lang="en-US" sz="1400" dirty="0" smtClean="0"/>
              <a:t>selected from http://www.flickr.com/search/?</a:t>
            </a:r>
            <a:r>
              <a:rPr lang="en-US" sz="1400" dirty="0" smtClean="0"/>
              <a:t>q=sunset+clouds+ocean&amp;l=deriv&amp;ss=0&amp;ct=0&amp;mt=all&amp;w=all&amp;adv=1</a:t>
            </a:r>
          </a:p>
          <a:p>
            <a:r>
              <a:rPr lang="en-US" sz="1400" dirty="0" smtClean="0"/>
              <a:t>(with license CC BY or CC BY-NC-SA) would be a better choice.</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47" name="Group 231"/>
          <p:cNvGraphicFramePr>
            <a:graphicFrameLocks noGrp="1"/>
          </p:cNvGraphicFramePr>
          <p:nvPr/>
        </p:nvGraphicFramePr>
        <p:xfrm>
          <a:off x="1219200" y="1371600"/>
          <a:ext cx="6705600" cy="4448177"/>
        </p:xfrm>
        <a:graphic>
          <a:graphicData uri="http://schemas.openxmlformats.org/drawingml/2006/table">
            <a:tbl>
              <a:tblPr/>
              <a:tblGrid>
                <a:gridCol w="2235200"/>
                <a:gridCol w="2235200"/>
                <a:gridCol w="2235200"/>
              </a:tblGrid>
              <a:tr h="298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pitchFamily="18" charset="0"/>
                          <a:cs typeface="Times New Roman" pitchFamily="18" charset="0"/>
                        </a:rPr>
                        <a:t>Gas Name</a:t>
                      </a:r>
                      <a:endParaRPr kumimoji="0" lang="en-US"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cs typeface="Times New Roman" pitchFamily="18" charset="0"/>
                        </a:rPr>
                        <a:t>Chemical Formula</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cs typeface="Times New Roman" pitchFamily="18" charset="0"/>
                        </a:rPr>
                        <a:t>Percent Volume</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Nitrogen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N</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78.08%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Oxygen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20.95%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0099"/>
                          </a:solidFill>
                          <a:effectLst/>
                          <a:latin typeface="Times New Roman" pitchFamily="18" charset="0"/>
                          <a:cs typeface="Times New Roman" pitchFamily="18" charset="0"/>
                        </a:rPr>
                        <a: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Water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 to 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Argon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Ar</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0.93%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0099"/>
                          </a:solidFill>
                          <a:effectLst/>
                          <a:latin typeface="Times New Roman" pitchFamily="18" charset="0"/>
                          <a:cs typeface="Times New Roman" pitchFamily="18" charset="0"/>
                        </a:rPr>
                        <a: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Carbon Dioxide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CO</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0.0360%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Neon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Ne</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0.0018%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Helium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He</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0.0005%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0099"/>
                          </a:solidFill>
                          <a:effectLst/>
                          <a:latin typeface="Times New Roman" pitchFamily="18" charset="0"/>
                          <a:cs typeface="Times New Roman" pitchFamily="18" charset="0"/>
                        </a:rPr>
                        <a: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Methane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0.00017%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Hydrogen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0.00005%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0099"/>
                          </a:solidFill>
                          <a:effectLst/>
                          <a:latin typeface="Times New Roman" pitchFamily="18" charset="0"/>
                          <a:cs typeface="Times New Roman" pitchFamily="18" charset="0"/>
                        </a:rPr>
                        <a: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Nitrous Oxide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0.00003%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0099"/>
                          </a:solidFill>
                          <a:effectLst/>
                          <a:latin typeface="Times New Roman" pitchFamily="18" charset="0"/>
                          <a:cs typeface="Times New Roman" pitchFamily="18" charset="0"/>
                        </a:rPr>
                        <a: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Ozone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0.000004%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62520" name="Rectangle 232"/>
          <p:cNvSpPr>
            <a:spLocks noChangeArrowheads="1"/>
          </p:cNvSpPr>
          <p:nvPr/>
        </p:nvSpPr>
        <p:spPr bwMode="auto">
          <a:xfrm>
            <a:off x="3352800" y="5943600"/>
            <a:ext cx="1974850" cy="366713"/>
          </a:xfrm>
          <a:prstGeom prst="rect">
            <a:avLst/>
          </a:prstGeom>
          <a:noFill/>
          <a:ln w="9525">
            <a:noFill/>
            <a:miter lim="800000"/>
            <a:headEnd/>
            <a:tailEnd/>
          </a:ln>
        </p:spPr>
        <p:txBody>
          <a:bodyPr wrap="none" anchor="ctr">
            <a:spAutoFit/>
          </a:bodyPr>
          <a:lstStyle/>
          <a:p>
            <a:r>
              <a:rPr lang="en-US" sz="1800" b="1">
                <a:solidFill>
                  <a:srgbClr val="FF3300"/>
                </a:solidFill>
              </a:rPr>
              <a:t>*</a:t>
            </a:r>
            <a:r>
              <a:rPr lang="en-US" sz="1800" b="1"/>
              <a:t> variable gases</a:t>
            </a:r>
            <a:r>
              <a:rPr lang="en-US" sz="1800"/>
              <a:t> </a:t>
            </a:r>
          </a:p>
        </p:txBody>
      </p:sp>
      <p:sp>
        <p:nvSpPr>
          <p:cNvPr id="62521" name="Rectangle 233"/>
          <p:cNvSpPr>
            <a:spLocks noGrp="1" noChangeArrowheads="1"/>
          </p:cNvSpPr>
          <p:nvPr>
            <p:ph type="title"/>
          </p:nvPr>
        </p:nvSpPr>
        <p:spPr>
          <a:xfrm>
            <a:off x="457200" y="274638"/>
            <a:ext cx="8229600" cy="944562"/>
          </a:xfrm>
        </p:spPr>
        <p:txBody>
          <a:bodyPr/>
          <a:lstStyle/>
          <a:p>
            <a:pPr eaLnBrk="1" hangingPunct="1"/>
            <a:r>
              <a:rPr lang="en-US" dirty="0" smtClean="0">
                <a:solidFill>
                  <a:srgbClr val="0033CC"/>
                </a:solidFill>
              </a:rPr>
              <a:t>Atmospheric Composition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Documents and Settings\Kerry Emanuel\My Documents\CLASS\CLIMATE\humidity.jpg"/>
          <p:cNvPicPr>
            <a:picLocks noChangeAspect="1" noChangeArrowheads="1"/>
          </p:cNvPicPr>
          <p:nvPr/>
        </p:nvPicPr>
        <p:blipFill>
          <a:blip r:embed="rId3" cstate="print"/>
          <a:srcRect t="4770"/>
          <a:stretch>
            <a:fillRect/>
          </a:stretch>
        </p:blipFill>
        <p:spPr bwMode="auto">
          <a:xfrm>
            <a:off x="76200" y="152400"/>
            <a:ext cx="8821271"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met.gov.my/images/stories/BKAS/ozone2011.jpg"/>
          <p:cNvPicPr>
            <a:picLocks noChangeAspect="1" noChangeArrowheads="1"/>
          </p:cNvPicPr>
          <p:nvPr/>
        </p:nvPicPr>
        <p:blipFill>
          <a:blip r:embed="rId3" cstate="print"/>
          <a:srcRect/>
          <a:stretch>
            <a:fillRect/>
          </a:stretch>
        </p:blipFill>
        <p:spPr bwMode="auto">
          <a:xfrm>
            <a:off x="914400" y="81621"/>
            <a:ext cx="5867950" cy="6776379"/>
          </a:xfrm>
          <a:prstGeom prst="rect">
            <a:avLst/>
          </a:prstGeom>
          <a:noFill/>
        </p:spPr>
      </p:pic>
      <p:sp>
        <p:nvSpPr>
          <p:cNvPr id="3" name="TextBox 2"/>
          <p:cNvSpPr txBox="1"/>
          <p:nvPr/>
        </p:nvSpPr>
        <p:spPr>
          <a:xfrm>
            <a:off x="6400800" y="2209800"/>
            <a:ext cx="2209800" cy="1569660"/>
          </a:xfrm>
          <a:prstGeom prst="rect">
            <a:avLst/>
          </a:prstGeom>
          <a:noFill/>
        </p:spPr>
        <p:txBody>
          <a:bodyPr wrap="square" rtlCol="0">
            <a:spAutoFit/>
          </a:bodyPr>
          <a:lstStyle/>
          <a:p>
            <a:pPr algn="ctr"/>
            <a:r>
              <a:rPr lang="en-US" sz="2400" dirty="0" smtClean="0">
                <a:solidFill>
                  <a:srgbClr val="0033CC"/>
                </a:solidFill>
              </a:rPr>
              <a:t>Vertical Profile of Partial Pressure of Ozone</a:t>
            </a:r>
            <a:endParaRPr lang="en-US" sz="2400" dirty="0">
              <a:solidFill>
                <a:srgbClr val="0033CC"/>
              </a:solidFill>
            </a:endParaRPr>
          </a:p>
        </p:txBody>
      </p:sp>
      <p:sp>
        <p:nvSpPr>
          <p:cNvPr id="4" name="TextBox 3"/>
          <p:cNvSpPr txBox="1"/>
          <p:nvPr/>
        </p:nvSpPr>
        <p:spPr>
          <a:xfrm>
            <a:off x="6324600" y="5486400"/>
            <a:ext cx="2819400" cy="923330"/>
          </a:xfrm>
          <a:prstGeom prst="rect">
            <a:avLst/>
          </a:prstGeom>
          <a:noFill/>
        </p:spPr>
        <p:txBody>
          <a:bodyPr wrap="square" rtlCol="0">
            <a:spAutoFit/>
          </a:bodyPr>
          <a:lstStyle/>
          <a:p>
            <a:pPr algn="ctr"/>
            <a:r>
              <a:rPr lang="en-US" dirty="0" smtClean="0"/>
              <a:t>from </a:t>
            </a:r>
            <a:r>
              <a:rPr lang="en-US" i="1" dirty="0" smtClean="0"/>
              <a:t>Malaysian Meteorological Department</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google.com/url?source=imglanding&amp;ct=img&amp;q=http://www.intechopen.com/source/html/19837/media/image43_w.jpg&amp;sa=X&amp;ei=CEF4UMq6L9G90QH6yYCIBQ&amp;ved=0CAoQ8wc&amp;usg=AFQjCNFK49uwhoVQT6uWehqYPEJRHm8tvg"/>
          <p:cNvPicPr>
            <a:picLocks noChangeAspect="1" noChangeArrowheads="1"/>
          </p:cNvPicPr>
          <p:nvPr/>
        </p:nvPicPr>
        <p:blipFill>
          <a:blip r:embed="rId3" cstate="print"/>
          <a:srcRect/>
          <a:stretch>
            <a:fillRect/>
          </a:stretch>
        </p:blipFill>
        <p:spPr bwMode="auto">
          <a:xfrm>
            <a:off x="457200" y="533400"/>
            <a:ext cx="7924800" cy="5943600"/>
          </a:xfrm>
          <a:prstGeom prst="rect">
            <a:avLst/>
          </a:prstGeom>
          <a:noFill/>
        </p:spPr>
      </p:pic>
      <p:sp>
        <p:nvSpPr>
          <p:cNvPr id="3" name="TextBox 2"/>
          <p:cNvSpPr txBox="1"/>
          <p:nvPr/>
        </p:nvSpPr>
        <p:spPr>
          <a:xfrm>
            <a:off x="2743200" y="5943600"/>
            <a:ext cx="6173485" cy="369332"/>
          </a:xfrm>
          <a:prstGeom prst="rect">
            <a:avLst/>
          </a:prstGeom>
          <a:solidFill>
            <a:srgbClr val="FFFF00"/>
          </a:solidFill>
        </p:spPr>
        <p:txBody>
          <a:bodyPr wrap="none" rtlCol="0">
            <a:spAutoFit/>
          </a:bodyPr>
          <a:lstStyle/>
          <a:p>
            <a:r>
              <a:rPr lang="en-US" dirty="0" smtClean="0"/>
              <a:t>Can’t find this version. Replace with public domain NOAA?</a:t>
            </a:r>
            <a:endParaRPr lang="en-US" dirty="0"/>
          </a:p>
        </p:txBody>
      </p:sp>
      <p:pic>
        <p:nvPicPr>
          <p:cNvPr id="4098" name="Picture 2" descr="http://www.esrl.noaa.gov/gmd/webdata/ccgg/trends/co2_data_mlo.png"/>
          <p:cNvPicPr>
            <a:picLocks noChangeAspect="1" noChangeArrowheads="1"/>
          </p:cNvPicPr>
          <p:nvPr/>
        </p:nvPicPr>
        <p:blipFill>
          <a:blip r:embed="rId4" cstate="print"/>
          <a:srcRect l="4040" t="5229" r="6061" b="3268"/>
          <a:stretch>
            <a:fillRect/>
          </a:stretch>
        </p:blipFill>
        <p:spPr bwMode="auto">
          <a:xfrm>
            <a:off x="3124200" y="1524000"/>
            <a:ext cx="5619206" cy="4419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0" name="Picture 4" descr="http://www.google.com/url?source=imglanding&amp;ct=img&amp;q=http://thinkprogress.org/wp-content/uploads/2011/12/Methane-2011.gif&amp;sa=X&amp;ei=pEF4UMugI-ry0gGy-4HYDA&amp;ved=0CAkQ8wc&amp;usg=AFQjCNGNq4-nCV02R8y_nfSXvEjfB0DTmg"/>
          <p:cNvPicPr>
            <a:picLocks noChangeAspect="1" noChangeArrowheads="1"/>
          </p:cNvPicPr>
          <p:nvPr/>
        </p:nvPicPr>
        <p:blipFill>
          <a:blip r:embed="rId3" cstate="print"/>
          <a:srcRect/>
          <a:stretch>
            <a:fillRect/>
          </a:stretch>
        </p:blipFill>
        <p:spPr bwMode="auto">
          <a:xfrm>
            <a:off x="297793" y="533400"/>
            <a:ext cx="8355724" cy="5486400"/>
          </a:xfrm>
          <a:prstGeom prst="rect">
            <a:avLst/>
          </a:prstGeom>
          <a:noFill/>
        </p:spPr>
      </p:pic>
      <p:sp>
        <p:nvSpPr>
          <p:cNvPr id="3" name="TextBox 2"/>
          <p:cNvSpPr txBox="1"/>
          <p:nvPr/>
        </p:nvSpPr>
        <p:spPr>
          <a:xfrm>
            <a:off x="7391400" y="6400800"/>
            <a:ext cx="1552028" cy="276999"/>
          </a:xfrm>
          <a:prstGeom prst="rect">
            <a:avLst/>
          </a:prstGeom>
          <a:noFill/>
        </p:spPr>
        <p:txBody>
          <a:bodyPr wrap="none" rtlCol="0">
            <a:spAutoFit/>
          </a:bodyPr>
          <a:lstStyle/>
          <a:p>
            <a:r>
              <a:rPr lang="en-US" sz="1200" dirty="0" smtClean="0"/>
              <a:t>Image credit: NOAA</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1"/>
          <p:cNvPicPr>
            <a:picLocks noChangeAspect="1" noChangeArrowheads="1"/>
          </p:cNvPicPr>
          <p:nvPr/>
        </p:nvPicPr>
        <p:blipFill>
          <a:blip r:embed="rId2" cstate="print"/>
          <a:srcRect t="5882"/>
          <a:stretch>
            <a:fillRect/>
          </a:stretch>
        </p:blipFill>
        <p:spPr bwMode="auto">
          <a:xfrm>
            <a:off x="3200400" y="67226"/>
            <a:ext cx="4831976" cy="3514174"/>
          </a:xfrm>
          <a:prstGeom prst="rect">
            <a:avLst/>
          </a:prstGeom>
          <a:noFill/>
          <a:ln w="9525">
            <a:noFill/>
            <a:miter lim="800000"/>
            <a:headEnd/>
            <a:tailEnd/>
          </a:ln>
        </p:spPr>
      </p:pic>
      <p:sp>
        <p:nvSpPr>
          <p:cNvPr id="5" name="TextBox 4"/>
          <p:cNvSpPr txBox="1"/>
          <p:nvPr/>
        </p:nvSpPr>
        <p:spPr>
          <a:xfrm>
            <a:off x="1066800" y="1447800"/>
            <a:ext cx="1600200" cy="523220"/>
          </a:xfrm>
          <a:prstGeom prst="rect">
            <a:avLst/>
          </a:prstGeom>
          <a:noFill/>
        </p:spPr>
        <p:txBody>
          <a:bodyPr wrap="square" rtlCol="0">
            <a:spAutoFit/>
          </a:bodyPr>
          <a:lstStyle/>
          <a:p>
            <a:r>
              <a:rPr lang="en-US" dirty="0" smtClean="0"/>
              <a:t>CO</a:t>
            </a:r>
            <a:r>
              <a:rPr lang="en-US" baseline="-25000" dirty="0" smtClean="0"/>
              <a:t>2</a:t>
            </a:r>
            <a:endParaRPr lang="en-US" baseline="-25000" dirty="0"/>
          </a:p>
        </p:txBody>
      </p:sp>
      <p:sp>
        <p:nvSpPr>
          <p:cNvPr id="6" name="TextBox 5"/>
          <p:cNvSpPr txBox="1"/>
          <p:nvPr/>
        </p:nvSpPr>
        <p:spPr>
          <a:xfrm>
            <a:off x="1143000" y="4724400"/>
            <a:ext cx="1447800" cy="523220"/>
          </a:xfrm>
          <a:prstGeom prst="rect">
            <a:avLst/>
          </a:prstGeom>
          <a:noFill/>
        </p:spPr>
        <p:txBody>
          <a:bodyPr wrap="square" rtlCol="0">
            <a:spAutoFit/>
          </a:bodyPr>
          <a:lstStyle/>
          <a:p>
            <a:r>
              <a:rPr lang="en-US" dirty="0" smtClean="0"/>
              <a:t>CH</a:t>
            </a:r>
            <a:r>
              <a:rPr lang="en-US" baseline="-25000" dirty="0" smtClean="0"/>
              <a:t>4</a:t>
            </a:r>
            <a:endParaRPr lang="en-US" baseline="-25000" dirty="0"/>
          </a:p>
        </p:txBody>
      </p:sp>
      <p:pic>
        <p:nvPicPr>
          <p:cNvPr id="312322" name="Picture 2"/>
          <p:cNvPicPr>
            <a:picLocks noChangeAspect="1" noChangeArrowheads="1"/>
          </p:cNvPicPr>
          <p:nvPr/>
        </p:nvPicPr>
        <p:blipFill>
          <a:blip r:embed="rId3" cstate="print"/>
          <a:srcRect/>
          <a:stretch>
            <a:fillRect/>
          </a:stretch>
        </p:blipFill>
        <p:spPr bwMode="auto">
          <a:xfrm>
            <a:off x="3481350" y="3124202"/>
            <a:ext cx="4318154" cy="3733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fontScale="90000"/>
          </a:bodyPr>
          <a:lstStyle/>
          <a:p>
            <a:pPr eaLnBrk="1" hangingPunct="1"/>
            <a:r>
              <a:rPr lang="en-US" smtClean="0"/>
              <a:t>Elements of Thermal Balance:</a:t>
            </a:r>
            <a:br>
              <a:rPr lang="en-US" smtClean="0"/>
            </a:br>
            <a:r>
              <a:rPr lang="en-US" smtClean="0"/>
              <a:t>Solar Radiation</a:t>
            </a:r>
          </a:p>
        </p:txBody>
      </p:sp>
      <p:sp>
        <p:nvSpPr>
          <p:cNvPr id="1028" name="Rectangle 3"/>
          <p:cNvSpPr>
            <a:spLocks noGrp="1" noChangeArrowheads="1"/>
          </p:cNvSpPr>
          <p:nvPr>
            <p:ph type="body" idx="1"/>
          </p:nvPr>
        </p:nvSpPr>
        <p:spPr/>
        <p:txBody>
          <a:bodyPr/>
          <a:lstStyle/>
          <a:p>
            <a:pPr eaLnBrk="1" hangingPunct="1"/>
            <a:r>
              <a:rPr lang="en-US" sz="2800" dirty="0" smtClean="0"/>
              <a:t>Luminosity:   3.9 x 10</a:t>
            </a:r>
            <a:r>
              <a:rPr lang="en-US" sz="2800" baseline="30000" dirty="0" smtClean="0"/>
              <a:t>26</a:t>
            </a:r>
            <a:r>
              <a:rPr lang="en-US" sz="2800" dirty="0" smtClean="0"/>
              <a:t> J s</a:t>
            </a:r>
            <a:r>
              <a:rPr lang="en-US" sz="2800" baseline="30000" dirty="0" smtClean="0"/>
              <a:t>-1 </a:t>
            </a:r>
            <a:r>
              <a:rPr lang="en-US" sz="2800" dirty="0" smtClean="0"/>
              <a:t>= 6.4 x 10</a:t>
            </a:r>
            <a:r>
              <a:rPr lang="en-US" sz="2800" baseline="30000" dirty="0" smtClean="0"/>
              <a:t>7</a:t>
            </a:r>
            <a:r>
              <a:rPr lang="en-US" sz="2800" dirty="0" smtClean="0"/>
              <a:t> Wm</a:t>
            </a:r>
            <a:r>
              <a:rPr lang="en-US" sz="2800" baseline="30000" dirty="0" smtClean="0"/>
              <a:t>-2</a:t>
            </a:r>
          </a:p>
          <a:p>
            <a:pPr eaLnBrk="1" hangingPunct="1">
              <a:buFontTx/>
              <a:buNone/>
            </a:pPr>
            <a:r>
              <a:rPr lang="en-US" sz="2800" dirty="0" smtClean="0"/>
              <a:t>      at top of photosphere</a:t>
            </a:r>
          </a:p>
          <a:p>
            <a:pPr eaLnBrk="1" hangingPunct="1"/>
            <a:endParaRPr lang="en-US" sz="2800" baseline="30000" dirty="0" smtClean="0"/>
          </a:p>
          <a:p>
            <a:pPr eaLnBrk="1" hangingPunct="1"/>
            <a:r>
              <a:rPr lang="en-US" sz="2800" dirty="0" smtClean="0"/>
              <a:t>Mean distance from earth: 1.5 x 10</a:t>
            </a:r>
            <a:r>
              <a:rPr lang="en-US" sz="2800" baseline="30000" dirty="0" smtClean="0"/>
              <a:t>11</a:t>
            </a:r>
            <a:r>
              <a:rPr lang="en-US" sz="2800" dirty="0" smtClean="0"/>
              <a:t> m</a:t>
            </a:r>
          </a:p>
          <a:p>
            <a:pPr eaLnBrk="1" hangingPunct="1"/>
            <a:r>
              <a:rPr lang="en-US" sz="2800" dirty="0" smtClean="0"/>
              <a:t>Flux density at mean radius of earth </a:t>
            </a:r>
          </a:p>
          <a:p>
            <a:pPr eaLnBrk="1" hangingPunct="1">
              <a:buFontTx/>
              <a:buNone/>
            </a:pPr>
            <a:r>
              <a:rPr lang="en-US" sz="2800" baseline="30000" dirty="0" smtClean="0"/>
              <a:t>           </a:t>
            </a:r>
            <a:endParaRPr lang="en-US" sz="2800" dirty="0" smtClean="0"/>
          </a:p>
          <a:p>
            <a:pPr eaLnBrk="1" hangingPunct="1">
              <a:buFontTx/>
              <a:buNone/>
            </a:pPr>
            <a:endParaRPr lang="en-US" sz="2800" baseline="30000" dirty="0" smtClean="0"/>
          </a:p>
        </p:txBody>
      </p:sp>
      <p:graphicFrame>
        <p:nvGraphicFramePr>
          <p:cNvPr id="1026" name="Object 4"/>
          <p:cNvGraphicFramePr>
            <a:graphicFrameLocks noChangeAspect="1"/>
          </p:cNvGraphicFramePr>
          <p:nvPr/>
        </p:nvGraphicFramePr>
        <p:xfrm>
          <a:off x="2209800" y="4343400"/>
          <a:ext cx="4489450" cy="1377950"/>
        </p:xfrm>
        <a:graphic>
          <a:graphicData uri="http://schemas.openxmlformats.org/presentationml/2006/ole">
            <p:oleObj spid="_x0000_s1026" name="Equation" r:id="rId3" imgW="1612800" imgH="495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blinds(horizontal)">
                                      <p:cBhvr>
                                        <p:cTn id="7" dur="500"/>
                                        <p:tgtEl>
                                          <p:spTgt spid="102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blinds(horizontal)">
                                      <p:cBhvr>
                                        <p:cTn id="10" dur="500"/>
                                        <p:tgtEl>
                                          <p:spTgt spid="102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animEffect transition="in" filter="blinds(horizontal)">
                                      <p:cBhvr>
                                        <p:cTn id="15" dur="500"/>
                                        <p:tgtEl>
                                          <p:spTgt spid="102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8">
                                            <p:txEl>
                                              <p:pRg st="4" end="4"/>
                                            </p:txEl>
                                          </p:spTgt>
                                        </p:tgtEl>
                                        <p:attrNameLst>
                                          <p:attrName>style.visibility</p:attrName>
                                        </p:attrNameLst>
                                      </p:cBhvr>
                                      <p:to>
                                        <p:strVal val="visible"/>
                                      </p:to>
                                    </p:set>
                                    <p:animEffect transition="in" filter="blinds(horizontal)">
                                      <p:cBhvr>
                                        <p:cTn id="20" dur="500"/>
                                        <p:tgtEl>
                                          <p:spTgt spid="1028">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linds(horizont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1905000" y="952107"/>
          <a:ext cx="5791200" cy="1791093"/>
        </p:xfrm>
        <a:graphic>
          <a:graphicData uri="http://schemas.openxmlformats.org/presentationml/2006/ole">
            <p:oleObj spid="_x0000_s2050" name="Equation" r:id="rId3" imgW="2463480" imgH="761760" progId="Equation.DSMT4">
              <p:embed/>
            </p:oleObj>
          </a:graphicData>
        </a:graphic>
      </p:graphicFrame>
      <p:graphicFrame>
        <p:nvGraphicFramePr>
          <p:cNvPr id="3" name="Object 2"/>
          <p:cNvGraphicFramePr>
            <a:graphicFrameLocks noChangeAspect="1"/>
          </p:cNvGraphicFramePr>
          <p:nvPr/>
        </p:nvGraphicFramePr>
        <p:xfrm>
          <a:off x="1905001" y="2859770"/>
          <a:ext cx="4953000" cy="721629"/>
        </p:xfrm>
        <a:graphic>
          <a:graphicData uri="http://schemas.openxmlformats.org/presentationml/2006/ole">
            <p:oleObj spid="_x0000_s2051" name="Equation" r:id="rId4" imgW="1917360" imgH="279360" progId="Equation.DSMT4">
              <p:embed/>
            </p:oleObj>
          </a:graphicData>
        </a:graphic>
      </p:graphicFrame>
      <p:graphicFrame>
        <p:nvGraphicFramePr>
          <p:cNvPr id="4" name="Object 3"/>
          <p:cNvGraphicFramePr>
            <a:graphicFrameLocks noChangeAspect="1"/>
          </p:cNvGraphicFramePr>
          <p:nvPr/>
        </p:nvGraphicFramePr>
        <p:xfrm>
          <a:off x="1905000" y="4191000"/>
          <a:ext cx="2967038" cy="533400"/>
        </p:xfrm>
        <a:graphic>
          <a:graphicData uri="http://schemas.openxmlformats.org/presentationml/2006/ole">
            <p:oleObj spid="_x0000_s2052" name="Equation" r:id="rId5" imgW="113004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rPr>
              <a:t>Disposition of Solar Radiation:</a:t>
            </a:r>
          </a:p>
        </p:txBody>
      </p:sp>
      <p:graphicFrame>
        <p:nvGraphicFramePr>
          <p:cNvPr id="3074" name="Object 3"/>
          <p:cNvGraphicFramePr>
            <a:graphicFrameLocks noChangeAspect="1"/>
          </p:cNvGraphicFramePr>
          <p:nvPr/>
        </p:nvGraphicFramePr>
        <p:xfrm>
          <a:off x="762000" y="1295400"/>
          <a:ext cx="7804150" cy="1873250"/>
        </p:xfrm>
        <a:graphic>
          <a:graphicData uri="http://schemas.openxmlformats.org/presentationml/2006/ole">
            <p:oleObj spid="_x0000_s3074" name="Equation" r:id="rId3" imgW="3073320" imgH="736560" progId="Equation.DSMT4">
              <p:embed/>
            </p:oleObj>
          </a:graphicData>
        </a:graphic>
      </p:graphicFrame>
      <p:sp>
        <p:nvSpPr>
          <p:cNvPr id="3076" name="Text Box 4"/>
          <p:cNvSpPr txBox="1">
            <a:spLocks noChangeArrowheads="1"/>
          </p:cNvSpPr>
          <p:nvPr/>
        </p:nvSpPr>
        <p:spPr bwMode="auto">
          <a:xfrm>
            <a:off x="685800" y="6096000"/>
            <a:ext cx="7848600" cy="519113"/>
          </a:xfrm>
          <a:prstGeom prst="rect">
            <a:avLst/>
          </a:prstGeom>
          <a:noFill/>
          <a:ln w="9525">
            <a:noFill/>
            <a:miter lim="800000"/>
            <a:headEnd/>
            <a:tailEnd/>
          </a:ln>
        </p:spPr>
        <p:txBody>
          <a:bodyPr>
            <a:spAutoFit/>
          </a:bodyPr>
          <a:lstStyle/>
          <a:p>
            <a:pPr>
              <a:spcBef>
                <a:spcPct val="50000"/>
              </a:spcBef>
            </a:pPr>
            <a:r>
              <a:rPr lang="en-US" dirty="0"/>
              <a:t>Absorption by clouds, atmosphere, and surface</a:t>
            </a:r>
          </a:p>
        </p:txBody>
      </p:sp>
      <p:graphicFrame>
        <p:nvGraphicFramePr>
          <p:cNvPr id="5" name="Object 4"/>
          <p:cNvGraphicFramePr>
            <a:graphicFrameLocks noChangeAspect="1"/>
          </p:cNvGraphicFramePr>
          <p:nvPr/>
        </p:nvGraphicFramePr>
        <p:xfrm>
          <a:off x="762000" y="3505200"/>
          <a:ext cx="4193628" cy="914400"/>
        </p:xfrm>
        <a:graphic>
          <a:graphicData uri="http://schemas.openxmlformats.org/presentationml/2006/ole">
            <p:oleObj spid="_x0000_s3075" name="Equation" r:id="rId4" imgW="1688760" imgH="368280" progId="Equation.DSMT4">
              <p:embed/>
            </p:oleObj>
          </a:graphicData>
        </a:graphic>
      </p:graphicFrame>
      <p:graphicFrame>
        <p:nvGraphicFramePr>
          <p:cNvPr id="6" name="Object 5"/>
          <p:cNvGraphicFramePr>
            <a:graphicFrameLocks noChangeAspect="1"/>
          </p:cNvGraphicFramePr>
          <p:nvPr/>
        </p:nvGraphicFramePr>
        <p:xfrm>
          <a:off x="762000" y="4495800"/>
          <a:ext cx="5410200" cy="1014413"/>
        </p:xfrm>
        <a:graphic>
          <a:graphicData uri="http://schemas.openxmlformats.org/presentationml/2006/ole">
            <p:oleObj spid="_x0000_s3076" name="Equation" r:id="rId5" imgW="2438280" imgH="4572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blinds(horizontal)">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rPr>
              <a:t>Terrestrial Radiation:</a:t>
            </a:r>
          </a:p>
        </p:txBody>
      </p:sp>
      <p:sp>
        <p:nvSpPr>
          <p:cNvPr id="4100" name="Text Box 3"/>
          <p:cNvSpPr txBox="1">
            <a:spLocks noChangeArrowheads="1"/>
          </p:cNvSpPr>
          <p:nvPr/>
        </p:nvSpPr>
        <p:spPr bwMode="auto">
          <a:xfrm>
            <a:off x="609600" y="1447800"/>
            <a:ext cx="5791200" cy="461665"/>
          </a:xfrm>
          <a:prstGeom prst="rect">
            <a:avLst/>
          </a:prstGeom>
          <a:noFill/>
          <a:ln w="9525">
            <a:noFill/>
            <a:miter lim="800000"/>
            <a:headEnd/>
            <a:tailEnd/>
          </a:ln>
        </p:spPr>
        <p:txBody>
          <a:bodyPr>
            <a:spAutoFit/>
          </a:bodyPr>
          <a:lstStyle/>
          <a:p>
            <a:pPr>
              <a:spcBef>
                <a:spcPct val="50000"/>
              </a:spcBef>
            </a:pPr>
            <a:r>
              <a:rPr lang="en-US" sz="2400" dirty="0"/>
              <a:t>Effective emission temperature:</a:t>
            </a:r>
          </a:p>
        </p:txBody>
      </p:sp>
      <p:graphicFrame>
        <p:nvGraphicFramePr>
          <p:cNvPr id="4098" name="Object 4"/>
          <p:cNvGraphicFramePr>
            <a:graphicFrameLocks noChangeAspect="1"/>
          </p:cNvGraphicFramePr>
          <p:nvPr/>
        </p:nvGraphicFramePr>
        <p:xfrm>
          <a:off x="685800" y="2362200"/>
          <a:ext cx="3095625" cy="1114425"/>
        </p:xfrm>
        <a:graphic>
          <a:graphicData uri="http://schemas.openxmlformats.org/presentationml/2006/ole">
            <p:oleObj spid="_x0000_s8194" name="Equation" r:id="rId3" imgW="1269720" imgH="457200" progId="Equation.DSMT4">
              <p:embed/>
            </p:oleObj>
          </a:graphicData>
        </a:graphic>
      </p:graphicFrame>
      <p:graphicFrame>
        <p:nvGraphicFramePr>
          <p:cNvPr id="5" name="Object 4"/>
          <p:cNvGraphicFramePr>
            <a:graphicFrameLocks noChangeAspect="1"/>
          </p:cNvGraphicFramePr>
          <p:nvPr/>
        </p:nvGraphicFramePr>
        <p:xfrm>
          <a:off x="762000" y="3810000"/>
          <a:ext cx="4395354" cy="685800"/>
        </p:xfrm>
        <a:graphic>
          <a:graphicData uri="http://schemas.openxmlformats.org/presentationml/2006/ole">
            <p:oleObj spid="_x0000_s8195" name="Equation" r:id="rId4" imgW="1790640" imgH="279360" progId="Equation.DSMT4">
              <p:embed/>
            </p:oleObj>
          </a:graphicData>
        </a:graphic>
      </p:graphicFrame>
      <p:graphicFrame>
        <p:nvGraphicFramePr>
          <p:cNvPr id="6" name="Object 5"/>
          <p:cNvGraphicFramePr>
            <a:graphicFrameLocks noChangeAspect="1"/>
          </p:cNvGraphicFramePr>
          <p:nvPr/>
        </p:nvGraphicFramePr>
        <p:xfrm>
          <a:off x="685800" y="4800600"/>
          <a:ext cx="7543800" cy="457200"/>
        </p:xfrm>
        <a:graphic>
          <a:graphicData uri="http://schemas.openxmlformats.org/presentationml/2006/ole">
            <p:oleObj spid="_x0000_s8196" name="Equation" r:id="rId5" imgW="335268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368">
            <a:alpha val="98000"/>
          </a:srgbClr>
        </a:solidFill>
        <a:effectLst/>
      </p:bgPr>
    </p:bg>
    <p:spTree>
      <p:nvGrpSpPr>
        <p:cNvPr id="1" name=""/>
        <p:cNvGrpSpPr/>
        <p:nvPr/>
      </p:nvGrpSpPr>
      <p:grpSpPr>
        <a:xfrm>
          <a:off x="0" y="0"/>
          <a:ext cx="0" cy="0"/>
          <a:chOff x="0" y="0"/>
          <a:chExt cx="0" cy="0"/>
        </a:xfrm>
      </p:grpSpPr>
      <p:pic>
        <p:nvPicPr>
          <p:cNvPr id="63490" name="Picture 5" descr="atmosphere"/>
          <p:cNvPicPr>
            <a:picLocks noChangeAspect="1" noChangeArrowheads="1"/>
          </p:cNvPicPr>
          <p:nvPr/>
        </p:nvPicPr>
        <p:blipFill>
          <a:blip r:embed="rId3" cstate="print"/>
          <a:srcRect/>
          <a:stretch>
            <a:fillRect/>
          </a:stretch>
        </p:blipFill>
        <p:spPr bwMode="auto">
          <a:xfrm>
            <a:off x="0" y="879475"/>
            <a:ext cx="9144000" cy="5978525"/>
          </a:xfrm>
          <a:prstGeom prst="rect">
            <a:avLst/>
          </a:prstGeom>
          <a:noFill/>
          <a:ln w="9525">
            <a:noFill/>
            <a:miter lim="800000"/>
            <a:headEnd/>
            <a:tailEnd/>
          </a:ln>
        </p:spPr>
      </p:pic>
      <p:sp>
        <p:nvSpPr>
          <p:cNvPr id="3" name="TextBox 2"/>
          <p:cNvSpPr txBox="1"/>
          <p:nvPr/>
        </p:nvSpPr>
        <p:spPr>
          <a:xfrm>
            <a:off x="838200" y="152400"/>
            <a:ext cx="7162800" cy="523220"/>
          </a:xfrm>
          <a:prstGeom prst="rect">
            <a:avLst/>
          </a:prstGeom>
          <a:noFill/>
        </p:spPr>
        <p:txBody>
          <a:bodyPr wrap="square" rtlCol="0">
            <a:spAutoFit/>
          </a:bodyPr>
          <a:lstStyle/>
          <a:p>
            <a:pPr algn="ctr"/>
            <a:r>
              <a:rPr lang="en-US" sz="2800" dirty="0" smtClean="0">
                <a:solidFill>
                  <a:srgbClr val="FFFF00"/>
                </a:solidFill>
              </a:rPr>
              <a:t>Atmospheric Structure</a:t>
            </a:r>
            <a:endParaRPr lang="en-US" sz="2800" dirty="0">
              <a:solidFill>
                <a:srgbClr val="FFFF00"/>
              </a:solidFill>
            </a:endParaRPr>
          </a:p>
        </p:txBody>
      </p:sp>
      <p:sp>
        <p:nvSpPr>
          <p:cNvPr id="4" name="TextBox 3"/>
          <p:cNvSpPr txBox="1"/>
          <p:nvPr/>
        </p:nvSpPr>
        <p:spPr>
          <a:xfrm>
            <a:off x="7609606" y="6581001"/>
            <a:ext cx="1534394" cy="276999"/>
          </a:xfrm>
          <a:prstGeom prst="rect">
            <a:avLst/>
          </a:prstGeom>
          <a:noFill/>
        </p:spPr>
        <p:txBody>
          <a:bodyPr wrap="none" rtlCol="0">
            <a:spAutoFit/>
          </a:bodyPr>
          <a:lstStyle/>
          <a:p>
            <a:r>
              <a:rPr lang="en-US" sz="1200" i="1" dirty="0" smtClean="0">
                <a:solidFill>
                  <a:srgbClr val="FFFF00"/>
                </a:solidFill>
              </a:rPr>
              <a:t>Image credit: NASA</a:t>
            </a:r>
            <a:endParaRPr lang="en-US" sz="1200" i="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934200" y="304800"/>
            <a:ext cx="1905000" cy="2409825"/>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1676400" y="28194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7086600" y="2895600"/>
            <a:ext cx="1676400" cy="641350"/>
          </a:xfrm>
          <a:prstGeom prst="rect">
            <a:avLst/>
          </a:prstGeom>
          <a:noFill/>
          <a:ln w="9525">
            <a:noFill/>
            <a:miter lim="800000"/>
            <a:headEnd/>
            <a:tailEnd/>
          </a:ln>
        </p:spPr>
        <p:txBody>
          <a:bodyPr>
            <a:spAutoFit/>
          </a:bodyPr>
          <a:lstStyle/>
          <a:p>
            <a:pPr algn="ctr">
              <a:spcBef>
                <a:spcPct val="50000"/>
              </a:spcBef>
            </a:pPr>
            <a:r>
              <a:rPr lang="en-US" sz="1800" b="1">
                <a:solidFill>
                  <a:srgbClr val="002162"/>
                </a:solidFill>
              </a:rPr>
              <a:t>John Tyndall (1820-1893)</a:t>
            </a:r>
          </a:p>
        </p:txBody>
      </p:sp>
      <p:sp>
        <p:nvSpPr>
          <p:cNvPr id="4104" name="Text Box 8"/>
          <p:cNvSpPr txBox="1">
            <a:spLocks noChangeArrowheads="1"/>
          </p:cNvSpPr>
          <p:nvPr/>
        </p:nvSpPr>
        <p:spPr bwMode="auto">
          <a:xfrm>
            <a:off x="2514600" y="304800"/>
            <a:ext cx="4267200" cy="1077913"/>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0033CC"/>
                </a:solidFill>
                <a:effectLst>
                  <a:outerShdw blurRad="38100" dist="38100" dir="2700000" algn="tl">
                    <a:srgbClr val="C0C0C0"/>
                  </a:outerShdw>
                </a:effectLst>
              </a:rPr>
              <a:t>The Greenhouse Effect</a:t>
            </a:r>
          </a:p>
        </p:txBody>
      </p:sp>
      <p:pic>
        <p:nvPicPr>
          <p:cNvPr id="17414" name="Picture 7" descr="File:Fourier2.jpg">
            <a:hlinkClick r:id="rId6"/>
          </p:cNvPr>
          <p:cNvPicPr>
            <a:picLocks noChangeAspect="1" noChangeArrowheads="1"/>
          </p:cNvPicPr>
          <p:nvPr/>
        </p:nvPicPr>
        <p:blipFill>
          <a:blip r:embed="rId7" cstate="print"/>
          <a:srcRect/>
          <a:stretch>
            <a:fillRect/>
          </a:stretch>
        </p:blipFill>
        <p:spPr bwMode="auto">
          <a:xfrm>
            <a:off x="304800" y="228600"/>
            <a:ext cx="2066925" cy="2362200"/>
          </a:xfrm>
          <a:prstGeom prst="rect">
            <a:avLst/>
          </a:prstGeom>
          <a:noFill/>
          <a:ln w="9525">
            <a:noFill/>
            <a:miter lim="800000"/>
            <a:headEnd/>
            <a:tailEnd/>
          </a:ln>
        </p:spPr>
      </p:pic>
      <p:sp>
        <p:nvSpPr>
          <p:cNvPr id="17415" name="TextBox 6"/>
          <p:cNvSpPr txBox="1">
            <a:spLocks noChangeArrowheads="1"/>
          </p:cNvSpPr>
          <p:nvPr/>
        </p:nvSpPr>
        <p:spPr bwMode="auto">
          <a:xfrm>
            <a:off x="304800" y="2667000"/>
            <a:ext cx="2286000" cy="923925"/>
          </a:xfrm>
          <a:prstGeom prst="rect">
            <a:avLst/>
          </a:prstGeom>
          <a:noFill/>
          <a:ln w="9525">
            <a:noFill/>
            <a:miter lim="800000"/>
            <a:headEnd/>
            <a:tailEnd/>
          </a:ln>
        </p:spPr>
        <p:txBody>
          <a:bodyPr>
            <a:spAutoFit/>
          </a:bodyPr>
          <a:lstStyle/>
          <a:p>
            <a:r>
              <a:rPr lang="en-US" sz="1800" b="1">
                <a:solidFill>
                  <a:srgbClr val="002060"/>
                </a:solidFill>
              </a:rPr>
              <a:t>Jean Baptiste Joseph Fourier</a:t>
            </a:r>
          </a:p>
          <a:p>
            <a:r>
              <a:rPr lang="en-US" sz="1800" b="1">
                <a:solidFill>
                  <a:srgbClr val="002060"/>
                </a:solidFill>
              </a:rPr>
              <a:t>(1768-1830)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4"/>
          <p:cNvSpPr txBox="1">
            <a:spLocks noChangeArrowheads="1"/>
          </p:cNvSpPr>
          <p:nvPr/>
        </p:nvSpPr>
        <p:spPr bwMode="auto">
          <a:xfrm>
            <a:off x="381000" y="304800"/>
            <a:ext cx="6019800" cy="3260725"/>
          </a:xfrm>
          <a:prstGeom prst="rect">
            <a:avLst/>
          </a:prstGeom>
          <a:noFill/>
          <a:ln w="9525">
            <a:noFill/>
            <a:miter lim="800000"/>
            <a:headEnd/>
            <a:tailEnd/>
          </a:ln>
        </p:spPr>
        <p:txBody>
          <a:bodyPr>
            <a:spAutoFit/>
          </a:bodyPr>
          <a:lstStyle/>
          <a:p>
            <a:pPr>
              <a:spcBef>
                <a:spcPct val="50000"/>
              </a:spcBef>
            </a:pPr>
            <a:r>
              <a:rPr lang="en-US" sz="3200" b="1" dirty="0"/>
              <a:t>	</a:t>
            </a:r>
            <a:r>
              <a:rPr lang="en-US" sz="3200" b="1" dirty="0">
                <a:solidFill>
                  <a:srgbClr val="002162"/>
                </a:solidFill>
              </a:rPr>
              <a:t>Tyndall’s Discovery: </a:t>
            </a:r>
          </a:p>
          <a:p>
            <a:pPr>
              <a:spcBef>
                <a:spcPct val="50000"/>
              </a:spcBef>
            </a:pPr>
            <a:r>
              <a:rPr lang="en-US" sz="3200" dirty="0">
                <a:solidFill>
                  <a:srgbClr val="002162"/>
                </a:solidFill>
              </a:rPr>
              <a:t>Oxygen (O</a:t>
            </a:r>
            <a:r>
              <a:rPr lang="en-US" sz="3200" baseline="-25000" dirty="0">
                <a:solidFill>
                  <a:srgbClr val="002162"/>
                </a:solidFill>
              </a:rPr>
              <a:t>2</a:t>
            </a:r>
            <a:r>
              <a:rPr lang="en-US" sz="3200" dirty="0">
                <a:solidFill>
                  <a:srgbClr val="002162"/>
                </a:solidFill>
              </a:rPr>
              <a:t>) and Nitrogen (N</a:t>
            </a:r>
            <a:r>
              <a:rPr lang="en-US" sz="3200" baseline="-25000" dirty="0">
                <a:solidFill>
                  <a:srgbClr val="002162"/>
                </a:solidFill>
              </a:rPr>
              <a:t>2</a:t>
            </a:r>
            <a:r>
              <a:rPr lang="en-US" sz="3200" dirty="0">
                <a:solidFill>
                  <a:srgbClr val="002162"/>
                </a:solidFill>
              </a:rPr>
              <a:t>), which together comprise about 97% of the atmosphere, are transparent to solar and infrared radiation</a:t>
            </a:r>
          </a:p>
        </p:txBody>
      </p:sp>
      <p:pic>
        <p:nvPicPr>
          <p:cNvPr id="1031" name="Picture 5" descr="fig4"/>
          <p:cNvPicPr>
            <a:picLocks noChangeAspect="1" noChangeArrowheads="1"/>
          </p:cNvPicPr>
          <p:nvPr/>
        </p:nvPicPr>
        <p:blipFill>
          <a:blip r:embed="rId4" cstate="print">
            <a:lum bright="-9000" contrast="6000"/>
          </a:blip>
          <a:srcRect/>
          <a:stretch>
            <a:fillRect/>
          </a:stretch>
        </p:blipFill>
        <p:spPr bwMode="auto">
          <a:xfrm>
            <a:off x="6248400" y="533400"/>
            <a:ext cx="2693988" cy="2905125"/>
          </a:xfrm>
          <a:prstGeom prst="rect">
            <a:avLst/>
          </a:prstGeom>
          <a:noFill/>
          <a:ln w="9525">
            <a:noFill/>
            <a:miter lim="800000"/>
            <a:headEnd/>
            <a:tailEnd/>
          </a:ln>
        </p:spPr>
      </p:pic>
      <p:sp>
        <p:nvSpPr>
          <p:cNvPr id="1032" name="Text Box 6"/>
          <p:cNvSpPr txBox="1">
            <a:spLocks noChangeArrowheads="1"/>
          </p:cNvSpPr>
          <p:nvPr/>
        </p:nvSpPr>
        <p:spPr bwMode="auto">
          <a:xfrm>
            <a:off x="533400" y="4114800"/>
            <a:ext cx="6096000" cy="579438"/>
          </a:xfrm>
          <a:prstGeom prst="rect">
            <a:avLst/>
          </a:prstGeom>
          <a:noFill/>
          <a:ln w="9525">
            <a:noFill/>
            <a:miter lim="800000"/>
            <a:headEnd/>
            <a:tailEnd/>
          </a:ln>
        </p:spPr>
        <p:txBody>
          <a:bodyPr>
            <a:spAutoFit/>
          </a:bodyPr>
          <a:lstStyle/>
          <a:p>
            <a:pPr>
              <a:spcBef>
                <a:spcPct val="50000"/>
              </a:spcBef>
            </a:pPr>
            <a:r>
              <a:rPr lang="en-US" sz="3200" dirty="0">
                <a:solidFill>
                  <a:srgbClr val="002162"/>
                </a:solidFill>
              </a:rPr>
              <a:t>If that’s all there were:</a:t>
            </a:r>
          </a:p>
        </p:txBody>
      </p:sp>
      <p:graphicFrame>
        <p:nvGraphicFramePr>
          <p:cNvPr id="1026" name="Object 7"/>
          <p:cNvGraphicFramePr>
            <a:graphicFrameLocks noChangeAspect="1"/>
          </p:cNvGraphicFramePr>
          <p:nvPr/>
        </p:nvGraphicFramePr>
        <p:xfrm>
          <a:off x="5334000" y="3886200"/>
          <a:ext cx="2895600" cy="1057275"/>
        </p:xfrm>
        <a:graphic>
          <a:graphicData uri="http://schemas.openxmlformats.org/presentationml/2006/ole">
            <p:oleObj spid="_x0000_s6146" name="Equation" r:id="rId5" imgW="1079280" imgH="393480" progId="Equation.DSMT4">
              <p:embed/>
            </p:oleObj>
          </a:graphicData>
        </a:graphic>
      </p:graphicFrame>
      <p:sp>
        <p:nvSpPr>
          <p:cNvPr id="1033" name="Text Box 8"/>
          <p:cNvSpPr txBox="1">
            <a:spLocks noChangeArrowheads="1"/>
          </p:cNvSpPr>
          <p:nvPr/>
        </p:nvSpPr>
        <p:spPr bwMode="auto">
          <a:xfrm>
            <a:off x="4572000" y="5105400"/>
            <a:ext cx="4572000" cy="1552575"/>
          </a:xfrm>
          <a:prstGeom prst="rect">
            <a:avLst/>
          </a:prstGeom>
          <a:noFill/>
          <a:ln w="9525">
            <a:noFill/>
            <a:miter lim="800000"/>
            <a:headEnd/>
            <a:tailEnd/>
          </a:ln>
        </p:spPr>
        <p:txBody>
          <a:bodyPr>
            <a:spAutoFit/>
          </a:bodyPr>
          <a:lstStyle/>
          <a:p>
            <a:pPr>
              <a:spcBef>
                <a:spcPct val="50000"/>
              </a:spcBef>
            </a:pPr>
            <a:r>
              <a:rPr lang="en-US" sz="2400" dirty="0"/>
              <a:t>   </a:t>
            </a:r>
            <a:r>
              <a:rPr lang="en-US" sz="2400" dirty="0">
                <a:solidFill>
                  <a:srgbClr val="002162"/>
                </a:solidFill>
              </a:rPr>
              <a:t>= Stefan-Boltzmann constant</a:t>
            </a:r>
          </a:p>
          <a:p>
            <a:pPr>
              <a:spcBef>
                <a:spcPct val="50000"/>
              </a:spcBef>
            </a:pPr>
            <a:r>
              <a:rPr lang="en-US" sz="2400" dirty="0">
                <a:solidFill>
                  <a:srgbClr val="002162"/>
                </a:solidFill>
              </a:rPr>
              <a:t>a = Planetary albedo</a:t>
            </a:r>
          </a:p>
          <a:p>
            <a:pPr>
              <a:spcBef>
                <a:spcPct val="50000"/>
              </a:spcBef>
            </a:pPr>
            <a:r>
              <a:rPr lang="en-US" sz="2400" dirty="0">
                <a:solidFill>
                  <a:srgbClr val="002162"/>
                </a:solidFill>
              </a:rPr>
              <a:t>   = Solar constant</a:t>
            </a:r>
          </a:p>
        </p:txBody>
      </p:sp>
      <p:graphicFrame>
        <p:nvGraphicFramePr>
          <p:cNvPr id="1027" name="Object 9"/>
          <p:cNvGraphicFramePr>
            <a:graphicFrameLocks noChangeAspect="1"/>
          </p:cNvGraphicFramePr>
          <p:nvPr/>
        </p:nvGraphicFramePr>
        <p:xfrm>
          <a:off x="4495800" y="5181600"/>
          <a:ext cx="381000" cy="349250"/>
        </p:xfrm>
        <a:graphic>
          <a:graphicData uri="http://schemas.openxmlformats.org/presentationml/2006/ole">
            <p:oleObj spid="_x0000_s6147" name="Equation" r:id="rId6" imgW="152280" imgH="139680" progId="Equation.DSMT4">
              <p:embed/>
            </p:oleObj>
          </a:graphicData>
        </a:graphic>
      </p:graphicFrame>
      <p:graphicFrame>
        <p:nvGraphicFramePr>
          <p:cNvPr id="1028" name="Object 10"/>
          <p:cNvGraphicFramePr>
            <a:graphicFrameLocks noChangeAspect="1"/>
          </p:cNvGraphicFramePr>
          <p:nvPr/>
        </p:nvGraphicFramePr>
        <p:xfrm>
          <a:off x="4495800" y="6172200"/>
          <a:ext cx="366713" cy="471488"/>
        </p:xfrm>
        <a:graphic>
          <a:graphicData uri="http://schemas.openxmlformats.org/presentationml/2006/ole">
            <p:oleObj spid="_x0000_s6148" name="Equation" r:id="rId7" imgW="177480" imgH="228600" progId="Equation.DSMT4">
              <p:embed/>
            </p:oleObj>
          </a:graphicData>
        </a:graphic>
      </p:graphicFrame>
      <p:graphicFrame>
        <p:nvGraphicFramePr>
          <p:cNvPr id="1029" name="Object 11"/>
          <p:cNvGraphicFramePr>
            <a:graphicFrameLocks noChangeAspect="1"/>
          </p:cNvGraphicFramePr>
          <p:nvPr/>
        </p:nvGraphicFramePr>
        <p:xfrm>
          <a:off x="762000" y="5105400"/>
          <a:ext cx="2895600" cy="650875"/>
        </p:xfrm>
        <a:graphic>
          <a:graphicData uri="http://schemas.openxmlformats.org/presentationml/2006/ole">
            <p:oleObj spid="_x0000_s6149" name="Equation" r:id="rId8" imgW="101592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blinds(horizontal)">
                                      <p:cBhvr>
                                        <p:cTn id="12" dur="500"/>
                                        <p:tgtEl>
                                          <p:spTgt spid="1032"/>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3"/>
                                        </p:tgtEl>
                                        <p:attrNameLst>
                                          <p:attrName>style.visibility</p:attrName>
                                        </p:attrNameLst>
                                      </p:cBhvr>
                                      <p:to>
                                        <p:strVal val="visible"/>
                                      </p:to>
                                    </p:set>
                                    <p:animEffect transition="in" filter="blinds(horizontal)">
                                      <p:cBhvr>
                                        <p:cTn id="18" dur="500"/>
                                        <p:tgtEl>
                                          <p:spTgt spid="1033"/>
                                        </p:tgtEl>
                                      </p:cBhvr>
                                    </p:animEffect>
                                  </p:childTnLst>
                                </p:cTn>
                              </p:par>
                              <p:par>
                                <p:cTn id="19" presetID="3" presetClass="entr" presetSubtype="1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blinds(horizontal)">
                                      <p:cBhvr>
                                        <p:cTn id="21" dur="500"/>
                                        <p:tgtEl>
                                          <p:spTgt spid="1027"/>
                                        </p:tgtEl>
                                      </p:cBhvr>
                                    </p:animEffect>
                                  </p:childTnLst>
                                </p:cTn>
                              </p:par>
                              <p:par>
                                <p:cTn id="22" presetID="3" presetClass="entr" presetSubtype="1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linds(horizontal)">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blinds(horizontal)">
                                      <p:cBhvr>
                                        <p:cTn id="2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10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609600" y="381000"/>
            <a:ext cx="4419600" cy="3749675"/>
          </a:xfrm>
          <a:prstGeom prst="rect">
            <a:avLst/>
          </a:prstGeom>
          <a:noFill/>
          <a:ln w="9525">
            <a:noFill/>
            <a:miter lim="800000"/>
            <a:headEnd/>
            <a:tailEnd/>
          </a:ln>
        </p:spPr>
        <p:txBody>
          <a:bodyPr>
            <a:spAutoFit/>
          </a:bodyPr>
          <a:lstStyle/>
          <a:p>
            <a:pPr>
              <a:spcBef>
                <a:spcPct val="50000"/>
              </a:spcBef>
            </a:pPr>
            <a:r>
              <a:rPr lang="en-US" sz="3200" dirty="0">
                <a:solidFill>
                  <a:srgbClr val="002162"/>
                </a:solidFill>
              </a:rPr>
              <a:t>But certain trace gases interact strongly with radiation:</a:t>
            </a:r>
          </a:p>
          <a:p>
            <a:pPr>
              <a:spcBef>
                <a:spcPct val="50000"/>
              </a:spcBef>
            </a:pPr>
            <a:r>
              <a:rPr lang="en-US" sz="3200" dirty="0">
                <a:solidFill>
                  <a:srgbClr val="002162"/>
                </a:solidFill>
              </a:rPr>
              <a:t>H</a:t>
            </a:r>
            <a:r>
              <a:rPr lang="en-US" sz="3200" baseline="-25000" dirty="0">
                <a:solidFill>
                  <a:srgbClr val="002162"/>
                </a:solidFill>
              </a:rPr>
              <a:t>2</a:t>
            </a:r>
            <a:r>
              <a:rPr lang="en-US" sz="3200" dirty="0">
                <a:solidFill>
                  <a:srgbClr val="002162"/>
                </a:solidFill>
              </a:rPr>
              <a:t>0  (water vapor)</a:t>
            </a:r>
          </a:p>
          <a:p>
            <a:pPr>
              <a:spcBef>
                <a:spcPct val="50000"/>
              </a:spcBef>
            </a:pPr>
            <a:r>
              <a:rPr lang="en-US" sz="3200" dirty="0">
                <a:solidFill>
                  <a:srgbClr val="002162"/>
                </a:solidFill>
              </a:rPr>
              <a:t>CO</a:t>
            </a:r>
            <a:r>
              <a:rPr lang="en-US" sz="3200" baseline="-25000" dirty="0">
                <a:solidFill>
                  <a:srgbClr val="002162"/>
                </a:solidFill>
              </a:rPr>
              <a:t>2</a:t>
            </a:r>
            <a:r>
              <a:rPr lang="en-US" sz="3200" dirty="0">
                <a:solidFill>
                  <a:srgbClr val="002162"/>
                </a:solidFill>
              </a:rPr>
              <a:t> (carbon dioxide)</a:t>
            </a:r>
          </a:p>
          <a:p>
            <a:pPr>
              <a:spcBef>
                <a:spcPct val="50000"/>
              </a:spcBef>
            </a:pPr>
            <a:r>
              <a:rPr lang="en-US" sz="3200" dirty="0">
                <a:solidFill>
                  <a:srgbClr val="002162"/>
                </a:solidFill>
              </a:rPr>
              <a:t>CH</a:t>
            </a:r>
            <a:r>
              <a:rPr lang="en-US" sz="3200" baseline="-25000" dirty="0">
                <a:solidFill>
                  <a:srgbClr val="002162"/>
                </a:solidFill>
              </a:rPr>
              <a:t>4</a:t>
            </a:r>
            <a:r>
              <a:rPr lang="en-US" sz="3200" dirty="0">
                <a:solidFill>
                  <a:srgbClr val="002162"/>
                </a:solidFill>
              </a:rPr>
              <a:t> (methane)</a:t>
            </a:r>
          </a:p>
        </p:txBody>
      </p:sp>
      <p:pic>
        <p:nvPicPr>
          <p:cNvPr id="2052" name="Picture 6" descr="fig4"/>
          <p:cNvPicPr>
            <a:picLocks noChangeAspect="1" noChangeArrowheads="1"/>
          </p:cNvPicPr>
          <p:nvPr/>
        </p:nvPicPr>
        <p:blipFill>
          <a:blip r:embed="rId4" cstate="print"/>
          <a:srcRect/>
          <a:stretch>
            <a:fillRect/>
          </a:stretch>
        </p:blipFill>
        <p:spPr bwMode="auto">
          <a:xfrm>
            <a:off x="5181600" y="838200"/>
            <a:ext cx="3486150" cy="2840038"/>
          </a:xfrm>
          <a:prstGeom prst="rect">
            <a:avLst/>
          </a:prstGeom>
          <a:noFill/>
          <a:ln w="9525">
            <a:noFill/>
            <a:miter lim="800000"/>
            <a:headEnd/>
            <a:tailEnd/>
          </a:ln>
        </p:spPr>
      </p:pic>
      <p:sp>
        <p:nvSpPr>
          <p:cNvPr id="2053" name="Text Box 7"/>
          <p:cNvSpPr txBox="1">
            <a:spLocks noChangeArrowheads="1"/>
          </p:cNvSpPr>
          <p:nvPr/>
        </p:nvSpPr>
        <p:spPr bwMode="auto">
          <a:xfrm>
            <a:off x="304800" y="4495800"/>
            <a:ext cx="8077200" cy="1066800"/>
          </a:xfrm>
          <a:prstGeom prst="rect">
            <a:avLst/>
          </a:prstGeom>
          <a:noFill/>
          <a:ln w="9525">
            <a:noFill/>
            <a:miter lim="800000"/>
            <a:headEnd/>
            <a:tailEnd/>
          </a:ln>
        </p:spPr>
        <p:txBody>
          <a:bodyPr>
            <a:spAutoFit/>
          </a:bodyPr>
          <a:lstStyle/>
          <a:p>
            <a:pPr>
              <a:spcBef>
                <a:spcPct val="50000"/>
              </a:spcBef>
            </a:pPr>
            <a:r>
              <a:rPr lang="en-US" sz="3200" dirty="0">
                <a:solidFill>
                  <a:srgbClr val="002162"/>
                </a:solidFill>
              </a:rPr>
              <a:t>Clouds also interact strongly with radiation. Together, they yield:</a:t>
            </a:r>
          </a:p>
        </p:txBody>
      </p:sp>
      <p:graphicFrame>
        <p:nvGraphicFramePr>
          <p:cNvPr id="2050" name="Object 8"/>
          <p:cNvGraphicFramePr>
            <a:graphicFrameLocks noChangeAspect="1"/>
          </p:cNvGraphicFramePr>
          <p:nvPr/>
        </p:nvGraphicFramePr>
        <p:xfrm>
          <a:off x="2743200" y="5715000"/>
          <a:ext cx="3429000" cy="717550"/>
        </p:xfrm>
        <a:graphic>
          <a:graphicData uri="http://schemas.openxmlformats.org/presentationml/2006/ole">
            <p:oleObj spid="_x0000_s7170" name="Equation" r:id="rId5" imgW="109188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2000"/>
                                        <p:tgtEl>
                                          <p:spTgt spid="2053"/>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fontScale="92500"/>
          </a:bodyPr>
          <a:lstStyle/>
          <a:p>
            <a:pPr>
              <a:buSzPct val="70000"/>
              <a:buBlip>
                <a:blip r:embed="rId2"/>
              </a:buBlip>
            </a:pPr>
            <a:r>
              <a:rPr lang="en-US" sz="2800" b="1" dirty="0" smtClean="0">
                <a:solidFill>
                  <a:srgbClr val="0033CC"/>
                </a:solidFill>
              </a:rPr>
              <a:t>Oxygen (O</a:t>
            </a:r>
            <a:r>
              <a:rPr lang="en-US" sz="2800" b="1" baseline="-25000" dirty="0" smtClean="0">
                <a:solidFill>
                  <a:srgbClr val="0033CC"/>
                </a:solidFill>
              </a:rPr>
              <a:t>2</a:t>
            </a:r>
            <a:r>
              <a:rPr lang="en-US" sz="2800" b="1" dirty="0" smtClean="0">
                <a:solidFill>
                  <a:srgbClr val="0033CC"/>
                </a:solidFill>
              </a:rPr>
              <a:t> ) and nitrogen (N</a:t>
            </a:r>
            <a:r>
              <a:rPr lang="en-US" sz="2800" b="1" baseline="-25000" dirty="0" smtClean="0">
                <a:solidFill>
                  <a:srgbClr val="0033CC"/>
                </a:solidFill>
              </a:rPr>
              <a:t>2</a:t>
            </a:r>
            <a:r>
              <a:rPr lang="en-US" sz="2800" b="1" dirty="0" smtClean="0">
                <a:solidFill>
                  <a:srgbClr val="0033CC"/>
                </a:solidFill>
              </a:rPr>
              <a:t>), though they make up ~98% of the atmosphere, are almost entirely transparent to solar and terrestrial radiation</a:t>
            </a:r>
          </a:p>
          <a:p>
            <a:pPr>
              <a:buSzPct val="70000"/>
              <a:buBlip>
                <a:blip r:embed="rId2"/>
              </a:buBlip>
            </a:pPr>
            <a:endParaRPr lang="en-US" sz="2800" b="1" dirty="0" smtClean="0">
              <a:solidFill>
                <a:srgbClr val="0033CC"/>
              </a:solidFill>
            </a:endParaRPr>
          </a:p>
          <a:p>
            <a:pPr>
              <a:buSzPct val="70000"/>
              <a:buBlip>
                <a:blip r:embed="rId2"/>
              </a:buBlip>
            </a:pPr>
            <a:r>
              <a:rPr lang="en-US" sz="2800" b="1" dirty="0" smtClean="0">
                <a:solidFill>
                  <a:srgbClr val="0033CC"/>
                </a:solidFill>
              </a:rPr>
              <a:t>Water 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oxide (N</a:t>
            </a:r>
            <a:r>
              <a:rPr lang="en-US" sz="2800" b="1" baseline="-25000" dirty="0" smtClean="0">
                <a:solidFill>
                  <a:srgbClr val="0033CC"/>
                </a:solidFill>
              </a:rPr>
              <a:t>2</a:t>
            </a:r>
            <a:r>
              <a:rPr lang="en-US" sz="2800" b="1" dirty="0" smtClean="0">
                <a:solidFill>
                  <a:srgbClr val="0033CC"/>
                </a:solidFill>
              </a:rPr>
              <a:t>O), and a handful of other trace gases make the lower atmosphere nearly opaque to infrared radiation, though still largely transparent to solar radiation (but </a:t>
            </a:r>
            <a:r>
              <a:rPr lang="en-US" sz="2800" b="1" dirty="0" smtClean="0">
                <a:solidFill>
                  <a:srgbClr val="0033CC"/>
                </a:solidFill>
                <a:effectLst>
                  <a:outerShdw blurRad="38100" dist="38100" dir="2700000" algn="tl">
                    <a:srgbClr val="000000">
                      <a:alpha val="43137"/>
                    </a:srgbClr>
                  </a:outerShdw>
                </a:effectLst>
              </a:rPr>
              <a:t>clouds</a:t>
            </a:r>
            <a:r>
              <a:rPr lang="en-US" sz="2800" b="1" dirty="0" smtClean="0">
                <a:solidFill>
                  <a:srgbClr val="0033CC"/>
                </a:solidFill>
              </a:rPr>
              <a:t> have strong effects on radiation at all wavelengths) </a:t>
            </a:r>
            <a:endParaRPr lang="en-US" sz="28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36000"/>
          </a:schemeClr>
        </a:solidFill>
        <a:effectLst/>
      </p:bgPr>
    </p:bg>
    <p:spTree>
      <p:nvGrpSpPr>
        <p:cNvPr id="1" name=""/>
        <p:cNvGrpSpPr/>
        <p:nvPr/>
      </p:nvGrpSpPr>
      <p:grpSpPr>
        <a:xfrm>
          <a:off x="0" y="0"/>
          <a:ext cx="0" cy="0"/>
          <a:chOff x="0" y="0"/>
          <a:chExt cx="0" cy="0"/>
        </a:xfrm>
      </p:grpSpPr>
      <p:pic>
        <p:nvPicPr>
          <p:cNvPr id="2050" name="Picture 2" descr="C:\Users\Kerry Emaanuel\Class\12.340\graphics\Atmospheric_Transmission.png"/>
          <p:cNvPicPr>
            <a:picLocks noChangeAspect="1" noChangeArrowheads="1"/>
          </p:cNvPicPr>
          <p:nvPr/>
        </p:nvPicPr>
        <p:blipFill>
          <a:blip r:embed="rId3" cstate="print"/>
          <a:srcRect/>
          <a:stretch>
            <a:fillRect/>
          </a:stretch>
        </p:blipFill>
        <p:spPr bwMode="auto">
          <a:xfrm>
            <a:off x="1524000" y="228600"/>
            <a:ext cx="6272940" cy="6324600"/>
          </a:xfrm>
          <a:prstGeom prst="rect">
            <a:avLst/>
          </a:prstGeom>
          <a:noFill/>
        </p:spPr>
      </p:pic>
      <p:sp>
        <p:nvSpPr>
          <p:cNvPr id="3" name="TextBox 2"/>
          <p:cNvSpPr txBox="1"/>
          <p:nvPr/>
        </p:nvSpPr>
        <p:spPr>
          <a:xfrm>
            <a:off x="5105400" y="6581001"/>
            <a:ext cx="4038600" cy="276999"/>
          </a:xfrm>
          <a:prstGeom prst="rect">
            <a:avLst/>
          </a:prstGeom>
          <a:noFill/>
        </p:spPr>
        <p:txBody>
          <a:bodyPr wrap="square" rtlCol="0">
            <a:spAutoFit/>
          </a:bodyPr>
          <a:lstStyle/>
          <a:p>
            <a:r>
              <a:rPr lang="en-US" sz="1200" dirty="0" smtClean="0"/>
              <a:t>Image </a:t>
            </a:r>
            <a:r>
              <a:rPr lang="en-US" sz="1200" dirty="0" smtClean="0"/>
              <a:t>created by Robert A. Rohde / Global Warming Art</a:t>
            </a:r>
            <a:endParaRPr lang="en-US" sz="12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457200" y="274638"/>
            <a:ext cx="8229600" cy="715962"/>
          </a:xfrm>
        </p:spPr>
        <p:txBody>
          <a:bodyPr>
            <a:normAutofit/>
          </a:bodyPr>
          <a:lstStyle/>
          <a:p>
            <a:pPr eaLnBrk="1" hangingPunct="1"/>
            <a:r>
              <a:rPr lang="en-US" sz="3600" dirty="0" smtClean="0">
                <a:effectLst>
                  <a:outerShdw blurRad="38100" dist="38100" dir="2700000" algn="tl">
                    <a:srgbClr val="000000">
                      <a:alpha val="43137"/>
                    </a:srgbClr>
                  </a:outerShdw>
                </a:effectLst>
              </a:rPr>
              <a:t>Simple Model</a:t>
            </a:r>
          </a:p>
        </p:txBody>
      </p:sp>
      <p:sp>
        <p:nvSpPr>
          <p:cNvPr id="72707" name="Rectangle 6"/>
          <p:cNvSpPr>
            <a:spLocks noGrp="1" noChangeArrowheads="1"/>
          </p:cNvSpPr>
          <p:nvPr>
            <p:ph type="body" idx="1"/>
          </p:nvPr>
        </p:nvSpPr>
        <p:spPr>
          <a:xfrm>
            <a:off x="152400" y="4419600"/>
            <a:ext cx="8229600" cy="1447800"/>
          </a:xfrm>
        </p:spPr>
        <p:txBody>
          <a:bodyPr>
            <a:normAutofit lnSpcReduction="10000"/>
          </a:bodyPr>
          <a:lstStyle/>
          <a:p>
            <a:pPr eaLnBrk="1" hangingPunct="1"/>
            <a:r>
              <a:rPr lang="en-US" sz="2400" dirty="0" smtClean="0">
                <a:solidFill>
                  <a:srgbClr val="002060"/>
                </a:solidFill>
              </a:rPr>
              <a:t>Atmosphere transparent to solar radiation</a:t>
            </a:r>
          </a:p>
          <a:p>
            <a:pPr eaLnBrk="1" hangingPunct="1"/>
            <a:r>
              <a:rPr lang="en-US" sz="2400" dirty="0" smtClean="0">
                <a:solidFill>
                  <a:srgbClr val="002060"/>
                </a:solidFill>
              </a:rPr>
              <a:t>Atmosphere opaque to infrared radiation</a:t>
            </a:r>
          </a:p>
          <a:p>
            <a:pPr eaLnBrk="1" hangingPunct="1"/>
            <a:r>
              <a:rPr lang="en-US" sz="2400" dirty="0" smtClean="0">
                <a:solidFill>
                  <a:srgbClr val="002060"/>
                </a:solidFill>
              </a:rPr>
              <a:t>Infrared emission from surface and each layer</a:t>
            </a:r>
          </a:p>
        </p:txBody>
      </p:sp>
      <p:pic>
        <p:nvPicPr>
          <p:cNvPr id="72708" name="Picture 7" descr="C:\Documents and Settings\Kerry Emanuel\My Documents\CLASS\CLIMATE\rad_model_reduced.tif"/>
          <p:cNvPicPr>
            <a:picLocks noChangeAspect="1" noChangeArrowheads="1"/>
          </p:cNvPicPr>
          <p:nvPr/>
        </p:nvPicPr>
        <p:blipFill>
          <a:blip r:embed="rId3" cstate="print"/>
          <a:srcRect/>
          <a:stretch>
            <a:fillRect/>
          </a:stretch>
        </p:blipFill>
        <p:spPr bwMode="auto">
          <a:xfrm>
            <a:off x="1371600" y="1219200"/>
            <a:ext cx="6308725" cy="2803525"/>
          </a:xfrm>
          <a:prstGeom prst="rect">
            <a:avLst/>
          </a:prstGeom>
          <a:noFill/>
          <a:ln w="9525">
            <a:noFill/>
            <a:miter lim="800000"/>
            <a:headEnd/>
            <a:tailEnd/>
          </a:ln>
        </p:spPr>
      </p:pic>
      <p:sp>
        <p:nvSpPr>
          <p:cNvPr id="5" name="TextBox 4"/>
          <p:cNvSpPr txBox="1"/>
          <p:nvPr/>
        </p:nvSpPr>
        <p:spPr>
          <a:xfrm>
            <a:off x="381000" y="5791200"/>
            <a:ext cx="8382000" cy="830997"/>
          </a:xfrm>
          <a:prstGeom prst="rect">
            <a:avLst/>
          </a:prstGeom>
          <a:noFill/>
        </p:spPr>
        <p:txBody>
          <a:bodyPr wrap="square" rtlCol="0">
            <a:spAutoFit/>
          </a:bodyPr>
          <a:lstStyle/>
          <a:p>
            <a:pPr algn="ctr"/>
            <a:r>
              <a:rPr lang="en-US" sz="2400" i="1" dirty="0" smtClean="0">
                <a:solidFill>
                  <a:srgbClr val="0070C0"/>
                </a:solidFill>
              </a:rPr>
              <a:t>In this model, the surface receives as much radiation from the atmosphere as it does directly from the sun</a:t>
            </a:r>
            <a:endParaRPr lang="en-US" sz="2400" i="1" dirty="0">
              <a:solidFill>
                <a:srgbClr val="0070C0"/>
              </a:solidFill>
            </a:endParaRPr>
          </a:p>
        </p:txBody>
      </p:sp>
      <p:sp>
        <p:nvSpPr>
          <p:cNvPr id="6" name="TextBox 5"/>
          <p:cNvSpPr txBox="1"/>
          <p:nvPr/>
        </p:nvSpPr>
        <p:spPr>
          <a:xfrm>
            <a:off x="304800" y="2590800"/>
            <a:ext cx="1905000" cy="646331"/>
          </a:xfrm>
          <a:prstGeom prst="rect">
            <a:avLst/>
          </a:prstGeom>
          <a:noFill/>
        </p:spPr>
        <p:txBody>
          <a:bodyPr wrap="square" rtlCol="0">
            <a:spAutoFit/>
          </a:bodyPr>
          <a:lstStyle/>
          <a:p>
            <a:r>
              <a:rPr lang="en-US" dirty="0" smtClean="0">
                <a:solidFill>
                  <a:srgbClr val="002060"/>
                </a:solidFill>
              </a:rPr>
              <a:t>Incoming sunlight</a:t>
            </a:r>
            <a:endParaRPr lang="en-US" dirty="0">
              <a:solidFill>
                <a:srgbClr val="002060"/>
              </a:solidFill>
            </a:endParaRPr>
          </a:p>
        </p:txBody>
      </p:sp>
      <p:sp>
        <p:nvSpPr>
          <p:cNvPr id="7" name="TextBox 6"/>
          <p:cNvSpPr txBox="1"/>
          <p:nvPr/>
        </p:nvSpPr>
        <p:spPr>
          <a:xfrm>
            <a:off x="5410200" y="1295400"/>
            <a:ext cx="2819400" cy="646331"/>
          </a:xfrm>
          <a:prstGeom prst="rect">
            <a:avLst/>
          </a:prstGeom>
          <a:noFill/>
        </p:spPr>
        <p:txBody>
          <a:bodyPr wrap="square" rtlCol="0">
            <a:spAutoFit/>
          </a:bodyPr>
          <a:lstStyle/>
          <a:p>
            <a:pPr algn="ctr"/>
            <a:r>
              <a:rPr lang="en-US" dirty="0" smtClean="0">
                <a:solidFill>
                  <a:srgbClr val="002060"/>
                </a:solidFill>
              </a:rPr>
              <a:t>Infrared radiation emitted by atmosphere</a:t>
            </a:r>
            <a:endParaRPr lang="en-US" dirty="0">
              <a:solidFill>
                <a:srgbClr val="002060"/>
              </a:solidFill>
            </a:endParaRPr>
          </a:p>
        </p:txBody>
      </p:sp>
      <p:sp>
        <p:nvSpPr>
          <p:cNvPr id="8" name="TextBox 7"/>
          <p:cNvSpPr txBox="1"/>
          <p:nvPr/>
        </p:nvSpPr>
        <p:spPr>
          <a:xfrm>
            <a:off x="6324600" y="3048000"/>
            <a:ext cx="2819400" cy="646331"/>
          </a:xfrm>
          <a:prstGeom prst="rect">
            <a:avLst/>
          </a:prstGeom>
          <a:noFill/>
        </p:spPr>
        <p:txBody>
          <a:bodyPr wrap="square" rtlCol="0">
            <a:spAutoFit/>
          </a:bodyPr>
          <a:lstStyle/>
          <a:p>
            <a:pPr algn="ctr"/>
            <a:r>
              <a:rPr lang="en-US" dirty="0" smtClean="0">
                <a:solidFill>
                  <a:srgbClr val="002060"/>
                </a:solidFill>
              </a:rPr>
              <a:t>Infrared radiation emitted by surface</a:t>
            </a:r>
            <a:endParaRPr lang="en-US" dirty="0">
              <a:solidFill>
                <a:srgbClr val="002060"/>
              </a:solidFill>
            </a:endParaRPr>
          </a:p>
        </p:txBody>
      </p:sp>
      <p:graphicFrame>
        <p:nvGraphicFramePr>
          <p:cNvPr id="9" name="Object 8"/>
          <p:cNvGraphicFramePr>
            <a:graphicFrameLocks noChangeAspect="1"/>
          </p:cNvGraphicFramePr>
          <p:nvPr/>
        </p:nvGraphicFramePr>
        <p:xfrm>
          <a:off x="1143000" y="685800"/>
          <a:ext cx="914400" cy="457200"/>
        </p:xfrm>
        <a:graphic>
          <a:graphicData uri="http://schemas.openxmlformats.org/presentationml/2006/ole">
            <p:oleObj spid="_x0000_s9218" name="Equation" r:id="rId4" imgW="457200" imgH="228600" progId="Equation.DSMT4">
              <p:embed/>
            </p:oleObj>
          </a:graphicData>
        </a:graphic>
      </p:graphicFrame>
      <p:sp>
        <p:nvSpPr>
          <p:cNvPr id="10" name="TextBox 9"/>
          <p:cNvSpPr txBox="1"/>
          <p:nvPr/>
        </p:nvSpPr>
        <p:spPr>
          <a:xfrm>
            <a:off x="457200" y="0"/>
            <a:ext cx="2209800" cy="523220"/>
          </a:xfrm>
          <a:prstGeom prst="rect">
            <a:avLst/>
          </a:prstGeom>
          <a:noFill/>
        </p:spPr>
        <p:txBody>
          <a:bodyPr wrap="square" rtlCol="0">
            <a:spAutoFit/>
          </a:bodyPr>
          <a:lstStyle/>
          <a:p>
            <a:pPr algn="ctr"/>
            <a:r>
              <a:rPr lang="en-US" dirty="0" smtClean="0"/>
              <a:t>Top-of-atmosphere energy balance:</a:t>
            </a:r>
            <a:endParaRPr lang="en-US" dirty="0"/>
          </a:p>
        </p:txBody>
      </p:sp>
      <p:graphicFrame>
        <p:nvGraphicFramePr>
          <p:cNvPr id="11" name="Object 10"/>
          <p:cNvGraphicFramePr>
            <a:graphicFrameLocks noChangeAspect="1"/>
          </p:cNvGraphicFramePr>
          <p:nvPr/>
        </p:nvGraphicFramePr>
        <p:xfrm>
          <a:off x="6781800" y="533400"/>
          <a:ext cx="1840830" cy="794904"/>
        </p:xfrm>
        <a:graphic>
          <a:graphicData uri="http://schemas.openxmlformats.org/presentationml/2006/ole">
            <p:oleObj spid="_x0000_s9219" name="Equation" r:id="rId5" imgW="1117440" imgH="482400" progId="Equation.DSMT4">
              <p:embed/>
            </p:oleObj>
          </a:graphicData>
        </a:graphic>
      </p:graphicFrame>
      <p:sp>
        <p:nvSpPr>
          <p:cNvPr id="12" name="TextBox 11"/>
          <p:cNvSpPr txBox="1"/>
          <p:nvPr/>
        </p:nvSpPr>
        <p:spPr>
          <a:xfrm>
            <a:off x="6248400" y="152400"/>
            <a:ext cx="2895600" cy="369332"/>
          </a:xfrm>
          <a:prstGeom prst="rect">
            <a:avLst/>
          </a:prstGeom>
          <a:noFill/>
        </p:spPr>
        <p:txBody>
          <a:bodyPr wrap="square" rtlCol="0">
            <a:spAutoFit/>
          </a:bodyPr>
          <a:lstStyle/>
          <a:p>
            <a:r>
              <a:rPr lang="en-US" dirty="0" smtClean="0"/>
              <a:t>Surface energy balance: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linds(horizontal)">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blinds(horizontal)">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2708"/>
                                        </p:tgtEl>
                                        <p:attrNameLst>
                                          <p:attrName>style.visibility</p:attrName>
                                        </p:attrNameLst>
                                      </p:cBhvr>
                                      <p:to>
                                        <p:strVal val="visible"/>
                                      </p:to>
                                    </p:set>
                                    <p:animEffect transition="in" filter="blinds(horizontal)">
                                      <p:cBhvr>
                                        <p:cTn id="22" dur="500"/>
                                        <p:tgtEl>
                                          <p:spTgt spid="7270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par>
                                <p:cTn id="43" presetID="3" presetClass="entr" presetSubtype="1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linds(horizontal)">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4"/>
          <p:cNvSpPr txBox="1">
            <a:spLocks noChangeArrowheads="1"/>
          </p:cNvSpPr>
          <p:nvPr/>
        </p:nvSpPr>
        <p:spPr bwMode="auto">
          <a:xfrm>
            <a:off x="457200" y="1371600"/>
            <a:ext cx="4800600" cy="519113"/>
          </a:xfrm>
          <a:prstGeom prst="rect">
            <a:avLst/>
          </a:prstGeom>
          <a:noFill/>
          <a:ln w="9525">
            <a:noFill/>
            <a:miter lim="800000"/>
            <a:headEnd/>
            <a:tailEnd/>
          </a:ln>
        </p:spPr>
        <p:txBody>
          <a:bodyPr>
            <a:spAutoFit/>
          </a:bodyPr>
          <a:lstStyle/>
          <a:p>
            <a:pPr>
              <a:spcBef>
                <a:spcPct val="50000"/>
              </a:spcBef>
            </a:pPr>
            <a:r>
              <a:rPr lang="en-US" dirty="0"/>
              <a:t>Top of Atmosphere:</a:t>
            </a:r>
          </a:p>
        </p:txBody>
      </p:sp>
      <p:sp>
        <p:nvSpPr>
          <p:cNvPr id="5127" name="Rectangle 5"/>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rPr>
              <a:t>Radiative Equilibrium:</a:t>
            </a:r>
          </a:p>
        </p:txBody>
      </p:sp>
      <p:graphicFrame>
        <p:nvGraphicFramePr>
          <p:cNvPr id="5122" name="Object 6"/>
          <p:cNvGraphicFramePr>
            <a:graphicFrameLocks noChangeAspect="1"/>
          </p:cNvGraphicFramePr>
          <p:nvPr/>
        </p:nvGraphicFramePr>
        <p:xfrm>
          <a:off x="2057400" y="1905000"/>
          <a:ext cx="4889500" cy="1266825"/>
        </p:xfrm>
        <a:graphic>
          <a:graphicData uri="http://schemas.openxmlformats.org/presentationml/2006/ole">
            <p:oleObj spid="_x0000_s5122" name="Equation" r:id="rId3" imgW="1765080" imgH="457200" progId="Equation.DSMT4">
              <p:embed/>
            </p:oleObj>
          </a:graphicData>
        </a:graphic>
      </p:graphicFrame>
      <p:sp>
        <p:nvSpPr>
          <p:cNvPr id="5128" name="Text Box 7"/>
          <p:cNvSpPr txBox="1">
            <a:spLocks noChangeArrowheads="1"/>
          </p:cNvSpPr>
          <p:nvPr/>
        </p:nvSpPr>
        <p:spPr bwMode="auto">
          <a:xfrm>
            <a:off x="457200" y="4114800"/>
            <a:ext cx="3276600" cy="519113"/>
          </a:xfrm>
          <a:prstGeom prst="rect">
            <a:avLst/>
          </a:prstGeom>
          <a:noFill/>
          <a:ln w="9525">
            <a:noFill/>
            <a:miter lim="800000"/>
            <a:headEnd/>
            <a:tailEnd/>
          </a:ln>
        </p:spPr>
        <p:txBody>
          <a:bodyPr>
            <a:spAutoFit/>
          </a:bodyPr>
          <a:lstStyle/>
          <a:p>
            <a:pPr>
              <a:spcBef>
                <a:spcPct val="50000"/>
              </a:spcBef>
            </a:pPr>
            <a:r>
              <a:rPr lang="en-US" dirty="0"/>
              <a:t>Surface:</a:t>
            </a:r>
          </a:p>
        </p:txBody>
      </p:sp>
      <p:graphicFrame>
        <p:nvGraphicFramePr>
          <p:cNvPr id="5123" name="Object 8"/>
          <p:cNvGraphicFramePr>
            <a:graphicFrameLocks noChangeAspect="1"/>
          </p:cNvGraphicFramePr>
          <p:nvPr/>
        </p:nvGraphicFramePr>
        <p:xfrm>
          <a:off x="1905000" y="4572000"/>
          <a:ext cx="5791200" cy="1122363"/>
        </p:xfrm>
        <a:graphic>
          <a:graphicData uri="http://schemas.openxmlformats.org/presentationml/2006/ole">
            <p:oleObj spid="_x0000_s5123" name="Equation" r:id="rId4" imgW="2031840" imgH="393480" progId="Equation.DSMT4">
              <p:embed/>
            </p:oleObj>
          </a:graphicData>
        </a:graphic>
      </p:graphicFrame>
      <p:graphicFrame>
        <p:nvGraphicFramePr>
          <p:cNvPr id="5124" name="Object 9"/>
          <p:cNvGraphicFramePr>
            <a:graphicFrameLocks noChangeAspect="1"/>
          </p:cNvGraphicFramePr>
          <p:nvPr/>
        </p:nvGraphicFramePr>
        <p:xfrm>
          <a:off x="2667000" y="3200400"/>
          <a:ext cx="2895600" cy="979488"/>
        </p:xfrm>
        <a:graphic>
          <a:graphicData uri="http://schemas.openxmlformats.org/presentationml/2006/ole">
            <p:oleObj spid="_x0000_s5124" name="Equation" r:id="rId5" imgW="825480" imgH="279360" progId="Equation.DSMT4">
              <p:embed/>
            </p:oleObj>
          </a:graphicData>
        </a:graphic>
      </p:graphicFrame>
      <p:graphicFrame>
        <p:nvGraphicFramePr>
          <p:cNvPr id="5125" name="Object 10"/>
          <p:cNvGraphicFramePr>
            <a:graphicFrameLocks noChangeAspect="1"/>
          </p:cNvGraphicFramePr>
          <p:nvPr/>
        </p:nvGraphicFramePr>
        <p:xfrm>
          <a:off x="2268538" y="5656263"/>
          <a:ext cx="4149725" cy="966787"/>
        </p:xfrm>
        <a:graphic>
          <a:graphicData uri="http://schemas.openxmlformats.org/presentationml/2006/ole">
            <p:oleObj spid="_x0000_s5125" name="Equation" r:id="rId6" imgW="1473120" imgH="3427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linds(horizontal)">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linds(horizont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blinds(horizontal)">
                                      <p:cBhvr>
                                        <p:cTn id="22" dur="500"/>
                                        <p:tgtEl>
                                          <p:spTgt spid="51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blinds(horizontal)">
                                      <p:cBhvr>
                                        <p:cTn id="27" dur="500"/>
                                        <p:tgtEl>
                                          <p:spTgt spid="51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blinds(horizontal)">
                                      <p:cBhvr>
                                        <p:cTn id="3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rPr>
              <a:t>Surface temperature too large because:</a:t>
            </a:r>
          </a:p>
        </p:txBody>
      </p:sp>
      <p:sp>
        <p:nvSpPr>
          <p:cNvPr id="73731" name="Rectangle 3"/>
          <p:cNvSpPr>
            <a:spLocks noGrp="1" noChangeArrowheads="1"/>
          </p:cNvSpPr>
          <p:nvPr>
            <p:ph type="body" idx="1"/>
          </p:nvPr>
        </p:nvSpPr>
        <p:spPr>
          <a:xfrm>
            <a:off x="609600" y="2895600"/>
            <a:ext cx="8229600" cy="1981200"/>
          </a:xfrm>
        </p:spPr>
        <p:txBody>
          <a:bodyPr>
            <a:normAutofit fontScale="92500" lnSpcReduction="20000"/>
          </a:bodyPr>
          <a:lstStyle/>
          <a:p>
            <a:pPr eaLnBrk="1" hangingPunct="1"/>
            <a:r>
              <a:rPr lang="en-US" dirty="0" smtClean="0"/>
              <a:t>Real atmosphere is not opaque</a:t>
            </a:r>
          </a:p>
          <a:p>
            <a:pPr eaLnBrk="1" hangingPunct="1"/>
            <a:r>
              <a:rPr lang="en-US" dirty="0" smtClean="0"/>
              <a:t>Heat transported by convection as well as by radiation</a:t>
            </a:r>
          </a:p>
          <a:p>
            <a:pPr eaLnBrk="1" hangingPunct="1"/>
            <a:r>
              <a:rPr lang="en-US" dirty="0" smtClean="0"/>
              <a:t>Will be covered later in course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blinds(horizontal)">
                                      <p:cBhvr>
                                        <p:cTn id="17"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533400" y="2133600"/>
            <a:ext cx="8229600" cy="1143000"/>
          </a:xfrm>
        </p:spPr>
        <p:txBody>
          <a:bodyPr/>
          <a:lstStyle/>
          <a:p>
            <a:pPr eaLnBrk="1" hangingPunct="1"/>
            <a:r>
              <a:rPr lang="en-US" sz="3600" dirty="0" smtClean="0">
                <a:solidFill>
                  <a:srgbClr val="0033CC"/>
                </a:solidFill>
                <a:effectLst>
                  <a:outerShdw blurRad="38100" dist="38100" dir="2700000" algn="tl">
                    <a:srgbClr val="000000">
                      <a:alpha val="43137"/>
                    </a:srgbClr>
                  </a:outerShdw>
                </a:effectLst>
              </a:rPr>
              <a:t>Annual Average Radiation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228600" y="1488676"/>
            <a:ext cx="8610600" cy="4780362"/>
          </a:xfrm>
          <a:prstGeom prst="rect">
            <a:avLst/>
          </a:prstGeom>
          <a:noFill/>
          <a:ln w="9525">
            <a:noFill/>
            <a:miter lim="800000"/>
            <a:headEnd/>
            <a:tailEnd/>
          </a:ln>
        </p:spPr>
      </p:pic>
      <p:sp>
        <p:nvSpPr>
          <p:cNvPr id="3077" name="Text Box 5"/>
          <p:cNvSpPr txBox="1">
            <a:spLocks noChangeArrowheads="1"/>
          </p:cNvSpPr>
          <p:nvPr/>
        </p:nvSpPr>
        <p:spPr bwMode="auto">
          <a:xfrm>
            <a:off x="2209800" y="609600"/>
            <a:ext cx="5257800" cy="457200"/>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0033CC"/>
                </a:solidFill>
                <a:effectLst>
                  <a:outerShdw blurRad="38100" dist="38100" dir="2700000" algn="tl">
                    <a:srgbClr val="C0C0C0"/>
                  </a:outerShdw>
                </a:effectLst>
              </a:rPr>
              <a:t>Elements of the Greenhouse Effect</a:t>
            </a:r>
          </a:p>
        </p:txBody>
      </p:sp>
      <p:sp>
        <p:nvSpPr>
          <p:cNvPr id="4" name="TextBox 3"/>
          <p:cNvSpPr txBox="1"/>
          <p:nvPr/>
        </p:nvSpPr>
        <p:spPr>
          <a:xfrm>
            <a:off x="5334000" y="6477000"/>
            <a:ext cx="3657600" cy="381000"/>
          </a:xfrm>
          <a:prstGeom prst="rect">
            <a:avLst/>
          </a:prstGeom>
          <a:noFill/>
        </p:spPr>
        <p:txBody>
          <a:bodyPr wrap="square" rtlCol="0">
            <a:spAutoFit/>
          </a:bodyPr>
          <a:lstStyle/>
          <a:p>
            <a:r>
              <a:rPr lang="en-US" dirty="0" smtClean="0"/>
              <a:t>from </a:t>
            </a:r>
            <a:r>
              <a:rPr lang="en-US" i="1" dirty="0" smtClean="0"/>
              <a:t>IPCC AR4</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ww.chrisbence.com/projects/powerplant/img/atmosphere_thickness.jpg"/>
          <p:cNvPicPr>
            <a:picLocks noChangeAspect="1" noChangeArrowheads="1"/>
          </p:cNvPicPr>
          <p:nvPr/>
        </p:nvPicPr>
        <p:blipFill>
          <a:blip r:embed="rId3" cstate="print"/>
          <a:srcRect t="265"/>
          <a:stretch>
            <a:fillRect/>
          </a:stretch>
        </p:blipFill>
        <p:spPr bwMode="auto">
          <a:xfrm>
            <a:off x="0" y="2817960"/>
            <a:ext cx="9144000" cy="4040040"/>
          </a:xfrm>
          <a:prstGeom prst="rect">
            <a:avLst/>
          </a:prstGeom>
          <a:noFill/>
        </p:spPr>
      </p:pic>
      <p:sp>
        <p:nvSpPr>
          <p:cNvPr id="3" name="TextBox 2"/>
          <p:cNvSpPr txBox="1"/>
          <p:nvPr/>
        </p:nvSpPr>
        <p:spPr>
          <a:xfrm>
            <a:off x="381000" y="457200"/>
            <a:ext cx="7848600" cy="461665"/>
          </a:xfrm>
          <a:prstGeom prst="rect">
            <a:avLst/>
          </a:prstGeom>
          <a:noFill/>
        </p:spPr>
        <p:txBody>
          <a:bodyPr wrap="square" rtlCol="0">
            <a:spAutoFit/>
          </a:bodyPr>
          <a:lstStyle/>
          <a:p>
            <a:pPr algn="ctr"/>
            <a:r>
              <a:rPr lang="en-US" sz="2400" dirty="0" smtClean="0">
                <a:solidFill>
                  <a:schemeClr val="bg1"/>
                </a:solidFill>
              </a:rPr>
              <a:t>Earth’s Atmosphere is Thin!</a:t>
            </a:r>
            <a:endParaRPr lang="en-US" sz="2400" dirty="0">
              <a:solidFill>
                <a:schemeClr val="bg1"/>
              </a:solidFill>
            </a:endParaRPr>
          </a:p>
        </p:txBody>
      </p:sp>
      <p:sp>
        <p:nvSpPr>
          <p:cNvPr id="4" name="TextBox 3"/>
          <p:cNvSpPr txBox="1"/>
          <p:nvPr/>
        </p:nvSpPr>
        <p:spPr>
          <a:xfrm>
            <a:off x="2590801" y="5791200"/>
            <a:ext cx="6248400" cy="646331"/>
          </a:xfrm>
          <a:prstGeom prst="rect">
            <a:avLst/>
          </a:prstGeom>
          <a:solidFill>
            <a:srgbClr val="FFFF00"/>
          </a:solidFill>
        </p:spPr>
        <p:txBody>
          <a:bodyPr wrap="square" rtlCol="0">
            <a:spAutoFit/>
          </a:bodyPr>
          <a:lstStyle/>
          <a:p>
            <a:r>
              <a:rPr lang="en-US" dirty="0" smtClean="0"/>
              <a:t>Source unknown – relatively weak as fair use claim. </a:t>
            </a:r>
            <a:br>
              <a:rPr lang="en-US" dirty="0" smtClean="0"/>
            </a:br>
            <a:r>
              <a:rPr lang="en-US" dirty="0" smtClean="0"/>
              <a:t>Can this NASA public domain alternative be substituted?</a:t>
            </a:r>
            <a:endParaRPr lang="en-US" dirty="0"/>
          </a:p>
        </p:txBody>
      </p:sp>
      <p:pic>
        <p:nvPicPr>
          <p:cNvPr id="14338" name="Picture 2" descr="http://upload.wikimedia.org/wikipedia/commons/a/aa/Sunset_over_Western_South_America.jpg"/>
          <p:cNvPicPr>
            <a:picLocks noChangeAspect="1" noChangeArrowheads="1"/>
          </p:cNvPicPr>
          <p:nvPr/>
        </p:nvPicPr>
        <p:blipFill>
          <a:blip r:embed="rId4" cstate="print"/>
          <a:srcRect t="25466" r="32162" b="17391"/>
          <a:stretch>
            <a:fillRect/>
          </a:stretch>
        </p:blipFill>
        <p:spPr bwMode="auto">
          <a:xfrm>
            <a:off x="2590800" y="2286000"/>
            <a:ext cx="6248400" cy="35052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Annual Average Surface Albedo</a:t>
            </a:r>
            <a:endParaRPr lang="en-US" sz="3200" dirty="0">
              <a:solidFill>
                <a:schemeClr val="bg1"/>
              </a:solidFill>
            </a:endParaRPr>
          </a:p>
        </p:txBody>
      </p:sp>
      <p:pic>
        <p:nvPicPr>
          <p:cNvPr id="45058" name="Picture 2" descr="C:\Users\Kerry\Documents\Class\12.340_EdX\Images\AlbMap.BS.vb1.0.2001.225.0.47.web.jpg"/>
          <p:cNvPicPr>
            <a:picLocks noChangeAspect="1" noChangeArrowheads="1"/>
          </p:cNvPicPr>
          <p:nvPr/>
        </p:nvPicPr>
        <p:blipFill>
          <a:blip r:embed="rId3" cstate="print"/>
          <a:srcRect/>
          <a:stretch>
            <a:fillRect/>
          </a:stretch>
        </p:blipFill>
        <p:spPr bwMode="auto">
          <a:xfrm>
            <a:off x="1" y="1447799"/>
            <a:ext cx="9144000" cy="4308691"/>
          </a:xfrm>
          <a:prstGeom prst="rect">
            <a:avLst/>
          </a:prstGeom>
          <a:noFill/>
        </p:spPr>
      </p:pic>
      <p:sp>
        <p:nvSpPr>
          <p:cNvPr id="4" name="TextBox 3"/>
          <p:cNvSpPr txBox="1"/>
          <p:nvPr/>
        </p:nvSpPr>
        <p:spPr>
          <a:xfrm>
            <a:off x="5943600" y="6400800"/>
            <a:ext cx="3038717" cy="276999"/>
          </a:xfrm>
          <a:prstGeom prst="rect">
            <a:avLst/>
          </a:prstGeom>
          <a:noFill/>
        </p:spPr>
        <p:txBody>
          <a:bodyPr wrap="none" rtlCol="0">
            <a:spAutoFit/>
          </a:bodyPr>
          <a:lstStyle/>
          <a:p>
            <a:r>
              <a:rPr lang="en-US" sz="1200" dirty="0" smtClean="0">
                <a:solidFill>
                  <a:srgbClr val="FFFF00"/>
                </a:solidFill>
              </a:rPr>
              <a:t>Image credit: NASA (</a:t>
            </a:r>
            <a:r>
              <a:rPr lang="en-US" sz="1200" dirty="0" err="1" smtClean="0">
                <a:solidFill>
                  <a:srgbClr val="FFFF00"/>
                </a:solidFill>
              </a:rPr>
              <a:t>MODIS</a:t>
            </a:r>
            <a:r>
              <a:rPr lang="en-US" sz="1200" dirty="0" smtClean="0">
                <a:solidFill>
                  <a:srgbClr val="FFFF00"/>
                </a:solidFill>
              </a:rPr>
              <a:t> Atmosphere)</a:t>
            </a:r>
            <a:endParaRPr lang="en-US" sz="12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Annual Mean Absorbed Solar Radiation</a:t>
            </a:r>
            <a:endParaRPr lang="en-US" sz="3200" dirty="0"/>
          </a:p>
        </p:txBody>
      </p:sp>
      <p:pic>
        <p:nvPicPr>
          <p:cNvPr id="46082" name="Picture 2" descr="C:\Users\Kerry\Documents\Class\12.340_EdX\Images\i1520-0442-16-22-3706-f02.jpeg"/>
          <p:cNvPicPr>
            <a:picLocks noChangeAspect="1" noChangeArrowheads="1"/>
          </p:cNvPicPr>
          <p:nvPr/>
        </p:nvPicPr>
        <p:blipFill>
          <a:blip r:embed="rId3" cstate="print"/>
          <a:srcRect b="65588"/>
          <a:stretch>
            <a:fillRect/>
          </a:stretch>
        </p:blipFill>
        <p:spPr bwMode="auto">
          <a:xfrm>
            <a:off x="609600" y="1447800"/>
            <a:ext cx="8124346" cy="4301216"/>
          </a:xfrm>
          <a:prstGeom prst="rect">
            <a:avLst/>
          </a:prstGeom>
          <a:noFill/>
        </p:spPr>
      </p:pic>
      <p:sp>
        <p:nvSpPr>
          <p:cNvPr id="4" name="TextBox 3"/>
          <p:cNvSpPr txBox="1"/>
          <p:nvPr/>
        </p:nvSpPr>
        <p:spPr>
          <a:xfrm>
            <a:off x="762000" y="6248400"/>
            <a:ext cx="7315200" cy="430887"/>
          </a:xfrm>
          <a:prstGeom prst="rect">
            <a:avLst/>
          </a:prstGeom>
          <a:noFill/>
        </p:spPr>
        <p:txBody>
          <a:bodyPr wrap="square" rtlCol="0">
            <a:spAutoFit/>
          </a:bodyPr>
          <a:lstStyle/>
          <a:p>
            <a:r>
              <a:rPr lang="en-US" sz="1100" dirty="0" smtClean="0"/>
              <a:t>From </a:t>
            </a:r>
            <a:r>
              <a:rPr lang="en-US" sz="1100" dirty="0" err="1" smtClean="0"/>
              <a:t>Trenbert</a:t>
            </a:r>
            <a:r>
              <a:rPr lang="en-US" sz="1100" dirty="0" smtClean="0"/>
              <a:t>, K. E., and D. P. </a:t>
            </a:r>
            <a:r>
              <a:rPr lang="en-US" sz="1100" dirty="0" err="1" smtClean="0"/>
              <a:t>Stepaniak</a:t>
            </a:r>
            <a:r>
              <a:rPr lang="en-US" sz="1100" dirty="0" smtClean="0"/>
              <a:t>. “Seamless </a:t>
            </a:r>
            <a:r>
              <a:rPr lang="en-US" sz="1100" dirty="0" err="1" smtClean="0"/>
              <a:t>Poleward</a:t>
            </a:r>
            <a:r>
              <a:rPr lang="en-US" sz="1100" dirty="0" smtClean="0"/>
              <a:t> Atmospheric Energy Transports and Implications for </a:t>
            </a:r>
            <a:r>
              <a:rPr lang="en-US" sz="1100" dirty="0" smtClean="0"/>
              <a:t>the Hadley </a:t>
            </a:r>
            <a:r>
              <a:rPr lang="en-US" sz="1100" dirty="0" smtClean="0"/>
              <a:t>Circulation.” </a:t>
            </a:r>
            <a:r>
              <a:rPr lang="en-US" sz="1100" i="1" dirty="0" smtClean="0"/>
              <a:t>J. Climate </a:t>
            </a:r>
            <a:r>
              <a:rPr lang="en-US" sz="1100" dirty="0" smtClean="0"/>
              <a:t>16 (2003): 3706-3722</a:t>
            </a:r>
            <a:r>
              <a:rPr lang="en-US" sz="1100" dirty="0" smtClean="0"/>
              <a:t>. © American Meteorological Society.</a:t>
            </a:r>
            <a:endParaRPr lang="en-US" sz="11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Annual Mean Outgoing Longwave Radiation</a:t>
            </a:r>
            <a:endParaRPr lang="en-US" sz="3200" dirty="0"/>
          </a:p>
        </p:txBody>
      </p:sp>
      <p:pic>
        <p:nvPicPr>
          <p:cNvPr id="46082" name="Picture 2" descr="C:\Users\Kerry\Documents\Class\12.340_EdX\Images\i1520-0442-16-22-3706-f02.jpeg"/>
          <p:cNvPicPr>
            <a:picLocks noChangeAspect="1" noChangeArrowheads="1"/>
          </p:cNvPicPr>
          <p:nvPr/>
        </p:nvPicPr>
        <p:blipFill>
          <a:blip r:embed="rId3" cstate="print"/>
          <a:srcRect t="34537" b="32625"/>
          <a:stretch>
            <a:fillRect/>
          </a:stretch>
        </p:blipFill>
        <p:spPr bwMode="auto">
          <a:xfrm>
            <a:off x="533400" y="1600200"/>
            <a:ext cx="8124346" cy="4104363"/>
          </a:xfrm>
          <a:prstGeom prst="rect">
            <a:avLst/>
          </a:prstGeom>
          <a:noFill/>
        </p:spPr>
      </p:pic>
      <p:sp>
        <p:nvSpPr>
          <p:cNvPr id="6" name="TextBox 5"/>
          <p:cNvSpPr txBox="1"/>
          <p:nvPr/>
        </p:nvSpPr>
        <p:spPr>
          <a:xfrm>
            <a:off x="762000" y="6248400"/>
            <a:ext cx="7315200" cy="430887"/>
          </a:xfrm>
          <a:prstGeom prst="rect">
            <a:avLst/>
          </a:prstGeom>
          <a:noFill/>
        </p:spPr>
        <p:txBody>
          <a:bodyPr wrap="square" rtlCol="0">
            <a:spAutoFit/>
          </a:bodyPr>
          <a:lstStyle/>
          <a:p>
            <a:r>
              <a:rPr lang="en-US" sz="1100" dirty="0" smtClean="0"/>
              <a:t>From </a:t>
            </a:r>
            <a:r>
              <a:rPr lang="en-US" sz="1100" dirty="0" err="1" smtClean="0"/>
              <a:t>Trenbert</a:t>
            </a:r>
            <a:r>
              <a:rPr lang="en-US" sz="1100" dirty="0" smtClean="0"/>
              <a:t>, K. E., and D. P. </a:t>
            </a:r>
            <a:r>
              <a:rPr lang="en-US" sz="1100" dirty="0" err="1" smtClean="0"/>
              <a:t>Stepaniak</a:t>
            </a:r>
            <a:r>
              <a:rPr lang="en-US" sz="1100" dirty="0" smtClean="0"/>
              <a:t>. “Seamless </a:t>
            </a:r>
            <a:r>
              <a:rPr lang="en-US" sz="1100" dirty="0" err="1" smtClean="0"/>
              <a:t>Poleward</a:t>
            </a:r>
            <a:r>
              <a:rPr lang="en-US" sz="1100" dirty="0" smtClean="0"/>
              <a:t> Atmospheric Energy Transports and Implications for </a:t>
            </a:r>
            <a:r>
              <a:rPr lang="en-US" sz="1100" dirty="0" smtClean="0"/>
              <a:t>the Hadley </a:t>
            </a:r>
            <a:r>
              <a:rPr lang="en-US" sz="1100" dirty="0" smtClean="0"/>
              <a:t>Circulation.” </a:t>
            </a:r>
            <a:r>
              <a:rPr lang="en-US" sz="1100" i="1" dirty="0" smtClean="0"/>
              <a:t>J. Climate </a:t>
            </a:r>
            <a:r>
              <a:rPr lang="en-US" sz="1100" dirty="0" smtClean="0"/>
              <a:t>16 (2003): 3706-3722</a:t>
            </a:r>
            <a:r>
              <a:rPr lang="en-US" sz="1100" dirty="0" smtClean="0"/>
              <a:t>. © American Meteorological Society.</a:t>
            </a:r>
            <a:endParaRPr lang="en-US" sz="11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Annual Mean Net Absorbed Radiation</a:t>
            </a:r>
            <a:endParaRPr lang="en-US" sz="3200" dirty="0"/>
          </a:p>
        </p:txBody>
      </p:sp>
      <p:pic>
        <p:nvPicPr>
          <p:cNvPr id="46082" name="Picture 2" descr="C:\Users\Kerry\Documents\Class\12.340_EdX\Images\i1520-0442-16-22-3706-f02.jpeg"/>
          <p:cNvPicPr>
            <a:picLocks noChangeAspect="1" noChangeArrowheads="1"/>
          </p:cNvPicPr>
          <p:nvPr/>
        </p:nvPicPr>
        <p:blipFill>
          <a:blip r:embed="rId3" cstate="print"/>
          <a:srcRect t="67500"/>
          <a:stretch>
            <a:fillRect/>
          </a:stretch>
        </p:blipFill>
        <p:spPr bwMode="auto">
          <a:xfrm>
            <a:off x="609600" y="1600200"/>
            <a:ext cx="8124346" cy="4062236"/>
          </a:xfrm>
          <a:prstGeom prst="rect">
            <a:avLst/>
          </a:prstGeom>
          <a:noFill/>
        </p:spPr>
      </p:pic>
      <p:sp>
        <p:nvSpPr>
          <p:cNvPr id="6" name="TextBox 5"/>
          <p:cNvSpPr txBox="1"/>
          <p:nvPr/>
        </p:nvSpPr>
        <p:spPr>
          <a:xfrm>
            <a:off x="762000" y="6248400"/>
            <a:ext cx="7315200" cy="430887"/>
          </a:xfrm>
          <a:prstGeom prst="rect">
            <a:avLst/>
          </a:prstGeom>
          <a:noFill/>
        </p:spPr>
        <p:txBody>
          <a:bodyPr wrap="square" rtlCol="0">
            <a:spAutoFit/>
          </a:bodyPr>
          <a:lstStyle/>
          <a:p>
            <a:r>
              <a:rPr lang="en-US" sz="1100" dirty="0" smtClean="0"/>
              <a:t>From </a:t>
            </a:r>
            <a:r>
              <a:rPr lang="en-US" sz="1100" dirty="0" err="1" smtClean="0"/>
              <a:t>Trenbert</a:t>
            </a:r>
            <a:r>
              <a:rPr lang="en-US" sz="1100" dirty="0" smtClean="0"/>
              <a:t>, K. E., and D. P. </a:t>
            </a:r>
            <a:r>
              <a:rPr lang="en-US" sz="1100" dirty="0" err="1" smtClean="0"/>
              <a:t>Stepaniak</a:t>
            </a:r>
            <a:r>
              <a:rPr lang="en-US" sz="1100" dirty="0" smtClean="0"/>
              <a:t>. “Seamless </a:t>
            </a:r>
            <a:r>
              <a:rPr lang="en-US" sz="1100" dirty="0" err="1" smtClean="0"/>
              <a:t>Poleward</a:t>
            </a:r>
            <a:r>
              <a:rPr lang="en-US" sz="1100" dirty="0" smtClean="0"/>
              <a:t> Atmospheric Energy Transports and Implications for </a:t>
            </a:r>
            <a:r>
              <a:rPr lang="en-US" sz="1100" dirty="0" smtClean="0"/>
              <a:t>the Hadley </a:t>
            </a:r>
            <a:r>
              <a:rPr lang="en-US" sz="1100" dirty="0" smtClean="0"/>
              <a:t>Circulation.” </a:t>
            </a:r>
            <a:r>
              <a:rPr lang="en-US" sz="1100" i="1" dirty="0" smtClean="0"/>
              <a:t>J. Climate </a:t>
            </a:r>
            <a:r>
              <a:rPr lang="en-US" sz="1100" dirty="0" smtClean="0"/>
              <a:t>16 (2003): 3706-3722</a:t>
            </a:r>
            <a:r>
              <a:rPr lang="en-US" sz="1100" dirty="0" smtClean="0"/>
              <a:t>. © American Meteorological Society.</a:t>
            </a:r>
            <a:endParaRPr lang="en-US" sz="11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438400" y="304800"/>
            <a:ext cx="41148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3971" name="Rectangle 3"/>
          <p:cNvSpPr>
            <a:spLocks noGrp="1" noChangeArrowheads="1"/>
          </p:cNvSpPr>
          <p:nvPr>
            <p:ph type="title"/>
          </p:nvPr>
        </p:nvSpPr>
        <p:spPr>
          <a:xfrm>
            <a:off x="381000" y="0"/>
            <a:ext cx="8229600" cy="1143000"/>
          </a:xfrm>
        </p:spPr>
        <p:txBody>
          <a:bodyPr/>
          <a:lstStyle/>
          <a:p>
            <a:r>
              <a:rPr lang="en-US" sz="2400" smtClean="0">
                <a:latin typeface="Times New Roman" pitchFamily="18" charset="0"/>
              </a:rPr>
              <a:t>Roles of atmosphere and ocean</a:t>
            </a:r>
          </a:p>
        </p:txBody>
      </p:sp>
      <p:pic>
        <p:nvPicPr>
          <p:cNvPr id="83972" name="Picture 4" descr="trenberth_caron"/>
          <p:cNvPicPr>
            <a:picLocks noChangeAspect="1" noChangeArrowheads="1"/>
          </p:cNvPicPr>
          <p:nvPr/>
        </p:nvPicPr>
        <p:blipFill>
          <a:blip r:embed="rId3" cstate="print"/>
          <a:srcRect/>
          <a:stretch>
            <a:fillRect/>
          </a:stretch>
        </p:blipFill>
        <p:spPr bwMode="auto">
          <a:xfrm>
            <a:off x="838200" y="1295400"/>
            <a:ext cx="7258050" cy="4533900"/>
          </a:xfrm>
          <a:prstGeom prst="rect">
            <a:avLst/>
          </a:prstGeom>
          <a:noFill/>
          <a:ln w="9525">
            <a:noFill/>
            <a:miter lim="800000"/>
            <a:headEnd/>
            <a:tailEnd/>
          </a:ln>
        </p:spPr>
      </p:pic>
      <p:sp>
        <p:nvSpPr>
          <p:cNvPr id="83974" name="Text Box 6"/>
          <p:cNvSpPr txBox="1">
            <a:spLocks noChangeArrowheads="1"/>
          </p:cNvSpPr>
          <p:nvPr/>
        </p:nvSpPr>
        <p:spPr bwMode="auto">
          <a:xfrm>
            <a:off x="5029200" y="2133600"/>
            <a:ext cx="685800" cy="304800"/>
          </a:xfrm>
          <a:prstGeom prst="rect">
            <a:avLst/>
          </a:prstGeom>
          <a:noFill/>
          <a:ln w="9525">
            <a:noFill/>
            <a:miter lim="800000"/>
            <a:headEnd/>
            <a:tailEnd/>
          </a:ln>
        </p:spPr>
        <p:txBody>
          <a:bodyPr>
            <a:spAutoFit/>
          </a:bodyPr>
          <a:lstStyle/>
          <a:p>
            <a:pPr>
              <a:spcBef>
                <a:spcPct val="50000"/>
              </a:spcBef>
            </a:pPr>
            <a:r>
              <a:rPr lang="en-US" sz="1400" b="1"/>
              <a:t>net</a:t>
            </a:r>
          </a:p>
        </p:txBody>
      </p:sp>
      <p:sp>
        <p:nvSpPr>
          <p:cNvPr id="83975" name="Text Box 7"/>
          <p:cNvSpPr txBox="1">
            <a:spLocks noChangeArrowheads="1"/>
          </p:cNvSpPr>
          <p:nvPr/>
        </p:nvSpPr>
        <p:spPr bwMode="auto">
          <a:xfrm>
            <a:off x="6400800" y="3200400"/>
            <a:ext cx="1066800" cy="304800"/>
          </a:xfrm>
          <a:prstGeom prst="rect">
            <a:avLst/>
          </a:prstGeom>
          <a:noFill/>
          <a:ln w="9525">
            <a:noFill/>
            <a:miter lim="800000"/>
            <a:headEnd/>
            <a:tailEnd/>
          </a:ln>
        </p:spPr>
        <p:txBody>
          <a:bodyPr>
            <a:spAutoFit/>
          </a:bodyPr>
          <a:lstStyle/>
          <a:p>
            <a:pPr>
              <a:spcBef>
                <a:spcPct val="50000"/>
              </a:spcBef>
            </a:pPr>
            <a:r>
              <a:rPr lang="en-US" sz="1400" b="1"/>
              <a:t>ocean</a:t>
            </a:r>
          </a:p>
        </p:txBody>
      </p:sp>
      <p:sp>
        <p:nvSpPr>
          <p:cNvPr id="83976" name="Text Box 8"/>
          <p:cNvSpPr txBox="1">
            <a:spLocks noChangeArrowheads="1"/>
          </p:cNvSpPr>
          <p:nvPr/>
        </p:nvSpPr>
        <p:spPr bwMode="auto">
          <a:xfrm>
            <a:off x="3124200" y="4572000"/>
            <a:ext cx="1219200" cy="304800"/>
          </a:xfrm>
          <a:prstGeom prst="rect">
            <a:avLst/>
          </a:prstGeom>
          <a:noFill/>
          <a:ln w="9525">
            <a:noFill/>
            <a:miter lim="800000"/>
            <a:headEnd/>
            <a:tailEnd/>
          </a:ln>
        </p:spPr>
        <p:txBody>
          <a:bodyPr>
            <a:spAutoFit/>
          </a:bodyPr>
          <a:lstStyle/>
          <a:p>
            <a:pPr>
              <a:spcBef>
                <a:spcPct val="50000"/>
              </a:spcBef>
            </a:pPr>
            <a:r>
              <a:rPr lang="en-US" sz="1400" b="1"/>
              <a:t>atmosphere</a:t>
            </a:r>
          </a:p>
        </p:txBody>
      </p:sp>
      <p:sp>
        <p:nvSpPr>
          <p:cNvPr id="10" name="TextBox 9"/>
          <p:cNvSpPr txBox="1"/>
          <p:nvPr/>
        </p:nvSpPr>
        <p:spPr>
          <a:xfrm>
            <a:off x="1371600" y="6172200"/>
            <a:ext cx="6858000" cy="430887"/>
          </a:xfrm>
          <a:prstGeom prst="rect">
            <a:avLst/>
          </a:prstGeom>
          <a:noFill/>
        </p:spPr>
        <p:txBody>
          <a:bodyPr wrap="square" rtlCol="0">
            <a:spAutoFit/>
          </a:bodyPr>
          <a:lstStyle/>
          <a:p>
            <a:r>
              <a:rPr lang="en-US" sz="1100" dirty="0" smtClean="0"/>
              <a:t>From </a:t>
            </a:r>
            <a:r>
              <a:rPr lang="en-US" sz="1100" dirty="0" err="1" smtClean="0"/>
              <a:t>Trenberth</a:t>
            </a:r>
            <a:r>
              <a:rPr lang="en-US" sz="1100" dirty="0" smtClean="0"/>
              <a:t>, K. E., and J. M. Caron. “Estimates of </a:t>
            </a:r>
            <a:r>
              <a:rPr lang="en-US" sz="1100" dirty="0" err="1" smtClean="0"/>
              <a:t>meridional</a:t>
            </a:r>
            <a:r>
              <a:rPr lang="en-US" sz="1100" dirty="0" smtClean="0"/>
              <a:t> atmosphere and ocean heat transports.” </a:t>
            </a:r>
            <a:r>
              <a:rPr lang="en-US" sz="1100" dirty="0" smtClean="0"/>
              <a:t/>
            </a:r>
            <a:br>
              <a:rPr lang="en-US" sz="1100" dirty="0" smtClean="0"/>
            </a:br>
            <a:r>
              <a:rPr lang="en-US" sz="1100" i="1" dirty="0" smtClean="0"/>
              <a:t>J</a:t>
            </a:r>
            <a:r>
              <a:rPr lang="en-US" sz="1100" i="1" dirty="0" smtClean="0"/>
              <a:t>. Climate </a:t>
            </a:r>
            <a:r>
              <a:rPr lang="en-US" sz="1100" b="1" dirty="0" smtClean="0"/>
              <a:t>14</a:t>
            </a:r>
            <a:r>
              <a:rPr lang="en-US" sz="1100" dirty="0" smtClean="0"/>
              <a:t> (2001) 3433-3443</a:t>
            </a:r>
            <a:r>
              <a:rPr lang="en-US" sz="1100" dirty="0" smtClean="0"/>
              <a:t>. © </a:t>
            </a:r>
            <a:r>
              <a:rPr lang="en-US" sz="1100" dirty="0" smtClean="0"/>
              <a:t>American Meteorological Society</a:t>
            </a:r>
            <a:r>
              <a:rPr lang="en-US" sz="1100" dirty="0" smtClean="0"/>
              <a:t>.</a:t>
            </a:r>
            <a:endParaRPr lang="en-US" sz="11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Seasonal and other Variability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Radiation per unit surface area depends on the cosine of the solar zenith angle</a:t>
            </a:r>
            <a:endParaRPr lang="en-US" sz="2800" dirty="0"/>
          </a:p>
        </p:txBody>
      </p:sp>
      <p:pic>
        <p:nvPicPr>
          <p:cNvPr id="60418" name="Picture 2" descr="The_effect_of_latitude_on_incoming_solar_radiation.jpg"/>
          <p:cNvPicPr>
            <a:picLocks noChangeAspect="1" noChangeArrowheads="1"/>
          </p:cNvPicPr>
          <p:nvPr/>
        </p:nvPicPr>
        <p:blipFill>
          <a:blip r:embed="rId3" cstate="print"/>
          <a:srcRect/>
          <a:stretch>
            <a:fillRect/>
          </a:stretch>
        </p:blipFill>
        <p:spPr bwMode="auto">
          <a:xfrm>
            <a:off x="2286000" y="1295400"/>
            <a:ext cx="4267200" cy="5154779"/>
          </a:xfrm>
          <a:prstGeom prst="rect">
            <a:avLst/>
          </a:prstGeom>
          <a:noFill/>
        </p:spPr>
      </p:pic>
      <p:sp>
        <p:nvSpPr>
          <p:cNvPr id="5" name="TextBox 4"/>
          <p:cNvSpPr txBox="1"/>
          <p:nvPr/>
        </p:nvSpPr>
        <p:spPr>
          <a:xfrm>
            <a:off x="228600" y="6457890"/>
            <a:ext cx="8915400" cy="400110"/>
          </a:xfrm>
          <a:prstGeom prst="rect">
            <a:avLst/>
          </a:prstGeom>
          <a:noFill/>
        </p:spPr>
        <p:txBody>
          <a:bodyPr wrap="square" rtlCol="0">
            <a:spAutoFit/>
          </a:bodyPr>
          <a:lstStyle/>
          <a:p>
            <a:r>
              <a:rPr lang="en-US" sz="1000" dirty="0" smtClean="0"/>
              <a:t>Image credit: </a:t>
            </a:r>
            <a:r>
              <a:rPr lang="en-US" sz="1000" dirty="0" err="1" smtClean="0"/>
              <a:t>Kelt</a:t>
            </a:r>
            <a:r>
              <a:rPr lang="en-US" sz="1000" dirty="0" smtClean="0"/>
              <a:t>, D. A. “Chapter 3: Climatic determinants of global patterns of biodiversity.” </a:t>
            </a:r>
            <a:r>
              <a:rPr lang="en-US" sz="1000" dirty="0" err="1" smtClean="0"/>
              <a:t>MarineBio</a:t>
            </a:r>
            <a:r>
              <a:rPr lang="en-US" sz="1000" dirty="0" smtClean="0"/>
              <a:t> Conservation Society. Sept 2004. &lt;</a:t>
            </a:r>
            <a:r>
              <a:rPr lang="en-US" sz="1000" dirty="0" err="1" smtClean="0"/>
              <a:t>http://marinebio.org/oceans/conservation/moyle/ch3.asp</a:t>
            </a:r>
            <a:r>
              <a:rPr lang="en-US" sz="1000" dirty="0" smtClean="0"/>
              <a:t>&gt;</a:t>
            </a:r>
            <a:endParaRPr lang="en-US" sz="1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ig17_3.jpg"/>
          <p:cNvPicPr>
            <a:picLocks noChangeAspect="1" noChangeArrowheads="1"/>
          </p:cNvPicPr>
          <p:nvPr/>
        </p:nvPicPr>
        <p:blipFill>
          <a:blip r:embed="rId3" cstate="print"/>
          <a:srcRect/>
          <a:stretch>
            <a:fillRect/>
          </a:stretch>
        </p:blipFill>
        <p:spPr bwMode="auto">
          <a:xfrm>
            <a:off x="838200" y="0"/>
            <a:ext cx="5255502" cy="6858000"/>
          </a:xfrm>
          <a:prstGeom prst="rect">
            <a:avLst/>
          </a:prstGeom>
          <a:noFill/>
        </p:spPr>
      </p:pic>
      <p:sp>
        <p:nvSpPr>
          <p:cNvPr id="4" name="TextBox 3"/>
          <p:cNvSpPr txBox="1"/>
          <p:nvPr/>
        </p:nvSpPr>
        <p:spPr>
          <a:xfrm>
            <a:off x="6096000" y="2209800"/>
            <a:ext cx="2286000" cy="523220"/>
          </a:xfrm>
          <a:prstGeom prst="rect">
            <a:avLst/>
          </a:prstGeom>
          <a:noFill/>
        </p:spPr>
        <p:txBody>
          <a:bodyPr wrap="square" rtlCol="0">
            <a:spAutoFit/>
          </a:bodyPr>
          <a:lstStyle/>
          <a:p>
            <a:pPr algn="ctr"/>
            <a:r>
              <a:rPr lang="en-US" sz="2800" dirty="0" smtClean="0">
                <a:solidFill>
                  <a:srgbClr val="0033CC"/>
                </a:solidFill>
              </a:rPr>
              <a:t>Seasonality</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3600" dirty="0" smtClean="0">
                <a:solidFill>
                  <a:srgbClr val="0033CC"/>
                </a:solidFill>
                <a:effectLst>
                  <a:outerShdw blurRad="38100" dist="38100" dir="2700000" algn="tl">
                    <a:srgbClr val="000000">
                      <a:alpha val="43137"/>
                    </a:srgbClr>
                  </a:outerShdw>
                </a:effectLst>
              </a:rPr>
              <a:t>Seasonal variation of solar radiation</a:t>
            </a:r>
          </a:p>
        </p:txBody>
      </p:sp>
      <p:pic>
        <p:nvPicPr>
          <p:cNvPr id="56322" name="Picture 2" descr="Seasonal_variation_2.gif"/>
          <p:cNvPicPr>
            <a:picLocks noChangeAspect="1" noChangeArrowheads="1"/>
          </p:cNvPicPr>
          <p:nvPr/>
        </p:nvPicPr>
        <p:blipFill>
          <a:blip r:embed="rId3" cstate="print"/>
          <a:srcRect/>
          <a:stretch>
            <a:fillRect/>
          </a:stretch>
        </p:blipFill>
        <p:spPr bwMode="auto">
          <a:xfrm>
            <a:off x="2417932" y="799338"/>
            <a:ext cx="4287668" cy="590626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Documents and Settings\Kerry Emanuel\My Documents\CLASS\CLIMATE\solar_latitude.jpg"/>
          <p:cNvPicPr>
            <a:picLocks noChangeAspect="1" noChangeArrowheads="1"/>
          </p:cNvPicPr>
          <p:nvPr/>
        </p:nvPicPr>
        <p:blipFill>
          <a:blip r:embed="rId3" cstate="print"/>
          <a:srcRect/>
          <a:stretch>
            <a:fillRect/>
          </a:stretch>
        </p:blipFill>
        <p:spPr bwMode="auto">
          <a:xfrm>
            <a:off x="0" y="188913"/>
            <a:ext cx="9144000" cy="647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atmslayers"/>
          <p:cNvPicPr>
            <a:picLocks noChangeAspect="1" noChangeArrowheads="1"/>
          </p:cNvPicPr>
          <p:nvPr/>
        </p:nvPicPr>
        <p:blipFill>
          <a:blip r:embed="rId3" cstate="print"/>
          <a:srcRect/>
          <a:stretch>
            <a:fillRect/>
          </a:stretch>
        </p:blipFill>
        <p:spPr bwMode="auto">
          <a:xfrm>
            <a:off x="1593850" y="0"/>
            <a:ext cx="5956300" cy="6858000"/>
          </a:xfrm>
          <a:prstGeom prst="rect">
            <a:avLst/>
          </a:prstGeom>
          <a:noFill/>
          <a:ln w="9525">
            <a:noFill/>
            <a:miter lim="800000"/>
            <a:headEnd/>
            <a:tailEnd/>
          </a:ln>
        </p:spPr>
      </p:pic>
      <p:sp>
        <p:nvSpPr>
          <p:cNvPr id="3" name="TextBox 2"/>
          <p:cNvSpPr txBox="1"/>
          <p:nvPr/>
        </p:nvSpPr>
        <p:spPr>
          <a:xfrm>
            <a:off x="4495800" y="5943600"/>
            <a:ext cx="3810000" cy="646331"/>
          </a:xfrm>
          <a:prstGeom prst="rect">
            <a:avLst/>
          </a:prstGeom>
          <a:solidFill>
            <a:srgbClr val="FFFF00"/>
          </a:solidFill>
        </p:spPr>
        <p:txBody>
          <a:bodyPr wrap="square" rtlCol="0">
            <a:spAutoFit/>
          </a:bodyPr>
          <a:lstStyle/>
          <a:p>
            <a:r>
              <a:rPr lang="en-US" dirty="0" smtClean="0"/>
              <a:t>Replace with this PD alternate – US National Weather Service</a:t>
            </a:r>
            <a:endParaRPr lang="en-US" dirty="0"/>
          </a:p>
        </p:txBody>
      </p:sp>
      <p:pic>
        <p:nvPicPr>
          <p:cNvPr id="13314" name="Picture 2" descr="http://upload.wikimedia.org/wikipedia/commons/2/28/Atmprofile.jpg"/>
          <p:cNvPicPr>
            <a:picLocks noChangeAspect="1" noChangeArrowheads="1"/>
          </p:cNvPicPr>
          <p:nvPr/>
        </p:nvPicPr>
        <p:blipFill>
          <a:blip r:embed="rId4" cstate="print"/>
          <a:srcRect/>
          <a:stretch>
            <a:fillRect/>
          </a:stretch>
        </p:blipFill>
        <p:spPr bwMode="auto">
          <a:xfrm>
            <a:off x="4343400" y="457200"/>
            <a:ext cx="4390788" cy="544830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0" name="Picture 2" descr="C:\Users\Kerry\Documents\Class\12.340_EdX\Images\800px-BlueMarble_monthlies_animation.gif"/>
          <p:cNvPicPr>
            <a:picLocks noChangeAspect="1" noChangeArrowheads="1" noCrop="1"/>
          </p:cNvPicPr>
          <p:nvPr/>
        </p:nvPicPr>
        <p:blipFill>
          <a:blip r:embed="rId2" cstate="print"/>
          <a:srcRect/>
          <a:stretch>
            <a:fillRect/>
          </a:stretch>
        </p:blipFill>
        <p:spPr bwMode="auto">
          <a:xfrm>
            <a:off x="0" y="1143000"/>
            <a:ext cx="9144000" cy="4572000"/>
          </a:xfrm>
          <a:prstGeom prst="rect">
            <a:avLst/>
          </a:prstGeom>
          <a:noFill/>
        </p:spPr>
      </p:pic>
      <p:sp>
        <p:nvSpPr>
          <p:cNvPr id="4" name="TextBox 3"/>
          <p:cNvSpPr txBox="1"/>
          <p:nvPr/>
        </p:nvSpPr>
        <p:spPr>
          <a:xfrm>
            <a:off x="5638800" y="6096000"/>
            <a:ext cx="3048000" cy="369332"/>
          </a:xfrm>
          <a:prstGeom prst="rect">
            <a:avLst/>
          </a:prstGeom>
          <a:noFill/>
        </p:spPr>
        <p:txBody>
          <a:bodyPr wrap="square" rtlCol="0">
            <a:spAutoFit/>
          </a:bodyPr>
          <a:lstStyle/>
          <a:p>
            <a:r>
              <a:rPr lang="en-US" dirty="0" smtClean="0">
                <a:solidFill>
                  <a:schemeClr val="bg1"/>
                </a:solidFill>
              </a:rPr>
              <a:t>NASA Blue Marble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Kerry\Documents\Class\12.340_EdX\Images\EnergyBalanceMapDJF.gif"/>
          <p:cNvPicPr>
            <a:picLocks noChangeAspect="1" noChangeArrowheads="1"/>
          </p:cNvPicPr>
          <p:nvPr/>
        </p:nvPicPr>
        <p:blipFill>
          <a:blip r:embed="rId3" cstate="print"/>
          <a:srcRect/>
          <a:stretch>
            <a:fillRect/>
          </a:stretch>
        </p:blipFill>
        <p:spPr bwMode="auto">
          <a:xfrm>
            <a:off x="0" y="834298"/>
            <a:ext cx="4572000" cy="3331382"/>
          </a:xfrm>
          <a:prstGeom prst="rect">
            <a:avLst/>
          </a:prstGeom>
          <a:noFill/>
        </p:spPr>
      </p:pic>
      <p:pic>
        <p:nvPicPr>
          <p:cNvPr id="63491" name="Picture 3" descr="C:\Users\Kerry\Documents\Class\12.340_EdX\Images\EnergyBalanceMapJJA.gif"/>
          <p:cNvPicPr>
            <a:picLocks noChangeAspect="1" noChangeArrowheads="1"/>
          </p:cNvPicPr>
          <p:nvPr/>
        </p:nvPicPr>
        <p:blipFill>
          <a:blip r:embed="rId4" cstate="print"/>
          <a:srcRect/>
          <a:stretch>
            <a:fillRect/>
          </a:stretch>
        </p:blipFill>
        <p:spPr bwMode="auto">
          <a:xfrm>
            <a:off x="4724400" y="829079"/>
            <a:ext cx="4267200" cy="332382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Kerry\Documents\Class\12.340_EdX\Images\netrad_web.gif"/>
          <p:cNvPicPr>
            <a:picLocks noChangeAspect="1" noChangeArrowheads="1" noCrop="1"/>
          </p:cNvPicPr>
          <p:nvPr/>
        </p:nvPicPr>
        <p:blipFill>
          <a:blip r:embed="rId3" cstate="print"/>
          <a:srcRect/>
          <a:stretch>
            <a:fillRect/>
          </a:stretch>
        </p:blipFill>
        <p:spPr bwMode="auto">
          <a:xfrm>
            <a:off x="457199" y="685800"/>
            <a:ext cx="8203922" cy="5562600"/>
          </a:xfrm>
          <a:prstGeom prst="rect">
            <a:avLst/>
          </a:prstGeom>
          <a:noFill/>
        </p:spPr>
      </p:pic>
      <p:sp>
        <p:nvSpPr>
          <p:cNvPr id="3" name="TextBox 2"/>
          <p:cNvSpPr txBox="1"/>
          <p:nvPr/>
        </p:nvSpPr>
        <p:spPr>
          <a:xfrm>
            <a:off x="304800" y="6304002"/>
            <a:ext cx="8458200" cy="553998"/>
          </a:xfrm>
          <a:prstGeom prst="rect">
            <a:avLst/>
          </a:prstGeom>
          <a:noFill/>
        </p:spPr>
        <p:txBody>
          <a:bodyPr wrap="square" rtlCol="0">
            <a:spAutoFit/>
          </a:bodyPr>
          <a:lstStyle/>
          <a:p>
            <a:r>
              <a:rPr lang="en-US" sz="1000" dirty="0" smtClean="0"/>
              <a:t>Image credit: Global Climate Animations, </a:t>
            </a:r>
            <a:r>
              <a:rPr lang="en-US" sz="1000" dirty="0" err="1" smtClean="0"/>
              <a:t>http://www.uwyo.edu/jshinker/animations/global</a:t>
            </a:r>
            <a:r>
              <a:rPr lang="en-US" sz="1000" dirty="0" err="1" smtClean="0"/>
              <a:t>/</a:t>
            </a:r>
            <a:r>
              <a:rPr lang="en-US" sz="1000" dirty="0" smtClean="0"/>
              <a:t>.</a:t>
            </a:r>
          </a:p>
          <a:p>
            <a:r>
              <a:rPr lang="en-US" sz="1000" dirty="0" smtClean="0"/>
              <a:t>Created through cooperative work between the </a:t>
            </a:r>
            <a:r>
              <a:rPr lang="en-US" sz="1000" dirty="0" smtClean="0"/>
              <a:t>Department </a:t>
            </a:r>
            <a:r>
              <a:rPr lang="en-US" sz="1000" dirty="0" smtClean="0"/>
              <a:t>of Geography at the University of Oregon and the Department of Geography at University of Wyoming </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Documents and Settings\Kerry Emanuel\My Documents\CLASS\CLIMATE\olr.statistics.7995.gif"/>
          <p:cNvPicPr>
            <a:picLocks noChangeAspect="1" noChangeArrowheads="1"/>
          </p:cNvPicPr>
          <p:nvPr/>
        </p:nvPicPr>
        <p:blipFill>
          <a:blip r:embed="rId3" cstate="print"/>
          <a:srcRect/>
          <a:stretch>
            <a:fillRect/>
          </a:stretch>
        </p:blipFill>
        <p:spPr bwMode="auto">
          <a:xfrm>
            <a:off x="0" y="1057275"/>
            <a:ext cx="9144000" cy="5800725"/>
          </a:xfrm>
          <a:prstGeom prst="rect">
            <a:avLst/>
          </a:prstGeom>
          <a:noFill/>
          <a:ln w="9525">
            <a:noFill/>
            <a:miter lim="800000"/>
            <a:headEnd/>
            <a:tailEnd/>
          </a:ln>
        </p:spPr>
      </p:pic>
      <p:sp>
        <p:nvSpPr>
          <p:cNvPr id="80899" name="Rectangle 3"/>
          <p:cNvSpPr>
            <a:spLocks noGrp="1" noChangeArrowheads="1"/>
          </p:cNvSpPr>
          <p:nvPr>
            <p:ph type="title"/>
          </p:nvPr>
        </p:nvSpPr>
        <p:spPr>
          <a:xfrm>
            <a:off x="457200" y="0"/>
            <a:ext cx="8229600" cy="1143000"/>
          </a:xfrm>
        </p:spPr>
        <p:txBody>
          <a:bodyPr/>
          <a:lstStyle/>
          <a:p>
            <a:pPr eaLnBrk="1" hangingPunct="1"/>
            <a:r>
              <a:rPr lang="en-US" sz="3600" dirty="0" smtClean="0">
                <a:solidFill>
                  <a:srgbClr val="0033CC"/>
                </a:solidFill>
                <a:effectLst>
                  <a:outerShdw blurRad="38100" dist="38100" dir="2700000" algn="tl">
                    <a:srgbClr val="000000">
                      <a:alpha val="43137"/>
                    </a:srgbClr>
                  </a:outerShdw>
                </a:effectLst>
              </a:rPr>
              <a:t>Mean and STD OLR 1979-95</a:t>
            </a:r>
          </a:p>
        </p:txBody>
      </p:sp>
      <p:sp>
        <p:nvSpPr>
          <p:cNvPr id="4" name="TextBox 3"/>
          <p:cNvSpPr txBox="1"/>
          <p:nvPr/>
        </p:nvSpPr>
        <p:spPr>
          <a:xfrm>
            <a:off x="7696200" y="0"/>
            <a:ext cx="1447800" cy="584775"/>
          </a:xfrm>
          <a:prstGeom prst="rect">
            <a:avLst/>
          </a:prstGeom>
          <a:noFill/>
        </p:spPr>
        <p:txBody>
          <a:bodyPr wrap="square" rtlCol="0">
            <a:spAutoFit/>
          </a:bodyPr>
          <a:lstStyle/>
          <a:p>
            <a:r>
              <a:rPr lang="en-US" sz="1600" dirty="0" smtClean="0"/>
              <a:t>Image credit: NOAA/</a:t>
            </a:r>
            <a:r>
              <a:rPr lang="en-US" sz="1600" dirty="0" err="1" smtClean="0"/>
              <a:t>NCEP</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this Section</a:t>
            </a:r>
            <a:endParaRPr lang="en-US" dirty="0"/>
          </a:p>
        </p:txBody>
      </p:sp>
      <p:sp>
        <p:nvSpPr>
          <p:cNvPr id="3" name="Content Placeholder 2"/>
          <p:cNvSpPr>
            <a:spLocks noGrp="1"/>
          </p:cNvSpPr>
          <p:nvPr>
            <p:ph idx="1"/>
          </p:nvPr>
        </p:nvSpPr>
        <p:spPr/>
        <p:txBody>
          <a:bodyPr/>
          <a:lstStyle/>
          <a:p>
            <a:r>
              <a:rPr lang="en-US" dirty="0" smtClean="0"/>
              <a:t>Climate variations involve principally the earth’s troposphere and stratosphere</a:t>
            </a:r>
          </a:p>
          <a:p>
            <a:r>
              <a:rPr lang="en-US" dirty="0" smtClean="0"/>
              <a:t>Seasonal temperature variations are most prominent over high northern latitude continents</a:t>
            </a:r>
          </a:p>
          <a:p>
            <a:r>
              <a:rPr lang="en-US" dirty="0" smtClean="0"/>
              <a:t>Over 97% of the mass of the atmosphere is comprised of molecular nitrogen (N</a:t>
            </a:r>
            <a:r>
              <a:rPr lang="en-US" baseline="-25000" dirty="0" smtClean="0"/>
              <a:t>2</a:t>
            </a:r>
            <a:r>
              <a:rPr lang="en-US" dirty="0" smtClean="0"/>
              <a:t>) and oxygen (O</a:t>
            </a:r>
            <a:r>
              <a:rPr lang="en-US" baseline="-25000" dirty="0" smtClean="0"/>
              <a:t>2</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92500"/>
          </a:bodyPr>
          <a:lstStyle/>
          <a:p>
            <a:r>
              <a:rPr lang="en-US" dirty="0" smtClean="0"/>
              <a:t>Trace amounts of water vapor, carbon dioxide, ozone, methane, and a handful of other gases are, together with clouds, responsible for a powerful greenhouse effect</a:t>
            </a:r>
          </a:p>
          <a:p>
            <a:r>
              <a:rPr lang="en-US" dirty="0" smtClean="0"/>
              <a:t>The greenhouse effect occurs because the surface must be hot enough to radiate away not only the sunlight it absorbs but the infrared back-radiation it receives from the atmosphere and clouds within it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t>Carbon dioxide and methane, both long-live greenhouse gases, have been increasing since the mid 19</a:t>
            </a:r>
            <a:r>
              <a:rPr lang="en-US" baseline="30000" dirty="0" smtClean="0"/>
              <a:t>th</a:t>
            </a:r>
            <a:r>
              <a:rPr lang="en-US" dirty="0" smtClean="0"/>
              <a:t> Century, and also show a seasonal cycle</a:t>
            </a:r>
          </a:p>
          <a:p>
            <a:r>
              <a:rPr lang="en-US" dirty="0" smtClean="0"/>
              <a:t>Currents in the atmosphere and oceans transport heat away from the tropics and toward the poles, so that on average, the tropics absorb more radiation than they emit to space, while the poles emit more radiation than they absorb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C:\Users\Kerry\Documents\Class\12.340_EdX\Images\MonthlyMeanT.gif"/>
          <p:cNvPicPr>
            <a:picLocks noChangeAspect="1" noChangeArrowheads="1" noCrop="1"/>
          </p:cNvPicPr>
          <p:nvPr/>
        </p:nvPicPr>
        <p:blipFill>
          <a:blip r:embed="rId3" cstate="print"/>
          <a:srcRect/>
          <a:stretch>
            <a:fillRect/>
          </a:stretch>
        </p:blipFill>
        <p:spPr bwMode="auto">
          <a:xfrm>
            <a:off x="221876" y="685800"/>
            <a:ext cx="8628530" cy="5334000"/>
          </a:xfrm>
          <a:prstGeom prst="rect">
            <a:avLst/>
          </a:prstGeom>
          <a:noFill/>
        </p:spPr>
      </p:pic>
      <p:sp>
        <p:nvSpPr>
          <p:cNvPr id="5" name="TextBox 4"/>
          <p:cNvSpPr txBox="1"/>
          <p:nvPr/>
        </p:nvSpPr>
        <p:spPr>
          <a:xfrm>
            <a:off x="5102509" y="6350913"/>
            <a:ext cx="4041491" cy="430887"/>
          </a:xfrm>
          <a:prstGeom prst="rect">
            <a:avLst/>
          </a:prstGeom>
          <a:noFill/>
        </p:spPr>
        <p:txBody>
          <a:bodyPr wrap="none" rtlCol="0">
            <a:spAutoFit/>
          </a:bodyPr>
          <a:lstStyle/>
          <a:p>
            <a:r>
              <a:rPr lang="en-US" sz="1100" dirty="0" smtClean="0"/>
              <a:t>Image credit: </a:t>
            </a:r>
            <a:r>
              <a:rPr lang="en-US" sz="1100" dirty="0" smtClean="0"/>
              <a:t>© Wikimedia </a:t>
            </a:r>
            <a:r>
              <a:rPr lang="en-US" sz="1100" dirty="0" err="1" smtClean="0"/>
              <a:t>User:PZmaps</a:t>
            </a:r>
            <a:r>
              <a:rPr lang="en-US" sz="1100" dirty="0" smtClean="0"/>
              <a:t>. License CC BY-SA.</a:t>
            </a:r>
          </a:p>
          <a:p>
            <a:r>
              <a:rPr lang="en-US" sz="1100" dirty="0" err="1" smtClean="0"/>
              <a:t>http</a:t>
            </a:r>
            <a:r>
              <a:rPr lang="en-US" sz="1100" dirty="0" err="1" smtClean="0"/>
              <a:t>://</a:t>
            </a:r>
            <a:r>
              <a:rPr lang="en-US" sz="1100" dirty="0" err="1" smtClean="0"/>
              <a:t>commons.wikimedia.org/wiki/File:MonthlyMeanT.gif</a:t>
            </a:r>
            <a:endParaRPr lang="en-US" sz="11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Kerry\Documents\Class\12.340_EdX\Images\TempRangesGloba.jpg"/>
          <p:cNvPicPr>
            <a:picLocks noChangeAspect="1" noChangeArrowheads="1"/>
          </p:cNvPicPr>
          <p:nvPr/>
        </p:nvPicPr>
        <p:blipFill>
          <a:blip r:embed="rId3" cstate="print"/>
          <a:srcRect/>
          <a:stretch>
            <a:fillRect/>
          </a:stretch>
        </p:blipFill>
        <p:spPr bwMode="auto">
          <a:xfrm>
            <a:off x="609600" y="1295400"/>
            <a:ext cx="7924403" cy="5085074"/>
          </a:xfrm>
          <a:prstGeom prst="rect">
            <a:avLst/>
          </a:prstGeom>
          <a:noFill/>
        </p:spPr>
      </p:pic>
      <p:sp>
        <p:nvSpPr>
          <p:cNvPr id="3" name="Title 2"/>
          <p:cNvSpPr>
            <a:spLocks noGrp="1"/>
          </p:cNvSpPr>
          <p:nvPr>
            <p:ph type="title"/>
          </p:nvPr>
        </p:nvSpPr>
        <p:spPr/>
        <p:txBody>
          <a:bodyPr>
            <a:normAutofit/>
          </a:bodyPr>
          <a:lstStyle/>
          <a:p>
            <a:r>
              <a:rPr lang="en-US" dirty="0" smtClean="0"/>
              <a:t>Annual Temperature Range (</a:t>
            </a:r>
            <a:r>
              <a:rPr lang="en-US" baseline="30000" dirty="0" err="1" smtClean="0"/>
              <a:t>o</a:t>
            </a:r>
            <a:r>
              <a:rPr lang="en-US" dirty="0" err="1" smtClean="0"/>
              <a:t>C</a:t>
            </a:r>
            <a:r>
              <a:rPr lang="en-US" dirty="0" smtClean="0"/>
              <a:t>)</a:t>
            </a:r>
            <a:endParaRPr lang="en-US" dirty="0"/>
          </a:p>
        </p:txBody>
      </p:sp>
      <p:sp>
        <p:nvSpPr>
          <p:cNvPr id="5" name="Rectangle 4"/>
          <p:cNvSpPr/>
          <p:nvPr/>
        </p:nvSpPr>
        <p:spPr>
          <a:xfrm>
            <a:off x="838200" y="6553200"/>
            <a:ext cx="7772400" cy="246221"/>
          </a:xfrm>
          <a:prstGeom prst="rect">
            <a:avLst/>
          </a:prstGeom>
        </p:spPr>
        <p:txBody>
          <a:bodyPr wrap="square">
            <a:spAutoFit/>
          </a:bodyPr>
          <a:lstStyle/>
          <a:p>
            <a:r>
              <a:rPr lang="en-US" sz="1000" dirty="0" smtClean="0"/>
              <a:t>Image </a:t>
            </a:r>
            <a:r>
              <a:rPr lang="en-US" sz="1000" dirty="0" smtClean="0"/>
              <a:t>© Pearson Education.  Source: </a:t>
            </a:r>
            <a:r>
              <a:rPr lang="en-US" sz="1000" dirty="0" err="1" smtClean="0"/>
              <a:t>Christopherson</a:t>
            </a:r>
            <a:r>
              <a:rPr lang="en-US" sz="1000" dirty="0" smtClean="0"/>
              <a:t>, R. W., and M-L Byrne. </a:t>
            </a:r>
            <a:r>
              <a:rPr lang="en-US" sz="1000" i="1" dirty="0" err="1" smtClean="0"/>
              <a:t>Geosystems</a:t>
            </a:r>
            <a:r>
              <a:rPr lang="en-US" sz="1000" i="1" dirty="0" smtClean="0"/>
              <a:t>: An Introduction to Physical Geography</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Kerry Emanuel\My Documents\CLASS\CLIMATE\modis_sst_200105.tiff"/>
          <p:cNvPicPr>
            <a:picLocks noChangeAspect="1" noChangeArrowheads="1"/>
          </p:cNvPicPr>
          <p:nvPr/>
        </p:nvPicPr>
        <p:blipFill>
          <a:blip r:embed="rId3" cstate="print"/>
          <a:srcRect/>
          <a:stretch>
            <a:fillRect/>
          </a:stretch>
        </p:blipFill>
        <p:spPr bwMode="auto">
          <a:xfrm>
            <a:off x="381000" y="1905000"/>
            <a:ext cx="8229600" cy="4114800"/>
          </a:xfrm>
          <a:prstGeom prst="rect">
            <a:avLst/>
          </a:prstGeom>
          <a:noFill/>
          <a:ln w="9525">
            <a:noFill/>
            <a:miter lim="800000"/>
            <a:headEnd/>
            <a:tailEnd/>
          </a:ln>
        </p:spPr>
      </p:pic>
      <p:sp>
        <p:nvSpPr>
          <p:cNvPr id="69635" name="Rectangle 3"/>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rPr>
              <a:t>Sea Surface Temperature</a:t>
            </a:r>
          </a:p>
        </p:txBody>
      </p:sp>
      <p:sp>
        <p:nvSpPr>
          <p:cNvPr id="4" name="TextBox 3"/>
          <p:cNvSpPr txBox="1"/>
          <p:nvPr/>
        </p:nvSpPr>
        <p:spPr>
          <a:xfrm>
            <a:off x="1524000" y="6596390"/>
            <a:ext cx="6128601" cy="261610"/>
          </a:xfrm>
          <a:prstGeom prst="rect">
            <a:avLst/>
          </a:prstGeom>
          <a:noFill/>
        </p:spPr>
        <p:txBody>
          <a:bodyPr wrap="none" rtlCol="0">
            <a:spAutoFit/>
          </a:bodyPr>
          <a:lstStyle/>
          <a:p>
            <a:r>
              <a:rPr lang="en-US" sz="1100" dirty="0" smtClean="0"/>
              <a:t>Image credit: NASA Visible Earth (</a:t>
            </a:r>
            <a:r>
              <a:rPr lang="en-US" sz="1100" dirty="0" err="1" smtClean="0"/>
              <a:t>MODIS</a:t>
            </a:r>
            <a:r>
              <a:rPr lang="en-US" sz="1100" dirty="0" smtClean="0"/>
              <a:t> Oceans Group, NASA Goddard Space Flight Center)</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Documents and Settings\Kerry Emanuel\My Documents\CLASS\CLIMATE\zonal_temp.jpg"/>
          <p:cNvPicPr>
            <a:picLocks noChangeAspect="1" noChangeArrowheads="1"/>
          </p:cNvPicPr>
          <p:nvPr/>
        </p:nvPicPr>
        <p:blipFill>
          <a:blip r:embed="rId3" cstate="print"/>
          <a:srcRect b="4425"/>
          <a:stretch>
            <a:fillRect/>
          </a:stretch>
        </p:blipFill>
        <p:spPr bwMode="auto">
          <a:xfrm>
            <a:off x="0" y="252413"/>
            <a:ext cx="9144000" cy="607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ry\Documents\Graphics\atmos_pie.tif"/>
          <p:cNvPicPr>
            <a:picLocks noChangeAspect="1" noChangeArrowheads="1"/>
          </p:cNvPicPr>
          <p:nvPr/>
        </p:nvPicPr>
        <p:blipFill>
          <a:blip r:embed="rId2" cstate="print"/>
          <a:srcRect/>
          <a:stretch>
            <a:fillRect/>
          </a:stretch>
        </p:blipFill>
        <p:spPr bwMode="auto">
          <a:xfrm>
            <a:off x="0" y="0"/>
            <a:ext cx="9146740" cy="6858000"/>
          </a:xfrm>
          <a:prstGeom prst="rect">
            <a:avLst/>
          </a:prstGeom>
          <a:noFill/>
        </p:spPr>
      </p:pic>
      <p:sp>
        <p:nvSpPr>
          <p:cNvPr id="5" name="TextBox 4"/>
          <p:cNvSpPr txBox="1"/>
          <p:nvPr/>
        </p:nvSpPr>
        <p:spPr>
          <a:xfrm>
            <a:off x="533400" y="228600"/>
            <a:ext cx="8001000" cy="584775"/>
          </a:xfrm>
          <a:prstGeom prst="rect">
            <a:avLst/>
          </a:prstGeom>
          <a:noFill/>
        </p:spPr>
        <p:txBody>
          <a:bodyPr wrap="square" rtlCol="0">
            <a:spAutoFit/>
          </a:bodyPr>
          <a:lstStyle/>
          <a:p>
            <a:pPr algn="ct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Atmospheric Composition</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Ariel</Template>
  <TotalTime>4186</TotalTime>
  <Words>2100</Words>
  <Application>Microsoft Office PowerPoint</Application>
  <PresentationFormat>On-screen Show (4:3)</PresentationFormat>
  <Paragraphs>268</Paragraphs>
  <Slides>46</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Ariel</vt:lpstr>
      <vt:lpstr>Equation</vt:lpstr>
      <vt:lpstr>A Little Climate Physics</vt:lpstr>
      <vt:lpstr>Slide 2</vt:lpstr>
      <vt:lpstr>Slide 3</vt:lpstr>
      <vt:lpstr>Slide 4</vt:lpstr>
      <vt:lpstr>Slide 5</vt:lpstr>
      <vt:lpstr>Annual Temperature Range (oC)</vt:lpstr>
      <vt:lpstr>Sea Surface Temperature</vt:lpstr>
      <vt:lpstr>Slide 8</vt:lpstr>
      <vt:lpstr>Slide 9</vt:lpstr>
      <vt:lpstr>Atmospheric Composition</vt:lpstr>
      <vt:lpstr>Slide 11</vt:lpstr>
      <vt:lpstr>Slide 12</vt:lpstr>
      <vt:lpstr>Slide 13</vt:lpstr>
      <vt:lpstr>Slide 14</vt:lpstr>
      <vt:lpstr>Slide 15</vt:lpstr>
      <vt:lpstr>Elements of Thermal Balance: Solar Radiation</vt:lpstr>
      <vt:lpstr>Slide 17</vt:lpstr>
      <vt:lpstr>Disposition of Solar Radiation:</vt:lpstr>
      <vt:lpstr>Terrestrial Radiation:</vt:lpstr>
      <vt:lpstr>Slide 20</vt:lpstr>
      <vt:lpstr>Slide 21</vt:lpstr>
      <vt:lpstr>Slide 22</vt:lpstr>
      <vt:lpstr>Tyndall’s Essential Results:</vt:lpstr>
      <vt:lpstr>Slide 24</vt:lpstr>
      <vt:lpstr>Simple Model</vt:lpstr>
      <vt:lpstr>Radiative Equilibrium:</vt:lpstr>
      <vt:lpstr>Surface temperature too large because:</vt:lpstr>
      <vt:lpstr>Annual Average Radiation </vt:lpstr>
      <vt:lpstr>Slide 29</vt:lpstr>
      <vt:lpstr>Annual Average Surface Albedo</vt:lpstr>
      <vt:lpstr>Annual Mean Absorbed Solar Radiation</vt:lpstr>
      <vt:lpstr>Annual Mean Outgoing Longwave Radiation</vt:lpstr>
      <vt:lpstr>Annual Mean Net Absorbed Radiation</vt:lpstr>
      <vt:lpstr>Roles of atmosphere and ocean</vt:lpstr>
      <vt:lpstr>Seasonal and other Variability</vt:lpstr>
      <vt:lpstr>Radiation per unit surface area depends on the cosine of the solar zenith angle</vt:lpstr>
      <vt:lpstr>Slide 37</vt:lpstr>
      <vt:lpstr>Seasonal variation of solar radiation</vt:lpstr>
      <vt:lpstr>Slide 39</vt:lpstr>
      <vt:lpstr>Slide 40</vt:lpstr>
      <vt:lpstr>Slide 41</vt:lpstr>
      <vt:lpstr>Slide 42</vt:lpstr>
      <vt:lpstr>Mean and STD OLR 1979-95</vt:lpstr>
      <vt:lpstr>Summary of this Section</vt:lpstr>
      <vt:lpstr>Slide 45</vt:lpstr>
      <vt:lpstr>Slide 46</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Little Climate Physics</dc:title>
  <dc:creator>Kerry Emanuel</dc:creator>
  <cp:lastModifiedBy>cnewton</cp:lastModifiedBy>
  <cp:revision>20</cp:revision>
  <dcterms:created xsi:type="dcterms:W3CDTF">2013-09-22T17:27:21Z</dcterms:created>
  <dcterms:modified xsi:type="dcterms:W3CDTF">2013-09-27T18:14:06Z</dcterms:modified>
</cp:coreProperties>
</file>