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91" r:id="rId2"/>
    <p:sldId id="312" r:id="rId3"/>
    <p:sldId id="313" r:id="rId4"/>
    <p:sldId id="327" r:id="rId5"/>
    <p:sldId id="269" r:id="rId6"/>
    <p:sldId id="257" r:id="rId7"/>
    <p:sldId id="258" r:id="rId8"/>
    <p:sldId id="259" r:id="rId9"/>
    <p:sldId id="260" r:id="rId10"/>
    <p:sldId id="261" r:id="rId11"/>
    <p:sldId id="262" r:id="rId12"/>
    <p:sldId id="311" r:id="rId13"/>
    <p:sldId id="263" r:id="rId14"/>
    <p:sldId id="264" r:id="rId15"/>
    <p:sldId id="265" r:id="rId16"/>
    <p:sldId id="314" r:id="rId17"/>
    <p:sldId id="315" r:id="rId18"/>
    <p:sldId id="270" r:id="rId19"/>
    <p:sldId id="271" r:id="rId20"/>
    <p:sldId id="272" r:id="rId21"/>
    <p:sldId id="273" r:id="rId22"/>
    <p:sldId id="293" r:id="rId23"/>
    <p:sldId id="292" r:id="rId24"/>
    <p:sldId id="277" r:id="rId25"/>
    <p:sldId id="284" r:id="rId26"/>
    <p:sldId id="274" r:id="rId27"/>
    <p:sldId id="275" r:id="rId28"/>
    <p:sldId id="336" r:id="rId29"/>
    <p:sldId id="278" r:id="rId30"/>
    <p:sldId id="279" r:id="rId31"/>
    <p:sldId id="338" r:id="rId32"/>
    <p:sldId id="343" r:id="rId33"/>
    <p:sldId id="344" r:id="rId34"/>
    <p:sldId id="337" r:id="rId35"/>
    <p:sldId id="286" r:id="rId36"/>
    <p:sldId id="309" r:id="rId37"/>
    <p:sldId id="310" r:id="rId38"/>
    <p:sldId id="299" r:id="rId39"/>
    <p:sldId id="300" r:id="rId40"/>
    <p:sldId id="301" r:id="rId41"/>
    <p:sldId id="339" r:id="rId42"/>
    <p:sldId id="340" r:id="rId43"/>
    <p:sldId id="341" r:id="rId44"/>
    <p:sldId id="342" r:id="rId45"/>
    <p:sldId id="333" r:id="rId46"/>
    <p:sldId id="334" r:id="rId47"/>
    <p:sldId id="335" r:id="rId48"/>
    <p:sldId id="328" r:id="rId49"/>
    <p:sldId id="329" r:id="rId50"/>
    <p:sldId id="330" r:id="rId51"/>
    <p:sldId id="331" r:id="rId52"/>
    <p:sldId id="332" r:id="rId53"/>
    <p:sldId id="316" r:id="rId54"/>
    <p:sldId id="317" r:id="rId55"/>
    <p:sldId id="318" r:id="rId56"/>
    <p:sldId id="319" r:id="rId57"/>
    <p:sldId id="320" r:id="rId58"/>
    <p:sldId id="321" r:id="rId59"/>
    <p:sldId id="322" r:id="rId60"/>
    <p:sldId id="323" r:id="rId61"/>
    <p:sldId id="324" r:id="rId62"/>
    <p:sldId id="325" r:id="rId63"/>
    <p:sldId id="326" r:id="rId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2" autoAdjust="0"/>
    <p:restoredTop sz="90929"/>
  </p:normalViewPr>
  <p:slideViewPr>
    <p:cSldViewPr>
      <p:cViewPr varScale="1">
        <p:scale>
          <a:sx n="62" d="100"/>
          <a:sy n="62" d="100"/>
        </p:scale>
        <p:origin x="-115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BE00042-E312-4BC3-A81A-049D1F22CC7B}" type="datetimeFigureOut">
              <a:rPr lang="en-US"/>
              <a:pPr>
                <a:defRPr/>
              </a:pPr>
              <a:t>4/21/2011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D940853-1BAC-459B-8F2F-3A3D3A0F9AA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04AE3B-FA96-4E53-87B8-6161A269C642}" type="slidenum">
              <a:rPr lang="en-US" smtClean="0"/>
              <a:pPr/>
              <a:t>2</a:t>
            </a:fld>
            <a:endParaRPr lang="en-US" smtClean="0"/>
          </a:p>
        </p:txBody>
      </p:sp>
      <p:sp>
        <p:nvSpPr>
          <p:cNvPr id="63491" name="Rectangle 2"/>
          <p:cNvSpPr>
            <a:spLocks noRo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8BA36C4-102F-43BC-86B2-8261D00B5A0E}" type="slidenum">
              <a:rPr lang="en-US" smtClean="0"/>
              <a:pPr/>
              <a:t>38</a:t>
            </a:fld>
            <a:endParaRPr lang="en-US" smtClean="0"/>
          </a:p>
        </p:txBody>
      </p:sp>
      <p:sp>
        <p:nvSpPr>
          <p:cNvPr id="72707" name="Rectangle 2"/>
          <p:cNvSpPr>
            <a:spLocks noRo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F282CC-D6B5-43A1-9861-179DCD03DDFE}" type="slidenum">
              <a:rPr lang="en-US" smtClean="0"/>
              <a:pPr/>
              <a:t>39</a:t>
            </a:fld>
            <a:endParaRPr lang="en-US" smtClean="0"/>
          </a:p>
        </p:txBody>
      </p:sp>
      <p:sp>
        <p:nvSpPr>
          <p:cNvPr id="73731" name="Rectangle 2"/>
          <p:cNvSpPr>
            <a:spLocks noRo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AFFFF5A-64CC-411F-9B33-36B7358CD2AD}" type="slidenum">
              <a:rPr lang="en-US" smtClean="0"/>
              <a:pPr/>
              <a:t>40</a:t>
            </a:fld>
            <a:endParaRPr lang="en-US" smtClean="0"/>
          </a:p>
        </p:txBody>
      </p:sp>
      <p:sp>
        <p:nvSpPr>
          <p:cNvPr id="74755" name="Rectangle 2"/>
          <p:cNvSpPr>
            <a:spLocks noRo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graph is similar to the previous graph,  but the ocean surface temperature has been added for comparison.  The low value of storm power in the early 1940s is thought to be due to the lack of reports from ships at sea because of the radio silence imposed during WWII. </a:t>
            </a:r>
            <a:br>
              <a:rPr lang="en-US" smtClean="0"/>
            </a:b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9C03E-C48A-46D1-9AAE-34ED6D801CDF}" type="slidenum">
              <a:rPr lang="en-US" sz="1200"/>
              <a:pPr algn="r"/>
              <a:t>41</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A7DBC0E-4039-496B-B1BC-21BB046D259F}" type="slidenum">
              <a:rPr lang="en-US" sz="1200"/>
              <a:pPr algn="r"/>
              <a:t>42</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EA824C-89BC-40F3-A6F1-FF43C75AD033}" type="slidenum">
              <a:rPr lang="en-US" sz="1200"/>
              <a:pPr algn="r"/>
              <a:t>43</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3A8F04-0563-45C2-9300-97E69DE304EF}" type="slidenum">
              <a:rPr lang="en-US" sz="1200"/>
              <a:pPr algn="r"/>
              <a:t>44</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F496072-CB79-436B-AF0C-FC823C9C9CBF}" type="slidenum">
              <a:rPr lang="en-US" smtClean="0"/>
              <a:pPr/>
              <a:t>46</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044BB95-B903-4118-BC91-3D336FA6B25C}" type="slidenum">
              <a:rPr lang="en-US" smtClean="0"/>
              <a:pPr/>
              <a:t>48</a:t>
            </a:fld>
            <a:endParaRPr lang="en-US" smtClean="0"/>
          </a:p>
        </p:txBody>
      </p:sp>
      <p:sp>
        <p:nvSpPr>
          <p:cNvPr id="76803" name="Rectangle 2"/>
          <p:cNvSpPr>
            <a:spLocks noRo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0B4D48-0CA3-4D2F-BFD7-1AF6FFEDD89D}" type="slidenum">
              <a:rPr lang="en-US" smtClean="0"/>
              <a:pPr/>
              <a:t>49</a:t>
            </a:fld>
            <a:endParaRPr lang="en-US" smtClean="0"/>
          </a:p>
        </p:txBody>
      </p:sp>
      <p:sp>
        <p:nvSpPr>
          <p:cNvPr id="77827" name="Rectangle 2"/>
          <p:cNvSpPr>
            <a:spLocks noRo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EFD1159-D4C0-49EA-B83D-C31D2B4348F5}" type="slidenum">
              <a:rPr lang="en-US" sz="1200"/>
              <a:pPr algn="r"/>
              <a:t>3</a:t>
            </a:fld>
            <a:endParaRPr lang="en-US" sz="1200"/>
          </a:p>
        </p:txBody>
      </p:sp>
      <p:sp>
        <p:nvSpPr>
          <p:cNvPr id="64515" name="Rectangle 2"/>
          <p:cNvSpPr>
            <a:spLocks noRo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35F5472-5394-4D37-A5BC-1D23E65A66E5}" type="slidenum">
              <a:rPr lang="en-US" smtClean="0"/>
              <a:pPr/>
              <a:t>50</a:t>
            </a:fld>
            <a:endParaRPr lang="en-US" smtClean="0"/>
          </a:p>
        </p:txBody>
      </p:sp>
      <p:sp>
        <p:nvSpPr>
          <p:cNvPr id="78851" name="Rectangle 2"/>
          <p:cNvSpPr>
            <a:spLocks noRo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152DE-BC5D-474A-A8AC-561C5F2CFE6F}" type="slidenum">
              <a:rPr lang="en-US" smtClean="0"/>
              <a:pPr/>
              <a:t>51</a:t>
            </a:fld>
            <a:endParaRPr lang="en-US" smtClean="0"/>
          </a:p>
        </p:txBody>
      </p:sp>
      <p:sp>
        <p:nvSpPr>
          <p:cNvPr id="79875" name="Rectangle 2"/>
          <p:cNvSpPr>
            <a:spLocks noRo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14C459-6E44-4E94-9788-CFC4D99DDA52}" type="slidenum">
              <a:rPr lang="en-US" smtClean="0"/>
              <a:pPr/>
              <a:t>52</a:t>
            </a:fld>
            <a:endParaRPr lang="en-US" smtClean="0"/>
          </a:p>
        </p:txBody>
      </p:sp>
      <p:sp>
        <p:nvSpPr>
          <p:cNvPr id="80899" name="Rectangle 2"/>
          <p:cNvSpPr>
            <a:spLocks noRo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D54E086-437F-4EAB-8F63-D44E74C12ECD}" type="slidenum">
              <a:rPr lang="en-US" smtClean="0"/>
              <a:pPr/>
              <a:t>53</a:t>
            </a:fld>
            <a:endParaRPr lang="en-US" smtClean="0"/>
          </a:p>
        </p:txBody>
      </p:sp>
      <p:sp>
        <p:nvSpPr>
          <p:cNvPr id="81923" name="Rectangle 2"/>
          <p:cNvSpPr>
            <a:spLocks noRo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990737-E739-44EE-B53B-D02B573531D6}" type="slidenum">
              <a:rPr lang="en-US" smtClean="0"/>
              <a:pPr/>
              <a:t>54</a:t>
            </a:fld>
            <a:endParaRPr lang="en-US" smtClean="0"/>
          </a:p>
        </p:txBody>
      </p:sp>
      <p:sp>
        <p:nvSpPr>
          <p:cNvPr id="82947" name="Rectangle 2"/>
          <p:cNvSpPr>
            <a:spLocks noRo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88A1A31-32E9-413D-B256-9CF82BE794E4}" type="slidenum">
              <a:rPr lang="en-US" smtClean="0"/>
              <a:pPr/>
              <a:t>55</a:t>
            </a:fld>
            <a:endParaRPr lang="en-US" smtClean="0"/>
          </a:p>
        </p:txBody>
      </p:sp>
      <p:sp>
        <p:nvSpPr>
          <p:cNvPr id="83971" name="Rectangle 2"/>
          <p:cNvSpPr>
            <a:spLocks noRo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C2F6A4-EAA2-4AF1-B612-1C6624365BEF}" type="slidenum">
              <a:rPr lang="en-US" smtClean="0"/>
              <a:pPr/>
              <a:t>56</a:t>
            </a:fld>
            <a:endParaRPr lang="en-US" smtClean="0"/>
          </a:p>
        </p:txBody>
      </p:sp>
      <p:sp>
        <p:nvSpPr>
          <p:cNvPr id="84995" name="Rectangle 2"/>
          <p:cNvSpPr>
            <a:spLocks noRo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B6F67C-67A7-4F1C-A526-7758ED547FF3}" type="slidenum">
              <a:rPr lang="en-US" smtClean="0"/>
              <a:pPr/>
              <a:t>57</a:t>
            </a:fld>
            <a:endParaRPr lang="en-US" smtClean="0"/>
          </a:p>
        </p:txBody>
      </p:sp>
      <p:sp>
        <p:nvSpPr>
          <p:cNvPr id="86019" name="Rectangle 2"/>
          <p:cNvSpPr>
            <a:spLocks noRo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F0B46D-4D3A-4788-B540-4019F35D41B2}" type="slidenum">
              <a:rPr lang="en-US" smtClean="0"/>
              <a:pPr/>
              <a:t>58</a:t>
            </a:fld>
            <a:endParaRPr lang="en-US" smtClean="0"/>
          </a:p>
        </p:txBody>
      </p:sp>
      <p:sp>
        <p:nvSpPr>
          <p:cNvPr id="87043" name="Rectangle 2"/>
          <p:cNvSpPr>
            <a:spLocks noRo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A7ECD86-C3A9-4B2C-9DB6-006FD0587F00}" type="slidenum">
              <a:rPr lang="en-US" smtClean="0"/>
              <a:pPr/>
              <a:t>59</a:t>
            </a:fld>
            <a:endParaRPr lang="en-US" smtClean="0"/>
          </a:p>
        </p:txBody>
      </p:sp>
      <p:sp>
        <p:nvSpPr>
          <p:cNvPr id="88067" name="Rectangle 2"/>
          <p:cNvSpPr>
            <a:spLocks noRo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5CFF09-5240-4A2A-9B04-C65793671D27}" type="slidenum">
              <a:rPr lang="en-US" smtClean="0"/>
              <a:pPr/>
              <a:t>4</a:t>
            </a:fld>
            <a:endParaRPr lang="en-US" smtClean="0"/>
          </a:p>
        </p:txBody>
      </p:sp>
      <p:sp>
        <p:nvSpPr>
          <p:cNvPr id="65539" name="Rectangle 2"/>
          <p:cNvSpPr>
            <a:spLocks noRo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E4653D-3F22-421F-820D-FC314AE05F00}" type="slidenum">
              <a:rPr lang="en-US" smtClean="0"/>
              <a:pPr/>
              <a:t>60</a:t>
            </a:fld>
            <a:endParaRPr lang="en-US" smtClean="0"/>
          </a:p>
        </p:txBody>
      </p:sp>
      <p:sp>
        <p:nvSpPr>
          <p:cNvPr id="89091" name="Rectangle 2"/>
          <p:cNvSpPr>
            <a:spLocks noRo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B86F841-24DB-41FB-AF73-72DE96B82CBB}" type="slidenum">
              <a:rPr lang="en-US" smtClean="0"/>
              <a:pPr/>
              <a:t>61</a:t>
            </a:fld>
            <a:endParaRPr lang="en-US" smtClean="0"/>
          </a:p>
        </p:txBody>
      </p:sp>
      <p:sp>
        <p:nvSpPr>
          <p:cNvPr id="90115" name="Rectangle 2"/>
          <p:cNvSpPr>
            <a:spLocks noRo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65D58D9-71D5-4890-B190-398735C217AA}" type="slidenum">
              <a:rPr lang="en-US" smtClean="0"/>
              <a:pPr/>
              <a:t>62</a:t>
            </a:fld>
            <a:endParaRPr lang="en-US" smtClean="0"/>
          </a:p>
        </p:txBody>
      </p:sp>
      <p:sp>
        <p:nvSpPr>
          <p:cNvPr id="91139" name="Rectangle 2"/>
          <p:cNvSpPr>
            <a:spLocks noRo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0978E2B-7889-4910-B165-30B875318BC5}" type="slidenum">
              <a:rPr lang="en-US" smtClean="0"/>
              <a:pPr/>
              <a:t>63</a:t>
            </a:fld>
            <a:endParaRPr lang="en-US" smtClean="0"/>
          </a:p>
        </p:txBody>
      </p:sp>
      <p:sp>
        <p:nvSpPr>
          <p:cNvPr id="92163" name="Rectangle 2"/>
          <p:cNvSpPr>
            <a:spLocks noRo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6F3AAB-CBEA-4B83-B5DE-B2CE91658836}" type="slidenum">
              <a:rPr lang="en-US" smtClean="0"/>
              <a:pPr/>
              <a:t>12</a:t>
            </a:fld>
            <a:endParaRPr lang="en-US" smtClean="0"/>
          </a:p>
        </p:txBody>
      </p:sp>
      <p:sp>
        <p:nvSpPr>
          <p:cNvPr id="66563" name="Rectangle 2"/>
          <p:cNvSpPr>
            <a:spLocks noRo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AEA497-4F16-468D-8E2F-2EE0E75C5CA3}" type="slidenum">
              <a:rPr lang="en-US" smtClean="0"/>
              <a:pPr/>
              <a:t>16</a:t>
            </a:fld>
            <a:endParaRPr lang="en-US" smtClean="0"/>
          </a:p>
        </p:txBody>
      </p:sp>
      <p:sp>
        <p:nvSpPr>
          <p:cNvPr id="67587" name="Rectangle 2"/>
          <p:cNvSpPr>
            <a:spLocks noRo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6C73B0-C179-4EE2-8378-C4650C53E2BA}" type="slidenum">
              <a:rPr lang="en-US" smtClean="0"/>
              <a:pPr/>
              <a:t>17</a:t>
            </a:fld>
            <a:endParaRPr lang="en-US" smtClean="0"/>
          </a:p>
        </p:txBody>
      </p:sp>
      <p:sp>
        <p:nvSpPr>
          <p:cNvPr id="68611" name="Rectangle 2"/>
          <p:cNvSpPr>
            <a:spLocks noRo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7E15B73-017E-4A48-AB4F-562F5ADAC1C9}" type="slidenum">
              <a:rPr lang="en-US" sz="1200"/>
              <a:pPr algn="r"/>
              <a:t>34</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FB31054-6C77-40EB-9D2A-726EB9278EA5}" type="slidenum">
              <a:rPr lang="en-US" smtClean="0"/>
              <a:pPr/>
              <a:t>36</a:t>
            </a:fld>
            <a:endParaRPr lang="en-US" smtClean="0"/>
          </a:p>
        </p:txBody>
      </p:sp>
      <p:sp>
        <p:nvSpPr>
          <p:cNvPr id="70659" name="Rectangle 2"/>
          <p:cNvSpPr>
            <a:spLocks noRo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Same as the previous slide,  but the ocean surface temperature in a patch of the tropical North Atlantic between Africa and the Caribbean, during August-October, has been added (blue curve).  This ocean temperature has been multiplied by a constant to make it easier to compare to the annual storm frequency, and the curve has been smoothed as in the previous slide. </a:t>
            </a:r>
            <a:br>
              <a:rPr lang="en-US" smtClean="0"/>
            </a:br>
            <a:endParaRPr lang="en-US" smtClean="0"/>
          </a:p>
          <a:p>
            <a:pPr eaLnBrk="1" hangingPunct="1">
              <a:spcBef>
                <a:spcPct val="0"/>
              </a:spcBef>
            </a:pPr>
            <a:endParaRPr 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E4175D-F99A-4110-9C7B-01074B3DC140}" type="slidenum">
              <a:rPr lang="en-US" smtClean="0"/>
              <a:pPr/>
              <a:t>37</a:t>
            </a:fld>
            <a:endParaRPr lang="en-US" smtClean="0"/>
          </a:p>
        </p:txBody>
      </p:sp>
      <p:sp>
        <p:nvSpPr>
          <p:cNvPr id="71683" name="Rectangle 2"/>
          <p:cNvSpPr>
            <a:spLocks noRo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A324A0-EA58-4A18-B7B3-D216ADFDBD1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803AC4-C96E-4089-B196-C54F9122B47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EB2BB6-2B5F-467E-9B68-AB69CEFD556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CA70E1-C34B-4675-8DE5-CAC22F12405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9FD87C-D213-4A79-9BBD-7BC0082B58E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94781-1D9E-4945-B47B-0D472048DE9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E9E73A-BD0D-471B-AB8B-3064CF396B0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E99C43-783E-486D-AFF7-7CEC219649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395CF8-C925-42F6-ABD1-ECD6B0B1469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679F81-DE09-478C-A4CB-7F29C9B0D5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C37F2-EA8A-4CB7-BF1D-C436128AA3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F79694D-921D-4C39-9C56-AF210ADED4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p:txBody>
          <a:bodyPr/>
          <a:lstStyle/>
          <a:p>
            <a:pPr eaLnBrk="1" hangingPunct="1">
              <a:defRPr/>
            </a:pPr>
            <a:r>
              <a:rPr lang="en-US" b="1" dirty="0" smtClean="0">
                <a:solidFill>
                  <a:srgbClr val="002060"/>
                </a:solidFill>
                <a:effectLst>
                  <a:outerShdw blurRad="38100" dist="38100" dir="2700000" algn="tl">
                    <a:srgbClr val="000000">
                      <a:alpha val="43137"/>
                    </a:srgbClr>
                  </a:outerShdw>
                </a:effectLst>
                <a:latin typeface="Calibri" pitchFamily="34" charset="0"/>
              </a:rPr>
              <a:t>Hurricanes</a:t>
            </a:r>
          </a:p>
        </p:txBody>
      </p:sp>
      <p:sp>
        <p:nvSpPr>
          <p:cNvPr id="3075" name="Rectangle 5"/>
          <p:cNvSpPr>
            <a:spLocks noGrp="1" noChangeArrowheads="1"/>
          </p:cNvSpPr>
          <p:nvPr>
            <p:ph type="subTitle" idx="1"/>
          </p:nvPr>
        </p:nvSpPr>
        <p:spPr/>
        <p:txBody>
          <a:bodyPr/>
          <a:lstStyle/>
          <a:p>
            <a:pPr eaLnBrk="1" hangingPunct="1">
              <a:defRPr/>
            </a:pPr>
            <a:r>
              <a:rPr lang="en-US" dirty="0" smtClean="0">
                <a:solidFill>
                  <a:srgbClr val="002060"/>
                </a:solidFill>
                <a:effectLst>
                  <a:outerShdw blurRad="38100" dist="38100" dir="2700000" algn="tl">
                    <a:srgbClr val="000000">
                      <a:alpha val="43137"/>
                    </a:srgbClr>
                  </a:outerShdw>
                </a:effectLst>
                <a:latin typeface="Calibri" pitchFamily="34" charset="0"/>
              </a:rPr>
              <a:t>I: Observed characteristics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loriainner"/>
          <p:cNvPicPr>
            <a:picLocks noChangeAspect="1" noChangeArrowheads="1"/>
          </p:cNvPicPr>
          <p:nvPr/>
        </p:nvPicPr>
        <p:blipFill>
          <a:blip r:embed="rId2" cstate="print"/>
          <a:srcRect/>
          <a:stretch>
            <a:fillRect/>
          </a:stretch>
        </p:blipFill>
        <p:spPr bwMode="auto">
          <a:xfrm>
            <a:off x="0" y="366713"/>
            <a:ext cx="9144000" cy="6122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EORGES2A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G_1011"/>
          <p:cNvPicPr>
            <a:picLocks noChangeAspect="1" noChangeArrowheads="1"/>
          </p:cNvPicPr>
          <p:nvPr>
            <p:ph idx="4294967295"/>
          </p:nvPr>
        </p:nvPicPr>
        <p:blipFill>
          <a:blip r:embed="rId3" cstate="print"/>
          <a:srcRect/>
          <a:stretch>
            <a:fillRect/>
          </a:stretch>
        </p:blipFill>
        <p:spPr>
          <a:xfrm>
            <a:off x="0" y="11113"/>
            <a:ext cx="9144000" cy="6858000"/>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240_15"/>
          <p:cNvPicPr>
            <a:picLocks noChangeAspect="1" noChangeArrowheads="1"/>
          </p:cNvPicPr>
          <p:nvPr/>
        </p:nvPicPr>
        <p:blipFill>
          <a:blip r:embed="rId2" cstate="print"/>
          <a:srcRect/>
          <a:stretch>
            <a:fillRect/>
          </a:stretch>
        </p:blipFill>
        <p:spPr bwMode="auto">
          <a:xfrm>
            <a:off x="0" y="295275"/>
            <a:ext cx="9144000" cy="626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243_23"/>
          <p:cNvPicPr>
            <a:picLocks noChangeAspect="1" noChangeArrowheads="1"/>
          </p:cNvPicPr>
          <p:nvPr/>
        </p:nvPicPr>
        <p:blipFill>
          <a:blip r:embed="rId2" cstate="print"/>
          <a:srcRect/>
          <a:stretch>
            <a:fillRect/>
          </a:stretch>
        </p:blipFill>
        <p:spPr bwMode="auto">
          <a:xfrm>
            <a:off x="0" y="322263"/>
            <a:ext cx="9144000" cy="6215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18434" name="Picture 3" descr="g13sea-eye2titlen"/>
          <p:cNvPicPr>
            <a:picLocks noChangeAspect="1" noChangeArrowheads="1"/>
          </p:cNvPicPr>
          <p:nvPr/>
        </p:nvPicPr>
        <p:blipFill>
          <a:blip r:embed="rId2" cstate="print"/>
          <a:srcRect/>
          <a:stretch>
            <a:fillRect/>
          </a:stretch>
        </p:blipFill>
        <p:spPr bwMode="auto">
          <a:xfrm>
            <a:off x="0" y="482600"/>
            <a:ext cx="91440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fig2"/>
          <p:cNvPicPr>
            <a:picLocks noChangeAspect="1" noChangeArrowheads="1"/>
          </p:cNvPicPr>
          <p:nvPr>
            <p:ph idx="4294967295"/>
          </p:nvPr>
        </p:nvPicPr>
        <p:blipFill>
          <a:blip r:embed="rId3" cstate="print"/>
          <a:srcRect r="17828"/>
          <a:stretch>
            <a:fillRect/>
          </a:stretch>
        </p:blipFill>
        <p:spPr>
          <a:xfrm>
            <a:off x="1600200" y="920750"/>
            <a:ext cx="6315075" cy="5937250"/>
          </a:xfrm>
          <a:noFill/>
        </p:spPr>
      </p:pic>
      <p:sp>
        <p:nvSpPr>
          <p:cNvPr id="19459" name="Text Box 3"/>
          <p:cNvSpPr txBox="1">
            <a:spLocks noChangeArrowheads="1"/>
          </p:cNvSpPr>
          <p:nvPr/>
        </p:nvSpPr>
        <p:spPr bwMode="auto">
          <a:xfrm>
            <a:off x="2286000" y="381000"/>
            <a:ext cx="5029200" cy="457200"/>
          </a:xfrm>
          <a:prstGeom prst="rect">
            <a:avLst/>
          </a:prstGeom>
          <a:noFill/>
          <a:ln w="9525">
            <a:noFill/>
            <a:miter lim="800000"/>
            <a:headEnd/>
            <a:tailEnd/>
          </a:ln>
        </p:spPr>
        <p:txBody>
          <a:bodyPr>
            <a:spAutoFit/>
          </a:bodyPr>
          <a:lstStyle/>
          <a:p>
            <a:pPr>
              <a:spcBef>
                <a:spcPct val="50000"/>
              </a:spcBef>
            </a:pPr>
            <a:r>
              <a:rPr lang="en-US"/>
              <a:t>Airborne Radar: Horizontal Map</a:t>
            </a:r>
          </a:p>
        </p:txBody>
      </p:sp>
      <p:sp>
        <p:nvSpPr>
          <p:cNvPr id="19460" name="Text Box 4"/>
          <p:cNvSpPr txBox="1">
            <a:spLocks noChangeArrowheads="1"/>
          </p:cNvSpPr>
          <p:nvPr/>
        </p:nvSpPr>
        <p:spPr bwMode="auto">
          <a:xfrm>
            <a:off x="152400" y="3733800"/>
            <a:ext cx="1371600" cy="457200"/>
          </a:xfrm>
          <a:prstGeom prst="rect">
            <a:avLst/>
          </a:prstGeom>
          <a:noFill/>
          <a:ln w="9525">
            <a:noFill/>
            <a:miter lim="800000"/>
            <a:headEnd/>
            <a:tailEnd/>
          </a:ln>
        </p:spPr>
        <p:txBody>
          <a:bodyPr>
            <a:spAutoFit/>
          </a:bodyPr>
          <a:lstStyle/>
          <a:p>
            <a:pPr>
              <a:spcBef>
                <a:spcPct val="50000"/>
              </a:spcBef>
            </a:pPr>
            <a:r>
              <a:rPr lang="en-US"/>
              <a:t>360 km</a:t>
            </a:r>
          </a:p>
        </p:txBody>
      </p:sp>
      <p:sp>
        <p:nvSpPr>
          <p:cNvPr id="19461" name="Line 5"/>
          <p:cNvSpPr>
            <a:spLocks noChangeShapeType="1"/>
          </p:cNvSpPr>
          <p:nvPr/>
        </p:nvSpPr>
        <p:spPr bwMode="auto">
          <a:xfrm>
            <a:off x="838200" y="4572000"/>
            <a:ext cx="46038" cy="1981200"/>
          </a:xfrm>
          <a:prstGeom prst="line">
            <a:avLst/>
          </a:prstGeom>
          <a:noFill/>
          <a:ln w="38100">
            <a:solidFill>
              <a:schemeClr val="tx1"/>
            </a:solidFill>
            <a:round/>
            <a:headEnd/>
            <a:tailEnd type="triangle" w="med" len="med"/>
          </a:ln>
        </p:spPr>
        <p:txBody>
          <a:bodyPr/>
          <a:lstStyle/>
          <a:p>
            <a:endParaRPr lang="en-US"/>
          </a:p>
        </p:txBody>
      </p:sp>
      <p:sp>
        <p:nvSpPr>
          <p:cNvPr id="19462" name="Line 6"/>
          <p:cNvSpPr>
            <a:spLocks noChangeShapeType="1"/>
          </p:cNvSpPr>
          <p:nvPr/>
        </p:nvSpPr>
        <p:spPr bwMode="auto">
          <a:xfrm flipV="1">
            <a:off x="838200" y="1066800"/>
            <a:ext cx="0" cy="2667000"/>
          </a:xfrm>
          <a:prstGeom prst="line">
            <a:avLst/>
          </a:prstGeom>
          <a:noFill/>
          <a:ln w="38100">
            <a:solidFill>
              <a:schemeClr val="tx1"/>
            </a:solidFill>
            <a:round/>
            <a:headEnd/>
            <a:tailEnd type="triangle" w="med" len="med"/>
          </a:ln>
        </p:spPr>
        <p:txBody>
          <a:bodyPr/>
          <a:lstStyle/>
          <a:p>
            <a:endParaRPr lang="en-US"/>
          </a:p>
        </p:txBody>
      </p:sp>
      <p:sp>
        <p:nvSpPr>
          <p:cNvPr id="19463" name="TextBox 6"/>
          <p:cNvSpPr txBox="1">
            <a:spLocks noChangeArrowheads="1"/>
          </p:cNvSpPr>
          <p:nvPr/>
        </p:nvSpPr>
        <p:spPr bwMode="auto">
          <a:xfrm>
            <a:off x="304800" y="4114800"/>
            <a:ext cx="1295400" cy="369888"/>
          </a:xfrm>
          <a:prstGeom prst="rect">
            <a:avLst/>
          </a:prstGeom>
          <a:noFill/>
          <a:ln w="9525">
            <a:noFill/>
            <a:miter lim="800000"/>
            <a:headEnd/>
            <a:tailEnd/>
          </a:ln>
        </p:spPr>
        <p:txBody>
          <a:bodyPr>
            <a:spAutoFit/>
          </a:bodyPr>
          <a:lstStyle/>
          <a:p>
            <a:r>
              <a:rPr lang="en-US" sz="1800"/>
              <a:t>(220 mi)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fig2"/>
          <p:cNvPicPr>
            <a:picLocks noChangeAspect="1" noChangeArrowheads="1"/>
          </p:cNvPicPr>
          <p:nvPr>
            <p:ph idx="4294967295"/>
          </p:nvPr>
        </p:nvPicPr>
        <p:blipFill>
          <a:blip r:embed="rId3" cstate="print"/>
          <a:srcRect b="20731"/>
          <a:stretch>
            <a:fillRect/>
          </a:stretch>
        </p:blipFill>
        <p:spPr>
          <a:xfrm>
            <a:off x="990600" y="609600"/>
            <a:ext cx="8153400" cy="5014913"/>
          </a:xfrm>
          <a:noFill/>
        </p:spPr>
      </p:pic>
      <p:sp>
        <p:nvSpPr>
          <p:cNvPr id="20483" name="Text Box 3"/>
          <p:cNvSpPr txBox="1">
            <a:spLocks noChangeArrowheads="1"/>
          </p:cNvSpPr>
          <p:nvPr/>
        </p:nvSpPr>
        <p:spPr bwMode="auto">
          <a:xfrm>
            <a:off x="4495800" y="5867400"/>
            <a:ext cx="1371600" cy="457200"/>
          </a:xfrm>
          <a:prstGeom prst="rect">
            <a:avLst/>
          </a:prstGeom>
          <a:noFill/>
          <a:ln w="9525">
            <a:noFill/>
            <a:miter lim="800000"/>
            <a:headEnd/>
            <a:tailEnd/>
          </a:ln>
        </p:spPr>
        <p:txBody>
          <a:bodyPr>
            <a:spAutoFit/>
          </a:bodyPr>
          <a:lstStyle/>
          <a:p>
            <a:pPr>
              <a:spcBef>
                <a:spcPct val="50000"/>
              </a:spcBef>
            </a:pPr>
            <a:r>
              <a:rPr lang="en-US"/>
              <a:t>120 km</a:t>
            </a:r>
          </a:p>
        </p:txBody>
      </p:sp>
      <p:sp>
        <p:nvSpPr>
          <p:cNvPr id="20484" name="Text Box 4"/>
          <p:cNvSpPr txBox="1">
            <a:spLocks noChangeArrowheads="1"/>
          </p:cNvSpPr>
          <p:nvPr/>
        </p:nvSpPr>
        <p:spPr bwMode="auto">
          <a:xfrm>
            <a:off x="0" y="2667000"/>
            <a:ext cx="1143000" cy="457200"/>
          </a:xfrm>
          <a:prstGeom prst="rect">
            <a:avLst/>
          </a:prstGeom>
          <a:noFill/>
          <a:ln w="9525">
            <a:noFill/>
            <a:miter lim="800000"/>
            <a:headEnd/>
            <a:tailEnd/>
          </a:ln>
        </p:spPr>
        <p:txBody>
          <a:bodyPr>
            <a:spAutoFit/>
          </a:bodyPr>
          <a:lstStyle/>
          <a:p>
            <a:pPr>
              <a:spcBef>
                <a:spcPct val="50000"/>
              </a:spcBef>
            </a:pPr>
            <a:r>
              <a:rPr lang="en-US"/>
              <a:t>20 km</a:t>
            </a:r>
          </a:p>
        </p:txBody>
      </p:sp>
      <p:sp>
        <p:nvSpPr>
          <p:cNvPr id="20485" name="Line 5"/>
          <p:cNvSpPr>
            <a:spLocks noChangeShapeType="1"/>
          </p:cNvSpPr>
          <p:nvPr/>
        </p:nvSpPr>
        <p:spPr bwMode="auto">
          <a:xfrm>
            <a:off x="5715000" y="6096000"/>
            <a:ext cx="3276600" cy="0"/>
          </a:xfrm>
          <a:prstGeom prst="line">
            <a:avLst/>
          </a:prstGeom>
          <a:noFill/>
          <a:ln w="38100">
            <a:solidFill>
              <a:schemeClr val="tx1"/>
            </a:solidFill>
            <a:round/>
            <a:headEnd/>
            <a:tailEnd type="triangle" w="med" len="med"/>
          </a:ln>
        </p:spPr>
        <p:txBody>
          <a:bodyPr/>
          <a:lstStyle/>
          <a:p>
            <a:endParaRPr lang="en-US"/>
          </a:p>
        </p:txBody>
      </p:sp>
      <p:sp>
        <p:nvSpPr>
          <p:cNvPr id="20486" name="Line 6"/>
          <p:cNvSpPr>
            <a:spLocks noChangeShapeType="1"/>
          </p:cNvSpPr>
          <p:nvPr/>
        </p:nvSpPr>
        <p:spPr bwMode="auto">
          <a:xfrm flipH="1">
            <a:off x="1143000" y="6096000"/>
            <a:ext cx="3352800" cy="0"/>
          </a:xfrm>
          <a:prstGeom prst="line">
            <a:avLst/>
          </a:prstGeom>
          <a:noFill/>
          <a:ln w="38100">
            <a:solidFill>
              <a:schemeClr val="tx1"/>
            </a:solidFill>
            <a:round/>
            <a:headEnd/>
            <a:tailEnd type="triangle" w="med" len="med"/>
          </a:ln>
        </p:spPr>
        <p:txBody>
          <a:bodyPr/>
          <a:lstStyle/>
          <a:p>
            <a:endParaRPr lang="en-US"/>
          </a:p>
        </p:txBody>
      </p:sp>
      <p:sp>
        <p:nvSpPr>
          <p:cNvPr id="20487" name="Line 7"/>
          <p:cNvSpPr>
            <a:spLocks noChangeShapeType="1"/>
          </p:cNvSpPr>
          <p:nvPr/>
        </p:nvSpPr>
        <p:spPr bwMode="auto">
          <a:xfrm>
            <a:off x="533400" y="3505200"/>
            <a:ext cx="0" cy="1600200"/>
          </a:xfrm>
          <a:prstGeom prst="line">
            <a:avLst/>
          </a:prstGeom>
          <a:noFill/>
          <a:ln w="38100">
            <a:solidFill>
              <a:schemeClr val="tx1"/>
            </a:solidFill>
            <a:round/>
            <a:headEnd/>
            <a:tailEnd type="triangle" w="med" len="med"/>
          </a:ln>
        </p:spPr>
        <p:txBody>
          <a:bodyPr/>
          <a:lstStyle/>
          <a:p>
            <a:endParaRPr lang="en-US"/>
          </a:p>
        </p:txBody>
      </p:sp>
      <p:sp>
        <p:nvSpPr>
          <p:cNvPr id="20488" name="Line 8"/>
          <p:cNvSpPr>
            <a:spLocks noChangeShapeType="1"/>
          </p:cNvSpPr>
          <p:nvPr/>
        </p:nvSpPr>
        <p:spPr bwMode="auto">
          <a:xfrm flipV="1">
            <a:off x="533400" y="609600"/>
            <a:ext cx="0" cy="1981200"/>
          </a:xfrm>
          <a:prstGeom prst="line">
            <a:avLst/>
          </a:prstGeom>
          <a:noFill/>
          <a:ln w="38100">
            <a:solidFill>
              <a:schemeClr val="tx1"/>
            </a:solidFill>
            <a:round/>
            <a:headEnd/>
            <a:tailEnd type="triangle" w="med" len="med"/>
          </a:ln>
        </p:spPr>
        <p:txBody>
          <a:bodyPr/>
          <a:lstStyle/>
          <a:p>
            <a:endParaRPr lang="en-US"/>
          </a:p>
        </p:txBody>
      </p:sp>
      <p:sp>
        <p:nvSpPr>
          <p:cNvPr id="20489" name="TextBox 8"/>
          <p:cNvSpPr txBox="1">
            <a:spLocks noChangeArrowheads="1"/>
          </p:cNvSpPr>
          <p:nvPr/>
        </p:nvSpPr>
        <p:spPr bwMode="auto">
          <a:xfrm>
            <a:off x="152400" y="3048000"/>
            <a:ext cx="1066800" cy="369888"/>
          </a:xfrm>
          <a:prstGeom prst="rect">
            <a:avLst/>
          </a:prstGeom>
          <a:noFill/>
          <a:ln w="9525">
            <a:noFill/>
            <a:miter lim="800000"/>
            <a:headEnd/>
            <a:tailEnd/>
          </a:ln>
        </p:spPr>
        <p:txBody>
          <a:bodyPr>
            <a:spAutoFit/>
          </a:bodyPr>
          <a:lstStyle/>
          <a:p>
            <a:r>
              <a:rPr lang="en-US" sz="1800"/>
              <a:t>(12 mi)</a:t>
            </a:r>
          </a:p>
        </p:txBody>
      </p:sp>
      <p:sp>
        <p:nvSpPr>
          <p:cNvPr id="20490" name="TextBox 9"/>
          <p:cNvSpPr txBox="1">
            <a:spLocks noChangeArrowheads="1"/>
          </p:cNvSpPr>
          <p:nvPr/>
        </p:nvSpPr>
        <p:spPr bwMode="auto">
          <a:xfrm>
            <a:off x="4648200" y="6324600"/>
            <a:ext cx="1752600" cy="369888"/>
          </a:xfrm>
          <a:prstGeom prst="rect">
            <a:avLst/>
          </a:prstGeom>
          <a:noFill/>
          <a:ln w="9525">
            <a:noFill/>
            <a:miter lim="800000"/>
            <a:headEnd/>
            <a:tailEnd/>
          </a:ln>
        </p:spPr>
        <p:txBody>
          <a:bodyPr>
            <a:spAutoFit/>
          </a:bodyPr>
          <a:lstStyle/>
          <a:p>
            <a:r>
              <a:rPr lang="en-US" sz="1800"/>
              <a:t>(75 mi)</a:t>
            </a:r>
          </a:p>
        </p:txBody>
      </p:sp>
      <p:sp>
        <p:nvSpPr>
          <p:cNvPr id="20491" name="Text Box 3"/>
          <p:cNvSpPr txBox="1">
            <a:spLocks noChangeArrowheads="1"/>
          </p:cNvSpPr>
          <p:nvPr/>
        </p:nvSpPr>
        <p:spPr bwMode="auto">
          <a:xfrm>
            <a:off x="2590800" y="152400"/>
            <a:ext cx="4648200" cy="457200"/>
          </a:xfrm>
          <a:prstGeom prst="rect">
            <a:avLst/>
          </a:prstGeom>
          <a:noFill/>
          <a:ln w="9525">
            <a:noFill/>
            <a:miter lim="800000"/>
            <a:headEnd/>
            <a:tailEnd/>
          </a:ln>
        </p:spPr>
        <p:txBody>
          <a:bodyPr>
            <a:spAutoFit/>
          </a:bodyPr>
          <a:lstStyle/>
          <a:p>
            <a:pPr>
              <a:spcBef>
                <a:spcPct val="50000"/>
              </a:spcBef>
            </a:pPr>
            <a:r>
              <a:rPr lang="en-US"/>
              <a:t>Airborne Radar: Vertical Slice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inexvplan"/>
          <p:cNvPicPr>
            <a:picLocks noChangeAspect="1" noChangeArrowheads="1"/>
          </p:cNvPicPr>
          <p:nvPr/>
        </p:nvPicPr>
        <p:blipFill>
          <a:blip r:embed="rId2" cstate="print"/>
          <a:srcRect/>
          <a:stretch>
            <a:fillRect/>
          </a:stretch>
        </p:blipFill>
        <p:spPr bwMode="auto">
          <a:xfrm>
            <a:off x="1316038" y="0"/>
            <a:ext cx="65135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4" descr="inezvz"/>
          <p:cNvPicPr>
            <a:picLocks noChangeAspect="1" noChangeArrowheads="1"/>
          </p:cNvPicPr>
          <p:nvPr/>
        </p:nvPicPr>
        <p:blipFill>
          <a:blip r:embed="rId2" cstate="print"/>
          <a:srcRect/>
          <a:stretch>
            <a:fillRect/>
          </a:stretch>
        </p:blipFill>
        <p:spPr bwMode="auto">
          <a:xfrm>
            <a:off x="1981200" y="0"/>
            <a:ext cx="5446713" cy="6867525"/>
          </a:xfrm>
          <a:prstGeom prst="rect">
            <a:avLst/>
          </a:prstGeom>
          <a:noFill/>
          <a:ln w="9525">
            <a:noFill/>
            <a:miter lim="800000"/>
            <a:headEnd/>
            <a:tailEnd/>
          </a:ln>
        </p:spPr>
      </p:pic>
      <p:sp>
        <p:nvSpPr>
          <p:cNvPr id="22531" name="Text Box 5"/>
          <p:cNvSpPr txBox="1">
            <a:spLocks noChangeArrowheads="1"/>
          </p:cNvSpPr>
          <p:nvPr/>
        </p:nvSpPr>
        <p:spPr bwMode="auto">
          <a:xfrm>
            <a:off x="6324600" y="685800"/>
            <a:ext cx="2438400" cy="457200"/>
          </a:xfrm>
          <a:prstGeom prst="rect">
            <a:avLst/>
          </a:prstGeom>
          <a:noFill/>
          <a:ln w="9525">
            <a:noFill/>
            <a:miter lim="800000"/>
            <a:headEnd/>
            <a:tailEnd/>
          </a:ln>
        </p:spPr>
        <p:txBody>
          <a:bodyPr>
            <a:spAutoFit/>
          </a:bodyPr>
          <a:lstStyle/>
          <a:p>
            <a:pPr>
              <a:spcBef>
                <a:spcPct val="50000"/>
              </a:spcBef>
            </a:pPr>
            <a:r>
              <a:rPr lang="en-US">
                <a:solidFill>
                  <a:srgbClr val="002060"/>
                </a:solidFill>
              </a:rPr>
              <a:t>Azimuthal wind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1143000"/>
          </a:xfrm>
        </p:spPr>
        <p:txBody>
          <a:bodyPr/>
          <a:lstStyle/>
          <a:p>
            <a:pPr eaLnBrk="1" hangingPunct="1">
              <a:defRPr/>
            </a:pPr>
            <a:r>
              <a:rPr lang="en-US" b="1" dirty="0" smtClean="0">
                <a:solidFill>
                  <a:srgbClr val="FFFF00"/>
                </a:solidFill>
                <a:effectLst>
                  <a:outerShdw blurRad="38100" dist="38100" dir="2700000" algn="tl">
                    <a:srgbClr val="C0C0C0"/>
                  </a:outerShdw>
                </a:effectLst>
              </a:rPr>
              <a:t>What is a Hurricane?</a:t>
            </a:r>
          </a:p>
        </p:txBody>
      </p:sp>
      <p:sp>
        <p:nvSpPr>
          <p:cNvPr id="6148" name="Rectangle 5"/>
          <p:cNvSpPr>
            <a:spLocks noGrp="1" noChangeArrowheads="1"/>
          </p:cNvSpPr>
          <p:nvPr>
            <p:ph type="subTitle" idx="1"/>
          </p:nvPr>
        </p:nvSpPr>
        <p:spPr>
          <a:xfrm>
            <a:off x="1371600" y="2590800"/>
            <a:ext cx="6629400" cy="3200400"/>
          </a:xfrm>
        </p:spPr>
        <p:txBody>
          <a:bodyPr/>
          <a:lstStyle/>
          <a:p>
            <a:pPr algn="l" eaLnBrk="1" hangingPunct="1">
              <a:defRPr/>
            </a:pPr>
            <a:r>
              <a:rPr lang="en-US" b="1" dirty="0" smtClean="0">
                <a:solidFill>
                  <a:schemeClr val="accent6">
                    <a:lumMod val="75000"/>
                  </a:schemeClr>
                </a:solidFill>
              </a:rPr>
              <a:t>Formal definition</a:t>
            </a:r>
            <a:r>
              <a:rPr lang="en-US" dirty="0" smtClean="0">
                <a:solidFill>
                  <a:schemeClr val="accent6">
                    <a:lumMod val="75000"/>
                  </a:schemeClr>
                </a:solidFill>
              </a:rPr>
              <a:t>: A </a:t>
            </a:r>
            <a:r>
              <a:rPr lang="en-US" i="1" dirty="0" smtClean="0">
                <a:solidFill>
                  <a:schemeClr val="accent6">
                    <a:lumMod val="75000"/>
                  </a:schemeClr>
                </a:solidFill>
              </a:rPr>
              <a:t>tropical cyclone</a:t>
            </a:r>
            <a:r>
              <a:rPr lang="en-US" dirty="0" smtClean="0">
                <a:solidFill>
                  <a:schemeClr val="accent6">
                    <a:lumMod val="75000"/>
                  </a:schemeClr>
                </a:solidFill>
              </a:rPr>
              <a:t> with 1-min average winds at 10 m altitude in excess of 32 m/s (64 knots or 74 MPH) occurring over the North Atlantic or eastern North Pacific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inexzt"/>
          <p:cNvPicPr>
            <a:picLocks noChangeAspect="1" noChangeArrowheads="1"/>
          </p:cNvPicPr>
          <p:nvPr/>
        </p:nvPicPr>
        <p:blipFill>
          <a:blip r:embed="rId2" cstate="print"/>
          <a:srcRect/>
          <a:stretch>
            <a:fillRect/>
          </a:stretch>
        </p:blipFill>
        <p:spPr bwMode="auto">
          <a:xfrm>
            <a:off x="838200" y="0"/>
            <a:ext cx="4799013" cy="6858000"/>
          </a:xfrm>
          <a:prstGeom prst="rect">
            <a:avLst/>
          </a:prstGeom>
          <a:noFill/>
          <a:ln w="9525">
            <a:noFill/>
            <a:miter lim="800000"/>
            <a:headEnd/>
            <a:tailEnd/>
          </a:ln>
        </p:spPr>
      </p:pic>
      <p:sp>
        <p:nvSpPr>
          <p:cNvPr id="23555" name="Text Box 3"/>
          <p:cNvSpPr txBox="1">
            <a:spLocks noChangeArrowheads="1"/>
          </p:cNvSpPr>
          <p:nvPr/>
        </p:nvSpPr>
        <p:spPr bwMode="auto">
          <a:xfrm>
            <a:off x="6096000" y="2895600"/>
            <a:ext cx="2362200" cy="1200150"/>
          </a:xfrm>
          <a:prstGeom prst="rect">
            <a:avLst/>
          </a:prstGeom>
          <a:noFill/>
          <a:ln w="9525">
            <a:noFill/>
            <a:miter lim="800000"/>
            <a:headEnd/>
            <a:tailEnd/>
          </a:ln>
        </p:spPr>
        <p:txBody>
          <a:bodyPr>
            <a:spAutoFit/>
          </a:bodyPr>
          <a:lstStyle/>
          <a:p>
            <a:pPr>
              <a:spcBef>
                <a:spcPct val="50000"/>
              </a:spcBef>
            </a:pPr>
            <a:r>
              <a:rPr lang="en-US">
                <a:solidFill>
                  <a:srgbClr val="002060"/>
                </a:solidFill>
              </a:rPr>
              <a:t>Temperature perturbation at constant altitude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inezthe"/>
          <p:cNvPicPr>
            <a:picLocks noChangeAspect="1" noChangeArrowheads="1"/>
          </p:cNvPicPr>
          <p:nvPr/>
        </p:nvPicPr>
        <p:blipFill>
          <a:blip r:embed="rId2" cstate="print"/>
          <a:srcRect/>
          <a:stretch>
            <a:fillRect/>
          </a:stretch>
        </p:blipFill>
        <p:spPr bwMode="auto">
          <a:xfrm>
            <a:off x="381000" y="74613"/>
            <a:ext cx="8458200" cy="676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5" descr="fig2"/>
          <p:cNvPicPr>
            <a:picLocks noChangeAspect="1" noChangeArrowheads="1"/>
          </p:cNvPicPr>
          <p:nvPr>
            <p:ph idx="4294967295"/>
          </p:nvPr>
        </p:nvPicPr>
        <p:blipFill>
          <a:blip r:embed="rId2" cstate="print"/>
          <a:srcRect/>
          <a:stretch>
            <a:fillRect/>
          </a:stretch>
        </p:blipFill>
        <p:spPr>
          <a:xfrm>
            <a:off x="762000" y="1447800"/>
            <a:ext cx="7772400" cy="4789488"/>
          </a:xfrm>
          <a:noFill/>
        </p:spPr>
      </p:pic>
      <p:sp>
        <p:nvSpPr>
          <p:cNvPr id="21507" name="Text Box 8"/>
          <p:cNvSpPr txBox="1">
            <a:spLocks noChangeArrowheads="1"/>
          </p:cNvSpPr>
          <p:nvPr/>
        </p:nvSpPr>
        <p:spPr bwMode="auto">
          <a:xfrm>
            <a:off x="3733800" y="685800"/>
            <a:ext cx="1905000" cy="457200"/>
          </a:xfrm>
          <a:prstGeom prst="rect">
            <a:avLst/>
          </a:prstGeom>
          <a:noFill/>
          <a:ln w="9525">
            <a:noFill/>
            <a:miter lim="800000"/>
            <a:headEnd/>
            <a:tailEnd/>
          </a:ln>
        </p:spPr>
        <p:txBody>
          <a:bodyPr>
            <a:spAutoFit/>
          </a:bodyPr>
          <a:lstStyle/>
          <a:p>
            <a:pPr>
              <a:spcBef>
                <a:spcPct val="50000"/>
              </a:spcBef>
              <a:defRPr/>
            </a:pPr>
            <a:r>
              <a:rPr lang="en-US" dirty="0">
                <a:solidFill>
                  <a:srgbClr val="002060"/>
                </a:solidFill>
                <a:effectLst>
                  <a:outerShdw blurRad="38100" dist="38100" dir="2700000" algn="tl">
                    <a:srgbClr val="000000">
                      <a:alpha val="43137"/>
                    </a:srgbClr>
                  </a:outerShdw>
                </a:effectLst>
              </a:rPr>
              <a:t>Radial wind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5" descr="fig2"/>
          <p:cNvPicPr>
            <a:picLocks noChangeAspect="1" noChangeArrowheads="1"/>
          </p:cNvPicPr>
          <p:nvPr>
            <p:ph idx="4294967295"/>
          </p:nvPr>
        </p:nvPicPr>
        <p:blipFill>
          <a:blip r:embed="rId2" cstate="print"/>
          <a:srcRect/>
          <a:stretch>
            <a:fillRect/>
          </a:stretch>
        </p:blipFill>
        <p:spPr>
          <a:xfrm>
            <a:off x="685800" y="1600200"/>
            <a:ext cx="7848600" cy="4837113"/>
          </a:xfrm>
          <a:noFill/>
        </p:spPr>
      </p:pic>
      <p:sp>
        <p:nvSpPr>
          <p:cNvPr id="22531" name="Text Box 8"/>
          <p:cNvSpPr txBox="1">
            <a:spLocks noChangeArrowheads="1"/>
          </p:cNvSpPr>
          <p:nvPr/>
        </p:nvSpPr>
        <p:spPr bwMode="auto">
          <a:xfrm>
            <a:off x="3429000" y="685800"/>
            <a:ext cx="2590800" cy="457200"/>
          </a:xfrm>
          <a:prstGeom prst="rect">
            <a:avLst/>
          </a:prstGeom>
          <a:noFill/>
          <a:ln w="9525">
            <a:noFill/>
            <a:miter lim="800000"/>
            <a:headEnd/>
            <a:tailEnd/>
          </a:ln>
        </p:spPr>
        <p:txBody>
          <a:bodyPr>
            <a:spAutoFit/>
          </a:bodyPr>
          <a:lstStyle/>
          <a:p>
            <a:pPr>
              <a:spcBef>
                <a:spcPct val="50000"/>
              </a:spcBef>
              <a:defRPr/>
            </a:pPr>
            <a:r>
              <a:rPr lang="en-US" dirty="0">
                <a:solidFill>
                  <a:srgbClr val="002060"/>
                </a:solidFill>
                <a:effectLst>
                  <a:outerShdw blurRad="38100" dist="38100" dir="2700000" algn="tl">
                    <a:srgbClr val="000000">
                      <a:alpha val="43137"/>
                    </a:srgbClr>
                  </a:outerShdw>
                </a:effectLst>
              </a:rPr>
              <a:t>Vertical velocity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3" descr="Ang_mom_Hilda"/>
          <p:cNvPicPr>
            <a:picLocks noChangeAspect="1" noChangeArrowheads="1"/>
          </p:cNvPicPr>
          <p:nvPr/>
        </p:nvPicPr>
        <p:blipFill>
          <a:blip r:embed="rId3" cstate="print"/>
          <a:srcRect/>
          <a:stretch>
            <a:fillRect/>
          </a:stretch>
        </p:blipFill>
        <p:spPr bwMode="auto">
          <a:xfrm>
            <a:off x="228600" y="0"/>
            <a:ext cx="6227763" cy="6858000"/>
          </a:xfrm>
          <a:prstGeom prst="rect">
            <a:avLst/>
          </a:prstGeom>
          <a:noFill/>
          <a:ln w="9525">
            <a:noFill/>
            <a:miter lim="800000"/>
            <a:headEnd/>
            <a:tailEnd/>
          </a:ln>
        </p:spPr>
      </p:pic>
      <p:sp>
        <p:nvSpPr>
          <p:cNvPr id="3" name="TextBox 2"/>
          <p:cNvSpPr txBox="1"/>
          <p:nvPr/>
        </p:nvSpPr>
        <p:spPr>
          <a:xfrm>
            <a:off x="6553200" y="1143000"/>
            <a:ext cx="2286000" cy="1384300"/>
          </a:xfrm>
          <a:prstGeom prst="rect">
            <a:avLst/>
          </a:prstGeom>
          <a:noFill/>
        </p:spPr>
        <p:txBody>
          <a:bodyPr>
            <a:spAutoFit/>
          </a:bodyPr>
          <a:lstStyle/>
          <a:p>
            <a:pPr>
              <a:defRPr/>
            </a:pPr>
            <a:r>
              <a:rPr lang="en-US" sz="2800" dirty="0">
                <a:solidFill>
                  <a:srgbClr val="002060"/>
                </a:solidFill>
                <a:effectLst>
                  <a:outerShdw blurRad="38100" dist="38100" dir="2700000" algn="tl">
                    <a:srgbClr val="000000">
                      <a:alpha val="43137"/>
                    </a:srgbClr>
                  </a:outerShdw>
                </a:effectLst>
                <a:latin typeface="Calibri" pitchFamily="34" charset="0"/>
              </a:rPr>
              <a:t>Angular momentum per unit mass</a:t>
            </a:r>
          </a:p>
        </p:txBody>
      </p:sp>
      <p:graphicFrame>
        <p:nvGraphicFramePr>
          <p:cNvPr id="1026" name="Object 3"/>
          <p:cNvGraphicFramePr>
            <a:graphicFrameLocks noChangeAspect="1"/>
          </p:cNvGraphicFramePr>
          <p:nvPr/>
        </p:nvGraphicFramePr>
        <p:xfrm>
          <a:off x="6324600" y="2895600"/>
          <a:ext cx="2874963" cy="533400"/>
        </p:xfrm>
        <a:graphic>
          <a:graphicData uri="http://schemas.openxmlformats.org/presentationml/2006/ole">
            <p:oleObj spid="_x0000_s1026" name="Equation" r:id="rId4" imgW="1231560" imgH="228600" progId="Equation.DSMT4">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Ang_mom_sketch"/>
          <p:cNvPicPr>
            <a:picLocks noChangeAspect="1" noChangeArrowheads="1"/>
          </p:cNvPicPr>
          <p:nvPr/>
        </p:nvPicPr>
        <p:blipFill>
          <a:blip r:embed="rId2" cstate="print"/>
          <a:srcRect/>
          <a:stretch>
            <a:fillRect/>
          </a:stretch>
        </p:blipFill>
        <p:spPr bwMode="auto">
          <a:xfrm>
            <a:off x="974725" y="71438"/>
            <a:ext cx="7192963"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odelu"/>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odelw"/>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esislocation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0771" name="Rectangle 4"/>
          <p:cNvSpPr>
            <a:spLocks noGrp="1" noChangeArrowheads="1"/>
          </p:cNvSpPr>
          <p:nvPr>
            <p:ph type="title" idx="4294967295"/>
          </p:nvPr>
        </p:nvSpPr>
        <p:spPr>
          <a:xfrm>
            <a:off x="457200" y="0"/>
            <a:ext cx="8153400" cy="2743200"/>
          </a:xfrm>
        </p:spPr>
        <p:txBody>
          <a:bodyPr/>
          <a:lstStyle/>
          <a:p>
            <a:pPr eaLnBrk="1" hangingPunct="1">
              <a:defRPr/>
            </a:pPr>
            <a:r>
              <a:rPr lang="en-US" sz="3200" smtClean="0">
                <a:solidFill>
                  <a:srgbClr val="000099"/>
                </a:solidFill>
                <a:effectLst>
                  <a:outerShdw blurRad="38100" dist="38100" dir="2700000" algn="tl">
                    <a:srgbClr val="C0C0C0"/>
                  </a:outerShdw>
                </a:effectLst>
              </a:rPr>
              <a:t>The word </a:t>
            </a:r>
            <a:r>
              <a:rPr lang="en-US" sz="3200" i="1" smtClean="0">
                <a:solidFill>
                  <a:srgbClr val="000099"/>
                </a:solidFill>
                <a:effectLst>
                  <a:outerShdw blurRad="38100" dist="38100" dir="2700000" algn="tl">
                    <a:srgbClr val="C0C0C0"/>
                  </a:outerShdw>
                </a:effectLst>
              </a:rPr>
              <a:t>Hurricane</a:t>
            </a:r>
            <a:r>
              <a:rPr lang="en-US" sz="3200" smtClean="0">
                <a:solidFill>
                  <a:srgbClr val="000099"/>
                </a:solidFill>
                <a:effectLst>
                  <a:outerShdw blurRad="38100" dist="38100" dir="2700000" algn="tl">
                    <a:srgbClr val="C0C0C0"/>
                  </a:outerShdw>
                </a:effectLst>
              </a:rPr>
              <a:t> is derived from the Mayan word </a:t>
            </a:r>
            <a:r>
              <a:rPr lang="en-US" sz="3200" i="1" smtClean="0">
                <a:solidFill>
                  <a:srgbClr val="000099"/>
                </a:solidFill>
                <a:effectLst>
                  <a:outerShdw blurRad="38100" dist="38100" dir="2700000" algn="tl">
                    <a:srgbClr val="C0C0C0"/>
                  </a:outerShdw>
                </a:effectLst>
              </a:rPr>
              <a:t>Huracan</a:t>
            </a:r>
            <a:r>
              <a:rPr lang="en-US" sz="3200" smtClean="0">
                <a:solidFill>
                  <a:srgbClr val="000099"/>
                </a:solidFill>
                <a:effectLst>
                  <a:outerShdw blurRad="38100" dist="38100" dir="2700000" algn="tl">
                    <a:srgbClr val="C0C0C0"/>
                  </a:outerShdw>
                </a:effectLst>
              </a:rPr>
              <a:t> and the Taino and Carib word </a:t>
            </a:r>
            <a:r>
              <a:rPr lang="en-US" sz="3200" i="1" smtClean="0">
                <a:solidFill>
                  <a:srgbClr val="000099"/>
                </a:solidFill>
                <a:effectLst>
                  <a:outerShdw blurRad="38100" dist="38100" dir="2700000" algn="tl">
                    <a:srgbClr val="C0C0C0"/>
                  </a:outerShdw>
                </a:effectLst>
              </a:rPr>
              <a:t>Hunraken</a:t>
            </a:r>
            <a:r>
              <a:rPr lang="en-US" sz="3200" smtClean="0">
                <a:solidFill>
                  <a:srgbClr val="000099"/>
                </a:solidFill>
                <a:effectLst>
                  <a:outerShdw blurRad="38100" dist="38100" dir="2700000" algn="tl">
                    <a:srgbClr val="C0C0C0"/>
                  </a:outerShdw>
                </a:effectLst>
              </a:rPr>
              <a:t>, a terrible God of Evil, and brought to the West by Spanish explorers</a:t>
            </a:r>
          </a:p>
        </p:txBody>
      </p:sp>
      <p:pic>
        <p:nvPicPr>
          <p:cNvPr id="6148" name="Picture 4" descr="hurakan"/>
          <p:cNvPicPr>
            <a:picLocks noChangeAspect="1" noChangeArrowheads="1"/>
          </p:cNvPicPr>
          <p:nvPr/>
        </p:nvPicPr>
        <p:blipFill>
          <a:blip r:embed="rId4" cstate="print"/>
          <a:srcRect/>
          <a:stretch>
            <a:fillRect/>
          </a:stretch>
        </p:blipFill>
        <p:spPr bwMode="auto">
          <a:xfrm>
            <a:off x="533400" y="2971800"/>
            <a:ext cx="5019675" cy="3359150"/>
          </a:xfrm>
          <a:prstGeom prst="rect">
            <a:avLst/>
          </a:prstGeom>
          <a:noFill/>
          <a:ln w="9525">
            <a:noFill/>
            <a:miter lim="800000"/>
            <a:headEnd/>
            <a:tailEnd/>
          </a:ln>
        </p:spPr>
      </p:pic>
      <p:pic>
        <p:nvPicPr>
          <p:cNvPr id="6149" name="Picture 5" descr="hur_symbol"/>
          <p:cNvPicPr>
            <a:picLocks noChangeAspect="1" noChangeArrowheads="1"/>
          </p:cNvPicPr>
          <p:nvPr/>
        </p:nvPicPr>
        <p:blipFill>
          <a:blip r:embed="rId5" cstate="print"/>
          <a:srcRect/>
          <a:stretch>
            <a:fillRect/>
          </a:stretch>
        </p:blipFill>
        <p:spPr bwMode="auto">
          <a:xfrm>
            <a:off x="5715000" y="2667000"/>
            <a:ext cx="2465388" cy="324643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genesisbymonth"/>
          <p:cNvPicPr>
            <a:picLocks noChangeAspect="1" noChangeArrowheads="1"/>
          </p:cNvPicPr>
          <p:nvPr/>
        </p:nvPicPr>
        <p:blipFill>
          <a:blip r:embed="rId2" cstate="print"/>
          <a:srcRect/>
          <a:stretch>
            <a:fillRect/>
          </a:stretch>
        </p:blipFill>
        <p:spPr bwMode="auto">
          <a:xfrm>
            <a:off x="533400" y="60325"/>
            <a:ext cx="8077200" cy="673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3" descr="fig1"/>
          <p:cNvPicPr>
            <a:picLocks noChangeAspect="1" noChangeArrowheads="1"/>
          </p:cNvPicPr>
          <p:nvPr/>
        </p:nvPicPr>
        <p:blipFill>
          <a:blip r:embed="rId2" cstate="print"/>
          <a:srcRect/>
          <a:stretch>
            <a:fillRect/>
          </a:stretch>
        </p:blipFill>
        <p:spPr bwMode="auto">
          <a:xfrm>
            <a:off x="0" y="138113"/>
            <a:ext cx="9144000" cy="658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8145" t="20000" r="4113" b="24000"/>
          <a:stretch>
            <a:fillRect/>
          </a:stretch>
        </p:blipFill>
        <p:spPr bwMode="auto">
          <a:xfrm>
            <a:off x="1066800" y="1676400"/>
            <a:ext cx="7079226" cy="3657600"/>
          </a:xfrm>
          <a:prstGeom prst="rect">
            <a:avLst/>
          </a:prstGeom>
          <a:noFill/>
          <a:ln w="9525">
            <a:solidFill>
              <a:schemeClr val="tx1"/>
            </a:solidFill>
            <a:miter lim="800000"/>
            <a:headEnd/>
            <a:tailEnd/>
          </a:ln>
        </p:spPr>
      </p:pic>
      <p:sp>
        <p:nvSpPr>
          <p:cNvPr id="3" name="TextBox 2"/>
          <p:cNvSpPr txBox="1"/>
          <p:nvPr/>
        </p:nvSpPr>
        <p:spPr>
          <a:xfrm>
            <a:off x="609600" y="457200"/>
            <a:ext cx="7848600" cy="461665"/>
          </a:xfrm>
          <a:prstGeom prst="rect">
            <a:avLst/>
          </a:prstGeom>
          <a:noFill/>
        </p:spPr>
        <p:txBody>
          <a:bodyPr wrap="square" rtlCol="0">
            <a:spAutoFit/>
          </a:bodyPr>
          <a:lstStyle/>
          <a:p>
            <a:pPr algn="ctr"/>
            <a:r>
              <a:rPr lang="en-US" dirty="0" smtClean="0">
                <a:solidFill>
                  <a:srgbClr val="0033CC"/>
                </a:solidFill>
                <a:effectLst>
                  <a:outerShdw blurRad="38100" dist="38100" dir="2700000" algn="tl">
                    <a:srgbClr val="000000">
                      <a:alpha val="43137"/>
                    </a:srgbClr>
                  </a:outerShdw>
                </a:effectLst>
              </a:rPr>
              <a:t>Use </a:t>
            </a:r>
            <a:r>
              <a:rPr lang="en-US" dirty="0" err="1" smtClean="0">
                <a:solidFill>
                  <a:srgbClr val="0033CC"/>
                </a:solidFill>
                <a:effectLst>
                  <a:outerShdw blurRad="38100" dist="38100" dir="2700000" algn="tl">
                    <a:srgbClr val="000000">
                      <a:alpha val="43137"/>
                    </a:srgbClr>
                  </a:outerShdw>
                </a:effectLst>
              </a:rPr>
              <a:t>QuickScat</a:t>
            </a:r>
            <a:r>
              <a:rPr lang="en-US" dirty="0" smtClean="0">
                <a:solidFill>
                  <a:srgbClr val="0033CC"/>
                </a:solidFill>
                <a:effectLst>
                  <a:outerShdw blurRad="38100" dist="38100" dir="2700000" algn="tl">
                    <a:srgbClr val="000000">
                      <a:alpha val="43137"/>
                    </a:srgbClr>
                  </a:outerShdw>
                </a:effectLst>
              </a:rPr>
              <a:t> to develop climatology of outer winds</a:t>
            </a:r>
            <a:endParaRPr lang="en-US" dirty="0">
              <a:solidFill>
                <a:srgbClr val="0033CC"/>
              </a:solidFill>
              <a:effectLst>
                <a:outerShdw blurRad="38100" dist="38100" dir="2700000" algn="tl">
                  <a:srgbClr val="000000">
                    <a:alpha val="43137"/>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346910" y="1765512"/>
            <a:ext cx="8416090" cy="3187489"/>
          </a:xfrm>
          <a:prstGeom prst="rect">
            <a:avLst/>
          </a:prstGeom>
          <a:noFill/>
          <a:ln w="9525">
            <a:noFill/>
            <a:miter lim="800000"/>
            <a:headEnd/>
            <a:tailEnd/>
          </a:ln>
        </p:spPr>
      </p:pic>
      <p:sp>
        <p:nvSpPr>
          <p:cNvPr id="3" name="TextBox 2"/>
          <p:cNvSpPr txBox="1"/>
          <p:nvPr/>
        </p:nvSpPr>
        <p:spPr>
          <a:xfrm>
            <a:off x="457200" y="5181600"/>
            <a:ext cx="8077200" cy="830997"/>
          </a:xfrm>
          <a:prstGeom prst="rect">
            <a:avLst/>
          </a:prstGeom>
          <a:noFill/>
        </p:spPr>
        <p:txBody>
          <a:bodyPr wrap="square" rtlCol="0">
            <a:spAutoFit/>
          </a:bodyPr>
          <a:lstStyle/>
          <a:p>
            <a:pPr algn="ctr"/>
            <a:r>
              <a:rPr lang="en-US" b="1" dirty="0" smtClean="0">
                <a:solidFill>
                  <a:srgbClr val="0033CC"/>
                </a:solidFill>
              </a:rPr>
              <a:t>Outer radius very nearly follows a log-normal distribution with a median value of about 420 km</a:t>
            </a:r>
            <a:endParaRPr lang="en-US" b="1" dirty="0">
              <a:solidFill>
                <a:srgbClr val="0033CC"/>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152400" y="228600"/>
            <a:ext cx="8991600"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rgbClr val="FFFF00"/>
                </a:solidFill>
                <a:effectLst>
                  <a:outerShdw blurRad="38100" dist="38100" dir="2700000" algn="tl">
                    <a:srgbClr val="C0C0C0"/>
                  </a:outerShdw>
                </a:effectLst>
              </a:rPr>
              <a:t>Global Tropical Cyclone </a:t>
            </a:r>
            <a:r>
              <a:rPr lang="en-US" sz="2800" b="1" dirty="0">
                <a:solidFill>
                  <a:srgbClr val="FFFF00"/>
                </a:solidFill>
                <a:effectLst>
                  <a:outerShdw blurRad="38100" dist="38100" dir="2700000" algn="tl">
                    <a:srgbClr val="C0C0C0"/>
                  </a:outerShdw>
                </a:effectLst>
              </a:rPr>
              <a:t>Frequency, </a:t>
            </a:r>
            <a:r>
              <a:rPr lang="en-US" sz="2800" b="1" dirty="0" smtClean="0">
                <a:solidFill>
                  <a:srgbClr val="FFFF00"/>
                </a:solidFill>
                <a:effectLst>
                  <a:outerShdw blurRad="38100" dist="38100" dir="2700000" algn="tl">
                    <a:srgbClr val="C0C0C0"/>
                  </a:outerShdw>
                </a:effectLst>
              </a:rPr>
              <a:t>1970-2008</a:t>
            </a:r>
            <a:endParaRPr lang="en-US" sz="2800" b="1" dirty="0">
              <a:solidFill>
                <a:srgbClr val="FFFF00"/>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a:t>Data Sources: NOAA/TPC and NAVY/JTWC</a:t>
            </a:r>
          </a:p>
        </p:txBody>
      </p:sp>
      <p:pic>
        <p:nvPicPr>
          <p:cNvPr id="66561" name="Picture 1" descr="C:\Users\Kerry Emaanuel\CHIP\Data\global_stormst.png"/>
          <p:cNvPicPr>
            <a:picLocks noChangeAspect="1" noChangeArrowheads="1"/>
          </p:cNvPicPr>
          <p:nvPr/>
        </p:nvPicPr>
        <p:blipFill>
          <a:blip r:embed="rId3" cstate="print"/>
          <a:srcRect/>
          <a:stretch>
            <a:fillRect/>
          </a:stretch>
        </p:blipFill>
        <p:spPr bwMode="auto">
          <a:xfrm>
            <a:off x="505329" y="400457"/>
            <a:ext cx="8486271" cy="636217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 descr="fig15"/>
          <p:cNvPicPr>
            <a:picLocks noChangeAspect="1" noChangeArrowheads="1"/>
          </p:cNvPicPr>
          <p:nvPr/>
        </p:nvPicPr>
        <p:blipFill>
          <a:blip r:embed="rId3" cstate="print">
            <a:lum bright="60000" contrast="-76000"/>
          </a:blip>
          <a:srcRect/>
          <a:stretch>
            <a:fillRect/>
          </a:stretch>
        </p:blipFill>
        <p:spPr bwMode="auto">
          <a:xfrm>
            <a:off x="0" y="0"/>
            <a:ext cx="9144000" cy="6858000"/>
          </a:xfrm>
          <a:prstGeom prst="rect">
            <a:avLst/>
          </a:prstGeom>
          <a:noFill/>
          <a:ln w="9525">
            <a:noFill/>
            <a:miter lim="800000"/>
            <a:headEnd/>
            <a:tailEnd/>
          </a:ln>
        </p:spPr>
      </p:pic>
      <p:sp>
        <p:nvSpPr>
          <p:cNvPr id="15363" name="Text Box 3"/>
          <p:cNvSpPr txBox="1">
            <a:spLocks noChangeArrowheads="1"/>
          </p:cNvSpPr>
          <p:nvPr/>
        </p:nvSpPr>
        <p:spPr bwMode="auto">
          <a:xfrm>
            <a:off x="0" y="180975"/>
            <a:ext cx="9144000" cy="914400"/>
          </a:xfrm>
          <a:prstGeom prst="rect">
            <a:avLst/>
          </a:prstGeom>
          <a:noFill/>
          <a:ln w="9525">
            <a:noFill/>
            <a:miter lim="800000"/>
            <a:headEnd/>
            <a:tailEnd/>
          </a:ln>
          <a:effectLst/>
        </p:spPr>
        <p:txBody>
          <a:bodyPr>
            <a:spAutoFit/>
          </a:bodyPr>
          <a:lstStyle/>
          <a:p>
            <a:pPr algn="ctr">
              <a:defRPr/>
            </a:pPr>
            <a:r>
              <a:rPr lang="en-US" sz="2700" b="1">
                <a:solidFill>
                  <a:schemeClr val="accent2"/>
                </a:solidFill>
                <a:effectLst>
                  <a:outerShdw blurRad="38100" dist="38100" dir="2700000" algn="tl">
                    <a:srgbClr val="C0C0C0"/>
                  </a:outerShdw>
                </a:effectLst>
              </a:rPr>
              <a:t>In Atlantic, the Frequency of Storms is Well Correlated with Tropical Atlantic Sea Surface Temperatures</a:t>
            </a:r>
          </a:p>
        </p:txBody>
      </p:sp>
      <p:sp>
        <p:nvSpPr>
          <p:cNvPr id="35844" name="Text Box 7"/>
          <p:cNvSpPr txBox="1">
            <a:spLocks noChangeArrowheads="1"/>
          </p:cNvSpPr>
          <p:nvPr/>
        </p:nvSpPr>
        <p:spPr bwMode="auto">
          <a:xfrm rot="-5400000">
            <a:off x="148431" y="3782219"/>
            <a:ext cx="1957388" cy="336550"/>
          </a:xfrm>
          <a:prstGeom prst="rect">
            <a:avLst/>
          </a:prstGeom>
          <a:noFill/>
          <a:ln w="9525">
            <a:noFill/>
            <a:miter lim="800000"/>
            <a:headEnd/>
            <a:tailEnd/>
          </a:ln>
        </p:spPr>
        <p:txBody>
          <a:bodyPr wrap="none">
            <a:spAutoFit/>
          </a:bodyPr>
          <a:lstStyle/>
          <a:p>
            <a:r>
              <a:rPr lang="en-US" sz="1600" b="1">
                <a:solidFill>
                  <a:srgbClr val="008000"/>
                </a:solidFill>
              </a:rPr>
              <a:t>Number of Storms</a:t>
            </a:r>
          </a:p>
        </p:txBody>
      </p:sp>
      <p:sp>
        <p:nvSpPr>
          <p:cNvPr id="35845" name="Text Box 8"/>
          <p:cNvSpPr txBox="1">
            <a:spLocks noChangeArrowheads="1"/>
          </p:cNvSpPr>
          <p:nvPr/>
        </p:nvSpPr>
        <p:spPr bwMode="auto">
          <a:xfrm rot="-5400000">
            <a:off x="6725444" y="3798094"/>
            <a:ext cx="2125662" cy="336550"/>
          </a:xfrm>
          <a:prstGeom prst="rect">
            <a:avLst/>
          </a:prstGeom>
          <a:noFill/>
          <a:ln w="9525">
            <a:noFill/>
            <a:miter lim="800000"/>
            <a:headEnd/>
            <a:tailEnd/>
          </a:ln>
        </p:spPr>
        <p:txBody>
          <a:bodyPr wrap="none">
            <a:spAutoFit/>
          </a:bodyPr>
          <a:lstStyle/>
          <a:p>
            <a:r>
              <a:rPr lang="en-US" sz="1600" b="1">
                <a:solidFill>
                  <a:srgbClr val="0000FF"/>
                </a:solidFill>
              </a:rPr>
              <a:t>Scaled Temperature</a:t>
            </a:r>
          </a:p>
        </p:txBody>
      </p:sp>
      <p:pic>
        <p:nvPicPr>
          <p:cNvPr id="35846" name="Picture 9" descr="atlantic_count_sst2"/>
          <p:cNvPicPr>
            <a:picLocks noChangeAspect="1" noChangeArrowheads="1"/>
          </p:cNvPicPr>
          <p:nvPr/>
        </p:nvPicPr>
        <p:blipFill>
          <a:blip r:embed="rId4" cstate="print"/>
          <a:srcRect/>
          <a:stretch>
            <a:fillRect/>
          </a:stretch>
        </p:blipFill>
        <p:spPr bwMode="auto">
          <a:xfrm>
            <a:off x="914400" y="1104900"/>
            <a:ext cx="7239000" cy="5430838"/>
          </a:xfrm>
          <a:prstGeom prst="rect">
            <a:avLst/>
          </a:prstGeom>
          <a:noFill/>
          <a:ln w="9525">
            <a:noFill/>
            <a:miter lim="800000"/>
            <a:headEnd/>
            <a:tailEnd/>
          </a:ln>
        </p:spPr>
      </p:pic>
      <p:sp>
        <p:nvSpPr>
          <p:cNvPr id="35847" name="Text Box 11"/>
          <p:cNvSpPr txBox="1">
            <a:spLocks noChangeArrowheads="1"/>
          </p:cNvSpPr>
          <p:nvPr/>
        </p:nvSpPr>
        <p:spPr bwMode="auto">
          <a:xfrm>
            <a:off x="7696200" y="1524000"/>
            <a:ext cx="1143000" cy="1190625"/>
          </a:xfrm>
          <a:prstGeom prst="rect">
            <a:avLst/>
          </a:prstGeom>
          <a:noFill/>
          <a:ln w="9525">
            <a:noFill/>
            <a:miter lim="800000"/>
            <a:headEnd/>
            <a:tailEnd/>
          </a:ln>
        </p:spPr>
        <p:txBody>
          <a:bodyPr>
            <a:spAutoFit/>
          </a:bodyPr>
          <a:lstStyle/>
          <a:p>
            <a:pPr>
              <a:spcBef>
                <a:spcPct val="50000"/>
              </a:spcBef>
            </a:pPr>
            <a:r>
              <a:rPr lang="en-US" sz="1800" b="1"/>
              <a:t>Years covered: 1870-2006</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iss007e14908"/>
          <p:cNvPicPr>
            <a:picLocks noChangeAspect="1" noChangeArrowheads="1"/>
          </p:cNvPicPr>
          <p:nvPr/>
        </p:nvPicPr>
        <p:blipFill>
          <a:blip r:embed="rId4"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52" name="Rectangle 3"/>
          <p:cNvSpPr>
            <a:spLocks noGrp="1" noChangeArrowheads="1"/>
          </p:cNvSpPr>
          <p:nvPr>
            <p:ph type="title"/>
          </p:nvPr>
        </p:nvSpPr>
        <p:spPr>
          <a:xfrm>
            <a:off x="457200" y="457200"/>
            <a:ext cx="8229600" cy="1676400"/>
          </a:xfrm>
        </p:spPr>
        <p:txBody>
          <a:bodyPr/>
          <a:lstStyle/>
          <a:p>
            <a:pPr eaLnBrk="1" hangingPunct="1">
              <a:defRPr/>
            </a:pPr>
            <a:r>
              <a:rPr lang="en-US" sz="4000" smtClean="0">
                <a:solidFill>
                  <a:srgbClr val="FFFF00"/>
                </a:solidFill>
                <a:effectLst>
                  <a:outerShdw blurRad="38100" dist="38100" dir="2700000" algn="tl">
                    <a:srgbClr val="C0C0C0"/>
                  </a:outerShdw>
                </a:effectLst>
              </a:rPr>
              <a:t>Better Intensity Metric:</a:t>
            </a:r>
            <a:r>
              <a:rPr lang="en-US" sz="4000" smtClean="0">
                <a:solidFill>
                  <a:srgbClr val="FFFF00"/>
                </a:solidFill>
              </a:rPr>
              <a:t/>
            </a:r>
            <a:br>
              <a:rPr lang="en-US" sz="4000" smtClean="0">
                <a:solidFill>
                  <a:srgbClr val="FFFF00"/>
                </a:solidFill>
              </a:rPr>
            </a:br>
            <a:r>
              <a:rPr lang="en-US" sz="4000" smtClean="0"/>
              <a:t/>
            </a:r>
            <a:br>
              <a:rPr lang="en-US" sz="4000" smtClean="0"/>
            </a:br>
            <a:r>
              <a:rPr lang="en-US" sz="4000" smtClean="0">
                <a:solidFill>
                  <a:srgbClr val="222268"/>
                </a:solidFill>
                <a:effectLst>
                  <a:outerShdw blurRad="38100" dist="38100" dir="2700000" algn="tl">
                    <a:srgbClr val="C0C0C0"/>
                  </a:outerShdw>
                </a:effectLst>
              </a:rPr>
              <a:t>The Power Dissipation Index</a:t>
            </a:r>
          </a:p>
        </p:txBody>
      </p:sp>
      <p:graphicFrame>
        <p:nvGraphicFramePr>
          <p:cNvPr id="2050" name="Object 4"/>
          <p:cNvGraphicFramePr>
            <a:graphicFrameLocks noChangeAspect="1"/>
          </p:cNvGraphicFramePr>
          <p:nvPr>
            <p:ph idx="1"/>
          </p:nvPr>
        </p:nvGraphicFramePr>
        <p:xfrm>
          <a:off x="2133600" y="2768600"/>
          <a:ext cx="4572000" cy="1541463"/>
        </p:xfrm>
        <a:graphic>
          <a:graphicData uri="http://schemas.openxmlformats.org/presentationml/2006/ole">
            <p:oleObj spid="_x0000_s2050" name="Equation" r:id="rId5" imgW="977760" imgH="330120" progId="Equation.DSMT4">
              <p:embed/>
            </p:oleObj>
          </a:graphicData>
        </a:graphic>
      </p:graphicFrame>
      <p:sp>
        <p:nvSpPr>
          <p:cNvPr id="2053" name="Text Box 5"/>
          <p:cNvSpPr txBox="1">
            <a:spLocks noChangeArrowheads="1"/>
          </p:cNvSpPr>
          <p:nvPr/>
        </p:nvSpPr>
        <p:spPr bwMode="auto">
          <a:xfrm>
            <a:off x="762000" y="4724400"/>
            <a:ext cx="7239000" cy="1187450"/>
          </a:xfrm>
          <a:prstGeom prst="rect">
            <a:avLst/>
          </a:prstGeom>
          <a:noFill/>
          <a:ln w="9525">
            <a:noFill/>
            <a:miter lim="800000"/>
            <a:headEnd/>
            <a:tailEnd/>
          </a:ln>
        </p:spPr>
        <p:txBody>
          <a:bodyPr>
            <a:spAutoFit/>
          </a:bodyPr>
          <a:lstStyle/>
          <a:p>
            <a:pPr>
              <a:spcBef>
                <a:spcPct val="50000"/>
              </a:spcBef>
              <a:defRPr/>
            </a:pPr>
            <a:r>
              <a:rPr lang="en-US">
                <a:solidFill>
                  <a:srgbClr val="000099"/>
                </a:solidFill>
                <a:effectLst>
                  <a:outerShdw blurRad="38100" dist="38100" dir="2700000" algn="tl">
                    <a:srgbClr val="C0C0C0"/>
                  </a:outerShdw>
                </a:effectLst>
              </a:rPr>
              <a:t>A measure of the total frictional dissipation of kinetic energy in the hurricane boundary layer over the lifetime of the storm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fig15"/>
          <p:cNvPicPr>
            <a:picLocks noChangeAspect="1" noChangeArrowheads="1"/>
          </p:cNvPicPr>
          <p:nvPr/>
        </p:nvPicPr>
        <p:blipFill>
          <a:blip r:embed="rId3" cstate="print">
            <a:lum bright="60000" contrast="-76000"/>
          </a:blip>
          <a:srcRect/>
          <a:stretch>
            <a:fillRect/>
          </a:stretch>
        </p:blipFill>
        <p:spPr bwMode="auto">
          <a:xfrm>
            <a:off x="0" y="0"/>
            <a:ext cx="9144000" cy="6858000"/>
          </a:xfrm>
          <a:prstGeom prst="rect">
            <a:avLst/>
          </a:prstGeom>
          <a:noFill/>
          <a:ln w="9525">
            <a:noFill/>
            <a:miter lim="800000"/>
            <a:headEnd/>
            <a:tailEnd/>
          </a:ln>
        </p:spPr>
      </p:pic>
      <p:pic>
        <p:nvPicPr>
          <p:cNvPr id="36867" name="Picture 5" descr="wnp2"/>
          <p:cNvPicPr>
            <a:picLocks noChangeAspect="1" noChangeArrowheads="1"/>
          </p:cNvPicPr>
          <p:nvPr/>
        </p:nvPicPr>
        <p:blipFill>
          <a:blip r:embed="rId4" cstate="print"/>
          <a:srcRect/>
          <a:stretch>
            <a:fillRect/>
          </a:stretch>
        </p:blipFill>
        <p:spPr bwMode="auto">
          <a:xfrm>
            <a:off x="990600" y="1484313"/>
            <a:ext cx="7162800" cy="5373687"/>
          </a:xfrm>
          <a:prstGeom prst="rect">
            <a:avLst/>
          </a:prstGeom>
          <a:noFill/>
          <a:ln w="9525">
            <a:noFill/>
            <a:miter lim="800000"/>
            <a:headEnd/>
            <a:tailEnd/>
          </a:ln>
        </p:spPr>
      </p:pic>
      <p:sp>
        <p:nvSpPr>
          <p:cNvPr id="36868" name="Text Box 6"/>
          <p:cNvSpPr txBox="1">
            <a:spLocks noChangeArrowheads="1"/>
          </p:cNvSpPr>
          <p:nvPr/>
        </p:nvSpPr>
        <p:spPr bwMode="auto">
          <a:xfrm>
            <a:off x="228600" y="152400"/>
            <a:ext cx="8610600" cy="830263"/>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Calibri" pitchFamily="34" charset="0"/>
              </a:rPr>
              <a:t>Three Analyses of Tropical Cyclone Power Dissipation in the Western North Pacific, and SST in the Main Development Region</a:t>
            </a:r>
          </a:p>
        </p:txBody>
      </p:sp>
      <p:sp>
        <p:nvSpPr>
          <p:cNvPr id="36869" name="Text Box 7"/>
          <p:cNvSpPr txBox="1">
            <a:spLocks noChangeArrowheads="1"/>
          </p:cNvSpPr>
          <p:nvPr/>
        </p:nvSpPr>
        <p:spPr bwMode="auto">
          <a:xfrm>
            <a:off x="7696200" y="2057400"/>
            <a:ext cx="1143000" cy="1190625"/>
          </a:xfrm>
          <a:prstGeom prst="rect">
            <a:avLst/>
          </a:prstGeom>
          <a:noFill/>
          <a:ln w="9525">
            <a:noFill/>
            <a:miter lim="800000"/>
            <a:headEnd/>
            <a:tailEnd/>
          </a:ln>
        </p:spPr>
        <p:txBody>
          <a:bodyPr>
            <a:spAutoFit/>
          </a:bodyPr>
          <a:lstStyle/>
          <a:p>
            <a:pPr>
              <a:spcBef>
                <a:spcPct val="50000"/>
              </a:spcBef>
            </a:pPr>
            <a:r>
              <a:rPr lang="en-US" sz="1800" b="1">
                <a:solidFill>
                  <a:srgbClr val="002060"/>
                </a:solidFill>
              </a:rPr>
              <a:t>Years covered: 1949-2004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g15"/>
          <p:cNvPicPr>
            <a:picLocks noChangeAspect="1" noChangeArrowheads="1"/>
          </p:cNvPicPr>
          <p:nvPr/>
        </p:nvPicPr>
        <p:blipFill>
          <a:blip r:embed="rId3" cstate="print">
            <a:lum bright="60000" contrast="-76000"/>
          </a:blip>
          <a:srcRect/>
          <a:stretch>
            <a:fillRect/>
          </a:stretch>
        </p:blipFill>
        <p:spPr bwMode="auto">
          <a:xfrm>
            <a:off x="0" y="0"/>
            <a:ext cx="9144000" cy="6858000"/>
          </a:xfrm>
          <a:prstGeom prst="rect">
            <a:avLst/>
          </a:prstGeom>
          <a:noFill/>
          <a:ln w="9525">
            <a:noFill/>
            <a:miter lim="800000"/>
            <a:headEnd/>
            <a:tailEnd/>
          </a:ln>
        </p:spPr>
      </p:pic>
      <p:sp>
        <p:nvSpPr>
          <p:cNvPr id="37891" name="Rectangle 3"/>
          <p:cNvSpPr>
            <a:spLocks noGrp="1" noChangeArrowheads="1"/>
          </p:cNvSpPr>
          <p:nvPr>
            <p:ph type="body" idx="4294967295"/>
          </p:nvPr>
        </p:nvSpPr>
        <p:spPr>
          <a:xfrm>
            <a:off x="0" y="1981200"/>
            <a:ext cx="8229600" cy="3810000"/>
          </a:xfrm>
        </p:spPr>
        <p:txBody>
          <a:bodyPr/>
          <a:lstStyle/>
          <a:p>
            <a:pPr eaLnBrk="1" hangingPunct="1">
              <a:buFontTx/>
              <a:buNone/>
            </a:pPr>
            <a:endParaRPr lang="en-US" smtClean="0"/>
          </a:p>
          <a:p>
            <a:pPr eaLnBrk="1" hangingPunct="1"/>
            <a:endParaRPr lang="en-US" smtClean="0"/>
          </a:p>
        </p:txBody>
      </p:sp>
      <p:pic>
        <p:nvPicPr>
          <p:cNvPr id="37892" name="Picture 7" descr="atlantic_pdi_SST2"/>
          <p:cNvPicPr>
            <a:picLocks noChangeAspect="1" noChangeArrowheads="1"/>
          </p:cNvPicPr>
          <p:nvPr/>
        </p:nvPicPr>
        <p:blipFill>
          <a:blip r:embed="rId4" cstate="print"/>
          <a:srcRect/>
          <a:stretch>
            <a:fillRect/>
          </a:stretch>
        </p:blipFill>
        <p:spPr bwMode="auto">
          <a:xfrm>
            <a:off x="533400" y="990600"/>
            <a:ext cx="7391400" cy="5545138"/>
          </a:xfrm>
          <a:prstGeom prst="rect">
            <a:avLst/>
          </a:prstGeom>
          <a:noFill/>
          <a:ln w="9525">
            <a:noFill/>
            <a:miter lim="800000"/>
            <a:headEnd/>
            <a:tailEnd/>
          </a:ln>
        </p:spPr>
      </p:pic>
      <p:sp>
        <p:nvSpPr>
          <p:cNvPr id="165896" name="Text Box 8"/>
          <p:cNvSpPr txBox="1">
            <a:spLocks noChangeArrowheads="1"/>
          </p:cNvSpPr>
          <p:nvPr/>
        </p:nvSpPr>
        <p:spPr bwMode="auto">
          <a:xfrm>
            <a:off x="228600" y="228600"/>
            <a:ext cx="8382000" cy="830263"/>
          </a:xfrm>
          <a:prstGeom prst="rect">
            <a:avLst/>
          </a:prstGeom>
          <a:noFill/>
          <a:ln w="9525">
            <a:noFill/>
            <a:miter lim="800000"/>
            <a:headEnd/>
            <a:tailEnd/>
          </a:ln>
          <a:effectLst/>
        </p:spPr>
        <p:txBody>
          <a:bodyPr>
            <a:spAutoFit/>
          </a:bodyPr>
          <a:lstStyle/>
          <a:p>
            <a:pPr algn="ctr">
              <a:spcBef>
                <a:spcPct val="50000"/>
              </a:spcBef>
              <a:defRPr/>
            </a:pPr>
            <a:r>
              <a:rPr lang="en-US" dirty="0">
                <a:solidFill>
                  <a:srgbClr val="002060"/>
                </a:solidFill>
                <a:effectLst>
                  <a:outerShdw blurRad="38100" dist="38100" dir="2700000" algn="tl">
                    <a:srgbClr val="C0C0C0"/>
                  </a:outerShdw>
                </a:effectLst>
              </a:rPr>
              <a:t>In the Atlantic, Power Dissipation and SST are Exceptionally Well Correlated through the Modern Instrumental Record</a:t>
            </a:r>
          </a:p>
        </p:txBody>
      </p:sp>
      <p:sp>
        <p:nvSpPr>
          <p:cNvPr id="37894" name="Text Box 9"/>
          <p:cNvSpPr txBox="1">
            <a:spLocks noChangeArrowheads="1"/>
          </p:cNvSpPr>
          <p:nvPr/>
        </p:nvSpPr>
        <p:spPr bwMode="auto">
          <a:xfrm>
            <a:off x="7696200" y="2057400"/>
            <a:ext cx="1143000" cy="1190625"/>
          </a:xfrm>
          <a:prstGeom prst="rect">
            <a:avLst/>
          </a:prstGeom>
          <a:noFill/>
          <a:ln w="9525">
            <a:noFill/>
            <a:miter lim="800000"/>
            <a:headEnd/>
            <a:tailEnd/>
          </a:ln>
        </p:spPr>
        <p:txBody>
          <a:bodyPr>
            <a:spAutoFit/>
          </a:bodyPr>
          <a:lstStyle/>
          <a:p>
            <a:pPr>
              <a:spcBef>
                <a:spcPct val="50000"/>
              </a:spcBef>
            </a:pPr>
            <a:r>
              <a:rPr lang="en-US" sz="1800" b="1">
                <a:solidFill>
                  <a:srgbClr val="002060"/>
                </a:solidFill>
              </a:rPr>
              <a:t>Years covered: 1970-2006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609600" y="228600"/>
            <a:ext cx="7772400" cy="1143000"/>
          </a:xfrm>
        </p:spPr>
        <p:txBody>
          <a:bodyPr/>
          <a:lstStyle/>
          <a:p>
            <a:pPr eaLnBrk="1" hangingPunct="1">
              <a:defRPr/>
            </a:pPr>
            <a:r>
              <a:rPr lang="en-US" sz="2800" dirty="0" smtClean="0">
                <a:solidFill>
                  <a:srgbClr val="002060"/>
                </a:solidFill>
                <a:effectLst>
                  <a:outerShdw blurRad="38100" dist="38100" dir="2700000" algn="tl">
                    <a:srgbClr val="000000">
                      <a:alpha val="43137"/>
                    </a:srgbClr>
                  </a:outerShdw>
                </a:effectLst>
              </a:rPr>
              <a:t>Early historical encounters: The Mongol invasions of Japan in 1274 and 1281</a:t>
            </a:r>
          </a:p>
        </p:txBody>
      </p:sp>
      <p:pic>
        <p:nvPicPr>
          <p:cNvPr id="7171" name="Picture 5" descr="fig1"/>
          <p:cNvPicPr>
            <a:picLocks noChangeAspect="1" noChangeArrowheads="1"/>
          </p:cNvPicPr>
          <p:nvPr>
            <p:ph idx="1"/>
          </p:nvPr>
        </p:nvPicPr>
        <p:blipFill>
          <a:blip r:embed="rId3" cstate="print"/>
          <a:srcRect/>
          <a:stretch>
            <a:fillRect/>
          </a:stretch>
        </p:blipFill>
        <p:spPr>
          <a:xfrm>
            <a:off x="533400" y="1447800"/>
            <a:ext cx="8229600" cy="4424363"/>
          </a:xfrm>
          <a:noFill/>
        </p:spPr>
      </p:pic>
      <p:sp>
        <p:nvSpPr>
          <p:cNvPr id="7172" name="Text Box 8"/>
          <p:cNvSpPr txBox="1">
            <a:spLocks noChangeArrowheads="1"/>
          </p:cNvSpPr>
          <p:nvPr/>
        </p:nvSpPr>
        <p:spPr bwMode="auto">
          <a:xfrm>
            <a:off x="533400" y="6019800"/>
            <a:ext cx="8458200" cy="641350"/>
          </a:xfrm>
          <a:prstGeom prst="rect">
            <a:avLst/>
          </a:prstGeom>
          <a:noFill/>
          <a:ln w="9525">
            <a:noFill/>
            <a:miter lim="800000"/>
            <a:headEnd/>
            <a:tailEnd/>
          </a:ln>
        </p:spPr>
        <p:txBody>
          <a:bodyPr>
            <a:spAutoFit/>
          </a:bodyPr>
          <a:lstStyle/>
          <a:p>
            <a:pPr>
              <a:spcBef>
                <a:spcPct val="50000"/>
              </a:spcBef>
            </a:pPr>
            <a:r>
              <a:rPr lang="en-US" sz="1800" b="1">
                <a:solidFill>
                  <a:srgbClr val="002060"/>
                </a:solidFill>
              </a:rPr>
              <a:t>Scene from the 13th century Mongol invasion scrolls, based on a narrative written by the Japanese warrior Takezaki Suenaga</a:t>
            </a:r>
            <a:r>
              <a:rPr lang="en-US" sz="180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fig15"/>
          <p:cNvPicPr>
            <a:picLocks noChangeAspect="1" noChangeArrowheads="1"/>
          </p:cNvPicPr>
          <p:nvPr/>
        </p:nvPicPr>
        <p:blipFill>
          <a:blip r:embed="rId3" cstate="print">
            <a:lum bright="60000" contrast="-76000"/>
          </a:blip>
          <a:srcRect/>
          <a:stretch>
            <a:fillRect/>
          </a:stretch>
        </p:blipFill>
        <p:spPr bwMode="auto">
          <a:xfrm>
            <a:off x="0" y="0"/>
            <a:ext cx="9144000" cy="6858000"/>
          </a:xfrm>
          <a:prstGeom prst="rect">
            <a:avLst/>
          </a:prstGeom>
          <a:noFill/>
          <a:ln w="9525">
            <a:noFill/>
            <a:miter lim="800000"/>
            <a:headEnd/>
            <a:tailEnd/>
          </a:ln>
        </p:spPr>
      </p:pic>
      <p:sp>
        <p:nvSpPr>
          <p:cNvPr id="38915" name="Text Box 3"/>
          <p:cNvSpPr txBox="1">
            <a:spLocks noChangeArrowheads="1"/>
          </p:cNvSpPr>
          <p:nvPr/>
        </p:nvSpPr>
        <p:spPr bwMode="auto">
          <a:xfrm>
            <a:off x="0" y="152400"/>
            <a:ext cx="9144000" cy="1525588"/>
          </a:xfrm>
          <a:prstGeom prst="rect">
            <a:avLst/>
          </a:prstGeom>
          <a:noFill/>
          <a:ln w="9525">
            <a:noFill/>
            <a:miter lim="800000"/>
            <a:headEnd/>
            <a:tailEnd/>
          </a:ln>
        </p:spPr>
        <p:txBody>
          <a:bodyPr>
            <a:spAutoFit/>
          </a:bodyPr>
          <a:lstStyle/>
          <a:p>
            <a:pPr algn="ctr">
              <a:spcBef>
                <a:spcPct val="50000"/>
              </a:spcBef>
            </a:pPr>
            <a:r>
              <a:rPr lang="en-US" sz="3600" b="1">
                <a:solidFill>
                  <a:schemeClr val="accent2"/>
                </a:solidFill>
              </a:rPr>
              <a:t>Atlantic Sea Surface Temperatures and Storm Maximum Power Dissipation</a:t>
            </a:r>
          </a:p>
          <a:p>
            <a:pPr algn="ctr"/>
            <a:r>
              <a:rPr lang="en-US" sz="2200">
                <a:solidFill>
                  <a:schemeClr val="tx2"/>
                </a:solidFill>
              </a:rPr>
              <a:t>(Smoothed with a weighted filter)</a:t>
            </a:r>
          </a:p>
        </p:txBody>
      </p:sp>
      <p:sp>
        <p:nvSpPr>
          <p:cNvPr id="38916" name="Text Box 6"/>
          <p:cNvSpPr txBox="1">
            <a:spLocks noChangeArrowheads="1"/>
          </p:cNvSpPr>
          <p:nvPr/>
        </p:nvSpPr>
        <p:spPr bwMode="auto">
          <a:xfrm rot="-5400000">
            <a:off x="6769894" y="3798094"/>
            <a:ext cx="2125662" cy="336550"/>
          </a:xfrm>
          <a:prstGeom prst="rect">
            <a:avLst/>
          </a:prstGeom>
          <a:noFill/>
          <a:ln w="9525">
            <a:noFill/>
            <a:miter lim="800000"/>
            <a:headEnd/>
            <a:tailEnd/>
          </a:ln>
        </p:spPr>
        <p:txBody>
          <a:bodyPr wrap="none">
            <a:spAutoFit/>
          </a:bodyPr>
          <a:lstStyle/>
          <a:p>
            <a:r>
              <a:rPr lang="en-US" sz="1600" b="1">
                <a:solidFill>
                  <a:srgbClr val="0000FF"/>
                </a:solidFill>
              </a:rPr>
              <a:t>Scaled Temperature</a:t>
            </a:r>
          </a:p>
        </p:txBody>
      </p:sp>
      <p:sp>
        <p:nvSpPr>
          <p:cNvPr id="38917" name="Text Box 7"/>
          <p:cNvSpPr txBox="1">
            <a:spLocks noChangeArrowheads="1"/>
          </p:cNvSpPr>
          <p:nvPr/>
        </p:nvSpPr>
        <p:spPr bwMode="auto">
          <a:xfrm rot="-5400000">
            <a:off x="-340519" y="3650457"/>
            <a:ext cx="3065463" cy="336550"/>
          </a:xfrm>
          <a:prstGeom prst="rect">
            <a:avLst/>
          </a:prstGeom>
          <a:noFill/>
          <a:ln w="9525">
            <a:noFill/>
            <a:miter lim="800000"/>
            <a:headEnd/>
            <a:tailEnd/>
          </a:ln>
        </p:spPr>
        <p:txBody>
          <a:bodyPr wrap="none">
            <a:spAutoFit/>
          </a:bodyPr>
          <a:lstStyle/>
          <a:p>
            <a:r>
              <a:rPr lang="en-US" sz="1600" b="1">
                <a:solidFill>
                  <a:srgbClr val="669900"/>
                </a:solidFill>
              </a:rPr>
              <a:t>Power Dissipation Index (PDI)</a:t>
            </a:r>
          </a:p>
        </p:txBody>
      </p:sp>
      <p:pic>
        <p:nvPicPr>
          <p:cNvPr id="38918" name="Picture 9" descr="storm_max_pdi_SST2"/>
          <p:cNvPicPr>
            <a:picLocks noChangeAspect="1" noChangeArrowheads="1"/>
          </p:cNvPicPr>
          <p:nvPr/>
        </p:nvPicPr>
        <p:blipFill>
          <a:blip r:embed="rId4" cstate="print"/>
          <a:srcRect/>
          <a:stretch>
            <a:fillRect/>
          </a:stretch>
        </p:blipFill>
        <p:spPr bwMode="auto">
          <a:xfrm>
            <a:off x="914400" y="1427163"/>
            <a:ext cx="7239000" cy="5430837"/>
          </a:xfrm>
          <a:prstGeom prst="rect">
            <a:avLst/>
          </a:prstGeom>
          <a:noFill/>
          <a:ln w="9525">
            <a:noFill/>
            <a:miter lim="800000"/>
            <a:headEnd/>
            <a:tailEnd/>
          </a:ln>
        </p:spPr>
      </p:pic>
      <p:sp>
        <p:nvSpPr>
          <p:cNvPr id="38919" name="Text Box 10"/>
          <p:cNvSpPr txBox="1">
            <a:spLocks noChangeArrowheads="1"/>
          </p:cNvSpPr>
          <p:nvPr/>
        </p:nvSpPr>
        <p:spPr bwMode="auto">
          <a:xfrm>
            <a:off x="7696200" y="1524000"/>
            <a:ext cx="1143000" cy="1190625"/>
          </a:xfrm>
          <a:prstGeom prst="rect">
            <a:avLst/>
          </a:prstGeom>
          <a:noFill/>
          <a:ln w="9525">
            <a:noFill/>
            <a:miter lim="800000"/>
            <a:headEnd/>
            <a:tailEnd/>
          </a:ln>
        </p:spPr>
        <p:txBody>
          <a:bodyPr>
            <a:spAutoFit/>
          </a:bodyPr>
          <a:lstStyle/>
          <a:p>
            <a:pPr>
              <a:spcBef>
                <a:spcPct val="50000"/>
              </a:spcBef>
            </a:pPr>
            <a:r>
              <a:rPr lang="en-US" sz="1800" b="1"/>
              <a:t>Years covered: 1870-2006</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smtClean="0">
                <a:effectLst>
                  <a:outerShdw blurRad="38100" dist="38100" dir="2700000" algn="tl">
                    <a:srgbClr val="C0C0C0"/>
                  </a:outerShdw>
                </a:effectLst>
              </a:rPr>
              <a:t>Pushing Back the Record of Tropical Cyclone Activity:</a:t>
            </a:r>
            <a:br>
              <a:rPr lang="en-US" b="1" smtClean="0">
                <a:effectLst>
                  <a:outerShdw blurRad="38100" dist="38100" dir="2700000" algn="tl">
                    <a:srgbClr val="C0C0C0"/>
                  </a:outerShdw>
                </a:effectLst>
              </a:rPr>
            </a:b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r>
              <a:rPr lang="en-US" b="1" smtClean="0">
                <a:solidFill>
                  <a:srgbClr val="000066"/>
                </a:solidFill>
                <a:effectLst>
                  <a:outerShdw blurRad="38100" dist="38100" dir="2700000" algn="tl">
                    <a:srgbClr val="C0C0C0"/>
                  </a:outerShdw>
                </a:effectLst>
              </a:rPr>
              <a:t>Paleotempestology</a:t>
            </a: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endParaRPr lang="en-US"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a:spcBef>
                <a:spcPct val="50000"/>
              </a:spcBef>
            </a:pPr>
            <a:r>
              <a:rPr lang="en-US" sz="2800" b="1" dirty="0">
                <a:solidFill>
                  <a:srgbClr val="000066"/>
                </a:solidFill>
              </a:rPr>
              <a:t>Paleotempestology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a:t>Source:  Jeff Donnelly, Jon Woodruff, Phil Lane; WHOI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554163"/>
          </a:xfrm>
        </p:spPr>
        <p:txBody>
          <a:bodyPr/>
          <a:lstStyle/>
          <a:p>
            <a:pPr eaLnBrk="1" hangingPunct="1">
              <a:defRPr/>
            </a:pPr>
            <a:r>
              <a:rPr lang="en-US" b="1" dirty="0" smtClean="0">
                <a:solidFill>
                  <a:srgbClr val="002060"/>
                </a:solidFill>
                <a:effectLst>
                  <a:outerShdw blurRad="38100" dist="38100" dir="2700000" algn="tl">
                    <a:srgbClr val="000000">
                      <a:alpha val="43137"/>
                    </a:srgbClr>
                  </a:outerShdw>
                </a:effectLst>
              </a:rPr>
              <a:t>Socio-Economic Consequences of Hurricanes</a:t>
            </a:r>
            <a:endParaRPr lang="en-US" b="1"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solidFill>
                  <a:srgbClr val="FFFF00"/>
                </a:solidFill>
                <a:effectLst>
                  <a:outerShdw blurRad="38100" dist="38100" dir="2700000" algn="tl">
                    <a:srgbClr val="000000">
                      <a:alpha val="43137"/>
                    </a:srgbClr>
                  </a:outerShdw>
                </a:effectLst>
              </a:rPr>
              <a:t>Windstorms Account for Bulk of Insured Losses Worldwide</a:t>
            </a:r>
          </a:p>
        </p:txBody>
      </p:sp>
      <p:pic>
        <p:nvPicPr>
          <p:cNvPr id="44036" name="Picture 4" descr="C:\Users\Kerry Emaanuel\Graphics\Transparent Figures\2006_losses.png"/>
          <p:cNvPicPr>
            <a:picLocks noChangeAspect="1" noChangeArrowheads="1"/>
          </p:cNvPicPr>
          <p:nvPr/>
        </p:nvPicPr>
        <p:blipFill>
          <a:blip r:embed="rId4" cstate="print"/>
          <a:srcRect/>
          <a:stretch>
            <a:fillRect/>
          </a:stretch>
        </p:blipFill>
        <p:spPr bwMode="auto">
          <a:xfrm>
            <a:off x="1295400" y="1454150"/>
            <a:ext cx="6702425" cy="50673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hyfiles.org/243floodplain/images/top11_loss.jpg"/>
          <p:cNvPicPr>
            <a:picLocks noChangeAspect="1" noChangeArrowheads="1"/>
          </p:cNvPicPr>
          <p:nvPr/>
        </p:nvPicPr>
        <p:blipFill>
          <a:blip r:embed="rId2" cstate="print"/>
          <a:srcRect/>
          <a:stretch>
            <a:fillRect/>
          </a:stretch>
        </p:blipFill>
        <p:spPr bwMode="auto">
          <a:xfrm>
            <a:off x="457200" y="685800"/>
            <a:ext cx="8077200" cy="52768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46083" name="Text Box 3"/>
          <p:cNvSpPr txBox="1">
            <a:spLocks noChangeArrowheads="1"/>
          </p:cNvSpPr>
          <p:nvPr/>
        </p:nvSpPr>
        <p:spPr bwMode="auto">
          <a:xfrm>
            <a:off x="1676400" y="1600200"/>
            <a:ext cx="3048000" cy="366713"/>
          </a:xfrm>
          <a:prstGeom prst="rect">
            <a:avLst/>
          </a:prstGeom>
          <a:noFill/>
          <a:ln w="9525">
            <a:noFill/>
            <a:miter lim="800000"/>
            <a:headEnd/>
            <a:tailEnd/>
          </a:ln>
        </p:spPr>
        <p:txBody>
          <a:bodyPr>
            <a:spAutoFit/>
          </a:bodyPr>
          <a:lstStyle/>
          <a:p>
            <a:pPr>
              <a:spcBef>
                <a:spcPct val="50000"/>
              </a:spcBef>
            </a:pPr>
            <a:r>
              <a:rPr lang="en-US" sz="1800" b="1"/>
              <a:t>Source:  Roger Pielke, Jr. </a:t>
            </a:r>
          </a:p>
        </p:txBody>
      </p:sp>
      <p:pic>
        <p:nvPicPr>
          <p:cNvPr id="46084" name="Picture 4" descr="hurr_damage_decade_unadj"/>
          <p:cNvPicPr>
            <a:picLocks noChangeAspect="1" noChangeArrowheads="1"/>
          </p:cNvPicPr>
          <p:nvPr/>
        </p:nvPicPr>
        <p:blipFill>
          <a:blip r:embed="rId4" cstate="print"/>
          <a:srcRect t="5711"/>
          <a:stretch>
            <a:fillRect/>
          </a:stretch>
        </p:blipFill>
        <p:spPr bwMode="auto">
          <a:xfrm>
            <a:off x="381000" y="928688"/>
            <a:ext cx="8382000" cy="5929312"/>
          </a:xfrm>
          <a:prstGeom prst="rect">
            <a:avLst/>
          </a:prstGeom>
          <a:noFill/>
          <a:ln w="9525">
            <a:noFill/>
            <a:miter lim="800000"/>
            <a:headEnd/>
            <a:tailEnd/>
          </a:ln>
        </p:spPr>
      </p:pic>
      <p:sp>
        <p:nvSpPr>
          <p:cNvPr id="600069" name="Text Box 5"/>
          <p:cNvSpPr txBox="1">
            <a:spLocks noChangeArrowheads="1"/>
          </p:cNvSpPr>
          <p:nvPr/>
        </p:nvSpPr>
        <p:spPr bwMode="auto">
          <a:xfrm>
            <a:off x="533400" y="0"/>
            <a:ext cx="8001000" cy="946150"/>
          </a:xfrm>
          <a:prstGeom prst="rect">
            <a:avLst/>
          </a:prstGeom>
          <a:noFill/>
          <a:ln w="9525">
            <a:noFill/>
            <a:miter lim="800000"/>
            <a:headEnd/>
            <a:tailEnd/>
          </a:ln>
          <a:effectLst/>
        </p:spPr>
        <p:txBody>
          <a:bodyPr>
            <a:spAutoFit/>
          </a:bodyPr>
          <a:lstStyle/>
          <a:p>
            <a:pPr algn="ctr">
              <a:spcBef>
                <a:spcPct val="50000"/>
              </a:spcBef>
              <a:defRPr/>
            </a:pPr>
            <a:r>
              <a:rPr lang="en-US" sz="2800">
                <a:solidFill>
                  <a:srgbClr val="FFFF66"/>
                </a:solidFill>
                <a:effectLst>
                  <a:outerShdw blurRad="38100" dist="38100" dir="2700000" algn="tl">
                    <a:srgbClr val="C0C0C0"/>
                  </a:outerShdw>
                </a:effectLst>
              </a:rPr>
              <a:t>Total U.S. Hurricane Damage by Decade, in 10</a:t>
            </a:r>
            <a:r>
              <a:rPr lang="en-US" sz="2800" baseline="30000">
                <a:solidFill>
                  <a:srgbClr val="FFFF66"/>
                </a:solidFill>
                <a:effectLst>
                  <a:outerShdw blurRad="38100" dist="38100" dir="2700000" algn="tl">
                    <a:srgbClr val="C0C0C0"/>
                  </a:outerShdw>
                </a:effectLst>
              </a:rPr>
              <a:t>10</a:t>
            </a:r>
            <a:r>
              <a:rPr lang="en-US" sz="2800">
                <a:solidFill>
                  <a:srgbClr val="FFFF66"/>
                </a:solidFill>
                <a:effectLst>
                  <a:outerShdw blurRad="38100" dist="38100" dir="2700000" algn="tl">
                    <a:srgbClr val="C0C0C0"/>
                  </a:outerShdw>
                </a:effectLst>
              </a:rPr>
              <a:t> 2004 U.S. Dollars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47107" name="Picture 3" descr="florida_population"/>
          <p:cNvPicPr>
            <a:picLocks noChangeAspect="1" noChangeArrowheads="1"/>
          </p:cNvPicPr>
          <p:nvPr/>
        </p:nvPicPr>
        <p:blipFill>
          <a:blip r:embed="rId4" cstate="print"/>
          <a:srcRect t="13393"/>
          <a:stretch>
            <a:fillRect/>
          </a:stretch>
        </p:blipFill>
        <p:spPr bwMode="auto">
          <a:xfrm>
            <a:off x="304800" y="944563"/>
            <a:ext cx="8296275" cy="5913437"/>
          </a:xfrm>
          <a:prstGeom prst="rect">
            <a:avLst/>
          </a:prstGeom>
          <a:noFill/>
          <a:ln w="9525">
            <a:noFill/>
            <a:miter lim="800000"/>
            <a:headEnd/>
            <a:tailEnd/>
          </a:ln>
        </p:spPr>
      </p:pic>
      <p:sp>
        <p:nvSpPr>
          <p:cNvPr id="47108" name="Text Box 4"/>
          <p:cNvSpPr txBox="1">
            <a:spLocks noChangeArrowheads="1"/>
          </p:cNvSpPr>
          <p:nvPr/>
        </p:nvSpPr>
        <p:spPr bwMode="auto">
          <a:xfrm>
            <a:off x="2133600" y="304800"/>
            <a:ext cx="6019800" cy="519113"/>
          </a:xfrm>
          <a:prstGeom prst="rect">
            <a:avLst/>
          </a:prstGeom>
          <a:noFill/>
          <a:ln w="9525">
            <a:noFill/>
            <a:miter lim="800000"/>
            <a:headEnd/>
            <a:tailEnd/>
          </a:ln>
        </p:spPr>
        <p:txBody>
          <a:bodyPr>
            <a:spAutoFit/>
          </a:bodyPr>
          <a:lstStyle/>
          <a:p>
            <a:pPr>
              <a:spcBef>
                <a:spcPct val="50000"/>
              </a:spcBef>
            </a:pPr>
            <a:r>
              <a:rPr lang="en-US" sz="2800" b="1">
                <a:solidFill>
                  <a:srgbClr val="FFFF66"/>
                </a:solidFill>
              </a:rPr>
              <a:t>Population of Florida, 1790-2004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mpt_350"/>
          <p:cNvPicPr>
            <a:picLocks noChangeAspect="1" noChangeArrowheads="1"/>
          </p:cNvPicPr>
          <p:nvPr/>
        </p:nvPicPr>
        <p:blipFill>
          <a:blip r:embed="rId2" cstate="print"/>
          <a:srcRect/>
          <a:stretch>
            <a:fillRect/>
          </a:stretch>
        </p:blipFill>
        <p:spPr bwMode="auto">
          <a:xfrm>
            <a:off x="152400" y="-25400"/>
            <a:ext cx="8839200"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48131" name="Text Box 3"/>
          <p:cNvSpPr txBox="1">
            <a:spLocks noChangeArrowheads="1"/>
          </p:cNvSpPr>
          <p:nvPr/>
        </p:nvSpPr>
        <p:spPr bwMode="auto">
          <a:xfrm>
            <a:off x="1905000" y="1219200"/>
            <a:ext cx="3048000" cy="366713"/>
          </a:xfrm>
          <a:prstGeom prst="rect">
            <a:avLst/>
          </a:prstGeom>
          <a:noFill/>
          <a:ln w="9525">
            <a:noFill/>
            <a:miter lim="800000"/>
            <a:headEnd/>
            <a:tailEnd/>
          </a:ln>
        </p:spPr>
        <p:txBody>
          <a:bodyPr>
            <a:spAutoFit/>
          </a:bodyPr>
          <a:lstStyle/>
          <a:p>
            <a:pPr>
              <a:spcBef>
                <a:spcPct val="50000"/>
              </a:spcBef>
            </a:pPr>
            <a:r>
              <a:rPr lang="en-US" sz="1800" b="1"/>
              <a:t>Source:  Roger Pielke, Jr. </a:t>
            </a:r>
          </a:p>
        </p:txBody>
      </p:sp>
      <p:pic>
        <p:nvPicPr>
          <p:cNvPr id="48132" name="Picture 4" descr="hurr_damage_decade_adj"/>
          <p:cNvPicPr>
            <a:picLocks noChangeAspect="1" noChangeArrowheads="1"/>
          </p:cNvPicPr>
          <p:nvPr/>
        </p:nvPicPr>
        <p:blipFill>
          <a:blip r:embed="rId4" cstate="print"/>
          <a:srcRect t="5714"/>
          <a:stretch>
            <a:fillRect/>
          </a:stretch>
        </p:blipFill>
        <p:spPr bwMode="auto">
          <a:xfrm>
            <a:off x="685800" y="952500"/>
            <a:ext cx="8001000" cy="5661025"/>
          </a:xfrm>
          <a:prstGeom prst="rect">
            <a:avLst/>
          </a:prstGeom>
          <a:noFill/>
          <a:ln w="9525">
            <a:noFill/>
            <a:miter lim="800000"/>
            <a:headEnd/>
            <a:tailEnd/>
          </a:ln>
        </p:spPr>
      </p:pic>
      <p:sp>
        <p:nvSpPr>
          <p:cNvPr id="48133" name="Text Box 5"/>
          <p:cNvSpPr txBox="1">
            <a:spLocks noChangeArrowheads="1"/>
          </p:cNvSpPr>
          <p:nvPr/>
        </p:nvSpPr>
        <p:spPr bwMode="auto">
          <a:xfrm>
            <a:off x="685800" y="152400"/>
            <a:ext cx="8001000" cy="946150"/>
          </a:xfrm>
          <a:prstGeom prst="rect">
            <a:avLst/>
          </a:prstGeom>
          <a:noFill/>
          <a:ln w="9525">
            <a:noFill/>
            <a:miter lim="800000"/>
            <a:headEnd/>
            <a:tailEnd/>
          </a:ln>
        </p:spPr>
        <p:txBody>
          <a:bodyPr>
            <a:spAutoFit/>
          </a:bodyPr>
          <a:lstStyle/>
          <a:p>
            <a:pPr algn="ctr">
              <a:spcBef>
                <a:spcPct val="50000"/>
              </a:spcBef>
            </a:pPr>
            <a:r>
              <a:rPr lang="en-US" sz="2800">
                <a:solidFill>
                  <a:srgbClr val="FFFF66"/>
                </a:solidFill>
              </a:rPr>
              <a:t>Total Adjusted Damage by Decade, in 10</a:t>
            </a:r>
            <a:r>
              <a:rPr lang="en-US" sz="2800" baseline="30000">
                <a:solidFill>
                  <a:srgbClr val="FFFF66"/>
                </a:solidFill>
              </a:rPr>
              <a:t>10</a:t>
            </a:r>
            <a:r>
              <a:rPr lang="en-US" sz="2800">
                <a:solidFill>
                  <a:srgbClr val="FFFF66"/>
                </a:solidFill>
              </a:rPr>
              <a:t> 2004 U.S. Dollars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49155" name="Picture 3" descr="hurr_num_cat"/>
          <p:cNvPicPr>
            <a:picLocks noChangeAspect="1" noChangeArrowheads="1"/>
          </p:cNvPicPr>
          <p:nvPr/>
        </p:nvPicPr>
        <p:blipFill>
          <a:blip r:embed="rId4" cstate="print"/>
          <a:srcRect t="5711"/>
          <a:stretch>
            <a:fillRect/>
          </a:stretch>
        </p:blipFill>
        <p:spPr bwMode="auto">
          <a:xfrm>
            <a:off x="609600" y="1146175"/>
            <a:ext cx="8077200" cy="5711825"/>
          </a:xfrm>
          <a:prstGeom prst="rect">
            <a:avLst/>
          </a:prstGeom>
          <a:noFill/>
          <a:ln w="9525">
            <a:noFill/>
            <a:miter lim="800000"/>
            <a:headEnd/>
            <a:tailEnd/>
          </a:ln>
        </p:spPr>
      </p:pic>
      <p:sp>
        <p:nvSpPr>
          <p:cNvPr id="49156" name="Text Box 4"/>
          <p:cNvSpPr txBox="1">
            <a:spLocks noChangeArrowheads="1"/>
          </p:cNvSpPr>
          <p:nvPr/>
        </p:nvSpPr>
        <p:spPr bwMode="auto">
          <a:xfrm>
            <a:off x="685800" y="152400"/>
            <a:ext cx="8001000" cy="946150"/>
          </a:xfrm>
          <a:prstGeom prst="rect">
            <a:avLst/>
          </a:prstGeom>
          <a:noFill/>
          <a:ln w="9525">
            <a:noFill/>
            <a:miter lim="800000"/>
            <a:headEnd/>
            <a:tailEnd/>
          </a:ln>
        </p:spPr>
        <p:txBody>
          <a:bodyPr>
            <a:spAutoFit/>
          </a:bodyPr>
          <a:lstStyle/>
          <a:p>
            <a:pPr algn="ctr">
              <a:spcBef>
                <a:spcPct val="50000"/>
              </a:spcBef>
            </a:pPr>
            <a:r>
              <a:rPr lang="en-US" sz="2800">
                <a:solidFill>
                  <a:srgbClr val="FFFF66"/>
                </a:solidFill>
              </a:rPr>
              <a:t>Total Number of Landfall Events, by Category, 1870-2004</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50179" name="Picture 3" descr="hurr_damage_cat"/>
          <p:cNvPicPr>
            <a:picLocks noChangeAspect="1" noChangeArrowheads="1"/>
          </p:cNvPicPr>
          <p:nvPr/>
        </p:nvPicPr>
        <p:blipFill>
          <a:blip r:embed="rId4" cstate="print"/>
          <a:srcRect t="5711"/>
          <a:stretch>
            <a:fillRect/>
          </a:stretch>
        </p:blipFill>
        <p:spPr bwMode="auto">
          <a:xfrm>
            <a:off x="609600" y="974725"/>
            <a:ext cx="8077200" cy="5713413"/>
          </a:xfrm>
          <a:prstGeom prst="rect">
            <a:avLst/>
          </a:prstGeom>
          <a:noFill/>
          <a:ln w="9525">
            <a:noFill/>
            <a:miter lim="800000"/>
            <a:headEnd/>
            <a:tailEnd/>
          </a:ln>
        </p:spPr>
      </p:pic>
      <p:sp>
        <p:nvSpPr>
          <p:cNvPr id="50180" name="Text Box 4"/>
          <p:cNvSpPr txBox="1">
            <a:spLocks noChangeArrowheads="1"/>
          </p:cNvSpPr>
          <p:nvPr/>
        </p:nvSpPr>
        <p:spPr bwMode="auto">
          <a:xfrm>
            <a:off x="685800" y="0"/>
            <a:ext cx="8001000" cy="946150"/>
          </a:xfrm>
          <a:prstGeom prst="rect">
            <a:avLst/>
          </a:prstGeom>
          <a:noFill/>
          <a:ln w="9525">
            <a:noFill/>
            <a:miter lim="800000"/>
            <a:headEnd/>
            <a:tailEnd/>
          </a:ln>
        </p:spPr>
        <p:txBody>
          <a:bodyPr>
            <a:spAutoFit/>
          </a:bodyPr>
          <a:lstStyle/>
          <a:p>
            <a:pPr algn="ctr">
              <a:spcBef>
                <a:spcPct val="50000"/>
              </a:spcBef>
            </a:pPr>
            <a:r>
              <a:rPr lang="en-US" sz="2800">
                <a:solidFill>
                  <a:srgbClr val="FFFF66"/>
                </a:solidFill>
              </a:rPr>
              <a:t>U.S. Hurricane Damage, 1900-2004,Adjusted for Inflation, Wealth, and Population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4"/>
          <p:cNvSpPr>
            <a:spLocks noGrp="1" noChangeArrowheads="1"/>
          </p:cNvSpPr>
          <p:nvPr>
            <p:ph type="title"/>
          </p:nvPr>
        </p:nvSpPr>
        <p:spPr>
          <a:xfrm>
            <a:off x="457200" y="2209800"/>
            <a:ext cx="8229600" cy="1143000"/>
          </a:xfrm>
        </p:spPr>
        <p:txBody>
          <a:bodyPr/>
          <a:lstStyle/>
          <a:p>
            <a:pPr eaLnBrk="1" hangingPunct="1">
              <a:defRPr/>
            </a:pPr>
            <a:r>
              <a:rPr lang="en-US" b="1" smtClean="0">
                <a:solidFill>
                  <a:srgbClr val="000099"/>
                </a:solidFill>
                <a:effectLst>
                  <a:outerShdw blurRad="38100" dist="38100" dir="2700000" algn="tl">
                    <a:srgbClr val="C0C0C0"/>
                  </a:outerShdw>
                </a:effectLst>
              </a:rPr>
              <a:t>Infamous U.S. Hurricanes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944562"/>
          </a:xfrm>
        </p:spPr>
        <p:txBody>
          <a:bodyPr/>
          <a:lstStyle/>
          <a:p>
            <a:pPr eaLnBrk="1" hangingPunct="1">
              <a:defRPr/>
            </a:pPr>
            <a:r>
              <a:rPr lang="en-US" b="1" smtClean="0">
                <a:solidFill>
                  <a:srgbClr val="FFFF00"/>
                </a:solidFill>
                <a:effectLst>
                  <a:outerShdw blurRad="38100" dist="38100" dir="2700000" algn="tl">
                    <a:srgbClr val="C0C0C0"/>
                  </a:outerShdw>
                </a:effectLst>
              </a:rPr>
              <a:t>Galveston, 1900</a:t>
            </a:r>
          </a:p>
        </p:txBody>
      </p:sp>
      <p:pic>
        <p:nvPicPr>
          <p:cNvPr id="52228" name="Picture 3" descr="res13"/>
          <p:cNvPicPr>
            <a:picLocks noChangeAspect="1" noChangeArrowheads="1"/>
          </p:cNvPicPr>
          <p:nvPr>
            <p:ph idx="1"/>
          </p:nvPr>
        </p:nvPicPr>
        <p:blipFill>
          <a:blip r:embed="rId4" cstate="print"/>
          <a:srcRect/>
          <a:stretch>
            <a:fillRect/>
          </a:stretch>
        </p:blipFill>
        <p:spPr>
          <a:xfrm>
            <a:off x="914400" y="1447800"/>
            <a:ext cx="7467600" cy="5102225"/>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28600"/>
            <a:ext cx="8229600" cy="1066800"/>
          </a:xfrm>
        </p:spPr>
        <p:txBody>
          <a:bodyPr/>
          <a:lstStyle/>
          <a:p>
            <a:pPr eaLnBrk="1" hangingPunct="1">
              <a:defRPr/>
            </a:pPr>
            <a:r>
              <a:rPr lang="en-US" b="1" smtClean="0">
                <a:solidFill>
                  <a:srgbClr val="FFFF00"/>
                </a:solidFill>
                <a:effectLst>
                  <a:outerShdw blurRad="38100" dist="38100" dir="2700000" algn="tl">
                    <a:srgbClr val="C0C0C0"/>
                  </a:outerShdw>
                </a:effectLst>
              </a:rPr>
              <a:t>Miami, 1926</a:t>
            </a:r>
          </a:p>
        </p:txBody>
      </p:sp>
      <p:pic>
        <p:nvPicPr>
          <p:cNvPr id="53252" name="Picture 3" descr="n045921"/>
          <p:cNvPicPr>
            <a:picLocks noChangeAspect="1" noChangeArrowheads="1"/>
          </p:cNvPicPr>
          <p:nvPr>
            <p:ph idx="1"/>
          </p:nvPr>
        </p:nvPicPr>
        <p:blipFill>
          <a:blip r:embed="rId4" cstate="print"/>
          <a:srcRect/>
          <a:stretch>
            <a:fillRect/>
          </a:stretch>
        </p:blipFill>
        <p:spPr>
          <a:xfrm>
            <a:off x="990600" y="1676400"/>
            <a:ext cx="7086600" cy="4860925"/>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944562"/>
          </a:xfrm>
        </p:spPr>
        <p:txBody>
          <a:bodyPr/>
          <a:lstStyle/>
          <a:p>
            <a:pPr eaLnBrk="1" hangingPunct="1">
              <a:defRPr/>
            </a:pPr>
            <a:r>
              <a:rPr lang="en-US" smtClean="0">
                <a:solidFill>
                  <a:srgbClr val="FFFF00"/>
                </a:solidFill>
                <a:effectLst>
                  <a:outerShdw blurRad="38100" dist="38100" dir="2700000" algn="tl">
                    <a:srgbClr val="C0C0C0"/>
                  </a:outerShdw>
                </a:effectLst>
              </a:rPr>
              <a:t>Okeechobee Hurricane of 1928</a:t>
            </a:r>
          </a:p>
        </p:txBody>
      </p:sp>
      <p:pic>
        <p:nvPicPr>
          <p:cNvPr id="54276" name="Picture 3" descr="HomeChanceyBay"/>
          <p:cNvPicPr>
            <a:picLocks noChangeAspect="1" noChangeArrowheads="1"/>
          </p:cNvPicPr>
          <p:nvPr>
            <p:ph idx="1"/>
          </p:nvPr>
        </p:nvPicPr>
        <p:blipFill>
          <a:blip r:embed="rId4" cstate="print"/>
          <a:srcRect/>
          <a:stretch>
            <a:fillRect/>
          </a:stretch>
        </p:blipFill>
        <p:spPr>
          <a:xfrm>
            <a:off x="838200" y="1524000"/>
            <a:ext cx="7086600" cy="4973638"/>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715962"/>
          </a:xfrm>
        </p:spPr>
        <p:txBody>
          <a:bodyPr/>
          <a:lstStyle/>
          <a:p>
            <a:pPr eaLnBrk="1" hangingPunct="1">
              <a:defRPr/>
            </a:pPr>
            <a:r>
              <a:rPr lang="en-US" sz="2800" b="1" smtClean="0">
                <a:solidFill>
                  <a:srgbClr val="FFFF00"/>
                </a:solidFill>
                <a:effectLst>
                  <a:outerShdw blurRad="38100" dist="38100" dir="2700000" algn="tl">
                    <a:srgbClr val="C0C0C0"/>
                  </a:outerShdw>
                </a:effectLst>
              </a:rPr>
              <a:t>Labor Day Hurricane of 1935, Florida Keys</a:t>
            </a:r>
          </a:p>
        </p:txBody>
      </p:sp>
      <p:pic>
        <p:nvPicPr>
          <p:cNvPr id="55300" name="Picture 3" descr="rc17060"/>
          <p:cNvPicPr>
            <a:picLocks noChangeAspect="1" noChangeArrowheads="1"/>
          </p:cNvPicPr>
          <p:nvPr>
            <p:ph idx="1"/>
          </p:nvPr>
        </p:nvPicPr>
        <p:blipFill>
          <a:blip r:embed="rId4" cstate="print"/>
          <a:srcRect/>
          <a:stretch>
            <a:fillRect/>
          </a:stretch>
        </p:blipFill>
        <p:spPr>
          <a:xfrm>
            <a:off x="1905000" y="1143000"/>
            <a:ext cx="5029200" cy="3838575"/>
          </a:xfrm>
          <a:noFill/>
        </p:spPr>
      </p:pic>
      <p:sp>
        <p:nvSpPr>
          <p:cNvPr id="3" name="Text Box 4"/>
          <p:cNvSpPr txBox="1">
            <a:spLocks noChangeArrowheads="1"/>
          </p:cNvSpPr>
          <p:nvPr/>
        </p:nvSpPr>
        <p:spPr bwMode="auto">
          <a:xfrm>
            <a:off x="1066800" y="5105400"/>
            <a:ext cx="6934200" cy="1465263"/>
          </a:xfrm>
          <a:prstGeom prst="rect">
            <a:avLst/>
          </a:prstGeom>
          <a:noFill/>
          <a:ln w="9525">
            <a:noFill/>
            <a:miter lim="800000"/>
            <a:headEnd/>
            <a:tailEnd/>
          </a:ln>
        </p:spPr>
        <p:txBody>
          <a:bodyPr>
            <a:spAutoFit/>
          </a:bodyPr>
          <a:lstStyle/>
          <a:p>
            <a:pPr>
              <a:defRPr/>
            </a:pPr>
            <a:r>
              <a:rPr lang="en-US" sz="1800" i="1">
                <a:solidFill>
                  <a:srgbClr val="000099"/>
                </a:solidFill>
                <a:effectLst>
                  <a:outerShdw blurRad="38100" dist="38100" dir="2700000" algn="tl">
                    <a:srgbClr val="C0C0C0"/>
                  </a:outerShdw>
                </a:effectLst>
              </a:rPr>
              <a:t>Indian Key absolutely swept clean, not a blade of grass, and over the high center of it were scattered live conchs that came in with the sea, craw fish, and dead morays. The whole bottom of the sea blew over it.</a:t>
            </a:r>
            <a:endParaRPr lang="en-US" sz="1800">
              <a:solidFill>
                <a:srgbClr val="000099"/>
              </a:solidFill>
              <a:effectLst>
                <a:outerShdw blurRad="38100" dist="38100" dir="2700000" algn="tl">
                  <a:srgbClr val="C0C0C0"/>
                </a:outerShdw>
              </a:effectLst>
            </a:endParaRPr>
          </a:p>
          <a:p>
            <a:pPr>
              <a:defRPr/>
            </a:pPr>
            <a:r>
              <a:rPr lang="en-US" sz="1800">
                <a:solidFill>
                  <a:srgbClr val="000099"/>
                </a:solidFill>
                <a:effectLst>
                  <a:outerShdw blurRad="38100" dist="38100" dir="2700000" algn="tl">
                    <a:srgbClr val="C0C0C0"/>
                  </a:outerShdw>
                </a:effectLst>
              </a:rPr>
              <a:t>  		 - Ernest Hemingway</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6322" name="Picture 2" descr="fig21"/>
          <p:cNvPicPr>
            <a:picLocks noChangeAspect="1" noChangeArrowheads="1"/>
          </p:cNvPicPr>
          <p:nvPr>
            <p:ph idx="4294967295"/>
          </p:nvPr>
        </p:nvPicPr>
        <p:blipFill>
          <a:blip r:embed="rId3" cstate="print"/>
          <a:srcRect/>
          <a:stretch>
            <a:fillRect/>
          </a:stretch>
        </p:blipFill>
        <p:spPr>
          <a:xfrm>
            <a:off x="1295400" y="304800"/>
            <a:ext cx="6705600" cy="6092825"/>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7346" name="Picture 2" descr="fig21"/>
          <p:cNvPicPr>
            <a:picLocks noChangeAspect="1" noChangeArrowheads="1"/>
          </p:cNvPicPr>
          <p:nvPr>
            <p:ph idx="4294967295"/>
          </p:nvPr>
        </p:nvPicPr>
        <p:blipFill>
          <a:blip r:embed="rId3" cstate="print"/>
          <a:srcRect t="1604" r="4800" b="4811"/>
          <a:stretch>
            <a:fillRect/>
          </a:stretch>
        </p:blipFill>
        <p:spPr>
          <a:xfrm>
            <a:off x="2971800" y="228600"/>
            <a:ext cx="3586163" cy="5276850"/>
          </a:xfrm>
          <a:noFill/>
        </p:spPr>
      </p:pic>
      <p:sp>
        <p:nvSpPr>
          <p:cNvPr id="57347" name="Text Box 3"/>
          <p:cNvSpPr txBox="1">
            <a:spLocks noChangeArrowheads="1"/>
          </p:cNvSpPr>
          <p:nvPr/>
        </p:nvSpPr>
        <p:spPr bwMode="auto">
          <a:xfrm>
            <a:off x="1752600" y="5867400"/>
            <a:ext cx="6248400" cy="457200"/>
          </a:xfrm>
          <a:prstGeom prst="rect">
            <a:avLst/>
          </a:prstGeom>
          <a:noFill/>
          <a:ln w="9525">
            <a:noFill/>
            <a:miter lim="800000"/>
            <a:headEnd/>
            <a:tailEnd/>
          </a:ln>
        </p:spPr>
        <p:txBody>
          <a:bodyPr>
            <a:spAutoFit/>
          </a:bodyPr>
          <a:lstStyle/>
          <a:p>
            <a:pPr>
              <a:spcBef>
                <a:spcPct val="50000"/>
              </a:spcBef>
            </a:pPr>
            <a:r>
              <a:rPr lang="en-US">
                <a:solidFill>
                  <a:srgbClr val="002060"/>
                </a:solidFill>
              </a:rPr>
              <a:t>Long Island Shore after the 1938 Hurricane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loyd_19990914_1259_hg"/>
          <p:cNvPicPr>
            <a:picLocks noChangeAspect="1" noChangeArrowheads="1"/>
          </p:cNvPicPr>
          <p:nvPr/>
        </p:nvPicPr>
        <p:blipFill>
          <a:blip r:embed="rId2" cstate="print"/>
          <a:srcRect/>
          <a:stretch>
            <a:fillRect/>
          </a:stretch>
        </p:blipFill>
        <p:spPr bwMode="auto">
          <a:xfrm>
            <a:off x="0" y="990600"/>
            <a:ext cx="914400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944562"/>
          </a:xfrm>
        </p:spPr>
        <p:txBody>
          <a:bodyPr/>
          <a:lstStyle/>
          <a:p>
            <a:pPr eaLnBrk="1" hangingPunct="1">
              <a:defRPr/>
            </a:pPr>
            <a:r>
              <a:rPr lang="en-US" b="1" smtClean="0">
                <a:solidFill>
                  <a:srgbClr val="FFFF00"/>
                </a:solidFill>
                <a:effectLst>
                  <a:outerShdw blurRad="38100" dist="38100" dir="2700000" algn="tl">
                    <a:srgbClr val="C0C0C0"/>
                  </a:outerShdw>
                </a:effectLst>
              </a:rPr>
              <a:t>Andrew, 1992</a:t>
            </a:r>
          </a:p>
        </p:txBody>
      </p:sp>
      <p:pic>
        <p:nvPicPr>
          <p:cNvPr id="58372" name="Picture 3" descr="fig31"/>
          <p:cNvPicPr>
            <a:picLocks noChangeAspect="1" noChangeArrowheads="1"/>
          </p:cNvPicPr>
          <p:nvPr>
            <p:ph idx="1"/>
          </p:nvPr>
        </p:nvPicPr>
        <p:blipFill>
          <a:blip r:embed="rId4" cstate="print"/>
          <a:srcRect/>
          <a:stretch>
            <a:fillRect/>
          </a:stretch>
        </p:blipFill>
        <p:spPr>
          <a:xfrm>
            <a:off x="950913" y="1600200"/>
            <a:ext cx="7242175" cy="4525963"/>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g31"/>
          <p:cNvPicPr>
            <a:picLocks noChangeAspect="1" noChangeArrowheads="1"/>
          </p:cNvPicPr>
          <p:nvPr>
            <p:ph idx="4294967295"/>
          </p:nvPr>
        </p:nvPicPr>
        <p:blipFill>
          <a:blip r:embed="rId3" cstate="print"/>
          <a:srcRect/>
          <a:stretch>
            <a:fillRect/>
          </a:stretch>
        </p:blipFill>
        <p:spPr>
          <a:xfrm>
            <a:off x="304800" y="381000"/>
            <a:ext cx="8458200" cy="600075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792162"/>
          </a:xfrm>
        </p:spPr>
        <p:txBody>
          <a:bodyPr/>
          <a:lstStyle/>
          <a:p>
            <a:pPr eaLnBrk="1" hangingPunct="1">
              <a:defRPr/>
            </a:pPr>
            <a:r>
              <a:rPr lang="en-US" b="1" smtClean="0">
                <a:solidFill>
                  <a:srgbClr val="FFFF00"/>
                </a:solidFill>
                <a:effectLst>
                  <a:outerShdw blurRad="38100" dist="38100" dir="2700000" algn="tl">
                    <a:srgbClr val="C0C0C0"/>
                  </a:outerShdw>
                </a:effectLst>
              </a:rPr>
              <a:t>Hurricane Katrina, 2005</a:t>
            </a:r>
          </a:p>
        </p:txBody>
      </p:sp>
      <p:pic>
        <p:nvPicPr>
          <p:cNvPr id="60420" name="Picture 3" descr="pats_backyard"/>
          <p:cNvPicPr>
            <a:picLocks noChangeAspect="1" noChangeArrowheads="1"/>
          </p:cNvPicPr>
          <p:nvPr>
            <p:ph idx="1"/>
          </p:nvPr>
        </p:nvPicPr>
        <p:blipFill>
          <a:blip r:embed="rId4" cstate="print"/>
          <a:srcRect/>
          <a:stretch>
            <a:fillRect/>
          </a:stretch>
        </p:blipFill>
        <p:spPr>
          <a:xfrm>
            <a:off x="1219200" y="1346200"/>
            <a:ext cx="6858000" cy="5148263"/>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4" descr="Katrina_track"/>
          <p:cNvPicPr>
            <a:picLocks noChangeAspect="1" noChangeArrowheads="1"/>
          </p:cNvPicPr>
          <p:nvPr/>
        </p:nvPicPr>
        <p:blipFill>
          <a:blip r:embed="rId3" cstate="print"/>
          <a:srcRect l="13715" r="12000" b="11897"/>
          <a:stretch>
            <a:fillRect/>
          </a:stretch>
        </p:blipFill>
        <p:spPr bwMode="auto">
          <a:xfrm>
            <a:off x="1763713" y="228600"/>
            <a:ext cx="6167437"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mili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loriaouter"/>
          <p:cNvPicPr>
            <a:picLocks noChangeAspect="1" noChangeArrowheads="1"/>
          </p:cNvPicPr>
          <p:nvPr/>
        </p:nvPicPr>
        <p:blipFill>
          <a:blip r:embed="rId2" cstate="print"/>
          <a:srcRect/>
          <a:stretch>
            <a:fillRect/>
          </a:stretch>
        </p:blipFill>
        <p:spPr bwMode="auto">
          <a:xfrm>
            <a:off x="0" y="22701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591</Words>
  <Application>Microsoft Office PowerPoint</Application>
  <PresentationFormat>On-screen Show (4:3)</PresentationFormat>
  <Paragraphs>112</Paragraphs>
  <Slides>63</Slides>
  <Notes>33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69" baseType="lpstr">
      <vt:lpstr>Times New Roman</vt:lpstr>
      <vt:lpstr>Arial</vt:lpstr>
      <vt:lpstr>Calibri</vt:lpstr>
      <vt:lpstr>Default Design</vt:lpstr>
      <vt:lpstr>MathType 6.0 Equation</vt:lpstr>
      <vt:lpstr>MathType 5.0 Equation</vt:lpstr>
      <vt:lpstr>Hurricanes</vt:lpstr>
      <vt:lpstr>What is a Hurricane?</vt:lpstr>
      <vt:lpstr>The word Hurricane is derived from the Mayan word Huracan and the Taino and Carib word Hunraken, a terrible God of Evil, and brought to the West by Spanish explorers</vt:lpstr>
      <vt:lpstr>Early historical encounters: The Mongol invasions of Japan in 1274 and 1281</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Better Intensity Metric:  The Power Dissipation Index</vt:lpstr>
      <vt:lpstr>Slide 38</vt:lpstr>
      <vt:lpstr>Slide 39</vt:lpstr>
      <vt:lpstr>Slide 40</vt:lpstr>
      <vt:lpstr>Pushing Back the Record of Tropical Cyclone Activity:  Paleotempestology </vt:lpstr>
      <vt:lpstr>Slide 42</vt:lpstr>
      <vt:lpstr>Slide 43</vt:lpstr>
      <vt:lpstr>Slide 44</vt:lpstr>
      <vt:lpstr>Socio-Economic Consequences of Hurricanes</vt:lpstr>
      <vt:lpstr>Windstorms Account for Bulk of Insured Losses Worldwide</vt:lpstr>
      <vt:lpstr>Slide 47</vt:lpstr>
      <vt:lpstr>Slide 48</vt:lpstr>
      <vt:lpstr>Slide 49</vt:lpstr>
      <vt:lpstr>Slide 50</vt:lpstr>
      <vt:lpstr>Slide 51</vt:lpstr>
      <vt:lpstr>Slide 52</vt:lpstr>
      <vt:lpstr>Infamous U.S. Hurricanes</vt:lpstr>
      <vt:lpstr>Galveston, 1900</vt:lpstr>
      <vt:lpstr>Miami, 1926</vt:lpstr>
      <vt:lpstr>Okeechobee Hurricane of 1928</vt:lpstr>
      <vt:lpstr>Labor Day Hurricane of 1935, Florida Keys</vt:lpstr>
      <vt:lpstr>Slide 58</vt:lpstr>
      <vt:lpstr>Slide 59</vt:lpstr>
      <vt:lpstr>Andrew, 1992</vt:lpstr>
      <vt:lpstr>Slide 61</vt:lpstr>
      <vt:lpstr>Hurricane Katrina, 2005</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34</cp:revision>
  <dcterms:created xsi:type="dcterms:W3CDTF">2003-03-28T22:55:02Z</dcterms:created>
  <dcterms:modified xsi:type="dcterms:W3CDTF">2011-04-21T13:05:11Z</dcterms:modified>
</cp:coreProperties>
</file>