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344" r:id="rId4"/>
    <p:sldId id="258" r:id="rId5"/>
    <p:sldId id="345" r:id="rId6"/>
    <p:sldId id="346" r:id="rId7"/>
    <p:sldId id="259" r:id="rId8"/>
    <p:sldId id="260" r:id="rId9"/>
    <p:sldId id="394" r:id="rId10"/>
    <p:sldId id="347" r:id="rId11"/>
    <p:sldId id="348" r:id="rId12"/>
    <p:sldId id="392" r:id="rId13"/>
    <p:sldId id="352" r:id="rId14"/>
    <p:sldId id="353" r:id="rId15"/>
    <p:sldId id="354" r:id="rId16"/>
    <p:sldId id="286" r:id="rId17"/>
    <p:sldId id="264" r:id="rId18"/>
    <p:sldId id="266" r:id="rId19"/>
    <p:sldId id="265" r:id="rId20"/>
    <p:sldId id="268"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7" r:id="rId37"/>
    <p:sldId id="378" r:id="rId38"/>
    <p:sldId id="379" r:id="rId39"/>
    <p:sldId id="380" r:id="rId40"/>
    <p:sldId id="287" r:id="rId41"/>
    <p:sldId id="288" r:id="rId42"/>
    <p:sldId id="289" r:id="rId43"/>
    <p:sldId id="329" r:id="rId44"/>
    <p:sldId id="291" r:id="rId45"/>
    <p:sldId id="381" r:id="rId46"/>
    <p:sldId id="307" r:id="rId47"/>
    <p:sldId id="382" r:id="rId48"/>
    <p:sldId id="383" r:id="rId49"/>
    <p:sldId id="395" r:id="rId50"/>
    <p:sldId id="384" r:id="rId51"/>
    <p:sldId id="385" r:id="rId52"/>
    <p:sldId id="386" r:id="rId53"/>
    <p:sldId id="370" r:id="rId54"/>
    <p:sldId id="371" r:id="rId55"/>
    <p:sldId id="372" r:id="rId56"/>
    <p:sldId id="373" r:id="rId57"/>
    <p:sldId id="389" r:id="rId58"/>
    <p:sldId id="390" r:id="rId59"/>
    <p:sldId id="374" r:id="rId60"/>
    <p:sldId id="387" r:id="rId61"/>
    <p:sldId id="391" r:id="rId62"/>
    <p:sldId id="388" r:id="rId63"/>
    <p:sldId id="375" r:id="rId64"/>
    <p:sldId id="376"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961A"/>
    <a:srgbClr val="0D42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C84CC40-78A9-4B91-84E2-49EB3A4B026E}" type="datetimeFigureOut">
              <a:rPr lang="en-US"/>
              <a:pPr>
                <a:defRPr/>
              </a:pPr>
              <a:t>1/10/2010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0CC937-6341-408D-A01B-D9227AE93D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64B17-82DD-49DD-A5B7-E9CAE506DC3D}" type="slidenum">
              <a:rPr lang="en-US" sz="1200">
                <a:latin typeface="Calibri" pitchFamily="34" charset="0"/>
              </a:rPr>
              <a:pPr algn="r"/>
              <a:t>4</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B0DEE79-A313-42E4-90D5-81C7A365DF7C}" type="slidenum">
              <a:rPr lang="en-US" smtClean="0"/>
              <a:pPr/>
              <a:t>30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DC3E5AA-D666-4975-A30D-1BE3AF7DF202}" type="slidenum">
              <a:rPr lang="en-US" smtClean="0"/>
              <a:pPr/>
              <a:t>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B3F09F-A8CE-48F9-9EFB-5616DEA180A0}" type="slidenum">
              <a:rPr lang="en-US" smtClean="0"/>
              <a:pPr/>
              <a:t>31</a:t>
            </a:fld>
            <a:endParaRPr lang="en-US" smtClean="0"/>
          </a:p>
        </p:txBody>
      </p:sp>
      <p:sp>
        <p:nvSpPr>
          <p:cNvPr id="105475" name="Rectangle 2"/>
          <p:cNvSpPr>
            <a:spLocks noGrp="1" noRot="1" noChangeAspect="1" noChangeArrowheads="1" noTextEdit="1"/>
          </p:cNvSpPr>
          <p:nvPr>
            <p:ph type="sldImg"/>
          </p:nvPr>
        </p:nvSpPr>
        <p:spPr>
          <a:xfrm>
            <a:off x="1144588" y="685800"/>
            <a:ext cx="4572000" cy="3429000"/>
          </a:xfrm>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BC698BE-D89B-4A44-A3BE-CD018D0E24A9}" type="slidenum">
              <a:rPr lang="en-US" smtClean="0"/>
              <a:pPr/>
              <a:t>32</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2D118F9-583D-4E1D-AC2F-3A4120787842}" type="slidenum">
              <a:rPr lang="en-US" sz="1200">
                <a:latin typeface="Calibri" pitchFamily="34" charset="0"/>
              </a:rPr>
              <a:pPr algn="r"/>
              <a:t>32</a:t>
            </a:fld>
            <a:endParaRPr lang="en-US" sz="1200">
              <a:latin typeface="Calibri"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C195228-F3DD-4268-B62D-264DF916B49A}" type="slidenum">
              <a:rPr lang="en-US" smtClean="0"/>
              <a:pPr/>
              <a:t>33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29C03E-C48A-46D1-9AAE-34ED6D801CDF}" type="slidenum">
              <a:rPr lang="en-US" sz="1200"/>
              <a:pPr algn="r"/>
              <a:t>36</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7DBC0E-4039-496B-B1BC-21BB046D259F}" type="slidenum">
              <a:rPr lang="en-US" sz="1200"/>
              <a:pPr algn="r"/>
              <a:t>37</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7EA824C-89BC-40F3-A6F1-FF43C75AD033}" type="slidenum">
              <a:rPr lang="en-US" sz="1200"/>
              <a:pPr algn="r"/>
              <a:t>38</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53A8F04-0563-45C2-9300-97E69DE304EF}" type="slidenum">
              <a:rPr lang="en-US" sz="1200"/>
              <a:pPr algn="r"/>
              <a:t>39</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6E8BB2-6F75-4763-9638-BF6914662F5C}" type="slidenum">
              <a:rPr lang="en-US"/>
              <a:pPr fontAlgn="base">
                <a:spcBef>
                  <a:spcPct val="0"/>
                </a:spcBef>
                <a:spcAft>
                  <a:spcPct val="0"/>
                </a:spcAft>
              </a:pPr>
              <a:t>41</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1CCE9-ED2B-4B57-8CC3-9C803931E57B}" type="slidenum">
              <a:rPr lang="en-US">
                <a:latin typeface="Arial" charset="0"/>
              </a:rPr>
              <a:pPr fontAlgn="base">
                <a:spcBef>
                  <a:spcPct val="0"/>
                </a:spcBef>
                <a:spcAft>
                  <a:spcPct val="0"/>
                </a:spcAft>
              </a:pPr>
              <a:t>7</a:t>
            </a:fld>
            <a:endParaRPr lang="en-US">
              <a:latin typeface="Arial"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A4D7137-56F1-4109-90B2-0557427C9F18}"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5ED0F6-172B-4AD0-BC15-A19CC892A37D}" type="slidenum">
              <a:rPr lang="en-US">
                <a:latin typeface="Arial" charset="0"/>
              </a:rPr>
              <a:pPr fontAlgn="base">
                <a:spcBef>
                  <a:spcPct val="0"/>
                </a:spcBef>
                <a:spcAft>
                  <a:spcPct val="0"/>
                </a:spcAft>
              </a:pPr>
              <a:t>47</a:t>
            </a:fld>
            <a:endParaRPr lang="en-US">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539DB9C-EFF0-417C-8F35-FF9D26147A44}" type="slidenum">
              <a:rPr lang="en-US" smtClean="0"/>
              <a:pPr/>
              <a:t>49</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52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BFA83F-5F78-4395-AC7E-76CE5FC28D7D}" type="slidenum">
              <a:rPr lang="en-US" sz="1200"/>
              <a:pPr algn="r"/>
              <a:t>53</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E166F5-E8D3-43A4-A9A9-3548073C89F9}" type="slidenum">
              <a:rPr lang="en-US" sz="1200"/>
              <a:pPr algn="r"/>
              <a:t>54</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latin typeface="Times New Roman" pitchFamily="18" charset="0"/>
              </a:rPr>
              <a:t>We know that tropical cyclones are responsible for strong mixing of the upper oceans and this can be seen in satellite images…</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343CA2-D3D4-412F-BDD2-F953B257E028}" type="slidenum">
              <a:rPr lang="en-US" sz="1200"/>
              <a:pPr algn="r"/>
              <a:t>55</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A8CC8A-11C7-41B0-803D-066613E45641}" type="slidenum">
              <a:rPr lang="en-US" sz="1200"/>
              <a:pPr algn="r"/>
              <a:t>56</a:t>
            </a:fld>
            <a:endParaRPr lang="en-US" sz="1200"/>
          </a:p>
        </p:txBody>
      </p:sp>
      <p:sp>
        <p:nvSpPr>
          <p:cNvPr id="131075" name="Rectangle 2"/>
          <p:cNvSpPr>
            <a:spLocks noGrp="1" noRot="1" noChangeAspect="1" noChangeArrowheads="1" noTextEdit="1"/>
          </p:cNvSpPr>
          <p:nvPr>
            <p:ph type="sldImg"/>
          </p:nvPr>
        </p:nvSpPr>
        <p:spPr>
          <a:xfrm>
            <a:off x="1144588" y="685800"/>
            <a:ext cx="4572000" cy="3429000"/>
          </a:xfrm>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689D85E-E856-4C0E-B75F-63680277247C}" type="slidenum">
              <a:rPr lang="en-US" smtClean="0">
                <a:latin typeface="Arial" pitchFamily="34" charset="0"/>
              </a:rPr>
              <a:pPr/>
              <a:t>9</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7A27F-A841-4E69-A08C-822649039247}" type="slidenum">
              <a:rPr lang="en-US" sz="1200"/>
              <a:pPr algn="r"/>
              <a:t>59</a:t>
            </a:fld>
            <a:endParaRPr 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CE8CD5C-19FF-472D-90EB-C224CD552BEC}" type="slidenum">
              <a:rPr lang="en-US" sz="1200"/>
              <a:pPr algn="r"/>
              <a:t>63</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59537E3-3162-4BBC-B19F-F200839648FB}" type="slidenum">
              <a:rPr lang="en-US" sz="1200"/>
              <a:pPr algn="r"/>
              <a:t>64</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pPr>
                <a:defRPr/>
              </a:pPr>
              <a:t>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pPr>
                <a:defRPr/>
              </a:pPr>
              <a:t>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pPr>
                <a:defRPr/>
              </a:pPr>
              <a:t>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F2B472D-4682-44FC-A378-E921AD2F0E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pPr>
                <a:defRPr/>
              </a:pPr>
              <a:t>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pPr>
                <a:defRPr/>
              </a:pPr>
              <a:t>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pPr>
                <a:defRPr/>
              </a:pPr>
              <a:t>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pPr>
                <a:defRPr/>
              </a:pPr>
              <a:t>1/10/2010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pPr>
                <a:defRPr/>
              </a:pPr>
              <a:t>1/10/2010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pPr>
                <a:defRPr/>
              </a:pPr>
              <a:t>1/10/2010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pPr>
                <a:defRPr/>
              </a:pPr>
              <a:t>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pPr>
                <a:defRPr/>
              </a:pPr>
              <a:t>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pPr>
                <a:defRPr/>
              </a:pPr>
              <a:t>1/10/2010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1470025"/>
          </a:xfrm>
        </p:spPr>
        <p:txBody>
          <a:bodyPr rtlCol="0">
            <a:normAutofit/>
          </a:bodyPr>
          <a:lstStyle/>
          <a:p>
            <a:pPr fontAlgn="auto">
              <a:spcAft>
                <a:spcPts val="0"/>
              </a:spcAft>
              <a:defRPr/>
            </a:pPr>
            <a:r>
              <a:rPr lang="en-US" b="1" dirty="0" smtClean="0">
                <a:solidFill>
                  <a:srgbClr val="002060"/>
                </a:solidFill>
                <a:effectLst>
                  <a:outerShdw blurRad="38100" dist="38100" dir="2700000" algn="tl">
                    <a:srgbClr val="000000">
                      <a:alpha val="43137"/>
                    </a:srgbClr>
                  </a:outerShdw>
                </a:effectLst>
              </a:rPr>
              <a:t>Hurricanes and Climate:</a:t>
            </a:r>
            <a:br>
              <a:rPr lang="en-US" b="1" dirty="0" smtClean="0">
                <a:solidFill>
                  <a:srgbClr val="002060"/>
                </a:solidFill>
                <a:effectLst>
                  <a:outerShdw blurRad="38100" dist="38100" dir="2700000" algn="tl">
                    <a:srgbClr val="000000">
                      <a:alpha val="43137"/>
                    </a:srgbClr>
                  </a:outerShdw>
                </a:effectLst>
              </a:rPr>
            </a:br>
            <a:r>
              <a:rPr lang="en-US" b="1" dirty="0" smtClean="0">
                <a:solidFill>
                  <a:srgbClr val="002060"/>
                </a:solidFill>
                <a:effectLst>
                  <a:outerShdw blurRad="38100" dist="38100" dir="2700000" algn="tl">
                    <a:srgbClr val="000000">
                      <a:alpha val="43137"/>
                    </a:srgbClr>
                  </a:outerShdw>
                </a:effectLst>
              </a:rPr>
              <a:t>Some New Findings</a:t>
            </a:r>
          </a:p>
        </p:txBody>
      </p:sp>
      <p:sp>
        <p:nvSpPr>
          <p:cNvPr id="3" name="Subtitle 2"/>
          <p:cNvSpPr>
            <a:spLocks noGrp="1"/>
          </p:cNvSpPr>
          <p:nvPr>
            <p:ph type="subTitle" idx="1"/>
          </p:nvPr>
        </p:nvSpPr>
        <p:spPr/>
        <p:txBody>
          <a:bodyPr rtlCol="0">
            <a:normAutofit fontScale="92500" lnSpcReduction="20000"/>
          </a:bodyPr>
          <a:lstStyle/>
          <a:p>
            <a:pPr fontAlgn="auto">
              <a:spcAft>
                <a:spcPts val="0"/>
              </a:spcAft>
              <a:buFont typeface="Arial" pitchFamily="34" charset="0"/>
              <a:buNone/>
              <a:defRPr/>
            </a:pPr>
            <a:r>
              <a:rPr lang="en-US" dirty="0" smtClean="0">
                <a:solidFill>
                  <a:srgbClr val="002060"/>
                </a:solidFill>
                <a:effectLst>
                  <a:outerShdw blurRad="38100" dist="38100" dir="2700000" algn="tl">
                    <a:srgbClr val="000000">
                      <a:alpha val="43137"/>
                    </a:srgbClr>
                  </a:outerShdw>
                </a:effectLst>
              </a:rPr>
              <a:t>Kerry Emanuel</a:t>
            </a:r>
          </a:p>
          <a:p>
            <a:pPr fontAlgn="auto">
              <a:spcAft>
                <a:spcPts val="0"/>
              </a:spcAft>
              <a:buFont typeface="Arial" pitchFamily="34" charset="0"/>
              <a:buNone/>
              <a:defRPr/>
            </a:pPr>
            <a:r>
              <a:rPr lang="en-US" dirty="0" smtClean="0">
                <a:solidFill>
                  <a:srgbClr val="002060"/>
                </a:solidFill>
                <a:effectLst>
                  <a:outerShdw blurRad="38100" dist="38100" dir="2700000" algn="tl">
                    <a:srgbClr val="000000">
                      <a:alpha val="43137"/>
                    </a:srgbClr>
                  </a:outerShdw>
                </a:effectLst>
              </a:rPr>
              <a:t>Program in Atmospheres, Oceans, and Climate</a:t>
            </a:r>
          </a:p>
          <a:p>
            <a:pPr fontAlgn="auto">
              <a:spcAft>
                <a:spcPts val="0"/>
              </a:spcAft>
              <a:buFont typeface="Arial" pitchFamily="34" charset="0"/>
              <a:buNone/>
              <a:defRPr/>
            </a:pPr>
            <a:r>
              <a:rPr lang="en-US" dirty="0" smtClean="0">
                <a:solidFill>
                  <a:srgbClr val="002060"/>
                </a:solidFill>
                <a:effectLst>
                  <a:outerShdw blurRad="38100" dist="38100" dir="2700000" algn="tl">
                    <a:srgbClr val="000000">
                      <a:alpha val="43137"/>
                    </a:srgbClr>
                  </a:outerShdw>
                </a:effectLst>
              </a:rPr>
              <a:t>MIT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rtlCol="0">
            <a:noAutofit/>
          </a:bodyPr>
          <a:lstStyle/>
          <a:p>
            <a:pPr fontAlgn="auto">
              <a:spcAft>
                <a:spcPts val="0"/>
              </a:spcAft>
              <a:defRPr/>
            </a:pPr>
            <a:r>
              <a:rPr lang="en-US" sz="2800" dirty="0" smtClean="0">
                <a:solidFill>
                  <a:srgbClr val="FFFF00"/>
                </a:solidFill>
                <a:effectLst>
                  <a:outerShdw blurRad="38100" dist="38100" dir="2700000" algn="tl">
                    <a:srgbClr val="000000">
                      <a:alpha val="43137"/>
                    </a:srgbClr>
                  </a:outerShdw>
                </a:effectLst>
              </a:rPr>
              <a:t>Empirical Evidence for the Importance of Potential Intensity to TC Genesis: A Genesis Potential Index (GPI)</a:t>
            </a:r>
            <a:endParaRPr lang="en-US" sz="2800" dirty="0">
              <a:solidFill>
                <a:srgbClr val="FFFF00"/>
              </a:solidFill>
              <a:effectLst>
                <a:outerShdw blurRad="38100" dist="38100" dir="2700000" algn="tl">
                  <a:srgbClr val="000000">
                    <a:alpha val="43137"/>
                  </a:srgbClr>
                </a:outerShdw>
              </a:effectLst>
            </a:endParaRPr>
          </a:p>
        </p:txBody>
      </p:sp>
      <p:sp>
        <p:nvSpPr>
          <p:cNvPr id="4100" name="Content Placeholder 3"/>
          <p:cNvSpPr>
            <a:spLocks noGrp="1"/>
          </p:cNvSpPr>
          <p:nvPr>
            <p:ph idx="1"/>
          </p:nvPr>
        </p:nvSpPr>
        <p:spPr>
          <a:xfrm>
            <a:off x="457200" y="2514600"/>
            <a:ext cx="8229600" cy="3992563"/>
          </a:xfrm>
        </p:spPr>
        <p:txBody>
          <a:bodyPr/>
          <a:lstStyle/>
          <a:p>
            <a:r>
              <a:rPr lang="en-US" dirty="0" smtClean="0"/>
              <a:t>850 hPa absolute vorticity (</a:t>
            </a:r>
            <a:r>
              <a:rPr lang="en-US" dirty="0" smtClean="0">
                <a:latin typeface="Euclid Symbol" pitchFamily="18" charset="2"/>
              </a:rPr>
              <a:t>h</a:t>
            </a:r>
            <a:r>
              <a:rPr lang="en-US" dirty="0" smtClean="0"/>
              <a:t>)</a:t>
            </a:r>
          </a:p>
          <a:p>
            <a:r>
              <a:rPr lang="en-US" dirty="0" smtClean="0"/>
              <a:t>850 – 250 hPa shear  (</a:t>
            </a:r>
            <a:r>
              <a:rPr lang="en-US" i="1" dirty="0" smtClean="0"/>
              <a:t>S</a:t>
            </a:r>
            <a:r>
              <a:rPr lang="en-US" dirty="0" smtClean="0"/>
              <a:t>)</a:t>
            </a:r>
          </a:p>
          <a:p>
            <a:r>
              <a:rPr lang="en-US" dirty="0" smtClean="0"/>
              <a:t>Potential intensity (</a:t>
            </a:r>
            <a:r>
              <a:rPr lang="en-US" i="1" dirty="0" smtClean="0"/>
              <a:t>PI</a:t>
            </a:r>
            <a:r>
              <a:rPr lang="en-US" dirty="0" smtClean="0"/>
              <a:t>)</a:t>
            </a:r>
          </a:p>
          <a:p>
            <a:r>
              <a:rPr lang="en-US" dirty="0" smtClean="0"/>
              <a:t>Non-dimensional </a:t>
            </a:r>
            <a:r>
              <a:rPr lang="en-US" dirty="0" err="1" smtClean="0"/>
              <a:t>subsaturation</a:t>
            </a:r>
            <a:r>
              <a:rPr lang="en-US" dirty="0" smtClean="0"/>
              <a:t> of the middle troposphere:</a:t>
            </a:r>
          </a:p>
        </p:txBody>
      </p:sp>
      <p:sp>
        <p:nvSpPr>
          <p:cNvPr id="4101" name="TextBox 2"/>
          <p:cNvSpPr txBox="1">
            <a:spLocks noChangeArrowheads="1"/>
          </p:cNvSpPr>
          <p:nvPr/>
        </p:nvSpPr>
        <p:spPr bwMode="auto">
          <a:xfrm>
            <a:off x="228600" y="1676400"/>
            <a:ext cx="8610600" cy="461963"/>
          </a:xfrm>
          <a:prstGeom prst="rect">
            <a:avLst/>
          </a:prstGeom>
          <a:noFill/>
          <a:ln w="9525">
            <a:noFill/>
            <a:miter lim="800000"/>
            <a:headEnd/>
            <a:tailEnd/>
          </a:ln>
        </p:spPr>
        <p:txBody>
          <a:bodyPr>
            <a:spAutoFit/>
          </a:bodyPr>
          <a:lstStyle/>
          <a:p>
            <a:r>
              <a:rPr lang="en-US" sz="2400">
                <a:solidFill>
                  <a:srgbClr val="002060"/>
                </a:solidFill>
                <a:latin typeface="Calibri" pitchFamily="34" charset="0"/>
              </a:rPr>
              <a:t>Base choice of predictors on physics, intuition, past experience</a:t>
            </a:r>
          </a:p>
        </p:txBody>
      </p:sp>
      <p:graphicFrame>
        <p:nvGraphicFramePr>
          <p:cNvPr id="4098" name="Object 2"/>
          <p:cNvGraphicFramePr>
            <a:graphicFrameLocks noChangeAspect="1"/>
          </p:cNvGraphicFramePr>
          <p:nvPr/>
        </p:nvGraphicFramePr>
        <p:xfrm>
          <a:off x="3657600" y="4953000"/>
          <a:ext cx="2303463" cy="1143000"/>
        </p:xfrm>
        <a:graphic>
          <a:graphicData uri="http://schemas.openxmlformats.org/presentationml/2006/ole">
            <p:oleObj spid="_x0000_s50178" name="Equation" r:id="rId5" imgW="749160" imgH="40608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Considerations in Developing a GPI:</a:t>
            </a:r>
            <a:endParaRPr lang="en-US" dirty="0">
              <a:solidFill>
                <a:srgbClr val="FFFF00"/>
              </a:solidFill>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457200" y="1600200"/>
            <a:ext cx="8229600" cy="4876800"/>
          </a:xfrm>
        </p:spPr>
        <p:txBody>
          <a:bodyPr/>
          <a:lstStyle/>
          <a:p>
            <a:r>
              <a:rPr lang="en-US" dirty="0" smtClean="0">
                <a:solidFill>
                  <a:srgbClr val="002060"/>
                </a:solidFill>
              </a:rPr>
              <a:t>Dimensional consistency:  GPI should yield a rate per unit area</a:t>
            </a:r>
          </a:p>
          <a:p>
            <a:r>
              <a:rPr lang="en-US" dirty="0" smtClean="0">
                <a:solidFill>
                  <a:srgbClr val="002060"/>
                </a:solidFill>
              </a:rPr>
              <a:t>Should yield good fits to:</a:t>
            </a:r>
          </a:p>
          <a:p>
            <a:pPr lvl="1"/>
            <a:r>
              <a:rPr lang="en-US" dirty="0" smtClean="0">
                <a:solidFill>
                  <a:srgbClr val="002060"/>
                </a:solidFill>
              </a:rPr>
              <a:t>Spatial distribution</a:t>
            </a:r>
          </a:p>
          <a:p>
            <a:pPr lvl="1"/>
            <a:r>
              <a:rPr lang="en-US" dirty="0" smtClean="0">
                <a:solidFill>
                  <a:srgbClr val="002060"/>
                </a:solidFill>
              </a:rPr>
              <a:t>Basin annual rates</a:t>
            </a:r>
          </a:p>
          <a:p>
            <a:pPr lvl="1"/>
            <a:r>
              <a:rPr lang="en-US" dirty="0" smtClean="0">
                <a:solidFill>
                  <a:srgbClr val="002060"/>
                </a:solidFill>
              </a:rPr>
              <a:t>Annual cycle</a:t>
            </a:r>
          </a:p>
          <a:p>
            <a:pPr lvl="1"/>
            <a:r>
              <a:rPr lang="en-US" dirty="0" smtClean="0">
                <a:solidFill>
                  <a:srgbClr val="002060"/>
                </a:solidFill>
              </a:rPr>
              <a:t>Interannual variations</a:t>
            </a:r>
          </a:p>
          <a:p>
            <a:pPr lvl="1"/>
            <a:r>
              <a:rPr lang="en-US" dirty="0" smtClean="0">
                <a:solidFill>
                  <a:srgbClr val="002060"/>
                </a:solidFill>
              </a:rPr>
              <a:t>Variability of events generated by random seeding</a:t>
            </a:r>
          </a:p>
          <a:p>
            <a:pPr lvl="1"/>
            <a:r>
              <a:rPr lang="en-US" dirty="0" smtClean="0">
                <a:solidFill>
                  <a:srgbClr val="002060"/>
                </a:solidFill>
              </a:rPr>
              <a:t>Genesis as simulated in cloud-permitting models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New Genesis Potential Index:</a:t>
            </a:r>
            <a:endParaRPr lang="en-US" dirty="0">
              <a:solidFill>
                <a:srgbClr val="002060"/>
              </a:solidFill>
              <a:effectLst>
                <a:outerShdw blurRad="38100" dist="38100" dir="2700000" algn="tl">
                  <a:srgbClr val="000000">
                    <a:alpha val="43137"/>
                  </a:srgbClr>
                </a:outerShdw>
              </a:effectLst>
            </a:endParaRPr>
          </a:p>
        </p:txBody>
      </p:sp>
      <p:graphicFrame>
        <p:nvGraphicFramePr>
          <p:cNvPr id="5122" name="Object 2"/>
          <p:cNvGraphicFramePr>
            <a:graphicFrameLocks noChangeAspect="1"/>
          </p:cNvGraphicFramePr>
          <p:nvPr/>
        </p:nvGraphicFramePr>
        <p:xfrm>
          <a:off x="990600" y="1371600"/>
          <a:ext cx="6704013" cy="1981200"/>
        </p:xfrm>
        <a:graphic>
          <a:graphicData uri="http://schemas.openxmlformats.org/presentationml/2006/ole">
            <p:oleObj spid="_x0000_s83970" name="Equation" r:id="rId4" imgW="1676160" imgH="495000" progId="Equation.DSMT4">
              <p:embed/>
            </p:oleObj>
          </a:graphicData>
        </a:graphic>
      </p:graphicFrame>
      <p:sp>
        <p:nvSpPr>
          <p:cNvPr id="5" name="Content Placeholder 3"/>
          <p:cNvSpPr txBox="1">
            <a:spLocks/>
          </p:cNvSpPr>
          <p:nvPr/>
        </p:nvSpPr>
        <p:spPr>
          <a:xfrm>
            <a:off x="457200" y="3657600"/>
            <a:ext cx="8229600" cy="2895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850 hPa absolute vorticity (</a:t>
            </a:r>
            <a:r>
              <a:rPr kumimoji="0" lang="en-US" sz="3200" b="0" i="0" u="none" strike="noStrike" kern="1200" cap="none" spc="0" normalizeH="0" baseline="0" noProof="0" dirty="0" smtClean="0">
                <a:ln>
                  <a:noFill/>
                </a:ln>
                <a:solidFill>
                  <a:srgbClr val="002060"/>
                </a:solidFill>
                <a:effectLst/>
                <a:uLnTx/>
                <a:uFillTx/>
                <a:latin typeface="Euclid Symbol" pitchFamily="18" charset="2"/>
                <a:ea typeface="+mn-ea"/>
                <a:cs typeface="+mn-cs"/>
              </a:rPr>
              <a:t>h</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850 – 250 hPa shear  (</a:t>
            </a:r>
            <a:r>
              <a:rPr kumimoji="0" lang="en-US" sz="3200" b="0" i="1" u="none" strike="noStrike" kern="1200" cap="none" spc="0" normalizeH="0" baseline="0" noProof="0" dirty="0" smtClean="0">
                <a:ln>
                  <a:noFill/>
                </a:ln>
                <a:solidFill>
                  <a:srgbClr val="002060"/>
                </a:solidFill>
                <a:effectLst/>
                <a:uLnTx/>
                <a:uFillTx/>
                <a:latin typeface="+mn-lt"/>
                <a:ea typeface="+mn-ea"/>
                <a:cs typeface="+mn-cs"/>
              </a:rPr>
              <a:t>S</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Potential intensity (</a:t>
            </a:r>
            <a:r>
              <a:rPr kumimoji="0" lang="en-US" sz="3200" b="0" i="1" u="none" strike="noStrike" kern="1200" cap="none" spc="0" normalizeH="0" baseline="0" noProof="0" dirty="0" smtClean="0">
                <a:ln>
                  <a:noFill/>
                </a:ln>
                <a:solidFill>
                  <a:srgbClr val="002060"/>
                </a:solidFill>
                <a:effectLst/>
                <a:uLnTx/>
                <a:uFillTx/>
                <a:latin typeface="+mn-lt"/>
                <a:ea typeface="+mn-ea"/>
                <a:cs typeface="+mn-cs"/>
              </a:rPr>
              <a:t>PI</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Non-dimensional </a:t>
            </a:r>
            <a:r>
              <a:rPr kumimoji="0" lang="en-US" sz="3200" b="0" i="0" u="none" strike="noStrike" kern="1200" cap="none" spc="0" normalizeH="0" baseline="0" noProof="0" dirty="0" err="1" smtClean="0">
                <a:ln>
                  <a:noFill/>
                </a:ln>
                <a:solidFill>
                  <a:srgbClr val="002060"/>
                </a:solidFill>
                <a:effectLst/>
                <a:uLnTx/>
                <a:uFillTx/>
                <a:latin typeface="+mn-lt"/>
                <a:ea typeface="+mn-ea"/>
                <a:cs typeface="+mn-cs"/>
              </a:rPr>
              <a:t>subsaturation</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 of the middle troposphere:</a:t>
            </a:r>
          </a:p>
        </p:txBody>
      </p:sp>
      <p:graphicFrame>
        <p:nvGraphicFramePr>
          <p:cNvPr id="51203" name="Object 2"/>
          <p:cNvGraphicFramePr>
            <a:graphicFrameLocks noChangeAspect="1"/>
          </p:cNvGraphicFramePr>
          <p:nvPr/>
        </p:nvGraphicFramePr>
        <p:xfrm>
          <a:off x="3657601" y="5912720"/>
          <a:ext cx="1904999" cy="945279"/>
        </p:xfrm>
        <a:graphic>
          <a:graphicData uri="http://schemas.openxmlformats.org/presentationml/2006/ole">
            <p:oleObj spid="_x0000_s83971" name="Equation" r:id="rId5" imgW="749160" imgH="40608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4" descr="C:\Users\Kerry Emaanuel\Riskproject\entropy\annual_cycle.png"/>
          <p:cNvPicPr>
            <a:picLocks noChangeAspect="1" noChangeArrowheads="1"/>
          </p:cNvPicPr>
          <p:nvPr/>
        </p:nvPicPr>
        <p:blipFill>
          <a:blip r:embed="rId3" cstate="print"/>
          <a:srcRect/>
          <a:stretch>
            <a:fillRect/>
          </a:stretch>
        </p:blipFill>
        <p:spPr bwMode="auto">
          <a:xfrm>
            <a:off x="533400" y="1143000"/>
            <a:ext cx="7948613" cy="5368925"/>
          </a:xfrm>
          <a:prstGeom prst="rect">
            <a:avLst/>
          </a:prstGeom>
          <a:noFill/>
          <a:ln w="9525">
            <a:noFill/>
            <a:miter lim="800000"/>
            <a:headEnd/>
            <a:tailEnd/>
          </a:ln>
        </p:spPr>
      </p:pic>
      <p:sp>
        <p:nvSpPr>
          <p:cNvPr id="3" name="Title 2"/>
          <p:cNvSpPr>
            <a:spLocks noGrp="1"/>
          </p:cNvSpPr>
          <p:nvPr>
            <p:ph type="title"/>
          </p:nvPr>
        </p:nvSpPr>
        <p:spPr>
          <a:xfrm>
            <a:off x="457200" y="274638"/>
            <a:ext cx="8229600" cy="715962"/>
          </a:xfrm>
        </p:spPr>
        <p:txBody>
          <a:bodyPr/>
          <a:lstStyle/>
          <a:p>
            <a:r>
              <a:rPr lang="en-US" dirty="0" smtClean="0">
                <a:solidFill>
                  <a:srgbClr val="002060"/>
                </a:solidFill>
                <a:effectLst>
                  <a:outerShdw blurRad="38100" dist="38100" dir="2700000" algn="tl">
                    <a:srgbClr val="000000">
                      <a:alpha val="43137"/>
                    </a:srgbClr>
                  </a:outerShdw>
                </a:effectLst>
              </a:rPr>
              <a:t>Performance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C:\Users\Kerry Emaanuel\Riskproject\entropy\basin.png"/>
          <p:cNvPicPr>
            <a:picLocks noChangeAspect="1" noChangeArrowheads="1"/>
          </p:cNvPicPr>
          <p:nvPr/>
        </p:nvPicPr>
        <p:blipFill>
          <a:blip r:embed="rId3" cstate="print"/>
          <a:srcRect/>
          <a:stretch>
            <a:fillRect/>
          </a:stretch>
        </p:blipFill>
        <p:spPr bwMode="auto">
          <a:xfrm>
            <a:off x="381000" y="914400"/>
            <a:ext cx="8382000" cy="5659437"/>
          </a:xfrm>
          <a:prstGeom prst="rect">
            <a:avLst/>
          </a:prstGeom>
          <a:noFill/>
          <a:ln w="9525">
            <a:noFill/>
            <a:miter lim="800000"/>
            <a:headEnd/>
            <a:tailEnd/>
          </a:ln>
        </p:spPr>
      </p:pic>
      <p:sp>
        <p:nvSpPr>
          <p:cNvPr id="3" name="Title 2"/>
          <p:cNvSpPr>
            <a:spLocks noGrp="1"/>
          </p:cNvSpPr>
          <p:nvPr>
            <p:ph type="title"/>
          </p:nvPr>
        </p:nvSpPr>
        <p:spPr>
          <a:xfrm>
            <a:off x="457200" y="274638"/>
            <a:ext cx="8229600" cy="868362"/>
          </a:xfrm>
        </p:spPr>
        <p:txBody>
          <a:bodyPr/>
          <a:lstStyle/>
          <a:p>
            <a:r>
              <a:rPr lang="en-US" dirty="0" smtClean="0">
                <a:solidFill>
                  <a:srgbClr val="002060"/>
                </a:solidFill>
                <a:effectLst>
                  <a:outerShdw blurRad="38100" dist="38100" dir="2700000" algn="tl">
                    <a:srgbClr val="000000">
                      <a:alpha val="43137"/>
                    </a:srgbClr>
                  </a:outerShdw>
                </a:effectLst>
              </a:rPr>
              <a:t>Basin Frequencies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Interannual Variability</a:t>
            </a:r>
            <a:endParaRPr lang="en-US" dirty="0">
              <a:solidFill>
                <a:srgbClr val="002060"/>
              </a:solidFill>
              <a:effectLst>
                <a:outerShdw blurRad="38100" dist="38100" dir="2700000" algn="tl">
                  <a:srgbClr val="000000">
                    <a:alpha val="43137"/>
                  </a:srgbClr>
                </a:outerShdw>
              </a:effectLst>
            </a:endParaRPr>
          </a:p>
        </p:txBody>
      </p:sp>
      <p:pic>
        <p:nvPicPr>
          <p:cNvPr id="28675" name="Picture 2" descr="C:\Users\Kerry Emaanuel\Riskproject\entropy\natl_best_comp.png"/>
          <p:cNvPicPr>
            <a:picLocks noChangeAspect="1" noChangeArrowheads="1"/>
          </p:cNvPicPr>
          <p:nvPr/>
        </p:nvPicPr>
        <p:blipFill>
          <a:blip r:embed="rId3" cstate="print"/>
          <a:srcRect/>
          <a:stretch>
            <a:fillRect/>
          </a:stretch>
        </p:blipFill>
        <p:spPr bwMode="auto">
          <a:xfrm>
            <a:off x="762000" y="1066800"/>
            <a:ext cx="7486650" cy="5056188"/>
          </a:xfrm>
          <a:prstGeom prst="rect">
            <a:avLst/>
          </a:prstGeom>
          <a:noFill/>
          <a:ln w="9525">
            <a:noFill/>
            <a:miter lim="800000"/>
            <a:headEnd/>
            <a:tailEnd/>
          </a:ln>
        </p:spPr>
      </p:pic>
      <p:sp>
        <p:nvSpPr>
          <p:cNvPr id="28676" name="TextBox 3"/>
          <p:cNvSpPr txBox="1">
            <a:spLocks noChangeArrowheads="1"/>
          </p:cNvSpPr>
          <p:nvPr/>
        </p:nvSpPr>
        <p:spPr bwMode="auto">
          <a:xfrm>
            <a:off x="381000" y="6096000"/>
            <a:ext cx="8458200" cy="523875"/>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No Significant Correlations Outside the Atlantic!</a:t>
            </a:r>
          </a:p>
        </p:txBody>
      </p:sp>
      <p:sp>
        <p:nvSpPr>
          <p:cNvPr id="5" name="Rectangle 4"/>
          <p:cNvSpPr/>
          <p:nvPr/>
        </p:nvSpPr>
        <p:spPr>
          <a:xfrm>
            <a:off x="3124200" y="30480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p:spPr>
        <p:txBody>
          <a:bodyPr rtlCol="0">
            <a:normAutofit fontScale="90000"/>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Climate Control of Potential Intensity</a:t>
            </a:r>
            <a:endParaRPr lang="en-US" dirty="0">
              <a:solidFill>
                <a:srgbClr val="FFFF00"/>
              </a:solidFill>
              <a:effectLst>
                <a:outerShdw blurRad="38100" dist="38100" dir="2700000" algn="tl">
                  <a:srgbClr val="000000">
                    <a:alpha val="43137"/>
                  </a:srgbClr>
                </a:outerShdw>
              </a:effectLst>
            </a:endParaRPr>
          </a:p>
        </p:txBody>
      </p:sp>
      <p:graphicFrame>
        <p:nvGraphicFramePr>
          <p:cNvPr id="3074" name="Object 2"/>
          <p:cNvGraphicFramePr>
            <a:graphicFrameLocks noChangeAspect="1"/>
          </p:cNvGraphicFramePr>
          <p:nvPr/>
        </p:nvGraphicFramePr>
        <p:xfrm>
          <a:off x="1387475" y="1676400"/>
          <a:ext cx="7267575" cy="4600575"/>
        </p:xfrm>
        <a:graphic>
          <a:graphicData uri="http://schemas.openxmlformats.org/presentationml/2006/ole">
            <p:oleObj spid="_x0000_s3074" name="Equation" r:id="rId3" imgW="2387520" imgH="1511280" progId="Equation.DSMT4">
              <p:embed/>
            </p:oleObj>
          </a:graphicData>
        </a:graphic>
      </p:graphicFrame>
      <p:sp>
        <p:nvSpPr>
          <p:cNvPr id="3076" name="TextBox 3"/>
          <p:cNvSpPr txBox="1">
            <a:spLocks noChangeArrowheads="1"/>
          </p:cNvSpPr>
          <p:nvPr/>
        </p:nvSpPr>
        <p:spPr bwMode="auto">
          <a:xfrm>
            <a:off x="304800" y="1143000"/>
            <a:ext cx="4648200" cy="461963"/>
          </a:xfrm>
          <a:prstGeom prst="rect">
            <a:avLst/>
          </a:prstGeom>
          <a:noFill/>
          <a:ln w="9525">
            <a:noFill/>
            <a:miter lim="800000"/>
            <a:headEnd/>
            <a:tailEnd/>
          </a:ln>
        </p:spPr>
        <p:txBody>
          <a:bodyPr>
            <a:spAutoFit/>
          </a:bodyPr>
          <a:lstStyle/>
          <a:p>
            <a:r>
              <a:rPr lang="en-US" sz="2400">
                <a:solidFill>
                  <a:srgbClr val="002060"/>
                </a:solidFill>
                <a:latin typeface="Calibri" pitchFamily="34" charset="0"/>
              </a:rPr>
              <a:t>Ocean Surface Energy Balance: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143000"/>
            <a:ext cx="8229600" cy="5334000"/>
          </a:xfrm>
        </p:spPr>
        <p:txBody>
          <a:bodyPr/>
          <a:lstStyle/>
          <a:p>
            <a:r>
              <a:rPr lang="en-US" dirty="0" smtClean="0">
                <a:solidFill>
                  <a:srgbClr val="002060"/>
                </a:solidFill>
              </a:rPr>
              <a:t>Potential intensity is determined by </a:t>
            </a:r>
            <a:r>
              <a:rPr lang="en-US" b="1" i="1" dirty="0" smtClean="0">
                <a:solidFill>
                  <a:srgbClr val="002060"/>
                </a:solidFill>
              </a:rPr>
              <a:t>local </a:t>
            </a:r>
            <a:r>
              <a:rPr lang="en-US" dirty="0" smtClean="0">
                <a:solidFill>
                  <a:srgbClr val="002060"/>
                </a:solidFill>
              </a:rPr>
              <a:t>radiative balance, </a:t>
            </a:r>
            <a:r>
              <a:rPr lang="en-US" b="1" i="1" dirty="0" smtClean="0">
                <a:solidFill>
                  <a:srgbClr val="002060"/>
                </a:solidFill>
              </a:rPr>
              <a:t>local</a:t>
            </a:r>
            <a:r>
              <a:rPr lang="en-US" dirty="0" smtClean="0">
                <a:solidFill>
                  <a:srgbClr val="002060"/>
                </a:solidFill>
              </a:rPr>
              <a:t> convergence of ocean heat flux, </a:t>
            </a:r>
            <a:r>
              <a:rPr lang="en-US" b="1" i="1" dirty="0" smtClean="0">
                <a:solidFill>
                  <a:srgbClr val="002060"/>
                </a:solidFill>
              </a:rPr>
              <a:t>local</a:t>
            </a:r>
            <a:r>
              <a:rPr lang="en-US" dirty="0" smtClean="0">
                <a:solidFill>
                  <a:srgbClr val="002060"/>
                </a:solidFill>
              </a:rPr>
              <a:t> surface wind speed, and local outflow temperature only</a:t>
            </a:r>
          </a:p>
          <a:p>
            <a:r>
              <a:rPr lang="en-US" dirty="0" smtClean="0">
                <a:solidFill>
                  <a:srgbClr val="002060"/>
                </a:solidFill>
              </a:rPr>
              <a:t>Remote influences limited to remote effects on surface wind surface radiation ocean heat flux and, in marginal zones, on outflow temperature</a:t>
            </a:r>
          </a:p>
          <a:p>
            <a:r>
              <a:rPr lang="en-US" dirty="0" smtClean="0">
                <a:solidFill>
                  <a:srgbClr val="002060"/>
                </a:solidFill>
              </a:rPr>
              <a:t>SST </a:t>
            </a:r>
            <a:r>
              <a:rPr lang="en-US" b="1" i="1" dirty="0" smtClean="0">
                <a:solidFill>
                  <a:srgbClr val="002060"/>
                </a:solidFill>
              </a:rPr>
              <a:t>cannot</a:t>
            </a:r>
            <a:r>
              <a:rPr lang="en-US" dirty="0" smtClean="0">
                <a:solidFill>
                  <a:srgbClr val="002060"/>
                </a:solidFill>
              </a:rPr>
              <a:t> vary independently of free atmospheric temperature on long time scales</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Interpretation of Recent Trends in Potential Intensity</a:t>
            </a:r>
            <a:endParaRPr lang="en-US" dirty="0">
              <a:solidFill>
                <a:srgbClr val="002060"/>
              </a:solidFill>
              <a:effectLst>
                <a:outerShdw blurRad="38100" dist="38100" dir="2700000" algn="tl">
                  <a:srgbClr val="000000">
                    <a:alpha val="43137"/>
                  </a:srgbClr>
                </a:outerShdw>
              </a:effectLst>
            </a:endParaRPr>
          </a:p>
        </p:txBody>
      </p:sp>
      <p:pic>
        <p:nvPicPr>
          <p:cNvPr id="12291" name="Picture 2" descr="C:\Users\Kerry Emaanuel\Riskproject\entropy\PI_trends.png"/>
          <p:cNvPicPr>
            <a:picLocks noChangeAspect="1" noChangeArrowheads="1"/>
          </p:cNvPicPr>
          <p:nvPr/>
        </p:nvPicPr>
        <p:blipFill>
          <a:blip r:embed="rId2" cstate="print"/>
          <a:srcRect/>
          <a:stretch>
            <a:fillRect/>
          </a:stretch>
        </p:blipFill>
        <p:spPr bwMode="auto">
          <a:xfrm>
            <a:off x="1447800" y="1371600"/>
            <a:ext cx="7391400" cy="5316538"/>
          </a:xfrm>
          <a:prstGeom prst="rect">
            <a:avLst/>
          </a:prstGeom>
          <a:noFill/>
          <a:ln w="9525">
            <a:noFill/>
            <a:miter lim="800000"/>
            <a:headEnd/>
            <a:tailEnd/>
          </a:ln>
        </p:spPr>
      </p:pic>
      <p:sp>
        <p:nvSpPr>
          <p:cNvPr id="12292" name="TextBox 4"/>
          <p:cNvSpPr txBox="1">
            <a:spLocks noChangeArrowheads="1"/>
          </p:cNvSpPr>
          <p:nvPr/>
        </p:nvSpPr>
        <p:spPr bwMode="auto">
          <a:xfrm>
            <a:off x="228600" y="4953000"/>
            <a:ext cx="1676400" cy="1015663"/>
          </a:xfrm>
          <a:prstGeom prst="rect">
            <a:avLst/>
          </a:prstGeom>
          <a:noFill/>
          <a:ln w="9525">
            <a:noFill/>
            <a:miter lim="800000"/>
            <a:headEnd/>
            <a:tailEnd/>
          </a:ln>
        </p:spPr>
        <p:txBody>
          <a:bodyPr wrap="square">
            <a:spAutoFit/>
          </a:bodyPr>
          <a:lstStyle/>
          <a:p>
            <a:r>
              <a:rPr lang="en-US" sz="2000" dirty="0">
                <a:latin typeface="Calibri" pitchFamily="34" charset="0"/>
              </a:rPr>
              <a:t>Based on NCAR/NCEP Reanalysis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l="9354" r="9354" b="7490"/>
          <a:stretch>
            <a:fillRect/>
          </a:stretch>
        </p:blipFill>
        <p:spPr bwMode="auto">
          <a:xfrm>
            <a:off x="204360" y="399924"/>
            <a:ext cx="8482440" cy="603306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Some Issues</a:t>
            </a:r>
            <a:endParaRPr lang="en-US"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133600"/>
            <a:ext cx="8229600" cy="4114800"/>
          </a:xfrm>
        </p:spPr>
        <p:txBody>
          <a:bodyPr rtlCol="0">
            <a:normAutofit/>
          </a:bodyPr>
          <a:lstStyle/>
          <a:p>
            <a:pPr fontAlgn="auto">
              <a:spcAft>
                <a:spcPts val="0"/>
              </a:spcAft>
              <a:buFont typeface="Arial" pitchFamily="34" charset="0"/>
              <a:buChar char="•"/>
              <a:defRPr/>
            </a:pPr>
            <a:r>
              <a:rPr lang="en-US" b="1" dirty="0" smtClean="0">
                <a:solidFill>
                  <a:srgbClr val="002060"/>
                </a:solidFill>
                <a:effectLst>
                  <a:outerShdw blurRad="38100" dist="38100" dir="2700000" algn="tl">
                    <a:srgbClr val="000000">
                      <a:alpha val="43137"/>
                    </a:srgbClr>
                  </a:outerShdw>
                </a:effectLst>
              </a:rPr>
              <a:t>What processes control rates of genesis of tropical cyclones?</a:t>
            </a:r>
          </a:p>
          <a:p>
            <a:pPr fontAlgn="auto">
              <a:spcAft>
                <a:spcPts val="0"/>
              </a:spcAft>
              <a:buFont typeface="Arial" pitchFamily="34" charset="0"/>
              <a:buChar char="•"/>
              <a:defRPr/>
            </a:pPr>
            <a:endParaRPr lang="en-US" b="1" dirty="0">
              <a:solidFill>
                <a:srgbClr val="002060"/>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b="1" dirty="0" smtClean="0">
                <a:solidFill>
                  <a:srgbClr val="002060"/>
                </a:solidFill>
                <a:effectLst>
                  <a:outerShdw blurRad="38100" dist="38100" dir="2700000" algn="tl">
                    <a:srgbClr val="000000">
                      <a:alpha val="43137"/>
                    </a:srgbClr>
                  </a:outerShdw>
                </a:effectLst>
              </a:rPr>
              <a:t>What processes control the actual and potential intensity of TCs? </a:t>
            </a:r>
          </a:p>
          <a:p>
            <a:pPr fontAlgn="auto">
              <a:spcAft>
                <a:spcPts val="0"/>
              </a:spcAft>
              <a:buFont typeface="Arial" pitchFamily="34" charset="0"/>
              <a:buChar char="•"/>
              <a:defRPr/>
            </a:pPr>
            <a:endParaRPr lang="en-US" b="1" dirty="0" smtClean="0">
              <a:solidFill>
                <a:srgbClr val="002060"/>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b="1" dirty="0" smtClean="0">
                <a:solidFill>
                  <a:srgbClr val="002060"/>
                </a:solidFill>
                <a:effectLst>
                  <a:outerShdw blurRad="38100" dist="38100" dir="2700000" algn="tl">
                    <a:srgbClr val="000000">
                      <a:alpha val="43137"/>
                    </a:srgbClr>
                  </a:outerShdw>
                </a:effectLst>
              </a:rPr>
              <a:t>Do TCs have important feedbacks on climate?</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a:bodyPr>
          <a:lstStyle/>
          <a:p>
            <a:pPr fontAlgn="auto">
              <a:spcAft>
                <a:spcPts val="0"/>
              </a:spcAft>
              <a:defRPr/>
            </a:pPr>
            <a:r>
              <a:rPr lang="en-US" sz="3200" dirty="0" smtClean="0">
                <a:solidFill>
                  <a:srgbClr val="002060"/>
                </a:solidFill>
                <a:effectLst>
                  <a:outerShdw blurRad="38100" dist="38100" dir="2700000" algn="tl">
                    <a:srgbClr val="000000">
                      <a:alpha val="43137"/>
                    </a:srgbClr>
                  </a:outerShdw>
                </a:effectLst>
              </a:rPr>
              <a:t>Importance of Trends in Outflow Temperature</a:t>
            </a:r>
            <a:endParaRPr lang="en-US" sz="3200" dirty="0">
              <a:solidFill>
                <a:srgbClr val="002060"/>
              </a:solidFill>
              <a:effectLst>
                <a:outerShdw blurRad="38100" dist="38100" dir="2700000" algn="tl">
                  <a:srgbClr val="000000">
                    <a:alpha val="43137"/>
                  </a:srgbClr>
                </a:outerShdw>
              </a:effectLst>
            </a:endParaRPr>
          </a:p>
        </p:txBody>
      </p:sp>
      <p:pic>
        <p:nvPicPr>
          <p:cNvPr id="13315" name="Picture 2" descr="C:\Users\Kerry Emaanuel\Riskproject\entropy\To_trends.png"/>
          <p:cNvPicPr>
            <a:picLocks noChangeAspect="1" noChangeArrowheads="1"/>
          </p:cNvPicPr>
          <p:nvPr/>
        </p:nvPicPr>
        <p:blipFill>
          <a:blip r:embed="rId2" cstate="print"/>
          <a:srcRect/>
          <a:stretch>
            <a:fillRect/>
          </a:stretch>
        </p:blipFill>
        <p:spPr bwMode="auto">
          <a:xfrm>
            <a:off x="750888" y="914400"/>
            <a:ext cx="7794625" cy="5607050"/>
          </a:xfrm>
          <a:prstGeom prst="rect">
            <a:avLst/>
          </a:prstGeom>
          <a:noFill/>
          <a:ln w="9525">
            <a:noFill/>
            <a:miter lim="800000"/>
            <a:headEnd/>
            <a:tailEnd/>
          </a:ln>
        </p:spPr>
      </p:pic>
      <p:sp>
        <p:nvSpPr>
          <p:cNvPr id="4" name="TextBox 3"/>
          <p:cNvSpPr txBox="1"/>
          <p:nvPr/>
        </p:nvSpPr>
        <p:spPr>
          <a:xfrm>
            <a:off x="152400" y="5181600"/>
            <a:ext cx="1371600" cy="923330"/>
          </a:xfrm>
          <a:prstGeom prst="rect">
            <a:avLst/>
          </a:prstGeom>
          <a:noFill/>
        </p:spPr>
        <p:txBody>
          <a:bodyPr wrap="square" rtlCol="0">
            <a:spAutoFit/>
          </a:bodyPr>
          <a:lstStyle/>
          <a:p>
            <a:r>
              <a:rPr lang="en-US" dirty="0" smtClean="0"/>
              <a:t>From NCEP Reanalysis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143000"/>
          </a:xfrm>
        </p:spPr>
        <p:txBody>
          <a:bodyPr/>
          <a:lstStyle/>
          <a:p>
            <a:r>
              <a:rPr lang="en-US" dirty="0" smtClean="0">
                <a:solidFill>
                  <a:srgbClr val="002060"/>
                </a:solidFill>
                <a:effectLst>
                  <a:outerShdw blurRad="38100" dist="38100" dir="2700000" algn="tl">
                    <a:srgbClr val="000000">
                      <a:alpha val="43137"/>
                    </a:srgbClr>
                  </a:outerShdw>
                </a:effectLst>
              </a:rPr>
              <a:t>Do AGCMs Capture Lower Stratospheric Cooling?</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ECHAM AGCM forced by Hadley Centre SSTs and Sea Ice, Compared to NCEP Reanalysis</a:t>
            </a:r>
            <a:endParaRPr lang="en-US" sz="3200" dirty="0">
              <a:solidFill>
                <a:srgbClr val="002060"/>
              </a:solidFill>
              <a:effectLst>
                <a:outerShdw blurRad="38100" dist="38100" dir="2700000" algn="tl">
                  <a:srgbClr val="000000">
                    <a:alpha val="43137"/>
                  </a:srgbClr>
                </a:outerShdw>
              </a:effectLst>
            </a:endParaRPr>
          </a:p>
        </p:txBody>
      </p:sp>
      <p:pic>
        <p:nvPicPr>
          <p:cNvPr id="56322" name="Picture 2"/>
          <p:cNvPicPr>
            <a:picLocks noChangeAspect="1" noChangeArrowheads="1"/>
          </p:cNvPicPr>
          <p:nvPr/>
        </p:nvPicPr>
        <p:blipFill>
          <a:blip r:embed="rId3" cstate="print"/>
          <a:srcRect/>
          <a:stretch>
            <a:fillRect/>
          </a:stretch>
        </p:blipFill>
        <p:spPr bwMode="auto">
          <a:xfrm>
            <a:off x="1219200" y="1411559"/>
            <a:ext cx="6629400" cy="497007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effectLst>
                  <a:outerShdw blurRad="38100" dist="38100" dir="2700000" algn="tl">
                    <a:srgbClr val="000000">
                      <a:alpha val="43137"/>
                    </a:srgbClr>
                  </a:outerShdw>
                </a:effectLst>
              </a:rPr>
              <a:t>Same, but using GFDL HIRAM Model</a:t>
            </a:r>
            <a:endParaRPr lang="en-US" sz="3600" dirty="0">
              <a:solidFill>
                <a:srgbClr val="002060"/>
              </a:solidFill>
              <a:effectLst>
                <a:outerShdw blurRad="38100" dist="38100" dir="2700000" algn="tl">
                  <a:srgbClr val="000000">
                    <a:alpha val="43137"/>
                  </a:srgbClr>
                </a:outerShdw>
              </a:effectLst>
            </a:endParaRPr>
          </a:p>
        </p:txBody>
      </p:sp>
      <p:pic>
        <p:nvPicPr>
          <p:cNvPr id="53250" name="Picture 2" descr="C:\Documents and Settings\Kerry Emanuel\My Documents\PAPERS\n20\hiram_ncep_To.png"/>
          <p:cNvPicPr>
            <a:picLocks noChangeAspect="1" noChangeArrowheads="1"/>
          </p:cNvPicPr>
          <p:nvPr/>
        </p:nvPicPr>
        <p:blipFill>
          <a:blip r:embed="rId3" cstate="print"/>
          <a:srcRect/>
          <a:stretch>
            <a:fillRect/>
          </a:stretch>
        </p:blipFill>
        <p:spPr bwMode="auto">
          <a:xfrm>
            <a:off x="1066800" y="1205548"/>
            <a:ext cx="6970284" cy="521319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Leads to Problems with Potential Intensities</a:t>
            </a:r>
            <a:endParaRPr lang="en-US" sz="3200" dirty="0">
              <a:solidFill>
                <a:srgbClr val="002060"/>
              </a:solidFill>
              <a:effectLst>
                <a:outerShdw blurRad="38100" dist="38100" dir="2700000" algn="tl">
                  <a:srgbClr val="000000">
                    <a:alpha val="43137"/>
                  </a:srgbClr>
                </a:outerShdw>
              </a:effectLst>
            </a:endParaRPr>
          </a:p>
        </p:txBody>
      </p:sp>
      <p:pic>
        <p:nvPicPr>
          <p:cNvPr id="57346" name="Picture 2"/>
          <p:cNvPicPr>
            <a:picLocks noChangeAspect="1" noChangeArrowheads="1"/>
          </p:cNvPicPr>
          <p:nvPr/>
        </p:nvPicPr>
        <p:blipFill>
          <a:blip r:embed="rId3" cstate="print"/>
          <a:srcRect/>
          <a:stretch>
            <a:fillRect/>
          </a:stretch>
        </p:blipFill>
        <p:spPr bwMode="auto">
          <a:xfrm>
            <a:off x="1143000" y="1371600"/>
            <a:ext cx="6934564" cy="5198860"/>
          </a:xfrm>
          <a:prstGeom prst="rect">
            <a:avLst/>
          </a:prstGeom>
          <a:noFill/>
          <a:ln w="9525">
            <a:noFill/>
            <a:miter lim="800000"/>
            <a:headEnd/>
            <a:tailEnd/>
          </a:ln>
          <a:effectLst/>
        </p:spPr>
      </p:pic>
      <p:sp>
        <p:nvSpPr>
          <p:cNvPr id="4" name="TextBox 3"/>
          <p:cNvSpPr txBox="1"/>
          <p:nvPr/>
        </p:nvSpPr>
        <p:spPr>
          <a:xfrm>
            <a:off x="7620000" y="2133600"/>
            <a:ext cx="1371600" cy="2585323"/>
          </a:xfrm>
          <a:prstGeom prst="rect">
            <a:avLst/>
          </a:prstGeom>
          <a:noFill/>
        </p:spPr>
        <p:txBody>
          <a:bodyPr wrap="square" rtlCol="0">
            <a:spAutoFit/>
          </a:bodyPr>
          <a:lstStyle/>
          <a:p>
            <a:r>
              <a:rPr lang="en-US" dirty="0" smtClean="0"/>
              <a:t># 31: ECHAM without aerosols</a:t>
            </a:r>
          </a:p>
          <a:p>
            <a:endParaRPr lang="en-US" dirty="0" smtClean="0"/>
          </a:p>
          <a:p>
            <a:r>
              <a:rPr lang="en-US" dirty="0" smtClean="0"/>
              <a:t>#32: ECHAM with aerosols</a:t>
            </a:r>
            <a:endParaRPr lang="en-US" dirty="0"/>
          </a:p>
        </p:txBody>
      </p:sp>
      <p:cxnSp>
        <p:nvCxnSpPr>
          <p:cNvPr id="6" name="Straight Arrow Connector 5"/>
          <p:cNvCxnSpPr/>
          <p:nvPr/>
        </p:nvCxnSpPr>
        <p:spPr>
          <a:xfrm rot="5400000">
            <a:off x="5448300" y="2933700"/>
            <a:ext cx="2286000" cy="2057400"/>
          </a:xfrm>
          <a:prstGeom prst="straightConnector1">
            <a:avLst/>
          </a:prstGeom>
          <a:ln w="25400">
            <a:solidFill>
              <a:srgbClr val="0D428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6705600" y="4343400"/>
            <a:ext cx="914400" cy="381000"/>
          </a:xfrm>
          <a:prstGeom prst="straightConnector1">
            <a:avLst/>
          </a:prstGeom>
          <a:ln w="25400">
            <a:solidFill>
              <a:srgbClr val="32961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91200" y="2057400"/>
            <a:ext cx="838200" cy="369332"/>
          </a:xfrm>
          <a:prstGeom prst="rect">
            <a:avLst/>
          </a:prstGeom>
          <a:noFill/>
        </p:spPr>
        <p:txBody>
          <a:bodyPr wrap="square" rtlCol="0">
            <a:spAutoFit/>
          </a:bodyPr>
          <a:lstStyle/>
          <a:p>
            <a:r>
              <a:rPr lang="en-US" dirty="0" smtClean="0"/>
              <a:t>NCEP</a:t>
            </a:r>
            <a:endParaRPr lang="en-US" dirty="0"/>
          </a:p>
        </p:txBody>
      </p:sp>
      <p:cxnSp>
        <p:nvCxnSpPr>
          <p:cNvPr id="11" name="Straight Arrow Connector 10"/>
          <p:cNvCxnSpPr>
            <a:stCxn id="9" idx="2"/>
          </p:cNvCxnSpPr>
          <p:nvPr/>
        </p:nvCxnSpPr>
        <p:spPr>
          <a:xfrm rot="16200000" flipH="1">
            <a:off x="6375916" y="2261116"/>
            <a:ext cx="240268" cy="5715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lstStyle/>
          <a:p>
            <a:r>
              <a:rPr lang="en-US" sz="2400" dirty="0" smtClean="0">
                <a:solidFill>
                  <a:srgbClr val="002060"/>
                </a:solidFill>
                <a:effectLst>
                  <a:outerShdw blurRad="38100" dist="38100" dir="2700000" algn="tl">
                    <a:srgbClr val="000000">
                      <a:alpha val="43137"/>
                    </a:srgbClr>
                  </a:outerShdw>
                </a:effectLst>
              </a:rPr>
              <a:t>1979-1999 Temperature Trends, 30S-30N. Red:  Radiosondes; Solid Black: Mean of Models with Ozone; Dashed Black: Mean of Models without Ozone (Cordero and Forster, 2006)</a:t>
            </a:r>
            <a:endParaRPr lang="en-US" sz="2400" dirty="0">
              <a:solidFill>
                <a:srgbClr val="002060"/>
              </a:solidFill>
              <a:effectLst>
                <a:outerShdw blurRad="38100" dist="38100" dir="2700000" algn="tl">
                  <a:srgbClr val="000000">
                    <a:alpha val="43137"/>
                  </a:srgbClr>
                </a:outerShdw>
              </a:effectLst>
            </a:endParaRPr>
          </a:p>
        </p:txBody>
      </p:sp>
      <p:pic>
        <p:nvPicPr>
          <p:cNvPr id="59394" name="Picture 2"/>
          <p:cNvPicPr>
            <a:picLocks noChangeAspect="1" noChangeArrowheads="1"/>
          </p:cNvPicPr>
          <p:nvPr/>
        </p:nvPicPr>
        <p:blipFill>
          <a:blip r:embed="rId3" cstate="print"/>
          <a:srcRect/>
          <a:stretch>
            <a:fillRect/>
          </a:stretch>
        </p:blipFill>
        <p:spPr bwMode="auto">
          <a:xfrm>
            <a:off x="2438400" y="1677946"/>
            <a:ext cx="4343400" cy="476841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2060"/>
                </a:solidFill>
                <a:effectLst>
                  <a:outerShdw blurRad="38100" dist="38100" dir="2700000" algn="tl">
                    <a:srgbClr val="000000">
                      <a:alpha val="43137"/>
                    </a:srgbClr>
                  </a:outerShdw>
                </a:effectLst>
              </a:rPr>
              <a:t>Ozone may not explain spatial pattern of cooling</a:t>
            </a:r>
            <a:br>
              <a:rPr lang="en-US" sz="2800" dirty="0" smtClean="0">
                <a:solidFill>
                  <a:srgbClr val="002060"/>
                </a:solidFill>
                <a:effectLst>
                  <a:outerShdw blurRad="38100" dist="38100" dir="2700000" algn="tl">
                    <a:srgbClr val="000000">
                      <a:alpha val="43137"/>
                    </a:srgbClr>
                  </a:outerShdw>
                </a:effectLst>
              </a:rPr>
            </a:br>
            <a:r>
              <a:rPr lang="en-US" sz="2800" dirty="0" smtClean="0">
                <a:solidFill>
                  <a:srgbClr val="002060"/>
                </a:solidFill>
                <a:effectLst>
                  <a:outerShdw blurRad="38100" dist="38100" dir="2700000" algn="tl">
                    <a:srgbClr val="000000">
                      <a:alpha val="43137"/>
                    </a:srgbClr>
                  </a:outerShdw>
                </a:effectLst>
              </a:rPr>
              <a:t>(Fu and Wallace, </a:t>
            </a:r>
            <a:r>
              <a:rPr lang="en-US" sz="2800" i="1" dirty="0" smtClean="0">
                <a:solidFill>
                  <a:srgbClr val="002060"/>
                </a:solidFill>
                <a:effectLst>
                  <a:outerShdw blurRad="38100" dist="38100" dir="2700000" algn="tl">
                    <a:srgbClr val="000000">
                      <a:alpha val="43137"/>
                    </a:srgbClr>
                  </a:outerShdw>
                </a:effectLst>
              </a:rPr>
              <a:t>Science</a:t>
            </a:r>
            <a:r>
              <a:rPr lang="en-US" sz="2800" dirty="0" smtClean="0">
                <a:solidFill>
                  <a:srgbClr val="002060"/>
                </a:solidFill>
                <a:effectLst>
                  <a:outerShdw blurRad="38100" dist="38100" dir="2700000" algn="tl">
                    <a:srgbClr val="000000">
                      <a:alpha val="43137"/>
                    </a:srgbClr>
                  </a:outerShdw>
                </a:effectLst>
              </a:rPr>
              <a:t>, 2006)</a:t>
            </a:r>
            <a:endParaRPr lang="en-US" sz="2800" dirty="0">
              <a:solidFill>
                <a:srgbClr val="002060"/>
              </a:solidFill>
              <a:effectLst>
                <a:outerShdw blurRad="38100" dist="38100" dir="2700000" algn="tl">
                  <a:srgbClr val="000000">
                    <a:alpha val="43137"/>
                  </a:srgbClr>
                </a:outerShdw>
              </a:effectLst>
            </a:endParaRPr>
          </a:p>
        </p:txBody>
      </p:sp>
      <p:pic>
        <p:nvPicPr>
          <p:cNvPr id="61442" name="Picture 2" descr="http://www.sciencemag.org.libproxy.mit.edu/content/vol312/issue5777/images/large/312_1179_F1.jpeg"/>
          <p:cNvPicPr>
            <a:picLocks noChangeAspect="1" noChangeArrowheads="1"/>
          </p:cNvPicPr>
          <p:nvPr/>
        </p:nvPicPr>
        <p:blipFill>
          <a:blip r:embed="rId3" cstate="print"/>
          <a:srcRect/>
          <a:stretch>
            <a:fillRect/>
          </a:stretch>
        </p:blipFill>
        <p:spPr bwMode="auto">
          <a:xfrm>
            <a:off x="1684655" y="1447800"/>
            <a:ext cx="6062356" cy="4876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Stratospheric Compensation</a:t>
            </a:r>
            <a:endParaRPr lang="en-US" sz="3200" dirty="0">
              <a:solidFill>
                <a:srgbClr val="002060"/>
              </a:solidFill>
              <a:effectLst>
                <a:outerShdw blurRad="38100" dist="38100" dir="2700000" algn="tl">
                  <a:srgbClr val="000000">
                    <a:alpha val="43137"/>
                  </a:srgbClr>
                </a:outerShdw>
              </a:effectLst>
            </a:endParaRPr>
          </a:p>
        </p:txBody>
      </p:sp>
      <p:pic>
        <p:nvPicPr>
          <p:cNvPr id="113666" name="Picture 2" descr="C:\Documents and Settings\Kerry Emanuel\My Documents\Graphics\Technical figures\Stratosphere_relax.png"/>
          <p:cNvPicPr>
            <a:picLocks noChangeAspect="1" noChangeArrowheads="1"/>
          </p:cNvPicPr>
          <p:nvPr/>
        </p:nvPicPr>
        <p:blipFill>
          <a:blip r:embed="rId3" cstate="print"/>
          <a:srcRect/>
          <a:stretch>
            <a:fillRect/>
          </a:stretch>
        </p:blipFill>
        <p:spPr bwMode="auto">
          <a:xfrm>
            <a:off x="1143000" y="1219200"/>
            <a:ext cx="6832786" cy="511989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752600" y="2286000"/>
          <a:ext cx="5665124" cy="1750460"/>
        </p:xfrm>
        <a:graphic>
          <a:graphicData uri="http://schemas.openxmlformats.org/presentationml/2006/ole">
            <p:oleObj spid="_x0000_s52226" name="Equation" r:id="rId4" imgW="2260440" imgH="698400" progId="Equation.DSMT4">
              <p:embed/>
            </p:oleObj>
          </a:graphicData>
        </a:graphic>
      </p:graphicFrame>
      <p:sp>
        <p:nvSpPr>
          <p:cNvPr id="4" name="TextBox 3"/>
          <p:cNvSpPr txBox="1"/>
          <p:nvPr/>
        </p:nvSpPr>
        <p:spPr>
          <a:xfrm>
            <a:off x="914400" y="381000"/>
            <a:ext cx="6858000" cy="954107"/>
          </a:xfrm>
          <a:prstGeom prst="rect">
            <a:avLst/>
          </a:prstGeom>
          <a:noFill/>
        </p:spPr>
        <p:txBody>
          <a:bodyPr wrap="square" rtlCol="0">
            <a:spAutoFit/>
          </a:bodyPr>
          <a:lstStyle/>
          <a:p>
            <a:pPr algn="ctr"/>
            <a:r>
              <a:rPr lang="en-US" sz="2800" dirty="0" smtClean="0">
                <a:solidFill>
                  <a:srgbClr val="002060"/>
                </a:solidFill>
                <a:effectLst>
                  <a:outerShdw blurRad="38100" dist="38100" dir="2700000" algn="tl">
                    <a:srgbClr val="000000">
                      <a:alpha val="43137"/>
                    </a:srgbClr>
                  </a:outerShdw>
                </a:effectLst>
              </a:rPr>
              <a:t>Hydrostatic Compensation (following Holloway and Neelin)</a:t>
            </a:r>
            <a:endParaRPr lang="en-US" sz="2800"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609600" y="1752600"/>
            <a:ext cx="5638800" cy="369332"/>
          </a:xfrm>
          <a:prstGeom prst="rect">
            <a:avLst/>
          </a:prstGeom>
          <a:noFill/>
        </p:spPr>
        <p:txBody>
          <a:bodyPr wrap="square" rtlCol="0">
            <a:spAutoFit/>
          </a:bodyPr>
          <a:lstStyle/>
          <a:p>
            <a:r>
              <a:rPr lang="en-US" dirty="0" smtClean="0">
                <a:solidFill>
                  <a:srgbClr val="002060"/>
                </a:solidFill>
              </a:rPr>
              <a:t>Perturbations to moist adiabatic troposphere:</a:t>
            </a:r>
            <a:endParaRPr lang="en-US" dirty="0">
              <a:solidFill>
                <a:srgbClr val="002060"/>
              </a:solidFill>
            </a:endParaRPr>
          </a:p>
        </p:txBody>
      </p:sp>
      <p:sp>
        <p:nvSpPr>
          <p:cNvPr id="6" name="TextBox 5"/>
          <p:cNvSpPr txBox="1"/>
          <p:nvPr/>
        </p:nvSpPr>
        <p:spPr>
          <a:xfrm>
            <a:off x="762000" y="4114800"/>
            <a:ext cx="6400800" cy="381000"/>
          </a:xfrm>
          <a:prstGeom prst="rect">
            <a:avLst/>
          </a:prstGeom>
          <a:noFill/>
        </p:spPr>
        <p:txBody>
          <a:bodyPr wrap="square" rtlCol="0">
            <a:spAutoFit/>
          </a:bodyPr>
          <a:lstStyle/>
          <a:p>
            <a:r>
              <a:rPr lang="en-US" dirty="0" smtClean="0">
                <a:solidFill>
                  <a:srgbClr val="002060"/>
                </a:solidFill>
              </a:rPr>
              <a:t>Stratospheric compensation:</a:t>
            </a:r>
            <a:endParaRPr lang="en-US" dirty="0">
              <a:solidFill>
                <a:srgbClr val="002060"/>
              </a:solidFill>
            </a:endParaRPr>
          </a:p>
        </p:txBody>
      </p:sp>
      <p:graphicFrame>
        <p:nvGraphicFramePr>
          <p:cNvPr id="7" name="Object 6"/>
          <p:cNvGraphicFramePr>
            <a:graphicFrameLocks noChangeAspect="1"/>
          </p:cNvGraphicFramePr>
          <p:nvPr/>
        </p:nvGraphicFramePr>
        <p:xfrm>
          <a:off x="1554163" y="4876800"/>
          <a:ext cx="6127750" cy="1066800"/>
        </p:xfrm>
        <a:graphic>
          <a:graphicData uri="http://schemas.openxmlformats.org/presentationml/2006/ole">
            <p:oleObj spid="_x0000_s52227" name="Equation" r:id="rId5" imgW="2552400" imgH="444240" progId="Equation.DSMT4">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429000" y="2362200"/>
          <a:ext cx="1766094" cy="614293"/>
        </p:xfrm>
        <a:graphic>
          <a:graphicData uri="http://schemas.openxmlformats.org/presentationml/2006/ole">
            <p:oleObj spid="_x0000_s53250" name="Equation" r:id="rId4" imgW="583920" imgH="203040" progId="Equation.DSMT4">
              <p:embed/>
            </p:oleObj>
          </a:graphicData>
        </a:graphic>
      </p:graphicFrame>
      <p:sp>
        <p:nvSpPr>
          <p:cNvPr id="3" name="TextBox 2"/>
          <p:cNvSpPr txBox="1"/>
          <p:nvPr/>
        </p:nvSpPr>
        <p:spPr>
          <a:xfrm>
            <a:off x="533400" y="914400"/>
            <a:ext cx="7391400" cy="523220"/>
          </a:xfrm>
          <a:prstGeom prst="rect">
            <a:avLst/>
          </a:prstGeom>
          <a:noFill/>
        </p:spPr>
        <p:txBody>
          <a:bodyPr wrap="square" rtlCol="0">
            <a:spAutoFit/>
          </a:bodyPr>
          <a:lstStyle/>
          <a:p>
            <a:r>
              <a:rPr lang="en-US" sz="2800" dirty="0" smtClean="0">
                <a:solidFill>
                  <a:srgbClr val="002060"/>
                </a:solidFill>
              </a:rPr>
              <a:t>For typical values of the parameters </a:t>
            </a:r>
            <a:endParaRPr lang="en-US" sz="2800"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09800"/>
            <a:ext cx="8229600" cy="1143000"/>
          </a:xfrm>
        </p:spPr>
        <p:txBody>
          <a:bodyPr/>
          <a:lstStyle/>
          <a:p>
            <a:r>
              <a:rPr lang="en-US" b="1" dirty="0" smtClean="0">
                <a:solidFill>
                  <a:srgbClr val="002060"/>
                </a:solidFill>
                <a:effectLst>
                  <a:outerShdw blurRad="38100" dist="38100" dir="2700000" algn="tl">
                    <a:srgbClr val="000000">
                      <a:alpha val="43137"/>
                    </a:srgbClr>
                  </a:outerShdw>
                </a:effectLst>
              </a:rPr>
              <a:t>Some Empirical Results</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44770" name="Rectangle 2"/>
          <p:cNvSpPr>
            <a:spLocks noGrp="1" noChangeArrowheads="1"/>
          </p:cNvSpPr>
          <p:nvPr>
            <p:ph type="title"/>
          </p:nvPr>
        </p:nvSpPr>
        <p:spPr>
          <a:xfrm>
            <a:off x="228600" y="1295400"/>
            <a:ext cx="8458200" cy="3124200"/>
          </a:xfrm>
        </p:spPr>
        <p:txBody>
          <a:bodyPr/>
          <a:lstStyle/>
          <a:p>
            <a:pPr eaLnBrk="1" hangingPunct="1">
              <a:defRPr/>
            </a:pPr>
            <a:r>
              <a:rPr lang="en-US" b="1" dirty="0" smtClean="0">
                <a:solidFill>
                  <a:srgbClr val="002060"/>
                </a:solidFill>
                <a:effectLst>
                  <a:outerShdw blurRad="38100" dist="38100" dir="2700000" algn="tl">
                    <a:srgbClr val="C0C0C0"/>
                  </a:outerShdw>
                </a:effectLst>
              </a:rPr>
              <a:t>What is Causing Changes in Tropical Atlantic Sea Surface Temperature?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46818" name="Text Box 2"/>
          <p:cNvSpPr txBox="1">
            <a:spLocks noChangeArrowheads="1"/>
          </p:cNvSpPr>
          <p:nvPr/>
        </p:nvSpPr>
        <p:spPr bwMode="auto">
          <a:xfrm>
            <a:off x="228600" y="228600"/>
            <a:ext cx="8686800" cy="830263"/>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FFFF00"/>
                </a:solidFill>
                <a:effectLst>
                  <a:outerShdw blurRad="38100" dist="38100" dir="2700000" algn="tl">
                    <a:srgbClr val="C0C0C0"/>
                  </a:outerShdw>
                </a:effectLst>
              </a:rPr>
              <a:t>10-year Running Average of Aug-Oct Northern Hemisphere Surface Temp and Hurricane Region Ocean Temp</a:t>
            </a:r>
          </a:p>
        </p:txBody>
      </p:sp>
      <p:pic>
        <p:nvPicPr>
          <p:cNvPr id="32772" name="Picture 4" descr="C:\Users\Kerry Emaanuel\Graphics\Technical figures\atlantic_sst_NH_T.png"/>
          <p:cNvPicPr>
            <a:picLocks noChangeAspect="1" noChangeArrowheads="1"/>
          </p:cNvPicPr>
          <p:nvPr/>
        </p:nvPicPr>
        <p:blipFill>
          <a:blip r:embed="rId4" cstate="print"/>
          <a:srcRect/>
          <a:stretch>
            <a:fillRect/>
          </a:stretch>
        </p:blipFill>
        <p:spPr bwMode="auto">
          <a:xfrm>
            <a:off x="762000" y="762000"/>
            <a:ext cx="7793038" cy="592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3" cstate="print"/>
          <a:srcRect/>
          <a:stretch>
            <a:fillRect/>
          </a:stretch>
        </p:blipFill>
        <p:spPr>
          <a:xfrm>
            <a:off x="304800" y="685800"/>
            <a:ext cx="8458200" cy="5818188"/>
          </a:xfrm>
          <a:noFill/>
        </p:spPr>
      </p:pic>
      <p:sp>
        <p:nvSpPr>
          <p:cNvPr id="173059" name="TextBox 2"/>
          <p:cNvSpPr txBox="1">
            <a:spLocks noChangeArrowheads="1"/>
          </p:cNvSpPr>
          <p:nvPr/>
        </p:nvSpPr>
        <p:spPr bwMode="auto">
          <a:xfrm>
            <a:off x="1143000" y="228600"/>
            <a:ext cx="7391400" cy="946150"/>
          </a:xfrm>
          <a:prstGeom prst="rect">
            <a:avLst/>
          </a:prstGeom>
          <a:noFill/>
          <a:ln w="9525">
            <a:noFill/>
            <a:miter lim="800000"/>
            <a:headEnd/>
            <a:tailEnd/>
          </a:ln>
        </p:spPr>
        <p:txBody>
          <a:bodyPr>
            <a:spAutoFit/>
          </a:bodyPr>
          <a:lstStyle/>
          <a:p>
            <a:pPr algn="ctr">
              <a:defRPr/>
            </a:pPr>
            <a:r>
              <a:rPr lang="en-US" sz="2800">
                <a:solidFill>
                  <a:srgbClr val="002162"/>
                </a:solidFill>
                <a:effectLst>
                  <a:outerShdw blurRad="38100" dist="38100" dir="2700000" algn="tl">
                    <a:srgbClr val="C0C0C0"/>
                  </a:outerShdw>
                </a:effectLst>
                <a:latin typeface="Calibri" pitchFamily="34" charset="0"/>
              </a:rPr>
              <a:t>Estimates of Global Mean Surface Temperature from the Instrumental Record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p:txBody>
          <a:bodyPr/>
          <a:lstStyle/>
          <a:p>
            <a:endParaRPr lang="en-US" smtClean="0"/>
          </a:p>
        </p:txBody>
      </p:sp>
      <p:pic>
        <p:nvPicPr>
          <p:cNvPr id="33795" name="Picture 2" descr="fig15"/>
          <p:cNvPicPr>
            <a:picLocks noGrp="1" noChangeAspect="1" noChangeArrowheads="1"/>
          </p:cNvPicPr>
          <p:nvPr>
            <p:ph sz="half" idx="1"/>
          </p:nvPr>
        </p:nvPicPr>
        <p:blipFill>
          <a:blip r:embed="rId3" cstate="print">
            <a:lum bright="60000" contrast="-76000"/>
          </a:blip>
          <a:srcRect/>
          <a:stretch>
            <a:fillRect/>
          </a:stretch>
        </p:blipFill>
        <p:spPr>
          <a:xfrm>
            <a:off x="0" y="0"/>
            <a:ext cx="9144000" cy="6858000"/>
          </a:xfrm>
          <a:noFill/>
        </p:spPr>
      </p:pic>
      <p:sp>
        <p:nvSpPr>
          <p:cNvPr id="33796" name="Rectangle 4"/>
          <p:cNvSpPr>
            <a:spLocks noGrp="1" noChangeArrowheads="1"/>
          </p:cNvSpPr>
          <p:nvPr>
            <p:ph type="body" idx="4294967295"/>
          </p:nvPr>
        </p:nvSpPr>
        <p:spPr>
          <a:xfrm>
            <a:off x="0" y="1981200"/>
            <a:ext cx="8229600" cy="3810000"/>
          </a:xfrm>
        </p:spPr>
        <p:txBody>
          <a:bodyPr/>
          <a:lstStyle/>
          <a:p>
            <a:pPr>
              <a:buFontTx/>
              <a:buNone/>
            </a:pPr>
            <a:endParaRPr lang="en-US" smtClean="0"/>
          </a:p>
          <a:p>
            <a:endParaRPr lang="en-US" smtClean="0"/>
          </a:p>
        </p:txBody>
      </p:sp>
      <p:pic>
        <p:nvPicPr>
          <p:cNvPr id="33797" name="Picture 10" descr="Climate_Change_Attribution"/>
          <p:cNvPicPr>
            <a:picLocks noGrp="1" noChangeAspect="1" noChangeArrowheads="1"/>
          </p:cNvPicPr>
          <p:nvPr>
            <p:ph sz="half" idx="2"/>
          </p:nvPr>
        </p:nvPicPr>
        <p:blipFill>
          <a:blip r:embed="rId4" cstate="print"/>
          <a:srcRect/>
          <a:stretch>
            <a:fillRect/>
          </a:stretch>
        </p:blipFill>
        <p:spPr>
          <a:xfrm>
            <a:off x="1981200" y="152400"/>
            <a:ext cx="5653088" cy="64770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68965" name="Text Box 5"/>
          <p:cNvSpPr txBox="1">
            <a:spLocks noChangeArrowheads="1"/>
          </p:cNvSpPr>
          <p:nvPr/>
        </p:nvSpPr>
        <p:spPr bwMode="auto">
          <a:xfrm>
            <a:off x="304800" y="228600"/>
            <a:ext cx="8686800" cy="1200329"/>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FFFF00"/>
                </a:solidFill>
                <a:effectLst>
                  <a:outerShdw blurRad="38100" dist="38100" dir="2700000" algn="tl">
                    <a:srgbClr val="C0C0C0"/>
                  </a:outerShdw>
                </a:effectLst>
              </a:rPr>
              <a:t>Tropical Atlantic SST(blue),</a:t>
            </a:r>
            <a:r>
              <a:rPr lang="en-US" sz="2400" b="1" dirty="0">
                <a:solidFill>
                  <a:schemeClr val="tx2">
                    <a:lumMod val="60000"/>
                    <a:lumOff val="40000"/>
                  </a:schemeClr>
                </a:solidFill>
                <a:effectLst>
                  <a:outerShdw blurRad="38100" dist="38100" dir="2700000" algn="tl">
                    <a:srgbClr val="C0C0C0"/>
                  </a:outerShdw>
                </a:effectLst>
              </a:rPr>
              <a:t> </a:t>
            </a:r>
            <a:r>
              <a:rPr lang="en-US" sz="2400" b="1" dirty="0">
                <a:solidFill>
                  <a:srgbClr val="FFFF00"/>
                </a:solidFill>
                <a:effectLst>
                  <a:outerShdw blurRad="38100" dist="38100" dir="2700000" algn="tl">
                    <a:srgbClr val="C0C0C0"/>
                  </a:outerShdw>
                </a:effectLst>
              </a:rPr>
              <a:t>Global Mean Surface Temperature (red), </a:t>
            </a:r>
            <a:br>
              <a:rPr lang="en-US" sz="2400" b="1" dirty="0">
                <a:solidFill>
                  <a:srgbClr val="FFFF00"/>
                </a:solidFill>
                <a:effectLst>
                  <a:outerShdw blurRad="38100" dist="38100" dir="2700000" algn="tl">
                    <a:srgbClr val="C0C0C0"/>
                  </a:outerShdw>
                </a:effectLst>
              </a:rPr>
            </a:br>
            <a:r>
              <a:rPr lang="en-US" sz="2400" b="1" dirty="0">
                <a:solidFill>
                  <a:srgbClr val="002060"/>
                </a:solidFill>
                <a:effectLst>
                  <a:outerShdw blurRad="38100" dist="38100" dir="2700000" algn="tl">
                    <a:srgbClr val="C0C0C0"/>
                  </a:outerShdw>
                </a:effectLst>
              </a:rPr>
              <a:t>Aerosol Forcing (aqua)</a:t>
            </a:r>
          </a:p>
        </p:txBody>
      </p:sp>
      <p:pic>
        <p:nvPicPr>
          <p:cNvPr id="34820" name="Picture 6" descr="Mann_Emanuel_1"/>
          <p:cNvPicPr>
            <a:picLocks noChangeAspect="1" noChangeArrowheads="1"/>
          </p:cNvPicPr>
          <p:nvPr/>
        </p:nvPicPr>
        <p:blipFill>
          <a:blip r:embed="rId4" cstate="print">
            <a:lum bright="-4000" contrast="-10000"/>
          </a:blip>
          <a:srcRect/>
          <a:stretch>
            <a:fillRect/>
          </a:stretch>
        </p:blipFill>
        <p:spPr bwMode="auto">
          <a:xfrm>
            <a:off x="1676400" y="1828800"/>
            <a:ext cx="5846763" cy="4413250"/>
          </a:xfrm>
          <a:prstGeom prst="rect">
            <a:avLst/>
          </a:prstGeom>
          <a:noFill/>
          <a:ln w="9525">
            <a:noFill/>
            <a:miter lim="800000"/>
            <a:headEnd/>
            <a:tailEnd/>
          </a:ln>
        </p:spPr>
      </p:pic>
      <p:sp>
        <p:nvSpPr>
          <p:cNvPr id="34821" name="Rectangle 10"/>
          <p:cNvSpPr>
            <a:spLocks noChangeArrowheads="1"/>
          </p:cNvSpPr>
          <p:nvPr/>
        </p:nvSpPr>
        <p:spPr bwMode="auto">
          <a:xfrm>
            <a:off x="762000" y="6400800"/>
            <a:ext cx="7923213" cy="457200"/>
          </a:xfrm>
          <a:prstGeom prst="rect">
            <a:avLst/>
          </a:prstGeom>
          <a:noFill/>
          <a:ln w="9525">
            <a:noFill/>
            <a:miter lim="800000"/>
            <a:headEnd/>
            <a:tailEnd/>
          </a:ln>
        </p:spPr>
        <p:txBody>
          <a:bodyPr wrap="none">
            <a:spAutoFit/>
          </a:bodyPr>
          <a:lstStyle/>
          <a:p>
            <a:r>
              <a:rPr lang="en-US" sz="1200" b="1"/>
              <a:t>Mann, M. E., and K. A. Emanuel, 2006. Atlantic hurricane trends linked to climate change. EOS, 87, 233-244.</a:t>
            </a:r>
            <a:br>
              <a:rPr lang="en-US" sz="1200" b="1"/>
            </a:br>
            <a:endParaRPr lang="en-US" sz="1200" b="1"/>
          </a:p>
        </p:txBody>
      </p:sp>
      <p:sp>
        <p:nvSpPr>
          <p:cNvPr id="34822" name="Text Box 8"/>
          <p:cNvSpPr txBox="1">
            <a:spLocks noChangeArrowheads="1"/>
          </p:cNvSpPr>
          <p:nvPr/>
        </p:nvSpPr>
        <p:spPr bwMode="auto">
          <a:xfrm>
            <a:off x="3124200" y="2438400"/>
            <a:ext cx="3200400" cy="304800"/>
          </a:xfrm>
          <a:prstGeom prst="rect">
            <a:avLst/>
          </a:prstGeom>
          <a:noFill/>
          <a:ln w="9525">
            <a:noFill/>
            <a:miter lim="800000"/>
            <a:headEnd/>
            <a:tailEnd/>
          </a:ln>
        </p:spPr>
        <p:txBody>
          <a:bodyPr>
            <a:spAutoFit/>
          </a:bodyPr>
          <a:lstStyle/>
          <a:p>
            <a:pPr>
              <a:spcBef>
                <a:spcPct val="50000"/>
              </a:spcBef>
            </a:pPr>
            <a:r>
              <a:rPr lang="en-US" sz="1400" b="1"/>
              <a:t>Global mean surface temperature</a:t>
            </a:r>
          </a:p>
        </p:txBody>
      </p:sp>
      <p:sp>
        <p:nvSpPr>
          <p:cNvPr id="34823" name="Line 9"/>
          <p:cNvSpPr>
            <a:spLocks noChangeShapeType="1"/>
          </p:cNvSpPr>
          <p:nvPr/>
        </p:nvSpPr>
        <p:spPr bwMode="auto">
          <a:xfrm>
            <a:off x="6096000" y="2743200"/>
            <a:ext cx="533400" cy="304800"/>
          </a:xfrm>
          <a:prstGeom prst="line">
            <a:avLst/>
          </a:prstGeom>
          <a:noFill/>
          <a:ln w="50800">
            <a:solidFill>
              <a:schemeClr val="tx1"/>
            </a:solidFill>
            <a:round/>
            <a:headEnd/>
            <a:tailEnd type="triangle" w="med" len="med"/>
          </a:ln>
        </p:spPr>
        <p:txBody>
          <a:bodyPr/>
          <a:lstStyle/>
          <a:p>
            <a:endParaRPr lang="en-US"/>
          </a:p>
        </p:txBody>
      </p:sp>
      <p:sp>
        <p:nvSpPr>
          <p:cNvPr id="34824" name="Text Box 10"/>
          <p:cNvSpPr txBox="1">
            <a:spLocks noChangeArrowheads="1"/>
          </p:cNvSpPr>
          <p:nvPr/>
        </p:nvSpPr>
        <p:spPr bwMode="auto">
          <a:xfrm>
            <a:off x="5257800" y="4800600"/>
            <a:ext cx="3886200" cy="304800"/>
          </a:xfrm>
          <a:prstGeom prst="rect">
            <a:avLst/>
          </a:prstGeom>
          <a:noFill/>
          <a:ln w="9525">
            <a:noFill/>
            <a:miter lim="800000"/>
            <a:headEnd/>
            <a:tailEnd/>
          </a:ln>
        </p:spPr>
        <p:txBody>
          <a:bodyPr>
            <a:spAutoFit/>
          </a:bodyPr>
          <a:lstStyle/>
          <a:p>
            <a:pPr>
              <a:spcBef>
                <a:spcPct val="50000"/>
              </a:spcBef>
            </a:pPr>
            <a:r>
              <a:rPr lang="en-US" sz="1400" b="1"/>
              <a:t>Tropical Atlantic sea surface temperature</a:t>
            </a:r>
          </a:p>
        </p:txBody>
      </p:sp>
      <p:sp>
        <p:nvSpPr>
          <p:cNvPr id="34825" name="Line 11"/>
          <p:cNvSpPr>
            <a:spLocks noChangeShapeType="1"/>
          </p:cNvSpPr>
          <p:nvPr/>
        </p:nvSpPr>
        <p:spPr bwMode="auto">
          <a:xfrm flipH="1" flipV="1">
            <a:off x="6781800" y="4267200"/>
            <a:ext cx="152400" cy="609600"/>
          </a:xfrm>
          <a:prstGeom prst="line">
            <a:avLst/>
          </a:prstGeom>
          <a:noFill/>
          <a:ln w="50800">
            <a:solidFill>
              <a:schemeClr val="tx1"/>
            </a:solidFill>
            <a:round/>
            <a:headEnd/>
            <a:tailEnd type="triangle" w="med" len="med"/>
          </a:ln>
        </p:spPr>
        <p:txBody>
          <a:bodyPr/>
          <a:lstStyle/>
          <a:p>
            <a:endParaRPr lang="en-US"/>
          </a:p>
        </p:txBody>
      </p:sp>
      <p:sp>
        <p:nvSpPr>
          <p:cNvPr id="34826" name="Text Box 12"/>
          <p:cNvSpPr txBox="1">
            <a:spLocks noChangeArrowheads="1"/>
          </p:cNvSpPr>
          <p:nvPr/>
        </p:nvSpPr>
        <p:spPr bwMode="auto">
          <a:xfrm>
            <a:off x="2667000" y="5486400"/>
            <a:ext cx="3124200" cy="304800"/>
          </a:xfrm>
          <a:prstGeom prst="rect">
            <a:avLst/>
          </a:prstGeom>
          <a:noFill/>
          <a:ln w="9525">
            <a:noFill/>
            <a:miter lim="800000"/>
            <a:headEnd/>
            <a:tailEnd/>
          </a:ln>
        </p:spPr>
        <p:txBody>
          <a:bodyPr>
            <a:spAutoFit/>
          </a:bodyPr>
          <a:lstStyle/>
          <a:p>
            <a:pPr>
              <a:spcBef>
                <a:spcPct val="50000"/>
              </a:spcBef>
            </a:pPr>
            <a:r>
              <a:rPr lang="en-US" sz="1400" b="1"/>
              <a:t>Sulfate aerosol radiative forcing</a:t>
            </a:r>
          </a:p>
        </p:txBody>
      </p:sp>
      <p:sp>
        <p:nvSpPr>
          <p:cNvPr id="34827" name="Line 13"/>
          <p:cNvSpPr>
            <a:spLocks noChangeShapeType="1"/>
          </p:cNvSpPr>
          <p:nvPr/>
        </p:nvSpPr>
        <p:spPr bwMode="auto">
          <a:xfrm flipV="1">
            <a:off x="5105400" y="5334000"/>
            <a:ext cx="685800" cy="152400"/>
          </a:xfrm>
          <a:prstGeom prst="line">
            <a:avLst/>
          </a:prstGeom>
          <a:noFill/>
          <a:ln w="508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35843" name="Picture 12" descr="Mann_Emanuel_2"/>
          <p:cNvPicPr>
            <a:picLocks noChangeAspect="1" noChangeArrowheads="1"/>
          </p:cNvPicPr>
          <p:nvPr/>
        </p:nvPicPr>
        <p:blipFill>
          <a:blip r:embed="rId4" cstate="print">
            <a:lum bright="-6000" contrast="-24000"/>
          </a:blip>
          <a:srcRect/>
          <a:stretch>
            <a:fillRect/>
          </a:stretch>
        </p:blipFill>
        <p:spPr bwMode="auto">
          <a:xfrm>
            <a:off x="1676400" y="1600200"/>
            <a:ext cx="5989638" cy="4352925"/>
          </a:xfrm>
          <a:prstGeom prst="rect">
            <a:avLst/>
          </a:prstGeom>
          <a:noFill/>
          <a:ln w="9525">
            <a:noFill/>
            <a:miter lim="800000"/>
            <a:headEnd/>
            <a:tailEnd/>
          </a:ln>
        </p:spPr>
      </p:pic>
      <p:sp>
        <p:nvSpPr>
          <p:cNvPr id="171011" name="Text Box 3"/>
          <p:cNvSpPr txBox="1">
            <a:spLocks noChangeArrowheads="1"/>
          </p:cNvSpPr>
          <p:nvPr/>
        </p:nvSpPr>
        <p:spPr bwMode="auto">
          <a:xfrm>
            <a:off x="304800" y="0"/>
            <a:ext cx="8686800" cy="1373188"/>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FF00"/>
                </a:solidFill>
                <a:effectLst>
                  <a:outerShdw blurRad="38100" dist="38100" dir="2700000" algn="tl">
                    <a:srgbClr val="C0C0C0"/>
                  </a:outerShdw>
                </a:effectLst>
              </a:rPr>
              <a:t>Best Fit Linear Combination of Global Warming and Aerosol Forcing (red) versus Tropical Atlantic SST (blue)</a:t>
            </a:r>
          </a:p>
        </p:txBody>
      </p:sp>
      <p:sp>
        <p:nvSpPr>
          <p:cNvPr id="35845" name="Rectangle 10"/>
          <p:cNvSpPr>
            <a:spLocks noChangeArrowheads="1"/>
          </p:cNvSpPr>
          <p:nvPr/>
        </p:nvSpPr>
        <p:spPr bwMode="auto">
          <a:xfrm>
            <a:off x="762000" y="6400800"/>
            <a:ext cx="7923213" cy="457200"/>
          </a:xfrm>
          <a:prstGeom prst="rect">
            <a:avLst/>
          </a:prstGeom>
          <a:noFill/>
          <a:ln w="9525">
            <a:noFill/>
            <a:miter lim="800000"/>
            <a:headEnd/>
            <a:tailEnd/>
          </a:ln>
        </p:spPr>
        <p:txBody>
          <a:bodyPr wrap="none">
            <a:spAutoFit/>
          </a:bodyPr>
          <a:lstStyle/>
          <a:p>
            <a:r>
              <a:rPr lang="en-US" sz="1200" b="1"/>
              <a:t>Mann, M. E., and K. A. Emanuel, 2006. Atlantic hurricane trends linked to climate change. EOS, 87, 233-244.</a:t>
            </a:r>
            <a:br>
              <a:rPr lang="en-US" sz="1200" b="1"/>
            </a:br>
            <a:endParaRPr lang="en-US" sz="1200" b="1"/>
          </a:p>
        </p:txBody>
      </p:sp>
      <p:sp>
        <p:nvSpPr>
          <p:cNvPr id="35846" name="Line 7"/>
          <p:cNvSpPr>
            <a:spLocks noChangeShapeType="1"/>
          </p:cNvSpPr>
          <p:nvPr/>
        </p:nvSpPr>
        <p:spPr bwMode="auto">
          <a:xfrm>
            <a:off x="4419600" y="2438400"/>
            <a:ext cx="533400" cy="304800"/>
          </a:xfrm>
          <a:prstGeom prst="line">
            <a:avLst/>
          </a:prstGeom>
          <a:noFill/>
          <a:ln w="50800">
            <a:solidFill>
              <a:schemeClr val="tx1"/>
            </a:solidFill>
            <a:round/>
            <a:headEnd/>
            <a:tailEnd type="triangle" w="med" len="med"/>
          </a:ln>
        </p:spPr>
        <p:txBody>
          <a:bodyPr/>
          <a:lstStyle/>
          <a:p>
            <a:endParaRPr lang="en-US"/>
          </a:p>
        </p:txBody>
      </p:sp>
      <p:sp>
        <p:nvSpPr>
          <p:cNvPr id="35847" name="Text Box 8"/>
          <p:cNvSpPr txBox="1">
            <a:spLocks noChangeArrowheads="1"/>
          </p:cNvSpPr>
          <p:nvPr/>
        </p:nvSpPr>
        <p:spPr bwMode="auto">
          <a:xfrm>
            <a:off x="2362200" y="2057400"/>
            <a:ext cx="3886200" cy="304800"/>
          </a:xfrm>
          <a:prstGeom prst="rect">
            <a:avLst/>
          </a:prstGeom>
          <a:noFill/>
          <a:ln w="9525">
            <a:noFill/>
            <a:miter lim="800000"/>
            <a:headEnd/>
            <a:tailEnd/>
          </a:ln>
        </p:spPr>
        <p:txBody>
          <a:bodyPr>
            <a:spAutoFit/>
          </a:bodyPr>
          <a:lstStyle/>
          <a:p>
            <a:pPr>
              <a:spcBef>
                <a:spcPct val="50000"/>
              </a:spcBef>
            </a:pPr>
            <a:r>
              <a:rPr lang="en-US" sz="1400" b="1"/>
              <a:t>Tropical Atlantic Sea Surface Temperature</a:t>
            </a:r>
          </a:p>
        </p:txBody>
      </p:sp>
      <p:sp>
        <p:nvSpPr>
          <p:cNvPr id="35848" name="Line 9"/>
          <p:cNvSpPr>
            <a:spLocks noChangeShapeType="1"/>
          </p:cNvSpPr>
          <p:nvPr/>
        </p:nvSpPr>
        <p:spPr bwMode="auto">
          <a:xfrm flipH="1" flipV="1">
            <a:off x="6629400" y="4038600"/>
            <a:ext cx="152400" cy="609600"/>
          </a:xfrm>
          <a:prstGeom prst="line">
            <a:avLst/>
          </a:prstGeom>
          <a:noFill/>
          <a:ln w="50800">
            <a:solidFill>
              <a:schemeClr val="tx1"/>
            </a:solidFill>
            <a:round/>
            <a:headEnd/>
            <a:tailEnd type="triangle" w="med" len="med"/>
          </a:ln>
        </p:spPr>
        <p:txBody>
          <a:bodyPr/>
          <a:lstStyle/>
          <a:p>
            <a:endParaRPr lang="en-US"/>
          </a:p>
        </p:txBody>
      </p:sp>
      <p:sp>
        <p:nvSpPr>
          <p:cNvPr id="35849" name="Text Box 10"/>
          <p:cNvSpPr txBox="1">
            <a:spLocks noChangeArrowheads="1"/>
          </p:cNvSpPr>
          <p:nvPr/>
        </p:nvSpPr>
        <p:spPr bwMode="auto">
          <a:xfrm>
            <a:off x="5029200" y="4724400"/>
            <a:ext cx="3581400" cy="304800"/>
          </a:xfrm>
          <a:prstGeom prst="rect">
            <a:avLst/>
          </a:prstGeom>
          <a:noFill/>
          <a:ln w="9525">
            <a:noFill/>
            <a:miter lim="800000"/>
            <a:headEnd/>
            <a:tailEnd/>
          </a:ln>
        </p:spPr>
        <p:txBody>
          <a:bodyPr>
            <a:spAutoFit/>
          </a:bodyPr>
          <a:lstStyle/>
          <a:p>
            <a:pPr>
              <a:spcBef>
                <a:spcPct val="50000"/>
              </a:spcBef>
            </a:pPr>
            <a:r>
              <a:rPr lang="en-US" sz="1400" b="1"/>
              <a:t>Global Surface T + Aerosol Forcing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5539" name="Rectangle 3"/>
          <p:cNvSpPr>
            <a:spLocks noGrp="1" noChangeArrowheads="1"/>
          </p:cNvSpPr>
          <p:nvPr>
            <p:ph type="title" idx="4294967295"/>
          </p:nvPr>
        </p:nvSpPr>
        <p:spPr>
          <a:xfrm>
            <a:off x="381000" y="1752600"/>
            <a:ext cx="8229600" cy="3581400"/>
          </a:xfrm>
        </p:spPr>
        <p:txBody>
          <a:bodyPr/>
          <a:lstStyle/>
          <a:p>
            <a:pPr eaLnBrk="1" hangingPunct="1">
              <a:defRPr/>
            </a:pPr>
            <a:r>
              <a:rPr lang="en-US" b="1" dirty="0" smtClean="0">
                <a:effectLst>
                  <a:outerShdw blurRad="38100" dist="38100" dir="2700000" algn="tl">
                    <a:srgbClr val="C0C0C0"/>
                  </a:outerShdw>
                </a:effectLst>
              </a:rPr>
              <a:t>Inferences from the Geological Record:</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solidFill>
                  <a:srgbClr val="000066"/>
                </a:solidFill>
                <a:effectLst>
                  <a:outerShdw blurRad="38100" dist="38100" dir="2700000" algn="tl">
                    <a:srgbClr val="C0C0C0"/>
                  </a:outerShdw>
                </a:effectLst>
              </a:rPr>
              <a:t>Paleotempestology</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b="1"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ChangeAspect="1" noChangeArrowheads="1"/>
          </p:cNvSpPr>
          <p:nvPr/>
        </p:nvSpPr>
        <p:spPr bwMode="auto">
          <a:xfrm>
            <a:off x="365125" y="4757738"/>
            <a:ext cx="7939088" cy="1549400"/>
          </a:xfrm>
          <a:prstGeom prst="rect">
            <a:avLst/>
          </a:prstGeom>
          <a:solidFill>
            <a:schemeClr val="folHlink"/>
          </a:solidFill>
          <a:ln w="9525">
            <a:solidFill>
              <a:schemeClr val="tx1"/>
            </a:solidFill>
            <a:miter lim="800000"/>
            <a:headEnd/>
            <a:tailEnd/>
          </a:ln>
        </p:spPr>
        <p:txBody>
          <a:bodyPr wrap="none" anchor="ctr"/>
          <a:lstStyle/>
          <a:p>
            <a:endParaRPr lang="en-US" sz="1800"/>
          </a:p>
        </p:txBody>
      </p:sp>
      <p:sp>
        <p:nvSpPr>
          <p:cNvPr id="37891" name="Freeform 3"/>
          <p:cNvSpPr>
            <a:spLocks noChangeAspect="1"/>
          </p:cNvSpPr>
          <p:nvPr/>
        </p:nvSpPr>
        <p:spPr bwMode="auto">
          <a:xfrm>
            <a:off x="433388" y="4675188"/>
            <a:ext cx="5024437" cy="1636712"/>
          </a:xfrm>
          <a:custGeom>
            <a:avLst/>
            <a:gdLst>
              <a:gd name="T0" fmla="*/ 2147483647 w 3165"/>
              <a:gd name="T1" fmla="*/ 0 h 1031"/>
              <a:gd name="T2" fmla="*/ 2147483647 w 3165"/>
              <a:gd name="T3" fmla="*/ 2147483647 h 1031"/>
              <a:gd name="T4" fmla="*/ 2147483647 w 3165"/>
              <a:gd name="T5" fmla="*/ 2147483647 h 1031"/>
              <a:gd name="T6" fmla="*/ 2147483647 w 3165"/>
              <a:gd name="T7" fmla="*/ 2147483647 h 1031"/>
              <a:gd name="T8" fmla="*/ 2147483647 w 3165"/>
              <a:gd name="T9" fmla="*/ 2147483647 h 1031"/>
              <a:gd name="T10" fmla="*/ 0 w 3165"/>
              <a:gd name="T11" fmla="*/ 2147483647 h 1031"/>
              <a:gd name="T12" fmla="*/ 2147483647 w 3165"/>
              <a:gd name="T13" fmla="*/ 0 h 1031"/>
              <a:gd name="T14" fmla="*/ 0 60000 65536"/>
              <a:gd name="T15" fmla="*/ 0 60000 65536"/>
              <a:gd name="T16" fmla="*/ 0 60000 65536"/>
              <a:gd name="T17" fmla="*/ 0 60000 65536"/>
              <a:gd name="T18" fmla="*/ 0 60000 65536"/>
              <a:gd name="T19" fmla="*/ 0 60000 65536"/>
              <a:gd name="T20" fmla="*/ 0 60000 65536"/>
              <a:gd name="T21" fmla="*/ 0 w 3165"/>
              <a:gd name="T22" fmla="*/ 0 h 1031"/>
              <a:gd name="T23" fmla="*/ 3165 w 3165"/>
              <a:gd name="T24" fmla="*/ 1031 h 10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5" h="1031">
                <a:moveTo>
                  <a:pt x="1137" y="0"/>
                </a:moveTo>
                <a:lnTo>
                  <a:pt x="2709" y="40"/>
                </a:lnTo>
                <a:lnTo>
                  <a:pt x="2893" y="72"/>
                </a:lnTo>
                <a:lnTo>
                  <a:pt x="3165" y="160"/>
                </a:lnTo>
                <a:lnTo>
                  <a:pt x="2063" y="1031"/>
                </a:lnTo>
                <a:lnTo>
                  <a:pt x="0" y="1028"/>
                </a:lnTo>
                <a:lnTo>
                  <a:pt x="1137" y="0"/>
                </a:lnTo>
              </a:path>
            </a:pathLst>
          </a:custGeom>
          <a:solidFill>
            <a:schemeClr val="tx2"/>
          </a:solidFill>
          <a:ln w="12700" cap="rnd">
            <a:noFill/>
            <a:round/>
            <a:headEnd/>
            <a:tailEnd/>
          </a:ln>
        </p:spPr>
        <p:txBody>
          <a:bodyPr/>
          <a:lstStyle/>
          <a:p>
            <a:endParaRPr lang="en-US" sz="1800"/>
          </a:p>
        </p:txBody>
      </p:sp>
      <p:sp>
        <p:nvSpPr>
          <p:cNvPr id="37892" name="Freeform 4"/>
          <p:cNvSpPr>
            <a:spLocks noChangeAspect="1"/>
          </p:cNvSpPr>
          <p:nvPr/>
        </p:nvSpPr>
        <p:spPr bwMode="auto">
          <a:xfrm>
            <a:off x="3241675" y="4787900"/>
            <a:ext cx="4975225" cy="1524000"/>
          </a:xfrm>
          <a:custGeom>
            <a:avLst/>
            <a:gdLst>
              <a:gd name="T0" fmla="*/ 2147483647 w 3134"/>
              <a:gd name="T1" fmla="*/ 2147483647 h 960"/>
              <a:gd name="T2" fmla="*/ 2147483647 w 3134"/>
              <a:gd name="T3" fmla="*/ 2147483647 h 960"/>
              <a:gd name="T4" fmla="*/ 2147483647 w 3134"/>
              <a:gd name="T5" fmla="*/ 0 h 960"/>
              <a:gd name="T6" fmla="*/ 2147483647 w 3134"/>
              <a:gd name="T7" fmla="*/ 2147483647 h 960"/>
              <a:gd name="T8" fmla="*/ 0 w 3134"/>
              <a:gd name="T9" fmla="*/ 2147483647 h 960"/>
              <a:gd name="T10" fmla="*/ 2147483647 w 3134"/>
              <a:gd name="T11" fmla="*/ 2147483647 h 960"/>
              <a:gd name="T12" fmla="*/ 0 60000 65536"/>
              <a:gd name="T13" fmla="*/ 0 60000 65536"/>
              <a:gd name="T14" fmla="*/ 0 60000 65536"/>
              <a:gd name="T15" fmla="*/ 0 60000 65536"/>
              <a:gd name="T16" fmla="*/ 0 60000 65536"/>
              <a:gd name="T17" fmla="*/ 0 60000 65536"/>
              <a:gd name="T18" fmla="*/ 0 w 3134"/>
              <a:gd name="T19" fmla="*/ 0 h 960"/>
              <a:gd name="T20" fmla="*/ 3134 w 3134"/>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3134" h="960">
                <a:moveTo>
                  <a:pt x="1252" y="45"/>
                </a:moveTo>
                <a:lnTo>
                  <a:pt x="2166" y="160"/>
                </a:lnTo>
                <a:lnTo>
                  <a:pt x="3134" y="0"/>
                </a:lnTo>
                <a:lnTo>
                  <a:pt x="2966" y="960"/>
                </a:lnTo>
                <a:lnTo>
                  <a:pt x="0" y="957"/>
                </a:lnTo>
                <a:lnTo>
                  <a:pt x="1252" y="45"/>
                </a:lnTo>
                <a:close/>
              </a:path>
            </a:pathLst>
          </a:custGeom>
          <a:solidFill>
            <a:schemeClr val="bg2"/>
          </a:solidFill>
          <a:ln w="12700">
            <a:noFill/>
            <a:round/>
            <a:headEnd/>
            <a:tailEnd/>
          </a:ln>
        </p:spPr>
        <p:txBody>
          <a:bodyPr wrap="none" anchor="ctr"/>
          <a:lstStyle/>
          <a:p>
            <a:endParaRPr lang="en-US" sz="1800"/>
          </a:p>
        </p:txBody>
      </p:sp>
      <p:sp>
        <p:nvSpPr>
          <p:cNvPr id="37893" name="Freeform 5"/>
          <p:cNvSpPr>
            <a:spLocks/>
          </p:cNvSpPr>
          <p:nvPr/>
        </p:nvSpPr>
        <p:spPr bwMode="auto">
          <a:xfrm>
            <a:off x="6013450" y="4708525"/>
            <a:ext cx="2225675" cy="1603375"/>
          </a:xfrm>
          <a:custGeom>
            <a:avLst/>
            <a:gdLst>
              <a:gd name="T0" fmla="*/ 2147483647 w 1402"/>
              <a:gd name="T1" fmla="*/ 2147483647 h 1010"/>
              <a:gd name="T2" fmla="*/ 2147483647 w 1402"/>
              <a:gd name="T3" fmla="*/ 2147483647 h 1010"/>
              <a:gd name="T4" fmla="*/ 2147483647 w 1402"/>
              <a:gd name="T5" fmla="*/ 2147483647 h 1010"/>
              <a:gd name="T6" fmla="*/ 2147483647 w 1402"/>
              <a:gd name="T7" fmla="*/ 2147483647 h 1010"/>
              <a:gd name="T8" fmla="*/ 2147483647 w 1402"/>
              <a:gd name="T9" fmla="*/ 2147483647 h 1010"/>
              <a:gd name="T10" fmla="*/ 2147483647 w 1402"/>
              <a:gd name="T11" fmla="*/ 2147483647 h 1010"/>
              <a:gd name="T12" fmla="*/ 0 w 1402"/>
              <a:gd name="T13" fmla="*/ 2147483647 h 1010"/>
              <a:gd name="T14" fmla="*/ 2147483647 w 1402"/>
              <a:gd name="T15" fmla="*/ 2147483647 h 1010"/>
              <a:gd name="T16" fmla="*/ 2147483647 w 1402"/>
              <a:gd name="T17" fmla="*/ 2147483647 h 1010"/>
              <a:gd name="T18" fmla="*/ 2147483647 w 1402"/>
              <a:gd name="T19" fmla="*/ 2147483647 h 1010"/>
              <a:gd name="T20" fmla="*/ 2147483647 w 1402"/>
              <a:gd name="T21" fmla="*/ 0 h 1010"/>
              <a:gd name="T22" fmla="*/ 2147483647 w 1402"/>
              <a:gd name="T23" fmla="*/ 2147483647 h 1010"/>
              <a:gd name="T24" fmla="*/ 2147483647 w 1402"/>
              <a:gd name="T25" fmla="*/ 2147483647 h 1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2"/>
              <a:gd name="T40" fmla="*/ 0 h 1010"/>
              <a:gd name="T41" fmla="*/ 1402 w 1402"/>
              <a:gd name="T42" fmla="*/ 1010 h 10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2" h="1010">
                <a:moveTo>
                  <a:pt x="1258" y="18"/>
                </a:moveTo>
                <a:lnTo>
                  <a:pt x="1236" y="22"/>
                </a:lnTo>
                <a:lnTo>
                  <a:pt x="1170" y="60"/>
                </a:lnTo>
                <a:lnTo>
                  <a:pt x="788" y="374"/>
                </a:lnTo>
                <a:lnTo>
                  <a:pt x="366" y="704"/>
                </a:lnTo>
                <a:lnTo>
                  <a:pt x="80" y="936"/>
                </a:lnTo>
                <a:lnTo>
                  <a:pt x="0" y="1010"/>
                </a:lnTo>
                <a:lnTo>
                  <a:pt x="208" y="1010"/>
                </a:lnTo>
                <a:lnTo>
                  <a:pt x="982" y="402"/>
                </a:lnTo>
                <a:lnTo>
                  <a:pt x="1208" y="204"/>
                </a:lnTo>
                <a:lnTo>
                  <a:pt x="1402" y="0"/>
                </a:lnTo>
                <a:lnTo>
                  <a:pt x="1282" y="14"/>
                </a:lnTo>
                <a:lnTo>
                  <a:pt x="1216" y="28"/>
                </a:lnTo>
              </a:path>
            </a:pathLst>
          </a:custGeom>
          <a:solidFill>
            <a:schemeClr val="tx1"/>
          </a:solidFill>
          <a:ln w="12700">
            <a:solidFill>
              <a:schemeClr val="tx1"/>
            </a:solidFill>
            <a:round/>
            <a:headEnd/>
            <a:tailEnd/>
          </a:ln>
        </p:spPr>
        <p:txBody>
          <a:bodyPr/>
          <a:lstStyle/>
          <a:p>
            <a:endParaRPr lang="en-US" sz="1800"/>
          </a:p>
        </p:txBody>
      </p:sp>
      <p:sp>
        <p:nvSpPr>
          <p:cNvPr id="37894" name="Rectangle 6"/>
          <p:cNvSpPr>
            <a:spLocks noChangeAspect="1" noChangeArrowheads="1"/>
          </p:cNvSpPr>
          <p:nvPr/>
        </p:nvSpPr>
        <p:spPr bwMode="auto">
          <a:xfrm>
            <a:off x="403225" y="1506538"/>
            <a:ext cx="8078788" cy="1549400"/>
          </a:xfrm>
          <a:prstGeom prst="rect">
            <a:avLst/>
          </a:prstGeom>
          <a:solidFill>
            <a:schemeClr val="folHlink"/>
          </a:solidFill>
          <a:ln w="9525">
            <a:solidFill>
              <a:schemeClr val="tx1"/>
            </a:solidFill>
            <a:miter lim="800000"/>
            <a:headEnd/>
            <a:tailEnd/>
          </a:ln>
        </p:spPr>
        <p:txBody>
          <a:bodyPr wrap="none" anchor="ctr"/>
          <a:lstStyle/>
          <a:p>
            <a:endParaRPr lang="en-US" sz="1800"/>
          </a:p>
        </p:txBody>
      </p:sp>
      <p:sp>
        <p:nvSpPr>
          <p:cNvPr id="37895" name="Freeform 7"/>
          <p:cNvSpPr>
            <a:spLocks noChangeAspect="1"/>
          </p:cNvSpPr>
          <p:nvPr/>
        </p:nvSpPr>
        <p:spPr bwMode="auto">
          <a:xfrm>
            <a:off x="471488" y="1423988"/>
            <a:ext cx="5024437" cy="1631950"/>
          </a:xfrm>
          <a:custGeom>
            <a:avLst/>
            <a:gdLst>
              <a:gd name="T0" fmla="*/ 2147483647 w 3165"/>
              <a:gd name="T1" fmla="*/ 0 h 1028"/>
              <a:gd name="T2" fmla="*/ 2147483647 w 3165"/>
              <a:gd name="T3" fmla="*/ 2147483647 h 1028"/>
              <a:gd name="T4" fmla="*/ 2147483647 w 3165"/>
              <a:gd name="T5" fmla="*/ 2147483647 h 1028"/>
              <a:gd name="T6" fmla="*/ 2147483647 w 3165"/>
              <a:gd name="T7" fmla="*/ 2147483647 h 1028"/>
              <a:gd name="T8" fmla="*/ 2147483647 w 3165"/>
              <a:gd name="T9" fmla="*/ 2147483647 h 1028"/>
              <a:gd name="T10" fmla="*/ 0 w 3165"/>
              <a:gd name="T11" fmla="*/ 2147483647 h 1028"/>
              <a:gd name="T12" fmla="*/ 2147483647 w 3165"/>
              <a:gd name="T13" fmla="*/ 0 h 1028"/>
              <a:gd name="T14" fmla="*/ 0 60000 65536"/>
              <a:gd name="T15" fmla="*/ 0 60000 65536"/>
              <a:gd name="T16" fmla="*/ 0 60000 65536"/>
              <a:gd name="T17" fmla="*/ 0 60000 65536"/>
              <a:gd name="T18" fmla="*/ 0 60000 65536"/>
              <a:gd name="T19" fmla="*/ 0 60000 65536"/>
              <a:gd name="T20" fmla="*/ 0 60000 65536"/>
              <a:gd name="T21" fmla="*/ 0 w 3165"/>
              <a:gd name="T22" fmla="*/ 0 h 1028"/>
              <a:gd name="T23" fmla="*/ 3165 w 3165"/>
              <a:gd name="T24" fmla="*/ 1028 h 10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5" h="1028">
                <a:moveTo>
                  <a:pt x="1137" y="0"/>
                </a:moveTo>
                <a:lnTo>
                  <a:pt x="2709" y="40"/>
                </a:lnTo>
                <a:lnTo>
                  <a:pt x="2893" y="72"/>
                </a:lnTo>
                <a:lnTo>
                  <a:pt x="3165" y="160"/>
                </a:lnTo>
                <a:lnTo>
                  <a:pt x="2290" y="1028"/>
                </a:lnTo>
                <a:lnTo>
                  <a:pt x="0" y="1028"/>
                </a:lnTo>
                <a:lnTo>
                  <a:pt x="1137" y="0"/>
                </a:lnTo>
              </a:path>
            </a:pathLst>
          </a:custGeom>
          <a:solidFill>
            <a:schemeClr val="tx2"/>
          </a:solidFill>
          <a:ln w="12700" cap="rnd">
            <a:noFill/>
            <a:round/>
            <a:headEnd/>
            <a:tailEnd/>
          </a:ln>
        </p:spPr>
        <p:txBody>
          <a:bodyPr/>
          <a:lstStyle/>
          <a:p>
            <a:endParaRPr lang="en-US" sz="1800"/>
          </a:p>
        </p:txBody>
      </p:sp>
      <p:sp>
        <p:nvSpPr>
          <p:cNvPr id="37896" name="Freeform 8"/>
          <p:cNvSpPr>
            <a:spLocks noChangeAspect="1"/>
          </p:cNvSpPr>
          <p:nvPr/>
        </p:nvSpPr>
        <p:spPr bwMode="auto">
          <a:xfrm>
            <a:off x="3279775" y="1536700"/>
            <a:ext cx="4975225" cy="1524000"/>
          </a:xfrm>
          <a:custGeom>
            <a:avLst/>
            <a:gdLst>
              <a:gd name="T0" fmla="*/ 2147483647 w 3134"/>
              <a:gd name="T1" fmla="*/ 2147483647 h 960"/>
              <a:gd name="T2" fmla="*/ 2147483647 w 3134"/>
              <a:gd name="T3" fmla="*/ 2147483647 h 960"/>
              <a:gd name="T4" fmla="*/ 2147483647 w 3134"/>
              <a:gd name="T5" fmla="*/ 0 h 960"/>
              <a:gd name="T6" fmla="*/ 2147483647 w 3134"/>
              <a:gd name="T7" fmla="*/ 2147483647 h 960"/>
              <a:gd name="T8" fmla="*/ 0 w 3134"/>
              <a:gd name="T9" fmla="*/ 2147483647 h 960"/>
              <a:gd name="T10" fmla="*/ 2147483647 w 3134"/>
              <a:gd name="T11" fmla="*/ 2147483647 h 960"/>
              <a:gd name="T12" fmla="*/ 0 60000 65536"/>
              <a:gd name="T13" fmla="*/ 0 60000 65536"/>
              <a:gd name="T14" fmla="*/ 0 60000 65536"/>
              <a:gd name="T15" fmla="*/ 0 60000 65536"/>
              <a:gd name="T16" fmla="*/ 0 60000 65536"/>
              <a:gd name="T17" fmla="*/ 0 60000 65536"/>
              <a:gd name="T18" fmla="*/ 0 w 3134"/>
              <a:gd name="T19" fmla="*/ 0 h 960"/>
              <a:gd name="T20" fmla="*/ 3134 w 3134"/>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3134" h="960">
                <a:moveTo>
                  <a:pt x="1252" y="45"/>
                </a:moveTo>
                <a:lnTo>
                  <a:pt x="2166" y="160"/>
                </a:lnTo>
                <a:lnTo>
                  <a:pt x="3134" y="0"/>
                </a:lnTo>
                <a:lnTo>
                  <a:pt x="2966" y="960"/>
                </a:lnTo>
                <a:lnTo>
                  <a:pt x="0" y="957"/>
                </a:lnTo>
                <a:lnTo>
                  <a:pt x="1252" y="45"/>
                </a:lnTo>
                <a:close/>
              </a:path>
            </a:pathLst>
          </a:custGeom>
          <a:solidFill>
            <a:schemeClr val="bg2"/>
          </a:solidFill>
          <a:ln w="12700">
            <a:noFill/>
            <a:round/>
            <a:headEnd/>
            <a:tailEnd/>
          </a:ln>
        </p:spPr>
        <p:txBody>
          <a:bodyPr wrap="none" anchor="ctr"/>
          <a:lstStyle/>
          <a:p>
            <a:endParaRPr lang="en-US" sz="1800"/>
          </a:p>
        </p:txBody>
      </p:sp>
      <p:sp>
        <p:nvSpPr>
          <p:cNvPr id="37897" name="Text Box 9"/>
          <p:cNvSpPr txBox="1">
            <a:spLocks noChangeAspect="1" noChangeArrowheads="1"/>
          </p:cNvSpPr>
          <p:nvPr/>
        </p:nvSpPr>
        <p:spPr bwMode="auto">
          <a:xfrm>
            <a:off x="1658938" y="401638"/>
            <a:ext cx="1250950" cy="300037"/>
          </a:xfrm>
          <a:prstGeom prst="rect">
            <a:avLst/>
          </a:prstGeom>
          <a:noFill/>
          <a:ln w="12700">
            <a:noFill/>
            <a:miter lim="800000"/>
            <a:headEnd/>
            <a:tailEnd/>
          </a:ln>
        </p:spPr>
        <p:txBody>
          <a:bodyPr wrap="none" lIns="101882" tIns="50941" rIns="101882" bIns="50941">
            <a:spAutoFit/>
          </a:bodyPr>
          <a:lstStyle/>
          <a:p>
            <a:pPr defTabSz="1019175" eaLnBrk="0" hangingPunct="0"/>
            <a:r>
              <a:rPr lang="en-US" sz="1300" b="1"/>
              <a:t>barrier beach</a:t>
            </a:r>
          </a:p>
        </p:txBody>
      </p:sp>
      <p:sp>
        <p:nvSpPr>
          <p:cNvPr id="37898" name="Freeform 10" descr="25%"/>
          <p:cNvSpPr>
            <a:spLocks noChangeAspect="1"/>
          </p:cNvSpPr>
          <p:nvPr/>
        </p:nvSpPr>
        <p:spPr bwMode="auto">
          <a:xfrm>
            <a:off x="406400" y="1428750"/>
            <a:ext cx="5800725" cy="1628775"/>
          </a:xfrm>
          <a:custGeom>
            <a:avLst/>
            <a:gdLst>
              <a:gd name="T0" fmla="*/ 2147483647 w 3654"/>
              <a:gd name="T1" fmla="*/ 2147483647 h 1026"/>
              <a:gd name="T2" fmla="*/ 2147483647 w 3654"/>
              <a:gd name="T3" fmla="*/ 2147483647 h 1026"/>
              <a:gd name="T4" fmla="*/ 2147483647 w 3654"/>
              <a:gd name="T5" fmla="*/ 0 h 1026"/>
              <a:gd name="T6" fmla="*/ 2147483647 w 3654"/>
              <a:gd name="T7" fmla="*/ 2147483647 h 1026"/>
              <a:gd name="T8" fmla="*/ 2147483647 w 3654"/>
              <a:gd name="T9" fmla="*/ 2147483647 h 1026"/>
              <a:gd name="T10" fmla="*/ 2147483647 w 3654"/>
              <a:gd name="T11" fmla="*/ 2147483647 h 1026"/>
              <a:gd name="T12" fmla="*/ 2147483647 w 3654"/>
              <a:gd name="T13" fmla="*/ 2147483647 h 1026"/>
              <a:gd name="T14" fmla="*/ 2147483647 w 3654"/>
              <a:gd name="T15" fmla="*/ 2147483647 h 1026"/>
              <a:gd name="T16" fmla="*/ 2147483647 w 3654"/>
              <a:gd name="T17" fmla="*/ 2147483647 h 1026"/>
              <a:gd name="T18" fmla="*/ 2147483647 w 3654"/>
              <a:gd name="T19" fmla="*/ 2147483647 h 1026"/>
              <a:gd name="T20" fmla="*/ 2147483647 w 3654"/>
              <a:gd name="T21" fmla="*/ 2147483647 h 1026"/>
              <a:gd name="T22" fmla="*/ 2147483647 w 3654"/>
              <a:gd name="T23" fmla="*/ 2147483647 h 1026"/>
              <a:gd name="T24" fmla="*/ 2147483647 w 3654"/>
              <a:gd name="T25" fmla="*/ 2147483647 h 1026"/>
              <a:gd name="T26" fmla="*/ 2147483647 w 3654"/>
              <a:gd name="T27" fmla="*/ 2147483647 h 1026"/>
              <a:gd name="T28" fmla="*/ 2147483647 w 3654"/>
              <a:gd name="T29" fmla="*/ 2147483647 h 1026"/>
              <a:gd name="T30" fmla="*/ 2147483647 w 3654"/>
              <a:gd name="T31" fmla="*/ 2147483647 h 1026"/>
              <a:gd name="T32" fmla="*/ 2147483647 w 3654"/>
              <a:gd name="T33" fmla="*/ 2147483647 h 1026"/>
              <a:gd name="T34" fmla="*/ 2147483647 w 3654"/>
              <a:gd name="T35" fmla="*/ 2147483647 h 1026"/>
              <a:gd name="T36" fmla="*/ 2147483647 w 3654"/>
              <a:gd name="T37" fmla="*/ 2147483647 h 1026"/>
              <a:gd name="T38" fmla="*/ 2147483647 w 3654"/>
              <a:gd name="T39" fmla="*/ 2147483647 h 1026"/>
              <a:gd name="T40" fmla="*/ 2147483647 w 3654"/>
              <a:gd name="T41" fmla="*/ 2147483647 h 1026"/>
              <a:gd name="T42" fmla="*/ 2147483647 w 3654"/>
              <a:gd name="T43" fmla="*/ 2147483647 h 1026"/>
              <a:gd name="T44" fmla="*/ 2147483647 w 3654"/>
              <a:gd name="T45" fmla="*/ 2147483647 h 1026"/>
              <a:gd name="T46" fmla="*/ 2147483647 w 3654"/>
              <a:gd name="T47" fmla="*/ 2147483647 h 1026"/>
              <a:gd name="T48" fmla="*/ 2147483647 w 3654"/>
              <a:gd name="T49" fmla="*/ 2147483647 h 1026"/>
              <a:gd name="T50" fmla="*/ 2147483647 w 3654"/>
              <a:gd name="T51" fmla="*/ 2147483647 h 1026"/>
              <a:gd name="T52" fmla="*/ 2147483647 w 3654"/>
              <a:gd name="T53" fmla="*/ 2147483647 h 1026"/>
              <a:gd name="T54" fmla="*/ 2147483647 w 3654"/>
              <a:gd name="T55" fmla="*/ 2147483647 h 1026"/>
              <a:gd name="T56" fmla="*/ 2147483647 w 3654"/>
              <a:gd name="T57" fmla="*/ 2147483647 h 1026"/>
              <a:gd name="T58" fmla="*/ 2147483647 w 3654"/>
              <a:gd name="T59" fmla="*/ 2147483647 h 1026"/>
              <a:gd name="T60" fmla="*/ 2147483647 w 3654"/>
              <a:gd name="T61" fmla="*/ 2147483647 h 1026"/>
              <a:gd name="T62" fmla="*/ 2147483647 w 3654"/>
              <a:gd name="T63" fmla="*/ 2147483647 h 1026"/>
              <a:gd name="T64" fmla="*/ 2147483647 w 3654"/>
              <a:gd name="T65" fmla="*/ 2147483647 h 1026"/>
              <a:gd name="T66" fmla="*/ 2147483647 w 3654"/>
              <a:gd name="T67" fmla="*/ 2147483647 h 1026"/>
              <a:gd name="T68" fmla="*/ 2147483647 w 3654"/>
              <a:gd name="T69" fmla="*/ 2147483647 h 1026"/>
              <a:gd name="T70" fmla="*/ 2147483647 w 3654"/>
              <a:gd name="T71" fmla="*/ 2147483647 h 1026"/>
              <a:gd name="T72" fmla="*/ 2147483647 w 3654"/>
              <a:gd name="T73" fmla="*/ 2147483647 h 1026"/>
              <a:gd name="T74" fmla="*/ 2147483647 w 3654"/>
              <a:gd name="T75" fmla="*/ 2147483647 h 1026"/>
              <a:gd name="T76" fmla="*/ 2147483647 w 3654"/>
              <a:gd name="T77" fmla="*/ 2147483647 h 1026"/>
              <a:gd name="T78" fmla="*/ 2147483647 w 3654"/>
              <a:gd name="T79" fmla="*/ 2147483647 h 1026"/>
              <a:gd name="T80" fmla="*/ 2147483647 w 3654"/>
              <a:gd name="T81" fmla="*/ 2147483647 h 1026"/>
              <a:gd name="T82" fmla="*/ 2147483647 w 3654"/>
              <a:gd name="T83" fmla="*/ 2147483647 h 1026"/>
              <a:gd name="T84" fmla="*/ 2147483647 w 3654"/>
              <a:gd name="T85" fmla="*/ 2147483647 h 1026"/>
              <a:gd name="T86" fmla="*/ 2147483647 w 3654"/>
              <a:gd name="T87" fmla="*/ 2147483647 h 1026"/>
              <a:gd name="T88" fmla="*/ 2147483647 w 3654"/>
              <a:gd name="T89" fmla="*/ 2147483647 h 1026"/>
              <a:gd name="T90" fmla="*/ 0 w 3654"/>
              <a:gd name="T91" fmla="*/ 2147483647 h 1026"/>
              <a:gd name="T92" fmla="*/ 2147483647 w 3654"/>
              <a:gd name="T93" fmla="*/ 2147483647 h 10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54"/>
              <a:gd name="T142" fmla="*/ 0 h 1026"/>
              <a:gd name="T143" fmla="*/ 3654 w 3654"/>
              <a:gd name="T144" fmla="*/ 1026 h 10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54" h="1026">
                <a:moveTo>
                  <a:pt x="2" y="621"/>
                </a:moveTo>
                <a:lnTo>
                  <a:pt x="710" y="21"/>
                </a:lnTo>
                <a:lnTo>
                  <a:pt x="1186" y="0"/>
                </a:lnTo>
                <a:lnTo>
                  <a:pt x="2032" y="108"/>
                </a:lnTo>
                <a:lnTo>
                  <a:pt x="1233" y="72"/>
                </a:lnTo>
                <a:lnTo>
                  <a:pt x="2105" y="157"/>
                </a:lnTo>
                <a:lnTo>
                  <a:pt x="1252" y="127"/>
                </a:lnTo>
                <a:lnTo>
                  <a:pt x="1394" y="156"/>
                </a:lnTo>
                <a:lnTo>
                  <a:pt x="1241" y="153"/>
                </a:lnTo>
                <a:lnTo>
                  <a:pt x="2618" y="267"/>
                </a:lnTo>
                <a:lnTo>
                  <a:pt x="3654" y="406"/>
                </a:lnTo>
                <a:lnTo>
                  <a:pt x="2582" y="309"/>
                </a:lnTo>
                <a:lnTo>
                  <a:pt x="1094" y="229"/>
                </a:lnTo>
                <a:lnTo>
                  <a:pt x="1259" y="252"/>
                </a:lnTo>
                <a:lnTo>
                  <a:pt x="1062" y="252"/>
                </a:lnTo>
                <a:lnTo>
                  <a:pt x="2348" y="375"/>
                </a:lnTo>
                <a:lnTo>
                  <a:pt x="976" y="330"/>
                </a:lnTo>
                <a:lnTo>
                  <a:pt x="1189" y="359"/>
                </a:lnTo>
                <a:lnTo>
                  <a:pt x="945" y="359"/>
                </a:lnTo>
                <a:lnTo>
                  <a:pt x="1764" y="451"/>
                </a:lnTo>
                <a:lnTo>
                  <a:pt x="951" y="418"/>
                </a:lnTo>
                <a:lnTo>
                  <a:pt x="1277" y="456"/>
                </a:lnTo>
                <a:lnTo>
                  <a:pt x="1004" y="447"/>
                </a:lnTo>
                <a:lnTo>
                  <a:pt x="2113" y="548"/>
                </a:lnTo>
                <a:lnTo>
                  <a:pt x="2868" y="653"/>
                </a:lnTo>
                <a:lnTo>
                  <a:pt x="2135" y="593"/>
                </a:lnTo>
                <a:lnTo>
                  <a:pt x="2120" y="593"/>
                </a:lnTo>
                <a:lnTo>
                  <a:pt x="778" y="539"/>
                </a:lnTo>
                <a:lnTo>
                  <a:pt x="1062" y="578"/>
                </a:lnTo>
                <a:lnTo>
                  <a:pt x="767" y="582"/>
                </a:lnTo>
                <a:lnTo>
                  <a:pt x="880" y="617"/>
                </a:lnTo>
                <a:lnTo>
                  <a:pt x="698" y="617"/>
                </a:lnTo>
                <a:lnTo>
                  <a:pt x="1110" y="706"/>
                </a:lnTo>
                <a:lnTo>
                  <a:pt x="512" y="681"/>
                </a:lnTo>
                <a:lnTo>
                  <a:pt x="1503" y="797"/>
                </a:lnTo>
                <a:lnTo>
                  <a:pt x="552" y="748"/>
                </a:lnTo>
                <a:lnTo>
                  <a:pt x="924" y="805"/>
                </a:lnTo>
                <a:lnTo>
                  <a:pt x="482" y="807"/>
                </a:lnTo>
                <a:lnTo>
                  <a:pt x="1821" y="862"/>
                </a:lnTo>
                <a:lnTo>
                  <a:pt x="2630" y="969"/>
                </a:lnTo>
                <a:lnTo>
                  <a:pt x="1761" y="900"/>
                </a:lnTo>
                <a:lnTo>
                  <a:pt x="272" y="867"/>
                </a:lnTo>
                <a:lnTo>
                  <a:pt x="1112" y="975"/>
                </a:lnTo>
                <a:lnTo>
                  <a:pt x="134" y="951"/>
                </a:lnTo>
                <a:lnTo>
                  <a:pt x="452" y="1017"/>
                </a:lnTo>
                <a:lnTo>
                  <a:pt x="0" y="1026"/>
                </a:lnTo>
                <a:lnTo>
                  <a:pt x="2" y="621"/>
                </a:lnTo>
                <a:close/>
              </a:path>
            </a:pathLst>
          </a:custGeom>
          <a:pattFill prst="pct25">
            <a:fgClr>
              <a:schemeClr val="tx2"/>
            </a:fgClr>
            <a:bgClr>
              <a:schemeClr val="bg1"/>
            </a:bgClr>
          </a:pattFill>
          <a:ln w="9525">
            <a:noFill/>
            <a:round/>
            <a:headEnd/>
            <a:tailEnd/>
          </a:ln>
        </p:spPr>
        <p:txBody>
          <a:bodyPr/>
          <a:lstStyle/>
          <a:p>
            <a:endParaRPr lang="en-US" sz="1800"/>
          </a:p>
        </p:txBody>
      </p:sp>
      <p:grpSp>
        <p:nvGrpSpPr>
          <p:cNvPr id="2" name="Group 11"/>
          <p:cNvGrpSpPr>
            <a:grpSpLocks/>
          </p:cNvGrpSpPr>
          <p:nvPr/>
        </p:nvGrpSpPr>
        <p:grpSpPr bwMode="auto">
          <a:xfrm rot="-385665">
            <a:off x="4157663" y="1417638"/>
            <a:ext cx="200025" cy="65087"/>
            <a:chOff x="3134" y="1124"/>
            <a:chExt cx="264" cy="58"/>
          </a:xfrm>
        </p:grpSpPr>
        <p:sp>
          <p:nvSpPr>
            <p:cNvPr id="38574" name="Arc 12"/>
            <p:cNvSpPr>
              <a:spLocks/>
            </p:cNvSpPr>
            <p:nvPr/>
          </p:nvSpPr>
          <p:spPr bwMode="auto">
            <a:xfrm rot="120000">
              <a:off x="3187" y="1126"/>
              <a:ext cx="105"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75" name="Arc 13"/>
            <p:cNvSpPr>
              <a:spLocks/>
            </p:cNvSpPr>
            <p:nvPr/>
          </p:nvSpPr>
          <p:spPr bwMode="auto">
            <a:xfrm rot="120000">
              <a:off x="3134" y="1124"/>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76" name="Arc 14"/>
            <p:cNvSpPr>
              <a:spLocks/>
            </p:cNvSpPr>
            <p:nvPr/>
          </p:nvSpPr>
          <p:spPr bwMode="auto">
            <a:xfrm rot="120000">
              <a:off x="3241" y="1129"/>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 name="Group 15"/>
          <p:cNvGrpSpPr>
            <a:grpSpLocks/>
          </p:cNvGrpSpPr>
          <p:nvPr/>
        </p:nvGrpSpPr>
        <p:grpSpPr bwMode="auto">
          <a:xfrm rot="-385665">
            <a:off x="4371975" y="1422400"/>
            <a:ext cx="196850" cy="65088"/>
            <a:chOff x="3416" y="1144"/>
            <a:chExt cx="262" cy="57"/>
          </a:xfrm>
        </p:grpSpPr>
        <p:sp>
          <p:nvSpPr>
            <p:cNvPr id="38571" name="Arc 16"/>
            <p:cNvSpPr>
              <a:spLocks/>
            </p:cNvSpPr>
            <p:nvPr/>
          </p:nvSpPr>
          <p:spPr bwMode="auto">
            <a:xfrm rot="120000">
              <a:off x="3470" y="1145"/>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72" name="Arc 17"/>
            <p:cNvSpPr>
              <a:spLocks/>
            </p:cNvSpPr>
            <p:nvPr/>
          </p:nvSpPr>
          <p:spPr bwMode="auto">
            <a:xfrm rot="120000">
              <a:off x="3416" y="1144"/>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73" name="Arc 18"/>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4" name="Group 19"/>
          <p:cNvGrpSpPr>
            <a:grpSpLocks/>
          </p:cNvGrpSpPr>
          <p:nvPr/>
        </p:nvGrpSpPr>
        <p:grpSpPr bwMode="auto">
          <a:xfrm rot="-385665">
            <a:off x="4278313" y="1419225"/>
            <a:ext cx="196850" cy="63500"/>
            <a:chOff x="3290" y="1135"/>
            <a:chExt cx="263" cy="55"/>
          </a:xfrm>
        </p:grpSpPr>
        <p:sp>
          <p:nvSpPr>
            <p:cNvPr id="38568" name="Arc 20"/>
            <p:cNvSpPr>
              <a:spLocks/>
            </p:cNvSpPr>
            <p:nvPr/>
          </p:nvSpPr>
          <p:spPr bwMode="auto">
            <a:xfrm rot="120000">
              <a:off x="3343" y="1136"/>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9" name="Arc 21"/>
            <p:cNvSpPr>
              <a:spLocks/>
            </p:cNvSpPr>
            <p:nvPr/>
          </p:nvSpPr>
          <p:spPr bwMode="auto">
            <a:xfrm rot="120000">
              <a:off x="3290" y="113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70" name="Arc 22"/>
            <p:cNvSpPr>
              <a:spLocks/>
            </p:cNvSpPr>
            <p:nvPr/>
          </p:nvSpPr>
          <p:spPr bwMode="auto">
            <a:xfrm rot="120000">
              <a:off x="3395" y="1138"/>
              <a:ext cx="15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5" name="Group 23"/>
          <p:cNvGrpSpPr>
            <a:grpSpLocks/>
          </p:cNvGrpSpPr>
          <p:nvPr/>
        </p:nvGrpSpPr>
        <p:grpSpPr bwMode="auto">
          <a:xfrm rot="-385665">
            <a:off x="4527550" y="1436688"/>
            <a:ext cx="195263" cy="63500"/>
            <a:chOff x="3624" y="1152"/>
            <a:chExt cx="262" cy="57"/>
          </a:xfrm>
        </p:grpSpPr>
        <p:sp>
          <p:nvSpPr>
            <p:cNvPr id="38565" name="Arc 24"/>
            <p:cNvSpPr>
              <a:spLocks/>
            </p:cNvSpPr>
            <p:nvPr/>
          </p:nvSpPr>
          <p:spPr bwMode="auto">
            <a:xfrm rot="120000">
              <a:off x="3676" y="1152"/>
              <a:ext cx="10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6" name="Arc 25"/>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7" name="Arc 26"/>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6" name="Group 27"/>
          <p:cNvGrpSpPr>
            <a:grpSpLocks/>
          </p:cNvGrpSpPr>
          <p:nvPr/>
        </p:nvGrpSpPr>
        <p:grpSpPr bwMode="auto">
          <a:xfrm rot="-385665">
            <a:off x="4449763" y="1420813"/>
            <a:ext cx="196850" cy="65087"/>
            <a:chOff x="3520" y="1148"/>
            <a:chExt cx="262" cy="57"/>
          </a:xfrm>
        </p:grpSpPr>
        <p:sp>
          <p:nvSpPr>
            <p:cNvPr id="38562" name="Arc 28"/>
            <p:cNvSpPr>
              <a:spLocks/>
            </p:cNvSpPr>
            <p:nvPr/>
          </p:nvSpPr>
          <p:spPr bwMode="auto">
            <a:xfrm rot="120000">
              <a:off x="3573" y="1148"/>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3" name="Arc 29"/>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4" name="Arc 30"/>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7" name="Group 31"/>
          <p:cNvGrpSpPr>
            <a:grpSpLocks/>
          </p:cNvGrpSpPr>
          <p:nvPr/>
        </p:nvGrpSpPr>
        <p:grpSpPr bwMode="auto">
          <a:xfrm rot="599682">
            <a:off x="4605338" y="1443038"/>
            <a:ext cx="196850" cy="65087"/>
            <a:chOff x="3729" y="1156"/>
            <a:chExt cx="262" cy="57"/>
          </a:xfrm>
        </p:grpSpPr>
        <p:sp>
          <p:nvSpPr>
            <p:cNvPr id="38559" name="Arc 32"/>
            <p:cNvSpPr>
              <a:spLocks/>
            </p:cNvSpPr>
            <p:nvPr/>
          </p:nvSpPr>
          <p:spPr bwMode="auto">
            <a:xfrm rot="120000">
              <a:off x="3781" y="1156"/>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0" name="Arc 33"/>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61" name="Arc 34"/>
            <p:cNvSpPr>
              <a:spLocks/>
            </p:cNvSpPr>
            <p:nvPr/>
          </p:nvSpPr>
          <p:spPr bwMode="auto">
            <a:xfrm rot="120000">
              <a:off x="3833" y="1159"/>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8" name="Group 35"/>
          <p:cNvGrpSpPr>
            <a:grpSpLocks/>
          </p:cNvGrpSpPr>
          <p:nvPr/>
        </p:nvGrpSpPr>
        <p:grpSpPr bwMode="auto">
          <a:xfrm rot="-385665">
            <a:off x="3709988" y="1408113"/>
            <a:ext cx="196850" cy="66675"/>
            <a:chOff x="2574" y="1091"/>
            <a:chExt cx="262" cy="58"/>
          </a:xfrm>
        </p:grpSpPr>
        <p:sp>
          <p:nvSpPr>
            <p:cNvPr id="38556" name="Arc 36"/>
            <p:cNvSpPr>
              <a:spLocks/>
            </p:cNvSpPr>
            <p:nvPr/>
          </p:nvSpPr>
          <p:spPr bwMode="auto">
            <a:xfrm rot="120000">
              <a:off x="2627" y="1092"/>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57" name="Arc 37"/>
            <p:cNvSpPr>
              <a:spLocks/>
            </p:cNvSpPr>
            <p:nvPr/>
          </p:nvSpPr>
          <p:spPr bwMode="auto">
            <a:xfrm rot="120000">
              <a:off x="2574" y="1091"/>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58" name="Arc 38"/>
            <p:cNvSpPr>
              <a:spLocks/>
            </p:cNvSpPr>
            <p:nvPr/>
          </p:nvSpPr>
          <p:spPr bwMode="auto">
            <a:xfrm rot="120000">
              <a:off x="2679" y="1096"/>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9" name="Group 39"/>
          <p:cNvGrpSpPr>
            <a:grpSpLocks/>
          </p:cNvGrpSpPr>
          <p:nvPr/>
        </p:nvGrpSpPr>
        <p:grpSpPr bwMode="auto">
          <a:xfrm rot="-385665">
            <a:off x="3848100" y="1411288"/>
            <a:ext cx="198438" cy="66675"/>
            <a:chOff x="2757" y="1102"/>
            <a:chExt cx="263" cy="58"/>
          </a:xfrm>
        </p:grpSpPr>
        <p:sp>
          <p:nvSpPr>
            <p:cNvPr id="38553" name="Arc 40"/>
            <p:cNvSpPr>
              <a:spLocks/>
            </p:cNvSpPr>
            <p:nvPr/>
          </p:nvSpPr>
          <p:spPr bwMode="auto">
            <a:xfrm rot="120000">
              <a:off x="2810" y="1103"/>
              <a:ext cx="104"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54" name="Arc 41"/>
            <p:cNvSpPr>
              <a:spLocks/>
            </p:cNvSpPr>
            <p:nvPr/>
          </p:nvSpPr>
          <p:spPr bwMode="auto">
            <a:xfrm rot="120000">
              <a:off x="2757" y="1102"/>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55" name="Arc 42"/>
            <p:cNvSpPr>
              <a:spLocks/>
            </p:cNvSpPr>
            <p:nvPr/>
          </p:nvSpPr>
          <p:spPr bwMode="auto">
            <a:xfrm rot="120000">
              <a:off x="2862" y="1106"/>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0" name="Group 43"/>
          <p:cNvGrpSpPr>
            <a:grpSpLocks/>
          </p:cNvGrpSpPr>
          <p:nvPr/>
        </p:nvGrpSpPr>
        <p:grpSpPr bwMode="auto">
          <a:xfrm rot="-385665">
            <a:off x="4508500" y="1436688"/>
            <a:ext cx="195263" cy="63500"/>
            <a:chOff x="3600" y="1151"/>
            <a:chExt cx="260" cy="57"/>
          </a:xfrm>
        </p:grpSpPr>
        <p:sp>
          <p:nvSpPr>
            <p:cNvPr id="38550" name="Arc 44"/>
            <p:cNvSpPr>
              <a:spLocks/>
            </p:cNvSpPr>
            <p:nvPr/>
          </p:nvSpPr>
          <p:spPr bwMode="auto">
            <a:xfrm rot="120000">
              <a:off x="3651" y="115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51" name="Arc 45"/>
            <p:cNvSpPr>
              <a:spLocks/>
            </p:cNvSpPr>
            <p:nvPr/>
          </p:nvSpPr>
          <p:spPr bwMode="auto">
            <a:xfrm rot="120000">
              <a:off x="3600" y="1151"/>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52" name="Arc 46"/>
            <p:cNvSpPr>
              <a:spLocks/>
            </p:cNvSpPr>
            <p:nvPr/>
          </p:nvSpPr>
          <p:spPr bwMode="auto">
            <a:xfrm rot="120000">
              <a:off x="3703" y="1155"/>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1" name="Group 47"/>
          <p:cNvGrpSpPr>
            <a:grpSpLocks/>
          </p:cNvGrpSpPr>
          <p:nvPr/>
        </p:nvGrpSpPr>
        <p:grpSpPr bwMode="auto">
          <a:xfrm rot="-385665">
            <a:off x="4387850" y="1412875"/>
            <a:ext cx="196850" cy="63500"/>
            <a:chOff x="3440" y="1137"/>
            <a:chExt cx="261" cy="56"/>
          </a:xfrm>
        </p:grpSpPr>
        <p:sp>
          <p:nvSpPr>
            <p:cNvPr id="38547" name="Arc 48"/>
            <p:cNvSpPr>
              <a:spLocks/>
            </p:cNvSpPr>
            <p:nvPr/>
          </p:nvSpPr>
          <p:spPr bwMode="auto">
            <a:xfrm rot="120000">
              <a:off x="3491" y="1137"/>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8" name="Arc 49"/>
            <p:cNvSpPr>
              <a:spLocks/>
            </p:cNvSpPr>
            <p:nvPr/>
          </p:nvSpPr>
          <p:spPr bwMode="auto">
            <a:xfrm rot="120000">
              <a:off x="3440" y="1137"/>
              <a:ext cx="157"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1" y="22001"/>
                  </a:moveTo>
                  <a:cubicBezTo>
                    <a:pt x="9586" y="21925"/>
                    <a:pt x="0" y="12277"/>
                    <a:pt x="0" y="402"/>
                  </a:cubicBezTo>
                  <a:cubicBezTo>
                    <a:pt x="-1" y="267"/>
                    <a:pt x="1" y="133"/>
                    <a:pt x="3" y="-1"/>
                  </a:cubicBezTo>
                </a:path>
                <a:path w="21600" h="22002" stroke="0" extrusionOk="0">
                  <a:moveTo>
                    <a:pt x="21461"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9" name="Arc 50"/>
            <p:cNvSpPr>
              <a:spLocks/>
            </p:cNvSpPr>
            <p:nvPr/>
          </p:nvSpPr>
          <p:spPr bwMode="auto">
            <a:xfrm rot="120000">
              <a:off x="3543" y="1140"/>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2" name="Group 51"/>
          <p:cNvGrpSpPr>
            <a:grpSpLocks/>
          </p:cNvGrpSpPr>
          <p:nvPr/>
        </p:nvGrpSpPr>
        <p:grpSpPr bwMode="auto">
          <a:xfrm rot="-385665">
            <a:off x="4108450" y="1422400"/>
            <a:ext cx="195263" cy="65088"/>
            <a:chOff x="3075" y="1110"/>
            <a:chExt cx="261" cy="57"/>
          </a:xfrm>
        </p:grpSpPr>
        <p:sp>
          <p:nvSpPr>
            <p:cNvPr id="38544" name="Arc 52"/>
            <p:cNvSpPr>
              <a:spLocks/>
            </p:cNvSpPr>
            <p:nvPr/>
          </p:nvSpPr>
          <p:spPr bwMode="auto">
            <a:xfrm rot="120000">
              <a:off x="3127" y="111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5" name="Arc 53"/>
            <p:cNvSpPr>
              <a:spLocks/>
            </p:cNvSpPr>
            <p:nvPr/>
          </p:nvSpPr>
          <p:spPr bwMode="auto">
            <a:xfrm rot="120000">
              <a:off x="3075" y="1110"/>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6" name="Arc 54"/>
            <p:cNvSpPr>
              <a:spLocks/>
            </p:cNvSpPr>
            <p:nvPr/>
          </p:nvSpPr>
          <p:spPr bwMode="auto">
            <a:xfrm rot="120000">
              <a:off x="3179" y="1115"/>
              <a:ext cx="157"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3" name="Group 55"/>
          <p:cNvGrpSpPr>
            <a:grpSpLocks/>
          </p:cNvGrpSpPr>
          <p:nvPr/>
        </p:nvGrpSpPr>
        <p:grpSpPr bwMode="auto">
          <a:xfrm>
            <a:off x="3905250" y="1414463"/>
            <a:ext cx="349250" cy="87312"/>
            <a:chOff x="2460" y="891"/>
            <a:chExt cx="220" cy="55"/>
          </a:xfrm>
        </p:grpSpPr>
        <p:grpSp>
          <p:nvGrpSpPr>
            <p:cNvPr id="14" name="Group 56"/>
            <p:cNvGrpSpPr>
              <a:grpSpLocks/>
            </p:cNvGrpSpPr>
            <p:nvPr/>
          </p:nvGrpSpPr>
          <p:grpSpPr bwMode="auto">
            <a:xfrm rot="-385665">
              <a:off x="2460" y="894"/>
              <a:ext cx="124" cy="40"/>
              <a:chOff x="2830" y="1113"/>
              <a:chExt cx="262" cy="56"/>
            </a:xfrm>
          </p:grpSpPr>
          <p:sp>
            <p:nvSpPr>
              <p:cNvPr id="38541" name="Arc 57"/>
              <p:cNvSpPr>
                <a:spLocks/>
              </p:cNvSpPr>
              <p:nvPr/>
            </p:nvSpPr>
            <p:spPr bwMode="auto">
              <a:xfrm rot="120000">
                <a:off x="2883" y="1114"/>
                <a:ext cx="105"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2" name="Arc 58"/>
              <p:cNvSpPr>
                <a:spLocks/>
              </p:cNvSpPr>
              <p:nvPr/>
            </p:nvSpPr>
            <p:spPr bwMode="auto">
              <a:xfrm rot="120000">
                <a:off x="2830" y="1113"/>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3" name="Arc 59"/>
              <p:cNvSpPr>
                <a:spLocks/>
              </p:cNvSpPr>
              <p:nvPr/>
            </p:nvSpPr>
            <p:spPr bwMode="auto">
              <a:xfrm rot="120000">
                <a:off x="2935" y="1117"/>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5" name="Group 60"/>
            <p:cNvGrpSpPr>
              <a:grpSpLocks/>
            </p:cNvGrpSpPr>
            <p:nvPr/>
          </p:nvGrpSpPr>
          <p:grpSpPr bwMode="auto">
            <a:xfrm rot="-385665">
              <a:off x="2556" y="905"/>
              <a:ext cx="124" cy="41"/>
              <a:chOff x="3005" y="1120"/>
              <a:chExt cx="261" cy="58"/>
            </a:xfrm>
          </p:grpSpPr>
          <p:sp>
            <p:nvSpPr>
              <p:cNvPr id="38538" name="Arc 61"/>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39" name="Arc 62"/>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40" name="Arc 63"/>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6" name="Group 64"/>
            <p:cNvGrpSpPr>
              <a:grpSpLocks/>
            </p:cNvGrpSpPr>
            <p:nvPr/>
          </p:nvGrpSpPr>
          <p:grpSpPr bwMode="auto">
            <a:xfrm rot="-385665">
              <a:off x="2467" y="900"/>
              <a:ext cx="124" cy="41"/>
              <a:chOff x="2844" y="1123"/>
              <a:chExt cx="260" cy="56"/>
            </a:xfrm>
          </p:grpSpPr>
          <p:sp>
            <p:nvSpPr>
              <p:cNvPr id="38535" name="Arc 65"/>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36" name="Arc 66"/>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37" name="Arc 67"/>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7" name="Group 68"/>
            <p:cNvGrpSpPr>
              <a:grpSpLocks/>
            </p:cNvGrpSpPr>
            <p:nvPr/>
          </p:nvGrpSpPr>
          <p:grpSpPr bwMode="auto">
            <a:xfrm rot="-385665">
              <a:off x="2503" y="891"/>
              <a:ext cx="122" cy="41"/>
              <a:chOff x="2920" y="1108"/>
              <a:chExt cx="259" cy="58"/>
            </a:xfrm>
          </p:grpSpPr>
          <p:sp>
            <p:nvSpPr>
              <p:cNvPr id="38532" name="Arc 69"/>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33" name="Arc 70"/>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34" name="Arc 71"/>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grpSp>
        <p:nvGrpSpPr>
          <p:cNvPr id="18" name="Group 72"/>
          <p:cNvGrpSpPr>
            <a:grpSpLocks/>
          </p:cNvGrpSpPr>
          <p:nvPr/>
        </p:nvGrpSpPr>
        <p:grpSpPr bwMode="auto">
          <a:xfrm rot="-385665">
            <a:off x="4225925" y="1411288"/>
            <a:ext cx="195263" cy="68262"/>
            <a:chOff x="3265" y="1129"/>
            <a:chExt cx="262" cy="59"/>
          </a:xfrm>
        </p:grpSpPr>
        <p:sp>
          <p:nvSpPr>
            <p:cNvPr id="38525" name="Arc 73"/>
            <p:cNvSpPr>
              <a:spLocks/>
            </p:cNvSpPr>
            <p:nvPr/>
          </p:nvSpPr>
          <p:spPr bwMode="auto">
            <a:xfrm rot="120000">
              <a:off x="3318" y="1130"/>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26" name="Arc 74"/>
            <p:cNvSpPr>
              <a:spLocks/>
            </p:cNvSpPr>
            <p:nvPr/>
          </p:nvSpPr>
          <p:spPr bwMode="auto">
            <a:xfrm rot="120000">
              <a:off x="3265" y="112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27" name="Arc 75"/>
            <p:cNvSpPr>
              <a:spLocks/>
            </p:cNvSpPr>
            <p:nvPr/>
          </p:nvSpPr>
          <p:spPr bwMode="auto">
            <a:xfrm rot="120000">
              <a:off x="3369" y="1134"/>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19" name="Group 76"/>
          <p:cNvGrpSpPr>
            <a:grpSpLocks/>
          </p:cNvGrpSpPr>
          <p:nvPr/>
        </p:nvGrpSpPr>
        <p:grpSpPr bwMode="auto">
          <a:xfrm rot="-385665">
            <a:off x="3621088" y="1408113"/>
            <a:ext cx="195262" cy="61912"/>
            <a:chOff x="2497" y="1085"/>
            <a:chExt cx="261" cy="55"/>
          </a:xfrm>
        </p:grpSpPr>
        <p:sp>
          <p:nvSpPr>
            <p:cNvPr id="38522" name="Arc 77"/>
            <p:cNvSpPr>
              <a:spLocks/>
            </p:cNvSpPr>
            <p:nvPr/>
          </p:nvSpPr>
          <p:spPr bwMode="auto">
            <a:xfrm rot="120000">
              <a:off x="2551" y="1086"/>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23" name="Arc 78"/>
            <p:cNvSpPr>
              <a:spLocks/>
            </p:cNvSpPr>
            <p:nvPr/>
          </p:nvSpPr>
          <p:spPr bwMode="auto">
            <a:xfrm rot="120000">
              <a:off x="2497" y="108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24" name="Arc 79"/>
            <p:cNvSpPr>
              <a:spLocks/>
            </p:cNvSpPr>
            <p:nvPr/>
          </p:nvSpPr>
          <p:spPr bwMode="auto">
            <a:xfrm rot="120000">
              <a:off x="2601" y="1088"/>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0" name="Group 80"/>
          <p:cNvGrpSpPr>
            <a:grpSpLocks/>
          </p:cNvGrpSpPr>
          <p:nvPr/>
        </p:nvGrpSpPr>
        <p:grpSpPr bwMode="auto">
          <a:xfrm rot="-385665">
            <a:off x="3759200" y="1398588"/>
            <a:ext cx="198438" cy="63500"/>
            <a:chOff x="2640" y="1086"/>
            <a:chExt cx="263" cy="56"/>
          </a:xfrm>
        </p:grpSpPr>
        <p:sp>
          <p:nvSpPr>
            <p:cNvPr id="38519" name="Arc 81"/>
            <p:cNvSpPr>
              <a:spLocks/>
            </p:cNvSpPr>
            <p:nvPr/>
          </p:nvSpPr>
          <p:spPr bwMode="auto">
            <a:xfrm rot="120000">
              <a:off x="2693" y="1087"/>
              <a:ext cx="105"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20" name="Arc 82"/>
            <p:cNvSpPr>
              <a:spLocks/>
            </p:cNvSpPr>
            <p:nvPr/>
          </p:nvSpPr>
          <p:spPr bwMode="auto">
            <a:xfrm rot="120000">
              <a:off x="2640" y="1086"/>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21" name="Arc 83"/>
            <p:cNvSpPr>
              <a:spLocks/>
            </p:cNvSpPr>
            <p:nvPr/>
          </p:nvSpPr>
          <p:spPr bwMode="auto">
            <a:xfrm rot="120000">
              <a:off x="2745" y="108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1" name="Group 84"/>
          <p:cNvGrpSpPr>
            <a:grpSpLocks/>
          </p:cNvGrpSpPr>
          <p:nvPr/>
        </p:nvGrpSpPr>
        <p:grpSpPr bwMode="auto">
          <a:xfrm rot="-385665">
            <a:off x="3338513" y="1423988"/>
            <a:ext cx="204787" cy="74612"/>
            <a:chOff x="2053" y="1058"/>
            <a:chExt cx="274" cy="66"/>
          </a:xfrm>
        </p:grpSpPr>
        <p:sp>
          <p:nvSpPr>
            <p:cNvPr id="38516" name="Arc 85"/>
            <p:cNvSpPr>
              <a:spLocks/>
            </p:cNvSpPr>
            <p:nvPr/>
          </p:nvSpPr>
          <p:spPr bwMode="auto">
            <a:xfrm rot="180000">
              <a:off x="2109"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17" name="Arc 86"/>
            <p:cNvSpPr>
              <a:spLocks/>
            </p:cNvSpPr>
            <p:nvPr/>
          </p:nvSpPr>
          <p:spPr bwMode="auto">
            <a:xfrm rot="180000">
              <a:off x="2053"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18" name="Arc 87"/>
            <p:cNvSpPr>
              <a:spLocks/>
            </p:cNvSpPr>
            <p:nvPr/>
          </p:nvSpPr>
          <p:spPr bwMode="auto">
            <a:xfrm rot="180000">
              <a:off x="2164"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2" name="Group 88"/>
          <p:cNvGrpSpPr>
            <a:grpSpLocks/>
          </p:cNvGrpSpPr>
          <p:nvPr/>
        </p:nvGrpSpPr>
        <p:grpSpPr bwMode="auto">
          <a:xfrm rot="-385665">
            <a:off x="3244850" y="1406525"/>
            <a:ext cx="204788" cy="77788"/>
            <a:chOff x="1932" y="1036"/>
            <a:chExt cx="274" cy="68"/>
          </a:xfrm>
        </p:grpSpPr>
        <p:sp>
          <p:nvSpPr>
            <p:cNvPr id="38513" name="Arc 89"/>
            <p:cNvSpPr>
              <a:spLocks/>
            </p:cNvSpPr>
            <p:nvPr/>
          </p:nvSpPr>
          <p:spPr bwMode="auto">
            <a:xfrm rot="180000">
              <a:off x="1986"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14" name="Arc 90"/>
            <p:cNvSpPr>
              <a:spLocks/>
            </p:cNvSpPr>
            <p:nvPr/>
          </p:nvSpPr>
          <p:spPr bwMode="auto">
            <a:xfrm rot="180000">
              <a:off x="1932"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15" name="Arc 91"/>
            <p:cNvSpPr>
              <a:spLocks/>
            </p:cNvSpPr>
            <p:nvPr/>
          </p:nvSpPr>
          <p:spPr bwMode="auto">
            <a:xfrm rot="180000">
              <a:off x="2042"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3" name="Group 92"/>
          <p:cNvGrpSpPr>
            <a:grpSpLocks/>
          </p:cNvGrpSpPr>
          <p:nvPr/>
        </p:nvGrpSpPr>
        <p:grpSpPr bwMode="auto">
          <a:xfrm rot="-385665">
            <a:off x="3097213" y="1400175"/>
            <a:ext cx="203200" cy="76200"/>
            <a:chOff x="1729" y="1031"/>
            <a:chExt cx="273" cy="67"/>
          </a:xfrm>
        </p:grpSpPr>
        <p:sp>
          <p:nvSpPr>
            <p:cNvPr id="38510" name="Arc 93"/>
            <p:cNvSpPr>
              <a:spLocks/>
            </p:cNvSpPr>
            <p:nvPr/>
          </p:nvSpPr>
          <p:spPr bwMode="auto">
            <a:xfrm rot="180000">
              <a:off x="1785"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11" name="Arc 94"/>
            <p:cNvSpPr>
              <a:spLocks/>
            </p:cNvSpPr>
            <p:nvPr/>
          </p:nvSpPr>
          <p:spPr bwMode="auto">
            <a:xfrm rot="180000">
              <a:off x="1729"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12" name="Arc 95"/>
            <p:cNvSpPr>
              <a:spLocks/>
            </p:cNvSpPr>
            <p:nvPr/>
          </p:nvSpPr>
          <p:spPr bwMode="auto">
            <a:xfrm rot="180000">
              <a:off x="1837"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4" name="Group 96"/>
          <p:cNvGrpSpPr>
            <a:grpSpLocks/>
          </p:cNvGrpSpPr>
          <p:nvPr/>
        </p:nvGrpSpPr>
        <p:grpSpPr bwMode="auto">
          <a:xfrm rot="-385665">
            <a:off x="3113088" y="1408113"/>
            <a:ext cx="204787" cy="74612"/>
            <a:chOff x="1752" y="1038"/>
            <a:chExt cx="273" cy="66"/>
          </a:xfrm>
        </p:grpSpPr>
        <p:sp>
          <p:nvSpPr>
            <p:cNvPr id="38507" name="Arc 97"/>
            <p:cNvSpPr>
              <a:spLocks/>
            </p:cNvSpPr>
            <p:nvPr/>
          </p:nvSpPr>
          <p:spPr bwMode="auto">
            <a:xfrm rot="180000">
              <a:off x="1806"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8" name="Arc 98"/>
            <p:cNvSpPr>
              <a:spLocks/>
            </p:cNvSpPr>
            <p:nvPr/>
          </p:nvSpPr>
          <p:spPr bwMode="auto">
            <a:xfrm rot="180000">
              <a:off x="1752"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9" name="Arc 99"/>
            <p:cNvSpPr>
              <a:spLocks/>
            </p:cNvSpPr>
            <p:nvPr/>
          </p:nvSpPr>
          <p:spPr bwMode="auto">
            <a:xfrm rot="180000">
              <a:off x="1861"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5" name="Group 100"/>
          <p:cNvGrpSpPr>
            <a:grpSpLocks/>
          </p:cNvGrpSpPr>
          <p:nvPr/>
        </p:nvGrpSpPr>
        <p:grpSpPr bwMode="auto">
          <a:xfrm rot="-385665">
            <a:off x="3017838" y="1401763"/>
            <a:ext cx="203200" cy="77787"/>
            <a:chOff x="1625" y="1026"/>
            <a:chExt cx="273" cy="68"/>
          </a:xfrm>
        </p:grpSpPr>
        <p:sp>
          <p:nvSpPr>
            <p:cNvPr id="38504" name="Arc 101"/>
            <p:cNvSpPr>
              <a:spLocks/>
            </p:cNvSpPr>
            <p:nvPr/>
          </p:nvSpPr>
          <p:spPr bwMode="auto">
            <a:xfrm rot="180000">
              <a:off x="1679"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5" name="Arc 102"/>
            <p:cNvSpPr>
              <a:spLocks/>
            </p:cNvSpPr>
            <p:nvPr/>
          </p:nvSpPr>
          <p:spPr bwMode="auto">
            <a:xfrm rot="180000">
              <a:off x="1625"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6" name="Arc 103"/>
            <p:cNvSpPr>
              <a:spLocks/>
            </p:cNvSpPr>
            <p:nvPr/>
          </p:nvSpPr>
          <p:spPr bwMode="auto">
            <a:xfrm rot="180000">
              <a:off x="1735"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6" name="Group 104"/>
          <p:cNvGrpSpPr>
            <a:grpSpLocks/>
          </p:cNvGrpSpPr>
          <p:nvPr/>
        </p:nvGrpSpPr>
        <p:grpSpPr bwMode="auto">
          <a:xfrm rot="-385665">
            <a:off x="2938463" y="1403350"/>
            <a:ext cx="204787" cy="74613"/>
            <a:chOff x="1520" y="1021"/>
            <a:chExt cx="274" cy="66"/>
          </a:xfrm>
        </p:grpSpPr>
        <p:sp>
          <p:nvSpPr>
            <p:cNvPr id="38501" name="Arc 105"/>
            <p:cNvSpPr>
              <a:spLocks/>
            </p:cNvSpPr>
            <p:nvPr/>
          </p:nvSpPr>
          <p:spPr bwMode="auto">
            <a:xfrm rot="180000">
              <a:off x="1575"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2" name="Arc 106"/>
            <p:cNvSpPr>
              <a:spLocks/>
            </p:cNvSpPr>
            <p:nvPr/>
          </p:nvSpPr>
          <p:spPr bwMode="auto">
            <a:xfrm rot="180000">
              <a:off x="1520"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3" name="Arc 107"/>
            <p:cNvSpPr>
              <a:spLocks/>
            </p:cNvSpPr>
            <p:nvPr/>
          </p:nvSpPr>
          <p:spPr bwMode="auto">
            <a:xfrm rot="180000">
              <a:off x="1629"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7" name="Group 108"/>
          <p:cNvGrpSpPr>
            <a:grpSpLocks/>
          </p:cNvGrpSpPr>
          <p:nvPr/>
        </p:nvGrpSpPr>
        <p:grpSpPr bwMode="auto">
          <a:xfrm rot="-385665">
            <a:off x="3246438" y="1430338"/>
            <a:ext cx="201612" cy="77787"/>
            <a:chOff x="1928" y="1056"/>
            <a:chExt cx="271" cy="69"/>
          </a:xfrm>
        </p:grpSpPr>
        <p:sp>
          <p:nvSpPr>
            <p:cNvPr id="38498" name="Arc 109"/>
            <p:cNvSpPr>
              <a:spLocks/>
            </p:cNvSpPr>
            <p:nvPr/>
          </p:nvSpPr>
          <p:spPr bwMode="auto">
            <a:xfrm rot="180000">
              <a:off x="1981"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9" name="Arc 110"/>
            <p:cNvSpPr>
              <a:spLocks/>
            </p:cNvSpPr>
            <p:nvPr/>
          </p:nvSpPr>
          <p:spPr bwMode="auto">
            <a:xfrm rot="180000">
              <a:off x="1928"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500" name="Arc 111"/>
            <p:cNvSpPr>
              <a:spLocks/>
            </p:cNvSpPr>
            <p:nvPr/>
          </p:nvSpPr>
          <p:spPr bwMode="auto">
            <a:xfrm rot="180000">
              <a:off x="2037"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8" name="Group 112"/>
          <p:cNvGrpSpPr>
            <a:grpSpLocks/>
          </p:cNvGrpSpPr>
          <p:nvPr/>
        </p:nvGrpSpPr>
        <p:grpSpPr bwMode="auto">
          <a:xfrm rot="-385665">
            <a:off x="2703513" y="1400175"/>
            <a:ext cx="201612" cy="76200"/>
            <a:chOff x="1212" y="1001"/>
            <a:chExt cx="271" cy="67"/>
          </a:xfrm>
        </p:grpSpPr>
        <p:sp>
          <p:nvSpPr>
            <p:cNvPr id="38495" name="Arc 113"/>
            <p:cNvSpPr>
              <a:spLocks/>
            </p:cNvSpPr>
            <p:nvPr/>
          </p:nvSpPr>
          <p:spPr bwMode="auto">
            <a:xfrm rot="180000">
              <a:off x="1264"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6" name="Arc 114"/>
            <p:cNvSpPr>
              <a:spLocks/>
            </p:cNvSpPr>
            <p:nvPr/>
          </p:nvSpPr>
          <p:spPr bwMode="auto">
            <a:xfrm rot="180000">
              <a:off x="1212"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7" name="Arc 115"/>
            <p:cNvSpPr>
              <a:spLocks/>
            </p:cNvSpPr>
            <p:nvPr/>
          </p:nvSpPr>
          <p:spPr bwMode="auto">
            <a:xfrm rot="180000">
              <a:off x="1320"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29" name="Group 116"/>
          <p:cNvGrpSpPr>
            <a:grpSpLocks/>
          </p:cNvGrpSpPr>
          <p:nvPr/>
        </p:nvGrpSpPr>
        <p:grpSpPr bwMode="auto">
          <a:xfrm rot="-385665">
            <a:off x="2606675" y="1398588"/>
            <a:ext cx="203200" cy="76200"/>
            <a:chOff x="1084" y="991"/>
            <a:chExt cx="273" cy="67"/>
          </a:xfrm>
        </p:grpSpPr>
        <p:sp>
          <p:nvSpPr>
            <p:cNvPr id="38492" name="Arc 117"/>
            <p:cNvSpPr>
              <a:spLocks/>
            </p:cNvSpPr>
            <p:nvPr/>
          </p:nvSpPr>
          <p:spPr bwMode="auto">
            <a:xfrm rot="180000">
              <a:off x="1138"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3" name="Arc 118"/>
            <p:cNvSpPr>
              <a:spLocks/>
            </p:cNvSpPr>
            <p:nvPr/>
          </p:nvSpPr>
          <p:spPr bwMode="auto">
            <a:xfrm rot="180000">
              <a:off x="1084"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4" name="Arc 119"/>
            <p:cNvSpPr>
              <a:spLocks/>
            </p:cNvSpPr>
            <p:nvPr/>
          </p:nvSpPr>
          <p:spPr bwMode="auto">
            <a:xfrm rot="180000">
              <a:off x="1193"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0" name="Group 120"/>
          <p:cNvGrpSpPr>
            <a:grpSpLocks/>
          </p:cNvGrpSpPr>
          <p:nvPr/>
        </p:nvGrpSpPr>
        <p:grpSpPr bwMode="auto">
          <a:xfrm rot="-385665">
            <a:off x="2768600" y="1416050"/>
            <a:ext cx="203200" cy="74613"/>
            <a:chOff x="1300" y="1012"/>
            <a:chExt cx="272" cy="65"/>
          </a:xfrm>
        </p:grpSpPr>
        <p:sp>
          <p:nvSpPr>
            <p:cNvPr id="38489" name="Arc 121"/>
            <p:cNvSpPr>
              <a:spLocks/>
            </p:cNvSpPr>
            <p:nvPr/>
          </p:nvSpPr>
          <p:spPr bwMode="auto">
            <a:xfrm rot="180000">
              <a:off x="1354"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0" name="Arc 122"/>
            <p:cNvSpPr>
              <a:spLocks/>
            </p:cNvSpPr>
            <p:nvPr/>
          </p:nvSpPr>
          <p:spPr bwMode="auto">
            <a:xfrm rot="180000">
              <a:off x="1300"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91" name="Arc 123"/>
            <p:cNvSpPr>
              <a:spLocks/>
            </p:cNvSpPr>
            <p:nvPr/>
          </p:nvSpPr>
          <p:spPr bwMode="auto">
            <a:xfrm rot="180000">
              <a:off x="1407"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1" name="Group 124"/>
          <p:cNvGrpSpPr>
            <a:grpSpLocks/>
          </p:cNvGrpSpPr>
          <p:nvPr/>
        </p:nvGrpSpPr>
        <p:grpSpPr bwMode="auto">
          <a:xfrm rot="-385665">
            <a:off x="2505075" y="1393825"/>
            <a:ext cx="206375" cy="73025"/>
            <a:chOff x="952" y="980"/>
            <a:chExt cx="273" cy="65"/>
          </a:xfrm>
        </p:grpSpPr>
        <p:sp>
          <p:nvSpPr>
            <p:cNvPr id="38486" name="Arc 125"/>
            <p:cNvSpPr>
              <a:spLocks/>
            </p:cNvSpPr>
            <p:nvPr/>
          </p:nvSpPr>
          <p:spPr bwMode="auto">
            <a:xfrm rot="180000">
              <a:off x="1007"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87" name="Arc 126"/>
            <p:cNvSpPr>
              <a:spLocks/>
            </p:cNvSpPr>
            <p:nvPr/>
          </p:nvSpPr>
          <p:spPr bwMode="auto">
            <a:xfrm rot="180000">
              <a:off x="952"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88" name="Arc 127"/>
            <p:cNvSpPr>
              <a:spLocks/>
            </p:cNvSpPr>
            <p:nvPr/>
          </p:nvSpPr>
          <p:spPr bwMode="auto">
            <a:xfrm rot="180000">
              <a:off x="1061"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28" name="Group 128"/>
          <p:cNvGrpSpPr>
            <a:grpSpLocks/>
          </p:cNvGrpSpPr>
          <p:nvPr/>
        </p:nvGrpSpPr>
        <p:grpSpPr bwMode="auto">
          <a:xfrm rot="-385665">
            <a:off x="2867025" y="1416050"/>
            <a:ext cx="204788" cy="76200"/>
            <a:chOff x="1429" y="1017"/>
            <a:chExt cx="274" cy="68"/>
          </a:xfrm>
        </p:grpSpPr>
        <p:sp>
          <p:nvSpPr>
            <p:cNvPr id="38483" name="Arc 129"/>
            <p:cNvSpPr>
              <a:spLocks/>
            </p:cNvSpPr>
            <p:nvPr/>
          </p:nvSpPr>
          <p:spPr bwMode="auto">
            <a:xfrm rot="180000">
              <a:off x="1485"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84" name="Arc 130"/>
            <p:cNvSpPr>
              <a:spLocks/>
            </p:cNvSpPr>
            <p:nvPr/>
          </p:nvSpPr>
          <p:spPr bwMode="auto">
            <a:xfrm rot="180000">
              <a:off x="1429"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85" name="Arc 131"/>
            <p:cNvSpPr>
              <a:spLocks/>
            </p:cNvSpPr>
            <p:nvPr/>
          </p:nvSpPr>
          <p:spPr bwMode="auto">
            <a:xfrm rot="180000">
              <a:off x="1538"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29" name="Group 132"/>
          <p:cNvGrpSpPr>
            <a:grpSpLocks/>
          </p:cNvGrpSpPr>
          <p:nvPr/>
        </p:nvGrpSpPr>
        <p:grpSpPr bwMode="auto">
          <a:xfrm rot="-385665">
            <a:off x="2384425" y="1373188"/>
            <a:ext cx="201613" cy="76200"/>
            <a:chOff x="707" y="957"/>
            <a:chExt cx="269" cy="68"/>
          </a:xfrm>
        </p:grpSpPr>
        <p:sp>
          <p:nvSpPr>
            <p:cNvPr id="38480" name="Arc 133"/>
            <p:cNvSpPr>
              <a:spLocks/>
            </p:cNvSpPr>
            <p:nvPr/>
          </p:nvSpPr>
          <p:spPr bwMode="auto">
            <a:xfrm rot="180000">
              <a:off x="758"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81" name="Arc 134"/>
            <p:cNvSpPr>
              <a:spLocks/>
            </p:cNvSpPr>
            <p:nvPr/>
          </p:nvSpPr>
          <p:spPr bwMode="auto">
            <a:xfrm rot="180000">
              <a:off x="707"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82" name="Arc 135"/>
            <p:cNvSpPr>
              <a:spLocks/>
            </p:cNvSpPr>
            <p:nvPr/>
          </p:nvSpPr>
          <p:spPr bwMode="auto">
            <a:xfrm rot="180000">
              <a:off x="812"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8530" name="Group 136"/>
          <p:cNvGrpSpPr>
            <a:grpSpLocks/>
          </p:cNvGrpSpPr>
          <p:nvPr/>
        </p:nvGrpSpPr>
        <p:grpSpPr bwMode="auto">
          <a:xfrm rot="-385665">
            <a:off x="2419350" y="1387475"/>
            <a:ext cx="204788" cy="77788"/>
            <a:chOff x="828" y="967"/>
            <a:chExt cx="270" cy="68"/>
          </a:xfrm>
        </p:grpSpPr>
        <p:sp>
          <p:nvSpPr>
            <p:cNvPr id="38477" name="Arc 137"/>
            <p:cNvSpPr>
              <a:spLocks/>
            </p:cNvSpPr>
            <p:nvPr/>
          </p:nvSpPr>
          <p:spPr bwMode="auto">
            <a:xfrm rot="180000">
              <a:off x="878"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78" name="Arc 138"/>
            <p:cNvSpPr>
              <a:spLocks/>
            </p:cNvSpPr>
            <p:nvPr/>
          </p:nvSpPr>
          <p:spPr bwMode="auto">
            <a:xfrm rot="180000">
              <a:off x="828"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79" name="Arc 139"/>
            <p:cNvSpPr>
              <a:spLocks/>
            </p:cNvSpPr>
            <p:nvPr/>
          </p:nvSpPr>
          <p:spPr bwMode="auto">
            <a:xfrm rot="180000">
              <a:off x="934"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8531" name="Group 140"/>
          <p:cNvGrpSpPr>
            <a:grpSpLocks/>
          </p:cNvGrpSpPr>
          <p:nvPr/>
        </p:nvGrpSpPr>
        <p:grpSpPr bwMode="auto">
          <a:xfrm rot="-385665">
            <a:off x="2284413" y="1366838"/>
            <a:ext cx="204787" cy="76200"/>
            <a:chOff x="578" y="951"/>
            <a:chExt cx="274" cy="66"/>
          </a:xfrm>
        </p:grpSpPr>
        <p:sp>
          <p:nvSpPr>
            <p:cNvPr id="38474" name="Arc 141"/>
            <p:cNvSpPr>
              <a:spLocks/>
            </p:cNvSpPr>
            <p:nvPr/>
          </p:nvSpPr>
          <p:spPr bwMode="auto">
            <a:xfrm rot="180000">
              <a:off x="632"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75" name="Arc 142"/>
            <p:cNvSpPr>
              <a:spLocks/>
            </p:cNvSpPr>
            <p:nvPr/>
          </p:nvSpPr>
          <p:spPr bwMode="auto">
            <a:xfrm rot="180000">
              <a:off x="578"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76" name="Arc 143"/>
            <p:cNvSpPr>
              <a:spLocks/>
            </p:cNvSpPr>
            <p:nvPr/>
          </p:nvSpPr>
          <p:spPr bwMode="auto">
            <a:xfrm rot="180000">
              <a:off x="689"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8577" name="Group 144"/>
          <p:cNvGrpSpPr>
            <a:grpSpLocks/>
          </p:cNvGrpSpPr>
          <p:nvPr/>
        </p:nvGrpSpPr>
        <p:grpSpPr bwMode="auto">
          <a:xfrm rot="-385665">
            <a:off x="2355850" y="1373188"/>
            <a:ext cx="204788" cy="76200"/>
            <a:chOff x="669" y="956"/>
            <a:chExt cx="272" cy="66"/>
          </a:xfrm>
        </p:grpSpPr>
        <p:sp>
          <p:nvSpPr>
            <p:cNvPr id="38471" name="Arc 145"/>
            <p:cNvSpPr>
              <a:spLocks/>
            </p:cNvSpPr>
            <p:nvPr/>
          </p:nvSpPr>
          <p:spPr bwMode="auto">
            <a:xfrm rot="180000">
              <a:off x="723"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72" name="Arc 146"/>
            <p:cNvSpPr>
              <a:spLocks/>
            </p:cNvSpPr>
            <p:nvPr/>
          </p:nvSpPr>
          <p:spPr bwMode="auto">
            <a:xfrm rot="180000">
              <a:off x="669"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73" name="Arc 147"/>
            <p:cNvSpPr>
              <a:spLocks/>
            </p:cNvSpPr>
            <p:nvPr/>
          </p:nvSpPr>
          <p:spPr bwMode="auto">
            <a:xfrm rot="180000">
              <a:off x="778"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8578" name="Group 148"/>
          <p:cNvGrpSpPr>
            <a:grpSpLocks/>
          </p:cNvGrpSpPr>
          <p:nvPr/>
        </p:nvGrpSpPr>
        <p:grpSpPr bwMode="auto">
          <a:xfrm rot="-385665">
            <a:off x="2630488" y="1397000"/>
            <a:ext cx="203200" cy="76200"/>
            <a:chOff x="1115" y="992"/>
            <a:chExt cx="273" cy="67"/>
          </a:xfrm>
        </p:grpSpPr>
        <p:sp>
          <p:nvSpPr>
            <p:cNvPr id="38468" name="Arc 149"/>
            <p:cNvSpPr>
              <a:spLocks/>
            </p:cNvSpPr>
            <p:nvPr/>
          </p:nvSpPr>
          <p:spPr bwMode="auto">
            <a:xfrm rot="180000">
              <a:off x="1168"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9" name="Arc 150"/>
            <p:cNvSpPr>
              <a:spLocks/>
            </p:cNvSpPr>
            <p:nvPr/>
          </p:nvSpPr>
          <p:spPr bwMode="auto">
            <a:xfrm rot="180000">
              <a:off x="1115"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70" name="Arc 151"/>
            <p:cNvSpPr>
              <a:spLocks/>
            </p:cNvSpPr>
            <p:nvPr/>
          </p:nvSpPr>
          <p:spPr bwMode="auto">
            <a:xfrm rot="180000">
              <a:off x="1224"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79" name="Group 152"/>
          <p:cNvGrpSpPr>
            <a:grpSpLocks/>
          </p:cNvGrpSpPr>
          <p:nvPr/>
        </p:nvGrpSpPr>
        <p:grpSpPr bwMode="auto">
          <a:xfrm rot="-385665">
            <a:off x="3509963" y="1411288"/>
            <a:ext cx="206375" cy="74612"/>
            <a:chOff x="2285" y="1058"/>
            <a:chExt cx="274" cy="66"/>
          </a:xfrm>
        </p:grpSpPr>
        <p:sp>
          <p:nvSpPr>
            <p:cNvPr id="38465" name="Arc 153"/>
            <p:cNvSpPr>
              <a:spLocks/>
            </p:cNvSpPr>
            <p:nvPr/>
          </p:nvSpPr>
          <p:spPr bwMode="auto">
            <a:xfrm rot="180000">
              <a:off x="2341"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6" name="Arc 154"/>
            <p:cNvSpPr>
              <a:spLocks/>
            </p:cNvSpPr>
            <p:nvPr/>
          </p:nvSpPr>
          <p:spPr bwMode="auto">
            <a:xfrm rot="180000">
              <a:off x="2285"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7" name="Arc 155"/>
            <p:cNvSpPr>
              <a:spLocks/>
            </p:cNvSpPr>
            <p:nvPr/>
          </p:nvSpPr>
          <p:spPr bwMode="auto">
            <a:xfrm rot="180000">
              <a:off x="2396"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0" name="Group 156"/>
          <p:cNvGrpSpPr>
            <a:grpSpLocks/>
          </p:cNvGrpSpPr>
          <p:nvPr/>
        </p:nvGrpSpPr>
        <p:grpSpPr bwMode="auto">
          <a:xfrm rot="-385665">
            <a:off x="3419475" y="1392238"/>
            <a:ext cx="204788" cy="77787"/>
            <a:chOff x="2164" y="1036"/>
            <a:chExt cx="274" cy="68"/>
          </a:xfrm>
        </p:grpSpPr>
        <p:sp>
          <p:nvSpPr>
            <p:cNvPr id="38462" name="Arc 157"/>
            <p:cNvSpPr>
              <a:spLocks/>
            </p:cNvSpPr>
            <p:nvPr/>
          </p:nvSpPr>
          <p:spPr bwMode="auto">
            <a:xfrm rot="180000">
              <a:off x="2218"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3" name="Arc 158"/>
            <p:cNvSpPr>
              <a:spLocks/>
            </p:cNvSpPr>
            <p:nvPr/>
          </p:nvSpPr>
          <p:spPr bwMode="auto">
            <a:xfrm rot="180000">
              <a:off x="2164"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4" name="Arc 159"/>
            <p:cNvSpPr>
              <a:spLocks/>
            </p:cNvSpPr>
            <p:nvPr/>
          </p:nvSpPr>
          <p:spPr bwMode="auto">
            <a:xfrm rot="180000">
              <a:off x="2274"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1" name="Group 160"/>
          <p:cNvGrpSpPr>
            <a:grpSpLocks/>
          </p:cNvGrpSpPr>
          <p:nvPr/>
        </p:nvGrpSpPr>
        <p:grpSpPr bwMode="auto">
          <a:xfrm rot="-385665">
            <a:off x="3267075" y="1398588"/>
            <a:ext cx="203200" cy="76200"/>
            <a:chOff x="1961" y="1031"/>
            <a:chExt cx="273" cy="67"/>
          </a:xfrm>
        </p:grpSpPr>
        <p:sp>
          <p:nvSpPr>
            <p:cNvPr id="38459" name="Arc 161"/>
            <p:cNvSpPr>
              <a:spLocks/>
            </p:cNvSpPr>
            <p:nvPr/>
          </p:nvSpPr>
          <p:spPr bwMode="auto">
            <a:xfrm rot="180000">
              <a:off x="2017"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0" name="Arc 162"/>
            <p:cNvSpPr>
              <a:spLocks/>
            </p:cNvSpPr>
            <p:nvPr/>
          </p:nvSpPr>
          <p:spPr bwMode="auto">
            <a:xfrm rot="180000">
              <a:off x="1961"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61" name="Arc 163"/>
            <p:cNvSpPr>
              <a:spLocks/>
            </p:cNvSpPr>
            <p:nvPr/>
          </p:nvSpPr>
          <p:spPr bwMode="auto">
            <a:xfrm rot="180000">
              <a:off x="2069"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2" name="Group 164"/>
          <p:cNvGrpSpPr>
            <a:grpSpLocks/>
          </p:cNvGrpSpPr>
          <p:nvPr/>
        </p:nvGrpSpPr>
        <p:grpSpPr bwMode="auto">
          <a:xfrm rot="-385665">
            <a:off x="3282950" y="1406525"/>
            <a:ext cx="204788" cy="74613"/>
            <a:chOff x="1984" y="1038"/>
            <a:chExt cx="273" cy="66"/>
          </a:xfrm>
        </p:grpSpPr>
        <p:sp>
          <p:nvSpPr>
            <p:cNvPr id="38456" name="Arc 165"/>
            <p:cNvSpPr>
              <a:spLocks/>
            </p:cNvSpPr>
            <p:nvPr/>
          </p:nvSpPr>
          <p:spPr bwMode="auto">
            <a:xfrm rot="180000">
              <a:off x="2038"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57" name="Arc 166"/>
            <p:cNvSpPr>
              <a:spLocks/>
            </p:cNvSpPr>
            <p:nvPr/>
          </p:nvSpPr>
          <p:spPr bwMode="auto">
            <a:xfrm rot="180000">
              <a:off x="1984"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58" name="Arc 167"/>
            <p:cNvSpPr>
              <a:spLocks/>
            </p:cNvSpPr>
            <p:nvPr/>
          </p:nvSpPr>
          <p:spPr bwMode="auto">
            <a:xfrm rot="180000">
              <a:off x="2093"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3" name="Group 168"/>
          <p:cNvGrpSpPr>
            <a:grpSpLocks/>
          </p:cNvGrpSpPr>
          <p:nvPr/>
        </p:nvGrpSpPr>
        <p:grpSpPr bwMode="auto">
          <a:xfrm rot="-385665">
            <a:off x="3189288" y="1400175"/>
            <a:ext cx="203200" cy="77788"/>
            <a:chOff x="1857" y="1026"/>
            <a:chExt cx="273" cy="68"/>
          </a:xfrm>
        </p:grpSpPr>
        <p:sp>
          <p:nvSpPr>
            <p:cNvPr id="38453" name="Arc 169"/>
            <p:cNvSpPr>
              <a:spLocks/>
            </p:cNvSpPr>
            <p:nvPr/>
          </p:nvSpPr>
          <p:spPr bwMode="auto">
            <a:xfrm rot="180000">
              <a:off x="1911"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54" name="Arc 170"/>
            <p:cNvSpPr>
              <a:spLocks/>
            </p:cNvSpPr>
            <p:nvPr/>
          </p:nvSpPr>
          <p:spPr bwMode="auto">
            <a:xfrm rot="180000">
              <a:off x="1857"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55" name="Arc 171"/>
            <p:cNvSpPr>
              <a:spLocks/>
            </p:cNvSpPr>
            <p:nvPr/>
          </p:nvSpPr>
          <p:spPr bwMode="auto">
            <a:xfrm rot="180000">
              <a:off x="1967"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4" name="Group 172"/>
          <p:cNvGrpSpPr>
            <a:grpSpLocks/>
          </p:cNvGrpSpPr>
          <p:nvPr/>
        </p:nvGrpSpPr>
        <p:grpSpPr bwMode="auto">
          <a:xfrm rot="-385665">
            <a:off x="3113088" y="1387475"/>
            <a:ext cx="204787" cy="76200"/>
            <a:chOff x="1752" y="1021"/>
            <a:chExt cx="274" cy="66"/>
          </a:xfrm>
        </p:grpSpPr>
        <p:sp>
          <p:nvSpPr>
            <p:cNvPr id="38450" name="Arc 173"/>
            <p:cNvSpPr>
              <a:spLocks/>
            </p:cNvSpPr>
            <p:nvPr/>
          </p:nvSpPr>
          <p:spPr bwMode="auto">
            <a:xfrm rot="180000">
              <a:off x="1807"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51" name="Arc 174"/>
            <p:cNvSpPr>
              <a:spLocks/>
            </p:cNvSpPr>
            <p:nvPr/>
          </p:nvSpPr>
          <p:spPr bwMode="auto">
            <a:xfrm rot="180000">
              <a:off x="1752"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52" name="Arc 175"/>
            <p:cNvSpPr>
              <a:spLocks/>
            </p:cNvSpPr>
            <p:nvPr/>
          </p:nvSpPr>
          <p:spPr bwMode="auto">
            <a:xfrm rot="180000">
              <a:off x="1861"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5" name="Group 176"/>
          <p:cNvGrpSpPr>
            <a:grpSpLocks/>
          </p:cNvGrpSpPr>
          <p:nvPr/>
        </p:nvGrpSpPr>
        <p:grpSpPr bwMode="auto">
          <a:xfrm rot="-385665">
            <a:off x="3419475" y="1414463"/>
            <a:ext cx="201613" cy="79375"/>
            <a:chOff x="2160" y="1056"/>
            <a:chExt cx="271" cy="69"/>
          </a:xfrm>
        </p:grpSpPr>
        <p:sp>
          <p:nvSpPr>
            <p:cNvPr id="38447" name="Arc 177"/>
            <p:cNvSpPr>
              <a:spLocks/>
            </p:cNvSpPr>
            <p:nvPr/>
          </p:nvSpPr>
          <p:spPr bwMode="auto">
            <a:xfrm rot="180000">
              <a:off x="2213"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8" name="Arc 178"/>
            <p:cNvSpPr>
              <a:spLocks/>
            </p:cNvSpPr>
            <p:nvPr/>
          </p:nvSpPr>
          <p:spPr bwMode="auto">
            <a:xfrm rot="180000">
              <a:off x="2160"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9" name="Arc 179"/>
            <p:cNvSpPr>
              <a:spLocks/>
            </p:cNvSpPr>
            <p:nvPr/>
          </p:nvSpPr>
          <p:spPr bwMode="auto">
            <a:xfrm rot="180000">
              <a:off x="2269"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6" name="Group 180"/>
          <p:cNvGrpSpPr>
            <a:grpSpLocks/>
          </p:cNvGrpSpPr>
          <p:nvPr/>
        </p:nvGrpSpPr>
        <p:grpSpPr bwMode="auto">
          <a:xfrm rot="-385665">
            <a:off x="2876550" y="1395413"/>
            <a:ext cx="201613" cy="77787"/>
            <a:chOff x="1444" y="1001"/>
            <a:chExt cx="271" cy="67"/>
          </a:xfrm>
        </p:grpSpPr>
        <p:sp>
          <p:nvSpPr>
            <p:cNvPr id="38444" name="Arc 181"/>
            <p:cNvSpPr>
              <a:spLocks/>
            </p:cNvSpPr>
            <p:nvPr/>
          </p:nvSpPr>
          <p:spPr bwMode="auto">
            <a:xfrm rot="180000">
              <a:off x="1496"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5" name="Arc 182"/>
            <p:cNvSpPr>
              <a:spLocks/>
            </p:cNvSpPr>
            <p:nvPr/>
          </p:nvSpPr>
          <p:spPr bwMode="auto">
            <a:xfrm rot="180000">
              <a:off x="1444"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6" name="Arc 183"/>
            <p:cNvSpPr>
              <a:spLocks/>
            </p:cNvSpPr>
            <p:nvPr/>
          </p:nvSpPr>
          <p:spPr bwMode="auto">
            <a:xfrm rot="180000">
              <a:off x="1552"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7" name="Group 184"/>
          <p:cNvGrpSpPr>
            <a:grpSpLocks/>
          </p:cNvGrpSpPr>
          <p:nvPr/>
        </p:nvGrpSpPr>
        <p:grpSpPr bwMode="auto">
          <a:xfrm rot="-385665">
            <a:off x="2779713" y="1392238"/>
            <a:ext cx="203200" cy="76200"/>
            <a:chOff x="1316" y="991"/>
            <a:chExt cx="273" cy="67"/>
          </a:xfrm>
        </p:grpSpPr>
        <p:sp>
          <p:nvSpPr>
            <p:cNvPr id="38441" name="Arc 185"/>
            <p:cNvSpPr>
              <a:spLocks/>
            </p:cNvSpPr>
            <p:nvPr/>
          </p:nvSpPr>
          <p:spPr bwMode="auto">
            <a:xfrm rot="180000">
              <a:off x="1370"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2" name="Arc 186"/>
            <p:cNvSpPr>
              <a:spLocks/>
            </p:cNvSpPr>
            <p:nvPr/>
          </p:nvSpPr>
          <p:spPr bwMode="auto">
            <a:xfrm rot="180000">
              <a:off x="1316"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3" name="Arc 187"/>
            <p:cNvSpPr>
              <a:spLocks/>
            </p:cNvSpPr>
            <p:nvPr/>
          </p:nvSpPr>
          <p:spPr bwMode="auto">
            <a:xfrm rot="180000">
              <a:off x="1425"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8" name="Group 188"/>
          <p:cNvGrpSpPr>
            <a:grpSpLocks/>
          </p:cNvGrpSpPr>
          <p:nvPr/>
        </p:nvGrpSpPr>
        <p:grpSpPr bwMode="auto">
          <a:xfrm rot="-385665">
            <a:off x="2946400" y="1392238"/>
            <a:ext cx="203200" cy="73025"/>
            <a:chOff x="1532" y="1012"/>
            <a:chExt cx="272" cy="65"/>
          </a:xfrm>
        </p:grpSpPr>
        <p:sp>
          <p:nvSpPr>
            <p:cNvPr id="38438" name="Arc 189"/>
            <p:cNvSpPr>
              <a:spLocks/>
            </p:cNvSpPr>
            <p:nvPr/>
          </p:nvSpPr>
          <p:spPr bwMode="auto">
            <a:xfrm rot="180000">
              <a:off x="1586"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9" name="Arc 190"/>
            <p:cNvSpPr>
              <a:spLocks/>
            </p:cNvSpPr>
            <p:nvPr/>
          </p:nvSpPr>
          <p:spPr bwMode="auto">
            <a:xfrm rot="180000">
              <a:off x="1532"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40" name="Arc 191"/>
            <p:cNvSpPr>
              <a:spLocks/>
            </p:cNvSpPr>
            <p:nvPr/>
          </p:nvSpPr>
          <p:spPr bwMode="auto">
            <a:xfrm rot="180000">
              <a:off x="1639"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89" name="Group 192"/>
          <p:cNvGrpSpPr>
            <a:grpSpLocks/>
          </p:cNvGrpSpPr>
          <p:nvPr/>
        </p:nvGrpSpPr>
        <p:grpSpPr bwMode="auto">
          <a:xfrm rot="-385665">
            <a:off x="2678113" y="1377950"/>
            <a:ext cx="204787" cy="74613"/>
            <a:chOff x="1184" y="980"/>
            <a:chExt cx="273" cy="65"/>
          </a:xfrm>
        </p:grpSpPr>
        <p:sp>
          <p:nvSpPr>
            <p:cNvPr id="38435" name="Arc 193"/>
            <p:cNvSpPr>
              <a:spLocks/>
            </p:cNvSpPr>
            <p:nvPr/>
          </p:nvSpPr>
          <p:spPr bwMode="auto">
            <a:xfrm rot="180000">
              <a:off x="1239"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6" name="Arc 194"/>
            <p:cNvSpPr>
              <a:spLocks/>
            </p:cNvSpPr>
            <p:nvPr/>
          </p:nvSpPr>
          <p:spPr bwMode="auto">
            <a:xfrm rot="180000">
              <a:off x="1184"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7" name="Arc 195"/>
            <p:cNvSpPr>
              <a:spLocks/>
            </p:cNvSpPr>
            <p:nvPr/>
          </p:nvSpPr>
          <p:spPr bwMode="auto">
            <a:xfrm rot="180000">
              <a:off x="1293"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90" name="Group 196"/>
          <p:cNvGrpSpPr>
            <a:grpSpLocks/>
          </p:cNvGrpSpPr>
          <p:nvPr/>
        </p:nvGrpSpPr>
        <p:grpSpPr bwMode="auto">
          <a:xfrm rot="-385665">
            <a:off x="3043238" y="1389063"/>
            <a:ext cx="206375" cy="77787"/>
            <a:chOff x="1661" y="1017"/>
            <a:chExt cx="274" cy="68"/>
          </a:xfrm>
        </p:grpSpPr>
        <p:sp>
          <p:nvSpPr>
            <p:cNvPr id="38432" name="Arc 197"/>
            <p:cNvSpPr>
              <a:spLocks/>
            </p:cNvSpPr>
            <p:nvPr/>
          </p:nvSpPr>
          <p:spPr bwMode="auto">
            <a:xfrm rot="180000">
              <a:off x="1717"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3" name="Arc 198"/>
            <p:cNvSpPr>
              <a:spLocks/>
            </p:cNvSpPr>
            <p:nvPr/>
          </p:nvSpPr>
          <p:spPr bwMode="auto">
            <a:xfrm rot="180000">
              <a:off x="1661"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4" name="Arc 199"/>
            <p:cNvSpPr>
              <a:spLocks/>
            </p:cNvSpPr>
            <p:nvPr/>
          </p:nvSpPr>
          <p:spPr bwMode="auto">
            <a:xfrm rot="180000">
              <a:off x="1770"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591" name="Group 200"/>
          <p:cNvGrpSpPr>
            <a:grpSpLocks/>
          </p:cNvGrpSpPr>
          <p:nvPr/>
        </p:nvGrpSpPr>
        <p:grpSpPr bwMode="auto">
          <a:xfrm rot="-385665">
            <a:off x="2490788" y="1368425"/>
            <a:ext cx="203200" cy="77788"/>
            <a:chOff x="939" y="957"/>
            <a:chExt cx="269" cy="68"/>
          </a:xfrm>
        </p:grpSpPr>
        <p:sp>
          <p:nvSpPr>
            <p:cNvPr id="38429" name="Arc 201"/>
            <p:cNvSpPr>
              <a:spLocks/>
            </p:cNvSpPr>
            <p:nvPr/>
          </p:nvSpPr>
          <p:spPr bwMode="auto">
            <a:xfrm rot="180000">
              <a:off x="990"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0" name="Arc 202"/>
            <p:cNvSpPr>
              <a:spLocks/>
            </p:cNvSpPr>
            <p:nvPr/>
          </p:nvSpPr>
          <p:spPr bwMode="auto">
            <a:xfrm rot="180000">
              <a:off x="939"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31" name="Arc 203"/>
            <p:cNvSpPr>
              <a:spLocks/>
            </p:cNvSpPr>
            <p:nvPr/>
          </p:nvSpPr>
          <p:spPr bwMode="auto">
            <a:xfrm rot="180000">
              <a:off x="1044"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888" name="Group 204"/>
          <p:cNvGrpSpPr>
            <a:grpSpLocks/>
          </p:cNvGrpSpPr>
          <p:nvPr/>
        </p:nvGrpSpPr>
        <p:grpSpPr bwMode="auto">
          <a:xfrm rot="-385665">
            <a:off x="2582863" y="1371600"/>
            <a:ext cx="204787" cy="77788"/>
            <a:chOff x="1060" y="967"/>
            <a:chExt cx="270" cy="68"/>
          </a:xfrm>
        </p:grpSpPr>
        <p:sp>
          <p:nvSpPr>
            <p:cNvPr id="38426" name="Arc 205"/>
            <p:cNvSpPr>
              <a:spLocks/>
            </p:cNvSpPr>
            <p:nvPr/>
          </p:nvSpPr>
          <p:spPr bwMode="auto">
            <a:xfrm rot="180000">
              <a:off x="1110"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27" name="Arc 206"/>
            <p:cNvSpPr>
              <a:spLocks/>
            </p:cNvSpPr>
            <p:nvPr/>
          </p:nvSpPr>
          <p:spPr bwMode="auto">
            <a:xfrm rot="180000">
              <a:off x="1060"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28" name="Arc 207"/>
            <p:cNvSpPr>
              <a:spLocks/>
            </p:cNvSpPr>
            <p:nvPr/>
          </p:nvSpPr>
          <p:spPr bwMode="auto">
            <a:xfrm rot="180000">
              <a:off x="1166"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889" name="Group 208"/>
          <p:cNvGrpSpPr>
            <a:grpSpLocks/>
          </p:cNvGrpSpPr>
          <p:nvPr/>
        </p:nvGrpSpPr>
        <p:grpSpPr bwMode="auto">
          <a:xfrm rot="-385665">
            <a:off x="2395538" y="1376363"/>
            <a:ext cx="204787" cy="76200"/>
            <a:chOff x="810" y="951"/>
            <a:chExt cx="274" cy="66"/>
          </a:xfrm>
        </p:grpSpPr>
        <p:sp>
          <p:nvSpPr>
            <p:cNvPr id="38423" name="Arc 209"/>
            <p:cNvSpPr>
              <a:spLocks/>
            </p:cNvSpPr>
            <p:nvPr/>
          </p:nvSpPr>
          <p:spPr bwMode="auto">
            <a:xfrm rot="180000">
              <a:off x="864"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24" name="Arc 210"/>
            <p:cNvSpPr>
              <a:spLocks/>
            </p:cNvSpPr>
            <p:nvPr/>
          </p:nvSpPr>
          <p:spPr bwMode="auto">
            <a:xfrm rot="180000">
              <a:off x="810"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425" name="Arc 211"/>
            <p:cNvSpPr>
              <a:spLocks/>
            </p:cNvSpPr>
            <p:nvPr/>
          </p:nvSpPr>
          <p:spPr bwMode="auto">
            <a:xfrm rot="180000">
              <a:off x="921"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7899" name="Group 212"/>
          <p:cNvGrpSpPr>
            <a:grpSpLocks/>
          </p:cNvGrpSpPr>
          <p:nvPr/>
        </p:nvGrpSpPr>
        <p:grpSpPr bwMode="auto">
          <a:xfrm rot="-385665">
            <a:off x="2463800" y="1368425"/>
            <a:ext cx="203200" cy="74613"/>
            <a:chOff x="901" y="956"/>
            <a:chExt cx="272" cy="66"/>
          </a:xfrm>
        </p:grpSpPr>
        <p:sp>
          <p:nvSpPr>
            <p:cNvPr id="38420" name="Arc 213"/>
            <p:cNvSpPr>
              <a:spLocks/>
            </p:cNvSpPr>
            <p:nvPr/>
          </p:nvSpPr>
          <p:spPr bwMode="auto">
            <a:xfrm rot="180000">
              <a:off x="955"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21" name="Arc 214"/>
            <p:cNvSpPr>
              <a:spLocks/>
            </p:cNvSpPr>
            <p:nvPr/>
          </p:nvSpPr>
          <p:spPr bwMode="auto">
            <a:xfrm rot="180000">
              <a:off x="901"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22" name="Arc 215"/>
            <p:cNvSpPr>
              <a:spLocks/>
            </p:cNvSpPr>
            <p:nvPr/>
          </p:nvSpPr>
          <p:spPr bwMode="auto">
            <a:xfrm rot="180000">
              <a:off x="1010"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0" name="Group 216"/>
          <p:cNvGrpSpPr>
            <a:grpSpLocks/>
          </p:cNvGrpSpPr>
          <p:nvPr/>
        </p:nvGrpSpPr>
        <p:grpSpPr bwMode="auto">
          <a:xfrm rot="-385665">
            <a:off x="2801938" y="1392238"/>
            <a:ext cx="204787" cy="76200"/>
            <a:chOff x="1347" y="992"/>
            <a:chExt cx="273" cy="67"/>
          </a:xfrm>
        </p:grpSpPr>
        <p:sp>
          <p:nvSpPr>
            <p:cNvPr id="38417" name="Arc 217"/>
            <p:cNvSpPr>
              <a:spLocks/>
            </p:cNvSpPr>
            <p:nvPr/>
          </p:nvSpPr>
          <p:spPr bwMode="auto">
            <a:xfrm rot="180000">
              <a:off x="1400"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8" name="Arc 218"/>
            <p:cNvSpPr>
              <a:spLocks/>
            </p:cNvSpPr>
            <p:nvPr/>
          </p:nvSpPr>
          <p:spPr bwMode="auto">
            <a:xfrm rot="180000">
              <a:off x="1347"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9" name="Arc 219"/>
            <p:cNvSpPr>
              <a:spLocks/>
            </p:cNvSpPr>
            <p:nvPr/>
          </p:nvSpPr>
          <p:spPr bwMode="auto">
            <a:xfrm rot="180000">
              <a:off x="1456"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48" name="Arc 220"/>
          <p:cNvSpPr>
            <a:spLocks noChangeAspect="1"/>
          </p:cNvSpPr>
          <p:nvPr/>
        </p:nvSpPr>
        <p:spPr bwMode="auto">
          <a:xfrm rot="-120000">
            <a:off x="5016500" y="1368425"/>
            <a:ext cx="47625" cy="171450"/>
          </a:xfrm>
          <a:custGeom>
            <a:avLst/>
            <a:gdLst>
              <a:gd name="T0" fmla="*/ 0 w 21600"/>
              <a:gd name="T1" fmla="*/ 2147483647 h 21597"/>
              <a:gd name="T2" fmla="*/ 5381259 w 21600"/>
              <a:gd name="T3" fmla="*/ 0 h 21597"/>
              <a:gd name="T4" fmla="*/ 5471733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6"/>
                  <a:pt x="9454" y="194"/>
                  <a:pt x="21242" y="-1"/>
                </a:cubicBezTo>
              </a:path>
              <a:path w="21600" h="21597" stroke="0" extrusionOk="0">
                <a:moveTo>
                  <a:pt x="0" y="21597"/>
                </a:moveTo>
                <a:cubicBezTo>
                  <a:pt x="0" y="9806"/>
                  <a:pt x="9454" y="194"/>
                  <a:pt x="21242"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7949" name="Arc 221"/>
          <p:cNvSpPr>
            <a:spLocks noChangeAspect="1"/>
          </p:cNvSpPr>
          <p:nvPr/>
        </p:nvSpPr>
        <p:spPr bwMode="auto">
          <a:xfrm rot="-120000">
            <a:off x="5148263" y="1389063"/>
            <a:ext cx="95250" cy="171450"/>
          </a:xfrm>
          <a:custGeom>
            <a:avLst/>
            <a:gdLst>
              <a:gd name="T0" fmla="*/ 0 w 21600"/>
              <a:gd name="T1" fmla="*/ 2147483647 h 21599"/>
              <a:gd name="T2" fmla="*/ 694604235 w 21600"/>
              <a:gd name="T3" fmla="*/ 0 h 21599"/>
              <a:gd name="T4" fmla="*/ 70037680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678"/>
                  <a:pt x="9601" y="97"/>
                  <a:pt x="21421" y="-1"/>
                </a:cubicBezTo>
              </a:path>
              <a:path w="21600" h="21599" stroke="0" extrusionOk="0">
                <a:moveTo>
                  <a:pt x="0" y="21499"/>
                </a:moveTo>
                <a:cubicBezTo>
                  <a:pt x="54" y="9678"/>
                  <a:pt x="9601" y="97"/>
                  <a:pt x="21421" y="-1"/>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7901" name="Group 222"/>
          <p:cNvGrpSpPr>
            <a:grpSpLocks noChangeAspect="1"/>
          </p:cNvGrpSpPr>
          <p:nvPr/>
        </p:nvGrpSpPr>
        <p:grpSpPr bwMode="auto">
          <a:xfrm>
            <a:off x="5192713" y="1373188"/>
            <a:ext cx="74612" cy="217487"/>
            <a:chOff x="4579" y="1161"/>
            <a:chExt cx="94" cy="274"/>
          </a:xfrm>
        </p:grpSpPr>
        <p:sp>
          <p:nvSpPr>
            <p:cNvPr id="38414" name="Arc 223"/>
            <p:cNvSpPr>
              <a:spLocks noChangeAspect="1"/>
            </p:cNvSpPr>
            <p:nvPr/>
          </p:nvSpPr>
          <p:spPr bwMode="auto">
            <a:xfrm rot="-120000">
              <a:off x="4579" y="1161"/>
              <a:ext cx="31" cy="272"/>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5" name="Arc 224"/>
            <p:cNvSpPr>
              <a:spLocks noChangeAspect="1"/>
            </p:cNvSpPr>
            <p:nvPr/>
          </p:nvSpPr>
          <p:spPr bwMode="auto">
            <a:xfrm rot="-120000">
              <a:off x="4580" y="1163"/>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6" name="Arc 225"/>
            <p:cNvSpPr>
              <a:spLocks noChangeAspect="1"/>
            </p:cNvSpPr>
            <p:nvPr/>
          </p:nvSpPr>
          <p:spPr bwMode="auto">
            <a:xfrm rot="-120000">
              <a:off x="4581" y="1165"/>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51" name="Arc 226"/>
          <p:cNvSpPr>
            <a:spLocks noChangeAspect="1"/>
          </p:cNvSpPr>
          <p:nvPr/>
        </p:nvSpPr>
        <p:spPr bwMode="auto">
          <a:xfrm rot="-120000">
            <a:off x="4830763" y="1370013"/>
            <a:ext cx="25400" cy="128587"/>
          </a:xfrm>
          <a:custGeom>
            <a:avLst/>
            <a:gdLst>
              <a:gd name="T0" fmla="*/ 0 w 21600"/>
              <a:gd name="T1" fmla="*/ 2147483647 h 21589"/>
              <a:gd name="T2" fmla="*/ 65036 w 21600"/>
              <a:gd name="T3" fmla="*/ 0 h 21589"/>
              <a:gd name="T4" fmla="*/ 67162 w 21600"/>
              <a:gd name="T5" fmla="*/ 2147483647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7952" name="Arc 227"/>
          <p:cNvSpPr>
            <a:spLocks noChangeAspect="1"/>
          </p:cNvSpPr>
          <p:nvPr/>
        </p:nvSpPr>
        <p:spPr bwMode="auto">
          <a:xfrm rot="-120000">
            <a:off x="4806950" y="1412875"/>
            <a:ext cx="49213" cy="128588"/>
          </a:xfrm>
          <a:custGeom>
            <a:avLst/>
            <a:gdLst>
              <a:gd name="T0" fmla="*/ 0 w 21600"/>
              <a:gd name="T1" fmla="*/ 2147483647 h 21597"/>
              <a:gd name="T2" fmla="*/ 6771039 w 21600"/>
              <a:gd name="T3" fmla="*/ 0 h 21597"/>
              <a:gd name="T4" fmla="*/ 6883937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7902" name="Group 228"/>
          <p:cNvGrpSpPr>
            <a:grpSpLocks noChangeAspect="1"/>
          </p:cNvGrpSpPr>
          <p:nvPr/>
        </p:nvGrpSpPr>
        <p:grpSpPr bwMode="auto">
          <a:xfrm>
            <a:off x="5172075" y="1387475"/>
            <a:ext cx="74613" cy="217488"/>
            <a:chOff x="4553" y="1211"/>
            <a:chExt cx="94" cy="274"/>
          </a:xfrm>
        </p:grpSpPr>
        <p:sp>
          <p:nvSpPr>
            <p:cNvPr id="38411" name="Arc 229"/>
            <p:cNvSpPr>
              <a:spLocks noChangeAspect="1"/>
            </p:cNvSpPr>
            <p:nvPr/>
          </p:nvSpPr>
          <p:spPr bwMode="auto">
            <a:xfrm rot="-120000">
              <a:off x="4553" y="1211"/>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2" name="Arc 230"/>
            <p:cNvSpPr>
              <a:spLocks noChangeAspect="1"/>
            </p:cNvSpPr>
            <p:nvPr/>
          </p:nvSpPr>
          <p:spPr bwMode="auto">
            <a:xfrm rot="-120000">
              <a:off x="4554" y="1215"/>
              <a:ext cx="60" cy="26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3" name="Arc 231"/>
            <p:cNvSpPr>
              <a:spLocks noChangeAspect="1"/>
            </p:cNvSpPr>
            <p:nvPr/>
          </p:nvSpPr>
          <p:spPr bwMode="auto">
            <a:xfrm rot="-120000">
              <a:off x="4556" y="1213"/>
              <a:ext cx="91" cy="27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2"/>
                    <a:pt x="9525" y="131"/>
                    <a:pt x="21361" y="0"/>
                  </a:cubicBezTo>
                </a:path>
                <a:path w="21600" h="21599" stroke="0" extrusionOk="0">
                  <a:moveTo>
                    <a:pt x="0" y="21599"/>
                  </a:moveTo>
                  <a:cubicBezTo>
                    <a:pt x="0" y="9762"/>
                    <a:pt x="9525" y="131"/>
                    <a:pt x="2136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3" name="Group 232"/>
          <p:cNvGrpSpPr>
            <a:grpSpLocks noChangeAspect="1"/>
          </p:cNvGrpSpPr>
          <p:nvPr/>
        </p:nvGrpSpPr>
        <p:grpSpPr bwMode="auto">
          <a:xfrm>
            <a:off x="5143500" y="1343025"/>
            <a:ext cx="74613" cy="217488"/>
            <a:chOff x="4516" y="1156"/>
            <a:chExt cx="94" cy="273"/>
          </a:xfrm>
        </p:grpSpPr>
        <p:sp>
          <p:nvSpPr>
            <p:cNvPr id="38408" name="Arc 233"/>
            <p:cNvSpPr>
              <a:spLocks noChangeAspect="1"/>
            </p:cNvSpPr>
            <p:nvPr/>
          </p:nvSpPr>
          <p:spPr bwMode="auto">
            <a:xfrm rot="-120000">
              <a:off x="4516" y="1156"/>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9" name="Arc 234"/>
            <p:cNvSpPr>
              <a:spLocks noChangeAspect="1"/>
            </p:cNvSpPr>
            <p:nvPr/>
          </p:nvSpPr>
          <p:spPr bwMode="auto">
            <a:xfrm rot="-120000">
              <a:off x="4517" y="1158"/>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8"/>
                    <a:pt x="9452" y="196"/>
                    <a:pt x="21240" y="0"/>
                  </a:cubicBezTo>
                </a:path>
                <a:path w="21600" h="21597" stroke="0" extrusionOk="0">
                  <a:moveTo>
                    <a:pt x="0" y="21597"/>
                  </a:moveTo>
                  <a:cubicBezTo>
                    <a:pt x="0" y="9808"/>
                    <a:pt x="9452" y="196"/>
                    <a:pt x="21240" y="0"/>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10" name="Arc 235"/>
            <p:cNvSpPr>
              <a:spLocks noChangeAspect="1"/>
            </p:cNvSpPr>
            <p:nvPr/>
          </p:nvSpPr>
          <p:spPr bwMode="auto">
            <a:xfrm rot="-120000">
              <a:off x="4519" y="1159"/>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4"/>
                    <a:pt x="9556" y="130"/>
                    <a:pt x="21362" y="0"/>
                  </a:cubicBezTo>
                </a:path>
                <a:path w="21600" h="21599" stroke="0" extrusionOk="0">
                  <a:moveTo>
                    <a:pt x="0" y="21520"/>
                  </a:moveTo>
                  <a:cubicBezTo>
                    <a:pt x="43" y="9714"/>
                    <a:pt x="9556" y="130"/>
                    <a:pt x="21362"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4" name="Group 236"/>
          <p:cNvGrpSpPr>
            <a:grpSpLocks noChangeAspect="1"/>
          </p:cNvGrpSpPr>
          <p:nvPr/>
        </p:nvGrpSpPr>
        <p:grpSpPr bwMode="auto">
          <a:xfrm>
            <a:off x="5245100" y="1392238"/>
            <a:ext cx="76200" cy="219075"/>
            <a:chOff x="4645" y="1217"/>
            <a:chExt cx="95" cy="277"/>
          </a:xfrm>
        </p:grpSpPr>
        <p:sp>
          <p:nvSpPr>
            <p:cNvPr id="38405" name="Arc 237"/>
            <p:cNvSpPr>
              <a:spLocks noChangeAspect="1"/>
            </p:cNvSpPr>
            <p:nvPr/>
          </p:nvSpPr>
          <p:spPr bwMode="auto">
            <a:xfrm rot="-120000">
              <a:off x="4645" y="1217"/>
              <a:ext cx="31" cy="273"/>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6" name="Arc 238"/>
            <p:cNvSpPr>
              <a:spLocks noChangeAspect="1"/>
            </p:cNvSpPr>
            <p:nvPr/>
          </p:nvSpPr>
          <p:spPr bwMode="auto">
            <a:xfrm rot="-120000">
              <a:off x="4646" y="1223"/>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7" name="Arc 239"/>
            <p:cNvSpPr>
              <a:spLocks noChangeAspect="1"/>
            </p:cNvSpPr>
            <p:nvPr/>
          </p:nvSpPr>
          <p:spPr bwMode="auto">
            <a:xfrm rot="-120000">
              <a:off x="4648" y="1224"/>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5" name="Group 240"/>
          <p:cNvGrpSpPr>
            <a:grpSpLocks noChangeAspect="1"/>
          </p:cNvGrpSpPr>
          <p:nvPr/>
        </p:nvGrpSpPr>
        <p:grpSpPr bwMode="auto">
          <a:xfrm>
            <a:off x="5118100" y="1341438"/>
            <a:ext cx="74613" cy="215900"/>
            <a:chOff x="4485" y="1154"/>
            <a:chExt cx="93" cy="272"/>
          </a:xfrm>
        </p:grpSpPr>
        <p:sp>
          <p:nvSpPr>
            <p:cNvPr id="38402" name="Arc 241"/>
            <p:cNvSpPr>
              <a:spLocks noChangeAspect="1"/>
            </p:cNvSpPr>
            <p:nvPr/>
          </p:nvSpPr>
          <p:spPr bwMode="auto">
            <a:xfrm rot="-120000">
              <a:off x="4485" y="1154"/>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85"/>
                    <a:pt x="9275" y="380"/>
                    <a:pt x="20892" y="-1"/>
                  </a:cubicBezTo>
                </a:path>
                <a:path w="21600" h="21588" stroke="0" extrusionOk="0">
                  <a:moveTo>
                    <a:pt x="0" y="21509"/>
                  </a:moveTo>
                  <a:cubicBezTo>
                    <a:pt x="42" y="9885"/>
                    <a:pt x="9275" y="380"/>
                    <a:pt x="20892"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3" name="Arc 242"/>
            <p:cNvSpPr>
              <a:spLocks noChangeAspect="1"/>
            </p:cNvSpPr>
            <p:nvPr/>
          </p:nvSpPr>
          <p:spPr bwMode="auto">
            <a:xfrm rot="-120000">
              <a:off x="4487" y="1155"/>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4" name="Arc 243"/>
            <p:cNvSpPr>
              <a:spLocks noChangeAspect="1"/>
            </p:cNvSpPr>
            <p:nvPr/>
          </p:nvSpPr>
          <p:spPr bwMode="auto">
            <a:xfrm rot="-120000">
              <a:off x="4487" y="115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6" name="Group 244"/>
          <p:cNvGrpSpPr>
            <a:grpSpLocks noChangeAspect="1"/>
          </p:cNvGrpSpPr>
          <p:nvPr/>
        </p:nvGrpSpPr>
        <p:grpSpPr bwMode="auto">
          <a:xfrm>
            <a:off x="5087938" y="1333500"/>
            <a:ext cx="73025" cy="217488"/>
            <a:chOff x="4451" y="1096"/>
            <a:chExt cx="92" cy="273"/>
          </a:xfrm>
        </p:grpSpPr>
        <p:sp>
          <p:nvSpPr>
            <p:cNvPr id="38399" name="Arc 245"/>
            <p:cNvSpPr>
              <a:spLocks noChangeAspect="1"/>
            </p:cNvSpPr>
            <p:nvPr/>
          </p:nvSpPr>
          <p:spPr bwMode="auto">
            <a:xfrm rot="-120000">
              <a:off x="4451" y="1096"/>
              <a:ext cx="30"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94"/>
                    <a:pt x="9262" y="392"/>
                    <a:pt x="20870" y="0"/>
                  </a:cubicBezTo>
                </a:path>
                <a:path w="21600" h="21588" stroke="0" extrusionOk="0">
                  <a:moveTo>
                    <a:pt x="0" y="21509"/>
                  </a:moveTo>
                  <a:cubicBezTo>
                    <a:pt x="42" y="9894"/>
                    <a:pt x="9262" y="392"/>
                    <a:pt x="20870" y="0"/>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0" name="Arc 246"/>
            <p:cNvSpPr>
              <a:spLocks noChangeAspect="1"/>
            </p:cNvSpPr>
            <p:nvPr/>
          </p:nvSpPr>
          <p:spPr bwMode="auto">
            <a:xfrm rot="-120000">
              <a:off x="4451" y="1097"/>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401" name="Arc 247"/>
            <p:cNvSpPr>
              <a:spLocks noChangeAspect="1"/>
            </p:cNvSpPr>
            <p:nvPr/>
          </p:nvSpPr>
          <p:spPr bwMode="auto">
            <a:xfrm rot="-120000">
              <a:off x="4453" y="109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58" name="Arc 248"/>
          <p:cNvSpPr>
            <a:spLocks noChangeAspect="1"/>
          </p:cNvSpPr>
          <p:nvPr/>
        </p:nvSpPr>
        <p:spPr bwMode="auto">
          <a:xfrm rot="-120000">
            <a:off x="5035550" y="1358900"/>
            <a:ext cx="69850" cy="171450"/>
          </a:xfrm>
          <a:custGeom>
            <a:avLst/>
            <a:gdLst>
              <a:gd name="T0" fmla="*/ 0 w 21600"/>
              <a:gd name="T1" fmla="*/ 2147483647 h 21599"/>
              <a:gd name="T2" fmla="*/ 78975150 w 21600"/>
              <a:gd name="T3" fmla="*/ 0 h 21599"/>
              <a:gd name="T4" fmla="*/ 79880819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704"/>
                  <a:pt x="9560" y="134"/>
                  <a:pt x="21355" y="0"/>
                </a:cubicBezTo>
              </a:path>
              <a:path w="21600" h="21599" stroke="0" extrusionOk="0">
                <a:moveTo>
                  <a:pt x="0" y="21499"/>
                </a:moveTo>
                <a:cubicBezTo>
                  <a:pt x="54" y="9704"/>
                  <a:pt x="9560" y="134"/>
                  <a:pt x="21355"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7907" name="Group 249"/>
          <p:cNvGrpSpPr>
            <a:grpSpLocks noChangeAspect="1"/>
          </p:cNvGrpSpPr>
          <p:nvPr/>
        </p:nvGrpSpPr>
        <p:grpSpPr bwMode="auto">
          <a:xfrm>
            <a:off x="5062538" y="1331913"/>
            <a:ext cx="74612" cy="215900"/>
            <a:chOff x="4419" y="1093"/>
            <a:chExt cx="93" cy="273"/>
          </a:xfrm>
        </p:grpSpPr>
        <p:sp>
          <p:nvSpPr>
            <p:cNvPr id="38396" name="Arc 250"/>
            <p:cNvSpPr>
              <a:spLocks noChangeAspect="1"/>
            </p:cNvSpPr>
            <p:nvPr/>
          </p:nvSpPr>
          <p:spPr bwMode="auto">
            <a:xfrm rot="-120000">
              <a:off x="4419" y="1093"/>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97" name="Arc 251"/>
            <p:cNvSpPr>
              <a:spLocks noChangeAspect="1"/>
            </p:cNvSpPr>
            <p:nvPr/>
          </p:nvSpPr>
          <p:spPr bwMode="auto">
            <a:xfrm rot="-120000">
              <a:off x="4420" y="1096"/>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60"/>
                    <a:pt x="9482" y="197"/>
                    <a:pt x="21238" y="0"/>
                  </a:cubicBezTo>
                </a:path>
                <a:path w="21600" h="21597" stroke="0" extrusionOk="0">
                  <a:moveTo>
                    <a:pt x="0" y="21518"/>
                  </a:moveTo>
                  <a:cubicBezTo>
                    <a:pt x="43" y="9760"/>
                    <a:pt x="9482" y="197"/>
                    <a:pt x="21238" y="0"/>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98" name="Arc 252"/>
            <p:cNvSpPr>
              <a:spLocks noChangeAspect="1"/>
            </p:cNvSpPr>
            <p:nvPr/>
          </p:nvSpPr>
          <p:spPr bwMode="auto">
            <a:xfrm rot="-120000">
              <a:off x="4421" y="109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8" name="Group 253"/>
          <p:cNvGrpSpPr>
            <a:grpSpLocks noChangeAspect="1"/>
          </p:cNvGrpSpPr>
          <p:nvPr/>
        </p:nvGrpSpPr>
        <p:grpSpPr bwMode="auto">
          <a:xfrm>
            <a:off x="5029200" y="1368425"/>
            <a:ext cx="73025" cy="215900"/>
            <a:chOff x="4356" y="1087"/>
            <a:chExt cx="92" cy="272"/>
          </a:xfrm>
        </p:grpSpPr>
        <p:sp>
          <p:nvSpPr>
            <p:cNvPr id="38393" name="Arc 254"/>
            <p:cNvSpPr>
              <a:spLocks noChangeAspect="1"/>
            </p:cNvSpPr>
            <p:nvPr/>
          </p:nvSpPr>
          <p:spPr bwMode="auto">
            <a:xfrm rot="-120000">
              <a:off x="4356" y="1087"/>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94" name="Arc 255"/>
            <p:cNvSpPr>
              <a:spLocks noChangeAspect="1"/>
            </p:cNvSpPr>
            <p:nvPr/>
          </p:nvSpPr>
          <p:spPr bwMode="auto">
            <a:xfrm rot="-120000">
              <a:off x="4356" y="1087"/>
              <a:ext cx="61"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95" name="Arc 256"/>
            <p:cNvSpPr>
              <a:spLocks noChangeAspect="1"/>
            </p:cNvSpPr>
            <p:nvPr/>
          </p:nvSpPr>
          <p:spPr bwMode="auto">
            <a:xfrm rot="-120000">
              <a:off x="4358" y="108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5"/>
                    <a:pt x="9555" y="132"/>
                    <a:pt x="21359" y="0"/>
                  </a:cubicBezTo>
                </a:path>
                <a:path w="21600" h="21599" stroke="0" extrusionOk="0">
                  <a:moveTo>
                    <a:pt x="0" y="21520"/>
                  </a:moveTo>
                  <a:cubicBezTo>
                    <a:pt x="43" y="9715"/>
                    <a:pt x="9555"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09" name="Group 257"/>
          <p:cNvGrpSpPr>
            <a:grpSpLocks noChangeAspect="1"/>
          </p:cNvGrpSpPr>
          <p:nvPr/>
        </p:nvGrpSpPr>
        <p:grpSpPr bwMode="auto">
          <a:xfrm>
            <a:off x="5218113" y="1392238"/>
            <a:ext cx="74612" cy="217487"/>
            <a:chOff x="4611" y="1217"/>
            <a:chExt cx="93" cy="274"/>
          </a:xfrm>
        </p:grpSpPr>
        <p:sp>
          <p:nvSpPr>
            <p:cNvPr id="38390" name="Arc 258"/>
            <p:cNvSpPr>
              <a:spLocks noChangeAspect="1"/>
            </p:cNvSpPr>
            <p:nvPr/>
          </p:nvSpPr>
          <p:spPr bwMode="auto">
            <a:xfrm rot="-120000">
              <a:off x="4611" y="1219"/>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91" name="Arc 259"/>
            <p:cNvSpPr>
              <a:spLocks noChangeAspect="1"/>
            </p:cNvSpPr>
            <p:nvPr/>
          </p:nvSpPr>
          <p:spPr bwMode="auto">
            <a:xfrm rot="-120000">
              <a:off x="4612" y="1217"/>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92" name="Arc 260"/>
            <p:cNvSpPr>
              <a:spLocks noChangeAspect="1"/>
            </p:cNvSpPr>
            <p:nvPr/>
          </p:nvSpPr>
          <p:spPr bwMode="auto">
            <a:xfrm rot="-120000">
              <a:off x="4613" y="1220"/>
              <a:ext cx="91" cy="27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62" name="Arc 261"/>
          <p:cNvSpPr>
            <a:spLocks noChangeAspect="1"/>
          </p:cNvSpPr>
          <p:nvPr/>
        </p:nvSpPr>
        <p:spPr bwMode="auto">
          <a:xfrm rot="-450511">
            <a:off x="4733925" y="1330325"/>
            <a:ext cx="53975" cy="127000"/>
          </a:xfrm>
          <a:custGeom>
            <a:avLst/>
            <a:gdLst>
              <a:gd name="T0" fmla="*/ 0 w 21600"/>
              <a:gd name="T1" fmla="*/ 2147483647 h 21598"/>
              <a:gd name="T2" fmla="*/ 12949772 w 21600"/>
              <a:gd name="T3" fmla="*/ 0 h 21598"/>
              <a:gd name="T4" fmla="*/ 13140894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7963" name="Arc 262"/>
          <p:cNvSpPr>
            <a:spLocks noChangeAspect="1"/>
          </p:cNvSpPr>
          <p:nvPr/>
        </p:nvSpPr>
        <p:spPr bwMode="auto">
          <a:xfrm rot="-450511">
            <a:off x="4870450" y="1385888"/>
            <a:ext cx="107950" cy="128587"/>
          </a:xfrm>
          <a:custGeom>
            <a:avLst/>
            <a:gdLst>
              <a:gd name="T0" fmla="*/ 0 w 21600"/>
              <a:gd name="T1" fmla="*/ 2147483647 h 21599"/>
              <a:gd name="T2" fmla="*/ 1669727776 w 21600"/>
              <a:gd name="T3" fmla="*/ 0 h 21599"/>
              <a:gd name="T4" fmla="*/ 168203567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1"/>
                  <a:pt x="9574" y="86"/>
                  <a:pt x="21441" y="-1"/>
                </a:cubicBezTo>
              </a:path>
              <a:path w="21600" h="21599" stroke="0" extrusionOk="0">
                <a:moveTo>
                  <a:pt x="0" y="21599"/>
                </a:moveTo>
                <a:cubicBezTo>
                  <a:pt x="0" y="9731"/>
                  <a:pt x="9574" y="86"/>
                  <a:pt x="21441" y="-1"/>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7910" name="Group 263"/>
          <p:cNvGrpSpPr>
            <a:grpSpLocks noChangeAspect="1"/>
          </p:cNvGrpSpPr>
          <p:nvPr/>
        </p:nvGrpSpPr>
        <p:grpSpPr bwMode="auto">
          <a:xfrm rot="-390511">
            <a:off x="4919663" y="1347788"/>
            <a:ext cx="82550" cy="161925"/>
            <a:chOff x="4362" y="1124"/>
            <a:chExt cx="104" cy="204"/>
          </a:xfrm>
        </p:grpSpPr>
        <p:sp>
          <p:nvSpPr>
            <p:cNvPr id="38387" name="Arc 264"/>
            <p:cNvSpPr>
              <a:spLocks noChangeAspect="1"/>
            </p:cNvSpPr>
            <p:nvPr/>
          </p:nvSpPr>
          <p:spPr bwMode="auto">
            <a:xfrm rot="-60000">
              <a:off x="4362" y="1124"/>
              <a:ext cx="34"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43"/>
                    <a:pt x="9330" y="341"/>
                    <a:pt x="20967" y="0"/>
                  </a:cubicBezTo>
                </a:path>
                <a:path w="21600" h="21591" stroke="0" extrusionOk="0">
                  <a:moveTo>
                    <a:pt x="0" y="21485"/>
                  </a:moveTo>
                  <a:cubicBezTo>
                    <a:pt x="57" y="9843"/>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8" name="Arc 265"/>
            <p:cNvSpPr>
              <a:spLocks noChangeAspect="1"/>
            </p:cNvSpPr>
            <p:nvPr/>
          </p:nvSpPr>
          <p:spPr bwMode="auto">
            <a:xfrm rot="-60000">
              <a:off x="4363" y="1126"/>
              <a:ext cx="68"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7"/>
                    <a:pt x="9520" y="172"/>
                    <a:pt x="21283" y="0"/>
                  </a:cubicBezTo>
                </a:path>
                <a:path w="21600" h="21598" stroke="0" extrusionOk="0">
                  <a:moveTo>
                    <a:pt x="0" y="21491"/>
                  </a:moveTo>
                  <a:cubicBezTo>
                    <a:pt x="58" y="9727"/>
                    <a:pt x="9520"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9" name="Arc 266"/>
            <p:cNvSpPr>
              <a:spLocks noChangeAspect="1"/>
            </p:cNvSpPr>
            <p:nvPr/>
          </p:nvSpPr>
          <p:spPr bwMode="auto">
            <a:xfrm rot="-60000">
              <a:off x="4363" y="112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4" y="114"/>
                    <a:pt x="21390" y="0"/>
                  </a:cubicBezTo>
                </a:path>
                <a:path w="21600" h="21599" stroke="0" extrusionOk="0">
                  <a:moveTo>
                    <a:pt x="0" y="21493"/>
                  </a:moveTo>
                  <a:cubicBezTo>
                    <a:pt x="58" y="9687"/>
                    <a:pt x="9584" y="114"/>
                    <a:pt x="21390"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65" name="Arc 267"/>
          <p:cNvSpPr>
            <a:spLocks noChangeAspect="1"/>
          </p:cNvSpPr>
          <p:nvPr/>
        </p:nvSpPr>
        <p:spPr bwMode="auto">
          <a:xfrm rot="-450511">
            <a:off x="4706938" y="1335088"/>
            <a:ext cx="26987" cy="96837"/>
          </a:xfrm>
          <a:custGeom>
            <a:avLst/>
            <a:gdLst>
              <a:gd name="T0" fmla="*/ 0 w 21600"/>
              <a:gd name="T1" fmla="*/ 788228693 h 21591"/>
              <a:gd name="T2" fmla="*/ 99636 w 21600"/>
              <a:gd name="T3" fmla="*/ 0 h 21591"/>
              <a:gd name="T4" fmla="*/ 102651 w 21600"/>
              <a:gd name="T5" fmla="*/ 788228693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7966" name="Arc 268"/>
          <p:cNvSpPr>
            <a:spLocks noChangeAspect="1"/>
          </p:cNvSpPr>
          <p:nvPr/>
        </p:nvSpPr>
        <p:spPr bwMode="auto">
          <a:xfrm rot="-450511">
            <a:off x="4703763" y="1331913"/>
            <a:ext cx="55562" cy="98425"/>
          </a:xfrm>
          <a:custGeom>
            <a:avLst/>
            <a:gdLst>
              <a:gd name="T0" fmla="*/ 0 w 21600"/>
              <a:gd name="T1" fmla="*/ 881568900 h 21598"/>
              <a:gd name="T2" fmla="*/ 15861458 w 21600"/>
              <a:gd name="T3" fmla="*/ 0 h 21598"/>
              <a:gd name="T4" fmla="*/ 16096177 w 21600"/>
              <a:gd name="T5" fmla="*/ 88156890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7911" name="Group 269"/>
          <p:cNvGrpSpPr>
            <a:grpSpLocks noChangeAspect="1"/>
          </p:cNvGrpSpPr>
          <p:nvPr/>
        </p:nvGrpSpPr>
        <p:grpSpPr bwMode="auto">
          <a:xfrm rot="-390511">
            <a:off x="4897438" y="1382713"/>
            <a:ext cx="82550" cy="161925"/>
            <a:chOff x="4328" y="1166"/>
            <a:chExt cx="103" cy="205"/>
          </a:xfrm>
        </p:grpSpPr>
        <p:sp>
          <p:nvSpPr>
            <p:cNvPr id="38384" name="Arc 270"/>
            <p:cNvSpPr>
              <a:spLocks noChangeAspect="1"/>
            </p:cNvSpPr>
            <p:nvPr/>
          </p:nvSpPr>
          <p:spPr bwMode="auto">
            <a:xfrm rot="-60000">
              <a:off x="4328" y="1166"/>
              <a:ext cx="35" cy="203"/>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5" name="Arc 271"/>
            <p:cNvSpPr>
              <a:spLocks noChangeAspect="1"/>
            </p:cNvSpPr>
            <p:nvPr/>
          </p:nvSpPr>
          <p:spPr bwMode="auto">
            <a:xfrm rot="-60000">
              <a:off x="4328" y="1167"/>
              <a:ext cx="68" cy="20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7" y="9727"/>
                    <a:pt x="9519" y="172"/>
                    <a:pt x="21283" y="0"/>
                  </a:cubicBezTo>
                </a:path>
                <a:path w="21600" h="21598" stroke="0" extrusionOk="0">
                  <a:moveTo>
                    <a:pt x="0" y="21492"/>
                  </a:moveTo>
                  <a:cubicBezTo>
                    <a:pt x="57" y="9727"/>
                    <a:pt x="9519"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6" name="Arc 272"/>
            <p:cNvSpPr>
              <a:spLocks noChangeAspect="1"/>
            </p:cNvSpPr>
            <p:nvPr/>
          </p:nvSpPr>
          <p:spPr bwMode="auto">
            <a:xfrm rot="-60000">
              <a:off x="4328" y="1167"/>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12" name="Group 273"/>
          <p:cNvGrpSpPr>
            <a:grpSpLocks noChangeAspect="1"/>
          </p:cNvGrpSpPr>
          <p:nvPr/>
        </p:nvGrpSpPr>
        <p:grpSpPr bwMode="auto">
          <a:xfrm rot="-390511">
            <a:off x="4865688" y="1352550"/>
            <a:ext cx="80962" cy="163513"/>
            <a:chOff x="4294" y="1125"/>
            <a:chExt cx="102" cy="205"/>
          </a:xfrm>
        </p:grpSpPr>
        <p:sp>
          <p:nvSpPr>
            <p:cNvPr id="38381" name="Arc 274"/>
            <p:cNvSpPr>
              <a:spLocks noChangeAspect="1"/>
            </p:cNvSpPr>
            <p:nvPr/>
          </p:nvSpPr>
          <p:spPr bwMode="auto">
            <a:xfrm rot="-60000">
              <a:off x="4295" y="1128"/>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2" name="Arc 275"/>
            <p:cNvSpPr>
              <a:spLocks noChangeAspect="1"/>
            </p:cNvSpPr>
            <p:nvPr/>
          </p:nvSpPr>
          <p:spPr bwMode="auto">
            <a:xfrm rot="-60000">
              <a:off x="4295" y="1125"/>
              <a:ext cx="68"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3" name="Arc 276"/>
            <p:cNvSpPr>
              <a:spLocks noChangeAspect="1"/>
            </p:cNvSpPr>
            <p:nvPr/>
          </p:nvSpPr>
          <p:spPr bwMode="auto">
            <a:xfrm rot="-60000">
              <a:off x="4294" y="1125"/>
              <a:ext cx="102" cy="20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13" name="Group 277"/>
          <p:cNvGrpSpPr>
            <a:grpSpLocks noChangeAspect="1"/>
          </p:cNvGrpSpPr>
          <p:nvPr/>
        </p:nvGrpSpPr>
        <p:grpSpPr bwMode="auto">
          <a:xfrm rot="-390511">
            <a:off x="4978400" y="1370013"/>
            <a:ext cx="80963" cy="163512"/>
            <a:chOff x="4431" y="1163"/>
            <a:chExt cx="102" cy="205"/>
          </a:xfrm>
        </p:grpSpPr>
        <p:sp>
          <p:nvSpPr>
            <p:cNvPr id="38378" name="Arc 278"/>
            <p:cNvSpPr>
              <a:spLocks noChangeAspect="1"/>
            </p:cNvSpPr>
            <p:nvPr/>
          </p:nvSpPr>
          <p:spPr bwMode="auto">
            <a:xfrm rot="-60000">
              <a:off x="4431" y="1163"/>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36"/>
                    <a:pt x="9341" y="331"/>
                    <a:pt x="20984" y="-1"/>
                  </a:cubicBezTo>
                </a:path>
                <a:path w="21600" h="21591" stroke="0" extrusionOk="0">
                  <a:moveTo>
                    <a:pt x="0" y="21485"/>
                  </a:moveTo>
                  <a:cubicBezTo>
                    <a:pt x="57" y="9836"/>
                    <a:pt x="9341" y="331"/>
                    <a:pt x="20984"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9" name="Arc 279"/>
            <p:cNvSpPr>
              <a:spLocks noChangeAspect="1"/>
            </p:cNvSpPr>
            <p:nvPr/>
          </p:nvSpPr>
          <p:spPr bwMode="auto">
            <a:xfrm rot="-60000">
              <a:off x="4431" y="1166"/>
              <a:ext cx="70"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8" y="9724"/>
                    <a:pt x="9524" y="169"/>
                    <a:pt x="21290" y="0"/>
                  </a:cubicBezTo>
                </a:path>
                <a:path w="21600" h="21598" stroke="0" extrusionOk="0">
                  <a:moveTo>
                    <a:pt x="0" y="21492"/>
                  </a:moveTo>
                  <a:cubicBezTo>
                    <a:pt x="58" y="9724"/>
                    <a:pt x="9524" y="169"/>
                    <a:pt x="21290"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80" name="Arc 280"/>
            <p:cNvSpPr>
              <a:spLocks noChangeAspect="1"/>
            </p:cNvSpPr>
            <p:nvPr/>
          </p:nvSpPr>
          <p:spPr bwMode="auto">
            <a:xfrm rot="-60000">
              <a:off x="4431" y="1164"/>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14" name="Group 281"/>
          <p:cNvGrpSpPr>
            <a:grpSpLocks noChangeAspect="1"/>
          </p:cNvGrpSpPr>
          <p:nvPr/>
        </p:nvGrpSpPr>
        <p:grpSpPr bwMode="auto">
          <a:xfrm rot="-390511">
            <a:off x="4840288" y="1357313"/>
            <a:ext cx="80962" cy="161925"/>
            <a:chOff x="4259" y="1126"/>
            <a:chExt cx="102" cy="205"/>
          </a:xfrm>
        </p:grpSpPr>
        <p:sp>
          <p:nvSpPr>
            <p:cNvPr id="38375" name="Arc 282"/>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6" name="Arc 283"/>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7" name="Arc 284"/>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15" name="Group 285"/>
          <p:cNvGrpSpPr>
            <a:grpSpLocks noChangeAspect="1"/>
          </p:cNvGrpSpPr>
          <p:nvPr/>
        </p:nvGrpSpPr>
        <p:grpSpPr bwMode="auto">
          <a:xfrm rot="-390511">
            <a:off x="4791075" y="1352550"/>
            <a:ext cx="82550" cy="161925"/>
            <a:chOff x="4224" y="1086"/>
            <a:chExt cx="103" cy="205"/>
          </a:xfrm>
        </p:grpSpPr>
        <p:sp>
          <p:nvSpPr>
            <p:cNvPr id="38372" name="Arc 286"/>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3" name="Arc 287"/>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4" name="Arc 288"/>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72" name="Arc 289"/>
          <p:cNvSpPr>
            <a:spLocks noChangeAspect="1"/>
          </p:cNvSpPr>
          <p:nvPr/>
        </p:nvSpPr>
        <p:spPr bwMode="auto">
          <a:xfrm rot="-450511">
            <a:off x="4737100" y="1358900"/>
            <a:ext cx="82550" cy="130175"/>
          </a:xfrm>
          <a:custGeom>
            <a:avLst/>
            <a:gdLst>
              <a:gd name="T0" fmla="*/ 0 w 21600"/>
              <a:gd name="T1" fmla="*/ 2147483647 h 21599"/>
              <a:gd name="T2" fmla="*/ 254726033 w 21600"/>
              <a:gd name="T3" fmla="*/ 0 h 21599"/>
              <a:gd name="T4" fmla="*/ 25721506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7916" name="Group 290"/>
          <p:cNvGrpSpPr>
            <a:grpSpLocks noChangeAspect="1"/>
          </p:cNvGrpSpPr>
          <p:nvPr/>
        </p:nvGrpSpPr>
        <p:grpSpPr bwMode="auto">
          <a:xfrm rot="-390511">
            <a:off x="4767263" y="1355725"/>
            <a:ext cx="80962" cy="161925"/>
            <a:chOff x="4192" y="1089"/>
            <a:chExt cx="102" cy="204"/>
          </a:xfrm>
        </p:grpSpPr>
        <p:sp>
          <p:nvSpPr>
            <p:cNvPr id="38369" name="Arc 291"/>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0" name="Arc 292"/>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71" name="Arc 293"/>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17" name="Group 294"/>
          <p:cNvGrpSpPr>
            <a:grpSpLocks noChangeAspect="1"/>
          </p:cNvGrpSpPr>
          <p:nvPr/>
        </p:nvGrpSpPr>
        <p:grpSpPr bwMode="auto">
          <a:xfrm rot="-390511">
            <a:off x="4713288" y="1362075"/>
            <a:ext cx="80962" cy="161925"/>
            <a:chOff x="4123" y="1089"/>
            <a:chExt cx="102" cy="204"/>
          </a:xfrm>
        </p:grpSpPr>
        <p:sp>
          <p:nvSpPr>
            <p:cNvPr id="38366" name="Arc 295"/>
            <p:cNvSpPr>
              <a:spLocks noChangeAspect="1"/>
            </p:cNvSpPr>
            <p:nvPr/>
          </p:nvSpPr>
          <p:spPr bwMode="auto">
            <a:xfrm rot="-60000">
              <a:off x="4124" y="1091"/>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67" name="Arc 296"/>
            <p:cNvSpPr>
              <a:spLocks noChangeAspect="1"/>
            </p:cNvSpPr>
            <p:nvPr/>
          </p:nvSpPr>
          <p:spPr bwMode="auto">
            <a:xfrm rot="-60000">
              <a:off x="4123" y="1089"/>
              <a:ext cx="69"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0"/>
                    <a:pt x="9480" y="171"/>
                    <a:pt x="21287" y="0"/>
                  </a:cubicBezTo>
                </a:path>
                <a:path w="21600" h="21598" stroke="0" extrusionOk="0">
                  <a:moveTo>
                    <a:pt x="0" y="21598"/>
                  </a:moveTo>
                  <a:cubicBezTo>
                    <a:pt x="0" y="9790"/>
                    <a:pt x="9480" y="171"/>
                    <a:pt x="21287"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68" name="Arc 297"/>
            <p:cNvSpPr>
              <a:spLocks noChangeAspect="1"/>
            </p:cNvSpPr>
            <p:nvPr/>
          </p:nvSpPr>
          <p:spPr bwMode="auto">
            <a:xfrm rot="-60000">
              <a:off x="4124" y="1089"/>
              <a:ext cx="101"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8"/>
                    <a:pt x="9582" y="116"/>
                    <a:pt x="21387" y="0"/>
                  </a:cubicBezTo>
                </a:path>
                <a:path w="21600" h="21599" stroke="0" extrusionOk="0">
                  <a:moveTo>
                    <a:pt x="0" y="21493"/>
                  </a:moveTo>
                  <a:cubicBezTo>
                    <a:pt x="58" y="9688"/>
                    <a:pt x="9582" y="116"/>
                    <a:pt x="21387"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18" name="Group 298"/>
          <p:cNvGrpSpPr>
            <a:grpSpLocks noChangeAspect="1"/>
          </p:cNvGrpSpPr>
          <p:nvPr/>
        </p:nvGrpSpPr>
        <p:grpSpPr bwMode="auto">
          <a:xfrm rot="-390511">
            <a:off x="4945063" y="1376363"/>
            <a:ext cx="82550" cy="161925"/>
            <a:chOff x="4390" y="1165"/>
            <a:chExt cx="104" cy="203"/>
          </a:xfrm>
        </p:grpSpPr>
        <p:sp>
          <p:nvSpPr>
            <p:cNvPr id="38363" name="Arc 299"/>
            <p:cNvSpPr>
              <a:spLocks noChangeAspect="1"/>
            </p:cNvSpPr>
            <p:nvPr/>
          </p:nvSpPr>
          <p:spPr bwMode="auto">
            <a:xfrm rot="-60000">
              <a:off x="4392" y="1166"/>
              <a:ext cx="35"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5"/>
                    <a:pt x="9293" y="338"/>
                    <a:pt x="20974" y="0"/>
                  </a:cubicBezTo>
                </a:path>
                <a:path w="21600" h="21591" stroke="0" extrusionOk="0">
                  <a:moveTo>
                    <a:pt x="0" y="21591"/>
                  </a:moveTo>
                  <a:cubicBezTo>
                    <a:pt x="0" y="9905"/>
                    <a:pt x="9293" y="338"/>
                    <a:pt x="20974"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64" name="Arc 300"/>
            <p:cNvSpPr>
              <a:spLocks noChangeAspect="1"/>
            </p:cNvSpPr>
            <p:nvPr/>
          </p:nvSpPr>
          <p:spPr bwMode="auto">
            <a:xfrm rot="-60000">
              <a:off x="4390" y="1166"/>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65" name="Arc 301"/>
            <p:cNvSpPr>
              <a:spLocks noChangeAspect="1"/>
            </p:cNvSpPr>
            <p:nvPr/>
          </p:nvSpPr>
          <p:spPr bwMode="auto">
            <a:xfrm rot="-60000">
              <a:off x="4391" y="116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7976" name="Freeform 302" descr="25%"/>
          <p:cNvSpPr>
            <a:spLocks noChangeAspect="1"/>
          </p:cNvSpPr>
          <p:nvPr/>
        </p:nvSpPr>
        <p:spPr bwMode="auto">
          <a:xfrm>
            <a:off x="1514475" y="693738"/>
            <a:ext cx="1190625" cy="796925"/>
          </a:xfrm>
          <a:custGeom>
            <a:avLst/>
            <a:gdLst>
              <a:gd name="T0" fmla="*/ 0 w 750"/>
              <a:gd name="T1" fmla="*/ 2147483647 h 502"/>
              <a:gd name="T2" fmla="*/ 2147483647 w 750"/>
              <a:gd name="T3" fmla="*/ 2147483647 h 502"/>
              <a:gd name="T4" fmla="*/ 2147483647 w 750"/>
              <a:gd name="T5" fmla="*/ 2147483647 h 502"/>
              <a:gd name="T6" fmla="*/ 2147483647 w 750"/>
              <a:gd name="T7" fmla="*/ 2147483647 h 502"/>
              <a:gd name="T8" fmla="*/ 2147483647 w 750"/>
              <a:gd name="T9" fmla="*/ 2147483647 h 502"/>
              <a:gd name="T10" fmla="*/ 2147483647 w 750"/>
              <a:gd name="T11" fmla="*/ 2147483647 h 502"/>
              <a:gd name="T12" fmla="*/ 2147483647 w 750"/>
              <a:gd name="T13" fmla="*/ 2147483647 h 502"/>
              <a:gd name="T14" fmla="*/ 0 60000 65536"/>
              <a:gd name="T15" fmla="*/ 0 60000 65536"/>
              <a:gd name="T16" fmla="*/ 0 60000 65536"/>
              <a:gd name="T17" fmla="*/ 0 60000 65536"/>
              <a:gd name="T18" fmla="*/ 0 60000 65536"/>
              <a:gd name="T19" fmla="*/ 0 60000 65536"/>
              <a:gd name="T20" fmla="*/ 0 60000 65536"/>
              <a:gd name="T21" fmla="*/ 0 w 750"/>
              <a:gd name="T22" fmla="*/ 0 h 502"/>
              <a:gd name="T23" fmla="*/ 750 w 750"/>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502">
                <a:moveTo>
                  <a:pt x="0" y="496"/>
                </a:moveTo>
                <a:cubicBezTo>
                  <a:pt x="11" y="488"/>
                  <a:pt x="26" y="471"/>
                  <a:pt x="60" y="447"/>
                </a:cubicBezTo>
                <a:cubicBezTo>
                  <a:pt x="94" y="423"/>
                  <a:pt x="136" y="420"/>
                  <a:pt x="203" y="350"/>
                </a:cubicBezTo>
                <a:cubicBezTo>
                  <a:pt x="270" y="280"/>
                  <a:pt x="405" y="48"/>
                  <a:pt x="464" y="24"/>
                </a:cubicBezTo>
                <a:cubicBezTo>
                  <a:pt x="523" y="0"/>
                  <a:pt x="533" y="141"/>
                  <a:pt x="560" y="204"/>
                </a:cubicBezTo>
                <a:cubicBezTo>
                  <a:pt x="587" y="267"/>
                  <a:pt x="594" y="353"/>
                  <a:pt x="626" y="403"/>
                </a:cubicBezTo>
                <a:cubicBezTo>
                  <a:pt x="658" y="453"/>
                  <a:pt x="724" y="482"/>
                  <a:pt x="750" y="502"/>
                </a:cubicBezTo>
              </a:path>
            </a:pathLst>
          </a:custGeom>
          <a:pattFill prst="pct25">
            <a:fgClr>
              <a:schemeClr val="tx2"/>
            </a:fgClr>
            <a:bgClr>
              <a:srgbClr val="FFFFFF"/>
            </a:bgClr>
          </a:pattFill>
          <a:ln w="9525">
            <a:noFill/>
            <a:round/>
            <a:headEnd/>
            <a:tailEnd/>
          </a:ln>
        </p:spPr>
        <p:txBody>
          <a:bodyPr/>
          <a:lstStyle/>
          <a:p>
            <a:endParaRPr lang="en-US" sz="1800"/>
          </a:p>
        </p:txBody>
      </p:sp>
      <p:sp>
        <p:nvSpPr>
          <p:cNvPr id="37977" name="Text Box 303"/>
          <p:cNvSpPr txBox="1">
            <a:spLocks noChangeArrowheads="1"/>
          </p:cNvSpPr>
          <p:nvPr/>
        </p:nvSpPr>
        <p:spPr bwMode="auto">
          <a:xfrm>
            <a:off x="2768600" y="1008063"/>
            <a:ext cx="1957388" cy="336550"/>
          </a:xfrm>
          <a:prstGeom prst="rect">
            <a:avLst/>
          </a:prstGeom>
          <a:noFill/>
          <a:ln w="12700">
            <a:noFill/>
            <a:miter lim="800000"/>
            <a:headEnd/>
            <a:tailEnd/>
          </a:ln>
        </p:spPr>
        <p:txBody>
          <a:bodyPr wrap="none">
            <a:spAutoFit/>
          </a:bodyPr>
          <a:lstStyle/>
          <a:p>
            <a:pPr eaLnBrk="0" hangingPunct="0"/>
            <a:r>
              <a:rPr lang="en-US" sz="1600" b="1"/>
              <a:t>backbarrier marsh</a:t>
            </a:r>
          </a:p>
        </p:txBody>
      </p:sp>
      <p:sp>
        <p:nvSpPr>
          <p:cNvPr id="37978" name="Text Box 304"/>
          <p:cNvSpPr txBox="1">
            <a:spLocks noChangeArrowheads="1"/>
          </p:cNvSpPr>
          <p:nvPr/>
        </p:nvSpPr>
        <p:spPr bwMode="auto">
          <a:xfrm>
            <a:off x="6416675" y="1166813"/>
            <a:ext cx="849313" cy="336550"/>
          </a:xfrm>
          <a:prstGeom prst="rect">
            <a:avLst/>
          </a:prstGeom>
          <a:noFill/>
          <a:ln w="12700">
            <a:noFill/>
            <a:miter lim="800000"/>
            <a:headEnd/>
            <a:tailEnd/>
          </a:ln>
        </p:spPr>
        <p:txBody>
          <a:bodyPr wrap="none">
            <a:spAutoFit/>
          </a:bodyPr>
          <a:lstStyle/>
          <a:p>
            <a:pPr eaLnBrk="0" hangingPunct="0"/>
            <a:r>
              <a:rPr lang="en-US" sz="1600" b="1"/>
              <a:t>lagoon</a:t>
            </a:r>
          </a:p>
        </p:txBody>
      </p:sp>
      <p:sp>
        <p:nvSpPr>
          <p:cNvPr id="37979" name="Text Box 305"/>
          <p:cNvSpPr txBox="1">
            <a:spLocks noChangeAspect="1" noChangeArrowheads="1"/>
          </p:cNvSpPr>
          <p:nvPr/>
        </p:nvSpPr>
        <p:spPr bwMode="auto">
          <a:xfrm>
            <a:off x="1620838" y="3652838"/>
            <a:ext cx="1250950" cy="300037"/>
          </a:xfrm>
          <a:prstGeom prst="rect">
            <a:avLst/>
          </a:prstGeom>
          <a:noFill/>
          <a:ln w="12700">
            <a:noFill/>
            <a:miter lim="800000"/>
            <a:headEnd/>
            <a:tailEnd/>
          </a:ln>
        </p:spPr>
        <p:txBody>
          <a:bodyPr wrap="none" lIns="101882" tIns="50941" rIns="101882" bIns="50941">
            <a:spAutoFit/>
          </a:bodyPr>
          <a:lstStyle/>
          <a:p>
            <a:pPr defTabSz="1019175" eaLnBrk="0" hangingPunct="0"/>
            <a:r>
              <a:rPr lang="en-US" sz="1300" b="1"/>
              <a:t>barrier beach</a:t>
            </a:r>
          </a:p>
        </p:txBody>
      </p:sp>
      <p:sp>
        <p:nvSpPr>
          <p:cNvPr id="37980" name="Freeform 306" descr="25%"/>
          <p:cNvSpPr>
            <a:spLocks noChangeAspect="1"/>
          </p:cNvSpPr>
          <p:nvPr/>
        </p:nvSpPr>
        <p:spPr bwMode="auto">
          <a:xfrm>
            <a:off x="368300" y="4679950"/>
            <a:ext cx="5842000" cy="1628775"/>
          </a:xfrm>
          <a:custGeom>
            <a:avLst/>
            <a:gdLst>
              <a:gd name="T0" fmla="*/ 2147483647 w 3680"/>
              <a:gd name="T1" fmla="*/ 2147483647 h 1026"/>
              <a:gd name="T2" fmla="*/ 2147483647 w 3680"/>
              <a:gd name="T3" fmla="*/ 2147483647 h 1026"/>
              <a:gd name="T4" fmla="*/ 2147483647 w 3680"/>
              <a:gd name="T5" fmla="*/ 0 h 1026"/>
              <a:gd name="T6" fmla="*/ 2147483647 w 3680"/>
              <a:gd name="T7" fmla="*/ 2147483647 h 1026"/>
              <a:gd name="T8" fmla="*/ 2147483647 w 3680"/>
              <a:gd name="T9" fmla="*/ 2147483647 h 1026"/>
              <a:gd name="T10" fmla="*/ 2147483647 w 3680"/>
              <a:gd name="T11" fmla="*/ 2147483647 h 1026"/>
              <a:gd name="T12" fmla="*/ 2147483647 w 3680"/>
              <a:gd name="T13" fmla="*/ 2147483647 h 1026"/>
              <a:gd name="T14" fmla="*/ 2147483647 w 3680"/>
              <a:gd name="T15" fmla="*/ 2147483647 h 1026"/>
              <a:gd name="T16" fmla="*/ 2147483647 w 3680"/>
              <a:gd name="T17" fmla="*/ 2147483647 h 1026"/>
              <a:gd name="T18" fmla="*/ 2147483647 w 3680"/>
              <a:gd name="T19" fmla="*/ 2147483647 h 1026"/>
              <a:gd name="T20" fmla="*/ 2147483647 w 3680"/>
              <a:gd name="T21" fmla="*/ 2147483647 h 1026"/>
              <a:gd name="T22" fmla="*/ 2147483647 w 3680"/>
              <a:gd name="T23" fmla="*/ 2147483647 h 1026"/>
              <a:gd name="T24" fmla="*/ 2147483647 w 3680"/>
              <a:gd name="T25" fmla="*/ 2147483647 h 1026"/>
              <a:gd name="T26" fmla="*/ 2147483647 w 3680"/>
              <a:gd name="T27" fmla="*/ 2147483647 h 1026"/>
              <a:gd name="T28" fmla="*/ 2147483647 w 3680"/>
              <a:gd name="T29" fmla="*/ 2147483647 h 1026"/>
              <a:gd name="T30" fmla="*/ 2147483647 w 3680"/>
              <a:gd name="T31" fmla="*/ 2147483647 h 1026"/>
              <a:gd name="T32" fmla="*/ 2147483647 w 3680"/>
              <a:gd name="T33" fmla="*/ 2147483647 h 1026"/>
              <a:gd name="T34" fmla="*/ 2147483647 w 3680"/>
              <a:gd name="T35" fmla="*/ 2147483647 h 1026"/>
              <a:gd name="T36" fmla="*/ 2147483647 w 3680"/>
              <a:gd name="T37" fmla="*/ 2147483647 h 1026"/>
              <a:gd name="T38" fmla="*/ 2147483647 w 3680"/>
              <a:gd name="T39" fmla="*/ 2147483647 h 1026"/>
              <a:gd name="T40" fmla="*/ 2147483647 w 3680"/>
              <a:gd name="T41" fmla="*/ 2147483647 h 1026"/>
              <a:gd name="T42" fmla="*/ 2147483647 w 3680"/>
              <a:gd name="T43" fmla="*/ 2147483647 h 1026"/>
              <a:gd name="T44" fmla="*/ 2147483647 w 3680"/>
              <a:gd name="T45" fmla="*/ 2147483647 h 1026"/>
              <a:gd name="T46" fmla="*/ 2147483647 w 3680"/>
              <a:gd name="T47" fmla="*/ 2147483647 h 1026"/>
              <a:gd name="T48" fmla="*/ 2147483647 w 3680"/>
              <a:gd name="T49" fmla="*/ 2147483647 h 1026"/>
              <a:gd name="T50" fmla="*/ 2147483647 w 3680"/>
              <a:gd name="T51" fmla="*/ 2147483647 h 1026"/>
              <a:gd name="T52" fmla="*/ 2147483647 w 3680"/>
              <a:gd name="T53" fmla="*/ 2147483647 h 1026"/>
              <a:gd name="T54" fmla="*/ 2147483647 w 3680"/>
              <a:gd name="T55" fmla="*/ 2147483647 h 1026"/>
              <a:gd name="T56" fmla="*/ 2147483647 w 3680"/>
              <a:gd name="T57" fmla="*/ 2147483647 h 1026"/>
              <a:gd name="T58" fmla="*/ 2147483647 w 3680"/>
              <a:gd name="T59" fmla="*/ 2147483647 h 1026"/>
              <a:gd name="T60" fmla="*/ 2147483647 w 3680"/>
              <a:gd name="T61" fmla="*/ 2147483647 h 1026"/>
              <a:gd name="T62" fmla="*/ 2147483647 w 3680"/>
              <a:gd name="T63" fmla="*/ 2147483647 h 1026"/>
              <a:gd name="T64" fmla="*/ 2147483647 w 3680"/>
              <a:gd name="T65" fmla="*/ 2147483647 h 1026"/>
              <a:gd name="T66" fmla="*/ 2147483647 w 3680"/>
              <a:gd name="T67" fmla="*/ 2147483647 h 1026"/>
              <a:gd name="T68" fmla="*/ 2147483647 w 3680"/>
              <a:gd name="T69" fmla="*/ 2147483647 h 1026"/>
              <a:gd name="T70" fmla="*/ 2147483647 w 3680"/>
              <a:gd name="T71" fmla="*/ 2147483647 h 1026"/>
              <a:gd name="T72" fmla="*/ 2147483647 w 3680"/>
              <a:gd name="T73" fmla="*/ 2147483647 h 1026"/>
              <a:gd name="T74" fmla="*/ 2147483647 w 3680"/>
              <a:gd name="T75" fmla="*/ 2147483647 h 1026"/>
              <a:gd name="T76" fmla="*/ 2147483647 w 3680"/>
              <a:gd name="T77" fmla="*/ 2147483647 h 1026"/>
              <a:gd name="T78" fmla="*/ 2147483647 w 3680"/>
              <a:gd name="T79" fmla="*/ 2147483647 h 1026"/>
              <a:gd name="T80" fmla="*/ 2147483647 w 3680"/>
              <a:gd name="T81" fmla="*/ 2147483647 h 1026"/>
              <a:gd name="T82" fmla="*/ 2147483647 w 3680"/>
              <a:gd name="T83" fmla="*/ 2147483647 h 1026"/>
              <a:gd name="T84" fmla="*/ 2147483647 w 3680"/>
              <a:gd name="T85" fmla="*/ 2147483647 h 1026"/>
              <a:gd name="T86" fmla="*/ 2147483647 w 3680"/>
              <a:gd name="T87" fmla="*/ 2147483647 h 1026"/>
              <a:gd name="T88" fmla="*/ 2147483647 w 3680"/>
              <a:gd name="T89" fmla="*/ 2147483647 h 1026"/>
              <a:gd name="T90" fmla="*/ 2147483647 w 3680"/>
              <a:gd name="T91" fmla="*/ 2147483647 h 1026"/>
              <a:gd name="T92" fmla="*/ 2147483647 w 3680"/>
              <a:gd name="T93" fmla="*/ 2147483647 h 1026"/>
              <a:gd name="T94" fmla="*/ 2147483647 w 3680"/>
              <a:gd name="T95" fmla="*/ 2147483647 h 1026"/>
              <a:gd name="T96" fmla="*/ 0 w 3680"/>
              <a:gd name="T97" fmla="*/ 2147483647 h 1026"/>
              <a:gd name="T98" fmla="*/ 2147483647 w 3680"/>
              <a:gd name="T99" fmla="*/ 2147483647 h 10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0"/>
              <a:gd name="T151" fmla="*/ 0 h 1026"/>
              <a:gd name="T152" fmla="*/ 3680 w 3680"/>
              <a:gd name="T153" fmla="*/ 1026 h 10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0" h="1026">
                <a:moveTo>
                  <a:pt x="2" y="621"/>
                </a:moveTo>
                <a:lnTo>
                  <a:pt x="710" y="21"/>
                </a:lnTo>
                <a:lnTo>
                  <a:pt x="1186" y="0"/>
                </a:lnTo>
                <a:lnTo>
                  <a:pt x="2032" y="108"/>
                </a:lnTo>
                <a:lnTo>
                  <a:pt x="1233" y="72"/>
                </a:lnTo>
                <a:lnTo>
                  <a:pt x="2105" y="157"/>
                </a:lnTo>
                <a:lnTo>
                  <a:pt x="1252" y="127"/>
                </a:lnTo>
                <a:lnTo>
                  <a:pt x="1394" y="156"/>
                </a:lnTo>
                <a:lnTo>
                  <a:pt x="1241" y="153"/>
                </a:lnTo>
                <a:lnTo>
                  <a:pt x="2618" y="267"/>
                </a:lnTo>
                <a:lnTo>
                  <a:pt x="3654" y="406"/>
                </a:lnTo>
                <a:lnTo>
                  <a:pt x="2582" y="309"/>
                </a:lnTo>
                <a:lnTo>
                  <a:pt x="1094" y="229"/>
                </a:lnTo>
                <a:lnTo>
                  <a:pt x="1259" y="252"/>
                </a:lnTo>
                <a:lnTo>
                  <a:pt x="1062" y="252"/>
                </a:lnTo>
                <a:lnTo>
                  <a:pt x="2348" y="375"/>
                </a:lnTo>
                <a:lnTo>
                  <a:pt x="976" y="330"/>
                </a:lnTo>
                <a:lnTo>
                  <a:pt x="1189" y="359"/>
                </a:lnTo>
                <a:lnTo>
                  <a:pt x="945" y="359"/>
                </a:lnTo>
                <a:lnTo>
                  <a:pt x="1764" y="451"/>
                </a:lnTo>
                <a:lnTo>
                  <a:pt x="951" y="418"/>
                </a:lnTo>
                <a:lnTo>
                  <a:pt x="1274" y="449"/>
                </a:lnTo>
                <a:lnTo>
                  <a:pt x="1004" y="447"/>
                </a:lnTo>
                <a:lnTo>
                  <a:pt x="2170" y="517"/>
                </a:lnTo>
                <a:lnTo>
                  <a:pt x="3240" y="636"/>
                </a:lnTo>
                <a:lnTo>
                  <a:pt x="3664" y="714"/>
                </a:lnTo>
                <a:lnTo>
                  <a:pt x="3126" y="688"/>
                </a:lnTo>
                <a:lnTo>
                  <a:pt x="3680" y="766"/>
                </a:lnTo>
                <a:lnTo>
                  <a:pt x="2848" y="724"/>
                </a:lnTo>
                <a:lnTo>
                  <a:pt x="3528" y="804"/>
                </a:lnTo>
                <a:lnTo>
                  <a:pt x="2888" y="788"/>
                </a:lnTo>
                <a:lnTo>
                  <a:pt x="3430" y="870"/>
                </a:lnTo>
                <a:lnTo>
                  <a:pt x="3294" y="872"/>
                </a:lnTo>
                <a:lnTo>
                  <a:pt x="3192" y="868"/>
                </a:lnTo>
                <a:lnTo>
                  <a:pt x="2976" y="852"/>
                </a:lnTo>
                <a:lnTo>
                  <a:pt x="2592" y="836"/>
                </a:lnTo>
                <a:lnTo>
                  <a:pt x="3264" y="916"/>
                </a:lnTo>
                <a:lnTo>
                  <a:pt x="2713" y="901"/>
                </a:lnTo>
                <a:lnTo>
                  <a:pt x="2541" y="901"/>
                </a:lnTo>
                <a:lnTo>
                  <a:pt x="2444" y="901"/>
                </a:lnTo>
                <a:lnTo>
                  <a:pt x="2268" y="898"/>
                </a:lnTo>
                <a:lnTo>
                  <a:pt x="2794" y="952"/>
                </a:lnTo>
                <a:lnTo>
                  <a:pt x="1702" y="929"/>
                </a:lnTo>
                <a:lnTo>
                  <a:pt x="977" y="931"/>
                </a:lnTo>
                <a:lnTo>
                  <a:pt x="828" y="946"/>
                </a:lnTo>
                <a:lnTo>
                  <a:pt x="1114" y="948"/>
                </a:lnTo>
                <a:lnTo>
                  <a:pt x="134" y="951"/>
                </a:lnTo>
                <a:lnTo>
                  <a:pt x="730" y="1006"/>
                </a:lnTo>
                <a:lnTo>
                  <a:pt x="0" y="1026"/>
                </a:lnTo>
                <a:lnTo>
                  <a:pt x="2" y="621"/>
                </a:lnTo>
                <a:close/>
              </a:path>
            </a:pathLst>
          </a:custGeom>
          <a:pattFill prst="pct25">
            <a:fgClr>
              <a:schemeClr val="tx2"/>
            </a:fgClr>
            <a:bgClr>
              <a:schemeClr val="bg1"/>
            </a:bgClr>
          </a:pattFill>
          <a:ln w="9525">
            <a:noFill/>
            <a:round/>
            <a:headEnd/>
            <a:tailEnd/>
          </a:ln>
        </p:spPr>
        <p:txBody>
          <a:bodyPr/>
          <a:lstStyle/>
          <a:p>
            <a:endParaRPr lang="en-US" sz="1800"/>
          </a:p>
        </p:txBody>
      </p:sp>
      <p:grpSp>
        <p:nvGrpSpPr>
          <p:cNvPr id="37919" name="Group 307"/>
          <p:cNvGrpSpPr>
            <a:grpSpLocks/>
          </p:cNvGrpSpPr>
          <p:nvPr/>
        </p:nvGrpSpPr>
        <p:grpSpPr bwMode="auto">
          <a:xfrm rot="-385665">
            <a:off x="3867150" y="4670425"/>
            <a:ext cx="196850" cy="63500"/>
            <a:chOff x="2830" y="1113"/>
            <a:chExt cx="262" cy="56"/>
          </a:xfrm>
        </p:grpSpPr>
        <p:sp>
          <p:nvSpPr>
            <p:cNvPr id="38360" name="Arc 308"/>
            <p:cNvSpPr>
              <a:spLocks/>
            </p:cNvSpPr>
            <p:nvPr/>
          </p:nvSpPr>
          <p:spPr bwMode="auto">
            <a:xfrm rot="120000">
              <a:off x="2883" y="1114"/>
              <a:ext cx="105"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61" name="Arc 309"/>
            <p:cNvSpPr>
              <a:spLocks/>
            </p:cNvSpPr>
            <p:nvPr/>
          </p:nvSpPr>
          <p:spPr bwMode="auto">
            <a:xfrm rot="120000">
              <a:off x="2830" y="1113"/>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62" name="Arc 310"/>
            <p:cNvSpPr>
              <a:spLocks/>
            </p:cNvSpPr>
            <p:nvPr/>
          </p:nvSpPr>
          <p:spPr bwMode="auto">
            <a:xfrm rot="120000">
              <a:off x="2935" y="1117"/>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0" name="Group 311"/>
          <p:cNvGrpSpPr>
            <a:grpSpLocks/>
          </p:cNvGrpSpPr>
          <p:nvPr/>
        </p:nvGrpSpPr>
        <p:grpSpPr bwMode="auto">
          <a:xfrm rot="-385665">
            <a:off x="4019550" y="4687888"/>
            <a:ext cx="196850" cy="65087"/>
            <a:chOff x="3005" y="1120"/>
            <a:chExt cx="261" cy="58"/>
          </a:xfrm>
        </p:grpSpPr>
        <p:sp>
          <p:nvSpPr>
            <p:cNvPr id="38357" name="Arc 312"/>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8" name="Arc 313"/>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9" name="Arc 314"/>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1" name="Group 315"/>
          <p:cNvGrpSpPr>
            <a:grpSpLocks/>
          </p:cNvGrpSpPr>
          <p:nvPr/>
        </p:nvGrpSpPr>
        <p:grpSpPr bwMode="auto">
          <a:xfrm rot="-385665">
            <a:off x="4119563" y="4668838"/>
            <a:ext cx="200025" cy="65087"/>
            <a:chOff x="3134" y="1124"/>
            <a:chExt cx="264" cy="58"/>
          </a:xfrm>
        </p:grpSpPr>
        <p:sp>
          <p:nvSpPr>
            <p:cNvPr id="38354" name="Arc 316"/>
            <p:cNvSpPr>
              <a:spLocks/>
            </p:cNvSpPr>
            <p:nvPr/>
          </p:nvSpPr>
          <p:spPr bwMode="auto">
            <a:xfrm rot="120000">
              <a:off x="3187" y="1126"/>
              <a:ext cx="105"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5" name="Arc 317"/>
            <p:cNvSpPr>
              <a:spLocks/>
            </p:cNvSpPr>
            <p:nvPr/>
          </p:nvSpPr>
          <p:spPr bwMode="auto">
            <a:xfrm rot="120000">
              <a:off x="3134" y="1124"/>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6" name="Arc 318"/>
            <p:cNvSpPr>
              <a:spLocks/>
            </p:cNvSpPr>
            <p:nvPr/>
          </p:nvSpPr>
          <p:spPr bwMode="auto">
            <a:xfrm rot="120000">
              <a:off x="3241" y="1129"/>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2" name="Group 319"/>
          <p:cNvGrpSpPr>
            <a:grpSpLocks/>
          </p:cNvGrpSpPr>
          <p:nvPr/>
        </p:nvGrpSpPr>
        <p:grpSpPr bwMode="auto">
          <a:xfrm rot="-385665">
            <a:off x="4333875" y="4673600"/>
            <a:ext cx="196850" cy="65088"/>
            <a:chOff x="3416" y="1144"/>
            <a:chExt cx="262" cy="57"/>
          </a:xfrm>
        </p:grpSpPr>
        <p:sp>
          <p:nvSpPr>
            <p:cNvPr id="38351" name="Arc 320"/>
            <p:cNvSpPr>
              <a:spLocks/>
            </p:cNvSpPr>
            <p:nvPr/>
          </p:nvSpPr>
          <p:spPr bwMode="auto">
            <a:xfrm rot="120000">
              <a:off x="3470" y="1145"/>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2" name="Arc 321"/>
            <p:cNvSpPr>
              <a:spLocks/>
            </p:cNvSpPr>
            <p:nvPr/>
          </p:nvSpPr>
          <p:spPr bwMode="auto">
            <a:xfrm rot="120000">
              <a:off x="3416" y="1144"/>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3" name="Arc 322"/>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3" name="Group 323"/>
          <p:cNvGrpSpPr>
            <a:grpSpLocks/>
          </p:cNvGrpSpPr>
          <p:nvPr/>
        </p:nvGrpSpPr>
        <p:grpSpPr bwMode="auto">
          <a:xfrm rot="-385665">
            <a:off x="4240213" y="4670425"/>
            <a:ext cx="196850" cy="63500"/>
            <a:chOff x="3290" y="1135"/>
            <a:chExt cx="263" cy="55"/>
          </a:xfrm>
        </p:grpSpPr>
        <p:sp>
          <p:nvSpPr>
            <p:cNvPr id="38348" name="Arc 324"/>
            <p:cNvSpPr>
              <a:spLocks/>
            </p:cNvSpPr>
            <p:nvPr/>
          </p:nvSpPr>
          <p:spPr bwMode="auto">
            <a:xfrm rot="120000">
              <a:off x="3343" y="1136"/>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9" name="Arc 325"/>
            <p:cNvSpPr>
              <a:spLocks/>
            </p:cNvSpPr>
            <p:nvPr/>
          </p:nvSpPr>
          <p:spPr bwMode="auto">
            <a:xfrm rot="120000">
              <a:off x="3290" y="113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50" name="Arc 326"/>
            <p:cNvSpPr>
              <a:spLocks/>
            </p:cNvSpPr>
            <p:nvPr/>
          </p:nvSpPr>
          <p:spPr bwMode="auto">
            <a:xfrm rot="120000">
              <a:off x="3395" y="1138"/>
              <a:ext cx="15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4" name="Group 327"/>
          <p:cNvGrpSpPr>
            <a:grpSpLocks/>
          </p:cNvGrpSpPr>
          <p:nvPr/>
        </p:nvGrpSpPr>
        <p:grpSpPr bwMode="auto">
          <a:xfrm rot="-385665">
            <a:off x="4489450" y="4687888"/>
            <a:ext cx="195263" cy="63500"/>
            <a:chOff x="3624" y="1152"/>
            <a:chExt cx="262" cy="57"/>
          </a:xfrm>
        </p:grpSpPr>
        <p:sp>
          <p:nvSpPr>
            <p:cNvPr id="38345" name="Arc 328"/>
            <p:cNvSpPr>
              <a:spLocks/>
            </p:cNvSpPr>
            <p:nvPr/>
          </p:nvSpPr>
          <p:spPr bwMode="auto">
            <a:xfrm rot="120000">
              <a:off x="3676" y="1152"/>
              <a:ext cx="10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6" name="Arc 329"/>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7" name="Arc 330"/>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5" name="Group 331"/>
          <p:cNvGrpSpPr>
            <a:grpSpLocks/>
          </p:cNvGrpSpPr>
          <p:nvPr/>
        </p:nvGrpSpPr>
        <p:grpSpPr bwMode="auto">
          <a:xfrm rot="-385665">
            <a:off x="4411663" y="4672013"/>
            <a:ext cx="196850" cy="65087"/>
            <a:chOff x="3520" y="1148"/>
            <a:chExt cx="262" cy="57"/>
          </a:xfrm>
        </p:grpSpPr>
        <p:sp>
          <p:nvSpPr>
            <p:cNvPr id="38342" name="Arc 332"/>
            <p:cNvSpPr>
              <a:spLocks/>
            </p:cNvSpPr>
            <p:nvPr/>
          </p:nvSpPr>
          <p:spPr bwMode="auto">
            <a:xfrm rot="120000">
              <a:off x="3573" y="1148"/>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3" name="Arc 333"/>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4" name="Arc 334"/>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6" name="Group 335"/>
          <p:cNvGrpSpPr>
            <a:grpSpLocks/>
          </p:cNvGrpSpPr>
          <p:nvPr/>
        </p:nvGrpSpPr>
        <p:grpSpPr bwMode="auto">
          <a:xfrm rot="599682">
            <a:off x="4567238" y="4694238"/>
            <a:ext cx="196850" cy="65087"/>
            <a:chOff x="3729" y="1156"/>
            <a:chExt cx="262" cy="57"/>
          </a:xfrm>
        </p:grpSpPr>
        <p:sp>
          <p:nvSpPr>
            <p:cNvPr id="38339" name="Arc 336"/>
            <p:cNvSpPr>
              <a:spLocks/>
            </p:cNvSpPr>
            <p:nvPr/>
          </p:nvSpPr>
          <p:spPr bwMode="auto">
            <a:xfrm rot="120000">
              <a:off x="3781" y="1156"/>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0" name="Arc 337"/>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41" name="Arc 338"/>
            <p:cNvSpPr>
              <a:spLocks/>
            </p:cNvSpPr>
            <p:nvPr/>
          </p:nvSpPr>
          <p:spPr bwMode="auto">
            <a:xfrm rot="120000">
              <a:off x="3833" y="1159"/>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7" name="Group 339"/>
          <p:cNvGrpSpPr>
            <a:grpSpLocks/>
          </p:cNvGrpSpPr>
          <p:nvPr/>
        </p:nvGrpSpPr>
        <p:grpSpPr bwMode="auto">
          <a:xfrm rot="-385665">
            <a:off x="3671888" y="4659313"/>
            <a:ext cx="196850" cy="66675"/>
            <a:chOff x="2574" y="1091"/>
            <a:chExt cx="262" cy="58"/>
          </a:xfrm>
        </p:grpSpPr>
        <p:sp>
          <p:nvSpPr>
            <p:cNvPr id="38336" name="Arc 340"/>
            <p:cNvSpPr>
              <a:spLocks/>
            </p:cNvSpPr>
            <p:nvPr/>
          </p:nvSpPr>
          <p:spPr bwMode="auto">
            <a:xfrm rot="120000">
              <a:off x="2627" y="1092"/>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37" name="Arc 341"/>
            <p:cNvSpPr>
              <a:spLocks/>
            </p:cNvSpPr>
            <p:nvPr/>
          </p:nvSpPr>
          <p:spPr bwMode="auto">
            <a:xfrm rot="120000">
              <a:off x="2574" y="1091"/>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38" name="Arc 342"/>
            <p:cNvSpPr>
              <a:spLocks/>
            </p:cNvSpPr>
            <p:nvPr/>
          </p:nvSpPr>
          <p:spPr bwMode="auto">
            <a:xfrm rot="120000">
              <a:off x="2679" y="1096"/>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8" name="Group 343"/>
          <p:cNvGrpSpPr>
            <a:grpSpLocks/>
          </p:cNvGrpSpPr>
          <p:nvPr/>
        </p:nvGrpSpPr>
        <p:grpSpPr bwMode="auto">
          <a:xfrm rot="-385665">
            <a:off x="3810000" y="4662488"/>
            <a:ext cx="198438" cy="66675"/>
            <a:chOff x="2757" y="1102"/>
            <a:chExt cx="263" cy="58"/>
          </a:xfrm>
        </p:grpSpPr>
        <p:sp>
          <p:nvSpPr>
            <p:cNvPr id="38333" name="Arc 344"/>
            <p:cNvSpPr>
              <a:spLocks/>
            </p:cNvSpPr>
            <p:nvPr/>
          </p:nvSpPr>
          <p:spPr bwMode="auto">
            <a:xfrm rot="120000">
              <a:off x="2810" y="1103"/>
              <a:ext cx="104"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34" name="Arc 345"/>
            <p:cNvSpPr>
              <a:spLocks/>
            </p:cNvSpPr>
            <p:nvPr/>
          </p:nvSpPr>
          <p:spPr bwMode="auto">
            <a:xfrm rot="120000">
              <a:off x="2757" y="1102"/>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35" name="Arc 346"/>
            <p:cNvSpPr>
              <a:spLocks/>
            </p:cNvSpPr>
            <p:nvPr/>
          </p:nvSpPr>
          <p:spPr bwMode="auto">
            <a:xfrm rot="120000">
              <a:off x="2862" y="1106"/>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29" name="Group 347"/>
          <p:cNvGrpSpPr>
            <a:grpSpLocks/>
          </p:cNvGrpSpPr>
          <p:nvPr/>
        </p:nvGrpSpPr>
        <p:grpSpPr bwMode="auto">
          <a:xfrm rot="-385665">
            <a:off x="4470400" y="4687888"/>
            <a:ext cx="195263" cy="63500"/>
            <a:chOff x="3600" y="1151"/>
            <a:chExt cx="260" cy="57"/>
          </a:xfrm>
        </p:grpSpPr>
        <p:sp>
          <p:nvSpPr>
            <p:cNvPr id="38330" name="Arc 348"/>
            <p:cNvSpPr>
              <a:spLocks/>
            </p:cNvSpPr>
            <p:nvPr/>
          </p:nvSpPr>
          <p:spPr bwMode="auto">
            <a:xfrm rot="120000">
              <a:off x="3651" y="115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31" name="Arc 349"/>
            <p:cNvSpPr>
              <a:spLocks/>
            </p:cNvSpPr>
            <p:nvPr/>
          </p:nvSpPr>
          <p:spPr bwMode="auto">
            <a:xfrm rot="120000">
              <a:off x="3600" y="1151"/>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32" name="Arc 350"/>
            <p:cNvSpPr>
              <a:spLocks/>
            </p:cNvSpPr>
            <p:nvPr/>
          </p:nvSpPr>
          <p:spPr bwMode="auto">
            <a:xfrm rot="120000">
              <a:off x="3703" y="1155"/>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0" name="Group 351"/>
          <p:cNvGrpSpPr>
            <a:grpSpLocks/>
          </p:cNvGrpSpPr>
          <p:nvPr/>
        </p:nvGrpSpPr>
        <p:grpSpPr bwMode="auto">
          <a:xfrm rot="-385665">
            <a:off x="4349750" y="4664075"/>
            <a:ext cx="196850" cy="63500"/>
            <a:chOff x="3440" y="1137"/>
            <a:chExt cx="261" cy="56"/>
          </a:xfrm>
        </p:grpSpPr>
        <p:sp>
          <p:nvSpPr>
            <p:cNvPr id="38327" name="Arc 352"/>
            <p:cNvSpPr>
              <a:spLocks/>
            </p:cNvSpPr>
            <p:nvPr/>
          </p:nvSpPr>
          <p:spPr bwMode="auto">
            <a:xfrm rot="120000">
              <a:off x="3491" y="1137"/>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8" name="Arc 353"/>
            <p:cNvSpPr>
              <a:spLocks/>
            </p:cNvSpPr>
            <p:nvPr/>
          </p:nvSpPr>
          <p:spPr bwMode="auto">
            <a:xfrm rot="120000">
              <a:off x="3440" y="1137"/>
              <a:ext cx="157"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1" y="22001"/>
                  </a:moveTo>
                  <a:cubicBezTo>
                    <a:pt x="9586" y="21925"/>
                    <a:pt x="0" y="12277"/>
                    <a:pt x="0" y="402"/>
                  </a:cubicBezTo>
                  <a:cubicBezTo>
                    <a:pt x="-1" y="267"/>
                    <a:pt x="1" y="133"/>
                    <a:pt x="3" y="-1"/>
                  </a:cubicBezTo>
                </a:path>
                <a:path w="21600" h="22002" stroke="0" extrusionOk="0">
                  <a:moveTo>
                    <a:pt x="21461"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9" name="Arc 354"/>
            <p:cNvSpPr>
              <a:spLocks/>
            </p:cNvSpPr>
            <p:nvPr/>
          </p:nvSpPr>
          <p:spPr bwMode="auto">
            <a:xfrm rot="120000">
              <a:off x="3543" y="1140"/>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1" name="Group 355"/>
          <p:cNvGrpSpPr>
            <a:grpSpLocks/>
          </p:cNvGrpSpPr>
          <p:nvPr/>
        </p:nvGrpSpPr>
        <p:grpSpPr bwMode="auto">
          <a:xfrm rot="-385665">
            <a:off x="4070350" y="4673600"/>
            <a:ext cx="195263" cy="65088"/>
            <a:chOff x="3075" y="1110"/>
            <a:chExt cx="261" cy="57"/>
          </a:xfrm>
        </p:grpSpPr>
        <p:sp>
          <p:nvSpPr>
            <p:cNvPr id="38324" name="Arc 356"/>
            <p:cNvSpPr>
              <a:spLocks/>
            </p:cNvSpPr>
            <p:nvPr/>
          </p:nvSpPr>
          <p:spPr bwMode="auto">
            <a:xfrm rot="120000">
              <a:off x="3127" y="111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5" name="Arc 357"/>
            <p:cNvSpPr>
              <a:spLocks/>
            </p:cNvSpPr>
            <p:nvPr/>
          </p:nvSpPr>
          <p:spPr bwMode="auto">
            <a:xfrm rot="120000">
              <a:off x="3075" y="1110"/>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6" name="Arc 358"/>
            <p:cNvSpPr>
              <a:spLocks/>
            </p:cNvSpPr>
            <p:nvPr/>
          </p:nvSpPr>
          <p:spPr bwMode="auto">
            <a:xfrm rot="120000">
              <a:off x="3179" y="1115"/>
              <a:ext cx="157"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2" name="Group 359"/>
          <p:cNvGrpSpPr>
            <a:grpSpLocks/>
          </p:cNvGrpSpPr>
          <p:nvPr/>
        </p:nvGrpSpPr>
        <p:grpSpPr bwMode="auto">
          <a:xfrm rot="-385665">
            <a:off x="3878263" y="4679950"/>
            <a:ext cx="196850" cy="65088"/>
            <a:chOff x="2844" y="1123"/>
            <a:chExt cx="260" cy="56"/>
          </a:xfrm>
        </p:grpSpPr>
        <p:sp>
          <p:nvSpPr>
            <p:cNvPr id="38321" name="Arc 360"/>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2" name="Arc 361"/>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3" name="Arc 362"/>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3" name="Group 363"/>
          <p:cNvGrpSpPr>
            <a:grpSpLocks/>
          </p:cNvGrpSpPr>
          <p:nvPr/>
        </p:nvGrpSpPr>
        <p:grpSpPr bwMode="auto">
          <a:xfrm rot="-385665">
            <a:off x="3935413" y="4665663"/>
            <a:ext cx="193675" cy="65087"/>
            <a:chOff x="2920" y="1108"/>
            <a:chExt cx="259" cy="58"/>
          </a:xfrm>
        </p:grpSpPr>
        <p:sp>
          <p:nvSpPr>
            <p:cNvPr id="38318" name="Arc 364"/>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9" name="Arc 365"/>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20" name="Arc 366"/>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4" name="Group 367"/>
          <p:cNvGrpSpPr>
            <a:grpSpLocks/>
          </p:cNvGrpSpPr>
          <p:nvPr/>
        </p:nvGrpSpPr>
        <p:grpSpPr bwMode="auto">
          <a:xfrm rot="-385665">
            <a:off x="4187825" y="4662488"/>
            <a:ext cx="195263" cy="68262"/>
            <a:chOff x="3265" y="1129"/>
            <a:chExt cx="262" cy="59"/>
          </a:xfrm>
        </p:grpSpPr>
        <p:sp>
          <p:nvSpPr>
            <p:cNvPr id="38315" name="Arc 368"/>
            <p:cNvSpPr>
              <a:spLocks/>
            </p:cNvSpPr>
            <p:nvPr/>
          </p:nvSpPr>
          <p:spPr bwMode="auto">
            <a:xfrm rot="120000">
              <a:off x="3318" y="1130"/>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6" name="Arc 369"/>
            <p:cNvSpPr>
              <a:spLocks/>
            </p:cNvSpPr>
            <p:nvPr/>
          </p:nvSpPr>
          <p:spPr bwMode="auto">
            <a:xfrm rot="120000">
              <a:off x="3265" y="112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7" name="Arc 370"/>
            <p:cNvSpPr>
              <a:spLocks/>
            </p:cNvSpPr>
            <p:nvPr/>
          </p:nvSpPr>
          <p:spPr bwMode="auto">
            <a:xfrm rot="120000">
              <a:off x="3369" y="1134"/>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5" name="Group 371"/>
          <p:cNvGrpSpPr>
            <a:grpSpLocks/>
          </p:cNvGrpSpPr>
          <p:nvPr/>
        </p:nvGrpSpPr>
        <p:grpSpPr bwMode="auto">
          <a:xfrm rot="-385665">
            <a:off x="3582988" y="4659313"/>
            <a:ext cx="195262" cy="61912"/>
            <a:chOff x="2497" y="1085"/>
            <a:chExt cx="261" cy="55"/>
          </a:xfrm>
        </p:grpSpPr>
        <p:sp>
          <p:nvSpPr>
            <p:cNvPr id="38312" name="Arc 372"/>
            <p:cNvSpPr>
              <a:spLocks/>
            </p:cNvSpPr>
            <p:nvPr/>
          </p:nvSpPr>
          <p:spPr bwMode="auto">
            <a:xfrm rot="120000">
              <a:off x="2551" y="1086"/>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3" name="Arc 373"/>
            <p:cNvSpPr>
              <a:spLocks/>
            </p:cNvSpPr>
            <p:nvPr/>
          </p:nvSpPr>
          <p:spPr bwMode="auto">
            <a:xfrm rot="120000">
              <a:off x="2497" y="108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4" name="Arc 374"/>
            <p:cNvSpPr>
              <a:spLocks/>
            </p:cNvSpPr>
            <p:nvPr/>
          </p:nvSpPr>
          <p:spPr bwMode="auto">
            <a:xfrm rot="120000">
              <a:off x="2601" y="1088"/>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6" name="Group 375"/>
          <p:cNvGrpSpPr>
            <a:grpSpLocks/>
          </p:cNvGrpSpPr>
          <p:nvPr/>
        </p:nvGrpSpPr>
        <p:grpSpPr bwMode="auto">
          <a:xfrm rot="-385665">
            <a:off x="3721100" y="4649788"/>
            <a:ext cx="198438" cy="63500"/>
            <a:chOff x="2640" y="1086"/>
            <a:chExt cx="263" cy="56"/>
          </a:xfrm>
        </p:grpSpPr>
        <p:sp>
          <p:nvSpPr>
            <p:cNvPr id="38309" name="Arc 376"/>
            <p:cNvSpPr>
              <a:spLocks/>
            </p:cNvSpPr>
            <p:nvPr/>
          </p:nvSpPr>
          <p:spPr bwMode="auto">
            <a:xfrm rot="120000">
              <a:off x="2693" y="1087"/>
              <a:ext cx="105"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0" name="Arc 377"/>
            <p:cNvSpPr>
              <a:spLocks/>
            </p:cNvSpPr>
            <p:nvPr/>
          </p:nvSpPr>
          <p:spPr bwMode="auto">
            <a:xfrm rot="120000">
              <a:off x="2640" y="1086"/>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11" name="Arc 378"/>
            <p:cNvSpPr>
              <a:spLocks/>
            </p:cNvSpPr>
            <p:nvPr/>
          </p:nvSpPr>
          <p:spPr bwMode="auto">
            <a:xfrm rot="120000">
              <a:off x="2745" y="108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7" name="Group 379"/>
          <p:cNvGrpSpPr>
            <a:grpSpLocks/>
          </p:cNvGrpSpPr>
          <p:nvPr/>
        </p:nvGrpSpPr>
        <p:grpSpPr bwMode="auto">
          <a:xfrm rot="-385665">
            <a:off x="3300413" y="4675188"/>
            <a:ext cx="204787" cy="74612"/>
            <a:chOff x="2053" y="1058"/>
            <a:chExt cx="274" cy="66"/>
          </a:xfrm>
        </p:grpSpPr>
        <p:sp>
          <p:nvSpPr>
            <p:cNvPr id="38306" name="Arc 380"/>
            <p:cNvSpPr>
              <a:spLocks/>
            </p:cNvSpPr>
            <p:nvPr/>
          </p:nvSpPr>
          <p:spPr bwMode="auto">
            <a:xfrm rot="180000">
              <a:off x="2109"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07" name="Arc 381"/>
            <p:cNvSpPr>
              <a:spLocks/>
            </p:cNvSpPr>
            <p:nvPr/>
          </p:nvSpPr>
          <p:spPr bwMode="auto">
            <a:xfrm rot="180000">
              <a:off x="2053"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08" name="Arc 382"/>
            <p:cNvSpPr>
              <a:spLocks/>
            </p:cNvSpPr>
            <p:nvPr/>
          </p:nvSpPr>
          <p:spPr bwMode="auto">
            <a:xfrm rot="180000">
              <a:off x="2164"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8" name="Group 383"/>
          <p:cNvGrpSpPr>
            <a:grpSpLocks/>
          </p:cNvGrpSpPr>
          <p:nvPr/>
        </p:nvGrpSpPr>
        <p:grpSpPr bwMode="auto">
          <a:xfrm rot="-385665">
            <a:off x="3206750" y="4657725"/>
            <a:ext cx="204788" cy="77788"/>
            <a:chOff x="1932" y="1036"/>
            <a:chExt cx="274" cy="68"/>
          </a:xfrm>
        </p:grpSpPr>
        <p:sp>
          <p:nvSpPr>
            <p:cNvPr id="38303" name="Arc 384"/>
            <p:cNvSpPr>
              <a:spLocks/>
            </p:cNvSpPr>
            <p:nvPr/>
          </p:nvSpPr>
          <p:spPr bwMode="auto">
            <a:xfrm rot="180000">
              <a:off x="1986"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04" name="Arc 385"/>
            <p:cNvSpPr>
              <a:spLocks/>
            </p:cNvSpPr>
            <p:nvPr/>
          </p:nvSpPr>
          <p:spPr bwMode="auto">
            <a:xfrm rot="180000">
              <a:off x="1932"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05" name="Arc 386"/>
            <p:cNvSpPr>
              <a:spLocks/>
            </p:cNvSpPr>
            <p:nvPr/>
          </p:nvSpPr>
          <p:spPr bwMode="auto">
            <a:xfrm rot="180000">
              <a:off x="2042"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39" name="Group 387"/>
          <p:cNvGrpSpPr>
            <a:grpSpLocks/>
          </p:cNvGrpSpPr>
          <p:nvPr/>
        </p:nvGrpSpPr>
        <p:grpSpPr bwMode="auto">
          <a:xfrm rot="-385665">
            <a:off x="3059113" y="4651375"/>
            <a:ext cx="203200" cy="76200"/>
            <a:chOff x="1729" y="1031"/>
            <a:chExt cx="273" cy="67"/>
          </a:xfrm>
        </p:grpSpPr>
        <p:sp>
          <p:nvSpPr>
            <p:cNvPr id="38300" name="Arc 388"/>
            <p:cNvSpPr>
              <a:spLocks/>
            </p:cNvSpPr>
            <p:nvPr/>
          </p:nvSpPr>
          <p:spPr bwMode="auto">
            <a:xfrm rot="180000">
              <a:off x="1785"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01" name="Arc 389"/>
            <p:cNvSpPr>
              <a:spLocks/>
            </p:cNvSpPr>
            <p:nvPr/>
          </p:nvSpPr>
          <p:spPr bwMode="auto">
            <a:xfrm rot="180000">
              <a:off x="1729"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302" name="Arc 390"/>
            <p:cNvSpPr>
              <a:spLocks/>
            </p:cNvSpPr>
            <p:nvPr/>
          </p:nvSpPr>
          <p:spPr bwMode="auto">
            <a:xfrm rot="180000">
              <a:off x="1837"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0" name="Group 391"/>
          <p:cNvGrpSpPr>
            <a:grpSpLocks/>
          </p:cNvGrpSpPr>
          <p:nvPr/>
        </p:nvGrpSpPr>
        <p:grpSpPr bwMode="auto">
          <a:xfrm rot="-385665">
            <a:off x="3074988" y="4659313"/>
            <a:ext cx="204787" cy="74612"/>
            <a:chOff x="1752" y="1038"/>
            <a:chExt cx="273" cy="66"/>
          </a:xfrm>
        </p:grpSpPr>
        <p:sp>
          <p:nvSpPr>
            <p:cNvPr id="38297" name="Arc 392"/>
            <p:cNvSpPr>
              <a:spLocks/>
            </p:cNvSpPr>
            <p:nvPr/>
          </p:nvSpPr>
          <p:spPr bwMode="auto">
            <a:xfrm rot="180000">
              <a:off x="1806"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8" name="Arc 393"/>
            <p:cNvSpPr>
              <a:spLocks/>
            </p:cNvSpPr>
            <p:nvPr/>
          </p:nvSpPr>
          <p:spPr bwMode="auto">
            <a:xfrm rot="180000">
              <a:off x="1752"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9" name="Arc 394"/>
            <p:cNvSpPr>
              <a:spLocks/>
            </p:cNvSpPr>
            <p:nvPr/>
          </p:nvSpPr>
          <p:spPr bwMode="auto">
            <a:xfrm rot="180000">
              <a:off x="1861"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1" name="Group 395"/>
          <p:cNvGrpSpPr>
            <a:grpSpLocks/>
          </p:cNvGrpSpPr>
          <p:nvPr/>
        </p:nvGrpSpPr>
        <p:grpSpPr bwMode="auto">
          <a:xfrm rot="-385665">
            <a:off x="2979738" y="4652963"/>
            <a:ext cx="203200" cy="77787"/>
            <a:chOff x="1625" y="1026"/>
            <a:chExt cx="273" cy="68"/>
          </a:xfrm>
        </p:grpSpPr>
        <p:sp>
          <p:nvSpPr>
            <p:cNvPr id="38294" name="Arc 396"/>
            <p:cNvSpPr>
              <a:spLocks/>
            </p:cNvSpPr>
            <p:nvPr/>
          </p:nvSpPr>
          <p:spPr bwMode="auto">
            <a:xfrm rot="180000">
              <a:off x="1679"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5" name="Arc 397"/>
            <p:cNvSpPr>
              <a:spLocks/>
            </p:cNvSpPr>
            <p:nvPr/>
          </p:nvSpPr>
          <p:spPr bwMode="auto">
            <a:xfrm rot="180000">
              <a:off x="1625"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6" name="Arc 398"/>
            <p:cNvSpPr>
              <a:spLocks/>
            </p:cNvSpPr>
            <p:nvPr/>
          </p:nvSpPr>
          <p:spPr bwMode="auto">
            <a:xfrm rot="180000">
              <a:off x="1735"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2" name="Group 399"/>
          <p:cNvGrpSpPr>
            <a:grpSpLocks/>
          </p:cNvGrpSpPr>
          <p:nvPr/>
        </p:nvGrpSpPr>
        <p:grpSpPr bwMode="auto">
          <a:xfrm rot="-385665">
            <a:off x="2900363" y="4654550"/>
            <a:ext cx="204787" cy="74613"/>
            <a:chOff x="1520" y="1021"/>
            <a:chExt cx="274" cy="66"/>
          </a:xfrm>
        </p:grpSpPr>
        <p:sp>
          <p:nvSpPr>
            <p:cNvPr id="38291" name="Arc 400"/>
            <p:cNvSpPr>
              <a:spLocks/>
            </p:cNvSpPr>
            <p:nvPr/>
          </p:nvSpPr>
          <p:spPr bwMode="auto">
            <a:xfrm rot="180000">
              <a:off x="1575"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2" name="Arc 401"/>
            <p:cNvSpPr>
              <a:spLocks/>
            </p:cNvSpPr>
            <p:nvPr/>
          </p:nvSpPr>
          <p:spPr bwMode="auto">
            <a:xfrm rot="180000">
              <a:off x="1520"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3" name="Arc 402"/>
            <p:cNvSpPr>
              <a:spLocks/>
            </p:cNvSpPr>
            <p:nvPr/>
          </p:nvSpPr>
          <p:spPr bwMode="auto">
            <a:xfrm rot="180000">
              <a:off x="1629"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3" name="Group 403"/>
          <p:cNvGrpSpPr>
            <a:grpSpLocks/>
          </p:cNvGrpSpPr>
          <p:nvPr/>
        </p:nvGrpSpPr>
        <p:grpSpPr bwMode="auto">
          <a:xfrm rot="-385665">
            <a:off x="3208338" y="4681538"/>
            <a:ext cx="201612" cy="77787"/>
            <a:chOff x="1928" y="1056"/>
            <a:chExt cx="271" cy="69"/>
          </a:xfrm>
        </p:grpSpPr>
        <p:sp>
          <p:nvSpPr>
            <p:cNvPr id="38288" name="Arc 404"/>
            <p:cNvSpPr>
              <a:spLocks/>
            </p:cNvSpPr>
            <p:nvPr/>
          </p:nvSpPr>
          <p:spPr bwMode="auto">
            <a:xfrm rot="180000">
              <a:off x="1981"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9" name="Arc 405"/>
            <p:cNvSpPr>
              <a:spLocks/>
            </p:cNvSpPr>
            <p:nvPr/>
          </p:nvSpPr>
          <p:spPr bwMode="auto">
            <a:xfrm rot="180000">
              <a:off x="1928"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90" name="Arc 406"/>
            <p:cNvSpPr>
              <a:spLocks/>
            </p:cNvSpPr>
            <p:nvPr/>
          </p:nvSpPr>
          <p:spPr bwMode="auto">
            <a:xfrm rot="180000">
              <a:off x="2037"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4" name="Group 407"/>
          <p:cNvGrpSpPr>
            <a:grpSpLocks/>
          </p:cNvGrpSpPr>
          <p:nvPr/>
        </p:nvGrpSpPr>
        <p:grpSpPr bwMode="auto">
          <a:xfrm rot="-385665">
            <a:off x="2665413" y="4651375"/>
            <a:ext cx="201612" cy="76200"/>
            <a:chOff x="1212" y="1001"/>
            <a:chExt cx="271" cy="67"/>
          </a:xfrm>
        </p:grpSpPr>
        <p:sp>
          <p:nvSpPr>
            <p:cNvPr id="38285" name="Arc 408"/>
            <p:cNvSpPr>
              <a:spLocks/>
            </p:cNvSpPr>
            <p:nvPr/>
          </p:nvSpPr>
          <p:spPr bwMode="auto">
            <a:xfrm rot="180000">
              <a:off x="1264"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6" name="Arc 409"/>
            <p:cNvSpPr>
              <a:spLocks/>
            </p:cNvSpPr>
            <p:nvPr/>
          </p:nvSpPr>
          <p:spPr bwMode="auto">
            <a:xfrm rot="180000">
              <a:off x="1212"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7" name="Arc 410"/>
            <p:cNvSpPr>
              <a:spLocks/>
            </p:cNvSpPr>
            <p:nvPr/>
          </p:nvSpPr>
          <p:spPr bwMode="auto">
            <a:xfrm rot="180000">
              <a:off x="1320"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5" name="Group 411"/>
          <p:cNvGrpSpPr>
            <a:grpSpLocks/>
          </p:cNvGrpSpPr>
          <p:nvPr/>
        </p:nvGrpSpPr>
        <p:grpSpPr bwMode="auto">
          <a:xfrm rot="-385665">
            <a:off x="2568575" y="4649788"/>
            <a:ext cx="203200" cy="76200"/>
            <a:chOff x="1084" y="991"/>
            <a:chExt cx="273" cy="67"/>
          </a:xfrm>
        </p:grpSpPr>
        <p:sp>
          <p:nvSpPr>
            <p:cNvPr id="38282" name="Arc 412"/>
            <p:cNvSpPr>
              <a:spLocks/>
            </p:cNvSpPr>
            <p:nvPr/>
          </p:nvSpPr>
          <p:spPr bwMode="auto">
            <a:xfrm rot="180000">
              <a:off x="1138"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3" name="Arc 413"/>
            <p:cNvSpPr>
              <a:spLocks/>
            </p:cNvSpPr>
            <p:nvPr/>
          </p:nvSpPr>
          <p:spPr bwMode="auto">
            <a:xfrm rot="180000">
              <a:off x="1084"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4" name="Arc 414"/>
            <p:cNvSpPr>
              <a:spLocks/>
            </p:cNvSpPr>
            <p:nvPr/>
          </p:nvSpPr>
          <p:spPr bwMode="auto">
            <a:xfrm rot="180000">
              <a:off x="1193"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6" name="Group 415"/>
          <p:cNvGrpSpPr>
            <a:grpSpLocks/>
          </p:cNvGrpSpPr>
          <p:nvPr/>
        </p:nvGrpSpPr>
        <p:grpSpPr bwMode="auto">
          <a:xfrm rot="-385665">
            <a:off x="2730500" y="4667250"/>
            <a:ext cx="203200" cy="74613"/>
            <a:chOff x="1300" y="1012"/>
            <a:chExt cx="272" cy="65"/>
          </a:xfrm>
        </p:grpSpPr>
        <p:sp>
          <p:nvSpPr>
            <p:cNvPr id="38279" name="Arc 416"/>
            <p:cNvSpPr>
              <a:spLocks/>
            </p:cNvSpPr>
            <p:nvPr/>
          </p:nvSpPr>
          <p:spPr bwMode="auto">
            <a:xfrm rot="180000">
              <a:off x="1354"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0" name="Arc 417"/>
            <p:cNvSpPr>
              <a:spLocks/>
            </p:cNvSpPr>
            <p:nvPr/>
          </p:nvSpPr>
          <p:spPr bwMode="auto">
            <a:xfrm rot="180000">
              <a:off x="1300"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81" name="Arc 418"/>
            <p:cNvSpPr>
              <a:spLocks/>
            </p:cNvSpPr>
            <p:nvPr/>
          </p:nvSpPr>
          <p:spPr bwMode="auto">
            <a:xfrm rot="180000">
              <a:off x="1407"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47" name="Group 419"/>
          <p:cNvGrpSpPr>
            <a:grpSpLocks/>
          </p:cNvGrpSpPr>
          <p:nvPr/>
        </p:nvGrpSpPr>
        <p:grpSpPr bwMode="auto">
          <a:xfrm rot="-385665">
            <a:off x="2466975" y="4645025"/>
            <a:ext cx="206375" cy="73025"/>
            <a:chOff x="952" y="980"/>
            <a:chExt cx="273" cy="65"/>
          </a:xfrm>
        </p:grpSpPr>
        <p:sp>
          <p:nvSpPr>
            <p:cNvPr id="38276" name="Arc 420"/>
            <p:cNvSpPr>
              <a:spLocks/>
            </p:cNvSpPr>
            <p:nvPr/>
          </p:nvSpPr>
          <p:spPr bwMode="auto">
            <a:xfrm rot="180000">
              <a:off x="1007"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77" name="Arc 421"/>
            <p:cNvSpPr>
              <a:spLocks/>
            </p:cNvSpPr>
            <p:nvPr/>
          </p:nvSpPr>
          <p:spPr bwMode="auto">
            <a:xfrm rot="180000">
              <a:off x="952"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78" name="Arc 422"/>
            <p:cNvSpPr>
              <a:spLocks/>
            </p:cNvSpPr>
            <p:nvPr/>
          </p:nvSpPr>
          <p:spPr bwMode="auto">
            <a:xfrm rot="180000">
              <a:off x="1061"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50" name="Group 423"/>
          <p:cNvGrpSpPr>
            <a:grpSpLocks/>
          </p:cNvGrpSpPr>
          <p:nvPr/>
        </p:nvGrpSpPr>
        <p:grpSpPr bwMode="auto">
          <a:xfrm rot="-385665">
            <a:off x="2828925" y="4667250"/>
            <a:ext cx="204788" cy="76200"/>
            <a:chOff x="1429" y="1017"/>
            <a:chExt cx="274" cy="68"/>
          </a:xfrm>
        </p:grpSpPr>
        <p:sp>
          <p:nvSpPr>
            <p:cNvPr id="38273" name="Arc 424"/>
            <p:cNvSpPr>
              <a:spLocks/>
            </p:cNvSpPr>
            <p:nvPr/>
          </p:nvSpPr>
          <p:spPr bwMode="auto">
            <a:xfrm rot="180000">
              <a:off x="1485"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74" name="Arc 425"/>
            <p:cNvSpPr>
              <a:spLocks/>
            </p:cNvSpPr>
            <p:nvPr/>
          </p:nvSpPr>
          <p:spPr bwMode="auto">
            <a:xfrm rot="180000">
              <a:off x="1429"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75" name="Arc 426"/>
            <p:cNvSpPr>
              <a:spLocks/>
            </p:cNvSpPr>
            <p:nvPr/>
          </p:nvSpPr>
          <p:spPr bwMode="auto">
            <a:xfrm rot="180000">
              <a:off x="1538"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53" name="Group 427"/>
          <p:cNvGrpSpPr>
            <a:grpSpLocks/>
          </p:cNvGrpSpPr>
          <p:nvPr/>
        </p:nvGrpSpPr>
        <p:grpSpPr bwMode="auto">
          <a:xfrm rot="-385665">
            <a:off x="2346325" y="4624388"/>
            <a:ext cx="201613" cy="76200"/>
            <a:chOff x="707" y="957"/>
            <a:chExt cx="269" cy="68"/>
          </a:xfrm>
        </p:grpSpPr>
        <p:sp>
          <p:nvSpPr>
            <p:cNvPr id="38270" name="Arc 428"/>
            <p:cNvSpPr>
              <a:spLocks/>
            </p:cNvSpPr>
            <p:nvPr/>
          </p:nvSpPr>
          <p:spPr bwMode="auto">
            <a:xfrm rot="180000">
              <a:off x="758"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71" name="Arc 429"/>
            <p:cNvSpPr>
              <a:spLocks/>
            </p:cNvSpPr>
            <p:nvPr/>
          </p:nvSpPr>
          <p:spPr bwMode="auto">
            <a:xfrm rot="180000">
              <a:off x="707"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72" name="Arc 430"/>
            <p:cNvSpPr>
              <a:spLocks/>
            </p:cNvSpPr>
            <p:nvPr/>
          </p:nvSpPr>
          <p:spPr bwMode="auto">
            <a:xfrm rot="180000">
              <a:off x="812"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7954" name="Group 431"/>
          <p:cNvGrpSpPr>
            <a:grpSpLocks/>
          </p:cNvGrpSpPr>
          <p:nvPr/>
        </p:nvGrpSpPr>
        <p:grpSpPr bwMode="auto">
          <a:xfrm rot="-385665">
            <a:off x="2381250" y="4638675"/>
            <a:ext cx="204788" cy="77788"/>
            <a:chOff x="828" y="967"/>
            <a:chExt cx="270" cy="68"/>
          </a:xfrm>
        </p:grpSpPr>
        <p:sp>
          <p:nvSpPr>
            <p:cNvPr id="38267" name="Arc 432"/>
            <p:cNvSpPr>
              <a:spLocks/>
            </p:cNvSpPr>
            <p:nvPr/>
          </p:nvSpPr>
          <p:spPr bwMode="auto">
            <a:xfrm rot="180000">
              <a:off x="878"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68" name="Arc 433"/>
            <p:cNvSpPr>
              <a:spLocks/>
            </p:cNvSpPr>
            <p:nvPr/>
          </p:nvSpPr>
          <p:spPr bwMode="auto">
            <a:xfrm rot="180000">
              <a:off x="828"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69" name="Arc 434"/>
            <p:cNvSpPr>
              <a:spLocks/>
            </p:cNvSpPr>
            <p:nvPr/>
          </p:nvSpPr>
          <p:spPr bwMode="auto">
            <a:xfrm rot="180000">
              <a:off x="934"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55" name="Group 435"/>
          <p:cNvGrpSpPr>
            <a:grpSpLocks/>
          </p:cNvGrpSpPr>
          <p:nvPr/>
        </p:nvGrpSpPr>
        <p:grpSpPr bwMode="auto">
          <a:xfrm rot="-385665">
            <a:off x="2246313" y="4618038"/>
            <a:ext cx="204787" cy="76200"/>
            <a:chOff x="578" y="951"/>
            <a:chExt cx="274" cy="66"/>
          </a:xfrm>
        </p:grpSpPr>
        <p:sp>
          <p:nvSpPr>
            <p:cNvPr id="38264" name="Arc 436"/>
            <p:cNvSpPr>
              <a:spLocks/>
            </p:cNvSpPr>
            <p:nvPr/>
          </p:nvSpPr>
          <p:spPr bwMode="auto">
            <a:xfrm rot="180000">
              <a:off x="632"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65" name="Arc 437"/>
            <p:cNvSpPr>
              <a:spLocks/>
            </p:cNvSpPr>
            <p:nvPr/>
          </p:nvSpPr>
          <p:spPr bwMode="auto">
            <a:xfrm rot="180000">
              <a:off x="578"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66" name="Arc 438"/>
            <p:cNvSpPr>
              <a:spLocks/>
            </p:cNvSpPr>
            <p:nvPr/>
          </p:nvSpPr>
          <p:spPr bwMode="auto">
            <a:xfrm rot="180000">
              <a:off x="689"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7956" name="Group 439"/>
          <p:cNvGrpSpPr>
            <a:grpSpLocks/>
          </p:cNvGrpSpPr>
          <p:nvPr/>
        </p:nvGrpSpPr>
        <p:grpSpPr bwMode="auto">
          <a:xfrm rot="-385665">
            <a:off x="2317750" y="4624388"/>
            <a:ext cx="204788" cy="76200"/>
            <a:chOff x="669" y="956"/>
            <a:chExt cx="272" cy="66"/>
          </a:xfrm>
        </p:grpSpPr>
        <p:sp>
          <p:nvSpPr>
            <p:cNvPr id="38261" name="Arc 440"/>
            <p:cNvSpPr>
              <a:spLocks/>
            </p:cNvSpPr>
            <p:nvPr/>
          </p:nvSpPr>
          <p:spPr bwMode="auto">
            <a:xfrm rot="180000">
              <a:off x="723"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62" name="Arc 441"/>
            <p:cNvSpPr>
              <a:spLocks/>
            </p:cNvSpPr>
            <p:nvPr/>
          </p:nvSpPr>
          <p:spPr bwMode="auto">
            <a:xfrm rot="180000">
              <a:off x="669"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63" name="Arc 442"/>
            <p:cNvSpPr>
              <a:spLocks/>
            </p:cNvSpPr>
            <p:nvPr/>
          </p:nvSpPr>
          <p:spPr bwMode="auto">
            <a:xfrm rot="180000">
              <a:off x="778"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7957" name="Group 443"/>
          <p:cNvGrpSpPr>
            <a:grpSpLocks/>
          </p:cNvGrpSpPr>
          <p:nvPr/>
        </p:nvGrpSpPr>
        <p:grpSpPr bwMode="auto">
          <a:xfrm rot="-385665">
            <a:off x="2592388" y="4648200"/>
            <a:ext cx="203200" cy="76200"/>
            <a:chOff x="1115" y="992"/>
            <a:chExt cx="273" cy="67"/>
          </a:xfrm>
        </p:grpSpPr>
        <p:sp>
          <p:nvSpPr>
            <p:cNvPr id="38258" name="Arc 444"/>
            <p:cNvSpPr>
              <a:spLocks/>
            </p:cNvSpPr>
            <p:nvPr/>
          </p:nvSpPr>
          <p:spPr bwMode="auto">
            <a:xfrm rot="180000">
              <a:off x="1168"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9" name="Arc 445"/>
            <p:cNvSpPr>
              <a:spLocks/>
            </p:cNvSpPr>
            <p:nvPr/>
          </p:nvSpPr>
          <p:spPr bwMode="auto">
            <a:xfrm rot="180000">
              <a:off x="1115"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60" name="Arc 446"/>
            <p:cNvSpPr>
              <a:spLocks/>
            </p:cNvSpPr>
            <p:nvPr/>
          </p:nvSpPr>
          <p:spPr bwMode="auto">
            <a:xfrm rot="180000">
              <a:off x="1224"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59" name="Group 447"/>
          <p:cNvGrpSpPr>
            <a:grpSpLocks/>
          </p:cNvGrpSpPr>
          <p:nvPr/>
        </p:nvGrpSpPr>
        <p:grpSpPr bwMode="auto">
          <a:xfrm rot="-385665">
            <a:off x="3471863" y="4662488"/>
            <a:ext cx="206375" cy="74612"/>
            <a:chOff x="2285" y="1058"/>
            <a:chExt cx="274" cy="66"/>
          </a:xfrm>
        </p:grpSpPr>
        <p:sp>
          <p:nvSpPr>
            <p:cNvPr id="38255" name="Arc 448"/>
            <p:cNvSpPr>
              <a:spLocks/>
            </p:cNvSpPr>
            <p:nvPr/>
          </p:nvSpPr>
          <p:spPr bwMode="auto">
            <a:xfrm rot="180000">
              <a:off x="2341"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6" name="Arc 449"/>
            <p:cNvSpPr>
              <a:spLocks/>
            </p:cNvSpPr>
            <p:nvPr/>
          </p:nvSpPr>
          <p:spPr bwMode="auto">
            <a:xfrm rot="180000">
              <a:off x="2285"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7" name="Arc 450"/>
            <p:cNvSpPr>
              <a:spLocks/>
            </p:cNvSpPr>
            <p:nvPr/>
          </p:nvSpPr>
          <p:spPr bwMode="auto">
            <a:xfrm rot="180000">
              <a:off x="2396"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60" name="Group 451"/>
          <p:cNvGrpSpPr>
            <a:grpSpLocks/>
          </p:cNvGrpSpPr>
          <p:nvPr/>
        </p:nvGrpSpPr>
        <p:grpSpPr bwMode="auto">
          <a:xfrm rot="-385665">
            <a:off x="3381375" y="4643438"/>
            <a:ext cx="204788" cy="77787"/>
            <a:chOff x="2164" y="1036"/>
            <a:chExt cx="274" cy="68"/>
          </a:xfrm>
        </p:grpSpPr>
        <p:sp>
          <p:nvSpPr>
            <p:cNvPr id="38252" name="Arc 452"/>
            <p:cNvSpPr>
              <a:spLocks/>
            </p:cNvSpPr>
            <p:nvPr/>
          </p:nvSpPr>
          <p:spPr bwMode="auto">
            <a:xfrm rot="180000">
              <a:off x="2218"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3" name="Arc 453"/>
            <p:cNvSpPr>
              <a:spLocks/>
            </p:cNvSpPr>
            <p:nvPr/>
          </p:nvSpPr>
          <p:spPr bwMode="auto">
            <a:xfrm rot="180000">
              <a:off x="2164"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4" name="Arc 454"/>
            <p:cNvSpPr>
              <a:spLocks/>
            </p:cNvSpPr>
            <p:nvPr/>
          </p:nvSpPr>
          <p:spPr bwMode="auto">
            <a:xfrm rot="180000">
              <a:off x="2274"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61" name="Group 455"/>
          <p:cNvGrpSpPr>
            <a:grpSpLocks/>
          </p:cNvGrpSpPr>
          <p:nvPr/>
        </p:nvGrpSpPr>
        <p:grpSpPr bwMode="auto">
          <a:xfrm rot="-385665">
            <a:off x="3228975" y="4649788"/>
            <a:ext cx="203200" cy="76200"/>
            <a:chOff x="1961" y="1031"/>
            <a:chExt cx="273" cy="67"/>
          </a:xfrm>
        </p:grpSpPr>
        <p:sp>
          <p:nvSpPr>
            <p:cNvPr id="38249" name="Arc 456"/>
            <p:cNvSpPr>
              <a:spLocks/>
            </p:cNvSpPr>
            <p:nvPr/>
          </p:nvSpPr>
          <p:spPr bwMode="auto">
            <a:xfrm rot="180000">
              <a:off x="2017"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0" name="Arc 457"/>
            <p:cNvSpPr>
              <a:spLocks/>
            </p:cNvSpPr>
            <p:nvPr/>
          </p:nvSpPr>
          <p:spPr bwMode="auto">
            <a:xfrm rot="180000">
              <a:off x="1961"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51" name="Arc 458"/>
            <p:cNvSpPr>
              <a:spLocks/>
            </p:cNvSpPr>
            <p:nvPr/>
          </p:nvSpPr>
          <p:spPr bwMode="auto">
            <a:xfrm rot="180000">
              <a:off x="2069"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64" name="Group 459"/>
          <p:cNvGrpSpPr>
            <a:grpSpLocks/>
          </p:cNvGrpSpPr>
          <p:nvPr/>
        </p:nvGrpSpPr>
        <p:grpSpPr bwMode="auto">
          <a:xfrm rot="-385665">
            <a:off x="3244850" y="4657725"/>
            <a:ext cx="204788" cy="74613"/>
            <a:chOff x="1984" y="1038"/>
            <a:chExt cx="273" cy="66"/>
          </a:xfrm>
        </p:grpSpPr>
        <p:sp>
          <p:nvSpPr>
            <p:cNvPr id="38246" name="Arc 460"/>
            <p:cNvSpPr>
              <a:spLocks/>
            </p:cNvSpPr>
            <p:nvPr/>
          </p:nvSpPr>
          <p:spPr bwMode="auto">
            <a:xfrm rot="180000">
              <a:off x="2038"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47" name="Arc 461"/>
            <p:cNvSpPr>
              <a:spLocks/>
            </p:cNvSpPr>
            <p:nvPr/>
          </p:nvSpPr>
          <p:spPr bwMode="auto">
            <a:xfrm rot="180000">
              <a:off x="1984"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48" name="Arc 462"/>
            <p:cNvSpPr>
              <a:spLocks/>
            </p:cNvSpPr>
            <p:nvPr/>
          </p:nvSpPr>
          <p:spPr bwMode="auto">
            <a:xfrm rot="180000">
              <a:off x="2093"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67" name="Group 463"/>
          <p:cNvGrpSpPr>
            <a:grpSpLocks/>
          </p:cNvGrpSpPr>
          <p:nvPr/>
        </p:nvGrpSpPr>
        <p:grpSpPr bwMode="auto">
          <a:xfrm rot="-385665">
            <a:off x="3151188" y="4651375"/>
            <a:ext cx="203200" cy="77788"/>
            <a:chOff x="1857" y="1026"/>
            <a:chExt cx="273" cy="68"/>
          </a:xfrm>
        </p:grpSpPr>
        <p:sp>
          <p:nvSpPr>
            <p:cNvPr id="38243" name="Arc 464"/>
            <p:cNvSpPr>
              <a:spLocks/>
            </p:cNvSpPr>
            <p:nvPr/>
          </p:nvSpPr>
          <p:spPr bwMode="auto">
            <a:xfrm rot="180000">
              <a:off x="1911"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44" name="Arc 465"/>
            <p:cNvSpPr>
              <a:spLocks/>
            </p:cNvSpPr>
            <p:nvPr/>
          </p:nvSpPr>
          <p:spPr bwMode="auto">
            <a:xfrm rot="180000">
              <a:off x="1857"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45" name="Arc 466"/>
            <p:cNvSpPr>
              <a:spLocks/>
            </p:cNvSpPr>
            <p:nvPr/>
          </p:nvSpPr>
          <p:spPr bwMode="auto">
            <a:xfrm rot="180000">
              <a:off x="1967"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68" name="Group 467"/>
          <p:cNvGrpSpPr>
            <a:grpSpLocks/>
          </p:cNvGrpSpPr>
          <p:nvPr/>
        </p:nvGrpSpPr>
        <p:grpSpPr bwMode="auto">
          <a:xfrm rot="-385665">
            <a:off x="3074988" y="4638675"/>
            <a:ext cx="204787" cy="76200"/>
            <a:chOff x="1752" y="1021"/>
            <a:chExt cx="274" cy="66"/>
          </a:xfrm>
        </p:grpSpPr>
        <p:sp>
          <p:nvSpPr>
            <p:cNvPr id="38240" name="Arc 468"/>
            <p:cNvSpPr>
              <a:spLocks/>
            </p:cNvSpPr>
            <p:nvPr/>
          </p:nvSpPr>
          <p:spPr bwMode="auto">
            <a:xfrm rot="180000">
              <a:off x="1807"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41" name="Arc 469"/>
            <p:cNvSpPr>
              <a:spLocks/>
            </p:cNvSpPr>
            <p:nvPr/>
          </p:nvSpPr>
          <p:spPr bwMode="auto">
            <a:xfrm rot="180000">
              <a:off x="1752"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42" name="Arc 470"/>
            <p:cNvSpPr>
              <a:spLocks/>
            </p:cNvSpPr>
            <p:nvPr/>
          </p:nvSpPr>
          <p:spPr bwMode="auto">
            <a:xfrm rot="180000">
              <a:off x="1861"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69" name="Group 471"/>
          <p:cNvGrpSpPr>
            <a:grpSpLocks/>
          </p:cNvGrpSpPr>
          <p:nvPr/>
        </p:nvGrpSpPr>
        <p:grpSpPr bwMode="auto">
          <a:xfrm rot="-385665">
            <a:off x="3381375" y="4665663"/>
            <a:ext cx="201613" cy="79375"/>
            <a:chOff x="2160" y="1056"/>
            <a:chExt cx="271" cy="69"/>
          </a:xfrm>
        </p:grpSpPr>
        <p:sp>
          <p:nvSpPr>
            <p:cNvPr id="38237" name="Arc 472"/>
            <p:cNvSpPr>
              <a:spLocks/>
            </p:cNvSpPr>
            <p:nvPr/>
          </p:nvSpPr>
          <p:spPr bwMode="auto">
            <a:xfrm rot="180000">
              <a:off x="2213"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8" name="Arc 473"/>
            <p:cNvSpPr>
              <a:spLocks/>
            </p:cNvSpPr>
            <p:nvPr/>
          </p:nvSpPr>
          <p:spPr bwMode="auto">
            <a:xfrm rot="180000">
              <a:off x="2160"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9" name="Arc 474"/>
            <p:cNvSpPr>
              <a:spLocks/>
            </p:cNvSpPr>
            <p:nvPr/>
          </p:nvSpPr>
          <p:spPr bwMode="auto">
            <a:xfrm rot="180000">
              <a:off x="2269"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70" name="Group 475"/>
          <p:cNvGrpSpPr>
            <a:grpSpLocks/>
          </p:cNvGrpSpPr>
          <p:nvPr/>
        </p:nvGrpSpPr>
        <p:grpSpPr bwMode="auto">
          <a:xfrm rot="-385665">
            <a:off x="2838450" y="4646613"/>
            <a:ext cx="201613" cy="77787"/>
            <a:chOff x="1444" y="1001"/>
            <a:chExt cx="271" cy="67"/>
          </a:xfrm>
        </p:grpSpPr>
        <p:sp>
          <p:nvSpPr>
            <p:cNvPr id="38234" name="Arc 476"/>
            <p:cNvSpPr>
              <a:spLocks/>
            </p:cNvSpPr>
            <p:nvPr/>
          </p:nvSpPr>
          <p:spPr bwMode="auto">
            <a:xfrm rot="180000">
              <a:off x="1496"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5" name="Arc 477"/>
            <p:cNvSpPr>
              <a:spLocks/>
            </p:cNvSpPr>
            <p:nvPr/>
          </p:nvSpPr>
          <p:spPr bwMode="auto">
            <a:xfrm rot="180000">
              <a:off x="1444"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6" name="Arc 478"/>
            <p:cNvSpPr>
              <a:spLocks/>
            </p:cNvSpPr>
            <p:nvPr/>
          </p:nvSpPr>
          <p:spPr bwMode="auto">
            <a:xfrm rot="180000">
              <a:off x="1552"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71" name="Group 479"/>
          <p:cNvGrpSpPr>
            <a:grpSpLocks/>
          </p:cNvGrpSpPr>
          <p:nvPr/>
        </p:nvGrpSpPr>
        <p:grpSpPr bwMode="auto">
          <a:xfrm rot="-385665">
            <a:off x="2741613" y="4643438"/>
            <a:ext cx="203200" cy="76200"/>
            <a:chOff x="1316" y="991"/>
            <a:chExt cx="273" cy="67"/>
          </a:xfrm>
        </p:grpSpPr>
        <p:sp>
          <p:nvSpPr>
            <p:cNvPr id="38231" name="Arc 480"/>
            <p:cNvSpPr>
              <a:spLocks/>
            </p:cNvSpPr>
            <p:nvPr/>
          </p:nvSpPr>
          <p:spPr bwMode="auto">
            <a:xfrm rot="180000">
              <a:off x="1370"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2" name="Arc 481"/>
            <p:cNvSpPr>
              <a:spLocks/>
            </p:cNvSpPr>
            <p:nvPr/>
          </p:nvSpPr>
          <p:spPr bwMode="auto">
            <a:xfrm rot="180000">
              <a:off x="1316"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3" name="Arc 482"/>
            <p:cNvSpPr>
              <a:spLocks/>
            </p:cNvSpPr>
            <p:nvPr/>
          </p:nvSpPr>
          <p:spPr bwMode="auto">
            <a:xfrm rot="180000">
              <a:off x="1425"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73" name="Group 483"/>
          <p:cNvGrpSpPr>
            <a:grpSpLocks/>
          </p:cNvGrpSpPr>
          <p:nvPr/>
        </p:nvGrpSpPr>
        <p:grpSpPr bwMode="auto">
          <a:xfrm rot="-385665">
            <a:off x="2908300" y="4643438"/>
            <a:ext cx="203200" cy="73025"/>
            <a:chOff x="1532" y="1012"/>
            <a:chExt cx="272" cy="65"/>
          </a:xfrm>
        </p:grpSpPr>
        <p:sp>
          <p:nvSpPr>
            <p:cNvPr id="38228" name="Arc 484"/>
            <p:cNvSpPr>
              <a:spLocks/>
            </p:cNvSpPr>
            <p:nvPr/>
          </p:nvSpPr>
          <p:spPr bwMode="auto">
            <a:xfrm rot="180000">
              <a:off x="1586"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9" name="Arc 485"/>
            <p:cNvSpPr>
              <a:spLocks/>
            </p:cNvSpPr>
            <p:nvPr/>
          </p:nvSpPr>
          <p:spPr bwMode="auto">
            <a:xfrm rot="180000">
              <a:off x="1532"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30" name="Arc 486"/>
            <p:cNvSpPr>
              <a:spLocks/>
            </p:cNvSpPr>
            <p:nvPr/>
          </p:nvSpPr>
          <p:spPr bwMode="auto">
            <a:xfrm rot="180000">
              <a:off x="1639"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74" name="Group 487"/>
          <p:cNvGrpSpPr>
            <a:grpSpLocks/>
          </p:cNvGrpSpPr>
          <p:nvPr/>
        </p:nvGrpSpPr>
        <p:grpSpPr bwMode="auto">
          <a:xfrm rot="-385665">
            <a:off x="2640013" y="4629150"/>
            <a:ext cx="204787" cy="74613"/>
            <a:chOff x="1184" y="980"/>
            <a:chExt cx="273" cy="65"/>
          </a:xfrm>
        </p:grpSpPr>
        <p:sp>
          <p:nvSpPr>
            <p:cNvPr id="38225" name="Arc 488"/>
            <p:cNvSpPr>
              <a:spLocks/>
            </p:cNvSpPr>
            <p:nvPr/>
          </p:nvSpPr>
          <p:spPr bwMode="auto">
            <a:xfrm rot="180000">
              <a:off x="1239"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6" name="Arc 489"/>
            <p:cNvSpPr>
              <a:spLocks/>
            </p:cNvSpPr>
            <p:nvPr/>
          </p:nvSpPr>
          <p:spPr bwMode="auto">
            <a:xfrm rot="180000">
              <a:off x="1184"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7" name="Arc 490"/>
            <p:cNvSpPr>
              <a:spLocks/>
            </p:cNvSpPr>
            <p:nvPr/>
          </p:nvSpPr>
          <p:spPr bwMode="auto">
            <a:xfrm rot="180000">
              <a:off x="1293"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75" name="Group 491"/>
          <p:cNvGrpSpPr>
            <a:grpSpLocks/>
          </p:cNvGrpSpPr>
          <p:nvPr/>
        </p:nvGrpSpPr>
        <p:grpSpPr bwMode="auto">
          <a:xfrm rot="-385665">
            <a:off x="3005138" y="4640263"/>
            <a:ext cx="206375" cy="77787"/>
            <a:chOff x="1661" y="1017"/>
            <a:chExt cx="274" cy="68"/>
          </a:xfrm>
        </p:grpSpPr>
        <p:sp>
          <p:nvSpPr>
            <p:cNvPr id="38222" name="Arc 492"/>
            <p:cNvSpPr>
              <a:spLocks/>
            </p:cNvSpPr>
            <p:nvPr/>
          </p:nvSpPr>
          <p:spPr bwMode="auto">
            <a:xfrm rot="180000">
              <a:off x="1717"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3" name="Arc 493"/>
            <p:cNvSpPr>
              <a:spLocks/>
            </p:cNvSpPr>
            <p:nvPr/>
          </p:nvSpPr>
          <p:spPr bwMode="auto">
            <a:xfrm rot="180000">
              <a:off x="1661"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4" name="Arc 494"/>
            <p:cNvSpPr>
              <a:spLocks/>
            </p:cNvSpPr>
            <p:nvPr/>
          </p:nvSpPr>
          <p:spPr bwMode="auto">
            <a:xfrm rot="180000">
              <a:off x="1770"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81" name="Group 495"/>
          <p:cNvGrpSpPr>
            <a:grpSpLocks/>
          </p:cNvGrpSpPr>
          <p:nvPr/>
        </p:nvGrpSpPr>
        <p:grpSpPr bwMode="auto">
          <a:xfrm rot="-385665">
            <a:off x="2452688" y="4619625"/>
            <a:ext cx="203200" cy="77788"/>
            <a:chOff x="939" y="957"/>
            <a:chExt cx="269" cy="68"/>
          </a:xfrm>
        </p:grpSpPr>
        <p:sp>
          <p:nvSpPr>
            <p:cNvPr id="38219" name="Arc 496"/>
            <p:cNvSpPr>
              <a:spLocks/>
            </p:cNvSpPr>
            <p:nvPr/>
          </p:nvSpPr>
          <p:spPr bwMode="auto">
            <a:xfrm rot="180000">
              <a:off x="990"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0" name="Arc 497"/>
            <p:cNvSpPr>
              <a:spLocks/>
            </p:cNvSpPr>
            <p:nvPr/>
          </p:nvSpPr>
          <p:spPr bwMode="auto">
            <a:xfrm rot="180000">
              <a:off x="939"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21" name="Arc 498"/>
            <p:cNvSpPr>
              <a:spLocks/>
            </p:cNvSpPr>
            <p:nvPr/>
          </p:nvSpPr>
          <p:spPr bwMode="auto">
            <a:xfrm rot="180000">
              <a:off x="1044"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82" name="Group 499"/>
          <p:cNvGrpSpPr>
            <a:grpSpLocks/>
          </p:cNvGrpSpPr>
          <p:nvPr/>
        </p:nvGrpSpPr>
        <p:grpSpPr bwMode="auto">
          <a:xfrm rot="-385665">
            <a:off x="2544763" y="4622800"/>
            <a:ext cx="204787" cy="77788"/>
            <a:chOff x="1060" y="967"/>
            <a:chExt cx="270" cy="68"/>
          </a:xfrm>
        </p:grpSpPr>
        <p:sp>
          <p:nvSpPr>
            <p:cNvPr id="38216" name="Arc 500"/>
            <p:cNvSpPr>
              <a:spLocks/>
            </p:cNvSpPr>
            <p:nvPr/>
          </p:nvSpPr>
          <p:spPr bwMode="auto">
            <a:xfrm rot="180000">
              <a:off x="1110"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17" name="Arc 501"/>
            <p:cNvSpPr>
              <a:spLocks/>
            </p:cNvSpPr>
            <p:nvPr/>
          </p:nvSpPr>
          <p:spPr bwMode="auto">
            <a:xfrm rot="180000">
              <a:off x="1060"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18" name="Arc 502"/>
            <p:cNvSpPr>
              <a:spLocks/>
            </p:cNvSpPr>
            <p:nvPr/>
          </p:nvSpPr>
          <p:spPr bwMode="auto">
            <a:xfrm rot="180000">
              <a:off x="1166"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7983" name="Group 503"/>
          <p:cNvGrpSpPr>
            <a:grpSpLocks/>
          </p:cNvGrpSpPr>
          <p:nvPr/>
        </p:nvGrpSpPr>
        <p:grpSpPr bwMode="auto">
          <a:xfrm rot="-385665">
            <a:off x="2357438" y="4627563"/>
            <a:ext cx="204787" cy="76200"/>
            <a:chOff x="810" y="951"/>
            <a:chExt cx="274" cy="66"/>
          </a:xfrm>
        </p:grpSpPr>
        <p:sp>
          <p:nvSpPr>
            <p:cNvPr id="38213" name="Arc 504"/>
            <p:cNvSpPr>
              <a:spLocks/>
            </p:cNvSpPr>
            <p:nvPr/>
          </p:nvSpPr>
          <p:spPr bwMode="auto">
            <a:xfrm rot="180000">
              <a:off x="864"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14" name="Arc 505"/>
            <p:cNvSpPr>
              <a:spLocks/>
            </p:cNvSpPr>
            <p:nvPr/>
          </p:nvSpPr>
          <p:spPr bwMode="auto">
            <a:xfrm rot="180000">
              <a:off x="810"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sp>
          <p:nvSpPr>
            <p:cNvPr id="38215" name="Arc 506"/>
            <p:cNvSpPr>
              <a:spLocks/>
            </p:cNvSpPr>
            <p:nvPr/>
          </p:nvSpPr>
          <p:spPr bwMode="auto">
            <a:xfrm rot="180000">
              <a:off x="921"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endParaRPr lang="en-US" sz="1800"/>
            </a:p>
          </p:txBody>
        </p:sp>
      </p:grpSp>
      <p:grpSp>
        <p:nvGrpSpPr>
          <p:cNvPr id="38016" name="Group 507"/>
          <p:cNvGrpSpPr>
            <a:grpSpLocks/>
          </p:cNvGrpSpPr>
          <p:nvPr/>
        </p:nvGrpSpPr>
        <p:grpSpPr bwMode="auto">
          <a:xfrm rot="-385665">
            <a:off x="2425700" y="4619625"/>
            <a:ext cx="203200" cy="74613"/>
            <a:chOff x="901" y="956"/>
            <a:chExt cx="272" cy="66"/>
          </a:xfrm>
        </p:grpSpPr>
        <p:sp>
          <p:nvSpPr>
            <p:cNvPr id="38210" name="Arc 508"/>
            <p:cNvSpPr>
              <a:spLocks/>
            </p:cNvSpPr>
            <p:nvPr/>
          </p:nvSpPr>
          <p:spPr bwMode="auto">
            <a:xfrm rot="180000">
              <a:off x="955"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11" name="Arc 509"/>
            <p:cNvSpPr>
              <a:spLocks/>
            </p:cNvSpPr>
            <p:nvPr/>
          </p:nvSpPr>
          <p:spPr bwMode="auto">
            <a:xfrm rot="180000">
              <a:off x="901"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12" name="Arc 510"/>
            <p:cNvSpPr>
              <a:spLocks/>
            </p:cNvSpPr>
            <p:nvPr/>
          </p:nvSpPr>
          <p:spPr bwMode="auto">
            <a:xfrm rot="180000">
              <a:off x="1010"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17" name="Group 511"/>
          <p:cNvGrpSpPr>
            <a:grpSpLocks/>
          </p:cNvGrpSpPr>
          <p:nvPr/>
        </p:nvGrpSpPr>
        <p:grpSpPr bwMode="auto">
          <a:xfrm rot="-385665">
            <a:off x="2763838" y="4643438"/>
            <a:ext cx="204787" cy="76200"/>
            <a:chOff x="1347" y="992"/>
            <a:chExt cx="273" cy="67"/>
          </a:xfrm>
        </p:grpSpPr>
        <p:sp>
          <p:nvSpPr>
            <p:cNvPr id="38207" name="Arc 512"/>
            <p:cNvSpPr>
              <a:spLocks/>
            </p:cNvSpPr>
            <p:nvPr/>
          </p:nvSpPr>
          <p:spPr bwMode="auto">
            <a:xfrm rot="180000">
              <a:off x="1400"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8" name="Arc 513"/>
            <p:cNvSpPr>
              <a:spLocks/>
            </p:cNvSpPr>
            <p:nvPr/>
          </p:nvSpPr>
          <p:spPr bwMode="auto">
            <a:xfrm rot="180000">
              <a:off x="1347"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9" name="Arc 514"/>
            <p:cNvSpPr>
              <a:spLocks/>
            </p:cNvSpPr>
            <p:nvPr/>
          </p:nvSpPr>
          <p:spPr bwMode="auto">
            <a:xfrm rot="180000">
              <a:off x="1456"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33" name="Arc 515"/>
          <p:cNvSpPr>
            <a:spLocks noChangeAspect="1"/>
          </p:cNvSpPr>
          <p:nvPr/>
        </p:nvSpPr>
        <p:spPr bwMode="auto">
          <a:xfrm rot="-120000">
            <a:off x="4978400" y="4619625"/>
            <a:ext cx="47625" cy="171450"/>
          </a:xfrm>
          <a:custGeom>
            <a:avLst/>
            <a:gdLst>
              <a:gd name="T0" fmla="*/ 0 w 21600"/>
              <a:gd name="T1" fmla="*/ 2147483647 h 21597"/>
              <a:gd name="T2" fmla="*/ 5381259 w 21600"/>
              <a:gd name="T3" fmla="*/ 0 h 21597"/>
              <a:gd name="T4" fmla="*/ 5471733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6"/>
                  <a:pt x="9454" y="194"/>
                  <a:pt x="21242" y="-1"/>
                </a:cubicBezTo>
              </a:path>
              <a:path w="21600" h="21597" stroke="0" extrusionOk="0">
                <a:moveTo>
                  <a:pt x="0" y="21597"/>
                </a:moveTo>
                <a:cubicBezTo>
                  <a:pt x="0" y="9806"/>
                  <a:pt x="9454" y="194"/>
                  <a:pt x="21242"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34" name="Arc 516"/>
          <p:cNvSpPr>
            <a:spLocks noChangeAspect="1"/>
          </p:cNvSpPr>
          <p:nvPr/>
        </p:nvSpPr>
        <p:spPr bwMode="auto">
          <a:xfrm rot="-120000">
            <a:off x="5110163" y="4640263"/>
            <a:ext cx="95250" cy="171450"/>
          </a:xfrm>
          <a:custGeom>
            <a:avLst/>
            <a:gdLst>
              <a:gd name="T0" fmla="*/ 0 w 21600"/>
              <a:gd name="T1" fmla="*/ 2147483647 h 21599"/>
              <a:gd name="T2" fmla="*/ 694604235 w 21600"/>
              <a:gd name="T3" fmla="*/ 0 h 21599"/>
              <a:gd name="T4" fmla="*/ 70037680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678"/>
                  <a:pt x="9601" y="97"/>
                  <a:pt x="21421" y="-1"/>
                </a:cubicBezTo>
              </a:path>
              <a:path w="21600" h="21599" stroke="0" extrusionOk="0">
                <a:moveTo>
                  <a:pt x="0" y="21499"/>
                </a:moveTo>
                <a:cubicBezTo>
                  <a:pt x="54" y="9678"/>
                  <a:pt x="9601" y="97"/>
                  <a:pt x="21421" y="-1"/>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18" name="Group 517"/>
          <p:cNvGrpSpPr>
            <a:grpSpLocks noChangeAspect="1"/>
          </p:cNvGrpSpPr>
          <p:nvPr/>
        </p:nvGrpSpPr>
        <p:grpSpPr bwMode="auto">
          <a:xfrm>
            <a:off x="5154613" y="4624388"/>
            <a:ext cx="74612" cy="217487"/>
            <a:chOff x="4579" y="1161"/>
            <a:chExt cx="94" cy="274"/>
          </a:xfrm>
        </p:grpSpPr>
        <p:sp>
          <p:nvSpPr>
            <p:cNvPr id="38204" name="Arc 518"/>
            <p:cNvSpPr>
              <a:spLocks noChangeAspect="1"/>
            </p:cNvSpPr>
            <p:nvPr/>
          </p:nvSpPr>
          <p:spPr bwMode="auto">
            <a:xfrm rot="-120000">
              <a:off x="4579" y="1161"/>
              <a:ext cx="31" cy="272"/>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5" name="Arc 519"/>
            <p:cNvSpPr>
              <a:spLocks noChangeAspect="1"/>
            </p:cNvSpPr>
            <p:nvPr/>
          </p:nvSpPr>
          <p:spPr bwMode="auto">
            <a:xfrm rot="-120000">
              <a:off x="4580" y="1163"/>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6" name="Arc 520"/>
            <p:cNvSpPr>
              <a:spLocks noChangeAspect="1"/>
            </p:cNvSpPr>
            <p:nvPr/>
          </p:nvSpPr>
          <p:spPr bwMode="auto">
            <a:xfrm rot="-120000">
              <a:off x="4581" y="1165"/>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36" name="Arc 521"/>
          <p:cNvSpPr>
            <a:spLocks noChangeAspect="1"/>
          </p:cNvSpPr>
          <p:nvPr/>
        </p:nvSpPr>
        <p:spPr bwMode="auto">
          <a:xfrm rot="-120000">
            <a:off x="4792663" y="4621213"/>
            <a:ext cx="25400" cy="128587"/>
          </a:xfrm>
          <a:custGeom>
            <a:avLst/>
            <a:gdLst>
              <a:gd name="T0" fmla="*/ 0 w 21600"/>
              <a:gd name="T1" fmla="*/ 2147483647 h 21589"/>
              <a:gd name="T2" fmla="*/ 65036 w 21600"/>
              <a:gd name="T3" fmla="*/ 0 h 21589"/>
              <a:gd name="T4" fmla="*/ 67162 w 21600"/>
              <a:gd name="T5" fmla="*/ 2147483647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37" name="Arc 522"/>
          <p:cNvSpPr>
            <a:spLocks noChangeAspect="1"/>
          </p:cNvSpPr>
          <p:nvPr/>
        </p:nvSpPr>
        <p:spPr bwMode="auto">
          <a:xfrm rot="-120000">
            <a:off x="4768850" y="4664075"/>
            <a:ext cx="49213" cy="128588"/>
          </a:xfrm>
          <a:custGeom>
            <a:avLst/>
            <a:gdLst>
              <a:gd name="T0" fmla="*/ 0 w 21600"/>
              <a:gd name="T1" fmla="*/ 2147483647 h 21597"/>
              <a:gd name="T2" fmla="*/ 6771039 w 21600"/>
              <a:gd name="T3" fmla="*/ 0 h 21597"/>
              <a:gd name="T4" fmla="*/ 6883937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19" name="Group 523"/>
          <p:cNvGrpSpPr>
            <a:grpSpLocks noChangeAspect="1"/>
          </p:cNvGrpSpPr>
          <p:nvPr/>
        </p:nvGrpSpPr>
        <p:grpSpPr bwMode="auto">
          <a:xfrm>
            <a:off x="5133975" y="4638675"/>
            <a:ext cx="74613" cy="217488"/>
            <a:chOff x="4553" y="1211"/>
            <a:chExt cx="94" cy="274"/>
          </a:xfrm>
        </p:grpSpPr>
        <p:sp>
          <p:nvSpPr>
            <p:cNvPr id="38201" name="Arc 524"/>
            <p:cNvSpPr>
              <a:spLocks noChangeAspect="1"/>
            </p:cNvSpPr>
            <p:nvPr/>
          </p:nvSpPr>
          <p:spPr bwMode="auto">
            <a:xfrm rot="-120000">
              <a:off x="4553" y="1211"/>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2" name="Arc 525"/>
            <p:cNvSpPr>
              <a:spLocks noChangeAspect="1"/>
            </p:cNvSpPr>
            <p:nvPr/>
          </p:nvSpPr>
          <p:spPr bwMode="auto">
            <a:xfrm rot="-120000">
              <a:off x="4554" y="1215"/>
              <a:ext cx="60" cy="26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3" name="Arc 526"/>
            <p:cNvSpPr>
              <a:spLocks noChangeAspect="1"/>
            </p:cNvSpPr>
            <p:nvPr/>
          </p:nvSpPr>
          <p:spPr bwMode="auto">
            <a:xfrm rot="-120000">
              <a:off x="4556" y="1213"/>
              <a:ext cx="91" cy="27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2"/>
                    <a:pt x="9525" y="131"/>
                    <a:pt x="21361" y="0"/>
                  </a:cubicBezTo>
                </a:path>
                <a:path w="21600" h="21599" stroke="0" extrusionOk="0">
                  <a:moveTo>
                    <a:pt x="0" y="21599"/>
                  </a:moveTo>
                  <a:cubicBezTo>
                    <a:pt x="0" y="9762"/>
                    <a:pt x="9525" y="131"/>
                    <a:pt x="2136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0" name="Group 527"/>
          <p:cNvGrpSpPr>
            <a:grpSpLocks noChangeAspect="1"/>
          </p:cNvGrpSpPr>
          <p:nvPr/>
        </p:nvGrpSpPr>
        <p:grpSpPr bwMode="auto">
          <a:xfrm>
            <a:off x="5105400" y="4594225"/>
            <a:ext cx="74613" cy="217488"/>
            <a:chOff x="4516" y="1156"/>
            <a:chExt cx="94" cy="273"/>
          </a:xfrm>
        </p:grpSpPr>
        <p:sp>
          <p:nvSpPr>
            <p:cNvPr id="38198" name="Arc 528"/>
            <p:cNvSpPr>
              <a:spLocks noChangeAspect="1"/>
            </p:cNvSpPr>
            <p:nvPr/>
          </p:nvSpPr>
          <p:spPr bwMode="auto">
            <a:xfrm rot="-120000">
              <a:off x="4516" y="1156"/>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9" name="Arc 529"/>
            <p:cNvSpPr>
              <a:spLocks noChangeAspect="1"/>
            </p:cNvSpPr>
            <p:nvPr/>
          </p:nvSpPr>
          <p:spPr bwMode="auto">
            <a:xfrm rot="-120000">
              <a:off x="4517" y="1158"/>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8"/>
                    <a:pt x="9452" y="196"/>
                    <a:pt x="21240" y="0"/>
                  </a:cubicBezTo>
                </a:path>
                <a:path w="21600" h="21597" stroke="0" extrusionOk="0">
                  <a:moveTo>
                    <a:pt x="0" y="21597"/>
                  </a:moveTo>
                  <a:cubicBezTo>
                    <a:pt x="0" y="9808"/>
                    <a:pt x="9452" y="196"/>
                    <a:pt x="21240" y="0"/>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200" name="Arc 530"/>
            <p:cNvSpPr>
              <a:spLocks noChangeAspect="1"/>
            </p:cNvSpPr>
            <p:nvPr/>
          </p:nvSpPr>
          <p:spPr bwMode="auto">
            <a:xfrm rot="-120000">
              <a:off x="4519" y="1159"/>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4"/>
                    <a:pt x="9556" y="130"/>
                    <a:pt x="21362" y="0"/>
                  </a:cubicBezTo>
                </a:path>
                <a:path w="21600" h="21599" stroke="0" extrusionOk="0">
                  <a:moveTo>
                    <a:pt x="0" y="21520"/>
                  </a:moveTo>
                  <a:cubicBezTo>
                    <a:pt x="43" y="9714"/>
                    <a:pt x="9556" y="130"/>
                    <a:pt x="21362"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1" name="Group 531"/>
          <p:cNvGrpSpPr>
            <a:grpSpLocks noChangeAspect="1"/>
          </p:cNvGrpSpPr>
          <p:nvPr/>
        </p:nvGrpSpPr>
        <p:grpSpPr bwMode="auto">
          <a:xfrm>
            <a:off x="5207000" y="4643438"/>
            <a:ext cx="76200" cy="219075"/>
            <a:chOff x="4645" y="1217"/>
            <a:chExt cx="95" cy="277"/>
          </a:xfrm>
        </p:grpSpPr>
        <p:sp>
          <p:nvSpPr>
            <p:cNvPr id="38195" name="Arc 532"/>
            <p:cNvSpPr>
              <a:spLocks noChangeAspect="1"/>
            </p:cNvSpPr>
            <p:nvPr/>
          </p:nvSpPr>
          <p:spPr bwMode="auto">
            <a:xfrm rot="-120000">
              <a:off x="4645" y="1217"/>
              <a:ext cx="31" cy="273"/>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6" name="Arc 533"/>
            <p:cNvSpPr>
              <a:spLocks noChangeAspect="1"/>
            </p:cNvSpPr>
            <p:nvPr/>
          </p:nvSpPr>
          <p:spPr bwMode="auto">
            <a:xfrm rot="-120000">
              <a:off x="4646" y="1223"/>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7" name="Arc 534"/>
            <p:cNvSpPr>
              <a:spLocks noChangeAspect="1"/>
            </p:cNvSpPr>
            <p:nvPr/>
          </p:nvSpPr>
          <p:spPr bwMode="auto">
            <a:xfrm rot="-120000">
              <a:off x="4648" y="1224"/>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2" name="Group 535"/>
          <p:cNvGrpSpPr>
            <a:grpSpLocks noChangeAspect="1"/>
          </p:cNvGrpSpPr>
          <p:nvPr/>
        </p:nvGrpSpPr>
        <p:grpSpPr bwMode="auto">
          <a:xfrm>
            <a:off x="5080000" y="4592638"/>
            <a:ext cx="74613" cy="215900"/>
            <a:chOff x="4485" y="1154"/>
            <a:chExt cx="93" cy="272"/>
          </a:xfrm>
        </p:grpSpPr>
        <p:sp>
          <p:nvSpPr>
            <p:cNvPr id="38192" name="Arc 536"/>
            <p:cNvSpPr>
              <a:spLocks noChangeAspect="1"/>
            </p:cNvSpPr>
            <p:nvPr/>
          </p:nvSpPr>
          <p:spPr bwMode="auto">
            <a:xfrm rot="-120000">
              <a:off x="4485" y="1154"/>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85"/>
                    <a:pt x="9275" y="380"/>
                    <a:pt x="20892" y="-1"/>
                  </a:cubicBezTo>
                </a:path>
                <a:path w="21600" h="21588" stroke="0" extrusionOk="0">
                  <a:moveTo>
                    <a:pt x="0" y="21509"/>
                  </a:moveTo>
                  <a:cubicBezTo>
                    <a:pt x="42" y="9885"/>
                    <a:pt x="9275" y="380"/>
                    <a:pt x="20892"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3" name="Arc 537"/>
            <p:cNvSpPr>
              <a:spLocks noChangeAspect="1"/>
            </p:cNvSpPr>
            <p:nvPr/>
          </p:nvSpPr>
          <p:spPr bwMode="auto">
            <a:xfrm rot="-120000">
              <a:off x="4487" y="1155"/>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4" name="Arc 538"/>
            <p:cNvSpPr>
              <a:spLocks noChangeAspect="1"/>
            </p:cNvSpPr>
            <p:nvPr/>
          </p:nvSpPr>
          <p:spPr bwMode="auto">
            <a:xfrm rot="-120000">
              <a:off x="4487" y="115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3" name="Group 539"/>
          <p:cNvGrpSpPr>
            <a:grpSpLocks noChangeAspect="1"/>
          </p:cNvGrpSpPr>
          <p:nvPr/>
        </p:nvGrpSpPr>
        <p:grpSpPr bwMode="auto">
          <a:xfrm>
            <a:off x="5049838" y="4584700"/>
            <a:ext cx="73025" cy="217488"/>
            <a:chOff x="4451" y="1096"/>
            <a:chExt cx="92" cy="273"/>
          </a:xfrm>
        </p:grpSpPr>
        <p:sp>
          <p:nvSpPr>
            <p:cNvPr id="38189" name="Arc 540"/>
            <p:cNvSpPr>
              <a:spLocks noChangeAspect="1"/>
            </p:cNvSpPr>
            <p:nvPr/>
          </p:nvSpPr>
          <p:spPr bwMode="auto">
            <a:xfrm rot="-120000">
              <a:off x="4451" y="1096"/>
              <a:ext cx="30"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94"/>
                    <a:pt x="9262" y="392"/>
                    <a:pt x="20870" y="0"/>
                  </a:cubicBezTo>
                </a:path>
                <a:path w="21600" h="21588" stroke="0" extrusionOk="0">
                  <a:moveTo>
                    <a:pt x="0" y="21509"/>
                  </a:moveTo>
                  <a:cubicBezTo>
                    <a:pt x="42" y="9894"/>
                    <a:pt x="9262" y="392"/>
                    <a:pt x="20870" y="0"/>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0" name="Arc 541"/>
            <p:cNvSpPr>
              <a:spLocks noChangeAspect="1"/>
            </p:cNvSpPr>
            <p:nvPr/>
          </p:nvSpPr>
          <p:spPr bwMode="auto">
            <a:xfrm rot="-120000">
              <a:off x="4451" y="1097"/>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91" name="Arc 542"/>
            <p:cNvSpPr>
              <a:spLocks noChangeAspect="1"/>
            </p:cNvSpPr>
            <p:nvPr/>
          </p:nvSpPr>
          <p:spPr bwMode="auto">
            <a:xfrm rot="-120000">
              <a:off x="4453" y="109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43" name="Arc 543"/>
          <p:cNvSpPr>
            <a:spLocks noChangeAspect="1"/>
          </p:cNvSpPr>
          <p:nvPr/>
        </p:nvSpPr>
        <p:spPr bwMode="auto">
          <a:xfrm rot="-120000">
            <a:off x="4997450" y="4610100"/>
            <a:ext cx="69850" cy="171450"/>
          </a:xfrm>
          <a:custGeom>
            <a:avLst/>
            <a:gdLst>
              <a:gd name="T0" fmla="*/ 0 w 21600"/>
              <a:gd name="T1" fmla="*/ 2147483647 h 21599"/>
              <a:gd name="T2" fmla="*/ 78975150 w 21600"/>
              <a:gd name="T3" fmla="*/ 0 h 21599"/>
              <a:gd name="T4" fmla="*/ 79880819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704"/>
                  <a:pt x="9560" y="134"/>
                  <a:pt x="21355" y="0"/>
                </a:cubicBezTo>
              </a:path>
              <a:path w="21600" h="21599" stroke="0" extrusionOk="0">
                <a:moveTo>
                  <a:pt x="0" y="21499"/>
                </a:moveTo>
                <a:cubicBezTo>
                  <a:pt x="54" y="9704"/>
                  <a:pt x="9560" y="134"/>
                  <a:pt x="21355"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24" name="Group 544"/>
          <p:cNvGrpSpPr>
            <a:grpSpLocks noChangeAspect="1"/>
          </p:cNvGrpSpPr>
          <p:nvPr/>
        </p:nvGrpSpPr>
        <p:grpSpPr bwMode="auto">
          <a:xfrm>
            <a:off x="5024438" y="4583113"/>
            <a:ext cx="74612" cy="215900"/>
            <a:chOff x="4419" y="1093"/>
            <a:chExt cx="93" cy="273"/>
          </a:xfrm>
        </p:grpSpPr>
        <p:sp>
          <p:nvSpPr>
            <p:cNvPr id="38186" name="Arc 545"/>
            <p:cNvSpPr>
              <a:spLocks noChangeAspect="1"/>
            </p:cNvSpPr>
            <p:nvPr/>
          </p:nvSpPr>
          <p:spPr bwMode="auto">
            <a:xfrm rot="-120000">
              <a:off x="4419" y="1093"/>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87" name="Arc 546"/>
            <p:cNvSpPr>
              <a:spLocks noChangeAspect="1"/>
            </p:cNvSpPr>
            <p:nvPr/>
          </p:nvSpPr>
          <p:spPr bwMode="auto">
            <a:xfrm rot="-120000">
              <a:off x="4420" y="1096"/>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60"/>
                    <a:pt x="9482" y="197"/>
                    <a:pt x="21238" y="0"/>
                  </a:cubicBezTo>
                </a:path>
                <a:path w="21600" h="21597" stroke="0" extrusionOk="0">
                  <a:moveTo>
                    <a:pt x="0" y="21518"/>
                  </a:moveTo>
                  <a:cubicBezTo>
                    <a:pt x="43" y="9760"/>
                    <a:pt x="9482" y="197"/>
                    <a:pt x="21238" y="0"/>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88" name="Arc 547"/>
            <p:cNvSpPr>
              <a:spLocks noChangeAspect="1"/>
            </p:cNvSpPr>
            <p:nvPr/>
          </p:nvSpPr>
          <p:spPr bwMode="auto">
            <a:xfrm rot="-120000">
              <a:off x="4421" y="109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5" name="Group 548"/>
          <p:cNvGrpSpPr>
            <a:grpSpLocks noChangeAspect="1"/>
          </p:cNvGrpSpPr>
          <p:nvPr/>
        </p:nvGrpSpPr>
        <p:grpSpPr bwMode="auto">
          <a:xfrm>
            <a:off x="4991100" y="4619625"/>
            <a:ext cx="73025" cy="215900"/>
            <a:chOff x="4356" y="1087"/>
            <a:chExt cx="92" cy="272"/>
          </a:xfrm>
        </p:grpSpPr>
        <p:sp>
          <p:nvSpPr>
            <p:cNvPr id="38183" name="Arc 549"/>
            <p:cNvSpPr>
              <a:spLocks noChangeAspect="1"/>
            </p:cNvSpPr>
            <p:nvPr/>
          </p:nvSpPr>
          <p:spPr bwMode="auto">
            <a:xfrm rot="-120000">
              <a:off x="4356" y="1087"/>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84" name="Arc 550"/>
            <p:cNvSpPr>
              <a:spLocks noChangeAspect="1"/>
            </p:cNvSpPr>
            <p:nvPr/>
          </p:nvSpPr>
          <p:spPr bwMode="auto">
            <a:xfrm rot="-120000">
              <a:off x="4356" y="1087"/>
              <a:ext cx="61"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85" name="Arc 551"/>
            <p:cNvSpPr>
              <a:spLocks noChangeAspect="1"/>
            </p:cNvSpPr>
            <p:nvPr/>
          </p:nvSpPr>
          <p:spPr bwMode="auto">
            <a:xfrm rot="-120000">
              <a:off x="4358" y="108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5"/>
                    <a:pt x="9555" y="132"/>
                    <a:pt x="21359" y="0"/>
                  </a:cubicBezTo>
                </a:path>
                <a:path w="21600" h="21599" stroke="0" extrusionOk="0">
                  <a:moveTo>
                    <a:pt x="0" y="21520"/>
                  </a:moveTo>
                  <a:cubicBezTo>
                    <a:pt x="43" y="9715"/>
                    <a:pt x="9555"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6" name="Group 552"/>
          <p:cNvGrpSpPr>
            <a:grpSpLocks noChangeAspect="1"/>
          </p:cNvGrpSpPr>
          <p:nvPr/>
        </p:nvGrpSpPr>
        <p:grpSpPr bwMode="auto">
          <a:xfrm>
            <a:off x="5180013" y="4643438"/>
            <a:ext cx="74612" cy="217487"/>
            <a:chOff x="4611" y="1217"/>
            <a:chExt cx="93" cy="274"/>
          </a:xfrm>
        </p:grpSpPr>
        <p:sp>
          <p:nvSpPr>
            <p:cNvPr id="38180" name="Arc 553"/>
            <p:cNvSpPr>
              <a:spLocks noChangeAspect="1"/>
            </p:cNvSpPr>
            <p:nvPr/>
          </p:nvSpPr>
          <p:spPr bwMode="auto">
            <a:xfrm rot="-120000">
              <a:off x="4611" y="1219"/>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81" name="Arc 554"/>
            <p:cNvSpPr>
              <a:spLocks noChangeAspect="1"/>
            </p:cNvSpPr>
            <p:nvPr/>
          </p:nvSpPr>
          <p:spPr bwMode="auto">
            <a:xfrm rot="-120000">
              <a:off x="4612" y="1217"/>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82" name="Arc 555"/>
            <p:cNvSpPr>
              <a:spLocks noChangeAspect="1"/>
            </p:cNvSpPr>
            <p:nvPr/>
          </p:nvSpPr>
          <p:spPr bwMode="auto">
            <a:xfrm rot="-120000">
              <a:off x="4613" y="1220"/>
              <a:ext cx="91" cy="27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47" name="Arc 556"/>
          <p:cNvSpPr>
            <a:spLocks noChangeAspect="1"/>
          </p:cNvSpPr>
          <p:nvPr/>
        </p:nvSpPr>
        <p:spPr bwMode="auto">
          <a:xfrm rot="-450511">
            <a:off x="4695825" y="4581525"/>
            <a:ext cx="53975" cy="127000"/>
          </a:xfrm>
          <a:custGeom>
            <a:avLst/>
            <a:gdLst>
              <a:gd name="T0" fmla="*/ 0 w 21600"/>
              <a:gd name="T1" fmla="*/ 2147483647 h 21598"/>
              <a:gd name="T2" fmla="*/ 12949772 w 21600"/>
              <a:gd name="T3" fmla="*/ 0 h 21598"/>
              <a:gd name="T4" fmla="*/ 13140894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48" name="Arc 557"/>
          <p:cNvSpPr>
            <a:spLocks noChangeAspect="1"/>
          </p:cNvSpPr>
          <p:nvPr/>
        </p:nvSpPr>
        <p:spPr bwMode="auto">
          <a:xfrm rot="-450511">
            <a:off x="4832350" y="4637088"/>
            <a:ext cx="107950" cy="128587"/>
          </a:xfrm>
          <a:custGeom>
            <a:avLst/>
            <a:gdLst>
              <a:gd name="T0" fmla="*/ 0 w 21600"/>
              <a:gd name="T1" fmla="*/ 2147483647 h 21599"/>
              <a:gd name="T2" fmla="*/ 1669727776 w 21600"/>
              <a:gd name="T3" fmla="*/ 0 h 21599"/>
              <a:gd name="T4" fmla="*/ 168203567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1"/>
                  <a:pt x="9574" y="86"/>
                  <a:pt x="21441" y="-1"/>
                </a:cubicBezTo>
              </a:path>
              <a:path w="21600" h="21599" stroke="0" extrusionOk="0">
                <a:moveTo>
                  <a:pt x="0" y="21599"/>
                </a:moveTo>
                <a:cubicBezTo>
                  <a:pt x="0" y="9731"/>
                  <a:pt x="9574" y="86"/>
                  <a:pt x="21441" y="-1"/>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27" name="Group 558"/>
          <p:cNvGrpSpPr>
            <a:grpSpLocks noChangeAspect="1"/>
          </p:cNvGrpSpPr>
          <p:nvPr/>
        </p:nvGrpSpPr>
        <p:grpSpPr bwMode="auto">
          <a:xfrm rot="-390511">
            <a:off x="4881563" y="4598988"/>
            <a:ext cx="82550" cy="161925"/>
            <a:chOff x="4362" y="1124"/>
            <a:chExt cx="104" cy="204"/>
          </a:xfrm>
        </p:grpSpPr>
        <p:sp>
          <p:nvSpPr>
            <p:cNvPr id="38177" name="Arc 559"/>
            <p:cNvSpPr>
              <a:spLocks noChangeAspect="1"/>
            </p:cNvSpPr>
            <p:nvPr/>
          </p:nvSpPr>
          <p:spPr bwMode="auto">
            <a:xfrm rot="-60000">
              <a:off x="4362" y="1124"/>
              <a:ext cx="34"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43"/>
                    <a:pt x="9330" y="341"/>
                    <a:pt x="20967" y="0"/>
                  </a:cubicBezTo>
                </a:path>
                <a:path w="21600" h="21591" stroke="0" extrusionOk="0">
                  <a:moveTo>
                    <a:pt x="0" y="21485"/>
                  </a:moveTo>
                  <a:cubicBezTo>
                    <a:pt x="57" y="9843"/>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8" name="Arc 560"/>
            <p:cNvSpPr>
              <a:spLocks noChangeAspect="1"/>
            </p:cNvSpPr>
            <p:nvPr/>
          </p:nvSpPr>
          <p:spPr bwMode="auto">
            <a:xfrm rot="-60000">
              <a:off x="4363" y="1126"/>
              <a:ext cx="68"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7"/>
                    <a:pt x="9520" y="172"/>
                    <a:pt x="21283" y="0"/>
                  </a:cubicBezTo>
                </a:path>
                <a:path w="21600" h="21598" stroke="0" extrusionOk="0">
                  <a:moveTo>
                    <a:pt x="0" y="21491"/>
                  </a:moveTo>
                  <a:cubicBezTo>
                    <a:pt x="58" y="9727"/>
                    <a:pt x="9520"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9" name="Arc 561"/>
            <p:cNvSpPr>
              <a:spLocks noChangeAspect="1"/>
            </p:cNvSpPr>
            <p:nvPr/>
          </p:nvSpPr>
          <p:spPr bwMode="auto">
            <a:xfrm rot="-60000">
              <a:off x="4363" y="112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4" y="114"/>
                    <a:pt x="21390" y="0"/>
                  </a:cubicBezTo>
                </a:path>
                <a:path w="21600" h="21599" stroke="0" extrusionOk="0">
                  <a:moveTo>
                    <a:pt x="0" y="21493"/>
                  </a:moveTo>
                  <a:cubicBezTo>
                    <a:pt x="58" y="9687"/>
                    <a:pt x="9584" y="114"/>
                    <a:pt x="21390"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50" name="Arc 562"/>
          <p:cNvSpPr>
            <a:spLocks noChangeAspect="1"/>
          </p:cNvSpPr>
          <p:nvPr/>
        </p:nvSpPr>
        <p:spPr bwMode="auto">
          <a:xfrm rot="-450511">
            <a:off x="4668838" y="4586288"/>
            <a:ext cx="26987" cy="96837"/>
          </a:xfrm>
          <a:custGeom>
            <a:avLst/>
            <a:gdLst>
              <a:gd name="T0" fmla="*/ 0 w 21600"/>
              <a:gd name="T1" fmla="*/ 788228693 h 21591"/>
              <a:gd name="T2" fmla="*/ 99636 w 21600"/>
              <a:gd name="T3" fmla="*/ 0 h 21591"/>
              <a:gd name="T4" fmla="*/ 102651 w 21600"/>
              <a:gd name="T5" fmla="*/ 788228693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51" name="Arc 563"/>
          <p:cNvSpPr>
            <a:spLocks noChangeAspect="1"/>
          </p:cNvSpPr>
          <p:nvPr/>
        </p:nvSpPr>
        <p:spPr bwMode="auto">
          <a:xfrm rot="-450511">
            <a:off x="4665663" y="4583113"/>
            <a:ext cx="55562" cy="98425"/>
          </a:xfrm>
          <a:custGeom>
            <a:avLst/>
            <a:gdLst>
              <a:gd name="T0" fmla="*/ 0 w 21600"/>
              <a:gd name="T1" fmla="*/ 881568900 h 21598"/>
              <a:gd name="T2" fmla="*/ 15861458 w 21600"/>
              <a:gd name="T3" fmla="*/ 0 h 21598"/>
              <a:gd name="T4" fmla="*/ 16096177 w 21600"/>
              <a:gd name="T5" fmla="*/ 88156890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28" name="Group 564"/>
          <p:cNvGrpSpPr>
            <a:grpSpLocks noChangeAspect="1"/>
          </p:cNvGrpSpPr>
          <p:nvPr/>
        </p:nvGrpSpPr>
        <p:grpSpPr bwMode="auto">
          <a:xfrm rot="-390511">
            <a:off x="4859338" y="4633913"/>
            <a:ext cx="82550" cy="161925"/>
            <a:chOff x="4328" y="1166"/>
            <a:chExt cx="103" cy="205"/>
          </a:xfrm>
        </p:grpSpPr>
        <p:sp>
          <p:nvSpPr>
            <p:cNvPr id="38174" name="Arc 565"/>
            <p:cNvSpPr>
              <a:spLocks noChangeAspect="1"/>
            </p:cNvSpPr>
            <p:nvPr/>
          </p:nvSpPr>
          <p:spPr bwMode="auto">
            <a:xfrm rot="-60000">
              <a:off x="4328" y="1166"/>
              <a:ext cx="35" cy="203"/>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5" name="Arc 566"/>
            <p:cNvSpPr>
              <a:spLocks noChangeAspect="1"/>
            </p:cNvSpPr>
            <p:nvPr/>
          </p:nvSpPr>
          <p:spPr bwMode="auto">
            <a:xfrm rot="-60000">
              <a:off x="4328" y="1167"/>
              <a:ext cx="68" cy="20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7" y="9727"/>
                    <a:pt x="9519" y="172"/>
                    <a:pt x="21283" y="0"/>
                  </a:cubicBezTo>
                </a:path>
                <a:path w="21600" h="21598" stroke="0" extrusionOk="0">
                  <a:moveTo>
                    <a:pt x="0" y="21492"/>
                  </a:moveTo>
                  <a:cubicBezTo>
                    <a:pt x="57" y="9727"/>
                    <a:pt x="9519"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6" name="Arc 567"/>
            <p:cNvSpPr>
              <a:spLocks noChangeAspect="1"/>
            </p:cNvSpPr>
            <p:nvPr/>
          </p:nvSpPr>
          <p:spPr bwMode="auto">
            <a:xfrm rot="-60000">
              <a:off x="4328" y="1167"/>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29" name="Group 568"/>
          <p:cNvGrpSpPr>
            <a:grpSpLocks noChangeAspect="1"/>
          </p:cNvGrpSpPr>
          <p:nvPr/>
        </p:nvGrpSpPr>
        <p:grpSpPr bwMode="auto">
          <a:xfrm rot="-390511">
            <a:off x="4827588" y="4603750"/>
            <a:ext cx="80962" cy="163513"/>
            <a:chOff x="4294" y="1125"/>
            <a:chExt cx="102" cy="205"/>
          </a:xfrm>
        </p:grpSpPr>
        <p:sp>
          <p:nvSpPr>
            <p:cNvPr id="38171" name="Arc 569"/>
            <p:cNvSpPr>
              <a:spLocks noChangeAspect="1"/>
            </p:cNvSpPr>
            <p:nvPr/>
          </p:nvSpPr>
          <p:spPr bwMode="auto">
            <a:xfrm rot="-60000">
              <a:off x="4295" y="1128"/>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2" name="Arc 570"/>
            <p:cNvSpPr>
              <a:spLocks noChangeAspect="1"/>
            </p:cNvSpPr>
            <p:nvPr/>
          </p:nvSpPr>
          <p:spPr bwMode="auto">
            <a:xfrm rot="-60000">
              <a:off x="4295" y="1125"/>
              <a:ext cx="68"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3" name="Arc 571"/>
            <p:cNvSpPr>
              <a:spLocks noChangeAspect="1"/>
            </p:cNvSpPr>
            <p:nvPr/>
          </p:nvSpPr>
          <p:spPr bwMode="auto">
            <a:xfrm rot="-60000">
              <a:off x="4294" y="1125"/>
              <a:ext cx="102" cy="20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30" name="Group 572"/>
          <p:cNvGrpSpPr>
            <a:grpSpLocks noChangeAspect="1"/>
          </p:cNvGrpSpPr>
          <p:nvPr/>
        </p:nvGrpSpPr>
        <p:grpSpPr bwMode="auto">
          <a:xfrm rot="-390511">
            <a:off x="4940300" y="4621213"/>
            <a:ext cx="80963" cy="163512"/>
            <a:chOff x="4431" y="1163"/>
            <a:chExt cx="102" cy="205"/>
          </a:xfrm>
        </p:grpSpPr>
        <p:sp>
          <p:nvSpPr>
            <p:cNvPr id="38168" name="Arc 573"/>
            <p:cNvSpPr>
              <a:spLocks noChangeAspect="1"/>
            </p:cNvSpPr>
            <p:nvPr/>
          </p:nvSpPr>
          <p:spPr bwMode="auto">
            <a:xfrm rot="-60000">
              <a:off x="4431" y="1163"/>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36"/>
                    <a:pt x="9341" y="331"/>
                    <a:pt x="20984" y="-1"/>
                  </a:cubicBezTo>
                </a:path>
                <a:path w="21600" h="21591" stroke="0" extrusionOk="0">
                  <a:moveTo>
                    <a:pt x="0" y="21485"/>
                  </a:moveTo>
                  <a:cubicBezTo>
                    <a:pt x="57" y="9836"/>
                    <a:pt x="9341" y="331"/>
                    <a:pt x="20984"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9" name="Arc 574"/>
            <p:cNvSpPr>
              <a:spLocks noChangeAspect="1"/>
            </p:cNvSpPr>
            <p:nvPr/>
          </p:nvSpPr>
          <p:spPr bwMode="auto">
            <a:xfrm rot="-60000">
              <a:off x="4431" y="1166"/>
              <a:ext cx="70"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8" y="9724"/>
                    <a:pt x="9524" y="169"/>
                    <a:pt x="21290" y="0"/>
                  </a:cubicBezTo>
                </a:path>
                <a:path w="21600" h="21598" stroke="0" extrusionOk="0">
                  <a:moveTo>
                    <a:pt x="0" y="21492"/>
                  </a:moveTo>
                  <a:cubicBezTo>
                    <a:pt x="58" y="9724"/>
                    <a:pt x="9524" y="169"/>
                    <a:pt x="21290"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70" name="Arc 575"/>
            <p:cNvSpPr>
              <a:spLocks noChangeAspect="1"/>
            </p:cNvSpPr>
            <p:nvPr/>
          </p:nvSpPr>
          <p:spPr bwMode="auto">
            <a:xfrm rot="-60000">
              <a:off x="4431" y="1164"/>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31" name="Group 576"/>
          <p:cNvGrpSpPr>
            <a:grpSpLocks noChangeAspect="1"/>
          </p:cNvGrpSpPr>
          <p:nvPr/>
        </p:nvGrpSpPr>
        <p:grpSpPr bwMode="auto">
          <a:xfrm rot="-390511">
            <a:off x="4802188" y="4608513"/>
            <a:ext cx="80962" cy="161925"/>
            <a:chOff x="4259" y="1126"/>
            <a:chExt cx="102" cy="205"/>
          </a:xfrm>
        </p:grpSpPr>
        <p:sp>
          <p:nvSpPr>
            <p:cNvPr id="38165" name="Arc 577"/>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6" name="Arc 578"/>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7" name="Arc 579"/>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32" name="Group 580"/>
          <p:cNvGrpSpPr>
            <a:grpSpLocks noChangeAspect="1"/>
          </p:cNvGrpSpPr>
          <p:nvPr/>
        </p:nvGrpSpPr>
        <p:grpSpPr bwMode="auto">
          <a:xfrm rot="-390511">
            <a:off x="4752975" y="4603750"/>
            <a:ext cx="82550" cy="161925"/>
            <a:chOff x="4224" y="1086"/>
            <a:chExt cx="103" cy="205"/>
          </a:xfrm>
        </p:grpSpPr>
        <p:sp>
          <p:nvSpPr>
            <p:cNvPr id="38162" name="Arc 581"/>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3" name="Arc 582"/>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4" name="Arc 583"/>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57" name="Arc 584"/>
          <p:cNvSpPr>
            <a:spLocks noChangeAspect="1"/>
          </p:cNvSpPr>
          <p:nvPr/>
        </p:nvSpPr>
        <p:spPr bwMode="auto">
          <a:xfrm rot="-450511">
            <a:off x="4699000" y="4610100"/>
            <a:ext cx="82550" cy="130175"/>
          </a:xfrm>
          <a:custGeom>
            <a:avLst/>
            <a:gdLst>
              <a:gd name="T0" fmla="*/ 0 w 21600"/>
              <a:gd name="T1" fmla="*/ 2147483647 h 21599"/>
              <a:gd name="T2" fmla="*/ 254726033 w 21600"/>
              <a:gd name="T3" fmla="*/ 0 h 21599"/>
              <a:gd name="T4" fmla="*/ 25721506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35" name="Group 585"/>
          <p:cNvGrpSpPr>
            <a:grpSpLocks noChangeAspect="1"/>
          </p:cNvGrpSpPr>
          <p:nvPr/>
        </p:nvGrpSpPr>
        <p:grpSpPr bwMode="auto">
          <a:xfrm rot="-390511">
            <a:off x="4729163" y="4606925"/>
            <a:ext cx="80962" cy="161925"/>
            <a:chOff x="4192" y="1089"/>
            <a:chExt cx="102" cy="204"/>
          </a:xfrm>
        </p:grpSpPr>
        <p:sp>
          <p:nvSpPr>
            <p:cNvPr id="38159" name="Arc 586"/>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0" name="Arc 587"/>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61" name="Arc 588"/>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38" name="Group 589"/>
          <p:cNvGrpSpPr>
            <a:grpSpLocks noChangeAspect="1"/>
          </p:cNvGrpSpPr>
          <p:nvPr/>
        </p:nvGrpSpPr>
        <p:grpSpPr bwMode="auto">
          <a:xfrm rot="-390511">
            <a:off x="4675188" y="4613275"/>
            <a:ext cx="80962" cy="161925"/>
            <a:chOff x="4123" y="1089"/>
            <a:chExt cx="102" cy="204"/>
          </a:xfrm>
        </p:grpSpPr>
        <p:sp>
          <p:nvSpPr>
            <p:cNvPr id="38156" name="Arc 590"/>
            <p:cNvSpPr>
              <a:spLocks noChangeAspect="1"/>
            </p:cNvSpPr>
            <p:nvPr/>
          </p:nvSpPr>
          <p:spPr bwMode="auto">
            <a:xfrm rot="-60000">
              <a:off x="4124" y="1091"/>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57" name="Arc 591"/>
            <p:cNvSpPr>
              <a:spLocks noChangeAspect="1"/>
            </p:cNvSpPr>
            <p:nvPr/>
          </p:nvSpPr>
          <p:spPr bwMode="auto">
            <a:xfrm rot="-60000">
              <a:off x="4123" y="1089"/>
              <a:ext cx="69"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0"/>
                    <a:pt x="9480" y="171"/>
                    <a:pt x="21287" y="0"/>
                  </a:cubicBezTo>
                </a:path>
                <a:path w="21600" h="21598" stroke="0" extrusionOk="0">
                  <a:moveTo>
                    <a:pt x="0" y="21598"/>
                  </a:moveTo>
                  <a:cubicBezTo>
                    <a:pt x="0" y="9790"/>
                    <a:pt x="9480" y="171"/>
                    <a:pt x="21287"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58" name="Arc 592"/>
            <p:cNvSpPr>
              <a:spLocks noChangeAspect="1"/>
            </p:cNvSpPr>
            <p:nvPr/>
          </p:nvSpPr>
          <p:spPr bwMode="auto">
            <a:xfrm rot="-60000">
              <a:off x="4124" y="1089"/>
              <a:ext cx="101"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8"/>
                    <a:pt x="9582" y="116"/>
                    <a:pt x="21387" y="0"/>
                  </a:cubicBezTo>
                </a:path>
                <a:path w="21600" h="21599" stroke="0" extrusionOk="0">
                  <a:moveTo>
                    <a:pt x="0" y="21493"/>
                  </a:moveTo>
                  <a:cubicBezTo>
                    <a:pt x="58" y="9688"/>
                    <a:pt x="9582" y="116"/>
                    <a:pt x="21387"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39" name="Group 593"/>
          <p:cNvGrpSpPr>
            <a:grpSpLocks noChangeAspect="1"/>
          </p:cNvGrpSpPr>
          <p:nvPr/>
        </p:nvGrpSpPr>
        <p:grpSpPr bwMode="auto">
          <a:xfrm rot="-390511">
            <a:off x="4906963" y="4627563"/>
            <a:ext cx="82550" cy="161925"/>
            <a:chOff x="4390" y="1165"/>
            <a:chExt cx="104" cy="203"/>
          </a:xfrm>
        </p:grpSpPr>
        <p:sp>
          <p:nvSpPr>
            <p:cNvPr id="38153" name="Arc 594"/>
            <p:cNvSpPr>
              <a:spLocks noChangeAspect="1"/>
            </p:cNvSpPr>
            <p:nvPr/>
          </p:nvSpPr>
          <p:spPr bwMode="auto">
            <a:xfrm rot="-60000">
              <a:off x="4392" y="1166"/>
              <a:ext cx="35"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5"/>
                    <a:pt x="9293" y="338"/>
                    <a:pt x="20974" y="0"/>
                  </a:cubicBezTo>
                </a:path>
                <a:path w="21600" h="21591" stroke="0" extrusionOk="0">
                  <a:moveTo>
                    <a:pt x="0" y="21591"/>
                  </a:moveTo>
                  <a:cubicBezTo>
                    <a:pt x="0" y="9905"/>
                    <a:pt x="9293" y="338"/>
                    <a:pt x="20974"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54" name="Arc 595"/>
            <p:cNvSpPr>
              <a:spLocks noChangeAspect="1"/>
            </p:cNvSpPr>
            <p:nvPr/>
          </p:nvSpPr>
          <p:spPr bwMode="auto">
            <a:xfrm rot="-60000">
              <a:off x="4390" y="1166"/>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55" name="Arc 596"/>
            <p:cNvSpPr>
              <a:spLocks noChangeAspect="1"/>
            </p:cNvSpPr>
            <p:nvPr/>
          </p:nvSpPr>
          <p:spPr bwMode="auto">
            <a:xfrm rot="-60000">
              <a:off x="4391" y="116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61" name="Freeform 597" descr="25%"/>
          <p:cNvSpPr>
            <a:spLocks noChangeAspect="1"/>
          </p:cNvSpPr>
          <p:nvPr/>
        </p:nvSpPr>
        <p:spPr bwMode="auto">
          <a:xfrm>
            <a:off x="1476375" y="3944938"/>
            <a:ext cx="1190625" cy="796925"/>
          </a:xfrm>
          <a:custGeom>
            <a:avLst/>
            <a:gdLst>
              <a:gd name="T0" fmla="*/ 0 w 750"/>
              <a:gd name="T1" fmla="*/ 2147483647 h 502"/>
              <a:gd name="T2" fmla="*/ 2147483647 w 750"/>
              <a:gd name="T3" fmla="*/ 2147483647 h 502"/>
              <a:gd name="T4" fmla="*/ 2147483647 w 750"/>
              <a:gd name="T5" fmla="*/ 2147483647 h 502"/>
              <a:gd name="T6" fmla="*/ 2147483647 w 750"/>
              <a:gd name="T7" fmla="*/ 2147483647 h 502"/>
              <a:gd name="T8" fmla="*/ 2147483647 w 750"/>
              <a:gd name="T9" fmla="*/ 2147483647 h 502"/>
              <a:gd name="T10" fmla="*/ 2147483647 w 750"/>
              <a:gd name="T11" fmla="*/ 2147483647 h 502"/>
              <a:gd name="T12" fmla="*/ 2147483647 w 750"/>
              <a:gd name="T13" fmla="*/ 2147483647 h 502"/>
              <a:gd name="T14" fmla="*/ 0 60000 65536"/>
              <a:gd name="T15" fmla="*/ 0 60000 65536"/>
              <a:gd name="T16" fmla="*/ 0 60000 65536"/>
              <a:gd name="T17" fmla="*/ 0 60000 65536"/>
              <a:gd name="T18" fmla="*/ 0 60000 65536"/>
              <a:gd name="T19" fmla="*/ 0 60000 65536"/>
              <a:gd name="T20" fmla="*/ 0 60000 65536"/>
              <a:gd name="T21" fmla="*/ 0 w 750"/>
              <a:gd name="T22" fmla="*/ 0 h 502"/>
              <a:gd name="T23" fmla="*/ 750 w 750"/>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502">
                <a:moveTo>
                  <a:pt x="0" y="496"/>
                </a:moveTo>
                <a:cubicBezTo>
                  <a:pt x="11" y="488"/>
                  <a:pt x="26" y="471"/>
                  <a:pt x="60" y="447"/>
                </a:cubicBezTo>
                <a:cubicBezTo>
                  <a:pt x="94" y="423"/>
                  <a:pt x="136" y="420"/>
                  <a:pt x="203" y="350"/>
                </a:cubicBezTo>
                <a:cubicBezTo>
                  <a:pt x="270" y="280"/>
                  <a:pt x="405" y="48"/>
                  <a:pt x="464" y="24"/>
                </a:cubicBezTo>
                <a:cubicBezTo>
                  <a:pt x="523" y="0"/>
                  <a:pt x="533" y="141"/>
                  <a:pt x="560" y="204"/>
                </a:cubicBezTo>
                <a:cubicBezTo>
                  <a:pt x="587" y="267"/>
                  <a:pt x="594" y="353"/>
                  <a:pt x="626" y="403"/>
                </a:cubicBezTo>
                <a:cubicBezTo>
                  <a:pt x="658" y="453"/>
                  <a:pt x="724" y="482"/>
                  <a:pt x="750" y="502"/>
                </a:cubicBezTo>
              </a:path>
            </a:pathLst>
          </a:custGeom>
          <a:pattFill prst="pct25">
            <a:fgClr>
              <a:schemeClr val="tx2"/>
            </a:fgClr>
            <a:bgClr>
              <a:srgbClr val="FFFFFF"/>
            </a:bgClr>
          </a:pattFill>
          <a:ln w="9525">
            <a:noFill/>
            <a:round/>
            <a:headEnd/>
            <a:tailEnd/>
          </a:ln>
        </p:spPr>
        <p:txBody>
          <a:bodyPr/>
          <a:lstStyle/>
          <a:p>
            <a:endParaRPr lang="en-US" sz="1800"/>
          </a:p>
        </p:txBody>
      </p:sp>
      <p:sp>
        <p:nvSpPr>
          <p:cNvPr id="38062" name="Text Box 598"/>
          <p:cNvSpPr txBox="1">
            <a:spLocks noChangeArrowheads="1"/>
          </p:cNvSpPr>
          <p:nvPr/>
        </p:nvSpPr>
        <p:spPr bwMode="auto">
          <a:xfrm>
            <a:off x="2794000" y="4284663"/>
            <a:ext cx="1957388" cy="336550"/>
          </a:xfrm>
          <a:prstGeom prst="rect">
            <a:avLst/>
          </a:prstGeom>
          <a:noFill/>
          <a:ln w="12700">
            <a:noFill/>
            <a:miter lim="800000"/>
            <a:headEnd/>
            <a:tailEnd/>
          </a:ln>
        </p:spPr>
        <p:txBody>
          <a:bodyPr wrap="none">
            <a:spAutoFit/>
          </a:bodyPr>
          <a:lstStyle/>
          <a:p>
            <a:pPr eaLnBrk="0" hangingPunct="0"/>
            <a:r>
              <a:rPr lang="en-US" sz="1600" b="1"/>
              <a:t>backbarrier marsh</a:t>
            </a:r>
          </a:p>
        </p:txBody>
      </p:sp>
      <p:sp>
        <p:nvSpPr>
          <p:cNvPr id="38063" name="Text Box 599"/>
          <p:cNvSpPr txBox="1">
            <a:spLocks noChangeArrowheads="1"/>
          </p:cNvSpPr>
          <p:nvPr/>
        </p:nvSpPr>
        <p:spPr bwMode="auto">
          <a:xfrm>
            <a:off x="6378575" y="4418013"/>
            <a:ext cx="849313" cy="336550"/>
          </a:xfrm>
          <a:prstGeom prst="rect">
            <a:avLst/>
          </a:prstGeom>
          <a:noFill/>
          <a:ln w="12700">
            <a:noFill/>
            <a:miter lim="800000"/>
            <a:headEnd/>
            <a:tailEnd/>
          </a:ln>
        </p:spPr>
        <p:txBody>
          <a:bodyPr wrap="none">
            <a:spAutoFit/>
          </a:bodyPr>
          <a:lstStyle/>
          <a:p>
            <a:pPr eaLnBrk="0" hangingPunct="0"/>
            <a:r>
              <a:rPr lang="en-US" sz="1600" b="1"/>
              <a:t>lagoon</a:t>
            </a:r>
          </a:p>
        </p:txBody>
      </p:sp>
      <p:sp>
        <p:nvSpPr>
          <p:cNvPr id="38064" name="Text Box 600"/>
          <p:cNvSpPr txBox="1">
            <a:spLocks noChangeArrowheads="1"/>
          </p:cNvSpPr>
          <p:nvPr/>
        </p:nvSpPr>
        <p:spPr bwMode="auto">
          <a:xfrm>
            <a:off x="61913" y="1169988"/>
            <a:ext cx="365125" cy="336550"/>
          </a:xfrm>
          <a:prstGeom prst="rect">
            <a:avLst/>
          </a:prstGeom>
          <a:noFill/>
          <a:ln w="12700">
            <a:noFill/>
            <a:miter lim="800000"/>
            <a:headEnd/>
            <a:tailEnd/>
          </a:ln>
        </p:spPr>
        <p:txBody>
          <a:bodyPr wrap="none">
            <a:spAutoFit/>
          </a:bodyPr>
          <a:lstStyle/>
          <a:p>
            <a:pPr eaLnBrk="0" hangingPunct="0"/>
            <a:r>
              <a:rPr lang="en-US" sz="1600" b="1"/>
              <a:t>a)</a:t>
            </a:r>
          </a:p>
        </p:txBody>
      </p:sp>
      <p:sp>
        <p:nvSpPr>
          <p:cNvPr id="38065" name="Text Box 601"/>
          <p:cNvSpPr txBox="1">
            <a:spLocks noChangeArrowheads="1"/>
          </p:cNvSpPr>
          <p:nvPr/>
        </p:nvSpPr>
        <p:spPr bwMode="auto">
          <a:xfrm>
            <a:off x="0" y="4421188"/>
            <a:ext cx="376238" cy="336550"/>
          </a:xfrm>
          <a:prstGeom prst="rect">
            <a:avLst/>
          </a:prstGeom>
          <a:noFill/>
          <a:ln w="12700">
            <a:noFill/>
            <a:miter lim="800000"/>
            <a:headEnd/>
            <a:tailEnd/>
          </a:ln>
        </p:spPr>
        <p:txBody>
          <a:bodyPr wrap="none">
            <a:spAutoFit/>
          </a:bodyPr>
          <a:lstStyle/>
          <a:p>
            <a:pPr eaLnBrk="0" hangingPunct="0"/>
            <a:r>
              <a:rPr lang="en-US" sz="1600" b="1"/>
              <a:t>b)</a:t>
            </a:r>
          </a:p>
        </p:txBody>
      </p:sp>
      <p:grpSp>
        <p:nvGrpSpPr>
          <p:cNvPr id="38040" name="Group 602"/>
          <p:cNvGrpSpPr>
            <a:grpSpLocks/>
          </p:cNvGrpSpPr>
          <p:nvPr/>
        </p:nvGrpSpPr>
        <p:grpSpPr bwMode="auto">
          <a:xfrm>
            <a:off x="7888288" y="1376363"/>
            <a:ext cx="481012" cy="190500"/>
            <a:chOff x="4969" y="867"/>
            <a:chExt cx="303" cy="120"/>
          </a:xfrm>
        </p:grpSpPr>
        <p:sp>
          <p:nvSpPr>
            <p:cNvPr id="38120" name="Arc 603"/>
            <p:cNvSpPr>
              <a:spLocks noChangeAspect="1"/>
            </p:cNvSpPr>
            <p:nvPr/>
          </p:nvSpPr>
          <p:spPr bwMode="auto">
            <a:xfrm rot="-120000">
              <a:off x="5027" y="879"/>
              <a:ext cx="16" cy="81"/>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21" name="Arc 604"/>
            <p:cNvSpPr>
              <a:spLocks noChangeAspect="1"/>
            </p:cNvSpPr>
            <p:nvPr/>
          </p:nvSpPr>
          <p:spPr bwMode="auto">
            <a:xfrm rot="-120000">
              <a:off x="5012" y="906"/>
              <a:ext cx="31" cy="8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22" name="Arc 605"/>
            <p:cNvSpPr>
              <a:spLocks noChangeAspect="1"/>
            </p:cNvSpPr>
            <p:nvPr/>
          </p:nvSpPr>
          <p:spPr bwMode="auto">
            <a:xfrm rot="-450511">
              <a:off x="4970" y="886"/>
              <a:ext cx="34" cy="80"/>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23" name="Arc 606"/>
            <p:cNvSpPr>
              <a:spLocks noChangeAspect="1"/>
            </p:cNvSpPr>
            <p:nvPr/>
          </p:nvSpPr>
          <p:spPr bwMode="auto">
            <a:xfrm rot="-450511">
              <a:off x="4969" y="867"/>
              <a:ext cx="17" cy="61"/>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24" name="Arc 607"/>
            <p:cNvSpPr>
              <a:spLocks noChangeAspect="1"/>
            </p:cNvSpPr>
            <p:nvPr/>
          </p:nvSpPr>
          <p:spPr bwMode="auto">
            <a:xfrm rot="-450511">
              <a:off x="5049" y="867"/>
              <a:ext cx="35" cy="6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41" name="Group 608"/>
            <p:cNvGrpSpPr>
              <a:grpSpLocks noChangeAspect="1"/>
            </p:cNvGrpSpPr>
            <p:nvPr/>
          </p:nvGrpSpPr>
          <p:grpSpPr bwMode="auto">
            <a:xfrm rot="-390511">
              <a:off x="5033" y="871"/>
              <a:ext cx="51" cy="102"/>
              <a:chOff x="4259" y="1126"/>
              <a:chExt cx="102" cy="205"/>
            </a:xfrm>
          </p:grpSpPr>
          <p:sp>
            <p:nvSpPr>
              <p:cNvPr id="38150" name="Arc 609"/>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51" name="Arc 610"/>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52" name="Arc 611"/>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42" name="Group 612"/>
            <p:cNvGrpSpPr>
              <a:grpSpLocks noChangeAspect="1"/>
            </p:cNvGrpSpPr>
            <p:nvPr/>
          </p:nvGrpSpPr>
          <p:grpSpPr bwMode="auto">
            <a:xfrm rot="-390511">
              <a:off x="5002" y="868"/>
              <a:ext cx="52" cy="102"/>
              <a:chOff x="4224" y="1086"/>
              <a:chExt cx="103" cy="205"/>
            </a:xfrm>
          </p:grpSpPr>
          <p:sp>
            <p:nvSpPr>
              <p:cNvPr id="38147" name="Arc 613"/>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8" name="Arc 614"/>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9" name="Arc 615"/>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127" name="Arc 616"/>
            <p:cNvSpPr>
              <a:spLocks noChangeAspect="1"/>
            </p:cNvSpPr>
            <p:nvPr/>
          </p:nvSpPr>
          <p:spPr bwMode="auto">
            <a:xfrm rot="-450511">
              <a:off x="4974" y="892"/>
              <a:ext cx="52" cy="8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44" name="Group 617"/>
            <p:cNvGrpSpPr>
              <a:grpSpLocks noChangeAspect="1"/>
            </p:cNvGrpSpPr>
            <p:nvPr/>
          </p:nvGrpSpPr>
          <p:grpSpPr bwMode="auto">
            <a:xfrm rot="-390511">
              <a:off x="4987" y="870"/>
              <a:ext cx="51" cy="102"/>
              <a:chOff x="4192" y="1089"/>
              <a:chExt cx="102" cy="204"/>
            </a:xfrm>
          </p:grpSpPr>
          <p:sp>
            <p:nvSpPr>
              <p:cNvPr id="38144" name="Arc 618"/>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5" name="Arc 619"/>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6" name="Arc 620"/>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129" name="Arc 621"/>
            <p:cNvSpPr>
              <a:spLocks/>
            </p:cNvSpPr>
            <p:nvPr/>
          </p:nvSpPr>
          <p:spPr bwMode="auto">
            <a:xfrm rot="-457286">
              <a:off x="5042" y="899"/>
              <a:ext cx="50" cy="3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30" name="Arc 622"/>
            <p:cNvSpPr>
              <a:spLocks/>
            </p:cNvSpPr>
            <p:nvPr/>
          </p:nvSpPr>
          <p:spPr bwMode="auto">
            <a:xfrm rot="-457286">
              <a:off x="5017" y="900"/>
              <a:ext cx="74" cy="38"/>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31" name="Arc 623"/>
            <p:cNvSpPr>
              <a:spLocks/>
            </p:cNvSpPr>
            <p:nvPr/>
          </p:nvSpPr>
          <p:spPr bwMode="auto">
            <a:xfrm rot="-457286">
              <a:off x="5066" y="894"/>
              <a:ext cx="74" cy="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45" name="Group 624"/>
            <p:cNvGrpSpPr>
              <a:grpSpLocks/>
            </p:cNvGrpSpPr>
            <p:nvPr/>
          </p:nvGrpSpPr>
          <p:grpSpPr bwMode="auto">
            <a:xfrm rot="-577286">
              <a:off x="5070" y="896"/>
              <a:ext cx="124" cy="41"/>
              <a:chOff x="3005" y="1120"/>
              <a:chExt cx="261" cy="58"/>
            </a:xfrm>
          </p:grpSpPr>
          <p:sp>
            <p:nvSpPr>
              <p:cNvPr id="38141" name="Arc 625"/>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2" name="Arc 626"/>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3" name="Arc 627"/>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46" name="Group 628"/>
            <p:cNvGrpSpPr>
              <a:grpSpLocks/>
            </p:cNvGrpSpPr>
            <p:nvPr/>
          </p:nvGrpSpPr>
          <p:grpSpPr bwMode="auto">
            <a:xfrm rot="-577286">
              <a:off x="5085" y="892"/>
              <a:ext cx="124" cy="41"/>
              <a:chOff x="2844" y="1123"/>
              <a:chExt cx="260" cy="56"/>
            </a:xfrm>
          </p:grpSpPr>
          <p:sp>
            <p:nvSpPr>
              <p:cNvPr id="38138" name="Arc 629"/>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39" name="Arc 630"/>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40" name="Arc 631"/>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49" name="Group 632"/>
            <p:cNvGrpSpPr>
              <a:grpSpLocks/>
            </p:cNvGrpSpPr>
            <p:nvPr/>
          </p:nvGrpSpPr>
          <p:grpSpPr bwMode="auto">
            <a:xfrm rot="-577286">
              <a:off x="5150" y="889"/>
              <a:ext cx="122" cy="41"/>
              <a:chOff x="2920" y="1108"/>
              <a:chExt cx="259" cy="58"/>
            </a:xfrm>
          </p:grpSpPr>
          <p:sp>
            <p:nvSpPr>
              <p:cNvPr id="38135" name="Arc 633"/>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36" name="Arc 634"/>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37" name="Arc 635"/>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sp>
        <p:nvSpPr>
          <p:cNvPr id="38067" name="Freeform 636"/>
          <p:cNvSpPr>
            <a:spLocks/>
          </p:cNvSpPr>
          <p:nvPr/>
        </p:nvSpPr>
        <p:spPr bwMode="auto">
          <a:xfrm>
            <a:off x="6051550" y="1457325"/>
            <a:ext cx="2225675" cy="1603375"/>
          </a:xfrm>
          <a:custGeom>
            <a:avLst/>
            <a:gdLst>
              <a:gd name="T0" fmla="*/ 2147483647 w 1402"/>
              <a:gd name="T1" fmla="*/ 2147483647 h 1010"/>
              <a:gd name="T2" fmla="*/ 2147483647 w 1402"/>
              <a:gd name="T3" fmla="*/ 2147483647 h 1010"/>
              <a:gd name="T4" fmla="*/ 2147483647 w 1402"/>
              <a:gd name="T5" fmla="*/ 2147483647 h 1010"/>
              <a:gd name="T6" fmla="*/ 2147483647 w 1402"/>
              <a:gd name="T7" fmla="*/ 2147483647 h 1010"/>
              <a:gd name="T8" fmla="*/ 2147483647 w 1402"/>
              <a:gd name="T9" fmla="*/ 2147483647 h 1010"/>
              <a:gd name="T10" fmla="*/ 2147483647 w 1402"/>
              <a:gd name="T11" fmla="*/ 2147483647 h 1010"/>
              <a:gd name="T12" fmla="*/ 0 w 1402"/>
              <a:gd name="T13" fmla="*/ 2147483647 h 1010"/>
              <a:gd name="T14" fmla="*/ 2147483647 w 1402"/>
              <a:gd name="T15" fmla="*/ 2147483647 h 1010"/>
              <a:gd name="T16" fmla="*/ 2147483647 w 1402"/>
              <a:gd name="T17" fmla="*/ 2147483647 h 1010"/>
              <a:gd name="T18" fmla="*/ 2147483647 w 1402"/>
              <a:gd name="T19" fmla="*/ 2147483647 h 1010"/>
              <a:gd name="T20" fmla="*/ 2147483647 w 1402"/>
              <a:gd name="T21" fmla="*/ 0 h 1010"/>
              <a:gd name="T22" fmla="*/ 2147483647 w 1402"/>
              <a:gd name="T23" fmla="*/ 2147483647 h 1010"/>
              <a:gd name="T24" fmla="*/ 2147483647 w 1402"/>
              <a:gd name="T25" fmla="*/ 2147483647 h 1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2"/>
              <a:gd name="T40" fmla="*/ 0 h 1010"/>
              <a:gd name="T41" fmla="*/ 1402 w 1402"/>
              <a:gd name="T42" fmla="*/ 1010 h 10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2" h="1010">
                <a:moveTo>
                  <a:pt x="1258" y="18"/>
                </a:moveTo>
                <a:lnTo>
                  <a:pt x="1236" y="22"/>
                </a:lnTo>
                <a:lnTo>
                  <a:pt x="1170" y="60"/>
                </a:lnTo>
                <a:lnTo>
                  <a:pt x="788" y="374"/>
                </a:lnTo>
                <a:lnTo>
                  <a:pt x="366" y="704"/>
                </a:lnTo>
                <a:lnTo>
                  <a:pt x="80" y="936"/>
                </a:lnTo>
                <a:lnTo>
                  <a:pt x="0" y="1010"/>
                </a:lnTo>
                <a:lnTo>
                  <a:pt x="208" y="1010"/>
                </a:lnTo>
                <a:lnTo>
                  <a:pt x="982" y="402"/>
                </a:lnTo>
                <a:lnTo>
                  <a:pt x="1208" y="204"/>
                </a:lnTo>
                <a:lnTo>
                  <a:pt x="1402" y="0"/>
                </a:lnTo>
                <a:lnTo>
                  <a:pt x="1282" y="14"/>
                </a:lnTo>
                <a:lnTo>
                  <a:pt x="1216" y="28"/>
                </a:lnTo>
              </a:path>
            </a:pathLst>
          </a:custGeom>
          <a:solidFill>
            <a:schemeClr val="tx1"/>
          </a:solidFill>
          <a:ln w="12700">
            <a:solidFill>
              <a:schemeClr val="tx1"/>
            </a:solidFill>
            <a:round/>
            <a:headEnd/>
            <a:tailEnd/>
          </a:ln>
        </p:spPr>
        <p:txBody>
          <a:bodyPr/>
          <a:lstStyle/>
          <a:p>
            <a:endParaRPr lang="en-US" sz="1800"/>
          </a:p>
        </p:txBody>
      </p:sp>
      <p:sp>
        <p:nvSpPr>
          <p:cNvPr id="38068" name="Freeform 637" descr="Large confetti"/>
          <p:cNvSpPr>
            <a:spLocks/>
          </p:cNvSpPr>
          <p:nvPr/>
        </p:nvSpPr>
        <p:spPr bwMode="auto">
          <a:xfrm>
            <a:off x="6388100" y="698500"/>
            <a:ext cx="2578100" cy="2362200"/>
          </a:xfrm>
          <a:custGeom>
            <a:avLst/>
            <a:gdLst>
              <a:gd name="T0" fmla="*/ 0 w 1624"/>
              <a:gd name="T1" fmla="*/ 2147483647 h 1488"/>
              <a:gd name="T2" fmla="*/ 2147483647 w 1624"/>
              <a:gd name="T3" fmla="*/ 2147483647 h 1488"/>
              <a:gd name="T4" fmla="*/ 2147483647 w 1624"/>
              <a:gd name="T5" fmla="*/ 2147483647 h 1488"/>
              <a:gd name="T6" fmla="*/ 2147483647 w 1624"/>
              <a:gd name="T7" fmla="*/ 2147483647 h 1488"/>
              <a:gd name="T8" fmla="*/ 2147483647 w 1624"/>
              <a:gd name="T9" fmla="*/ 0 h 1488"/>
              <a:gd name="T10" fmla="*/ 2147483647 w 1624"/>
              <a:gd name="T11" fmla="*/ 2147483647 h 1488"/>
              <a:gd name="T12" fmla="*/ 0 w 1624"/>
              <a:gd name="T13" fmla="*/ 2147483647 h 1488"/>
              <a:gd name="T14" fmla="*/ 0 60000 65536"/>
              <a:gd name="T15" fmla="*/ 0 60000 65536"/>
              <a:gd name="T16" fmla="*/ 0 60000 65536"/>
              <a:gd name="T17" fmla="*/ 0 60000 65536"/>
              <a:gd name="T18" fmla="*/ 0 60000 65536"/>
              <a:gd name="T19" fmla="*/ 0 60000 65536"/>
              <a:gd name="T20" fmla="*/ 0 60000 65536"/>
              <a:gd name="T21" fmla="*/ 0 w 1624"/>
              <a:gd name="T22" fmla="*/ 0 h 1488"/>
              <a:gd name="T23" fmla="*/ 1624 w 1624"/>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4" h="1488">
                <a:moveTo>
                  <a:pt x="0" y="1488"/>
                </a:moveTo>
                <a:lnTo>
                  <a:pt x="752" y="896"/>
                </a:lnTo>
                <a:lnTo>
                  <a:pt x="1000" y="680"/>
                </a:lnTo>
                <a:lnTo>
                  <a:pt x="1336" y="328"/>
                </a:lnTo>
                <a:lnTo>
                  <a:pt x="1624" y="0"/>
                </a:lnTo>
                <a:lnTo>
                  <a:pt x="1624" y="1488"/>
                </a:lnTo>
                <a:lnTo>
                  <a:pt x="0" y="1488"/>
                </a:lnTo>
                <a:close/>
              </a:path>
            </a:pathLst>
          </a:custGeom>
          <a:pattFill prst="lgConfetti">
            <a:fgClr>
              <a:schemeClr val="tx2"/>
            </a:fgClr>
            <a:bgClr>
              <a:schemeClr val="bg1"/>
            </a:bgClr>
          </a:pattFill>
          <a:ln w="12700">
            <a:solidFill>
              <a:schemeClr val="tx1"/>
            </a:solidFill>
            <a:round/>
            <a:headEnd/>
            <a:tailEnd/>
          </a:ln>
        </p:spPr>
        <p:txBody>
          <a:bodyPr/>
          <a:lstStyle/>
          <a:p>
            <a:endParaRPr lang="en-US" sz="1800"/>
          </a:p>
        </p:txBody>
      </p:sp>
      <p:grpSp>
        <p:nvGrpSpPr>
          <p:cNvPr id="38052" name="Group 638"/>
          <p:cNvGrpSpPr>
            <a:grpSpLocks/>
          </p:cNvGrpSpPr>
          <p:nvPr/>
        </p:nvGrpSpPr>
        <p:grpSpPr bwMode="auto">
          <a:xfrm>
            <a:off x="7831138" y="4638675"/>
            <a:ext cx="481012" cy="190500"/>
            <a:chOff x="4969" y="867"/>
            <a:chExt cx="303" cy="120"/>
          </a:xfrm>
        </p:grpSpPr>
        <p:sp>
          <p:nvSpPr>
            <p:cNvPr id="38087" name="Arc 639"/>
            <p:cNvSpPr>
              <a:spLocks noChangeAspect="1"/>
            </p:cNvSpPr>
            <p:nvPr/>
          </p:nvSpPr>
          <p:spPr bwMode="auto">
            <a:xfrm rot="-120000">
              <a:off x="5027" y="879"/>
              <a:ext cx="16" cy="81"/>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88" name="Arc 640"/>
            <p:cNvSpPr>
              <a:spLocks noChangeAspect="1"/>
            </p:cNvSpPr>
            <p:nvPr/>
          </p:nvSpPr>
          <p:spPr bwMode="auto">
            <a:xfrm rot="-120000">
              <a:off x="5012" y="906"/>
              <a:ext cx="31" cy="8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89" name="Arc 641"/>
            <p:cNvSpPr>
              <a:spLocks noChangeAspect="1"/>
            </p:cNvSpPr>
            <p:nvPr/>
          </p:nvSpPr>
          <p:spPr bwMode="auto">
            <a:xfrm rot="-450511">
              <a:off x="4970" y="886"/>
              <a:ext cx="34" cy="80"/>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90" name="Arc 642"/>
            <p:cNvSpPr>
              <a:spLocks noChangeAspect="1"/>
            </p:cNvSpPr>
            <p:nvPr/>
          </p:nvSpPr>
          <p:spPr bwMode="auto">
            <a:xfrm rot="-450511">
              <a:off x="4969" y="867"/>
              <a:ext cx="17" cy="61"/>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91" name="Arc 643"/>
            <p:cNvSpPr>
              <a:spLocks noChangeAspect="1"/>
            </p:cNvSpPr>
            <p:nvPr/>
          </p:nvSpPr>
          <p:spPr bwMode="auto">
            <a:xfrm rot="-450511">
              <a:off x="5049" y="867"/>
              <a:ext cx="35" cy="6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53" name="Group 644"/>
            <p:cNvGrpSpPr>
              <a:grpSpLocks noChangeAspect="1"/>
            </p:cNvGrpSpPr>
            <p:nvPr/>
          </p:nvGrpSpPr>
          <p:grpSpPr bwMode="auto">
            <a:xfrm rot="-390511">
              <a:off x="5033" y="871"/>
              <a:ext cx="51" cy="102"/>
              <a:chOff x="4259" y="1126"/>
              <a:chExt cx="102" cy="205"/>
            </a:xfrm>
          </p:grpSpPr>
          <p:sp>
            <p:nvSpPr>
              <p:cNvPr id="38117" name="Arc 645"/>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8" name="Arc 646"/>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9" name="Arc 647"/>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54" name="Group 648"/>
            <p:cNvGrpSpPr>
              <a:grpSpLocks noChangeAspect="1"/>
            </p:cNvGrpSpPr>
            <p:nvPr/>
          </p:nvGrpSpPr>
          <p:grpSpPr bwMode="auto">
            <a:xfrm rot="-390511">
              <a:off x="5002" y="868"/>
              <a:ext cx="52" cy="102"/>
              <a:chOff x="4224" y="1086"/>
              <a:chExt cx="103" cy="205"/>
            </a:xfrm>
          </p:grpSpPr>
          <p:sp>
            <p:nvSpPr>
              <p:cNvPr id="38114" name="Arc 649"/>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5" name="Arc 650"/>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6" name="Arc 651"/>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94" name="Arc 652"/>
            <p:cNvSpPr>
              <a:spLocks noChangeAspect="1"/>
            </p:cNvSpPr>
            <p:nvPr/>
          </p:nvSpPr>
          <p:spPr bwMode="auto">
            <a:xfrm rot="-450511">
              <a:off x="4974" y="892"/>
              <a:ext cx="52" cy="8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55" name="Group 653"/>
            <p:cNvGrpSpPr>
              <a:grpSpLocks noChangeAspect="1"/>
            </p:cNvGrpSpPr>
            <p:nvPr/>
          </p:nvGrpSpPr>
          <p:grpSpPr bwMode="auto">
            <a:xfrm rot="-390511">
              <a:off x="4987" y="870"/>
              <a:ext cx="51" cy="102"/>
              <a:chOff x="4192" y="1089"/>
              <a:chExt cx="102" cy="204"/>
            </a:xfrm>
          </p:grpSpPr>
          <p:sp>
            <p:nvSpPr>
              <p:cNvPr id="38111" name="Arc 654"/>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2" name="Arc 655"/>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3" name="Arc 656"/>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endParaRPr lang="en-US" sz="1800"/>
              </a:p>
            </p:txBody>
          </p:sp>
        </p:grpSp>
        <p:sp>
          <p:nvSpPr>
            <p:cNvPr id="38096" name="Arc 657"/>
            <p:cNvSpPr>
              <a:spLocks/>
            </p:cNvSpPr>
            <p:nvPr/>
          </p:nvSpPr>
          <p:spPr bwMode="auto">
            <a:xfrm rot="-457286">
              <a:off x="5042" y="899"/>
              <a:ext cx="50" cy="3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97" name="Arc 658"/>
            <p:cNvSpPr>
              <a:spLocks/>
            </p:cNvSpPr>
            <p:nvPr/>
          </p:nvSpPr>
          <p:spPr bwMode="auto">
            <a:xfrm rot="-457286">
              <a:off x="5017" y="900"/>
              <a:ext cx="74" cy="38"/>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098" name="Arc 659"/>
            <p:cNvSpPr>
              <a:spLocks/>
            </p:cNvSpPr>
            <p:nvPr/>
          </p:nvSpPr>
          <p:spPr bwMode="auto">
            <a:xfrm rot="-457286">
              <a:off x="5066" y="894"/>
              <a:ext cx="74" cy="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nvGrpSpPr>
            <p:cNvPr id="38056" name="Group 660"/>
            <p:cNvGrpSpPr>
              <a:grpSpLocks/>
            </p:cNvGrpSpPr>
            <p:nvPr/>
          </p:nvGrpSpPr>
          <p:grpSpPr bwMode="auto">
            <a:xfrm rot="-577286">
              <a:off x="5070" y="896"/>
              <a:ext cx="124" cy="41"/>
              <a:chOff x="3005" y="1120"/>
              <a:chExt cx="261" cy="58"/>
            </a:xfrm>
          </p:grpSpPr>
          <p:sp>
            <p:nvSpPr>
              <p:cNvPr id="38108" name="Arc 661"/>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09" name="Arc 662"/>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10" name="Arc 663"/>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58" name="Group 664"/>
            <p:cNvGrpSpPr>
              <a:grpSpLocks/>
            </p:cNvGrpSpPr>
            <p:nvPr/>
          </p:nvGrpSpPr>
          <p:grpSpPr bwMode="auto">
            <a:xfrm rot="-577286">
              <a:off x="5085" y="892"/>
              <a:ext cx="124" cy="41"/>
              <a:chOff x="2844" y="1123"/>
              <a:chExt cx="260" cy="56"/>
            </a:xfrm>
          </p:grpSpPr>
          <p:sp>
            <p:nvSpPr>
              <p:cNvPr id="38105" name="Arc 665"/>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06" name="Arc 666"/>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07" name="Arc 667"/>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nvGrpSpPr>
            <p:cNvPr id="38059" name="Group 668"/>
            <p:cNvGrpSpPr>
              <a:grpSpLocks/>
            </p:cNvGrpSpPr>
            <p:nvPr/>
          </p:nvGrpSpPr>
          <p:grpSpPr bwMode="auto">
            <a:xfrm rot="-577286">
              <a:off x="5150" y="889"/>
              <a:ext cx="122" cy="41"/>
              <a:chOff x="2920" y="1108"/>
              <a:chExt cx="259" cy="58"/>
            </a:xfrm>
          </p:grpSpPr>
          <p:sp>
            <p:nvSpPr>
              <p:cNvPr id="38102" name="Arc 669"/>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03" name="Arc 670"/>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endParaRPr lang="en-US" sz="1800"/>
              </a:p>
            </p:txBody>
          </p:sp>
          <p:sp>
            <p:nvSpPr>
              <p:cNvPr id="38104" name="Arc 671"/>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endParaRPr lang="en-US" sz="1800"/>
              </a:p>
            </p:txBody>
          </p:sp>
        </p:grpSp>
      </p:grpSp>
      <p:sp>
        <p:nvSpPr>
          <p:cNvPr id="38070" name="Freeform 672" descr="Large confetti"/>
          <p:cNvSpPr>
            <a:spLocks/>
          </p:cNvSpPr>
          <p:nvPr/>
        </p:nvSpPr>
        <p:spPr bwMode="auto">
          <a:xfrm>
            <a:off x="6350000" y="3949700"/>
            <a:ext cx="2578100" cy="2362200"/>
          </a:xfrm>
          <a:custGeom>
            <a:avLst/>
            <a:gdLst>
              <a:gd name="T0" fmla="*/ 0 w 1624"/>
              <a:gd name="T1" fmla="*/ 2147483647 h 1488"/>
              <a:gd name="T2" fmla="*/ 2147483647 w 1624"/>
              <a:gd name="T3" fmla="*/ 2147483647 h 1488"/>
              <a:gd name="T4" fmla="*/ 2147483647 w 1624"/>
              <a:gd name="T5" fmla="*/ 2147483647 h 1488"/>
              <a:gd name="T6" fmla="*/ 2147483647 w 1624"/>
              <a:gd name="T7" fmla="*/ 2147483647 h 1488"/>
              <a:gd name="T8" fmla="*/ 2147483647 w 1624"/>
              <a:gd name="T9" fmla="*/ 0 h 1488"/>
              <a:gd name="T10" fmla="*/ 2147483647 w 1624"/>
              <a:gd name="T11" fmla="*/ 2147483647 h 1488"/>
              <a:gd name="T12" fmla="*/ 0 w 1624"/>
              <a:gd name="T13" fmla="*/ 2147483647 h 1488"/>
              <a:gd name="T14" fmla="*/ 0 60000 65536"/>
              <a:gd name="T15" fmla="*/ 0 60000 65536"/>
              <a:gd name="T16" fmla="*/ 0 60000 65536"/>
              <a:gd name="T17" fmla="*/ 0 60000 65536"/>
              <a:gd name="T18" fmla="*/ 0 60000 65536"/>
              <a:gd name="T19" fmla="*/ 0 60000 65536"/>
              <a:gd name="T20" fmla="*/ 0 60000 65536"/>
              <a:gd name="T21" fmla="*/ 0 w 1624"/>
              <a:gd name="T22" fmla="*/ 0 h 1488"/>
              <a:gd name="T23" fmla="*/ 1624 w 1624"/>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4" h="1488">
                <a:moveTo>
                  <a:pt x="0" y="1488"/>
                </a:moveTo>
                <a:lnTo>
                  <a:pt x="752" y="896"/>
                </a:lnTo>
                <a:lnTo>
                  <a:pt x="1000" y="680"/>
                </a:lnTo>
                <a:lnTo>
                  <a:pt x="1336" y="328"/>
                </a:lnTo>
                <a:lnTo>
                  <a:pt x="1624" y="0"/>
                </a:lnTo>
                <a:lnTo>
                  <a:pt x="1624" y="1488"/>
                </a:lnTo>
                <a:lnTo>
                  <a:pt x="0" y="1488"/>
                </a:lnTo>
                <a:close/>
              </a:path>
            </a:pathLst>
          </a:custGeom>
          <a:pattFill prst="lgConfetti">
            <a:fgClr>
              <a:schemeClr val="tx2"/>
            </a:fgClr>
            <a:bgClr>
              <a:schemeClr val="bg1"/>
            </a:bgClr>
          </a:pattFill>
          <a:ln w="12700">
            <a:solidFill>
              <a:schemeClr val="tx1"/>
            </a:solidFill>
            <a:round/>
            <a:headEnd/>
            <a:tailEnd/>
          </a:ln>
        </p:spPr>
        <p:txBody>
          <a:bodyPr/>
          <a:lstStyle/>
          <a:p>
            <a:endParaRPr lang="en-US" sz="1800"/>
          </a:p>
        </p:txBody>
      </p:sp>
      <p:sp>
        <p:nvSpPr>
          <p:cNvPr id="38071" name="Text Box 673"/>
          <p:cNvSpPr txBox="1">
            <a:spLocks noChangeArrowheads="1"/>
          </p:cNvSpPr>
          <p:nvPr/>
        </p:nvSpPr>
        <p:spPr bwMode="auto">
          <a:xfrm>
            <a:off x="657225" y="6475413"/>
            <a:ext cx="2636838" cy="304800"/>
          </a:xfrm>
          <a:prstGeom prst="rect">
            <a:avLst/>
          </a:prstGeom>
          <a:noFill/>
          <a:ln w="12700">
            <a:noFill/>
            <a:miter lim="800000"/>
            <a:headEnd/>
            <a:tailEnd/>
          </a:ln>
        </p:spPr>
        <p:txBody>
          <a:bodyPr wrap="none">
            <a:spAutoFit/>
          </a:bodyPr>
          <a:lstStyle/>
          <a:p>
            <a:pPr eaLnBrk="0" hangingPunct="0"/>
            <a:r>
              <a:rPr lang="en-US" sz="1400" b="1"/>
              <a:t>Source:  Jeff Donnelly, WHOI</a:t>
            </a:r>
          </a:p>
        </p:txBody>
      </p:sp>
      <p:sp>
        <p:nvSpPr>
          <p:cNvPr id="38072" name="Text Box 674"/>
          <p:cNvSpPr txBox="1">
            <a:spLocks noChangeArrowheads="1"/>
          </p:cNvSpPr>
          <p:nvPr/>
        </p:nvSpPr>
        <p:spPr bwMode="auto">
          <a:xfrm>
            <a:off x="7854950" y="3884613"/>
            <a:ext cx="849313" cy="336550"/>
          </a:xfrm>
          <a:prstGeom prst="rect">
            <a:avLst/>
          </a:prstGeom>
          <a:noFill/>
          <a:ln w="12700">
            <a:noFill/>
            <a:miter lim="800000"/>
            <a:headEnd/>
            <a:tailEnd/>
          </a:ln>
        </p:spPr>
        <p:txBody>
          <a:bodyPr wrap="none">
            <a:spAutoFit/>
          </a:bodyPr>
          <a:lstStyle/>
          <a:p>
            <a:pPr eaLnBrk="0" hangingPunct="0"/>
            <a:r>
              <a:rPr lang="en-US" sz="1600" b="1"/>
              <a:t>upland</a:t>
            </a:r>
          </a:p>
        </p:txBody>
      </p:sp>
      <p:sp>
        <p:nvSpPr>
          <p:cNvPr id="38073" name="Text Box 675"/>
          <p:cNvSpPr txBox="1">
            <a:spLocks noChangeArrowheads="1"/>
          </p:cNvSpPr>
          <p:nvPr/>
        </p:nvSpPr>
        <p:spPr bwMode="auto">
          <a:xfrm>
            <a:off x="7880350" y="671513"/>
            <a:ext cx="849313" cy="336550"/>
          </a:xfrm>
          <a:prstGeom prst="rect">
            <a:avLst/>
          </a:prstGeom>
          <a:noFill/>
          <a:ln w="12700">
            <a:noFill/>
            <a:miter lim="800000"/>
            <a:headEnd/>
            <a:tailEnd/>
          </a:ln>
        </p:spPr>
        <p:txBody>
          <a:bodyPr wrap="none">
            <a:spAutoFit/>
          </a:bodyPr>
          <a:lstStyle/>
          <a:p>
            <a:pPr eaLnBrk="0" hangingPunct="0"/>
            <a:r>
              <a:rPr lang="en-US" sz="1600" b="1"/>
              <a:t>upland</a:t>
            </a:r>
          </a:p>
        </p:txBody>
      </p:sp>
      <p:sp>
        <p:nvSpPr>
          <p:cNvPr id="38074" name="Freeform 676" descr="Large confetti"/>
          <p:cNvSpPr>
            <a:spLocks/>
          </p:cNvSpPr>
          <p:nvPr/>
        </p:nvSpPr>
        <p:spPr bwMode="auto">
          <a:xfrm>
            <a:off x="749300" y="6134100"/>
            <a:ext cx="2168525" cy="76200"/>
          </a:xfrm>
          <a:custGeom>
            <a:avLst/>
            <a:gdLst>
              <a:gd name="T0" fmla="*/ 2147483647 w 1366"/>
              <a:gd name="T1" fmla="*/ 2147483647 h 48"/>
              <a:gd name="T2" fmla="*/ 2147483647 w 1366"/>
              <a:gd name="T3" fmla="*/ 0 h 48"/>
              <a:gd name="T4" fmla="*/ 2147483647 w 1366"/>
              <a:gd name="T5" fmla="*/ 2147483647 h 48"/>
              <a:gd name="T6" fmla="*/ 2147483647 w 1366"/>
              <a:gd name="T7" fmla="*/ 2147483647 h 48"/>
              <a:gd name="T8" fmla="*/ 2147483647 w 1366"/>
              <a:gd name="T9" fmla="*/ 2147483647 h 48"/>
              <a:gd name="T10" fmla="*/ 0 w 1366"/>
              <a:gd name="T11" fmla="*/ 2147483647 h 48"/>
              <a:gd name="T12" fmla="*/ 2147483647 w 1366"/>
              <a:gd name="T13" fmla="*/ 2147483647 h 48"/>
              <a:gd name="T14" fmla="*/ 0 60000 65536"/>
              <a:gd name="T15" fmla="*/ 0 60000 65536"/>
              <a:gd name="T16" fmla="*/ 0 60000 65536"/>
              <a:gd name="T17" fmla="*/ 0 60000 65536"/>
              <a:gd name="T18" fmla="*/ 0 60000 65536"/>
              <a:gd name="T19" fmla="*/ 0 60000 65536"/>
              <a:gd name="T20" fmla="*/ 0 60000 65536"/>
              <a:gd name="T21" fmla="*/ 0 w 1366"/>
              <a:gd name="T22" fmla="*/ 0 h 48"/>
              <a:gd name="T23" fmla="*/ 1366 w 136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6" h="48">
                <a:moveTo>
                  <a:pt x="272" y="8"/>
                </a:moveTo>
                <a:lnTo>
                  <a:pt x="1008" y="0"/>
                </a:lnTo>
                <a:lnTo>
                  <a:pt x="1366" y="14"/>
                </a:lnTo>
                <a:lnTo>
                  <a:pt x="1198" y="45"/>
                </a:lnTo>
                <a:lnTo>
                  <a:pt x="216" y="48"/>
                </a:lnTo>
                <a:lnTo>
                  <a:pt x="0" y="28"/>
                </a:lnTo>
                <a:lnTo>
                  <a:pt x="272" y="8"/>
                </a:lnTo>
                <a:close/>
              </a:path>
            </a:pathLst>
          </a:custGeom>
          <a:pattFill prst="lgConfetti">
            <a:fgClr>
              <a:schemeClr val="tx1"/>
            </a:fgClr>
            <a:bgClr>
              <a:schemeClr val="bg1"/>
            </a:bgClr>
          </a:pattFill>
          <a:ln w="12700">
            <a:noFill/>
            <a:round/>
            <a:headEnd/>
            <a:tailEnd/>
          </a:ln>
        </p:spPr>
        <p:txBody>
          <a:bodyPr/>
          <a:lstStyle/>
          <a:p>
            <a:endParaRPr lang="en-US" sz="1800"/>
          </a:p>
        </p:txBody>
      </p:sp>
      <p:sp>
        <p:nvSpPr>
          <p:cNvPr id="38075" name="Freeform 677" descr="Large confetti"/>
          <p:cNvSpPr>
            <a:spLocks/>
          </p:cNvSpPr>
          <p:nvPr/>
        </p:nvSpPr>
        <p:spPr bwMode="auto">
          <a:xfrm>
            <a:off x="1231900" y="5818188"/>
            <a:ext cx="1930400" cy="55562"/>
          </a:xfrm>
          <a:custGeom>
            <a:avLst/>
            <a:gdLst>
              <a:gd name="T0" fmla="*/ 2147483647 w 1216"/>
              <a:gd name="T1" fmla="*/ 2147483647 h 35"/>
              <a:gd name="T2" fmla="*/ 2147483647 w 1216"/>
              <a:gd name="T3" fmla="*/ 0 h 35"/>
              <a:gd name="T4" fmla="*/ 2147483647 w 1216"/>
              <a:gd name="T5" fmla="*/ 2147483647 h 35"/>
              <a:gd name="T6" fmla="*/ 2147483647 w 1216"/>
              <a:gd name="T7" fmla="*/ 2147483647 h 35"/>
              <a:gd name="T8" fmla="*/ 2147483647 w 1216"/>
              <a:gd name="T9" fmla="*/ 2147483647 h 35"/>
              <a:gd name="T10" fmla="*/ 0 w 1216"/>
              <a:gd name="T11" fmla="*/ 2147483647 h 35"/>
              <a:gd name="T12" fmla="*/ 2147483647 w 1216"/>
              <a:gd name="T13" fmla="*/ 2147483647 h 35"/>
              <a:gd name="T14" fmla="*/ 0 60000 65536"/>
              <a:gd name="T15" fmla="*/ 0 60000 65536"/>
              <a:gd name="T16" fmla="*/ 0 60000 65536"/>
              <a:gd name="T17" fmla="*/ 0 60000 65536"/>
              <a:gd name="T18" fmla="*/ 0 60000 65536"/>
              <a:gd name="T19" fmla="*/ 0 60000 65536"/>
              <a:gd name="T20" fmla="*/ 0 60000 65536"/>
              <a:gd name="T21" fmla="*/ 0 w 1216"/>
              <a:gd name="T22" fmla="*/ 0 h 35"/>
              <a:gd name="T23" fmla="*/ 1216 w 121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35">
                <a:moveTo>
                  <a:pt x="240" y="8"/>
                </a:moveTo>
                <a:lnTo>
                  <a:pt x="976" y="0"/>
                </a:lnTo>
                <a:lnTo>
                  <a:pt x="1216" y="15"/>
                </a:lnTo>
                <a:lnTo>
                  <a:pt x="872" y="19"/>
                </a:lnTo>
                <a:lnTo>
                  <a:pt x="184" y="35"/>
                </a:lnTo>
                <a:lnTo>
                  <a:pt x="0" y="21"/>
                </a:lnTo>
                <a:lnTo>
                  <a:pt x="240" y="8"/>
                </a:lnTo>
                <a:close/>
              </a:path>
            </a:pathLst>
          </a:custGeom>
          <a:pattFill prst="lgConfetti">
            <a:fgClr>
              <a:schemeClr val="tx1"/>
            </a:fgClr>
            <a:bgClr>
              <a:schemeClr val="bg1"/>
            </a:bgClr>
          </a:pattFill>
          <a:ln w="12700">
            <a:noFill/>
            <a:round/>
            <a:headEnd/>
            <a:tailEnd/>
          </a:ln>
        </p:spPr>
        <p:txBody>
          <a:bodyPr/>
          <a:lstStyle/>
          <a:p>
            <a:endParaRPr lang="en-US" sz="1800"/>
          </a:p>
        </p:txBody>
      </p:sp>
      <p:sp>
        <p:nvSpPr>
          <p:cNvPr id="38076" name="Freeform 678" descr="Large confetti"/>
          <p:cNvSpPr>
            <a:spLocks/>
          </p:cNvSpPr>
          <p:nvPr/>
        </p:nvSpPr>
        <p:spPr bwMode="auto">
          <a:xfrm>
            <a:off x="1517650" y="5962650"/>
            <a:ext cx="1797050" cy="63500"/>
          </a:xfrm>
          <a:custGeom>
            <a:avLst/>
            <a:gdLst>
              <a:gd name="T0" fmla="*/ 2147483647 w 1132"/>
              <a:gd name="T1" fmla="*/ 2147483647 h 40"/>
              <a:gd name="T2" fmla="*/ 2147483647 w 1132"/>
              <a:gd name="T3" fmla="*/ 0 h 40"/>
              <a:gd name="T4" fmla="*/ 2147483647 w 1132"/>
              <a:gd name="T5" fmla="*/ 2147483647 h 40"/>
              <a:gd name="T6" fmla="*/ 2147483647 w 1132"/>
              <a:gd name="T7" fmla="*/ 2147483647 h 40"/>
              <a:gd name="T8" fmla="*/ 2147483647 w 1132"/>
              <a:gd name="T9" fmla="*/ 2147483647 h 40"/>
              <a:gd name="T10" fmla="*/ 0 w 1132"/>
              <a:gd name="T11" fmla="*/ 2147483647 h 40"/>
              <a:gd name="T12" fmla="*/ 2147483647 w 1132"/>
              <a:gd name="T13" fmla="*/ 2147483647 h 40"/>
              <a:gd name="T14" fmla="*/ 0 60000 65536"/>
              <a:gd name="T15" fmla="*/ 0 60000 65536"/>
              <a:gd name="T16" fmla="*/ 0 60000 65536"/>
              <a:gd name="T17" fmla="*/ 0 60000 65536"/>
              <a:gd name="T18" fmla="*/ 0 60000 65536"/>
              <a:gd name="T19" fmla="*/ 0 60000 65536"/>
              <a:gd name="T20" fmla="*/ 0 60000 65536"/>
              <a:gd name="T21" fmla="*/ 0 w 1132"/>
              <a:gd name="T22" fmla="*/ 0 h 40"/>
              <a:gd name="T23" fmla="*/ 1132 w 11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2" h="40">
                <a:moveTo>
                  <a:pt x="156" y="13"/>
                </a:moveTo>
                <a:lnTo>
                  <a:pt x="644" y="0"/>
                </a:lnTo>
                <a:lnTo>
                  <a:pt x="1132" y="20"/>
                </a:lnTo>
                <a:lnTo>
                  <a:pt x="788" y="24"/>
                </a:lnTo>
                <a:lnTo>
                  <a:pt x="100" y="40"/>
                </a:lnTo>
                <a:lnTo>
                  <a:pt x="0" y="24"/>
                </a:lnTo>
                <a:lnTo>
                  <a:pt x="156" y="13"/>
                </a:lnTo>
                <a:close/>
              </a:path>
            </a:pathLst>
          </a:custGeom>
          <a:pattFill prst="lgConfetti">
            <a:fgClr>
              <a:schemeClr val="tx1"/>
            </a:fgClr>
            <a:bgClr>
              <a:schemeClr val="bg1"/>
            </a:bgClr>
          </a:pattFill>
          <a:ln w="12700">
            <a:noFill/>
            <a:round/>
            <a:headEnd/>
            <a:tailEnd/>
          </a:ln>
        </p:spPr>
        <p:txBody>
          <a:bodyPr/>
          <a:lstStyle/>
          <a:p>
            <a:endParaRPr lang="en-US" sz="1800"/>
          </a:p>
        </p:txBody>
      </p:sp>
      <p:sp>
        <p:nvSpPr>
          <p:cNvPr id="38077" name="Freeform 679" descr="Large confetti"/>
          <p:cNvSpPr>
            <a:spLocks/>
          </p:cNvSpPr>
          <p:nvPr/>
        </p:nvSpPr>
        <p:spPr bwMode="auto">
          <a:xfrm>
            <a:off x="1974850" y="5683250"/>
            <a:ext cx="1504950" cy="38100"/>
          </a:xfrm>
          <a:custGeom>
            <a:avLst/>
            <a:gdLst>
              <a:gd name="T0" fmla="*/ 2147483647 w 948"/>
              <a:gd name="T1" fmla="*/ 2147483647 h 24"/>
              <a:gd name="T2" fmla="*/ 2147483647 w 948"/>
              <a:gd name="T3" fmla="*/ 0 h 24"/>
              <a:gd name="T4" fmla="*/ 2147483647 w 948"/>
              <a:gd name="T5" fmla="*/ 2147483647 h 24"/>
              <a:gd name="T6" fmla="*/ 2147483647 w 948"/>
              <a:gd name="T7" fmla="*/ 2147483647 h 24"/>
              <a:gd name="T8" fmla="*/ 2147483647 w 948"/>
              <a:gd name="T9" fmla="*/ 2147483647 h 24"/>
              <a:gd name="T10" fmla="*/ 0 w 948"/>
              <a:gd name="T11" fmla="*/ 2147483647 h 24"/>
              <a:gd name="T12" fmla="*/ 2147483647 w 948"/>
              <a:gd name="T13" fmla="*/ 2147483647 h 24"/>
              <a:gd name="T14" fmla="*/ 0 60000 65536"/>
              <a:gd name="T15" fmla="*/ 0 60000 65536"/>
              <a:gd name="T16" fmla="*/ 0 60000 65536"/>
              <a:gd name="T17" fmla="*/ 0 60000 65536"/>
              <a:gd name="T18" fmla="*/ 0 60000 65536"/>
              <a:gd name="T19" fmla="*/ 0 60000 65536"/>
              <a:gd name="T20" fmla="*/ 0 60000 65536"/>
              <a:gd name="T21" fmla="*/ 0 w 948"/>
              <a:gd name="T22" fmla="*/ 0 h 24"/>
              <a:gd name="T23" fmla="*/ 948 w 9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8" h="24">
                <a:moveTo>
                  <a:pt x="108" y="4"/>
                </a:moveTo>
                <a:lnTo>
                  <a:pt x="460" y="0"/>
                </a:lnTo>
                <a:lnTo>
                  <a:pt x="948" y="20"/>
                </a:lnTo>
                <a:lnTo>
                  <a:pt x="604" y="24"/>
                </a:lnTo>
                <a:lnTo>
                  <a:pt x="188" y="24"/>
                </a:lnTo>
                <a:lnTo>
                  <a:pt x="0" y="12"/>
                </a:lnTo>
                <a:lnTo>
                  <a:pt x="108" y="4"/>
                </a:lnTo>
                <a:close/>
              </a:path>
            </a:pathLst>
          </a:custGeom>
          <a:pattFill prst="lgConfetti">
            <a:fgClr>
              <a:schemeClr val="tx1"/>
            </a:fgClr>
            <a:bgClr>
              <a:schemeClr val="bg1"/>
            </a:bgClr>
          </a:pattFill>
          <a:ln w="12700">
            <a:noFill/>
            <a:round/>
            <a:headEnd/>
            <a:tailEnd/>
          </a:ln>
        </p:spPr>
        <p:txBody>
          <a:bodyPr/>
          <a:lstStyle/>
          <a:p>
            <a:endParaRPr lang="en-US" sz="1800"/>
          </a:p>
        </p:txBody>
      </p:sp>
      <p:sp>
        <p:nvSpPr>
          <p:cNvPr id="38078" name="Text Box 680"/>
          <p:cNvSpPr txBox="1">
            <a:spLocks noChangeArrowheads="1"/>
          </p:cNvSpPr>
          <p:nvPr/>
        </p:nvSpPr>
        <p:spPr bwMode="auto">
          <a:xfrm>
            <a:off x="2520950" y="5592763"/>
            <a:ext cx="1689100" cy="336550"/>
          </a:xfrm>
          <a:prstGeom prst="rect">
            <a:avLst/>
          </a:prstGeom>
          <a:noFill/>
          <a:ln w="12700">
            <a:noFill/>
            <a:miter lim="800000"/>
            <a:headEnd/>
            <a:tailEnd/>
          </a:ln>
        </p:spPr>
        <p:txBody>
          <a:bodyPr wrap="none">
            <a:spAutoFit/>
          </a:bodyPr>
          <a:lstStyle/>
          <a:p>
            <a:pPr eaLnBrk="0" hangingPunct="0"/>
            <a:r>
              <a:rPr lang="en-US" sz="1600" b="1"/>
              <a:t>flood tidal delta</a:t>
            </a:r>
          </a:p>
        </p:txBody>
      </p:sp>
      <p:sp>
        <p:nvSpPr>
          <p:cNvPr id="38079" name="Freeform 681" descr="Large confetti"/>
          <p:cNvSpPr>
            <a:spLocks/>
          </p:cNvSpPr>
          <p:nvPr/>
        </p:nvSpPr>
        <p:spPr bwMode="auto">
          <a:xfrm>
            <a:off x="2101850" y="5562600"/>
            <a:ext cx="1651000" cy="38100"/>
          </a:xfrm>
          <a:custGeom>
            <a:avLst/>
            <a:gdLst>
              <a:gd name="T0" fmla="*/ 2147483647 w 1040"/>
              <a:gd name="T1" fmla="*/ 2147483647 h 24"/>
              <a:gd name="T2" fmla="*/ 2147483647 w 1040"/>
              <a:gd name="T3" fmla="*/ 0 h 24"/>
              <a:gd name="T4" fmla="*/ 2147483647 w 1040"/>
              <a:gd name="T5" fmla="*/ 2147483647 h 24"/>
              <a:gd name="T6" fmla="*/ 2147483647 w 1040"/>
              <a:gd name="T7" fmla="*/ 2147483647 h 24"/>
              <a:gd name="T8" fmla="*/ 2147483647 w 1040"/>
              <a:gd name="T9" fmla="*/ 2147483647 h 24"/>
              <a:gd name="T10" fmla="*/ 0 w 1040"/>
              <a:gd name="T11" fmla="*/ 2147483647 h 24"/>
              <a:gd name="T12" fmla="*/ 2147483647 w 1040"/>
              <a:gd name="T13" fmla="*/ 2147483647 h 24"/>
              <a:gd name="T14" fmla="*/ 0 60000 65536"/>
              <a:gd name="T15" fmla="*/ 0 60000 65536"/>
              <a:gd name="T16" fmla="*/ 0 60000 65536"/>
              <a:gd name="T17" fmla="*/ 0 60000 65536"/>
              <a:gd name="T18" fmla="*/ 0 60000 65536"/>
              <a:gd name="T19" fmla="*/ 0 60000 65536"/>
              <a:gd name="T20" fmla="*/ 0 60000 65536"/>
              <a:gd name="T21" fmla="*/ 0 w 1040"/>
              <a:gd name="T22" fmla="*/ 0 h 24"/>
              <a:gd name="T23" fmla="*/ 1040 w 10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0" h="24">
                <a:moveTo>
                  <a:pt x="64" y="13"/>
                </a:moveTo>
                <a:lnTo>
                  <a:pt x="552" y="0"/>
                </a:lnTo>
                <a:lnTo>
                  <a:pt x="1040" y="20"/>
                </a:lnTo>
                <a:lnTo>
                  <a:pt x="696" y="24"/>
                </a:lnTo>
                <a:lnTo>
                  <a:pt x="280" y="24"/>
                </a:lnTo>
                <a:lnTo>
                  <a:pt x="0" y="20"/>
                </a:lnTo>
                <a:lnTo>
                  <a:pt x="64" y="13"/>
                </a:lnTo>
                <a:close/>
              </a:path>
            </a:pathLst>
          </a:custGeom>
          <a:pattFill prst="lgConfetti">
            <a:fgClr>
              <a:schemeClr val="tx1"/>
            </a:fgClr>
            <a:bgClr>
              <a:schemeClr val="bg1"/>
            </a:bgClr>
          </a:pattFill>
          <a:ln w="12700">
            <a:noFill/>
            <a:round/>
            <a:headEnd/>
            <a:tailEnd/>
          </a:ln>
        </p:spPr>
        <p:txBody>
          <a:bodyPr/>
          <a:lstStyle/>
          <a:p>
            <a:endParaRPr lang="en-US" sz="1800"/>
          </a:p>
        </p:txBody>
      </p:sp>
      <p:sp>
        <p:nvSpPr>
          <p:cNvPr id="38080" name="Text Box 682"/>
          <p:cNvSpPr txBox="1">
            <a:spLocks noChangeArrowheads="1"/>
          </p:cNvSpPr>
          <p:nvPr/>
        </p:nvSpPr>
        <p:spPr bwMode="auto">
          <a:xfrm>
            <a:off x="5597525" y="5332413"/>
            <a:ext cx="1385888" cy="304800"/>
          </a:xfrm>
          <a:prstGeom prst="rect">
            <a:avLst/>
          </a:prstGeom>
          <a:noFill/>
          <a:ln w="12700">
            <a:noFill/>
            <a:miter lim="800000"/>
            <a:headEnd/>
            <a:tailEnd/>
          </a:ln>
        </p:spPr>
        <p:txBody>
          <a:bodyPr wrap="none">
            <a:spAutoFit/>
          </a:bodyPr>
          <a:lstStyle/>
          <a:p>
            <a:pPr eaLnBrk="0" hangingPunct="0"/>
            <a:r>
              <a:rPr lang="en-US" sz="1400" b="1"/>
              <a:t>terminal lobes</a:t>
            </a:r>
          </a:p>
        </p:txBody>
      </p:sp>
      <p:sp>
        <p:nvSpPr>
          <p:cNvPr id="38081" name="Line 683"/>
          <p:cNvSpPr>
            <a:spLocks noChangeShapeType="1"/>
          </p:cNvSpPr>
          <p:nvPr/>
        </p:nvSpPr>
        <p:spPr bwMode="auto">
          <a:xfrm flipV="1">
            <a:off x="5892800" y="5588000"/>
            <a:ext cx="292100" cy="152400"/>
          </a:xfrm>
          <a:prstGeom prst="line">
            <a:avLst/>
          </a:prstGeom>
          <a:noFill/>
          <a:ln w="12700">
            <a:solidFill>
              <a:schemeClr val="tx1"/>
            </a:solidFill>
            <a:round/>
            <a:headEnd/>
            <a:tailEnd/>
          </a:ln>
        </p:spPr>
        <p:txBody>
          <a:bodyPr/>
          <a:lstStyle/>
          <a:p>
            <a:endParaRPr lang="en-US"/>
          </a:p>
        </p:txBody>
      </p:sp>
      <p:sp>
        <p:nvSpPr>
          <p:cNvPr id="38082" name="Line 684"/>
          <p:cNvSpPr>
            <a:spLocks noChangeShapeType="1"/>
          </p:cNvSpPr>
          <p:nvPr/>
        </p:nvSpPr>
        <p:spPr bwMode="auto">
          <a:xfrm flipV="1">
            <a:off x="5232400" y="4378325"/>
            <a:ext cx="406400" cy="773113"/>
          </a:xfrm>
          <a:prstGeom prst="line">
            <a:avLst/>
          </a:prstGeom>
          <a:noFill/>
          <a:ln w="12700">
            <a:solidFill>
              <a:schemeClr val="tx1"/>
            </a:solidFill>
            <a:round/>
            <a:headEnd/>
            <a:tailEnd/>
          </a:ln>
        </p:spPr>
        <p:txBody>
          <a:bodyPr/>
          <a:lstStyle/>
          <a:p>
            <a:endParaRPr lang="en-US"/>
          </a:p>
        </p:txBody>
      </p:sp>
      <p:sp>
        <p:nvSpPr>
          <p:cNvPr id="38083" name="Text Box 685"/>
          <p:cNvSpPr txBox="1">
            <a:spLocks noChangeArrowheads="1"/>
          </p:cNvSpPr>
          <p:nvPr/>
        </p:nvSpPr>
        <p:spPr bwMode="auto">
          <a:xfrm>
            <a:off x="4957763" y="4049713"/>
            <a:ext cx="1482725" cy="336550"/>
          </a:xfrm>
          <a:prstGeom prst="rect">
            <a:avLst/>
          </a:prstGeom>
          <a:noFill/>
          <a:ln w="12700">
            <a:noFill/>
            <a:miter lim="800000"/>
            <a:headEnd/>
            <a:tailEnd/>
          </a:ln>
        </p:spPr>
        <p:txBody>
          <a:bodyPr wrap="none">
            <a:spAutoFit/>
          </a:bodyPr>
          <a:lstStyle/>
          <a:p>
            <a:pPr eaLnBrk="0" hangingPunct="0"/>
            <a:r>
              <a:rPr lang="en-US" sz="1600" b="1"/>
              <a:t>overwash fan</a:t>
            </a:r>
          </a:p>
        </p:txBody>
      </p:sp>
      <p:sp>
        <p:nvSpPr>
          <p:cNvPr id="38084" name="Line 686"/>
          <p:cNvSpPr>
            <a:spLocks noChangeShapeType="1"/>
          </p:cNvSpPr>
          <p:nvPr/>
        </p:nvSpPr>
        <p:spPr bwMode="auto">
          <a:xfrm flipV="1">
            <a:off x="5314950" y="1146175"/>
            <a:ext cx="406400" cy="773113"/>
          </a:xfrm>
          <a:prstGeom prst="line">
            <a:avLst/>
          </a:prstGeom>
          <a:noFill/>
          <a:ln w="12700">
            <a:solidFill>
              <a:schemeClr val="tx1"/>
            </a:solidFill>
            <a:round/>
            <a:headEnd/>
            <a:tailEnd/>
          </a:ln>
        </p:spPr>
        <p:txBody>
          <a:bodyPr/>
          <a:lstStyle/>
          <a:p>
            <a:endParaRPr lang="en-US"/>
          </a:p>
        </p:txBody>
      </p:sp>
      <p:sp>
        <p:nvSpPr>
          <p:cNvPr id="38085" name="Text Box 687"/>
          <p:cNvSpPr txBox="1">
            <a:spLocks noChangeArrowheads="1"/>
          </p:cNvSpPr>
          <p:nvPr/>
        </p:nvSpPr>
        <p:spPr bwMode="auto">
          <a:xfrm>
            <a:off x="5040313" y="817563"/>
            <a:ext cx="1482725" cy="336550"/>
          </a:xfrm>
          <a:prstGeom prst="rect">
            <a:avLst/>
          </a:prstGeom>
          <a:noFill/>
          <a:ln w="12700">
            <a:noFill/>
            <a:miter lim="800000"/>
            <a:headEnd/>
            <a:tailEnd/>
          </a:ln>
        </p:spPr>
        <p:txBody>
          <a:bodyPr wrap="none">
            <a:spAutoFit/>
          </a:bodyPr>
          <a:lstStyle/>
          <a:p>
            <a:pPr eaLnBrk="0" hangingPunct="0"/>
            <a:r>
              <a:rPr lang="en-US" sz="1600" b="1"/>
              <a:t>overwash fan</a:t>
            </a:r>
          </a:p>
        </p:txBody>
      </p:sp>
      <p:sp>
        <p:nvSpPr>
          <p:cNvPr id="38086" name="Text Box 688"/>
          <p:cNvSpPr txBox="1">
            <a:spLocks noChangeArrowheads="1"/>
          </p:cNvSpPr>
          <p:nvPr/>
        </p:nvSpPr>
        <p:spPr bwMode="auto">
          <a:xfrm>
            <a:off x="2895600" y="0"/>
            <a:ext cx="4191000" cy="519113"/>
          </a:xfrm>
          <a:prstGeom prst="rect">
            <a:avLst/>
          </a:prstGeom>
          <a:noFill/>
          <a:ln w="9525">
            <a:noFill/>
            <a:miter lim="800000"/>
            <a:headEnd/>
            <a:tailEnd/>
          </a:ln>
        </p:spPr>
        <p:txBody>
          <a:bodyPr>
            <a:spAutoFit/>
          </a:bodyPr>
          <a:lstStyle/>
          <a:p>
            <a:pPr>
              <a:spcBef>
                <a:spcPct val="50000"/>
              </a:spcBef>
            </a:pPr>
            <a:r>
              <a:rPr lang="en-US" sz="2800" b="1" dirty="0">
                <a:solidFill>
                  <a:srgbClr val="000066"/>
                </a:solidFill>
              </a:rPr>
              <a:t>Paleotempestology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5" name="Text Box 5"/>
          <p:cNvSpPr txBox="1">
            <a:spLocks noChangeArrowheads="1"/>
          </p:cNvSpPr>
          <p:nvPr/>
        </p:nvSpPr>
        <p:spPr bwMode="auto">
          <a:xfrm>
            <a:off x="0" y="6019800"/>
            <a:ext cx="4343400" cy="641350"/>
          </a:xfrm>
          <a:prstGeom prst="rect">
            <a:avLst/>
          </a:prstGeom>
          <a:noFill/>
          <a:ln w="9525">
            <a:noFill/>
            <a:miter lim="800000"/>
            <a:headEnd/>
            <a:tailEnd/>
          </a:ln>
        </p:spPr>
        <p:txBody>
          <a:bodyPr>
            <a:spAutoFit/>
          </a:bodyPr>
          <a:lstStyle/>
          <a:p>
            <a:pPr>
              <a:spcBef>
                <a:spcPct val="50000"/>
              </a:spcBef>
            </a:pPr>
            <a:r>
              <a:rPr lang="en-US" sz="1800" b="1">
                <a:solidFill>
                  <a:schemeClr val="bg1"/>
                </a:solidFill>
              </a:rPr>
              <a:t>Source:  Jeff Donnelly, Jon Woodruff, Phil Lane; WHOI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srcRect/>
          <a:stretch>
            <a:fillRect/>
          </a:stretch>
        </p:blipFill>
        <p:spPr bwMode="auto">
          <a:xfrm>
            <a:off x="271123" y="228600"/>
            <a:ext cx="8491877" cy="6274286"/>
          </a:xfrm>
          <a:prstGeom prst="rect">
            <a:avLst/>
          </a:prstGeom>
          <a:noFill/>
          <a:ln w="9525">
            <a:noFill/>
            <a:miter lim="800000"/>
            <a:headEnd/>
            <a:tailEnd/>
          </a:ln>
        </p:spPr>
      </p:pic>
      <p:sp>
        <p:nvSpPr>
          <p:cNvPr id="39939" name="Text Box 5"/>
          <p:cNvSpPr txBox="1">
            <a:spLocks noChangeArrowheads="1"/>
          </p:cNvSpPr>
          <p:nvPr/>
        </p:nvSpPr>
        <p:spPr bwMode="auto">
          <a:xfrm>
            <a:off x="1447800" y="6491287"/>
            <a:ext cx="6781800" cy="366713"/>
          </a:xfrm>
          <a:prstGeom prst="rect">
            <a:avLst/>
          </a:prstGeom>
          <a:noFill/>
          <a:ln w="9525">
            <a:noFill/>
            <a:miter lim="800000"/>
            <a:headEnd/>
            <a:tailEnd/>
          </a:ln>
        </p:spPr>
        <p:txBody>
          <a:bodyPr>
            <a:spAutoFit/>
          </a:bodyPr>
          <a:lstStyle/>
          <a:p>
            <a:pPr>
              <a:spcBef>
                <a:spcPct val="50000"/>
              </a:spcBef>
            </a:pPr>
            <a:r>
              <a:rPr lang="en-US" sz="1800" b="1" dirty="0"/>
              <a:t>Source:  Jeff Donnelly, Jon Woodruff, Phil Lane; WHOI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solidFill>
                  <a:srgbClr val="FFFF00"/>
                </a:solidFill>
                <a:effectLst>
                  <a:outerShdw blurRad="38100" dist="38100" dir="2700000" algn="tl">
                    <a:srgbClr val="C0C0C0"/>
                  </a:outerShdw>
                </a:effectLst>
                <a:cs typeface="+mn-cs"/>
              </a:rPr>
              <a:t>Atlantic Sea Surface Temperatures and Storm Max Power Dissipation</a:t>
            </a:r>
          </a:p>
          <a:p>
            <a:pPr algn="ctr" fontAlgn="auto">
              <a:spcBef>
                <a:spcPts val="0"/>
              </a:spcBef>
              <a:spcAft>
                <a:spcPts val="0"/>
              </a:spcAft>
              <a:defRPr/>
            </a:pPr>
            <a:r>
              <a:rPr lang="en-US" sz="2200" dirty="0">
                <a:solidFill>
                  <a:schemeClr val="tx2"/>
                </a:solidFill>
                <a:cs typeface="+mn-cs"/>
              </a:rPr>
              <a:t>(Smoothed with a 1-3-4-3-1 filter)</a:t>
            </a:r>
          </a:p>
        </p:txBody>
      </p:sp>
      <p:sp>
        <p:nvSpPr>
          <p:cNvPr id="10244" name="Text Box 6"/>
          <p:cNvSpPr txBox="1">
            <a:spLocks noChangeArrowheads="1"/>
          </p:cNvSpPr>
          <p:nvPr/>
        </p:nvSpPr>
        <p:spPr bwMode="auto">
          <a:xfrm rot="-5400000">
            <a:off x="6769894" y="3798094"/>
            <a:ext cx="2125662" cy="336550"/>
          </a:xfrm>
          <a:prstGeom prst="rect">
            <a:avLst/>
          </a:prstGeom>
          <a:noFill/>
          <a:ln w="9525">
            <a:noFill/>
            <a:miter lim="800000"/>
            <a:headEnd/>
            <a:tailEnd/>
          </a:ln>
        </p:spPr>
        <p:txBody>
          <a:bodyPr wrap="none">
            <a:spAutoFit/>
          </a:bodyPr>
          <a:lstStyle/>
          <a:p>
            <a:r>
              <a:rPr lang="en-US" sz="1600" b="1">
                <a:solidFill>
                  <a:srgbClr val="008000"/>
                </a:solidFill>
                <a:latin typeface="Calibri" pitchFamily="34" charset="0"/>
              </a:rPr>
              <a:t>Scaled Temperature</a:t>
            </a:r>
          </a:p>
        </p:txBody>
      </p:sp>
      <p:sp>
        <p:nvSpPr>
          <p:cNvPr id="10245" name="Text Box 7"/>
          <p:cNvSpPr txBox="1">
            <a:spLocks noChangeArrowheads="1"/>
          </p:cNvSpPr>
          <p:nvPr/>
        </p:nvSpPr>
        <p:spPr bwMode="auto">
          <a:xfrm rot="-5400000">
            <a:off x="-340519" y="3650457"/>
            <a:ext cx="3065463" cy="336550"/>
          </a:xfrm>
          <a:prstGeom prst="rect">
            <a:avLst/>
          </a:prstGeom>
          <a:noFill/>
          <a:ln w="9525">
            <a:noFill/>
            <a:miter lim="800000"/>
            <a:headEnd/>
            <a:tailEnd/>
          </a:ln>
        </p:spPr>
        <p:txBody>
          <a:bodyPr wrap="none">
            <a:spAutoFit/>
          </a:bodyPr>
          <a:lstStyle/>
          <a:p>
            <a:r>
              <a:rPr lang="en-US" sz="1600" b="1">
                <a:solidFill>
                  <a:srgbClr val="0000FF"/>
                </a:solidFill>
                <a:latin typeface="Calibri" pitchFamily="34" charset="0"/>
              </a:rPr>
              <a:t>Power Dissipation Index (PDI)</a:t>
            </a:r>
          </a:p>
        </p:txBody>
      </p:sp>
      <p:pic>
        <p:nvPicPr>
          <p:cNvPr id="10246" name="Picture 9" descr="storm_max_pdi_SST2"/>
          <p:cNvPicPr>
            <a:picLocks noChangeAspect="1" noChangeArrowheads="1"/>
          </p:cNvPicPr>
          <p:nvPr/>
        </p:nvPicPr>
        <p:blipFill>
          <a:blip r:embed="rId4" cstate="print"/>
          <a:srcRect/>
          <a:stretch>
            <a:fillRect/>
          </a:stretch>
        </p:blipFill>
        <p:spPr bwMode="auto">
          <a:xfrm>
            <a:off x="838200" y="1370013"/>
            <a:ext cx="7315200" cy="5487987"/>
          </a:xfrm>
          <a:prstGeom prst="rect">
            <a:avLst/>
          </a:prstGeom>
          <a:noFill/>
          <a:ln w="9525">
            <a:noFill/>
            <a:miter lim="800000"/>
            <a:headEnd/>
            <a:tailEnd/>
          </a:ln>
        </p:spPr>
      </p:pic>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spcBef>
                <a:spcPct val="50000"/>
              </a:spcBef>
            </a:pPr>
            <a:r>
              <a:rPr lang="en-US" b="1">
                <a:latin typeface="Calibri" pitchFamily="34" charset="0"/>
              </a:rPr>
              <a:t>Years included: 1870-2006</a:t>
            </a: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Data Sources: NOAA/TPC, UKMO/HADSST1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3306763"/>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Inferences from Modeling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p:spPr>
      </p:pic>
      <p:sp>
        <p:nvSpPr>
          <p:cNvPr id="559106" name="Rectangle 2"/>
          <p:cNvSpPr>
            <a:spLocks noGrp="1" noChangeArrowheads="1"/>
          </p:cNvSpPr>
          <p:nvPr>
            <p:ph type="title"/>
          </p:nvPr>
        </p:nvSpPr>
        <p:spPr>
          <a:xfrm>
            <a:off x="457200" y="0"/>
            <a:ext cx="8229600" cy="1143000"/>
          </a:xfrm>
        </p:spPr>
        <p:txBody>
          <a:bodyPr rtlCol="0">
            <a:normAutofit/>
          </a:bodyPr>
          <a:lstStyle/>
          <a:p>
            <a:pPr fontAlgn="auto">
              <a:spcAft>
                <a:spcPts val="0"/>
              </a:spcAft>
              <a:defRPr/>
            </a:pPr>
            <a:r>
              <a:rPr lang="en-US" b="1" dirty="0" smtClean="0">
                <a:solidFill>
                  <a:srgbClr val="FFFF00"/>
                </a:solidFill>
                <a:effectLst>
                  <a:outerShdw blurRad="38100" dist="38100" dir="2700000" algn="tl">
                    <a:srgbClr val="C0C0C0"/>
                  </a:outerShdw>
                </a:effectLst>
              </a:rPr>
              <a:t>The Problem:</a:t>
            </a:r>
          </a:p>
        </p:txBody>
      </p:sp>
      <p:sp>
        <p:nvSpPr>
          <p:cNvPr id="5124" name="Rectangle 3"/>
          <p:cNvSpPr>
            <a:spLocks noGrp="1" noChangeArrowheads="1"/>
          </p:cNvSpPr>
          <p:nvPr>
            <p:ph type="body" sz="half" idx="1"/>
          </p:nvPr>
        </p:nvSpPr>
        <p:spPr>
          <a:xfrm>
            <a:off x="457200" y="2057400"/>
            <a:ext cx="8229600" cy="3657600"/>
          </a:xfrm>
        </p:spPr>
        <p:txBody>
          <a:bodyPr rtlCol="0">
            <a:normAutofit fontScale="85000" lnSpcReduction="20000"/>
          </a:bodyPr>
          <a:lstStyle/>
          <a:p>
            <a:pPr fontAlgn="auto">
              <a:spcAft>
                <a:spcPts val="0"/>
              </a:spcAft>
              <a:buFontTx/>
              <a:buNone/>
              <a:defRPr/>
            </a:pPr>
            <a:endParaRPr lang="en-US" sz="2800" b="1" dirty="0" smtClean="0">
              <a:solidFill>
                <a:srgbClr val="002266"/>
              </a:solidFill>
              <a:effectLst>
                <a:outerShdw blurRad="38100" dist="38100" dir="2700000" algn="tl">
                  <a:srgbClr val="C0C0C0"/>
                </a:outerShdw>
              </a:effectLst>
            </a:endParaRPr>
          </a:p>
          <a:p>
            <a:pPr fontAlgn="auto">
              <a:spcAft>
                <a:spcPts val="0"/>
              </a:spcAft>
              <a:buFont typeface="Arial" pitchFamily="34" charset="0"/>
              <a:buChar char="•"/>
              <a:defRPr/>
            </a:pPr>
            <a:r>
              <a:rPr lang="en-US" sz="3900" b="1" dirty="0" smtClean="0">
                <a:solidFill>
                  <a:srgbClr val="002266"/>
                </a:solidFill>
                <a:effectLst>
                  <a:outerShdw blurRad="38100" dist="38100" dir="2700000" algn="tl">
                    <a:srgbClr val="C0C0C0"/>
                  </a:outerShdw>
                </a:effectLst>
              </a:rPr>
              <a:t>Global models are far too coarse to simulate high intensity tropical cyclones</a:t>
            </a:r>
          </a:p>
          <a:p>
            <a:pPr fontAlgn="auto">
              <a:spcAft>
                <a:spcPts val="0"/>
              </a:spcAft>
              <a:buFont typeface="Arial" pitchFamily="34" charset="0"/>
              <a:buChar char="•"/>
              <a:defRPr/>
            </a:pPr>
            <a:endParaRPr lang="en-US" sz="3900" b="1" dirty="0" smtClean="0">
              <a:solidFill>
                <a:srgbClr val="002266"/>
              </a:solidFill>
              <a:effectLst>
                <a:outerShdw blurRad="38100" dist="38100" dir="2700000" algn="tl">
                  <a:srgbClr val="C0C0C0"/>
                </a:outerShdw>
              </a:effectLst>
            </a:endParaRPr>
          </a:p>
          <a:p>
            <a:pPr fontAlgn="auto">
              <a:spcAft>
                <a:spcPts val="0"/>
              </a:spcAft>
              <a:buFont typeface="Arial" pitchFamily="34" charset="0"/>
              <a:buChar char="•"/>
              <a:defRPr/>
            </a:pPr>
            <a:r>
              <a:rPr lang="en-US" sz="3900" b="1" dirty="0" smtClean="0">
                <a:solidFill>
                  <a:srgbClr val="002266"/>
                </a:solidFill>
                <a:effectLst>
                  <a:outerShdw blurRad="38100" dist="38100" dir="2700000" algn="tl">
                    <a:srgbClr val="C0C0C0"/>
                  </a:outerShdw>
                </a:effectLst>
              </a:rPr>
              <a:t>Embedding regional models within global models introduces problems stemming from incompatibility of models, and even regional models are usually too coarse</a:t>
            </a:r>
          </a:p>
          <a:p>
            <a:pPr fontAlgn="auto">
              <a:spcAft>
                <a:spcPts val="0"/>
              </a:spcAft>
              <a:buFontTx/>
              <a:buNone/>
              <a:defRPr/>
            </a:pPr>
            <a:endParaRPr lang="en-US" sz="2400" dirty="0" smtClean="0">
              <a:effectLst>
                <a:outerShdw blurRad="38100" dist="38100" dir="2700000" algn="tl">
                  <a:srgbClr val="C0C0C0"/>
                </a:outerShdw>
              </a:effectLst>
            </a:endParaRPr>
          </a:p>
          <a:p>
            <a:pPr fontAlgn="auto">
              <a:spcAft>
                <a:spcPts val="0"/>
              </a:spcAft>
              <a:buFontTx/>
              <a:buNone/>
              <a:defRPr/>
            </a:pPr>
            <a:endParaRPr lang="en-US" sz="24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Users\Kerry Emaanuel\Graphics\Transparent Figures\Intensity_histo_models.png"/>
          <p:cNvPicPr>
            <a:picLocks noChangeAspect="1" noChangeArrowheads="1"/>
          </p:cNvPicPr>
          <p:nvPr/>
        </p:nvPicPr>
        <p:blipFill>
          <a:blip r:embed="rId2" cstate="print"/>
          <a:srcRect t="10204" b="9389"/>
          <a:stretch>
            <a:fillRect/>
          </a:stretch>
        </p:blipFill>
        <p:spPr bwMode="auto">
          <a:xfrm>
            <a:off x="228600" y="228600"/>
            <a:ext cx="5478463" cy="6203950"/>
          </a:xfrm>
          <a:prstGeom prst="rect">
            <a:avLst/>
          </a:prstGeom>
          <a:noFill/>
          <a:ln w="9525">
            <a:noFill/>
            <a:miter lim="800000"/>
            <a:headEnd/>
            <a:tailEnd/>
          </a:ln>
        </p:spPr>
      </p:pic>
      <p:sp>
        <p:nvSpPr>
          <p:cNvPr id="17411" name="TextBox 5"/>
          <p:cNvSpPr txBox="1">
            <a:spLocks noChangeArrowheads="1"/>
          </p:cNvSpPr>
          <p:nvPr/>
        </p:nvSpPr>
        <p:spPr bwMode="auto">
          <a:xfrm>
            <a:off x="5257800" y="1828800"/>
            <a:ext cx="3505200" cy="2308225"/>
          </a:xfrm>
          <a:prstGeom prst="rect">
            <a:avLst/>
          </a:prstGeom>
          <a:noFill/>
          <a:ln w="9525">
            <a:noFill/>
            <a:miter lim="800000"/>
            <a:headEnd/>
            <a:tailEnd/>
          </a:ln>
        </p:spPr>
        <p:txBody>
          <a:bodyPr>
            <a:spAutoFit/>
          </a:bodyPr>
          <a:lstStyle/>
          <a:p>
            <a:r>
              <a:rPr lang="en-US" sz="2400">
                <a:solidFill>
                  <a:srgbClr val="002060"/>
                </a:solidFill>
                <a:latin typeface="Calibri" pitchFamily="34" charset="0"/>
              </a:rPr>
              <a:t>Histograms of Tropical Cyclone Intensity as Simulated by a Global Model with 50 km grid point spacing. (Courtesy Isaac Held, GFDL)</a:t>
            </a: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16"/>
          <p:cNvSpPr txBox="1">
            <a:spLocks noChangeArrowheads="1"/>
          </p:cNvSpPr>
          <p:nvPr/>
        </p:nvSpPr>
        <p:spPr bwMode="auto">
          <a:xfrm>
            <a:off x="6096000" y="5486400"/>
            <a:ext cx="2667000" cy="369888"/>
          </a:xfrm>
          <a:prstGeom prst="rect">
            <a:avLst/>
          </a:prstGeom>
          <a:noFill/>
          <a:ln w="9525">
            <a:noFill/>
            <a:miter lim="800000"/>
            <a:headEnd/>
            <a:tailEnd/>
          </a:ln>
        </p:spPr>
        <p:txBody>
          <a:bodyPr>
            <a:spAutoFit/>
          </a:bodyPr>
          <a:lstStyle/>
          <a:p>
            <a:r>
              <a:rPr lang="en-US">
                <a:latin typeface="Calibri" pitchFamily="34" charset="0"/>
              </a:rPr>
              <a:t>Category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C:\Users\Kerry Emaanuel\World Bank Project\miroc_pdf.png"/>
          <p:cNvPicPr>
            <a:picLocks noChangeAspect="1" noChangeArrowheads="1"/>
          </p:cNvPicPr>
          <p:nvPr/>
        </p:nvPicPr>
        <p:blipFill>
          <a:blip r:embed="rId2" cstate="print"/>
          <a:srcRect/>
          <a:stretch>
            <a:fillRect/>
          </a:stretch>
        </p:blipFill>
        <p:spPr bwMode="auto">
          <a:xfrm>
            <a:off x="4343400" y="152400"/>
            <a:ext cx="4268788" cy="3200400"/>
          </a:xfrm>
          <a:prstGeom prst="rect">
            <a:avLst/>
          </a:prstGeom>
          <a:noFill/>
          <a:ln w="9525">
            <a:noFill/>
            <a:miter lim="800000"/>
            <a:headEnd/>
            <a:tailEnd/>
          </a:ln>
        </p:spPr>
      </p:pic>
      <p:pic>
        <p:nvPicPr>
          <p:cNvPr id="18435" name="Picture 3" descr="C:\Users\Kerry Emaanuel\World Bank Project\miroc_dam_prob.png"/>
          <p:cNvPicPr>
            <a:picLocks noChangeAspect="1" noChangeArrowheads="1"/>
          </p:cNvPicPr>
          <p:nvPr/>
        </p:nvPicPr>
        <p:blipFill>
          <a:blip r:embed="rId3" cstate="print"/>
          <a:srcRect/>
          <a:stretch>
            <a:fillRect/>
          </a:stretch>
        </p:blipFill>
        <p:spPr bwMode="auto">
          <a:xfrm>
            <a:off x="4343400" y="3390900"/>
            <a:ext cx="4267200" cy="3198813"/>
          </a:xfrm>
          <a:prstGeom prst="rect">
            <a:avLst/>
          </a:prstGeom>
          <a:noFill/>
          <a:ln w="9525">
            <a:noFill/>
            <a:miter lim="800000"/>
            <a:headEnd/>
            <a:tailEnd/>
          </a:ln>
        </p:spPr>
      </p:pic>
      <p:sp>
        <p:nvSpPr>
          <p:cNvPr id="18436" name="TextBox 3"/>
          <p:cNvSpPr txBox="1">
            <a:spLocks noChangeArrowheads="1"/>
          </p:cNvSpPr>
          <p:nvPr/>
        </p:nvSpPr>
        <p:spPr bwMode="auto">
          <a:xfrm>
            <a:off x="457200" y="914400"/>
            <a:ext cx="3200400" cy="1384300"/>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Probability Density of TC Damage, U.S. East Coast</a:t>
            </a:r>
          </a:p>
        </p:txBody>
      </p:sp>
      <p:sp>
        <p:nvSpPr>
          <p:cNvPr id="18437" name="TextBox 4"/>
          <p:cNvSpPr txBox="1">
            <a:spLocks noChangeArrowheads="1"/>
          </p:cNvSpPr>
          <p:nvPr/>
        </p:nvSpPr>
        <p:spPr bwMode="auto">
          <a:xfrm>
            <a:off x="381000" y="4114800"/>
            <a:ext cx="3200400" cy="2246313"/>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Damage Multiplied by Probability Density of TC Damage, U.S. East Coast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57200" y="1676400"/>
            <a:ext cx="8153400" cy="3970338"/>
          </a:xfrm>
          <a:prstGeom prst="rect">
            <a:avLst/>
          </a:prstGeom>
          <a:noFill/>
          <a:ln w="9525">
            <a:noFill/>
            <a:miter lim="800000"/>
            <a:headEnd/>
            <a:tailEnd/>
          </a:ln>
        </p:spPr>
        <p:txBody>
          <a:bodyPr>
            <a:spAutoFit/>
          </a:bodyPr>
          <a:lstStyle/>
          <a:p>
            <a:pPr algn="just"/>
            <a:r>
              <a:rPr lang="en-US" sz="3600" b="1">
                <a:solidFill>
                  <a:srgbClr val="002060"/>
                </a:solidFill>
                <a:latin typeface="Calibri" pitchFamily="34" charset="0"/>
              </a:rPr>
              <a:t>To the extent that they simulate tropical cyclones at all, global models simulate storms that are largely irrelevant to society and to the climate system itself, given that ocean stirring effects are heavily weighted towards the most intense storms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a:noFill/>
        </p:spPr>
      </p:pic>
      <p:sp>
        <p:nvSpPr>
          <p:cNvPr id="181251" name="Rectangle 3"/>
          <p:cNvSpPr>
            <a:spLocks noGrp="1" noChangeArrowheads="1"/>
          </p:cNvSpPr>
          <p:nvPr>
            <p:ph type="title"/>
          </p:nvPr>
        </p:nvSpPr>
        <p:spPr>
          <a:xfrm>
            <a:off x="457200" y="0"/>
            <a:ext cx="8229600" cy="1143000"/>
          </a:xfrm>
        </p:spPr>
        <p:txBody>
          <a:bodyPr/>
          <a:lstStyle/>
          <a:p>
            <a:pPr eaLnBrk="1" hangingPunct="1">
              <a:defRPr/>
            </a:pPr>
            <a:r>
              <a:rPr lang="en-US" sz="3200" b="1" dirty="0" smtClean="0">
                <a:solidFill>
                  <a:srgbClr val="FFFF00"/>
                </a:solidFill>
                <a:effectLst>
                  <a:outerShdw blurRad="38100" dist="38100" dir="2700000" algn="tl">
                    <a:srgbClr val="C0C0C0"/>
                  </a:outerShdw>
                </a:effectLst>
              </a:rPr>
              <a:t>Our Approach</a:t>
            </a:r>
            <a:br>
              <a:rPr lang="en-US" sz="3200" b="1" dirty="0" smtClean="0">
                <a:solidFill>
                  <a:srgbClr val="FFFF00"/>
                </a:solidFill>
                <a:effectLst>
                  <a:outerShdw blurRad="38100" dist="38100" dir="2700000" algn="tl">
                    <a:srgbClr val="C0C0C0"/>
                  </a:outerShdw>
                </a:effectLst>
              </a:rPr>
            </a:br>
            <a:r>
              <a:rPr lang="en-US" sz="3200" b="1" dirty="0" smtClean="0">
                <a:solidFill>
                  <a:srgbClr val="FFFF00"/>
                </a:solidFill>
                <a:effectLst>
                  <a:outerShdw blurRad="38100" dist="38100" dir="2700000" algn="tl">
                    <a:srgbClr val="C0C0C0"/>
                  </a:outerShdw>
                </a:effectLst>
              </a:rPr>
              <a:t>(More on this tomorrow!)</a:t>
            </a:r>
          </a:p>
        </p:txBody>
      </p:sp>
      <p:sp>
        <p:nvSpPr>
          <p:cNvPr id="53252" name="Rectangle 4"/>
          <p:cNvSpPr>
            <a:spLocks noGrp="1" noChangeArrowheads="1"/>
          </p:cNvSpPr>
          <p:nvPr>
            <p:ph type="body" sz="half" idx="1"/>
          </p:nvPr>
        </p:nvSpPr>
        <p:spPr>
          <a:xfrm>
            <a:off x="457200" y="1295400"/>
            <a:ext cx="8077200" cy="5334000"/>
          </a:xfrm>
        </p:spPr>
        <p:txBody>
          <a:bodyPr/>
          <a:lstStyle/>
          <a:p>
            <a:pPr eaLnBrk="1" hangingPunct="1">
              <a:lnSpc>
                <a:spcPct val="90000"/>
              </a:lnSpc>
              <a:defRPr/>
            </a:pPr>
            <a:r>
              <a:rPr lang="en-US" sz="2600" b="1" dirty="0" smtClean="0">
                <a:solidFill>
                  <a:srgbClr val="002060"/>
                </a:solidFill>
                <a:effectLst>
                  <a:outerShdw blurRad="38100" dist="38100" dir="2700000" algn="tl">
                    <a:srgbClr val="C0C0C0"/>
                  </a:outerShdw>
                </a:effectLst>
              </a:rPr>
              <a:t>Step 1</a:t>
            </a:r>
            <a:r>
              <a:rPr lang="en-US" sz="2600" dirty="0" smtClean="0">
                <a:solidFill>
                  <a:srgbClr val="002060"/>
                </a:solidFill>
                <a:effectLst>
                  <a:outerShdw blurRad="38100" dist="38100" dir="2700000" algn="tl">
                    <a:srgbClr val="C0C0C0"/>
                  </a:outerShdw>
                </a:effectLst>
              </a:rPr>
              <a:t>: Seed each ocean basin with a very large number of weak, randomly located vortices</a:t>
            </a:r>
          </a:p>
          <a:p>
            <a:pPr eaLnBrk="1" hangingPunct="1">
              <a:lnSpc>
                <a:spcPct val="90000"/>
              </a:lnSpc>
              <a:buFontTx/>
              <a:buNone/>
              <a:defRPr/>
            </a:pPr>
            <a:endParaRPr lang="en-US" sz="2600" dirty="0" smtClean="0">
              <a:solidFill>
                <a:srgbClr val="002060"/>
              </a:solidFill>
              <a:effectLst>
                <a:outerShdw blurRad="38100" dist="38100" dir="2700000" algn="tl">
                  <a:srgbClr val="C0C0C0"/>
                </a:outerShdw>
              </a:effectLst>
            </a:endParaRPr>
          </a:p>
          <a:p>
            <a:pPr eaLnBrk="1" hangingPunct="1">
              <a:lnSpc>
                <a:spcPct val="90000"/>
              </a:lnSpc>
              <a:defRPr/>
            </a:pPr>
            <a:r>
              <a:rPr lang="en-US" sz="2600" b="1" dirty="0" smtClean="0">
                <a:solidFill>
                  <a:srgbClr val="002060"/>
                </a:solidFill>
                <a:effectLst>
                  <a:outerShdw blurRad="38100" dist="38100" dir="2700000" algn="tl">
                    <a:srgbClr val="C0C0C0"/>
                  </a:outerShdw>
                </a:effectLst>
              </a:rPr>
              <a:t>Step 2</a:t>
            </a:r>
            <a:r>
              <a:rPr lang="en-US" sz="2600" dirty="0" smtClean="0">
                <a:solidFill>
                  <a:srgbClr val="002060"/>
                </a:solidFill>
                <a:effectLst>
                  <a:outerShdw blurRad="38100" dist="38100" dir="2700000" algn="tl">
                    <a:srgbClr val="C0C0C0"/>
                  </a:outerShdw>
                </a:effectLst>
              </a:rPr>
              <a:t>: Vortices are assumed to move with the large scale atmospheric flow in which they are embedded</a:t>
            </a:r>
          </a:p>
          <a:p>
            <a:pPr eaLnBrk="1" hangingPunct="1">
              <a:lnSpc>
                <a:spcPct val="90000"/>
              </a:lnSpc>
              <a:buFontTx/>
              <a:buNone/>
              <a:defRPr/>
            </a:pPr>
            <a:endParaRPr lang="en-US" sz="2600" dirty="0" smtClean="0">
              <a:solidFill>
                <a:srgbClr val="002060"/>
              </a:solidFill>
              <a:effectLst>
                <a:outerShdw blurRad="38100" dist="38100" dir="2700000" algn="tl">
                  <a:srgbClr val="C0C0C0"/>
                </a:outerShdw>
              </a:effectLst>
            </a:endParaRPr>
          </a:p>
          <a:p>
            <a:pPr eaLnBrk="1" hangingPunct="1">
              <a:lnSpc>
                <a:spcPct val="90000"/>
              </a:lnSpc>
              <a:defRPr/>
            </a:pPr>
            <a:r>
              <a:rPr lang="en-US" sz="2600" b="1" dirty="0" smtClean="0">
                <a:solidFill>
                  <a:srgbClr val="002060"/>
                </a:solidFill>
                <a:effectLst>
                  <a:outerShdw blurRad="38100" dist="38100" dir="2700000" algn="tl">
                    <a:srgbClr val="C0C0C0"/>
                  </a:outerShdw>
                </a:effectLst>
              </a:rPr>
              <a:t>Step 3</a:t>
            </a:r>
            <a:r>
              <a:rPr lang="en-US" sz="2600" dirty="0" smtClean="0">
                <a:solidFill>
                  <a:srgbClr val="002060"/>
                </a:solidFill>
                <a:effectLst>
                  <a:outerShdw blurRad="38100" dist="38100" dir="2700000" algn="tl">
                    <a:srgbClr val="C0C0C0"/>
                  </a:outerShdw>
                </a:effectLst>
              </a:rPr>
              <a:t>: Run a coupled, ocean-atmosphere computer model for each vortex, and note how many achieve at least tropical storm strength; discard others</a:t>
            </a:r>
          </a:p>
          <a:p>
            <a:pPr eaLnBrk="1" hangingPunct="1">
              <a:lnSpc>
                <a:spcPct val="90000"/>
              </a:lnSpc>
              <a:defRPr/>
            </a:pPr>
            <a:endParaRPr lang="en-US" sz="2600" dirty="0" smtClean="0">
              <a:solidFill>
                <a:srgbClr val="002060"/>
              </a:solidFill>
              <a:effectLst>
                <a:outerShdw blurRad="38100" dist="38100" dir="2700000" algn="tl">
                  <a:srgbClr val="C0C0C0"/>
                </a:outerShdw>
              </a:effectLst>
            </a:endParaRPr>
          </a:p>
          <a:p>
            <a:pPr eaLnBrk="1" hangingPunct="1">
              <a:lnSpc>
                <a:spcPct val="90000"/>
              </a:lnSpc>
              <a:defRPr/>
            </a:pPr>
            <a:r>
              <a:rPr lang="en-US" sz="2600" b="1" dirty="0" smtClean="0">
                <a:solidFill>
                  <a:srgbClr val="002060"/>
                </a:solidFill>
                <a:effectLst>
                  <a:outerShdw blurRad="38100" dist="38100" dir="2700000" algn="tl">
                    <a:srgbClr val="C0C0C0"/>
                  </a:outerShdw>
                </a:effectLst>
              </a:rPr>
              <a:t>Step 4:</a:t>
            </a:r>
            <a:r>
              <a:rPr lang="en-US" sz="2600" dirty="0" smtClean="0">
                <a:solidFill>
                  <a:srgbClr val="002060"/>
                </a:solidFill>
                <a:effectLst>
                  <a:outerShdw blurRad="38100" dist="38100" dir="2700000" algn="tl">
                    <a:srgbClr val="C0C0C0"/>
                  </a:outerShdw>
                </a:effectLst>
              </a:rPr>
              <a:t> Using the small fraction of surviving events, determine storm statistics.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382000" cy="1077913"/>
          </a:xfrm>
          <a:prstGeom prst="rect">
            <a:avLst/>
          </a:prstGeom>
          <a:noFill/>
        </p:spPr>
        <p:txBody>
          <a:bodyPr>
            <a:spAutoFit/>
          </a:bodyPr>
          <a:lstStyle/>
          <a:p>
            <a:pPr algn="ctr" fontAlgn="auto">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n-lt"/>
                <a:cs typeface="+mn-cs"/>
              </a:rPr>
              <a:t>200 Synthetic U.S. Landfalling tracks (color coded by </a:t>
            </a:r>
            <a:r>
              <a:rPr lang="en-US" sz="3200" dirty="0" err="1">
                <a:solidFill>
                  <a:srgbClr val="FFFF00"/>
                </a:solidFill>
                <a:effectLst>
                  <a:outerShdw blurRad="38100" dist="38100" dir="2700000" algn="tl">
                    <a:srgbClr val="000000">
                      <a:alpha val="43137"/>
                    </a:srgbClr>
                  </a:outerShdw>
                </a:effectLst>
                <a:latin typeface="+mn-lt"/>
                <a:cs typeface="+mn-cs"/>
              </a:rPr>
              <a:t>Saffir</a:t>
            </a:r>
            <a:r>
              <a:rPr lang="en-US" sz="3200" dirty="0">
                <a:solidFill>
                  <a:srgbClr val="FFFF00"/>
                </a:solidFill>
                <a:effectLst>
                  <a:outerShdw blurRad="38100" dist="38100" dir="2700000" algn="tl">
                    <a:srgbClr val="000000">
                      <a:alpha val="43137"/>
                    </a:srgbClr>
                  </a:outerShdw>
                </a:effectLst>
                <a:latin typeface="+mn-lt"/>
                <a:cs typeface="+mn-cs"/>
              </a:rPr>
              <a:t>-Simpson Scale)</a:t>
            </a:r>
          </a:p>
        </p:txBody>
      </p:sp>
      <p:pic>
        <p:nvPicPr>
          <p:cNvPr id="32771" name="Picture 4" descr="C:\Users\Kerry Emaanuel\Riskproject\atlanticnew\random_200t.PNG"/>
          <p:cNvPicPr>
            <a:picLocks noChangeAspect="1" noChangeArrowheads="1"/>
          </p:cNvPicPr>
          <p:nvPr/>
        </p:nvPicPr>
        <p:blipFill>
          <a:blip r:embed="rId2" cstate="print"/>
          <a:srcRect/>
          <a:stretch>
            <a:fillRect/>
          </a:stretch>
        </p:blipFill>
        <p:spPr bwMode="auto">
          <a:xfrm>
            <a:off x="438150" y="954088"/>
            <a:ext cx="8020050" cy="59039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idx="4294967295"/>
          </p:nvPr>
        </p:nvSpPr>
        <p:spPr>
          <a:xfrm>
            <a:off x="381000" y="228600"/>
            <a:ext cx="8229600" cy="1066800"/>
          </a:xfrm>
        </p:spPr>
        <p:txBody>
          <a:bodyPr rtlCol="0">
            <a:normAutofit/>
          </a:bodyPr>
          <a:lstStyle/>
          <a:p>
            <a:pPr fontAlgn="auto">
              <a:spcAft>
                <a:spcPts val="0"/>
              </a:spcAft>
              <a:defRPr/>
            </a:pPr>
            <a:r>
              <a:rPr lang="en-US" sz="3200" dirty="0" smtClean="0">
                <a:solidFill>
                  <a:srgbClr val="002060"/>
                </a:solidFill>
                <a:effectLst>
                  <a:outerShdw blurRad="38100" dist="38100" dir="2700000" algn="tl">
                    <a:srgbClr val="C0C0C0"/>
                  </a:outerShdw>
                </a:effectLst>
              </a:rPr>
              <a:t>Year by Year Comparison with Best Track and with Knutson et al., 2007</a:t>
            </a:r>
            <a:endParaRPr lang="en-US" sz="3200" dirty="0">
              <a:solidFill>
                <a:srgbClr val="002060"/>
              </a:solidFill>
              <a:effectLst>
                <a:outerShdw blurRad="38100" dist="38100" dir="2700000" algn="tl">
                  <a:srgbClr val="C0C0C0"/>
                </a:outerShdw>
              </a:effectLst>
            </a:endParaRPr>
          </a:p>
        </p:txBody>
      </p:sp>
      <p:pic>
        <p:nvPicPr>
          <p:cNvPr id="20484" name="Picture 5" descr="C:\Users\Kerry Emaanuel\Graphics\Transparent Figures\yearbyear_new.PNG"/>
          <p:cNvPicPr>
            <a:picLocks noChangeAspect="1" noChangeArrowheads="1"/>
          </p:cNvPicPr>
          <p:nvPr/>
        </p:nvPicPr>
        <p:blipFill>
          <a:blip r:embed="rId3" cstate="print"/>
          <a:srcRect/>
          <a:stretch>
            <a:fillRect/>
          </a:stretch>
        </p:blipFill>
        <p:spPr bwMode="auto">
          <a:xfrm>
            <a:off x="317500" y="990600"/>
            <a:ext cx="8572500" cy="56832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fontAlgn="auto">
              <a:spcAft>
                <a:spcPts val="0"/>
              </a:spcAft>
              <a:defRPr/>
            </a:pPr>
            <a:r>
              <a:rPr lang="en-US" sz="3200" dirty="0" smtClean="0">
                <a:solidFill>
                  <a:srgbClr val="002060"/>
                </a:solidFill>
                <a:effectLst>
                  <a:outerShdw blurRad="38100" dist="38100" dir="2700000" algn="tl">
                    <a:srgbClr val="000000">
                      <a:alpha val="43137"/>
                    </a:srgbClr>
                  </a:outerShdw>
                </a:effectLst>
              </a:rPr>
              <a:t>Decomposition of PDI Trends</a:t>
            </a:r>
            <a:endParaRPr lang="en-US" sz="3200" dirty="0">
              <a:solidFill>
                <a:srgbClr val="002060"/>
              </a:solidFill>
              <a:effectLst>
                <a:outerShdw blurRad="38100" dist="38100" dir="2700000" algn="tl">
                  <a:srgbClr val="000000">
                    <a:alpha val="43137"/>
                  </a:srgbClr>
                </a:outerShdw>
              </a:effectLst>
            </a:endParaRPr>
          </a:p>
        </p:txBody>
      </p:sp>
      <p:pic>
        <p:nvPicPr>
          <p:cNvPr id="22531" name="Picture 2" descr="C:\Users\Kerry Emaanuel\Graphics\Transparent Figures\1980_2006_pdi_decomp_trend.PNG"/>
          <p:cNvPicPr>
            <a:picLocks noChangeAspect="1" noChangeArrowheads="1"/>
          </p:cNvPicPr>
          <p:nvPr/>
        </p:nvPicPr>
        <p:blipFill>
          <a:blip r:embed="rId3" cstate="print"/>
          <a:srcRect/>
          <a:stretch>
            <a:fillRect/>
          </a:stretch>
        </p:blipFill>
        <p:spPr bwMode="auto">
          <a:xfrm>
            <a:off x="228600" y="685800"/>
            <a:ext cx="8820150" cy="6172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ss007e14908"/>
          <p:cNvPicPr>
            <a:picLocks noGrp="1" noChangeAspect="1" noChangeArrowheads="1"/>
          </p:cNvPicPr>
          <p:nvPr>
            <p:ph sz="quarter" idx="2"/>
          </p:nvPr>
        </p:nvPicPr>
        <p:blipFill>
          <a:blip r:embed="rId3" cstate="print">
            <a:lum bright="36000" contrast="-54000"/>
          </a:blip>
          <a:srcRect b="4210"/>
          <a:stretch>
            <a:fillRect/>
          </a:stretch>
        </p:blipFill>
        <p:spPr>
          <a:xfrm>
            <a:off x="0" y="0"/>
            <a:ext cx="9144000" cy="6858000"/>
          </a:xfrm>
          <a:noFill/>
        </p:spPr>
      </p:pic>
      <p:sp>
        <p:nvSpPr>
          <p:cNvPr id="196611" name="Rectangle 3"/>
          <p:cNvSpPr>
            <a:spLocks noGrp="1" noChangeArrowheads="1"/>
          </p:cNvSpPr>
          <p:nvPr>
            <p:ph type="title"/>
          </p:nvPr>
        </p:nvSpPr>
        <p:spPr>
          <a:xfrm>
            <a:off x="457200" y="0"/>
            <a:ext cx="8229600" cy="1143000"/>
          </a:xfrm>
        </p:spPr>
        <p:txBody>
          <a:bodyPr/>
          <a:lstStyle/>
          <a:p>
            <a:pPr eaLnBrk="1" hangingPunct="1">
              <a:defRPr/>
            </a:pPr>
            <a:r>
              <a:rPr lang="en-US" sz="4000" dirty="0" smtClean="0">
                <a:solidFill>
                  <a:srgbClr val="FFFF00"/>
                </a:solidFill>
                <a:effectLst>
                  <a:outerShdw blurRad="38100" dist="38100" dir="2700000" algn="tl">
                    <a:srgbClr val="C0C0C0"/>
                  </a:outerShdw>
                </a:effectLst>
              </a:rPr>
              <a:t>Sensitivity to Shear and Potential Intensity</a:t>
            </a:r>
          </a:p>
        </p:txBody>
      </p:sp>
      <p:pic>
        <p:nvPicPr>
          <p:cNvPr id="67588" name="Picture 3" descr="C:\Users\Kerry Emaanuel\Riskproject\Shear_PI_Comp2.png"/>
          <p:cNvPicPr>
            <a:picLocks noGrp="1" noChangeAspect="1" noChangeArrowheads="1"/>
          </p:cNvPicPr>
          <p:nvPr>
            <p:ph sz="quarter" idx="2"/>
          </p:nvPr>
        </p:nvPicPr>
        <p:blipFill>
          <a:blip r:embed="rId4" cstate="print"/>
          <a:srcRect/>
          <a:stretch>
            <a:fillRect/>
          </a:stretch>
        </p:blipFill>
        <p:spPr>
          <a:xfrm>
            <a:off x="1295400" y="1219200"/>
            <a:ext cx="6850063" cy="5411788"/>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3687762"/>
          </a:xfrm>
        </p:spPr>
        <p:txBody>
          <a:bodyPr/>
          <a:lstStyle/>
          <a:p>
            <a:r>
              <a:rPr lang="en-US" b="1" dirty="0" smtClean="0">
                <a:solidFill>
                  <a:srgbClr val="002060"/>
                </a:solidFill>
                <a:effectLst>
                  <a:outerShdw blurRad="38100" dist="38100" dir="2700000" algn="tl">
                    <a:srgbClr val="000000">
                      <a:alpha val="43137"/>
                    </a:srgbClr>
                  </a:outerShdw>
                </a:effectLst>
              </a:rPr>
              <a:t>The Importance of Potential Intensity for Genesis and for Storm Intensity</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Downscaling ECHAM5 AGCM (T42), 1870-2005</a:t>
            </a:r>
            <a:br>
              <a:rPr lang="en-US" sz="3200" dirty="0" smtClean="0">
                <a:solidFill>
                  <a:srgbClr val="002060"/>
                </a:solidFill>
                <a:effectLst>
                  <a:outerShdw blurRad="38100" dist="38100" dir="2700000" algn="tl">
                    <a:srgbClr val="000000">
                      <a:alpha val="43137"/>
                    </a:srgbClr>
                  </a:outerShdw>
                </a:effectLst>
              </a:rPr>
            </a:br>
            <a:r>
              <a:rPr lang="en-US" sz="3200" dirty="0" smtClean="0">
                <a:solidFill>
                  <a:srgbClr val="002060"/>
                </a:solidFill>
                <a:effectLst>
                  <a:outerShdw blurRad="38100" dist="38100" dir="2700000" algn="tl">
                    <a:srgbClr val="000000">
                      <a:alpha val="43137"/>
                    </a:srgbClr>
                  </a:outerShdw>
                </a:effectLst>
              </a:rPr>
              <a:t>(with Martin Wild and Doris Folini)</a:t>
            </a:r>
            <a:endParaRPr lang="en-US" sz="3200" dirty="0">
              <a:solidFill>
                <a:srgbClr val="002060"/>
              </a:solidFill>
              <a:effectLst>
                <a:outerShdw blurRad="38100" dist="38100" dir="2700000" algn="tl">
                  <a:srgbClr val="000000">
                    <a:alpha val="43137"/>
                  </a:srgbClr>
                </a:outerShdw>
              </a:effectLst>
            </a:endParaRPr>
          </a:p>
        </p:txBody>
      </p:sp>
      <p:pic>
        <p:nvPicPr>
          <p:cNvPr id="58370" name="Picture 2" descr="C:\Documents and Settings\Kerry Emanuel\My Documents\riskproject\annual_count_swiss.png"/>
          <p:cNvPicPr>
            <a:picLocks noChangeAspect="1" noChangeArrowheads="1"/>
          </p:cNvPicPr>
          <p:nvPr/>
        </p:nvPicPr>
        <p:blipFill>
          <a:blip r:embed="rId3" cstate="print"/>
          <a:srcRect/>
          <a:stretch>
            <a:fillRect/>
          </a:stretch>
        </p:blipFill>
        <p:spPr bwMode="auto">
          <a:xfrm>
            <a:off x="990237" y="1428750"/>
            <a:ext cx="7038593" cy="527685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1010" name="Picture 2" descr="C:\Users\Kerry Emaanuel\Riskproject\swiss_gfdlam21_pdi_smooth_10.png"/>
          <p:cNvPicPr>
            <a:picLocks noChangeAspect="1" noChangeArrowheads="1"/>
          </p:cNvPicPr>
          <p:nvPr/>
        </p:nvPicPr>
        <p:blipFill>
          <a:blip r:embed="rId2" cstate="print"/>
          <a:srcRect/>
          <a:stretch>
            <a:fillRect/>
          </a:stretch>
        </p:blipFill>
        <p:spPr bwMode="auto">
          <a:xfrm>
            <a:off x="381000" y="762000"/>
            <a:ext cx="8131226" cy="6096000"/>
          </a:xfrm>
          <a:prstGeom prst="rect">
            <a:avLst/>
          </a:prstGeom>
          <a:noFill/>
        </p:spPr>
      </p:pic>
      <p:sp>
        <p:nvSpPr>
          <p:cNvPr id="3" name="Title 2"/>
          <p:cNvSpPr>
            <a:spLocks noGrp="1"/>
          </p:cNvSpPr>
          <p:nvPr>
            <p:ph type="title"/>
          </p:nvPr>
        </p:nvSpPr>
        <p:spPr>
          <a:xfrm>
            <a:off x="457200" y="0"/>
            <a:ext cx="8229600" cy="1143000"/>
          </a:xfrm>
        </p:spPr>
        <p:txBody>
          <a:bodyPr/>
          <a:lstStyle/>
          <a:p>
            <a:r>
              <a:rPr lang="en-US" sz="2800" dirty="0" smtClean="0">
                <a:solidFill>
                  <a:srgbClr val="002060"/>
                </a:solidFill>
                <a:effectLst>
                  <a:outerShdw blurRad="38100" dist="38100" dir="2700000" algn="tl">
                    <a:srgbClr val="000000">
                      <a:alpha val="43137"/>
                    </a:srgbClr>
                  </a:outerShdw>
                </a:effectLst>
              </a:rPr>
              <a:t>Power Dissipation Downscaled Using ECHAM5 and GFDL  AM2.1 Compared to Best Track</a:t>
            </a:r>
            <a:endParaRPr lang="en-US"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Reminder: Problems with Potential Intensities</a:t>
            </a:r>
            <a:endParaRPr lang="en-US" sz="3200" dirty="0">
              <a:solidFill>
                <a:srgbClr val="002060"/>
              </a:solidFill>
              <a:effectLst>
                <a:outerShdw blurRad="38100" dist="38100" dir="2700000" algn="tl">
                  <a:srgbClr val="000000">
                    <a:alpha val="43137"/>
                  </a:srgbClr>
                </a:outerShdw>
              </a:effectLst>
            </a:endParaRPr>
          </a:p>
        </p:txBody>
      </p:sp>
      <p:pic>
        <p:nvPicPr>
          <p:cNvPr id="57346" name="Picture 2"/>
          <p:cNvPicPr>
            <a:picLocks noChangeAspect="1" noChangeArrowheads="1"/>
          </p:cNvPicPr>
          <p:nvPr/>
        </p:nvPicPr>
        <p:blipFill>
          <a:blip r:embed="rId3" cstate="print"/>
          <a:srcRect/>
          <a:stretch>
            <a:fillRect/>
          </a:stretch>
        </p:blipFill>
        <p:spPr bwMode="auto">
          <a:xfrm>
            <a:off x="1143000" y="1371600"/>
            <a:ext cx="6934564" cy="5198860"/>
          </a:xfrm>
          <a:prstGeom prst="rect">
            <a:avLst/>
          </a:prstGeom>
          <a:noFill/>
          <a:ln w="9525">
            <a:noFill/>
            <a:miter lim="800000"/>
            <a:headEnd/>
            <a:tailEnd/>
          </a:ln>
          <a:effectLst/>
        </p:spPr>
      </p:pic>
      <p:sp>
        <p:nvSpPr>
          <p:cNvPr id="4" name="TextBox 3"/>
          <p:cNvSpPr txBox="1"/>
          <p:nvPr/>
        </p:nvSpPr>
        <p:spPr>
          <a:xfrm>
            <a:off x="7620000" y="2133600"/>
            <a:ext cx="1371600" cy="2585323"/>
          </a:xfrm>
          <a:prstGeom prst="rect">
            <a:avLst/>
          </a:prstGeom>
          <a:noFill/>
        </p:spPr>
        <p:txBody>
          <a:bodyPr wrap="square" rtlCol="0">
            <a:spAutoFit/>
          </a:bodyPr>
          <a:lstStyle/>
          <a:p>
            <a:r>
              <a:rPr lang="en-US" dirty="0" smtClean="0"/>
              <a:t># 31: ECHAM without aerosols</a:t>
            </a:r>
          </a:p>
          <a:p>
            <a:endParaRPr lang="en-US" dirty="0" smtClean="0"/>
          </a:p>
          <a:p>
            <a:r>
              <a:rPr lang="en-US" dirty="0" smtClean="0"/>
              <a:t>#32: ECHAM with aerosols</a:t>
            </a:r>
            <a:endParaRPr lang="en-US" dirty="0"/>
          </a:p>
        </p:txBody>
      </p:sp>
      <p:cxnSp>
        <p:nvCxnSpPr>
          <p:cNvPr id="6" name="Straight Arrow Connector 5"/>
          <p:cNvCxnSpPr/>
          <p:nvPr/>
        </p:nvCxnSpPr>
        <p:spPr>
          <a:xfrm rot="5400000">
            <a:off x="5448300" y="2933700"/>
            <a:ext cx="2286000" cy="2057400"/>
          </a:xfrm>
          <a:prstGeom prst="straightConnector1">
            <a:avLst/>
          </a:prstGeom>
          <a:ln w="25400">
            <a:solidFill>
              <a:srgbClr val="0D428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6705600" y="4343400"/>
            <a:ext cx="914400" cy="381000"/>
          </a:xfrm>
          <a:prstGeom prst="straightConnector1">
            <a:avLst/>
          </a:prstGeom>
          <a:ln w="25400">
            <a:solidFill>
              <a:srgbClr val="32961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91200" y="2057400"/>
            <a:ext cx="838200" cy="369332"/>
          </a:xfrm>
          <a:prstGeom prst="rect">
            <a:avLst/>
          </a:prstGeom>
          <a:noFill/>
        </p:spPr>
        <p:txBody>
          <a:bodyPr wrap="square" rtlCol="0">
            <a:spAutoFit/>
          </a:bodyPr>
          <a:lstStyle/>
          <a:p>
            <a:r>
              <a:rPr lang="en-US" dirty="0" smtClean="0"/>
              <a:t>NCEP</a:t>
            </a:r>
            <a:endParaRPr lang="en-US" dirty="0"/>
          </a:p>
        </p:txBody>
      </p:sp>
      <p:cxnSp>
        <p:nvCxnSpPr>
          <p:cNvPr id="11" name="Straight Arrow Connector 10"/>
          <p:cNvCxnSpPr>
            <a:stCxn id="9" idx="2"/>
          </p:cNvCxnSpPr>
          <p:nvPr/>
        </p:nvCxnSpPr>
        <p:spPr>
          <a:xfrm rot="16200000" flipH="1">
            <a:off x="6375916" y="2261116"/>
            <a:ext cx="240268" cy="5715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5299" name="Rectangle 3"/>
          <p:cNvSpPr>
            <a:spLocks noGrp="1" noChangeArrowheads="1"/>
          </p:cNvSpPr>
          <p:nvPr>
            <p:ph type="title" idx="4294967295"/>
          </p:nvPr>
        </p:nvSpPr>
        <p:spPr>
          <a:xfrm>
            <a:off x="381000" y="1752600"/>
            <a:ext cx="8229600" cy="3581400"/>
          </a:xfrm>
        </p:spPr>
        <p:txBody>
          <a:bodyPr/>
          <a:lstStyle/>
          <a:p>
            <a:pPr eaLnBrk="1" hangingPunct="1"/>
            <a:r>
              <a:rPr lang="en-US" b="1" dirty="0" smtClean="0">
                <a:solidFill>
                  <a:srgbClr val="002060"/>
                </a:solidFill>
                <a:effectLst>
                  <a:outerShdw blurRad="38100" dist="38100" dir="2700000" algn="tl">
                    <a:srgbClr val="000000">
                      <a:alpha val="43137"/>
                    </a:srgbClr>
                  </a:outerShdw>
                </a:effectLst>
              </a:rPr>
              <a:t>Feedback of Global Tropical Cyclone Activity on the Climate System</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2" descr="emily_sst"/>
          <p:cNvPicPr>
            <a:picLocks noChangeAspect="1" noChangeArrowheads="1"/>
          </p:cNvPicPr>
          <p:nvPr/>
        </p:nvPicPr>
        <p:blipFill>
          <a:blip r:embed="rId3" cstate="print"/>
          <a:srcRect/>
          <a:stretch>
            <a:fillRect/>
          </a:stretch>
        </p:blipFill>
        <p:spPr bwMode="auto">
          <a:xfrm>
            <a:off x="1219200" y="0"/>
            <a:ext cx="7081838" cy="6838950"/>
          </a:xfrm>
          <a:prstGeom prst="rect">
            <a:avLst/>
          </a:prstGeom>
          <a:noFill/>
          <a:ln w="9525">
            <a:noFill/>
            <a:miter lim="800000"/>
            <a:headEnd/>
            <a:tailEnd/>
          </a:ln>
        </p:spPr>
      </p:pic>
      <p:sp>
        <p:nvSpPr>
          <p:cNvPr id="56323" name="Freeform 3"/>
          <p:cNvSpPr>
            <a:spLocks/>
          </p:cNvSpPr>
          <p:nvPr/>
        </p:nvSpPr>
        <p:spPr bwMode="auto">
          <a:xfrm>
            <a:off x="1828800" y="2590800"/>
            <a:ext cx="4953000" cy="2209800"/>
          </a:xfrm>
          <a:custGeom>
            <a:avLst/>
            <a:gdLst>
              <a:gd name="T0" fmla="*/ 0 w 3120"/>
              <a:gd name="T1" fmla="*/ 0 h 1392"/>
              <a:gd name="T2" fmla="*/ 2147483647 w 3120"/>
              <a:gd name="T3" fmla="*/ 2147483647 h 1392"/>
              <a:gd name="T4" fmla="*/ 2147483647 w 3120"/>
              <a:gd name="T5" fmla="*/ 2147483647 h 1392"/>
              <a:gd name="T6" fmla="*/ 2147483647 w 3120"/>
              <a:gd name="T7" fmla="*/ 2147483647 h 1392"/>
              <a:gd name="T8" fmla="*/ 2147483647 w 3120"/>
              <a:gd name="T9" fmla="*/ 2147483647 h 1392"/>
              <a:gd name="T10" fmla="*/ 2147483647 w 3120"/>
              <a:gd name="T11" fmla="*/ 2147483647 h 1392"/>
              <a:gd name="T12" fmla="*/ 2147483647 w 3120"/>
              <a:gd name="T13" fmla="*/ 2147483647 h 1392"/>
              <a:gd name="T14" fmla="*/ 2147483647 w 3120"/>
              <a:gd name="T15" fmla="*/ 2147483647 h 1392"/>
              <a:gd name="T16" fmla="*/ 2147483647 w 3120"/>
              <a:gd name="T17" fmla="*/ 2147483647 h 1392"/>
              <a:gd name="T18" fmla="*/ 2147483647 w 3120"/>
              <a:gd name="T19" fmla="*/ 2147483647 h 1392"/>
              <a:gd name="T20" fmla="*/ 2147483647 w 3120"/>
              <a:gd name="T21" fmla="*/ 2147483647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0"/>
              <a:gd name="T34" fmla="*/ 0 h 1392"/>
              <a:gd name="T35" fmla="*/ 3120 w 3120"/>
              <a:gd name="T36" fmla="*/ 1392 h 1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0" h="1392">
                <a:moveTo>
                  <a:pt x="0" y="0"/>
                </a:moveTo>
                <a:cubicBezTo>
                  <a:pt x="30" y="10"/>
                  <a:pt x="122" y="38"/>
                  <a:pt x="181" y="60"/>
                </a:cubicBezTo>
                <a:cubicBezTo>
                  <a:pt x="240" y="82"/>
                  <a:pt x="290" y="112"/>
                  <a:pt x="356" y="134"/>
                </a:cubicBezTo>
                <a:cubicBezTo>
                  <a:pt x="422" y="156"/>
                  <a:pt x="507" y="166"/>
                  <a:pt x="576" y="192"/>
                </a:cubicBezTo>
                <a:cubicBezTo>
                  <a:pt x="645" y="218"/>
                  <a:pt x="672" y="248"/>
                  <a:pt x="768" y="288"/>
                </a:cubicBezTo>
                <a:cubicBezTo>
                  <a:pt x="864" y="328"/>
                  <a:pt x="1016" y="376"/>
                  <a:pt x="1152" y="432"/>
                </a:cubicBezTo>
                <a:cubicBezTo>
                  <a:pt x="1288" y="488"/>
                  <a:pt x="1448" y="544"/>
                  <a:pt x="1584" y="624"/>
                </a:cubicBezTo>
                <a:cubicBezTo>
                  <a:pt x="1720" y="704"/>
                  <a:pt x="1840" y="832"/>
                  <a:pt x="1968" y="912"/>
                </a:cubicBezTo>
                <a:cubicBezTo>
                  <a:pt x="2096" y="992"/>
                  <a:pt x="2224" y="1040"/>
                  <a:pt x="2352" y="1104"/>
                </a:cubicBezTo>
                <a:cubicBezTo>
                  <a:pt x="2480" y="1168"/>
                  <a:pt x="2608" y="1248"/>
                  <a:pt x="2736" y="1296"/>
                </a:cubicBezTo>
                <a:cubicBezTo>
                  <a:pt x="2864" y="1344"/>
                  <a:pt x="3056" y="1376"/>
                  <a:pt x="3120" y="1392"/>
                </a:cubicBezTo>
              </a:path>
            </a:pathLst>
          </a:custGeom>
          <a:noFill/>
          <a:ln w="76200">
            <a:solidFill>
              <a:schemeClr val="tx1"/>
            </a:solidFill>
            <a:round/>
            <a:headEnd/>
            <a:tailEnd/>
          </a:ln>
        </p:spPr>
        <p:txBody>
          <a:bodyPr wrap="none" anchor="ctr"/>
          <a:lstStyle/>
          <a:p>
            <a:endParaRPr lang="en-US" sz="1800"/>
          </a:p>
        </p:txBody>
      </p:sp>
      <p:sp>
        <p:nvSpPr>
          <p:cNvPr id="56324" name="Text Box 4"/>
          <p:cNvSpPr txBox="1">
            <a:spLocks noChangeArrowheads="1"/>
          </p:cNvSpPr>
          <p:nvPr/>
        </p:nvSpPr>
        <p:spPr bwMode="auto">
          <a:xfrm>
            <a:off x="1447800" y="152400"/>
            <a:ext cx="6599238" cy="519113"/>
          </a:xfrm>
          <a:prstGeom prst="rect">
            <a:avLst/>
          </a:prstGeom>
          <a:solidFill>
            <a:schemeClr val="bg1"/>
          </a:solidFill>
          <a:ln w="9525">
            <a:noFill/>
            <a:miter lim="800000"/>
            <a:headEnd/>
            <a:tailEnd/>
          </a:ln>
        </p:spPr>
        <p:txBody>
          <a:bodyPr wrap="none">
            <a:spAutoFit/>
          </a:bodyPr>
          <a:lstStyle/>
          <a:p>
            <a:r>
              <a:rPr lang="en-US" sz="2800" dirty="0">
                <a:solidFill>
                  <a:srgbClr val="002060"/>
                </a:solidFill>
              </a:rPr>
              <a:t>The wake of Hurricane Emily (July 2005)</a:t>
            </a:r>
          </a:p>
        </p:txBody>
      </p:sp>
      <p:sp>
        <p:nvSpPr>
          <p:cNvPr id="56325" name="Freeform 5"/>
          <p:cNvSpPr>
            <a:spLocks/>
          </p:cNvSpPr>
          <p:nvPr/>
        </p:nvSpPr>
        <p:spPr bwMode="auto">
          <a:xfrm>
            <a:off x="5105400" y="685800"/>
            <a:ext cx="2362200" cy="3124200"/>
          </a:xfrm>
          <a:custGeom>
            <a:avLst/>
            <a:gdLst>
              <a:gd name="T0" fmla="*/ 0 w 1488"/>
              <a:gd name="T1" fmla="*/ 0 h 1968"/>
              <a:gd name="T2" fmla="*/ 2147483647 w 1488"/>
              <a:gd name="T3" fmla="*/ 2147483647 h 1968"/>
              <a:gd name="T4" fmla="*/ 2147483647 w 1488"/>
              <a:gd name="T5" fmla="*/ 2147483647 h 1968"/>
              <a:gd name="T6" fmla="*/ 2147483647 w 1488"/>
              <a:gd name="T7" fmla="*/ 2147483647 h 1968"/>
              <a:gd name="T8" fmla="*/ 2147483647 w 1488"/>
              <a:gd name="T9" fmla="*/ 2147483647 h 1968"/>
              <a:gd name="T10" fmla="*/ 2147483647 w 1488"/>
              <a:gd name="T11" fmla="*/ 2147483647 h 1968"/>
              <a:gd name="T12" fmla="*/ 2147483647 w 1488"/>
              <a:gd name="T13" fmla="*/ 2147483647 h 1968"/>
              <a:gd name="T14" fmla="*/ 0 60000 65536"/>
              <a:gd name="T15" fmla="*/ 0 60000 65536"/>
              <a:gd name="T16" fmla="*/ 0 60000 65536"/>
              <a:gd name="T17" fmla="*/ 0 60000 65536"/>
              <a:gd name="T18" fmla="*/ 0 60000 65536"/>
              <a:gd name="T19" fmla="*/ 0 60000 65536"/>
              <a:gd name="T20" fmla="*/ 0 60000 65536"/>
              <a:gd name="T21" fmla="*/ 0 w 1488"/>
              <a:gd name="T22" fmla="*/ 0 h 1968"/>
              <a:gd name="T23" fmla="*/ 1488 w 1488"/>
              <a:gd name="T24" fmla="*/ 1968 h 1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1968">
                <a:moveTo>
                  <a:pt x="0" y="0"/>
                </a:moveTo>
                <a:cubicBezTo>
                  <a:pt x="24" y="60"/>
                  <a:pt x="48" y="120"/>
                  <a:pt x="96" y="240"/>
                </a:cubicBezTo>
                <a:cubicBezTo>
                  <a:pt x="144" y="360"/>
                  <a:pt x="224" y="592"/>
                  <a:pt x="288" y="720"/>
                </a:cubicBezTo>
                <a:cubicBezTo>
                  <a:pt x="352" y="848"/>
                  <a:pt x="416" y="928"/>
                  <a:pt x="480" y="1008"/>
                </a:cubicBezTo>
                <a:cubicBezTo>
                  <a:pt x="544" y="1088"/>
                  <a:pt x="576" y="1104"/>
                  <a:pt x="672" y="1200"/>
                </a:cubicBezTo>
                <a:cubicBezTo>
                  <a:pt x="768" y="1296"/>
                  <a:pt x="920" y="1456"/>
                  <a:pt x="1056" y="1584"/>
                </a:cubicBezTo>
                <a:cubicBezTo>
                  <a:pt x="1192" y="1712"/>
                  <a:pt x="1416" y="1904"/>
                  <a:pt x="1488" y="1968"/>
                </a:cubicBezTo>
              </a:path>
            </a:pathLst>
          </a:custGeom>
          <a:noFill/>
          <a:ln w="76200">
            <a:solidFill>
              <a:schemeClr val="tx1"/>
            </a:solidFill>
            <a:round/>
            <a:headEnd/>
            <a:tailEnd/>
          </a:ln>
        </p:spPr>
        <p:txBody>
          <a:bodyPr wrap="none" anchor="ctr"/>
          <a:lstStyle/>
          <a:p>
            <a:endParaRPr lang="en-US" sz="1800"/>
          </a:p>
        </p:txBody>
      </p:sp>
      <p:sp>
        <p:nvSpPr>
          <p:cNvPr id="56326" name="Text Box 6"/>
          <p:cNvSpPr txBox="1">
            <a:spLocks noChangeArrowheads="1"/>
          </p:cNvSpPr>
          <p:nvPr/>
        </p:nvSpPr>
        <p:spPr bwMode="auto">
          <a:xfrm>
            <a:off x="6172200" y="1981200"/>
            <a:ext cx="2932113" cy="823913"/>
          </a:xfrm>
          <a:prstGeom prst="rect">
            <a:avLst/>
          </a:prstGeom>
          <a:noFill/>
          <a:ln w="9525">
            <a:noFill/>
            <a:miter lim="800000"/>
            <a:headEnd/>
            <a:tailEnd/>
          </a:ln>
        </p:spPr>
        <p:txBody>
          <a:bodyPr wrap="none">
            <a:spAutoFit/>
          </a:bodyPr>
          <a:lstStyle/>
          <a:p>
            <a:pPr algn="ctr"/>
            <a:r>
              <a:rPr lang="en-US" sz="2800"/>
              <a:t>Hurricane Dennis</a:t>
            </a:r>
          </a:p>
          <a:p>
            <a:pPr algn="ctr"/>
            <a:r>
              <a:rPr lang="en-US" sz="2000"/>
              <a:t>(one week earlier)</a:t>
            </a:r>
            <a:endParaRPr lang="en-US" sz="2800"/>
          </a:p>
        </p:txBody>
      </p:sp>
      <p:sp>
        <p:nvSpPr>
          <p:cNvPr id="56327" name="Line 7"/>
          <p:cNvSpPr>
            <a:spLocks noChangeShapeType="1"/>
          </p:cNvSpPr>
          <p:nvPr/>
        </p:nvSpPr>
        <p:spPr bwMode="auto">
          <a:xfrm flipH="1">
            <a:off x="7010400" y="2743200"/>
            <a:ext cx="1219200" cy="533400"/>
          </a:xfrm>
          <a:prstGeom prst="line">
            <a:avLst/>
          </a:prstGeom>
          <a:noFill/>
          <a:ln w="9525">
            <a:solidFill>
              <a:schemeClr val="tx1"/>
            </a:solidFill>
            <a:round/>
            <a:headEnd/>
            <a:tailEnd type="triangle" w="med" len="med"/>
          </a:ln>
        </p:spPr>
        <p:txBody>
          <a:bodyPr wrap="none" anchor="ctr"/>
          <a:lstStyle/>
          <a:p>
            <a:endParaRPr lang="en-US"/>
          </a:p>
        </p:txBody>
      </p:sp>
      <p:sp>
        <p:nvSpPr>
          <p:cNvPr id="56328" name="Text Box 8"/>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t>Source:  Rob Korty, CalTech</a:t>
            </a:r>
          </a:p>
        </p:txBody>
      </p:sp>
      <p:sp>
        <p:nvSpPr>
          <p:cNvPr id="208905" name="Text Box 9"/>
          <p:cNvSpPr txBox="1">
            <a:spLocks noChangeArrowheads="1"/>
          </p:cNvSpPr>
          <p:nvPr/>
        </p:nvSpPr>
        <p:spPr bwMode="auto">
          <a:xfrm>
            <a:off x="0" y="1066800"/>
            <a:ext cx="1752600" cy="13112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rPr>
              <a:t>Sea Surface Temperature in the Wakes of Hurricanes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457200" y="0"/>
            <a:ext cx="8077200" cy="579438"/>
          </a:xfrm>
          <a:prstGeom prst="rect">
            <a:avLst/>
          </a:prstGeom>
          <a:noFill/>
          <a:ln w="9525">
            <a:noFill/>
            <a:miter lim="800000"/>
            <a:headEnd/>
            <a:tailEnd/>
          </a:ln>
        </p:spPr>
        <p:txBody>
          <a:bodyPr>
            <a:spAutoFit/>
          </a:bodyPr>
          <a:lstStyle/>
          <a:p>
            <a:pPr algn="ctr">
              <a:spcBef>
                <a:spcPct val="50000"/>
              </a:spcBef>
            </a:pPr>
            <a:r>
              <a:rPr lang="en-US" sz="3200" dirty="0">
                <a:solidFill>
                  <a:srgbClr val="002060"/>
                </a:solidFill>
                <a:effectLst>
                  <a:outerShdw blurRad="38100" dist="38100" dir="2700000" algn="tl">
                    <a:srgbClr val="000000">
                      <a:alpha val="43137"/>
                    </a:srgbClr>
                  </a:outerShdw>
                </a:effectLst>
              </a:rPr>
              <a:t>Direct mixing by tropical cyclones</a:t>
            </a:r>
          </a:p>
        </p:txBody>
      </p:sp>
      <p:sp>
        <p:nvSpPr>
          <p:cNvPr id="57347" name="Text Box 4"/>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t>Source:  Rob Korty, CalTech</a:t>
            </a:r>
          </a:p>
        </p:txBody>
      </p:sp>
      <p:pic>
        <p:nvPicPr>
          <p:cNvPr id="57348" name="Picture 5" descr="mixing"/>
          <p:cNvPicPr>
            <a:picLocks noGrp="1" noChangeAspect="1" noChangeArrowheads="1"/>
          </p:cNvPicPr>
          <p:nvPr>
            <p:ph idx="4294967295"/>
          </p:nvPr>
        </p:nvPicPr>
        <p:blipFill>
          <a:blip r:embed="rId3" cstate="print"/>
          <a:srcRect/>
          <a:stretch>
            <a:fillRect/>
          </a:stretch>
        </p:blipFill>
        <p:spPr>
          <a:xfrm>
            <a:off x="0" y="609600"/>
            <a:ext cx="8915400" cy="4437063"/>
          </a:xfrm>
          <a:noFill/>
        </p:spPr>
      </p:pic>
      <p:sp>
        <p:nvSpPr>
          <p:cNvPr id="57349" name="Text Box 7"/>
          <p:cNvSpPr txBox="1">
            <a:spLocks noChangeArrowheads="1"/>
          </p:cNvSpPr>
          <p:nvPr/>
        </p:nvSpPr>
        <p:spPr bwMode="auto">
          <a:xfrm>
            <a:off x="304800" y="4953000"/>
            <a:ext cx="8839200" cy="396875"/>
          </a:xfrm>
          <a:prstGeom prst="rect">
            <a:avLst/>
          </a:prstGeom>
          <a:noFill/>
          <a:ln w="9525">
            <a:noFill/>
            <a:miter lim="800000"/>
            <a:headEnd/>
            <a:tailEnd/>
          </a:ln>
        </p:spPr>
        <p:txBody>
          <a:bodyPr>
            <a:spAutoFit/>
          </a:bodyPr>
          <a:lstStyle/>
          <a:p>
            <a:pPr>
              <a:spcBef>
                <a:spcPct val="50000"/>
              </a:spcBef>
            </a:pPr>
            <a:r>
              <a:rPr lang="en-US" sz="2000" b="1"/>
              <a:t>Emanuel (2001) estimated global rate of heat input as 1.4 X 10</a:t>
            </a:r>
            <a:r>
              <a:rPr lang="en-US" sz="2000" b="1" baseline="30000"/>
              <a:t>15</a:t>
            </a:r>
            <a:r>
              <a:rPr lang="en-US" sz="2000" b="1"/>
              <a:t> Watts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2" descr="trenberth"/>
          <p:cNvPicPr>
            <a:picLocks noChangeAspect="1" noChangeArrowheads="1"/>
          </p:cNvPicPr>
          <p:nvPr/>
        </p:nvPicPr>
        <p:blipFill>
          <a:blip r:embed="rId3" cstate="print">
            <a:lum bright="14000" contrast="-16000"/>
          </a:blip>
          <a:srcRect/>
          <a:stretch>
            <a:fillRect/>
          </a:stretch>
        </p:blipFill>
        <p:spPr bwMode="auto">
          <a:xfrm>
            <a:off x="228600" y="1311275"/>
            <a:ext cx="8610600" cy="5546725"/>
          </a:xfrm>
          <a:prstGeom prst="rect">
            <a:avLst/>
          </a:prstGeom>
          <a:noFill/>
          <a:ln w="9525">
            <a:noFill/>
            <a:miter lim="800000"/>
            <a:headEnd/>
            <a:tailEnd/>
          </a:ln>
        </p:spPr>
      </p:pic>
      <p:sp>
        <p:nvSpPr>
          <p:cNvPr id="58371" name="Text Box 3"/>
          <p:cNvSpPr txBox="1">
            <a:spLocks noChangeArrowheads="1"/>
          </p:cNvSpPr>
          <p:nvPr/>
        </p:nvSpPr>
        <p:spPr bwMode="auto">
          <a:xfrm>
            <a:off x="304800" y="228600"/>
            <a:ext cx="8686800" cy="946150"/>
          </a:xfrm>
          <a:prstGeom prst="rect">
            <a:avLst/>
          </a:prstGeom>
          <a:noFill/>
          <a:ln w="9525">
            <a:noFill/>
            <a:miter lim="800000"/>
            <a:headEnd/>
            <a:tailEnd/>
          </a:ln>
        </p:spPr>
        <p:txBody>
          <a:bodyPr>
            <a:spAutoFit/>
          </a:bodyPr>
          <a:lstStyle/>
          <a:p>
            <a:pPr algn="ctr">
              <a:spcBef>
                <a:spcPct val="50000"/>
              </a:spcBef>
            </a:pPr>
            <a:r>
              <a:rPr lang="en-US" sz="2800" b="1">
                <a:solidFill>
                  <a:srgbClr val="000066"/>
                </a:solidFill>
              </a:rPr>
              <a:t>TC Mixing May Induce Much or Most of the Observed Poleward Heat Flux by the Oceans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descr="C:\Users\Kerry Emaanuel\CHIP\Data\THC_heat_flux.tif"/>
          <p:cNvPicPr>
            <a:picLocks noChangeAspect="1" noChangeArrowheads="1"/>
          </p:cNvPicPr>
          <p:nvPr/>
        </p:nvPicPr>
        <p:blipFill>
          <a:blip r:embed="rId2" cstate="print"/>
          <a:srcRect/>
          <a:stretch>
            <a:fillRect/>
          </a:stretch>
        </p:blipFill>
        <p:spPr bwMode="auto">
          <a:xfrm>
            <a:off x="0" y="609599"/>
            <a:ext cx="9144000" cy="5563705"/>
          </a:xfrm>
          <a:prstGeom prst="rect">
            <a:avLst/>
          </a:prstGeom>
          <a:noFill/>
        </p:spPr>
      </p:pic>
      <p:sp>
        <p:nvSpPr>
          <p:cNvPr id="3" name="TextBox 2"/>
          <p:cNvSpPr txBox="1"/>
          <p:nvPr/>
        </p:nvSpPr>
        <p:spPr>
          <a:xfrm>
            <a:off x="685800" y="5943600"/>
            <a:ext cx="2743200"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Estimate of total heat uptake by tropical oceans</a:t>
            </a:r>
            <a:endParaRPr lang="en-US" sz="1600" b="1" dirty="0">
              <a:latin typeface="Arial" pitchFamily="34" charset="0"/>
              <a:cs typeface="Arial" pitchFamily="34" charset="0"/>
            </a:endParaRPr>
          </a:p>
        </p:txBody>
      </p:sp>
      <p:sp>
        <p:nvSpPr>
          <p:cNvPr id="4" name="TextBox 3"/>
          <p:cNvSpPr txBox="1"/>
          <p:nvPr/>
        </p:nvSpPr>
        <p:spPr>
          <a:xfrm>
            <a:off x="4724400" y="5867400"/>
            <a:ext cx="1828800" cy="830997"/>
          </a:xfrm>
          <a:prstGeom prst="rect">
            <a:avLst/>
          </a:prstGeom>
          <a:noFill/>
        </p:spPr>
        <p:txBody>
          <a:bodyPr wrap="square" rtlCol="0">
            <a:spAutoFit/>
          </a:bodyPr>
          <a:lstStyle/>
          <a:p>
            <a:pPr algn="ctr"/>
            <a:r>
              <a:rPr lang="en-US" sz="1600" b="1" dirty="0" smtClean="0"/>
              <a:t>Estimate from satellite-derived wake recoveries</a:t>
            </a:r>
            <a:endParaRPr lang="en-US" sz="1600" b="1" dirty="0"/>
          </a:p>
        </p:txBody>
      </p:sp>
      <p:sp>
        <p:nvSpPr>
          <p:cNvPr id="5" name="TextBox 4"/>
          <p:cNvSpPr txBox="1"/>
          <p:nvPr/>
        </p:nvSpPr>
        <p:spPr>
          <a:xfrm>
            <a:off x="6553200" y="5780782"/>
            <a:ext cx="2362200" cy="1077218"/>
          </a:xfrm>
          <a:prstGeom prst="rect">
            <a:avLst/>
          </a:prstGeom>
          <a:noFill/>
        </p:spPr>
        <p:txBody>
          <a:bodyPr wrap="square" rtlCol="0">
            <a:spAutoFit/>
          </a:bodyPr>
          <a:lstStyle/>
          <a:p>
            <a:pPr algn="ctr"/>
            <a:r>
              <a:rPr lang="en-US" sz="1600" b="1" dirty="0" smtClean="0"/>
              <a:t>Extrapolation from detailed ocean measurements of one storm</a:t>
            </a:r>
            <a:endParaRPr lang="en-US" sz="16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304800" y="457200"/>
            <a:ext cx="8347075" cy="61055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4" descr="fig32"/>
          <p:cNvPicPr>
            <a:picLocks noChangeAspect="1" noChangeArrowheads="1"/>
          </p:cNvPicPr>
          <p:nvPr/>
        </p:nvPicPr>
        <p:blipFill>
          <a:blip r:embed="rId3" cstate="print"/>
          <a:srcRect/>
          <a:stretch>
            <a:fillRect/>
          </a:stretch>
        </p:blipFill>
        <p:spPr bwMode="auto">
          <a:xfrm>
            <a:off x="1600200" y="1524000"/>
            <a:ext cx="5638800" cy="5018088"/>
          </a:xfrm>
          <a:prstGeom prst="rect">
            <a:avLst/>
          </a:prstGeom>
          <a:noFill/>
          <a:ln w="9525">
            <a:noFill/>
            <a:miter lim="800000"/>
            <a:headEnd/>
            <a:tailEnd/>
          </a:ln>
        </p:spPr>
      </p:pic>
      <p:sp>
        <p:nvSpPr>
          <p:cNvPr id="60419" name="Text Box 5"/>
          <p:cNvSpPr txBox="1">
            <a:spLocks noChangeArrowheads="1"/>
          </p:cNvSpPr>
          <p:nvPr/>
        </p:nvSpPr>
        <p:spPr bwMode="auto">
          <a:xfrm>
            <a:off x="457200" y="0"/>
            <a:ext cx="8077200" cy="1187450"/>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TC-Mixing may be Crucial for High-Latitude Warmth and Low-Latitude Moderation During Warm Climates, such as that of the Eocene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fig10"/>
          <p:cNvPicPr>
            <a:picLocks noChangeAspect="1" noChangeArrowheads="1"/>
          </p:cNvPicPr>
          <p:nvPr/>
        </p:nvPicPr>
        <p:blipFill>
          <a:blip r:embed="rId3" cstate="print"/>
          <a:srcRect l="3751" r="1875" b="16667"/>
          <a:stretch>
            <a:fillRect/>
          </a:stretch>
        </p:blipFill>
        <p:spPr bwMode="auto">
          <a:xfrm>
            <a:off x="0" y="676275"/>
            <a:ext cx="9144000" cy="6054725"/>
          </a:xfrm>
          <a:prstGeom prst="rect">
            <a:avLst/>
          </a:prstGeom>
          <a:noFill/>
          <a:ln w="9525">
            <a:noFill/>
            <a:miter lim="800000"/>
            <a:headEnd/>
            <a:tailEnd/>
          </a:ln>
        </p:spPr>
      </p:pic>
      <p:sp>
        <p:nvSpPr>
          <p:cNvPr id="515075" name="Text Box 3"/>
          <p:cNvSpPr txBox="1">
            <a:spLocks noChangeArrowheads="1"/>
          </p:cNvSpPr>
          <p:nvPr/>
        </p:nvSpPr>
        <p:spPr bwMode="auto">
          <a:xfrm>
            <a:off x="1600200" y="0"/>
            <a:ext cx="5878513" cy="769938"/>
          </a:xfrm>
          <a:prstGeom prst="rect">
            <a:avLst/>
          </a:prstGeom>
          <a:noFill/>
          <a:ln w="12700" cap="sq">
            <a:noFill/>
            <a:miter lim="800000"/>
            <a:headEnd type="none" w="sm" len="sm"/>
            <a:tailEnd type="none" w="sm" len="sm"/>
          </a:ln>
          <a:effectLst/>
        </p:spPr>
        <p:txBody>
          <a:bodyPr wrap="none">
            <a:spAutoFit/>
          </a:bodyPr>
          <a:lstStyle/>
          <a:p>
            <a:pPr>
              <a:defRPr/>
            </a:pPr>
            <a:r>
              <a:rPr lang="en-US" sz="4400" dirty="0">
                <a:effectLst>
                  <a:outerShdw blurRad="38100" dist="38100" dir="2700000" algn="tl">
                    <a:srgbClr val="C0C0C0"/>
                  </a:outerShdw>
                </a:effectLst>
                <a:latin typeface="Times New Roman" pitchFamily="18" charset="0"/>
              </a:rPr>
              <a:t>Energy Production Cycle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Summary</a:t>
            </a:r>
            <a:endParaRPr lang="en-US" dirty="0">
              <a:solidFill>
                <a:srgbClr val="FFFF00"/>
              </a:solidFill>
              <a:effectLst>
                <a:outerShdw blurRad="38100" dist="38100" dir="2700000" algn="tl">
                  <a:srgbClr val="000000">
                    <a:alpha val="43137"/>
                  </a:srgbClr>
                </a:outerShdw>
              </a:effectLst>
            </a:endParaRPr>
          </a:p>
        </p:txBody>
      </p:sp>
      <p:sp>
        <p:nvSpPr>
          <p:cNvPr id="61443" name="Content Placeholder 2"/>
          <p:cNvSpPr>
            <a:spLocks noGrp="1"/>
          </p:cNvSpPr>
          <p:nvPr>
            <p:ph idx="1"/>
          </p:nvPr>
        </p:nvSpPr>
        <p:spPr/>
        <p:txBody>
          <a:bodyPr/>
          <a:lstStyle/>
          <a:p>
            <a:r>
              <a:rPr lang="en-US" b="1" dirty="0" smtClean="0">
                <a:solidFill>
                  <a:srgbClr val="002060"/>
                </a:solidFill>
              </a:rPr>
              <a:t>Potential intensity is an important (but not the only) control on tropical cyclone activity, including frequency and intensity</a:t>
            </a:r>
          </a:p>
          <a:p>
            <a:endParaRPr lang="en-US" b="1" dirty="0" smtClean="0">
              <a:solidFill>
                <a:srgbClr val="002060"/>
              </a:solidFill>
            </a:endParaRPr>
          </a:p>
          <a:p>
            <a:r>
              <a:rPr lang="en-US" b="1" dirty="0" smtClean="0">
                <a:solidFill>
                  <a:srgbClr val="002060"/>
                </a:solidFill>
              </a:rPr>
              <a:t>On time scales long enough for the ocean mixed layer to be in thermal equilibrium, potential intensity is controlled largely by surface radiation, surface wind speed, ocean heat fluxes, and outflow temperature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2060"/>
                </a:solidFill>
              </a:rPr>
              <a:t>Recent large, upward trends in potential intensity are partly attributable to cooling of the lower stratosphere</a:t>
            </a:r>
          </a:p>
          <a:p>
            <a:endParaRPr lang="en-US" b="1" dirty="0" smtClean="0">
              <a:solidFill>
                <a:srgbClr val="002060"/>
              </a:solidFill>
            </a:endParaRPr>
          </a:p>
          <a:p>
            <a:r>
              <a:rPr lang="en-US" b="1" dirty="0" smtClean="0">
                <a:solidFill>
                  <a:srgbClr val="002060"/>
                </a:solidFill>
              </a:rPr>
              <a:t>Models forced with observed SSTs not very successful in capturing this cooling</a:t>
            </a:r>
            <a:endParaRPr lang="en-US" b="1" dirty="0">
              <a:solidFill>
                <a:srgbClr val="00206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57200" y="1295400"/>
            <a:ext cx="8229600" cy="4800600"/>
          </a:xfrm>
        </p:spPr>
        <p:txBody>
          <a:bodyPr/>
          <a:lstStyle/>
          <a:p>
            <a:r>
              <a:rPr lang="en-US" b="1" smtClean="0">
                <a:solidFill>
                  <a:srgbClr val="002060"/>
                </a:solidFill>
              </a:rPr>
              <a:t>Simple but high resolution coupled TC model can be used to ‘downscale” TC activity from global climate data sets</a:t>
            </a:r>
          </a:p>
          <a:p>
            <a:endParaRPr lang="en-US" b="1" smtClean="0">
              <a:solidFill>
                <a:srgbClr val="002060"/>
              </a:solidFill>
            </a:endParaRPr>
          </a:p>
          <a:p>
            <a:r>
              <a:rPr lang="en-US" b="1" smtClean="0">
                <a:solidFill>
                  <a:srgbClr val="002060"/>
                </a:solidFill>
              </a:rPr>
              <a:t>Studies based on this downscaling suggest large sensitivity of TCs to climate state, and possibly important role for TC-induced ocean mixing in regulating climate</a:t>
            </a:r>
          </a:p>
          <a:p>
            <a:endParaRPr lang="en-US" b="1" smtClean="0">
              <a:solidFill>
                <a:srgbClr val="00206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65my"/>
          <p:cNvPicPr>
            <a:picLocks noChangeAspect="1" noChangeArrowheads="1"/>
          </p:cNvPicPr>
          <p:nvPr/>
        </p:nvPicPr>
        <p:blipFill>
          <a:blip r:embed="rId3" cstate="print"/>
          <a:srcRect/>
          <a:stretch>
            <a:fillRect/>
          </a:stretch>
        </p:blipFill>
        <p:spPr bwMode="auto">
          <a:xfrm>
            <a:off x="0" y="0"/>
            <a:ext cx="9144000" cy="6888163"/>
          </a:xfrm>
          <a:prstGeom prst="rect">
            <a:avLst/>
          </a:prstGeom>
          <a:noFill/>
          <a:ln w="9525">
            <a:noFill/>
            <a:miter lim="800000"/>
            <a:headEnd/>
            <a:tailEnd/>
          </a:ln>
        </p:spPr>
      </p:pic>
      <p:sp>
        <p:nvSpPr>
          <p:cNvPr id="61443" name="Text Box 5"/>
          <p:cNvSpPr txBox="1">
            <a:spLocks noChangeArrowheads="1"/>
          </p:cNvSpPr>
          <p:nvPr/>
        </p:nvSpPr>
        <p:spPr bwMode="auto">
          <a:xfrm>
            <a:off x="1447800" y="838200"/>
            <a:ext cx="2514600" cy="519113"/>
          </a:xfrm>
          <a:prstGeom prst="rect">
            <a:avLst/>
          </a:prstGeom>
          <a:noFill/>
          <a:ln w="9525">
            <a:noFill/>
            <a:miter lim="800000"/>
            <a:headEnd/>
            <a:tailEnd/>
          </a:ln>
        </p:spPr>
        <p:txBody>
          <a:bodyPr>
            <a:spAutoFit/>
          </a:bodyPr>
          <a:lstStyle/>
          <a:p>
            <a:pPr>
              <a:spcBef>
                <a:spcPct val="50000"/>
              </a:spcBef>
            </a:pPr>
            <a:r>
              <a:rPr lang="en-US" sz="2800" b="1"/>
              <a:t>Our future?</a:t>
            </a:r>
          </a:p>
        </p:txBody>
      </p:sp>
      <p:sp>
        <p:nvSpPr>
          <p:cNvPr id="61444" name="Text Box 6"/>
          <p:cNvSpPr txBox="1">
            <a:spLocks noChangeArrowheads="1"/>
          </p:cNvSpPr>
          <p:nvPr/>
        </p:nvSpPr>
        <p:spPr bwMode="auto">
          <a:xfrm>
            <a:off x="152400" y="6461125"/>
            <a:ext cx="5257800" cy="396875"/>
          </a:xfrm>
          <a:prstGeom prst="rect">
            <a:avLst/>
          </a:prstGeom>
          <a:noFill/>
          <a:ln w="9525">
            <a:noFill/>
            <a:miter lim="800000"/>
            <a:headEnd/>
            <a:tailEnd/>
          </a:ln>
        </p:spPr>
        <p:txBody>
          <a:bodyPr>
            <a:spAutoFit/>
          </a:bodyPr>
          <a:lstStyle/>
          <a:p>
            <a:pPr>
              <a:spcBef>
                <a:spcPct val="50000"/>
              </a:spcBef>
            </a:pPr>
            <a:r>
              <a:rPr lang="en-US" sz="2000" b="1">
                <a:solidFill>
                  <a:srgbClr val="FBFEBE"/>
                </a:solidFill>
              </a:rPr>
              <a:t>Figure courtesy of Rob Korty, CalTech</a:t>
            </a:r>
          </a:p>
        </p:txBody>
      </p:sp>
      <p:sp>
        <p:nvSpPr>
          <p:cNvPr id="61445" name="Text Box 7"/>
          <p:cNvSpPr txBox="1">
            <a:spLocks noChangeArrowheads="1"/>
          </p:cNvSpPr>
          <p:nvPr/>
        </p:nvSpPr>
        <p:spPr bwMode="auto">
          <a:xfrm>
            <a:off x="0" y="0"/>
            <a:ext cx="5867400" cy="336550"/>
          </a:xfrm>
          <a:prstGeom prst="rect">
            <a:avLst/>
          </a:prstGeom>
          <a:noFill/>
          <a:ln w="9525">
            <a:noFill/>
            <a:miter lim="800000"/>
            <a:headEnd/>
            <a:tailEnd/>
          </a:ln>
        </p:spPr>
        <p:txBody>
          <a:bodyPr>
            <a:spAutoFit/>
          </a:bodyPr>
          <a:lstStyle/>
          <a:p>
            <a:pPr>
              <a:spcBef>
                <a:spcPct val="50000"/>
              </a:spcBef>
            </a:pPr>
            <a:r>
              <a:rPr lang="en-US" sz="1600" b="1"/>
              <a:t>Depiction of central North America, ~60 million years ago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levitusb_2"/>
          <p:cNvPicPr>
            <a:picLocks noChangeAspect="1" noChangeArrowheads="1"/>
          </p:cNvPicPr>
          <p:nvPr/>
        </p:nvPicPr>
        <p:blipFill>
          <a:blip r:embed="rId3" cstate="print"/>
          <a:srcRect/>
          <a:stretch>
            <a:fillRect/>
          </a:stretch>
        </p:blipFill>
        <p:spPr bwMode="auto">
          <a:xfrm>
            <a:off x="4419600" y="0"/>
            <a:ext cx="4724400" cy="2974975"/>
          </a:xfrm>
          <a:prstGeom prst="rect">
            <a:avLst/>
          </a:prstGeom>
          <a:noFill/>
          <a:ln w="9525">
            <a:noFill/>
            <a:miter lim="800000"/>
            <a:headEnd/>
            <a:tailEnd/>
          </a:ln>
        </p:spPr>
      </p:pic>
      <p:pic>
        <p:nvPicPr>
          <p:cNvPr id="59395" name="Picture 5" descr="manabe"/>
          <p:cNvPicPr>
            <a:picLocks noChangeAspect="1" noChangeArrowheads="1"/>
          </p:cNvPicPr>
          <p:nvPr/>
        </p:nvPicPr>
        <p:blipFill>
          <a:blip r:embed="rId4" cstate="print"/>
          <a:srcRect/>
          <a:stretch>
            <a:fillRect/>
          </a:stretch>
        </p:blipFill>
        <p:spPr bwMode="auto">
          <a:xfrm>
            <a:off x="4191000" y="3048000"/>
            <a:ext cx="4800600" cy="3602038"/>
          </a:xfrm>
          <a:prstGeom prst="rect">
            <a:avLst/>
          </a:prstGeom>
          <a:noFill/>
          <a:ln w="9525">
            <a:noFill/>
            <a:miter lim="800000"/>
            <a:headEnd/>
            <a:tailEnd/>
          </a:ln>
        </p:spPr>
      </p:pic>
      <p:sp>
        <p:nvSpPr>
          <p:cNvPr id="59396" name="Text Box 6"/>
          <p:cNvSpPr txBox="1">
            <a:spLocks noChangeArrowheads="1"/>
          </p:cNvSpPr>
          <p:nvPr/>
        </p:nvSpPr>
        <p:spPr bwMode="auto">
          <a:xfrm>
            <a:off x="228600" y="304800"/>
            <a:ext cx="4038600" cy="1878013"/>
          </a:xfrm>
          <a:prstGeom prst="rect">
            <a:avLst/>
          </a:prstGeom>
          <a:noFill/>
          <a:ln w="9525">
            <a:noFill/>
            <a:miter lim="800000"/>
            <a:headEnd/>
            <a:tailEnd/>
          </a:ln>
        </p:spPr>
        <p:txBody>
          <a:bodyPr>
            <a:spAutoFit/>
          </a:bodyPr>
          <a:lstStyle/>
          <a:p>
            <a:r>
              <a:rPr lang="en-US" sz="1800" b="1"/>
              <a:t>Linear trend (1955–2003) of the zonally integrated heat content of the world ocean by one-degree latitude belts for 100-m thick layers. Source: Levitus et al., 2005</a:t>
            </a:r>
          </a:p>
          <a:p>
            <a:pPr>
              <a:spcBef>
                <a:spcPct val="50000"/>
              </a:spcBef>
            </a:pPr>
            <a:endParaRPr lang="en-US" sz="1800" b="1"/>
          </a:p>
        </p:txBody>
      </p:sp>
      <p:sp>
        <p:nvSpPr>
          <p:cNvPr id="59397" name="Text Box 7"/>
          <p:cNvSpPr txBox="1">
            <a:spLocks noChangeArrowheads="1"/>
          </p:cNvSpPr>
          <p:nvPr/>
        </p:nvSpPr>
        <p:spPr bwMode="auto">
          <a:xfrm>
            <a:off x="381000" y="5181600"/>
            <a:ext cx="3657600" cy="1190625"/>
          </a:xfrm>
          <a:prstGeom prst="rect">
            <a:avLst/>
          </a:prstGeom>
          <a:noFill/>
          <a:ln w="9525">
            <a:noFill/>
            <a:miter lim="800000"/>
            <a:headEnd/>
            <a:tailEnd/>
          </a:ln>
        </p:spPr>
        <p:txBody>
          <a:bodyPr>
            <a:spAutoFit/>
          </a:bodyPr>
          <a:lstStyle/>
          <a:p>
            <a:pPr>
              <a:spcBef>
                <a:spcPct val="50000"/>
              </a:spcBef>
            </a:pPr>
            <a:r>
              <a:rPr lang="en-US" sz="1800" b="1"/>
              <a:t>Zonally averaged temperature trend due to global warming in a coupled climate model.  Source:  Manabe et al, 1991</a:t>
            </a:r>
          </a:p>
        </p:txBody>
      </p:sp>
      <p:sp>
        <p:nvSpPr>
          <p:cNvPr id="59398" name="Text Box 8"/>
          <p:cNvSpPr txBox="1">
            <a:spLocks noChangeArrowheads="1"/>
          </p:cNvSpPr>
          <p:nvPr/>
        </p:nvSpPr>
        <p:spPr bwMode="auto">
          <a:xfrm>
            <a:off x="228600" y="2743200"/>
            <a:ext cx="3733800" cy="1552575"/>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TC-Mixing may explain difference between observed and modeled ocean warming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0"/>
            <a:ext cx="8229600" cy="1066800"/>
          </a:xfrm>
        </p:spPr>
        <p:txBody>
          <a:bodyPr rtlCol="0">
            <a:normAutofit fontScale="90000"/>
          </a:bodyPr>
          <a:lstStyle/>
          <a:p>
            <a:pPr fontAlgn="auto">
              <a:spcAft>
                <a:spcPts val="0"/>
              </a:spcAft>
              <a:defRPr/>
            </a:pPr>
            <a:r>
              <a:rPr lang="en-US" sz="4000" dirty="0" smtClean="0">
                <a:solidFill>
                  <a:srgbClr val="FFFF00"/>
                </a:solidFill>
                <a:effectLst>
                  <a:outerShdw blurRad="38100" dist="38100" dir="2700000" algn="tl">
                    <a:srgbClr val="000000">
                      <a:alpha val="43137"/>
                    </a:srgbClr>
                  </a:outerShdw>
                </a:effectLst>
              </a:rPr>
              <a:t>Theoretical Upper Bound on Hurricane Maximum Wind Speed:</a:t>
            </a:r>
          </a:p>
        </p:txBody>
      </p:sp>
      <p:graphicFrame>
        <p:nvGraphicFramePr>
          <p:cNvPr id="1026" name="Object 3"/>
          <p:cNvGraphicFramePr>
            <a:graphicFrameLocks noChangeAspect="1"/>
          </p:cNvGraphicFramePr>
          <p:nvPr>
            <p:ph idx="1"/>
          </p:nvPr>
        </p:nvGraphicFramePr>
        <p:xfrm>
          <a:off x="1143000" y="2057400"/>
          <a:ext cx="6632575" cy="1812925"/>
        </p:xfrm>
        <a:graphic>
          <a:graphicData uri="http://schemas.openxmlformats.org/presentationml/2006/ole">
            <p:oleObj spid="_x0000_s1026" name="Equation" r:id="rId4" imgW="2323800" imgH="634680" progId="Equation.DSMT4">
              <p:embed/>
            </p:oleObj>
          </a:graphicData>
        </a:graphic>
      </p:graphicFrame>
      <p:sp>
        <p:nvSpPr>
          <p:cNvPr id="1028" name="Text Box 4"/>
          <p:cNvSpPr txBox="1">
            <a:spLocks noChangeArrowheads="1"/>
          </p:cNvSpPr>
          <p:nvPr/>
        </p:nvSpPr>
        <p:spPr bwMode="auto">
          <a:xfrm>
            <a:off x="6019800" y="3594100"/>
            <a:ext cx="2057400" cy="641350"/>
          </a:xfrm>
          <a:prstGeom prst="rect">
            <a:avLst/>
          </a:prstGeom>
          <a:noFill/>
          <a:ln w="9525">
            <a:noFill/>
            <a:miter lim="800000"/>
            <a:headEnd/>
            <a:tailEnd/>
          </a:ln>
        </p:spPr>
        <p:txBody>
          <a:bodyPr>
            <a:spAutoFit/>
          </a:bodyPr>
          <a:lstStyle/>
          <a:p>
            <a:pPr>
              <a:spcBef>
                <a:spcPct val="50000"/>
              </a:spcBef>
            </a:pPr>
            <a:r>
              <a:rPr lang="en-US" b="1">
                <a:solidFill>
                  <a:schemeClr val="hlink"/>
                </a:solidFill>
                <a:latin typeface="Calibri" pitchFamily="34" charset="0"/>
              </a:rPr>
              <a:t>Air-sea enthalpy disequilibrium</a:t>
            </a:r>
          </a:p>
        </p:txBody>
      </p:sp>
      <p:sp>
        <p:nvSpPr>
          <p:cNvPr id="1029" name="Text Box 5"/>
          <p:cNvSpPr txBox="1">
            <a:spLocks noChangeArrowheads="1"/>
          </p:cNvSpPr>
          <p:nvPr/>
        </p:nvSpPr>
        <p:spPr bwMode="auto">
          <a:xfrm>
            <a:off x="4292600" y="1171575"/>
            <a:ext cx="1676400" cy="641350"/>
          </a:xfrm>
          <a:prstGeom prst="rect">
            <a:avLst/>
          </a:prstGeom>
          <a:noFill/>
          <a:ln w="9525">
            <a:noFill/>
            <a:miter lim="800000"/>
            <a:headEnd/>
            <a:tailEnd/>
          </a:ln>
        </p:spPr>
        <p:txBody>
          <a:bodyPr>
            <a:spAutoFit/>
          </a:bodyPr>
          <a:lstStyle/>
          <a:p>
            <a:pPr>
              <a:spcBef>
                <a:spcPct val="50000"/>
              </a:spcBef>
            </a:pPr>
            <a:r>
              <a:rPr lang="en-US" b="1">
                <a:solidFill>
                  <a:schemeClr val="hlink"/>
                </a:solidFill>
                <a:latin typeface="Calibri" pitchFamily="34" charset="0"/>
              </a:rPr>
              <a:t>Surface temperature</a:t>
            </a:r>
          </a:p>
        </p:txBody>
      </p:sp>
      <p:sp>
        <p:nvSpPr>
          <p:cNvPr id="1030" name="Text Box 6"/>
          <p:cNvSpPr txBox="1">
            <a:spLocks noChangeArrowheads="1"/>
          </p:cNvSpPr>
          <p:nvPr/>
        </p:nvSpPr>
        <p:spPr bwMode="auto">
          <a:xfrm>
            <a:off x="4445000" y="3914775"/>
            <a:ext cx="1600200" cy="641350"/>
          </a:xfrm>
          <a:prstGeom prst="rect">
            <a:avLst/>
          </a:prstGeom>
          <a:noFill/>
          <a:ln w="9525">
            <a:noFill/>
            <a:miter lim="800000"/>
            <a:headEnd/>
            <a:tailEnd/>
          </a:ln>
        </p:spPr>
        <p:txBody>
          <a:bodyPr>
            <a:spAutoFit/>
          </a:bodyPr>
          <a:lstStyle/>
          <a:p>
            <a:pPr>
              <a:spcBef>
                <a:spcPct val="50000"/>
              </a:spcBef>
            </a:pPr>
            <a:r>
              <a:rPr lang="en-US" b="1">
                <a:solidFill>
                  <a:schemeClr val="hlink"/>
                </a:solidFill>
                <a:latin typeface="Calibri" pitchFamily="34" charset="0"/>
              </a:rPr>
              <a:t>Outflow temperature</a:t>
            </a:r>
          </a:p>
        </p:txBody>
      </p:sp>
      <p:sp>
        <p:nvSpPr>
          <p:cNvPr id="1031" name="Line 7"/>
          <p:cNvSpPr>
            <a:spLocks noChangeShapeType="1"/>
          </p:cNvSpPr>
          <p:nvPr/>
        </p:nvSpPr>
        <p:spPr bwMode="auto">
          <a:xfrm flipV="1">
            <a:off x="4749800" y="3365500"/>
            <a:ext cx="50800" cy="549275"/>
          </a:xfrm>
          <a:prstGeom prst="line">
            <a:avLst/>
          </a:prstGeom>
          <a:noFill/>
          <a:ln w="9525">
            <a:solidFill>
              <a:schemeClr val="tx1"/>
            </a:solidFill>
            <a:round/>
            <a:headEnd/>
            <a:tailEnd type="triangle" w="med" len="med"/>
          </a:ln>
        </p:spPr>
        <p:txBody>
          <a:bodyPr/>
          <a:lstStyle/>
          <a:p>
            <a:endParaRPr lang="en-US"/>
          </a:p>
        </p:txBody>
      </p:sp>
      <p:sp>
        <p:nvSpPr>
          <p:cNvPr id="1032" name="Line 8"/>
          <p:cNvSpPr>
            <a:spLocks noChangeShapeType="1"/>
          </p:cNvSpPr>
          <p:nvPr/>
        </p:nvSpPr>
        <p:spPr bwMode="auto">
          <a:xfrm flipH="1">
            <a:off x="4495800" y="1841500"/>
            <a:ext cx="381000" cy="304800"/>
          </a:xfrm>
          <a:prstGeom prst="line">
            <a:avLst/>
          </a:prstGeom>
          <a:noFill/>
          <a:ln w="9525">
            <a:solidFill>
              <a:schemeClr val="tx1"/>
            </a:solidFill>
            <a:round/>
            <a:headEnd/>
            <a:tailEnd type="triangle" w="med" len="med"/>
          </a:ln>
        </p:spPr>
        <p:txBody>
          <a:bodyPr/>
          <a:lstStyle/>
          <a:p>
            <a:endParaRPr lang="en-US"/>
          </a:p>
        </p:txBody>
      </p:sp>
      <p:sp>
        <p:nvSpPr>
          <p:cNvPr id="1033" name="Text Box 9"/>
          <p:cNvSpPr txBox="1">
            <a:spLocks noChangeArrowheads="1"/>
          </p:cNvSpPr>
          <p:nvPr/>
        </p:nvSpPr>
        <p:spPr bwMode="auto">
          <a:xfrm>
            <a:off x="1828800" y="3898900"/>
            <a:ext cx="1981200" cy="1465263"/>
          </a:xfrm>
          <a:prstGeom prst="rect">
            <a:avLst/>
          </a:prstGeom>
          <a:noFill/>
          <a:ln w="9525">
            <a:noFill/>
            <a:miter lim="800000"/>
            <a:headEnd/>
            <a:tailEnd/>
          </a:ln>
        </p:spPr>
        <p:txBody>
          <a:bodyPr>
            <a:spAutoFit/>
          </a:bodyPr>
          <a:lstStyle/>
          <a:p>
            <a:pPr>
              <a:spcBef>
                <a:spcPct val="50000"/>
              </a:spcBef>
            </a:pPr>
            <a:r>
              <a:rPr lang="en-US" b="1" dirty="0">
                <a:solidFill>
                  <a:schemeClr val="hlink"/>
                </a:solidFill>
                <a:latin typeface="Calibri" pitchFamily="34" charset="0"/>
              </a:rPr>
              <a:t>Ratio of exchange coefficients of enthalpy and momentum</a:t>
            </a:r>
          </a:p>
        </p:txBody>
      </p:sp>
      <p:sp>
        <p:nvSpPr>
          <p:cNvPr id="1034" name="Line 10"/>
          <p:cNvSpPr>
            <a:spLocks noChangeShapeType="1"/>
          </p:cNvSpPr>
          <p:nvPr/>
        </p:nvSpPr>
        <p:spPr bwMode="auto">
          <a:xfrm flipV="1">
            <a:off x="2616200" y="3457575"/>
            <a:ext cx="838200" cy="457200"/>
          </a:xfrm>
          <a:prstGeom prst="line">
            <a:avLst/>
          </a:prstGeom>
          <a:noFill/>
          <a:ln w="9525">
            <a:solidFill>
              <a:schemeClr val="tx1"/>
            </a:solidFill>
            <a:round/>
            <a:headEnd/>
            <a:tailEnd type="triangle" w="med" len="med"/>
          </a:ln>
        </p:spPr>
        <p:txBody>
          <a:bodyPr/>
          <a:lstStyle/>
          <a:p>
            <a:endParaRPr lang="en-US"/>
          </a:p>
        </p:txBody>
      </p:sp>
      <p:sp>
        <p:nvSpPr>
          <p:cNvPr id="1035" name="TextBox 10"/>
          <p:cNvSpPr txBox="1">
            <a:spLocks noChangeArrowheads="1"/>
          </p:cNvSpPr>
          <p:nvPr/>
        </p:nvSpPr>
        <p:spPr bwMode="auto">
          <a:xfrm>
            <a:off x="685800" y="5029200"/>
            <a:ext cx="7162800" cy="830997"/>
          </a:xfrm>
          <a:prstGeom prst="rect">
            <a:avLst/>
          </a:prstGeom>
          <a:noFill/>
          <a:ln w="9525">
            <a:noFill/>
            <a:miter lim="800000"/>
            <a:headEnd/>
            <a:tailEnd/>
          </a:ln>
        </p:spPr>
        <p:txBody>
          <a:bodyPr>
            <a:spAutoFit/>
          </a:bodyPr>
          <a:lstStyle/>
          <a:p>
            <a:r>
              <a:rPr lang="en-US" sz="2400" dirty="0">
                <a:solidFill>
                  <a:srgbClr val="0000FF"/>
                </a:solidFill>
                <a:latin typeface="Calibri" pitchFamily="34" charset="0"/>
              </a:rPr>
              <a:t>s</a:t>
            </a:r>
            <a:r>
              <a:rPr lang="en-US" sz="2400" baseline="-25000" dirty="0">
                <a:solidFill>
                  <a:srgbClr val="0000FF"/>
                </a:solidFill>
                <a:latin typeface="Calibri" pitchFamily="34" charset="0"/>
              </a:rPr>
              <a:t>0</a:t>
            </a:r>
            <a:r>
              <a:rPr lang="en-US" sz="2400" dirty="0">
                <a:solidFill>
                  <a:srgbClr val="0000FF"/>
                </a:solidFill>
                <a:latin typeface="Calibri" pitchFamily="34" charset="0"/>
              </a:rPr>
              <a:t>* =  </a:t>
            </a:r>
            <a:r>
              <a:rPr lang="en-US" sz="2400" b="1" dirty="0">
                <a:solidFill>
                  <a:srgbClr val="0000FF"/>
                </a:solidFill>
                <a:latin typeface="Calibri" pitchFamily="34" charset="0"/>
              </a:rPr>
              <a:t>saturation entropy </a:t>
            </a:r>
            <a:r>
              <a:rPr lang="en-US" sz="2400" dirty="0">
                <a:solidFill>
                  <a:srgbClr val="0000FF"/>
                </a:solidFill>
                <a:latin typeface="Calibri" pitchFamily="34" charset="0"/>
              </a:rPr>
              <a:t>of sea surface</a:t>
            </a:r>
          </a:p>
          <a:p>
            <a:r>
              <a:rPr lang="en-US" sz="2400" dirty="0" err="1" smtClean="0">
                <a:solidFill>
                  <a:srgbClr val="0000FF"/>
                </a:solidFill>
                <a:latin typeface="Calibri" pitchFamily="34" charset="0"/>
              </a:rPr>
              <a:t>s</a:t>
            </a:r>
            <a:r>
              <a:rPr lang="en-US" sz="2400" baseline="-25000" dirty="0" err="1" smtClean="0">
                <a:solidFill>
                  <a:srgbClr val="0000FF"/>
                </a:solidFill>
                <a:latin typeface="Calibri" pitchFamily="34" charset="0"/>
              </a:rPr>
              <a:t>b</a:t>
            </a:r>
            <a:r>
              <a:rPr lang="en-US" sz="2400" baseline="-25000" dirty="0" smtClean="0">
                <a:solidFill>
                  <a:srgbClr val="0000FF"/>
                </a:solidFill>
                <a:latin typeface="Calibri" pitchFamily="34" charset="0"/>
              </a:rPr>
              <a:t>     </a:t>
            </a:r>
            <a:r>
              <a:rPr lang="en-US" sz="2400" dirty="0">
                <a:solidFill>
                  <a:srgbClr val="0000FF"/>
                </a:solidFill>
                <a:latin typeface="Calibri" pitchFamily="34" charset="0"/>
              </a:rPr>
              <a:t>=  </a:t>
            </a:r>
            <a:r>
              <a:rPr lang="en-US" sz="2400" b="1" dirty="0">
                <a:solidFill>
                  <a:srgbClr val="0000FF"/>
                </a:solidFill>
                <a:latin typeface="Calibri" pitchFamily="34" charset="0"/>
              </a:rPr>
              <a:t>actual entropy </a:t>
            </a:r>
            <a:r>
              <a:rPr lang="en-US" sz="2400" dirty="0">
                <a:solidFill>
                  <a:srgbClr val="0000FF"/>
                </a:solidFill>
                <a:latin typeface="Calibri" pitchFamily="34" charset="0"/>
              </a:rPr>
              <a:t>of subcloud layer</a:t>
            </a:r>
          </a:p>
        </p:txBody>
      </p:sp>
      <p:graphicFrame>
        <p:nvGraphicFramePr>
          <p:cNvPr id="12" name="Object 11"/>
          <p:cNvGraphicFramePr>
            <a:graphicFrameLocks noChangeAspect="1"/>
          </p:cNvGraphicFramePr>
          <p:nvPr/>
        </p:nvGraphicFramePr>
        <p:xfrm>
          <a:off x="1752600" y="5867400"/>
          <a:ext cx="4358640" cy="990600"/>
        </p:xfrm>
        <a:graphic>
          <a:graphicData uri="http://schemas.openxmlformats.org/presentationml/2006/ole">
            <p:oleObj spid="_x0000_s1036" name="Equation" r:id="rId5" imgW="1955520" imgH="4442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533400" y="762000"/>
            <a:ext cx="8077200" cy="2678113"/>
          </a:xfrm>
          <a:prstGeom prst="rect">
            <a:avLst/>
          </a:prstGeom>
          <a:noFill/>
          <a:ln w="9525">
            <a:noFill/>
            <a:miter lim="800000"/>
            <a:headEnd/>
            <a:tailEnd/>
          </a:ln>
        </p:spPr>
        <p:txBody>
          <a:bodyPr>
            <a:spAutoFit/>
          </a:bodyPr>
          <a:lstStyle/>
          <a:p>
            <a:pPr algn="ctr"/>
            <a:r>
              <a:rPr lang="en-US" sz="2800">
                <a:solidFill>
                  <a:srgbClr val="002060"/>
                </a:solidFill>
                <a:latin typeface="Calibri" pitchFamily="34" charset="0"/>
              </a:rPr>
              <a:t>Condition of convective neutrality:</a:t>
            </a:r>
          </a:p>
          <a:p>
            <a:pPr algn="ctr"/>
            <a:endParaRPr lang="en-US" sz="2800">
              <a:solidFill>
                <a:srgbClr val="002060"/>
              </a:solidFill>
              <a:latin typeface="Calibri" pitchFamily="34" charset="0"/>
            </a:endParaRPr>
          </a:p>
          <a:p>
            <a:pPr algn="ctr"/>
            <a:r>
              <a:rPr lang="en-US" sz="2800">
                <a:solidFill>
                  <a:srgbClr val="002060"/>
                </a:solidFill>
                <a:latin typeface="Calibri" pitchFamily="34" charset="0"/>
              </a:rPr>
              <a:t>s</a:t>
            </a:r>
            <a:r>
              <a:rPr lang="en-US" sz="2800" baseline="-25000">
                <a:solidFill>
                  <a:srgbClr val="002060"/>
                </a:solidFill>
                <a:latin typeface="Calibri" pitchFamily="34" charset="0"/>
              </a:rPr>
              <a:t>b</a:t>
            </a:r>
            <a:r>
              <a:rPr lang="en-US" sz="2800">
                <a:solidFill>
                  <a:srgbClr val="002060"/>
                </a:solidFill>
                <a:latin typeface="Calibri" pitchFamily="34" charset="0"/>
              </a:rPr>
              <a:t> = s* of free troposphere</a:t>
            </a:r>
          </a:p>
          <a:p>
            <a:pPr algn="ctr"/>
            <a:endParaRPr lang="en-US" sz="2800">
              <a:solidFill>
                <a:srgbClr val="002060"/>
              </a:solidFill>
              <a:latin typeface="Calibri" pitchFamily="34" charset="0"/>
            </a:endParaRPr>
          </a:p>
          <a:p>
            <a:pPr algn="ctr"/>
            <a:r>
              <a:rPr lang="en-US" sz="2800">
                <a:solidFill>
                  <a:srgbClr val="002060"/>
                </a:solidFill>
                <a:latin typeface="Calibri" pitchFamily="34" charset="0"/>
              </a:rPr>
              <a:t>Also, s* of free troposphere is approximately spatially uniform (WTG approximation)</a:t>
            </a:r>
          </a:p>
        </p:txBody>
      </p:sp>
      <p:graphicFrame>
        <p:nvGraphicFramePr>
          <p:cNvPr id="2050" name="Object 2"/>
          <p:cNvGraphicFramePr>
            <a:graphicFrameLocks noChangeAspect="1"/>
          </p:cNvGraphicFramePr>
          <p:nvPr/>
        </p:nvGraphicFramePr>
        <p:xfrm>
          <a:off x="1714500" y="3581400"/>
          <a:ext cx="5468938" cy="1246188"/>
        </p:xfrm>
        <a:graphic>
          <a:graphicData uri="http://schemas.openxmlformats.org/presentationml/2006/ole">
            <p:oleObj spid="_x0000_s2050" name="Equation" r:id="rId3" imgW="2171520" imgH="495000" progId="Equation.DSMT4">
              <p:embed/>
            </p:oleObj>
          </a:graphicData>
        </a:graphic>
      </p:graphicFrame>
      <p:sp>
        <p:nvSpPr>
          <p:cNvPr id="2052" name="TextBox 5"/>
          <p:cNvSpPr txBox="1">
            <a:spLocks noChangeArrowheads="1"/>
          </p:cNvSpPr>
          <p:nvPr/>
        </p:nvSpPr>
        <p:spPr bwMode="auto">
          <a:xfrm>
            <a:off x="5181600" y="4876800"/>
            <a:ext cx="3505200" cy="369888"/>
          </a:xfrm>
          <a:prstGeom prst="rect">
            <a:avLst/>
          </a:prstGeom>
          <a:noFill/>
          <a:ln w="9525">
            <a:noFill/>
            <a:miter lim="800000"/>
            <a:headEnd/>
            <a:tailEnd/>
          </a:ln>
        </p:spPr>
        <p:txBody>
          <a:bodyPr>
            <a:spAutoFit/>
          </a:bodyPr>
          <a:lstStyle/>
          <a:p>
            <a:r>
              <a:rPr lang="en-US">
                <a:solidFill>
                  <a:srgbClr val="0000FF"/>
                </a:solidFill>
                <a:latin typeface="Calibri" pitchFamily="34" charset="0"/>
              </a:rPr>
              <a:t>approximately constant</a:t>
            </a:r>
          </a:p>
        </p:txBody>
      </p:sp>
      <p:cxnSp>
        <p:nvCxnSpPr>
          <p:cNvPr id="8" name="Straight Arrow Connector 7"/>
          <p:cNvCxnSpPr/>
          <p:nvPr/>
        </p:nvCxnSpPr>
        <p:spPr>
          <a:xfrm rot="5400000" flipH="1" flipV="1">
            <a:off x="6210300" y="44577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5334000"/>
            <a:ext cx="7848600" cy="954088"/>
          </a:xfrm>
          <a:prstGeom prst="rect">
            <a:avLst/>
          </a:prstGeom>
          <a:noFill/>
        </p:spPr>
        <p:txBody>
          <a:bodyPr>
            <a:spAutoFit/>
          </a:bodyPr>
          <a:lstStyle/>
          <a:p>
            <a:pPr algn="ctr" fontAlgn="auto">
              <a:spcBef>
                <a:spcPts val="0"/>
              </a:spcBef>
              <a:spcAft>
                <a:spcPts val="0"/>
              </a:spcAft>
              <a:defRPr/>
            </a:pPr>
            <a:r>
              <a:rPr lang="en-US" sz="2800" b="1" dirty="0">
                <a:solidFill>
                  <a:srgbClr val="002060"/>
                </a:solidFill>
                <a:effectLst>
                  <a:outerShdw blurRad="38100" dist="38100" dir="2700000" algn="tl">
                    <a:srgbClr val="000000">
                      <a:alpha val="43137"/>
                    </a:srgbClr>
                  </a:outerShdw>
                </a:effectLst>
                <a:latin typeface="+mn-lt"/>
                <a:cs typeface="+mn-cs"/>
              </a:rPr>
              <a:t>What matters,  apparently,  is the SST (s</a:t>
            </a:r>
            <a:r>
              <a:rPr lang="en-US" sz="2800" b="1" baseline="-25000" dirty="0">
                <a:solidFill>
                  <a:srgbClr val="002060"/>
                </a:solidFill>
                <a:effectLst>
                  <a:outerShdw blurRad="38100" dist="38100" dir="2700000" algn="tl">
                    <a:srgbClr val="000000">
                      <a:alpha val="43137"/>
                    </a:srgbClr>
                  </a:outerShdw>
                </a:effectLst>
                <a:latin typeface="+mn-lt"/>
                <a:cs typeface="+mn-cs"/>
              </a:rPr>
              <a:t>0</a:t>
            </a:r>
            <a:r>
              <a:rPr lang="en-US" sz="2800" b="1" dirty="0">
                <a:solidFill>
                  <a:srgbClr val="002060"/>
                </a:solidFill>
                <a:effectLst>
                  <a:outerShdw blurRad="38100" dist="38100" dir="2700000" algn="tl">
                    <a:srgbClr val="000000">
                      <a:alpha val="43137"/>
                    </a:srgbClr>
                  </a:outerShdw>
                </a:effectLst>
                <a:latin typeface="+mn-lt"/>
                <a:cs typeface="+mn-cs"/>
              </a:rPr>
              <a:t>*) relative to the tropospheric temperature (s*)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l="8392" r="10912"/>
          <a:stretch>
            <a:fillRect/>
          </a:stretch>
        </p:blipFill>
        <p:spPr bwMode="auto">
          <a:xfrm>
            <a:off x="533400" y="762000"/>
            <a:ext cx="7654925" cy="5916613"/>
          </a:xfrm>
          <a:prstGeom prst="rect">
            <a:avLst/>
          </a:prstGeom>
          <a:noFill/>
          <a:ln w="9525">
            <a:noFill/>
            <a:miter lim="800000"/>
            <a:headEnd/>
            <a:tailEnd/>
          </a:ln>
        </p:spPr>
      </p:pic>
      <p:sp>
        <p:nvSpPr>
          <p:cNvPr id="5" name="TextBox 4"/>
          <p:cNvSpPr txBox="1"/>
          <p:nvPr/>
        </p:nvSpPr>
        <p:spPr>
          <a:xfrm>
            <a:off x="1219200" y="381000"/>
            <a:ext cx="7239000" cy="523875"/>
          </a:xfrm>
          <a:prstGeom prst="rect">
            <a:avLst/>
          </a:prstGeom>
          <a:noFill/>
        </p:spPr>
        <p:txBody>
          <a:bodyPr>
            <a:spAutoFit/>
          </a:bodyPr>
          <a:lstStyle/>
          <a:p>
            <a:pPr>
              <a:defRPr/>
            </a:pPr>
            <a:r>
              <a:rPr lang="en-US" sz="2800" dirty="0">
                <a:solidFill>
                  <a:srgbClr val="FFFF00"/>
                </a:solidFill>
                <a:effectLst>
                  <a:outerShdw blurRad="38100" dist="38100" dir="2700000" algn="tl">
                    <a:srgbClr val="000000">
                      <a:alpha val="43137"/>
                    </a:srgbClr>
                  </a:outerShdw>
                </a:effectLst>
                <a:latin typeface="Arial" charset="0"/>
              </a:rPr>
              <a:t>Annual Maximum Potential Intensity (m/s)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1476</Words>
  <Application>Microsoft Office PowerPoint</Application>
  <PresentationFormat>On-screen Show (4:3)</PresentationFormat>
  <Paragraphs>216</Paragraphs>
  <Slides>64</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Equation</vt:lpstr>
      <vt:lpstr>Hurricanes and Climate: Some New Findings</vt:lpstr>
      <vt:lpstr>Some Issues</vt:lpstr>
      <vt:lpstr>Some Empirical Results</vt:lpstr>
      <vt:lpstr>Slide 4</vt:lpstr>
      <vt:lpstr>The Importance of Potential Intensity for Genesis and for Storm Intensity</vt:lpstr>
      <vt:lpstr>Slide 6</vt:lpstr>
      <vt:lpstr>Theoretical Upper Bound on Hurricane Maximum Wind Speed:</vt:lpstr>
      <vt:lpstr>Slide 8</vt:lpstr>
      <vt:lpstr>Slide 9</vt:lpstr>
      <vt:lpstr>Empirical Evidence for the Importance of Potential Intensity to TC Genesis: A Genesis Potential Index (GPI)</vt:lpstr>
      <vt:lpstr>Considerations in Developing a GPI:</vt:lpstr>
      <vt:lpstr>New Genesis Potential Index:</vt:lpstr>
      <vt:lpstr>Performance</vt:lpstr>
      <vt:lpstr>Basin Frequencies</vt:lpstr>
      <vt:lpstr>Interannual Variability</vt:lpstr>
      <vt:lpstr>Climate Control of Potential Intensity</vt:lpstr>
      <vt:lpstr>Slide 17</vt:lpstr>
      <vt:lpstr>Interpretation of Recent Trends in Potential Intensity</vt:lpstr>
      <vt:lpstr>Slide 19</vt:lpstr>
      <vt:lpstr>Importance of Trends in Outflow Temperature</vt:lpstr>
      <vt:lpstr>Do AGCMs Capture Lower Stratospheric Cooling?</vt:lpstr>
      <vt:lpstr>ECHAM AGCM forced by Hadley Centre SSTs and Sea Ice, Compared to NCEP Reanalysis</vt:lpstr>
      <vt:lpstr>Same, but using GFDL HIRAM Model</vt:lpstr>
      <vt:lpstr>Leads to Problems with Potential Intensities</vt:lpstr>
      <vt:lpstr>1979-1999 Temperature Trends, 30S-30N. Red:  Radiosondes; Solid Black: Mean of Models with Ozone; Dashed Black: Mean of Models without Ozone (Cordero and Forster, 2006)</vt:lpstr>
      <vt:lpstr>Ozone may not explain spatial pattern of cooling (Fu and Wallace, Science, 2006)</vt:lpstr>
      <vt:lpstr>Stratospheric Compensation</vt:lpstr>
      <vt:lpstr>Slide 28</vt:lpstr>
      <vt:lpstr>Slide 29</vt:lpstr>
      <vt:lpstr>What is Causing Changes in Tropical Atlantic Sea Surface Temperature?</vt:lpstr>
      <vt:lpstr>Slide 31</vt:lpstr>
      <vt:lpstr>Slide 32</vt:lpstr>
      <vt:lpstr>Slide 33</vt:lpstr>
      <vt:lpstr>Slide 34</vt:lpstr>
      <vt:lpstr>Slide 35</vt:lpstr>
      <vt:lpstr>Inferences from the Geological Record:  Paleotempestology </vt:lpstr>
      <vt:lpstr>Slide 37</vt:lpstr>
      <vt:lpstr>Slide 38</vt:lpstr>
      <vt:lpstr>Slide 39</vt:lpstr>
      <vt:lpstr>Inferences from Modeling</vt:lpstr>
      <vt:lpstr>The Problem:</vt:lpstr>
      <vt:lpstr>Slide 42</vt:lpstr>
      <vt:lpstr>Slide 43</vt:lpstr>
      <vt:lpstr>Slide 44</vt:lpstr>
      <vt:lpstr>Our Approach (More on this tomorrow!)</vt:lpstr>
      <vt:lpstr>Slide 46</vt:lpstr>
      <vt:lpstr>Year by Year Comparison with Best Track and with Knutson et al., 2007</vt:lpstr>
      <vt:lpstr>Decomposition of PDI Trends</vt:lpstr>
      <vt:lpstr>Sensitivity to Shear and Potential Intensity</vt:lpstr>
      <vt:lpstr>Downscaling ECHAM5 AGCM (T42), 1870-2005 (with Martin Wild and Doris Folini)</vt:lpstr>
      <vt:lpstr>Power Dissipation Downscaled Using ECHAM5 and GFDL  AM2.1 Compared to Best Track</vt:lpstr>
      <vt:lpstr>Reminder: Problems with Potential Intensities</vt:lpstr>
      <vt:lpstr>Feedback of Global Tropical Cyclone Activity on the Climate System </vt:lpstr>
      <vt:lpstr>Slide 54</vt:lpstr>
      <vt:lpstr>Slide 55</vt:lpstr>
      <vt:lpstr>Slide 56</vt:lpstr>
      <vt:lpstr>Slide 57</vt:lpstr>
      <vt:lpstr>Slide 58</vt:lpstr>
      <vt:lpstr>Slide 59</vt:lpstr>
      <vt:lpstr>Summary</vt:lpstr>
      <vt:lpstr>Slide 61</vt:lpstr>
      <vt:lpstr>Slide 62</vt:lpstr>
      <vt:lpstr>Slide 63</vt:lpstr>
      <vt:lpstr>Slide 64</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Cyclones and Climate: Some New Findings</dc:title>
  <dc:creator>Kerry Emanuel</dc:creator>
  <cp:lastModifiedBy>Kerry Emanuel</cp:lastModifiedBy>
  <cp:revision>12</cp:revision>
  <dcterms:created xsi:type="dcterms:W3CDTF">2009-10-19T11:54:34Z</dcterms:created>
  <dcterms:modified xsi:type="dcterms:W3CDTF">2010-01-10T17:13:50Z</dcterms:modified>
</cp:coreProperties>
</file>