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 id="2147483772" r:id="rId9"/>
    <p:sldMasterId id="2147483784" r:id="rId10"/>
    <p:sldMasterId id="2147483798" r:id="rId11"/>
    <p:sldMasterId id="2147483810" r:id="rId12"/>
    <p:sldMasterId id="2147483836" r:id="rId13"/>
    <p:sldMasterId id="2147483850" r:id="rId14"/>
    <p:sldMasterId id="2147483864" r:id="rId15"/>
  </p:sldMasterIdLst>
  <p:notesMasterIdLst>
    <p:notesMasterId r:id="rId69"/>
  </p:notesMasterIdLst>
  <p:sldIdLst>
    <p:sldId id="257" r:id="rId16"/>
    <p:sldId id="256" r:id="rId17"/>
    <p:sldId id="258" r:id="rId18"/>
    <p:sldId id="259" r:id="rId19"/>
    <p:sldId id="261" r:id="rId20"/>
    <p:sldId id="264" r:id="rId21"/>
    <p:sldId id="265" r:id="rId22"/>
    <p:sldId id="266" r:id="rId23"/>
    <p:sldId id="267" r:id="rId24"/>
    <p:sldId id="268" r:id="rId25"/>
    <p:sldId id="269" r:id="rId26"/>
    <p:sldId id="270" r:id="rId27"/>
    <p:sldId id="271" r:id="rId28"/>
    <p:sldId id="272" r:id="rId29"/>
    <p:sldId id="275" r:id="rId30"/>
    <p:sldId id="274" r:id="rId31"/>
    <p:sldId id="276" r:id="rId32"/>
    <p:sldId id="278" r:id="rId33"/>
    <p:sldId id="279" r:id="rId34"/>
    <p:sldId id="281" r:id="rId35"/>
    <p:sldId id="282" r:id="rId36"/>
    <p:sldId id="291" r:id="rId37"/>
    <p:sldId id="287" r:id="rId38"/>
    <p:sldId id="288" r:id="rId39"/>
    <p:sldId id="289" r:id="rId40"/>
    <p:sldId id="290" r:id="rId41"/>
    <p:sldId id="303" r:id="rId42"/>
    <p:sldId id="292" r:id="rId43"/>
    <p:sldId id="293" r:id="rId44"/>
    <p:sldId id="294" r:id="rId45"/>
    <p:sldId id="295" r:id="rId46"/>
    <p:sldId id="296" r:id="rId47"/>
    <p:sldId id="297" r:id="rId48"/>
    <p:sldId id="298" r:id="rId49"/>
    <p:sldId id="299" r:id="rId50"/>
    <p:sldId id="302" r:id="rId51"/>
    <p:sldId id="314" r:id="rId52"/>
    <p:sldId id="315" r:id="rId53"/>
    <p:sldId id="305" r:id="rId54"/>
    <p:sldId id="307" r:id="rId55"/>
    <p:sldId id="316" r:id="rId56"/>
    <p:sldId id="310" r:id="rId57"/>
    <p:sldId id="311" r:id="rId58"/>
    <p:sldId id="317" r:id="rId59"/>
    <p:sldId id="313" r:id="rId60"/>
    <p:sldId id="304" r:id="rId61"/>
    <p:sldId id="318" r:id="rId62"/>
    <p:sldId id="319" r:id="rId63"/>
    <p:sldId id="328" r:id="rId64"/>
    <p:sldId id="332" r:id="rId65"/>
    <p:sldId id="321" r:id="rId66"/>
    <p:sldId id="330" r:id="rId67"/>
    <p:sldId id="331"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1426"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7B1D0-B77F-4F57-86A1-459A89438F22}" type="datetimeFigureOut">
              <a:rPr lang="en-US" smtClean="0"/>
              <a:t>10/23/2019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AEF5C-6B79-40EE-8520-C220B3EB9F84}" type="slidenum">
              <a:rPr lang="en-US" smtClean="0"/>
              <a:t>‹#›</a:t>
            </a:fld>
            <a:endParaRPr lang="en-US"/>
          </a:p>
        </p:txBody>
      </p:sp>
    </p:spTree>
    <p:extLst>
      <p:ext uri="{BB962C8B-B14F-4D97-AF65-F5344CB8AC3E}">
        <p14:creationId xmlns:p14="http://schemas.microsoft.com/office/powerpoint/2010/main" val="159179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32065-6C2F-4763-A1AA-ED4B386931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3531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Storm surge and storm tide (surge</a:t>
            </a:r>
            <a:r>
              <a:rPr lang="en-US" baseline="0" dirty="0" smtClean="0"/>
              <a:t> and tide)</a:t>
            </a:r>
            <a:r>
              <a:rPr lang="en-US" dirty="0" smtClean="0"/>
              <a:t> return level curves</a:t>
            </a:r>
            <a:r>
              <a:rPr lang="en-US" baseline="0" dirty="0" smtClean="0"/>
              <a:t> for the Battery, NYC, for the 1981-2000 NCAR/NCEP climate conditions (5000 synthetic storms). Astronomical tide and nonlinear interaction between surge and tide are accounted for statistically.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7F40-F6FB-9C47-85BD-88BC52BD231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7"/>
            <a:r>
              <a:rPr lang="en-US" dirty="0" smtClean="0"/>
              <a:t>Then we calculate the flood height</a:t>
            </a:r>
            <a:r>
              <a:rPr lang="en-US" baseline="0" dirty="0" smtClean="0"/>
              <a:t> (including surge, tide, and sea level rise) return level for the four climate models, </a:t>
            </a:r>
            <a:r>
              <a:rPr lang="en-US" b="1" baseline="0" dirty="0" smtClean="0"/>
              <a:t>assuming a sea level rise of 1 m for the future climate, for the Battery, NYC. These results show that the</a:t>
            </a:r>
            <a:r>
              <a:rPr lang="en-US" b="1" dirty="0" smtClean="0"/>
              <a:t> combined effects of storm climatology change and sea level rise will greatly shorten the flood return periods for NYC </a:t>
            </a:r>
            <a:r>
              <a:rPr lang="en-US" dirty="0" smtClean="0"/>
              <a:t>and, </a:t>
            </a:r>
            <a:r>
              <a:rPr lang="en-US" b="1" dirty="0" smtClean="0"/>
              <a:t>by the end of the century, the current 100-year surge flooding</a:t>
            </a:r>
            <a:r>
              <a:rPr lang="en-US" b="1" baseline="0" dirty="0" smtClean="0"/>
              <a:t> </a:t>
            </a:r>
            <a:r>
              <a:rPr lang="en-US" b="1" dirty="0" smtClean="0"/>
              <a:t>may happen less than every 30 years, with CNRM and GFDL prediction to be less than 10 years, and the 500-year flooding</a:t>
            </a:r>
            <a:r>
              <a:rPr lang="en-US" b="1" baseline="0" dirty="0" smtClean="0"/>
              <a:t> </a:t>
            </a:r>
            <a:r>
              <a:rPr lang="en-US" b="1" dirty="0" smtClean="0"/>
              <a:t>may happen</a:t>
            </a:r>
            <a:r>
              <a:rPr lang="en-US" b="1" baseline="0" dirty="0" smtClean="0"/>
              <a:t> less than every 200 </a:t>
            </a:r>
            <a:r>
              <a:rPr lang="en-US" b="1" dirty="0" smtClean="0"/>
              <a:t>years, with the CNRM and GFDL</a:t>
            </a:r>
            <a:r>
              <a:rPr lang="en-US" b="1" baseline="0" dirty="0" smtClean="0"/>
              <a:t> </a:t>
            </a:r>
            <a:r>
              <a:rPr lang="en-US" b="1" dirty="0" smtClean="0"/>
              <a:t>prediction to be 20-30 years.</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594956-6309-4243-A217-ECC73A5B4E6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551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A9F3D-3340-4DB1-A4F8-28003B3701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10611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a:t>
            </a:r>
            <a:r>
              <a:rPr lang="en-GB" dirty="0" err="1" smtClean="0"/>
              <a:t>pdf</a:t>
            </a:r>
            <a:r>
              <a:rPr lang="en-GB" dirty="0" smtClean="0"/>
              <a:t>. Reflects</a:t>
            </a:r>
            <a:r>
              <a:rPr lang="en-GB" baseline="0" dirty="0" smtClean="0"/>
              <a:t> post-IPCC knowledge as well as IPCC AR4.</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4F763-4979-444B-93C0-8B2420FBB9F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57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D1C3D-91E2-4F08-8C51-CB7AC6C2E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70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3EF8687-DAA5-40A8-AE4E-16EBD794C054}" type="slidenum">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01697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300DBDC-076F-4398-BD32-9FB6D17C5554}"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530685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EBC7D-5E53-40A6-BC97-FDDD36EF94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1391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BA8BB-1C88-4506-9CC3-A349AE0CA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25991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hangingPunct="0"/>
            <a:r>
              <a:rPr lang="en-US" b="1" dirty="0" smtClean="0"/>
              <a:t>Given the storm wind and pressure fields</a:t>
            </a:r>
            <a:r>
              <a:rPr lang="en-US" b="1" baseline="0" dirty="0" smtClean="0"/>
              <a:t> (which is estimated from the Holland parametric pressure model) we can simulate the surge</a:t>
            </a:r>
            <a:r>
              <a:rPr lang="en-US" baseline="0" dirty="0" smtClean="0"/>
              <a:t>. </a:t>
            </a:r>
            <a:r>
              <a:rPr lang="en-US" dirty="0" smtClean="0"/>
              <a:t>Surge simulations with high resolution are computationally intensive, so to make it possible to simulate accurate surges for our large synthetic storm sets, we apply the two hydrodynamic models </a:t>
            </a:r>
            <a:r>
              <a:rPr lang="en-US" b="1" i="0" dirty="0" smtClean="0"/>
              <a:t>with</a:t>
            </a:r>
            <a:r>
              <a:rPr lang="en-US" dirty="0" smtClean="0"/>
              <a:t> girds of</a:t>
            </a:r>
            <a:r>
              <a:rPr lang="en-US" baseline="0" dirty="0" smtClean="0"/>
              <a:t> </a:t>
            </a:r>
            <a:r>
              <a:rPr lang="en-US" dirty="0" smtClean="0"/>
              <a:t>various resolutions in such a way that the main computational effort is concentrated on the storms that determine the risk. First, we </a:t>
            </a:r>
            <a:r>
              <a:rPr lang="en-US" b="1" dirty="0" smtClean="0"/>
              <a:t>apply</a:t>
            </a:r>
            <a:r>
              <a:rPr lang="en-US" dirty="0" smtClean="0"/>
              <a:t> the SLOSH model, </a:t>
            </a:r>
            <a:r>
              <a:rPr lang="en-US" b="1" dirty="0" smtClean="0"/>
              <a:t>using</a:t>
            </a:r>
            <a:r>
              <a:rPr lang="en-US" dirty="0" smtClean="0"/>
              <a:t> a mesh with resolution of about 1 km around NYC</a:t>
            </a:r>
            <a:r>
              <a:rPr lang="en-US" baseline="0" dirty="0" smtClean="0"/>
              <a:t> to simulate the surges for all storms and </a:t>
            </a:r>
            <a:r>
              <a:rPr lang="en-US" dirty="0" smtClean="0"/>
              <a:t>select the storms that have return periods, in terms of the surge height at the Battery, greater than 10 years.</a:t>
            </a:r>
            <a:r>
              <a:rPr lang="en-US" baseline="0" dirty="0" smtClean="0"/>
              <a:t> </a:t>
            </a:r>
            <a:r>
              <a:rPr lang="en-US" dirty="0" smtClean="0"/>
              <a:t>Second, we apply the ADCIRC simulation, using a grid mesh with resolution of ~100 m around NYC, to each of the selected storms. Then, we apply another ADCIRC mesh with resolution as high as ~10 m around NYC, for a set of the most extreme events, to check if the resolution of our ADCIRC grid is sufficient and if needed to make statistical correction to the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11654-4369-45EB-86A2-08ADE9C5AD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201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B33863-092D-452E-8948-2A456B32262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294080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6C5C5-C8EF-426E-805C-04F6D8B6F09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616433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51988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48064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40579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49983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98167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41253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72579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3476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33175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34578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55347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39539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92046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5234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2373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3249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9171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917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155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9929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1673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0779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5932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3201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3682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4965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54695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22497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938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6938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45055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90462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90608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82072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84956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30148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98714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37671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76165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5097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029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52940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87974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45822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9355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26680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53161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33626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0643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3324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314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4570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58142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22540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98307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69893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15509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967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864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90186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41668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5164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6550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43526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2084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75135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95159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54656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66028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57615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22863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53945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5734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569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5975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6167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24051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98651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29335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70886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81714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4477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299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25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492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029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365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42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996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70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580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258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576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70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825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079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824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156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0194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6109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2173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8447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9104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821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10/23/2019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132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7950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1901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2320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3748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478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4660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512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490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20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10/23/2019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0454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891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918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859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295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395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10817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8096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3294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6889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10/23/2019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3183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85037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34695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0748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88023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9483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57441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250413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7818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8597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10/23/2019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425503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44153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189370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665349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019612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399660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896849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24001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5337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27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90618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4424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52937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06801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59638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76814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6275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01267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05454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986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27370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0EE00D-AF74-4DE5-8A90-E41DF9C286D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405749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79D338-22FF-4FDA-8126-72CB80507B1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9734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53432D-7CE9-459A-8769-970CDD2BDBF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94502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739128-15AB-47C4-BE7E-088BB34FF60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09849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C5B6EA-DB43-491A-8FD2-6AC73C2853B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361191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819EF-2E68-43D6-A3CF-D1DB9486C7F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916957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48D41F-C82A-4C88-AF97-03F167DB08E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786948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AE019E-1BEE-47F8-86E1-AEEB4566332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17399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8A880-D1CA-44D4-8E4F-84FF75CDCD0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5535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2.tiff"/><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2.tiff"/><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2.tiff"/><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tif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tiff"/><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10/23/2019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272068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5550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099433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704113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170854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91097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30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9922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61333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7579371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60295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71008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232858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DD804B-2CD5-4547-8FD0-F6FCEC6CFCDB}"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9380755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68.xml"/><Relationship Id="rId5" Type="http://schemas.openxmlformats.org/officeDocument/2006/relationships/image" Target="../media/image18.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emdat.be/" TargetMode="Externa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8.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5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71.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1.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58.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58.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8.xml"/></Relationships>
</file>

<file path=ppt/slides/_rels/slide4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71.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2.xm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37000" contrast="-79000"/>
                    </a14:imgEffect>
                  </a14:imgLayer>
                </a14:imgProps>
              </a:ext>
            </a:extLst>
          </a:blip>
          <a:stretch>
            <a:fillRect/>
          </a:stretch>
        </p:blipFill>
        <p:spPr>
          <a:xfrm>
            <a:off x="974" y="0"/>
            <a:ext cx="9157538" cy="6858000"/>
          </a:xfrm>
          <a:prstGeom prst="rect">
            <a:avLst/>
          </a:prstGeom>
        </p:spPr>
      </p:pic>
      <p:sp>
        <p:nvSpPr>
          <p:cNvPr id="2" name="Title 1"/>
          <p:cNvSpPr>
            <a:spLocks noGrp="1"/>
          </p:cNvSpPr>
          <p:nvPr>
            <p:ph type="ctrTitle"/>
          </p:nvPr>
        </p:nvSpPr>
        <p:spPr>
          <a:xfrm>
            <a:off x="1149980" y="1228506"/>
            <a:ext cx="6912096" cy="2051111"/>
          </a:xfrm>
        </p:spPr>
        <p:txBody>
          <a:bodyPr/>
          <a:lstStyle/>
          <a:p>
            <a:r>
              <a:rPr lang="en-US" dirty="0">
                <a:solidFill>
                  <a:srgbClr val="FFFF00"/>
                </a:solidFill>
              </a:rPr>
              <a:t>Climate Risks, Hurricanes and Coastal </a:t>
            </a:r>
            <a:r>
              <a:rPr lang="en-US" dirty="0" smtClean="0">
                <a:solidFill>
                  <a:srgbClr val="FFFF00"/>
                </a:solidFill>
              </a:rPr>
              <a:t>Flooding</a:t>
            </a:r>
            <a:endParaRPr lang="en-US" dirty="0">
              <a:solidFill>
                <a:srgbClr val="FFFF00"/>
              </a:solidFill>
            </a:endParaRPr>
          </a:p>
        </p:txBody>
      </p:sp>
      <p:sp>
        <p:nvSpPr>
          <p:cNvPr id="3" name="Subtitle 2"/>
          <p:cNvSpPr>
            <a:spLocks noGrp="1"/>
          </p:cNvSpPr>
          <p:nvPr>
            <p:ph type="subTitle" idx="1"/>
          </p:nvPr>
        </p:nvSpPr>
        <p:spPr>
          <a:xfrm>
            <a:off x="1094139" y="4048768"/>
            <a:ext cx="6858000" cy="1655762"/>
          </a:xfrm>
        </p:spPr>
        <p:txBody>
          <a:bodyPr>
            <a:normAutofit/>
          </a:bodyPr>
          <a:lstStyle/>
          <a:p>
            <a:pPr algn="l"/>
            <a:r>
              <a:rPr lang="en-US" sz="2400" b="1" dirty="0" smtClean="0">
                <a:solidFill>
                  <a:srgbClr val="BEF030"/>
                </a:solidFill>
              </a:rPr>
              <a:t>Kerry Emanuel</a:t>
            </a:r>
          </a:p>
          <a:p>
            <a:pPr algn="l"/>
            <a:r>
              <a:rPr lang="en-US" sz="2400" b="1" dirty="0" smtClean="0">
                <a:solidFill>
                  <a:srgbClr val="BEF030"/>
                </a:solidFill>
              </a:rPr>
              <a:t>Lorenz Center</a:t>
            </a:r>
          </a:p>
          <a:p>
            <a:pPr algn="l"/>
            <a:r>
              <a:rPr lang="en-US" sz="2400" b="1" dirty="0" smtClean="0">
                <a:solidFill>
                  <a:srgbClr val="BEF030"/>
                </a:solidFill>
              </a:rPr>
              <a:t>Massachusetts Institute of Technology</a:t>
            </a:r>
            <a:endParaRPr lang="en-US" sz="2400" b="1" dirty="0">
              <a:solidFill>
                <a:srgbClr val="BEF030"/>
              </a:solidFill>
            </a:endParaRPr>
          </a:p>
        </p:txBody>
      </p:sp>
    </p:spTree>
    <p:extLst>
      <p:ext uri="{BB962C8B-B14F-4D97-AF65-F5344CB8AC3E}">
        <p14:creationId xmlns:p14="http://schemas.microsoft.com/office/powerpoint/2010/main" val="539639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592" y="481685"/>
            <a:ext cx="8205990" cy="5933075"/>
          </a:xfrm>
          <a:prstGeom prst="rect">
            <a:avLst/>
          </a:prstGeom>
        </p:spPr>
      </p:pic>
    </p:spTree>
    <p:extLst>
      <p:ext uri="{BB962C8B-B14F-4D97-AF65-F5344CB8AC3E}">
        <p14:creationId xmlns:p14="http://schemas.microsoft.com/office/powerpoint/2010/main" val="895175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Predicting the Future:</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smtClean="0">
                <a:solidFill>
                  <a:srgbClr val="0033CC"/>
                </a:solidFill>
                <a:latin typeface="Arial" pitchFamily="34" charset="0"/>
                <a:cs typeface="Arial" pitchFamily="34" charset="0"/>
              </a:rPr>
              <a:t>Cloud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Water Vapor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Ocean Response</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14337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Source: </a:t>
            </a:r>
            <a:r>
              <a:rPr kumimoji="0" lang="en-GB" sz="1600" b="0" i="1"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100000 </a:t>
            </a:r>
            <a:r>
              <a:rPr kumimoji="0" lang="en-GB" sz="16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smtClean="0"/>
              <a:t> </a:t>
            </a:r>
            <a:r>
              <a:rPr lang="en-GB" sz="2400" b="0" dirty="0" smtClean="0">
                <a:solidFill>
                  <a:srgbClr val="0033CC"/>
                </a:solidFill>
                <a:latin typeface="Arial" pitchFamily="34" charset="0"/>
                <a:cs typeface="Arial" pitchFamily="34" charset="0"/>
              </a:rPr>
              <a:t>Estimate of how </a:t>
            </a:r>
            <a:r>
              <a:rPr lang="en-GB" sz="2400" dirty="0" smtClean="0">
                <a:solidFill>
                  <a:srgbClr val="0033CC"/>
                </a:solidFill>
                <a:latin typeface="Arial" pitchFamily="34" charset="0"/>
                <a:cs typeface="Arial" pitchFamily="34" charset="0"/>
              </a:rPr>
              <a:t>much global climate will warm as a result of doubling CO</a:t>
            </a:r>
            <a:r>
              <a:rPr lang="en-GB" sz="2400" baseline="-25000" dirty="0" smtClean="0">
                <a:solidFill>
                  <a:srgbClr val="0033CC"/>
                </a:solidFill>
                <a:latin typeface="Arial" pitchFamily="34" charset="0"/>
                <a:cs typeface="Arial" pitchFamily="34" charset="0"/>
              </a:rPr>
              <a:t>2</a:t>
            </a:r>
            <a:r>
              <a:rPr lang="en-GB" sz="2400" dirty="0" smtClean="0">
                <a:solidFill>
                  <a:srgbClr val="0033CC"/>
                </a:solidFill>
                <a:latin typeface="Arial" pitchFamily="34" charset="0"/>
                <a:cs typeface="Arial" pitchFamily="34" charset="0"/>
              </a:rPr>
              <a:t>: a </a:t>
            </a:r>
            <a:r>
              <a:rPr lang="en-GB" sz="2400" b="0" dirty="0" smtClean="0">
                <a:solidFill>
                  <a:srgbClr val="0033CC"/>
                </a:solidFill>
                <a:latin typeface="Arial" pitchFamily="34" charset="0"/>
                <a:cs typeface="Arial" pitchFamily="34" charset="0"/>
              </a:rPr>
              <a:t>probability distribution</a:t>
            </a:r>
            <a:endParaRPr lang="en-GB" sz="2400" b="0" dirty="0">
              <a:solidFill>
                <a:srgbClr val="0033CC"/>
              </a:solidFill>
              <a:latin typeface="Arial" pitchFamily="34" charset="0"/>
              <a:cs typeface="Arial" pitchFamily="34" charset="0"/>
            </a:endParaRPr>
          </a:p>
        </p:txBody>
      </p:sp>
      <p:sp>
        <p:nvSpPr>
          <p:cNvPr id="8" name="TextBox 7"/>
          <p:cNvSpPr txBox="1"/>
          <p:nvPr/>
        </p:nvSpPr>
        <p:spPr>
          <a:xfrm>
            <a:off x="5292080" y="6093296"/>
            <a:ext cx="326821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a:ea typeface="+mn-ea"/>
                <a:cs typeface="Arial"/>
              </a:rPr>
              <a:t>Chris Hope, U. Cambridge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a:ea typeface="+mn-ea"/>
                <a:cs typeface="Arial"/>
              </a:rPr>
              <a:t>courtesy Tim Palmer</a:t>
            </a:r>
            <a:endParaRPr kumimoji="0" lang="en-US" sz="1800" b="0" i="0" u="none" strike="noStrike" kern="1200" cap="none" spc="0" normalizeH="0" baseline="0" noProof="0" dirty="0">
              <a:ln>
                <a:noFill/>
              </a:ln>
              <a:solidFill>
                <a:srgbClr val="FF0000"/>
              </a:solidFill>
              <a:effectLst/>
              <a:uLnTx/>
              <a:uFillTx/>
              <a:latin typeface="Arial"/>
              <a:ea typeface="+mn-ea"/>
              <a:cs typeface="Arial"/>
            </a:endParaRPr>
          </a:p>
        </p:txBody>
      </p:sp>
    </p:spTree>
    <p:custDataLst>
      <p:tags r:id="rId1"/>
    </p:custDataLst>
    <p:extLst>
      <p:ext uri="{BB962C8B-B14F-4D97-AF65-F5344CB8AC3E}">
        <p14:creationId xmlns:p14="http://schemas.microsoft.com/office/powerpoint/2010/main" val="57042694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smtClean="0">
                <a:solidFill>
                  <a:srgbClr val="0000FF"/>
                </a:solidFill>
              </a:rPr>
              <a:t>Known Risks</a:t>
            </a:r>
            <a:endParaRPr lang="en-US" dirty="0">
              <a:solidFill>
                <a:srgbClr val="0000FF"/>
              </a:solidFill>
            </a:endParaRPr>
          </a:p>
        </p:txBody>
      </p:sp>
      <p:sp>
        <p:nvSpPr>
          <p:cNvPr id="3" name="Content Placeholder 2"/>
          <p:cNvSpPr>
            <a:spLocks noGrp="1"/>
          </p:cNvSpPr>
          <p:nvPr>
            <p:ph idx="1"/>
          </p:nvPr>
        </p:nvSpPr>
        <p:spPr>
          <a:xfrm>
            <a:off x="612835" y="1143000"/>
            <a:ext cx="7886700" cy="5486400"/>
          </a:xfrm>
        </p:spPr>
        <p:txBody>
          <a:bodyPr>
            <a:normAutofit fontScale="92500" lnSpcReduction="10000"/>
          </a:bodyPr>
          <a:lstStyle/>
          <a:p>
            <a:pPr>
              <a:spcBef>
                <a:spcPts val="500"/>
              </a:spcBef>
            </a:pPr>
            <a:r>
              <a:rPr lang="en-US" dirty="0" smtClean="0"/>
              <a:t> Increasing sea level</a:t>
            </a:r>
          </a:p>
          <a:p>
            <a:pPr>
              <a:spcBef>
                <a:spcPts val="500"/>
              </a:spcBef>
            </a:pPr>
            <a:endParaRPr lang="en-US" dirty="0" smtClean="0"/>
          </a:p>
          <a:p>
            <a:pPr>
              <a:spcBef>
                <a:spcPts val="500"/>
              </a:spcBef>
            </a:pPr>
            <a:r>
              <a:rPr lang="en-US" dirty="0"/>
              <a:t> </a:t>
            </a:r>
            <a:r>
              <a:rPr lang="en-US" dirty="0" smtClean="0"/>
              <a:t>Increasing hydrological events…  droughts and floods</a:t>
            </a:r>
          </a:p>
          <a:p>
            <a:pPr>
              <a:spcBef>
                <a:spcPts val="500"/>
              </a:spcBef>
            </a:pPr>
            <a:endParaRPr lang="en-US" dirty="0"/>
          </a:p>
          <a:p>
            <a:pPr>
              <a:spcBef>
                <a:spcPts val="500"/>
              </a:spcBef>
            </a:pPr>
            <a:r>
              <a:rPr lang="en-US" dirty="0"/>
              <a:t>  Armed </a:t>
            </a:r>
            <a:r>
              <a:rPr lang="en-US" dirty="0" smtClean="0"/>
              <a:t>conflict</a:t>
            </a:r>
          </a:p>
          <a:p>
            <a:pPr>
              <a:spcBef>
                <a:spcPts val="500"/>
              </a:spcBef>
            </a:pPr>
            <a:endParaRPr lang="en-US" dirty="0"/>
          </a:p>
          <a:p>
            <a:pPr>
              <a:spcBef>
                <a:spcPts val="500"/>
              </a:spcBef>
            </a:pPr>
            <a:r>
              <a:rPr lang="en-US" dirty="0" smtClean="0"/>
              <a:t>  </a:t>
            </a:r>
            <a:r>
              <a:rPr lang="en-US" dirty="0"/>
              <a:t>More heat stress and other health risks</a:t>
            </a:r>
          </a:p>
          <a:p>
            <a:pPr marL="0" indent="0">
              <a:spcBef>
                <a:spcPts val="500"/>
              </a:spcBef>
              <a:buNone/>
            </a:pPr>
            <a:endParaRPr lang="en-US" dirty="0" smtClean="0"/>
          </a:p>
          <a:p>
            <a:pPr>
              <a:spcBef>
                <a:spcPts val="500"/>
              </a:spcBef>
            </a:pPr>
            <a:r>
              <a:rPr lang="en-US" dirty="0"/>
              <a:t> </a:t>
            </a:r>
            <a:r>
              <a:rPr lang="en-US" b="1" dirty="0" smtClean="0">
                <a:solidFill>
                  <a:srgbClr val="0000FF"/>
                </a:solidFill>
              </a:rPr>
              <a:t>Increasing incidence of high category hurricanes and associated 	storm surges and freshwater flooding</a:t>
            </a:r>
          </a:p>
          <a:p>
            <a:pPr>
              <a:spcBef>
                <a:spcPts val="500"/>
              </a:spcBef>
            </a:pPr>
            <a:endParaRPr lang="en-US" dirty="0" smtClean="0"/>
          </a:p>
          <a:p>
            <a:pPr marL="0" indent="0">
              <a:spcBef>
                <a:spcPts val="500"/>
              </a:spcBef>
              <a:buNone/>
            </a:pPr>
            <a:endParaRPr lang="en-US" dirty="0"/>
          </a:p>
          <a:p>
            <a:pPr marL="0" indent="0">
              <a:spcBef>
                <a:spcPts val="500"/>
              </a:spcBef>
              <a:buNone/>
            </a:pPr>
            <a:r>
              <a:rPr lang="en-US" dirty="0" smtClean="0"/>
              <a:t>  </a:t>
            </a:r>
          </a:p>
          <a:p>
            <a:pPr>
              <a:spcBef>
                <a:spcPts val="500"/>
              </a:spcBef>
            </a:pPr>
            <a:endParaRPr lang="en-US" dirty="0"/>
          </a:p>
          <a:p>
            <a:pPr marL="0" indent="0">
              <a:spcBef>
                <a:spcPts val="500"/>
              </a:spcBef>
              <a:buNone/>
            </a:pPr>
            <a:endParaRPr lang="en-US" dirty="0" smtClean="0"/>
          </a:p>
          <a:p>
            <a:pPr>
              <a:spcBef>
                <a:spcPts val="500"/>
              </a:spcBef>
            </a:pPr>
            <a:r>
              <a:rPr lang="en-US" dirty="0"/>
              <a:t> </a:t>
            </a:r>
            <a:r>
              <a:rPr lang="en-US" dirty="0" smtClean="0"/>
              <a:t>Some increase in plant productivity</a:t>
            </a:r>
          </a:p>
          <a:p>
            <a:pPr>
              <a:spcBef>
                <a:spcPts val="500"/>
              </a:spcBef>
            </a:pPr>
            <a:endParaRPr lang="en-US" dirty="0"/>
          </a:p>
          <a:p>
            <a:pPr>
              <a:spcBef>
                <a:spcPts val="500"/>
              </a:spcBef>
            </a:pPr>
            <a:r>
              <a:rPr lang="en-US" dirty="0" smtClean="0"/>
              <a:t> Reduction in health problems related to cold weather</a:t>
            </a:r>
          </a:p>
          <a:p>
            <a:pPr marL="0" indent="0">
              <a:buNone/>
            </a:pPr>
            <a:endParaRPr lang="en-US" dirty="0" smtClean="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1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Benefits</a:t>
            </a:r>
          </a:p>
        </p:txBody>
      </p:sp>
    </p:spTree>
    <p:extLst>
      <p:ext uri="{BB962C8B-B14F-4D97-AF65-F5344CB8AC3E}">
        <p14:creationId xmlns:p14="http://schemas.microsoft.com/office/powerpoint/2010/main" val="408665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6" end="16"/>
                                            </p:txEl>
                                          </p:spTgt>
                                        </p:tgtEl>
                                        <p:attrNameLst>
                                          <p:attrName>style.visibility</p:attrName>
                                        </p:attrNameLst>
                                      </p:cBhvr>
                                      <p:to>
                                        <p:strVal val="visible"/>
                                      </p:to>
                                    </p:set>
                                    <p:animEffect transition="in" filter="fade">
                                      <p:cBhvr>
                                        <p:cTn id="46"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002060"/>
                </a:solidFill>
                <a:effectLst>
                  <a:outerShdw blurRad="38100" dist="38100" dir="2700000" algn="tl">
                    <a:srgbClr val="000000">
                      <a:alpha val="43137"/>
                    </a:srgbClr>
                  </a:outerShdw>
                </a:effectLst>
              </a:rPr>
              <a:t>Hurricanes</a:t>
            </a:r>
            <a:endParaRPr lang="en-US" b="1" dirty="0">
              <a:solidFill>
                <a:srgbClr val="00206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19113" y="1099931"/>
            <a:ext cx="8091487" cy="5628860"/>
          </a:xfrm>
          <a:prstGeom prst="rect">
            <a:avLst/>
          </a:prstGeom>
          <a:noFill/>
          <a:ln w="9525">
            <a:noFill/>
            <a:miter lim="800000"/>
            <a:headEnd/>
            <a:tailEnd/>
          </a:ln>
        </p:spPr>
      </p:pic>
    </p:spTree>
    <p:extLst>
      <p:ext uri="{BB962C8B-B14F-4D97-AF65-F5344CB8AC3E}">
        <p14:creationId xmlns:p14="http://schemas.microsoft.com/office/powerpoint/2010/main" val="1192171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Global Hurricane Hazard</a:t>
            </a:r>
            <a:endParaRPr lang="en-US" dirty="0"/>
          </a:p>
        </p:txBody>
      </p:sp>
      <p:sp>
        <p:nvSpPr>
          <p:cNvPr id="3" name="Content Placeholder 2"/>
          <p:cNvSpPr>
            <a:spLocks noGrp="1"/>
          </p:cNvSpPr>
          <p:nvPr>
            <p:ph idx="1"/>
          </p:nvPr>
        </p:nvSpPr>
        <p:spPr>
          <a:xfrm>
            <a:off x="533400" y="1826824"/>
            <a:ext cx="8229600" cy="3745840"/>
          </a:xfrm>
        </p:spPr>
        <p:txBody>
          <a:bodyPr>
            <a:normAutofit fontScale="92500" lnSpcReduction="10000"/>
          </a:bodyPr>
          <a:lstStyle/>
          <a:p>
            <a:r>
              <a:rPr lang="en-US" dirty="0" smtClean="0"/>
              <a:t>About 10,000 deaths per year since 1971</a:t>
            </a:r>
          </a:p>
          <a:p>
            <a:endParaRPr lang="en-US" dirty="0"/>
          </a:p>
          <a:p>
            <a:r>
              <a:rPr lang="en-US" dirty="0" smtClean="0"/>
              <a:t>$700 Billion 2015 U.S. Dollars in Damages 	Annually since 1971</a:t>
            </a:r>
          </a:p>
          <a:p>
            <a:pPr marL="0" indent="0">
              <a:buNone/>
            </a:pPr>
            <a:endParaRPr lang="en-US" dirty="0" smtClean="0"/>
          </a:p>
          <a:p>
            <a:r>
              <a:rPr lang="en-US" dirty="0" smtClean="0"/>
              <a:t>Global population exposed to hurricane 	hazards has tripled since 1970</a:t>
            </a:r>
          </a:p>
          <a:p>
            <a:pPr marL="0" indent="0">
              <a:buNone/>
            </a:pPr>
            <a:endParaRPr lang="en-US" dirty="0"/>
          </a:p>
        </p:txBody>
      </p:sp>
      <p:sp>
        <p:nvSpPr>
          <p:cNvPr id="4" name="Rectangle 3"/>
          <p:cNvSpPr/>
          <p:nvPr/>
        </p:nvSpPr>
        <p:spPr>
          <a:xfrm>
            <a:off x="3952875" y="5991910"/>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2016: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563C2"/>
                </a:solidFill>
                <a:effectLst/>
                <a:uLnTx/>
                <a:uFillTx/>
                <a:latin typeface="Arial"/>
                <a:ea typeface="+mn-ea"/>
                <a:cs typeface="+mn-cs"/>
              </a:rPr>
              <a:t>http</a:t>
            </a:r>
            <a:r>
              <a:rPr kumimoji="0" lang="en-US" sz="1200" b="0" i="0" u="none" strike="noStrike" kern="1200" cap="none" spc="0" normalizeH="0" baseline="0" noProof="0" dirty="0">
                <a:ln>
                  <a:noFill/>
                </a:ln>
                <a:solidFill>
                  <a:srgbClr val="0563C2"/>
                </a:solidFill>
                <a:effectLst/>
                <a:uLnTx/>
                <a:uFillTx/>
                <a:latin typeface="Arial"/>
                <a:ea typeface="+mn-ea"/>
                <a:cs typeface="+mn-cs"/>
              </a:rPr>
              <a:t>://www.emdat.be/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9771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5279"/>
          </a:xfrm>
        </p:spPr>
        <p:txBody>
          <a:bodyPr>
            <a:normAutofit/>
          </a:bodyPr>
          <a:lstStyle/>
          <a:p>
            <a:r>
              <a:rPr lang="en-US" sz="40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Hurricane Risks:</a:t>
            </a:r>
            <a:endPar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981200"/>
            <a:ext cx="8229600" cy="4648200"/>
          </a:xfrm>
        </p:spPr>
        <p:txBody>
          <a:bodyPr>
            <a:normAutofit/>
          </a:bodyPr>
          <a:lstStyle/>
          <a:p>
            <a:pPr>
              <a:buSzPct val="70000"/>
              <a:buBlip>
                <a:blip r:embed="rId2"/>
              </a:buBlip>
            </a:pPr>
            <a:r>
              <a:rPr lang="en-US" dirty="0" smtClean="0">
                <a:solidFill>
                  <a:srgbClr val="0F2AB1"/>
                </a:solidFill>
                <a:latin typeface="Arial" pitchFamily="34" charset="0"/>
                <a:cs typeface="Arial" pitchFamily="34" charset="0"/>
              </a:rPr>
              <a:t>Wind</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Rain</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Storm Surge</a:t>
            </a:r>
            <a:endParaRPr lang="en-US" dirty="0">
              <a:solidFill>
                <a:srgbClr val="0F2AB1"/>
              </a:solidFill>
              <a:latin typeface="Arial" pitchFamily="34" charset="0"/>
              <a:cs typeface="Arial" pitchFamily="34" charset="0"/>
            </a:endParaRPr>
          </a:p>
        </p:txBody>
      </p:sp>
      <p:pic>
        <p:nvPicPr>
          <p:cNvPr id="403458" name="Picture 2" descr="http://www.google.com/url?source=imglanding&amp;ct=img&amp;q=http://vogeltalksrving.com/wp-content/uploads/2011/09/hurricane_wind.jpg&amp;sa=X&amp;ei=8QetT4ngNOba6gHprP2ZDQ&amp;ved=0CAoQ8wc4zAI&amp;usg=AFQjCNGvXXiQXxHI6sK1etVkmTIMDhCxYg"/>
          <p:cNvPicPr>
            <a:picLocks noChangeAspect="1" noChangeArrowheads="1"/>
          </p:cNvPicPr>
          <p:nvPr/>
        </p:nvPicPr>
        <p:blipFill>
          <a:blip r:embed="rId3" cstate="print"/>
          <a:srcRect/>
          <a:stretch>
            <a:fillRect/>
          </a:stretch>
        </p:blipFill>
        <p:spPr bwMode="auto">
          <a:xfrm>
            <a:off x="4916682" y="1210443"/>
            <a:ext cx="2743200" cy="1727634"/>
          </a:xfrm>
          <a:prstGeom prst="rect">
            <a:avLst/>
          </a:prstGeom>
          <a:no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682" y="2945847"/>
            <a:ext cx="2706882" cy="1892473"/>
          </a:xfrm>
          <a:prstGeom prst="rect">
            <a:avLst/>
          </a:prstGeom>
        </p:spPr>
      </p:pic>
      <p:pic>
        <p:nvPicPr>
          <p:cNvPr id="4" name="Picture 3"/>
          <p:cNvPicPr>
            <a:picLocks noChangeAspect="1"/>
          </p:cNvPicPr>
          <p:nvPr/>
        </p:nvPicPr>
        <p:blipFill>
          <a:blip r:embed="rId5"/>
          <a:stretch>
            <a:fillRect/>
          </a:stretch>
        </p:blipFill>
        <p:spPr>
          <a:xfrm>
            <a:off x="4938137" y="4924425"/>
            <a:ext cx="2721745" cy="1834121"/>
          </a:xfrm>
          <a:prstGeom prst="rect">
            <a:avLst/>
          </a:prstGeom>
        </p:spPr>
      </p:pic>
    </p:spTree>
    <p:extLst>
      <p:ext uri="{BB962C8B-B14F-4D97-AF65-F5344CB8AC3E}">
        <p14:creationId xmlns:p14="http://schemas.microsoft.com/office/powerpoint/2010/main" val="13353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3458"/>
                                        </p:tgtEl>
                                        <p:attrNameLst>
                                          <p:attrName>style.visibility</p:attrName>
                                        </p:attrNameLst>
                                      </p:cBhvr>
                                      <p:to>
                                        <p:strVal val="visible"/>
                                      </p:to>
                                    </p:set>
                                    <p:animEffect transition="in" filter="blinds(horizontal)">
                                      <p:cBhvr>
                                        <p:cTn id="10" dur="500"/>
                                        <p:tgtEl>
                                          <p:spTgt spid="40345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3" presetClass="entr" presetSubtype="1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3"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23825"/>
            <a:ext cx="8553450" cy="6610350"/>
          </a:xfrm>
          <a:prstGeom prst="rect">
            <a:avLst/>
          </a:prstGeom>
        </p:spPr>
      </p:pic>
      <p:sp>
        <p:nvSpPr>
          <p:cNvPr id="2" name="Right Brace 1"/>
          <p:cNvSpPr/>
          <p:nvPr/>
        </p:nvSpPr>
        <p:spPr>
          <a:xfrm>
            <a:off x="4162425" y="2705100"/>
            <a:ext cx="219075" cy="1285875"/>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Box 3"/>
          <p:cNvSpPr txBox="1"/>
          <p:nvPr/>
        </p:nvSpPr>
        <p:spPr>
          <a:xfrm>
            <a:off x="4743449" y="3163371"/>
            <a:ext cx="29622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a:ea typeface="+mn-ea"/>
                <a:cs typeface="+mn-cs"/>
              </a:rPr>
              <a:t>Privately insured… $$$</a:t>
            </a:r>
            <a:endParaRPr kumimoji="0" lang="en-US" sz="1800" b="1" i="0" u="none" strike="noStrike" kern="1200" cap="none" spc="0" normalizeH="0" baseline="0" noProof="0" dirty="0">
              <a:ln>
                <a:noFill/>
              </a:ln>
              <a:solidFill>
                <a:srgbClr val="C00000"/>
              </a:solidFill>
              <a:effectLst/>
              <a:uLnTx/>
              <a:uFillTx/>
              <a:latin typeface="Arial"/>
              <a:ea typeface="+mn-ea"/>
              <a:cs typeface="+mn-cs"/>
            </a:endParaRPr>
          </a:p>
        </p:txBody>
      </p:sp>
      <p:sp>
        <p:nvSpPr>
          <p:cNvPr id="5" name="Right Brace 4"/>
          <p:cNvSpPr/>
          <p:nvPr/>
        </p:nvSpPr>
        <p:spPr>
          <a:xfrm>
            <a:off x="7591425" y="1171575"/>
            <a:ext cx="114300" cy="1333500"/>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TextBox 5"/>
          <p:cNvSpPr txBox="1"/>
          <p:nvPr/>
        </p:nvSpPr>
        <p:spPr>
          <a:xfrm>
            <a:off x="7820026" y="1171575"/>
            <a:ext cx="12382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a:ea typeface="+mn-ea"/>
                <a:cs typeface="+mn-cs"/>
              </a:rPr>
              <a:t>Publicly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a:ea typeface="+mn-ea"/>
                <a:cs typeface="+mn-cs"/>
              </a:rPr>
              <a:t>insured…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a:ea typeface="+mn-ea"/>
                <a:cs typeface="+mn-cs"/>
              </a:rPr>
              <a:t>No $$$</a:t>
            </a:r>
            <a:endParaRPr kumimoji="0" lang="en-US" sz="1800" b="1" i="0" u="none" strike="noStrike" kern="1200" cap="none" spc="0" normalizeH="0" baseline="0" noProof="0" dirty="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267667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10784" y="6392710"/>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a:t>
            </a:r>
            <a:r>
              <a:rPr kumimoji="0" lang="en-US" sz="1200" b="0" i="0" u="none" strike="noStrike" kern="1200" cap="none" spc="0" normalizeH="0" baseline="0" noProof="0" dirty="0" smtClean="0">
                <a:ln>
                  <a:noFill/>
                </a:ln>
                <a:solidFill>
                  <a:srgbClr val="000000"/>
                </a:solidFill>
                <a:effectLst/>
                <a:uLnTx/>
                <a:uFillTx/>
                <a:latin typeface="Arial"/>
                <a:ea typeface="+mn-ea"/>
                <a:cs typeface="+mn-cs"/>
              </a:rPr>
              <a:t>2018: </a:t>
            </a:r>
            <a:r>
              <a:rPr kumimoji="0" lang="en-US" sz="1200" b="0" i="0" u="none" strike="noStrike" kern="1200" cap="none" spc="0" normalizeH="0" baseline="0" noProof="0" dirty="0">
                <a:ln>
                  <a:noFill/>
                </a:ln>
                <a:solidFill>
                  <a:srgbClr val="000000"/>
                </a:solidFill>
                <a:effectLst/>
                <a:uLnTx/>
                <a:uFillTx/>
                <a:latin typeface="Arial"/>
                <a:ea typeface="+mn-ea"/>
                <a:cs typeface="+mn-cs"/>
              </a:rPr>
              <a:t>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563C2"/>
                </a:solidFill>
                <a:effectLst/>
                <a:uLnTx/>
                <a:uFillTx/>
                <a:latin typeface="Arial"/>
                <a:ea typeface="+mn-ea"/>
                <a:cs typeface="+mn-cs"/>
                <a:hlinkClick r:id="rId2"/>
              </a:rPr>
              <a:t>http</a:t>
            </a:r>
            <a:r>
              <a:rPr kumimoji="0" lang="en-US" sz="1200" b="0" i="0" u="none" strike="noStrike" kern="1200" cap="none" spc="0" normalizeH="0" baseline="0" noProof="0" dirty="0">
                <a:ln>
                  <a:noFill/>
                </a:ln>
                <a:solidFill>
                  <a:srgbClr val="0563C2"/>
                </a:solidFill>
                <a:effectLst/>
                <a:uLnTx/>
                <a:uFillTx/>
                <a:latin typeface="Arial"/>
                <a:ea typeface="+mn-ea"/>
                <a:cs typeface="+mn-cs"/>
                <a:hlinkClick r:id="rId2"/>
              </a:rPr>
              <a:t>://www.emdat.be</a:t>
            </a:r>
            <a:r>
              <a:rPr kumimoji="0" lang="en-US" sz="1200" b="0" i="0" u="none" strike="noStrike" kern="1200" cap="none" spc="0" normalizeH="0" baseline="0" noProof="0" dirty="0" smtClean="0">
                <a:ln>
                  <a:noFill/>
                </a:ln>
                <a:solidFill>
                  <a:srgbClr val="0563C2"/>
                </a:solidFill>
                <a:effectLst/>
                <a:uLnTx/>
                <a:uFillTx/>
                <a:latin typeface="Arial"/>
                <a:ea typeface="+mn-ea"/>
                <a:cs typeface="+mn-cs"/>
                <a:hlinkClick r:id="rId2"/>
              </a:rPr>
              <a:t>/</a:t>
            </a:r>
            <a:r>
              <a:rPr kumimoji="0" lang="en-US" sz="1200" b="0" i="0" u="none" strike="noStrike" kern="1200" cap="none" spc="0" normalizeH="0" baseline="0" noProof="0" dirty="0" smtClean="0">
                <a:ln>
                  <a:noFill/>
                </a:ln>
                <a:solidFill>
                  <a:srgbClr val="000000"/>
                </a:solidFill>
                <a:effectLst/>
                <a:uLnTx/>
                <a:uFillTx/>
                <a:latin typeface="Arial"/>
                <a:ea typeface="+mn-ea"/>
                <a:cs typeface="+mn-cs"/>
              </a:rPr>
              <a:t>. GDP correction from Federal Reserve Bank</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827" y="789354"/>
            <a:ext cx="7731711" cy="5230158"/>
          </a:xfrm>
          <a:prstGeom prst="rect">
            <a:avLst/>
          </a:prstGeom>
        </p:spPr>
      </p:pic>
    </p:spTree>
    <p:extLst>
      <p:ext uri="{BB962C8B-B14F-4D97-AF65-F5344CB8AC3E}">
        <p14:creationId xmlns:p14="http://schemas.microsoft.com/office/powerpoint/2010/main" val="430735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51000" contrast="-71000"/>
                    </a14:imgEffect>
                  </a14:imgLayer>
                </a14:imgProps>
              </a:ext>
            </a:extLst>
          </a:blip>
          <a:stretch>
            <a:fillRect/>
          </a:stretch>
        </p:blipFill>
        <p:spPr>
          <a:xfrm>
            <a:off x="0" y="0"/>
            <a:ext cx="9134626" cy="6858000"/>
          </a:xfrm>
          <a:prstGeom prst="rect">
            <a:avLst/>
          </a:prstGeom>
        </p:spPr>
      </p:pic>
      <p:sp>
        <p:nvSpPr>
          <p:cNvPr id="2" name="Title 1"/>
          <p:cNvSpPr>
            <a:spLocks noGrp="1"/>
          </p:cNvSpPr>
          <p:nvPr>
            <p:ph type="title"/>
          </p:nvPr>
        </p:nvSpPr>
        <p:spPr>
          <a:xfrm>
            <a:off x="401359" y="1921954"/>
            <a:ext cx="8229600" cy="1143000"/>
          </a:xfrm>
        </p:spPr>
        <p:txBody>
          <a:bodyPr/>
          <a:lstStyle/>
          <a:p>
            <a:r>
              <a:rPr lang="en-US" dirty="0" smtClean="0">
                <a:solidFill>
                  <a:srgbClr val="FFFF00"/>
                </a:solidFill>
              </a:rPr>
              <a:t>Is Hurricane Risk Changing?</a:t>
            </a:r>
            <a:endParaRPr lang="en-US" dirty="0">
              <a:solidFill>
                <a:srgbClr val="FFFF00"/>
              </a:solidFill>
            </a:endParaRPr>
          </a:p>
        </p:txBody>
      </p:sp>
    </p:spTree>
    <p:extLst>
      <p:ext uri="{BB962C8B-B14F-4D97-AF65-F5344CB8AC3E}">
        <p14:creationId xmlns:p14="http://schemas.microsoft.com/office/powerpoint/2010/main" val="2915900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Program</a:t>
            </a:r>
            <a:endParaRPr lang="en-US" dirty="0">
              <a:solidFill>
                <a:srgbClr val="0000FF"/>
              </a:solidFill>
            </a:endParaRPr>
          </a:p>
        </p:txBody>
      </p:sp>
      <p:sp>
        <p:nvSpPr>
          <p:cNvPr id="6" name="Content Placeholder 5"/>
          <p:cNvSpPr>
            <a:spLocks noGrp="1"/>
          </p:cNvSpPr>
          <p:nvPr>
            <p:ph idx="1"/>
          </p:nvPr>
        </p:nvSpPr>
        <p:spPr/>
        <p:txBody>
          <a:bodyPr/>
          <a:lstStyle/>
          <a:p>
            <a:r>
              <a:rPr lang="en-US" dirty="0" smtClean="0"/>
              <a:t>  A brief review of climate and climate science</a:t>
            </a:r>
          </a:p>
          <a:p>
            <a:endParaRPr lang="en-US" dirty="0"/>
          </a:p>
          <a:p>
            <a:r>
              <a:rPr lang="en-US" dirty="0" smtClean="0"/>
              <a:t>  Climate risks</a:t>
            </a:r>
          </a:p>
          <a:p>
            <a:endParaRPr lang="en-US" dirty="0"/>
          </a:p>
          <a:p>
            <a:r>
              <a:rPr lang="en-US" dirty="0" smtClean="0"/>
              <a:t>  How hurricanes are responding to climate</a:t>
            </a:r>
          </a:p>
          <a:p>
            <a:endParaRPr lang="en-US" dirty="0"/>
          </a:p>
          <a:p>
            <a:r>
              <a:rPr lang="en-US" dirty="0" smtClean="0"/>
              <a:t>  Quantifying hurricane risk</a:t>
            </a:r>
          </a:p>
          <a:p>
            <a:endParaRPr lang="en-US" dirty="0"/>
          </a:p>
          <a:p>
            <a:r>
              <a:rPr lang="en-US" dirty="0" smtClean="0"/>
              <a:t>  </a:t>
            </a:r>
            <a:r>
              <a:rPr lang="en-US" dirty="0" smtClean="0"/>
              <a:t>Solutions (We can talk about these in the Q&amp;A)</a:t>
            </a:r>
            <a:endParaRPr lang="en-US"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11" y="1177818"/>
            <a:ext cx="8068072" cy="4002032"/>
          </a:xfrm>
          <a:prstGeom prst="rect">
            <a:avLst/>
          </a:prstGeom>
        </p:spPr>
      </p:pic>
      <p:sp>
        <p:nvSpPr>
          <p:cNvPr id="4" name="Title 3"/>
          <p:cNvSpPr>
            <a:spLocks noGrp="1"/>
          </p:cNvSpPr>
          <p:nvPr>
            <p:ph type="title"/>
          </p:nvPr>
        </p:nvSpPr>
        <p:spPr>
          <a:xfrm>
            <a:off x="457200" y="274638"/>
            <a:ext cx="8229600" cy="1016690"/>
          </a:xfrm>
        </p:spPr>
        <p:txBody>
          <a:bodyPr/>
          <a:lstStyle/>
          <a:p>
            <a:r>
              <a:rPr lang="en-US" sz="2800" dirty="0" smtClean="0">
                <a:solidFill>
                  <a:srgbClr val="0000FF"/>
                </a:solidFill>
              </a:rPr>
              <a:t>Historical Records:</a:t>
            </a:r>
            <a:br>
              <a:rPr lang="en-US" sz="2800" dirty="0" smtClean="0">
                <a:solidFill>
                  <a:srgbClr val="0000FF"/>
                </a:solidFill>
              </a:rPr>
            </a:br>
            <a:r>
              <a:rPr lang="en-US" sz="2800" dirty="0" smtClean="0">
                <a:solidFill>
                  <a:srgbClr val="0000FF"/>
                </a:solidFill>
              </a:rPr>
              <a:t>Prior to 1970, Many Storms Were Missed</a:t>
            </a:r>
            <a:endParaRPr lang="en-US" sz="2800" dirty="0">
              <a:solidFill>
                <a:srgbClr val="0000FF"/>
              </a:solidFill>
            </a:endParaRPr>
          </a:p>
        </p:txBody>
      </p:sp>
      <p:sp>
        <p:nvSpPr>
          <p:cNvPr id="7" name="Rectangle 6"/>
          <p:cNvSpPr/>
          <p:nvPr/>
        </p:nvSpPr>
        <p:spPr>
          <a:xfrm>
            <a:off x="1017917" y="5344366"/>
            <a:ext cx="7277568"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Major hurricanes in the North Atlantic</a:t>
            </a:r>
            <a:r>
              <a:rPr kumimoji="0" lang="en-US" sz="18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rPr>
              <a:t>, 1851-2016, smoothed using a 10-year running average. Shown in blue are storms that either passed through the chain of Lesser Antilles or made landfall in the continental U.S.; all other major hurricanes are shown in red. The dashed lines show the best fit trend lines for each data set. </a:t>
            </a:r>
          </a:p>
        </p:txBody>
      </p:sp>
    </p:spTree>
    <p:extLst>
      <p:ext uri="{BB962C8B-B14F-4D97-AF65-F5344CB8AC3E}">
        <p14:creationId xmlns:p14="http://schemas.microsoft.com/office/powerpoint/2010/main" val="2537594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95" y="1121658"/>
            <a:ext cx="7722014" cy="5628853"/>
          </a:xfrm>
          <a:prstGeom prst="rect">
            <a:avLst/>
          </a:prstGeom>
        </p:spPr>
      </p:pic>
      <p:sp>
        <p:nvSpPr>
          <p:cNvPr id="4" name="TextBox 3"/>
          <p:cNvSpPr txBox="1"/>
          <p:nvPr/>
        </p:nvSpPr>
        <p:spPr>
          <a:xfrm>
            <a:off x="449826" y="290661"/>
            <a:ext cx="83844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Trends in Global TC Frequency Over Threshold Intensities, from Historical TC Data, 1980-2016. Trends Shown Only </a:t>
            </a:r>
            <a:r>
              <a:rPr kumimoji="0" lang="en-US" sz="2400" b="0" i="0" u="none" strike="noStrike" kern="1200" cap="none" spc="0" normalizeH="0" baseline="0" noProof="0" dirty="0">
                <a:ln>
                  <a:noFill/>
                </a:ln>
                <a:solidFill>
                  <a:srgbClr val="0000FF"/>
                </a:solidFill>
                <a:effectLst/>
                <a:uLnTx/>
                <a:uFillTx/>
                <a:latin typeface="Calibri"/>
                <a:ea typeface="+mn-ea"/>
                <a:cs typeface="+mn-cs"/>
              </a:rPr>
              <a:t>W</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hen p &lt; 0.05.</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2013155" y="1689046"/>
            <a:ext cx="6821129" cy="368353"/>
          </a:xfrm>
          <a:prstGeom prst="rect">
            <a:avLst/>
          </a:prstGeom>
        </p:spPr>
      </p:pic>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458974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4" name="Rectangle 4"/>
          <p:cNvSpPr>
            <a:spLocks noGrp="1" noChangeArrowheads="1"/>
          </p:cNvSpPr>
          <p:nvPr>
            <p:ph type="title" idx="4294967295"/>
          </p:nvPr>
        </p:nvSpPr>
        <p:spPr>
          <a:xfrm>
            <a:off x="533400" y="0"/>
            <a:ext cx="8229600" cy="1143000"/>
          </a:xfrm>
        </p:spPr>
        <p:txBody>
          <a:bodyPr rtlCol="0">
            <a:normAutofit fontScale="90000"/>
          </a:bodyPr>
          <a:lstStyle/>
          <a:p>
            <a:pPr eaLnBrk="1" fontAlgn="auto" hangingPunct="1">
              <a:spcAft>
                <a:spcPts val="0"/>
              </a:spcAft>
              <a:defRPr/>
            </a:pPr>
            <a:r>
              <a:rPr lang="en-US" sz="4000" b="1" dirty="0" smtClean="0">
                <a:solidFill>
                  <a:srgbClr val="0033CC"/>
                </a:solidFill>
                <a:effectLst>
                  <a:outerShdw blurRad="38100" dist="38100" dir="2700000" algn="tl">
                    <a:srgbClr val="C0C0C0"/>
                  </a:outerShdw>
                </a:effectLst>
              </a:rPr>
              <a:t>Heat Engine Theory Predicts Maximum Hurricane Winds (“</a:t>
            </a:r>
            <a:r>
              <a:rPr lang="en-US" sz="4000" b="1" i="1" dirty="0" smtClean="0">
                <a:solidFill>
                  <a:srgbClr val="0033CC"/>
                </a:solidFill>
                <a:effectLst>
                  <a:outerShdw blurRad="38100" dist="38100" dir="2700000" algn="tl">
                    <a:srgbClr val="C0C0C0"/>
                  </a:outerShdw>
                </a:effectLst>
              </a:rPr>
              <a:t>Potential Intensity</a:t>
            </a:r>
            <a:r>
              <a:rPr lang="en-US" sz="4000" b="1" dirty="0" smtClean="0">
                <a:solidFill>
                  <a:srgbClr val="0033CC"/>
                </a:solidFill>
                <a:effectLst>
                  <a:outerShdw blurRad="38100" dist="38100" dir="2700000" algn="tl">
                    <a:srgbClr val="C0C0C0"/>
                  </a:outerShdw>
                </a:effectLst>
              </a:rPr>
              <a:t>”)</a:t>
            </a:r>
          </a:p>
        </p:txBody>
      </p:sp>
      <p:pic>
        <p:nvPicPr>
          <p:cNvPr id="25604" name="Picture 2" descr="C:\Users\Kerry Emaanuel\Graphics\Transparent Figures\global_mpi.png"/>
          <p:cNvPicPr>
            <a:picLocks noGrp="1" noChangeAspect="1" noChangeArrowheads="1"/>
          </p:cNvPicPr>
          <p:nvPr>
            <p:ph idx="4294967295"/>
          </p:nvPr>
        </p:nvPicPr>
        <p:blipFill>
          <a:blip r:embed="rId3" cstate="print"/>
          <a:srcRect/>
          <a:stretch>
            <a:fillRect/>
          </a:stretch>
        </p:blipFill>
        <p:spPr>
          <a:xfrm>
            <a:off x="636792" y="477558"/>
            <a:ext cx="7799148" cy="6108700"/>
          </a:xfrm>
          <a:noFill/>
        </p:spPr>
      </p:pic>
      <p:sp>
        <p:nvSpPr>
          <p:cNvPr id="25605" name="TextBox 5"/>
          <p:cNvSpPr txBox="1">
            <a:spLocks noChangeArrowheads="1"/>
          </p:cNvSpPr>
          <p:nvPr/>
        </p:nvSpPr>
        <p:spPr bwMode="auto">
          <a:xfrm>
            <a:off x="4419600" y="6324600"/>
            <a:ext cx="990600" cy="4000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a:ea typeface="+mn-ea"/>
                <a:cs typeface="Arial" charset="0"/>
              </a:rPr>
              <a:t>MPH</a:t>
            </a:r>
          </a:p>
        </p:txBody>
      </p:sp>
    </p:spTree>
    <p:extLst>
      <p:ext uri="{BB962C8B-B14F-4D97-AF65-F5344CB8AC3E}">
        <p14:creationId xmlns:p14="http://schemas.microsoft.com/office/powerpoint/2010/main" val="1198569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09" y="755064"/>
            <a:ext cx="7891288" cy="5934468"/>
          </a:xfrm>
          <a:prstGeom prst="rect">
            <a:avLst/>
          </a:prstGeom>
        </p:spPr>
      </p:pic>
      <p:sp>
        <p:nvSpPr>
          <p:cNvPr id="3" name="TextBox 2"/>
          <p:cNvSpPr txBox="1"/>
          <p:nvPr/>
        </p:nvSpPr>
        <p:spPr>
          <a:xfrm>
            <a:off x="809197" y="215661"/>
            <a:ext cx="75601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Arial"/>
                <a:ea typeface="+mn-ea"/>
                <a:cs typeface="+mn-cs"/>
              </a:rPr>
              <a:t>Potential Intensity and CO</a:t>
            </a:r>
            <a:r>
              <a:rPr kumimoji="0" lang="en-US" sz="2400" b="0" i="0" u="none" strike="noStrike" kern="1200" cap="none" spc="0" normalizeH="0" baseline="-25000" noProof="0" dirty="0" smtClean="0">
                <a:ln>
                  <a:noFill/>
                </a:ln>
                <a:solidFill>
                  <a:srgbClr val="0000FF"/>
                </a:solidFill>
                <a:effectLst/>
                <a:uLnTx/>
                <a:uFillTx/>
                <a:latin typeface="Arial"/>
                <a:ea typeface="+mn-ea"/>
                <a:cs typeface="+mn-cs"/>
              </a:rPr>
              <a:t>2</a:t>
            </a:r>
            <a:endParaRPr kumimoji="0" lang="en-US" sz="2400" b="0" i="0" u="none" strike="noStrike" kern="1200" cap="none" spc="0" normalizeH="0" baseline="-25000" noProof="0" dirty="0">
              <a:ln>
                <a:noFill/>
              </a:ln>
              <a:solidFill>
                <a:srgbClr val="0000FF"/>
              </a:solidFill>
              <a:effectLst/>
              <a:uLnTx/>
              <a:uFillTx/>
              <a:latin typeface="Arial"/>
              <a:ea typeface="+mn-ea"/>
              <a:cs typeface="+mn-cs"/>
            </a:endParaRPr>
          </a:p>
        </p:txBody>
      </p:sp>
    </p:spTree>
    <p:extLst>
      <p:ext uri="{BB962C8B-B14F-4D97-AF65-F5344CB8AC3E}">
        <p14:creationId xmlns:p14="http://schemas.microsoft.com/office/powerpoint/2010/main" val="3493342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57" y="1800879"/>
            <a:ext cx="8902427" cy="3301611"/>
          </a:xfrm>
          <a:prstGeom prst="rect">
            <a:avLst/>
          </a:prstGeom>
        </p:spPr>
      </p:pic>
      <p:sp>
        <p:nvSpPr>
          <p:cNvPr id="3" name="TextBox 2"/>
          <p:cNvSpPr txBox="1"/>
          <p:nvPr/>
        </p:nvSpPr>
        <p:spPr>
          <a:xfrm>
            <a:off x="1298308" y="984201"/>
            <a:ext cx="62053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Potential Intensity Trend, 1979-2018, ERA 5 Reanalysis</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p:cNvSpPr txBox="1"/>
          <p:nvPr/>
        </p:nvSpPr>
        <p:spPr>
          <a:xfrm>
            <a:off x="1382070" y="5365170"/>
            <a:ext cx="61215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(Trend shown only where p value &lt; 0.05)</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24239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86411"/>
          </a:xfrm>
        </p:spPr>
        <p:txBody>
          <a:bodyPr/>
          <a:lstStyle/>
          <a:p>
            <a:r>
              <a:rPr lang="en-US" sz="2800" dirty="0" smtClean="0">
                <a:solidFill>
                  <a:srgbClr val="0000FF"/>
                </a:solidFill>
              </a:rPr>
              <a:t>Projected Trend Over 21</a:t>
            </a:r>
            <a:r>
              <a:rPr lang="en-US" sz="2800" baseline="30000" dirty="0" smtClean="0">
                <a:solidFill>
                  <a:srgbClr val="0000FF"/>
                </a:solidFill>
              </a:rPr>
              <a:t>st</a:t>
            </a:r>
            <a:r>
              <a:rPr lang="en-US" sz="2800" dirty="0" smtClean="0">
                <a:solidFill>
                  <a:srgbClr val="0000FF"/>
                </a:solidFill>
              </a:rPr>
              <a:t> Century: GFDL model under RCP 8.5 </a:t>
            </a:r>
            <a:endParaRPr lang="en-US" sz="2800" dirty="0">
              <a:solidFill>
                <a:srgbClr val="0000FF"/>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23" t="17340" r="6501" b="20881"/>
          <a:stretch/>
        </p:blipFill>
        <p:spPr>
          <a:xfrm>
            <a:off x="402194" y="1531620"/>
            <a:ext cx="8284606" cy="4511040"/>
          </a:xfrm>
          <a:prstGeom prst="rect">
            <a:avLst/>
          </a:prstGeom>
        </p:spPr>
      </p:pic>
      <p:sp>
        <p:nvSpPr>
          <p:cNvPr id="5" name="TextBox 4"/>
          <p:cNvSpPr txBox="1"/>
          <p:nvPr/>
        </p:nvSpPr>
        <p:spPr>
          <a:xfrm>
            <a:off x="7264016" y="1531620"/>
            <a:ext cx="17247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a:t>
            </a:r>
            <a:r>
              <a:rPr kumimoji="0" lang="en-US" sz="1800" b="0" i="0" u="none" strike="noStrike" kern="1200" cap="none" spc="0" normalizeH="0" baseline="0" noProof="0" dirty="0" smtClean="0">
                <a:ln>
                  <a:noFill/>
                </a:ln>
                <a:solidFill>
                  <a:srgbClr val="000000"/>
                </a:solidFill>
                <a:effectLst/>
                <a:uLnTx/>
                <a:uFillTx/>
                <a:latin typeface="Arial"/>
                <a:ea typeface="+mn-ea"/>
                <a:cs typeface="Arial" charset="0"/>
              </a:rPr>
              <a:t>s</a:t>
            </a:r>
            <a:r>
              <a:rPr kumimoji="0" lang="en-US" sz="1800" b="0" i="0" u="none" strike="noStrike" kern="1200" cap="none" spc="0" normalizeH="0" baseline="30000" noProof="0" dirty="0" smtClean="0">
                <a:ln>
                  <a:noFill/>
                </a:ln>
                <a:solidFill>
                  <a:srgbClr val="000000"/>
                </a:solidFill>
                <a:effectLst/>
                <a:uLnTx/>
                <a:uFillTx/>
                <a:latin typeface="Arial"/>
                <a:ea typeface="+mn-ea"/>
                <a:cs typeface="Arial" charset="0"/>
              </a:rPr>
              <a:t>-1</a:t>
            </a:r>
            <a:r>
              <a:rPr kumimoji="0" lang="en-US" sz="1800" b="0" i="0" u="none" strike="noStrike" kern="1200" cap="none" spc="0" normalizeH="0" baseline="0" noProof="0" dirty="0" smtClean="0">
                <a:ln>
                  <a:noFill/>
                </a:ln>
                <a:solidFill>
                  <a:srgbClr val="000000"/>
                </a:solidFill>
                <a:effectLst/>
                <a:uLnTx/>
                <a:uFillTx/>
                <a:latin typeface="Arial"/>
                <a:ea typeface="+mn-ea"/>
                <a:cs typeface="Arial" charset="0"/>
              </a:rPr>
              <a:t>decade</a:t>
            </a:r>
            <a:r>
              <a:rPr kumimoji="0" lang="en-US" sz="1800" b="0" i="0" u="none" strike="noStrike" kern="1200" cap="none" spc="0" normalizeH="0" baseline="30000" noProof="0" dirty="0" smtClean="0">
                <a:ln>
                  <a:noFill/>
                </a:ln>
                <a:solidFill>
                  <a:srgbClr val="000000"/>
                </a:solidFill>
                <a:effectLst/>
                <a:uLnTx/>
                <a:uFillTx/>
                <a:latin typeface="Arial"/>
                <a:ea typeface="+mn-ea"/>
                <a:cs typeface="Arial" charset="0"/>
              </a:rPr>
              <a:t>-1</a:t>
            </a:r>
            <a:endParaRPr kumimoji="0" lang="en-US" sz="1800" b="0" i="0" u="none" strike="noStrike" kern="1200" cap="none" spc="0" normalizeH="0" baseline="30000" noProof="0" dirty="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3916968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Inferences from Basic Theory:</a:t>
            </a:r>
            <a:endParaRPr lang="en-US" dirty="0">
              <a:solidFill>
                <a:srgbClr val="0000FF"/>
              </a:solidFill>
            </a:endParaRPr>
          </a:p>
        </p:txBody>
      </p:sp>
      <p:sp>
        <p:nvSpPr>
          <p:cNvPr id="3" name="Content Placeholder 2"/>
          <p:cNvSpPr>
            <a:spLocks noGrp="1"/>
          </p:cNvSpPr>
          <p:nvPr>
            <p:ph idx="1"/>
          </p:nvPr>
        </p:nvSpPr>
        <p:spPr>
          <a:xfrm>
            <a:off x="457200" y="1600200"/>
            <a:ext cx="8229600" cy="5050766"/>
          </a:xfrm>
        </p:spPr>
        <p:txBody>
          <a:bodyPr/>
          <a:lstStyle/>
          <a:p>
            <a:pPr>
              <a:spcBef>
                <a:spcPts val="1200"/>
              </a:spcBef>
              <a:buSzPct val="70000"/>
              <a:buBlip>
                <a:blip r:embed="rId2"/>
              </a:buBlip>
            </a:pPr>
            <a:r>
              <a:rPr lang="en-US" dirty="0" smtClean="0"/>
              <a:t>Potential intensity increases with global 	warming</a:t>
            </a:r>
          </a:p>
          <a:p>
            <a:pPr>
              <a:spcBef>
                <a:spcPts val="1200"/>
              </a:spcBef>
              <a:buSzPct val="70000"/>
              <a:buBlip>
                <a:blip r:embed="rId2"/>
              </a:buBlip>
            </a:pPr>
            <a:r>
              <a:rPr lang="en-US" dirty="0" smtClean="0"/>
              <a:t>Incidence of high-intensity hurricanes should 	increase</a:t>
            </a:r>
          </a:p>
          <a:p>
            <a:pPr>
              <a:spcBef>
                <a:spcPts val="1200"/>
              </a:spcBef>
              <a:buSzPct val="70000"/>
              <a:buBlip>
                <a:blip r:embed="rId2"/>
              </a:buBlip>
            </a:pPr>
            <a:r>
              <a:rPr lang="en-US" dirty="0" smtClean="0"/>
              <a:t>Increases in potential intensity should be 	faster in sub-tropics</a:t>
            </a:r>
          </a:p>
          <a:p>
            <a:pPr>
              <a:spcBef>
                <a:spcPts val="1200"/>
              </a:spcBef>
              <a:buSzPct val="70000"/>
              <a:buBlip>
                <a:blip r:embed="rId2"/>
              </a:buBlip>
            </a:pPr>
            <a:r>
              <a:rPr lang="en-US" dirty="0" smtClean="0"/>
              <a:t>Hurricanes will produce substantially more 	rain:  Fundamental physics yields a ~7% 	increase in water vapor per 1</a:t>
            </a:r>
            <a:r>
              <a:rPr lang="en-US" baseline="30000" dirty="0" smtClean="0"/>
              <a:t>o</a:t>
            </a:r>
            <a:r>
              <a:rPr lang="en-US" dirty="0" smtClean="0"/>
              <a:t>C warming</a:t>
            </a:r>
          </a:p>
          <a:p>
            <a:pPr marL="0" indent="0">
              <a:buSzPct val="70000"/>
              <a:buNone/>
            </a:pPr>
            <a:endParaRPr lang="en-US" dirty="0"/>
          </a:p>
        </p:txBody>
      </p:sp>
    </p:spTree>
    <p:extLst>
      <p:ext uri="{BB962C8B-B14F-4D97-AF65-F5344CB8AC3E}">
        <p14:creationId xmlns:p14="http://schemas.microsoft.com/office/powerpoint/2010/main" val="282061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279206" y="685800"/>
            <a:ext cx="8864794" cy="1981200"/>
          </a:xfrm>
          <a:effectLst>
            <a:outerShdw dist="35921" dir="2700000" algn="ctr" rotWithShape="0">
              <a:schemeClr val="tx1"/>
            </a:outerShdw>
          </a:effectLst>
        </p:spPr>
        <p:txBody>
          <a:bodyPr>
            <a:normAutofit/>
          </a:bodyPr>
          <a:lstStyle/>
          <a:p>
            <a:pPr algn="r"/>
            <a:r>
              <a:rPr lang="en-US" b="1" dirty="0" smtClean="0">
                <a:solidFill>
                  <a:srgbClr val="FFFF00"/>
                </a:solidFill>
              </a:rPr>
              <a:t>Dealing with Evolving Hurricane Risk</a:t>
            </a:r>
            <a:r>
              <a:rPr lang="en-US" dirty="0">
                <a:solidFill>
                  <a:srgbClr val="FFFF00"/>
                </a:solidFill>
              </a:rPr>
              <a:t> </a:t>
            </a:r>
            <a:endPar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9034344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28650" y="365127"/>
            <a:ext cx="7886700" cy="912812"/>
          </a:xfrm>
        </p:spPr>
        <p:txBody>
          <a:bodyPr>
            <a:normAutofit fontScale="90000"/>
          </a:bodyPr>
          <a:lstStyle/>
          <a:p>
            <a:pPr eaLnBrk="1" hangingPunct="1"/>
            <a:r>
              <a:rPr lang="en-US" dirty="0" smtClean="0">
                <a:solidFill>
                  <a:srgbClr val="0000FF"/>
                </a:solidFill>
                <a:effectLst>
                  <a:outerShdw blurRad="38100" dist="38100" dir="2700000" algn="tl">
                    <a:srgbClr val="000000">
                      <a:alpha val="43137"/>
                    </a:srgbClr>
                  </a:outerShdw>
                </a:effectLst>
              </a:rPr>
              <a:t>Risk Assessment in a Changing Climate:  The Problem</a:t>
            </a:r>
          </a:p>
        </p:txBody>
      </p:sp>
      <p:pic>
        <p:nvPicPr>
          <p:cNvPr id="21507" name="Picture 4" descr="C:\Users\Kerry Emaanuel\World Bank Project\miroc_pdf.png"/>
          <p:cNvPicPr>
            <a:picLocks noChangeAspect="1" noChangeArrowheads="1"/>
          </p:cNvPicPr>
          <p:nvPr/>
        </p:nvPicPr>
        <p:blipFill>
          <a:blip r:embed="rId2" cstate="print"/>
          <a:srcRect/>
          <a:stretch>
            <a:fillRect/>
          </a:stretch>
        </p:blipFill>
        <p:spPr bwMode="auto">
          <a:xfrm>
            <a:off x="273538" y="2533869"/>
            <a:ext cx="4191000" cy="3141662"/>
          </a:xfrm>
          <a:prstGeom prst="rect">
            <a:avLst/>
          </a:prstGeom>
          <a:noFill/>
          <a:ln w="9525">
            <a:noFill/>
            <a:miter lim="800000"/>
            <a:headEnd/>
            <a:tailEnd/>
          </a:ln>
        </p:spPr>
      </p:pic>
      <p:sp>
        <p:nvSpPr>
          <p:cNvPr id="21509" name="TextBox 7"/>
          <p:cNvSpPr txBox="1">
            <a:spLocks noChangeArrowheads="1"/>
          </p:cNvSpPr>
          <p:nvPr/>
        </p:nvSpPr>
        <p:spPr bwMode="auto">
          <a:xfrm>
            <a:off x="552938" y="5763846"/>
            <a:ext cx="3429000" cy="646331"/>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Current and Future Probability Density of U.S. </a:t>
            </a: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mn-cs"/>
              </a:rPr>
              <a:t>TC Wind Damages</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510" name="TextBox 8"/>
          <p:cNvSpPr txBox="1">
            <a:spLocks noChangeArrowheads="1"/>
          </p:cNvSpPr>
          <p:nvPr/>
        </p:nvSpPr>
        <p:spPr bwMode="auto">
          <a:xfrm>
            <a:off x="5086350" y="5763846"/>
            <a:ext cx="3429000" cy="646331"/>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Current and Future </a:t>
            </a: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mn-cs"/>
              </a:rPr>
              <a:t>Damage Probability</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026" name="Picture 2" descr="C:\Users\Kerry Emaanuel\World Bank Project\miroc_dam_prob.png"/>
          <p:cNvPicPr>
            <a:picLocks noChangeAspect="1" noChangeArrowheads="1"/>
          </p:cNvPicPr>
          <p:nvPr/>
        </p:nvPicPr>
        <p:blipFill>
          <a:blip r:embed="rId3" cstate="print"/>
          <a:srcRect/>
          <a:stretch>
            <a:fillRect/>
          </a:stretch>
        </p:blipFill>
        <p:spPr bwMode="auto">
          <a:xfrm>
            <a:off x="4628549" y="2516917"/>
            <a:ext cx="4165712" cy="3123045"/>
          </a:xfrm>
          <a:prstGeom prst="rect">
            <a:avLst/>
          </a:prstGeom>
          <a:noFill/>
        </p:spPr>
      </p:pic>
      <p:sp>
        <p:nvSpPr>
          <p:cNvPr id="2" name="TextBox 1"/>
          <p:cNvSpPr txBox="1"/>
          <p:nvPr/>
        </p:nvSpPr>
        <p:spPr>
          <a:xfrm>
            <a:off x="695569" y="1992923"/>
            <a:ext cx="32863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Event Probability</a:t>
            </a:r>
          </a:p>
        </p:txBody>
      </p:sp>
      <p:sp>
        <p:nvSpPr>
          <p:cNvPr id="3" name="TextBox 2"/>
          <p:cNvSpPr txBox="1"/>
          <p:nvPr/>
        </p:nvSpPr>
        <p:spPr>
          <a:xfrm>
            <a:off x="5429250" y="1992923"/>
            <a:ext cx="2743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Damage Probability</a:t>
            </a:r>
          </a:p>
        </p:txBody>
      </p:sp>
    </p:spTree>
    <p:extLst>
      <p:ext uri="{BB962C8B-B14F-4D97-AF65-F5344CB8AC3E}">
        <p14:creationId xmlns:p14="http://schemas.microsoft.com/office/powerpoint/2010/main" val="1369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fade">
                                      <p:cBhvr>
                                        <p:cTn id="17" dur="500"/>
                                        <p:tgtEl>
                                          <p:spTgt spid="21510"/>
                                        </p:tgtEl>
                                      </p:cBhvr>
                                    </p:animEffect>
                                  </p:childTnLst>
                                </p:cTn>
                              </p:par>
                              <p:par>
                                <p:cTn id="18" presetID="1"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The Heart of the Problem:</a:t>
            </a:r>
            <a:endParaRPr lang="en-US" dirty="0">
              <a:solidFill>
                <a:srgbClr val="0000FF"/>
              </a:solidFill>
            </a:endParaRPr>
          </a:p>
        </p:txBody>
      </p:sp>
      <p:sp>
        <p:nvSpPr>
          <p:cNvPr id="3" name="Content Placeholder 2"/>
          <p:cNvSpPr>
            <a:spLocks noGrp="1"/>
          </p:cNvSpPr>
          <p:nvPr>
            <p:ph idx="1"/>
          </p:nvPr>
        </p:nvSpPr>
        <p:spPr/>
        <p:txBody>
          <a:bodyPr/>
          <a:lstStyle/>
          <a:p>
            <a:pPr>
              <a:buSzPct val="70000"/>
              <a:buBlip>
                <a:blip r:embed="rId2"/>
              </a:buBlip>
            </a:pPr>
            <a:r>
              <a:rPr lang="en-US" dirty="0" smtClean="0"/>
              <a:t>Societies are usually well adapted to frequent events (&gt; 1/100 </a:t>
            </a:r>
            <a:r>
              <a:rPr lang="en-US" dirty="0" err="1" smtClean="0"/>
              <a:t>yr</a:t>
            </a:r>
            <a:r>
              <a:rPr lang="en-US" dirty="0" smtClean="0"/>
              <a:t>)</a:t>
            </a:r>
          </a:p>
          <a:p>
            <a:pPr>
              <a:buSzPct val="70000"/>
              <a:buBlip>
                <a:blip r:embed="rId2"/>
              </a:buBlip>
            </a:pPr>
            <a:r>
              <a:rPr lang="en-US" dirty="0" smtClean="0"/>
              <a:t>Societies are often poorly adapted to rare events (&lt; 1/100 </a:t>
            </a:r>
            <a:r>
              <a:rPr lang="en-US" dirty="0" err="1" smtClean="0"/>
              <a:t>yr</a:t>
            </a:r>
            <a:r>
              <a:rPr lang="en-US" dirty="0" smtClean="0"/>
              <a:t>)</a:t>
            </a:r>
          </a:p>
          <a:p>
            <a:pPr>
              <a:buSzPct val="70000"/>
              <a:buBlip>
                <a:blip r:embed="rId2"/>
              </a:buBlip>
            </a:pPr>
            <a:r>
              <a:rPr lang="en-US" dirty="0" smtClean="0"/>
              <a:t>Robust estimates of the character of ~100 </a:t>
            </a:r>
            <a:r>
              <a:rPr lang="en-US" dirty="0" err="1" smtClean="0"/>
              <a:t>yr</a:t>
            </a:r>
            <a:r>
              <a:rPr lang="en-US" dirty="0" smtClean="0"/>
              <a:t> events require ~1,000 years of data</a:t>
            </a:r>
          </a:p>
          <a:p>
            <a:pPr>
              <a:buSzPct val="70000"/>
              <a:buBlip>
                <a:blip r:embed="rId2"/>
              </a:buBlip>
            </a:pPr>
            <a:r>
              <a:rPr lang="en-US" dirty="0" smtClean="0"/>
              <a:t>We do not have ~1,000 years of meteorological observations</a:t>
            </a:r>
            <a:endParaRPr lang="en-US" dirty="0"/>
          </a:p>
        </p:txBody>
      </p:sp>
    </p:spTree>
    <p:extLst>
      <p:ext uri="{BB962C8B-B14F-4D97-AF65-F5344CB8AC3E}">
        <p14:creationId xmlns:p14="http://schemas.microsoft.com/office/powerpoint/2010/main" val="20588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8170" y="274955"/>
            <a:ext cx="6667500" cy="6267450"/>
          </a:xfrm>
          <a:prstGeom prst="rect">
            <a:avLst/>
          </a:prstGeom>
        </p:spPr>
      </p:pic>
      <p:sp>
        <p:nvSpPr>
          <p:cNvPr id="2" name="TextBox 1"/>
          <p:cNvSpPr txBox="1"/>
          <p:nvPr/>
        </p:nvSpPr>
        <p:spPr>
          <a:xfrm>
            <a:off x="7508240" y="3515360"/>
            <a:ext cx="14528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20,000 years before present</a:t>
            </a:r>
          </a:p>
        </p:txBody>
      </p:sp>
    </p:spTree>
    <p:extLst>
      <p:ext uri="{BB962C8B-B14F-4D97-AF65-F5344CB8AC3E}">
        <p14:creationId xmlns:p14="http://schemas.microsoft.com/office/powerpoint/2010/main" val="2935154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How We Deal with This:</a:t>
            </a:r>
            <a:endParaRPr lang="en-US" dirty="0">
              <a:solidFill>
                <a:srgbClr val="0000FF"/>
              </a:solidFill>
            </a:endParaRPr>
          </a:p>
        </p:txBody>
      </p:sp>
      <p:sp>
        <p:nvSpPr>
          <p:cNvPr id="3" name="Content Placeholder 2"/>
          <p:cNvSpPr>
            <a:spLocks noGrp="1"/>
          </p:cNvSpPr>
          <p:nvPr>
            <p:ph idx="1"/>
          </p:nvPr>
        </p:nvSpPr>
        <p:spPr/>
        <p:txBody>
          <a:bodyPr/>
          <a:lstStyle/>
          <a:p>
            <a:pPr>
              <a:buSzPct val="70000"/>
              <a:buBlip>
                <a:blip r:embed="rId2"/>
              </a:buBlip>
            </a:pPr>
            <a:r>
              <a:rPr lang="en-US" dirty="0" smtClean="0"/>
              <a:t>For local events, accumulate statistics over locations far enough apart to sample different individual events, but close enough to sample the same overall climatology. </a:t>
            </a:r>
          </a:p>
          <a:p>
            <a:pPr lvl="1">
              <a:buSzPct val="70000"/>
              <a:buBlip>
                <a:blip r:embed="rId2"/>
              </a:buBlip>
            </a:pPr>
            <a:r>
              <a:rPr lang="en-US" dirty="0" smtClean="0"/>
              <a:t>Example:  500 mm of TC rain in metro Houston may be a 100-year event, but a 20-year event over coastal Texas</a:t>
            </a:r>
          </a:p>
          <a:p>
            <a:pPr>
              <a:buSzPct val="70000"/>
              <a:buBlip>
                <a:blip r:embed="rId2"/>
              </a:buBlip>
            </a:pPr>
            <a:r>
              <a:rPr lang="en-US" dirty="0" smtClean="0"/>
              <a:t>Extrapolate well-sampled events to rare events using extreme value theory. Dicey!</a:t>
            </a:r>
          </a:p>
        </p:txBody>
      </p:sp>
    </p:spTree>
    <p:extLst>
      <p:ext uri="{BB962C8B-B14F-4D97-AF65-F5344CB8AC3E}">
        <p14:creationId xmlns:p14="http://schemas.microsoft.com/office/powerpoint/2010/main" val="2109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How We COULD Deal with This:</a:t>
            </a:r>
            <a:endParaRPr lang="en-US" dirty="0">
              <a:solidFill>
                <a:srgbClr val="0000FF"/>
              </a:solidFill>
            </a:endParaRPr>
          </a:p>
        </p:txBody>
      </p:sp>
      <p:sp>
        <p:nvSpPr>
          <p:cNvPr id="3" name="Content Placeholder 2"/>
          <p:cNvSpPr>
            <a:spLocks noGrp="1"/>
          </p:cNvSpPr>
          <p:nvPr>
            <p:ph idx="1"/>
          </p:nvPr>
        </p:nvSpPr>
        <p:spPr/>
        <p:txBody>
          <a:bodyPr/>
          <a:lstStyle/>
          <a:p>
            <a:pPr>
              <a:buSzPct val="70000"/>
              <a:buBlip>
                <a:blip r:embed="rId2"/>
              </a:buBlip>
            </a:pPr>
            <a:r>
              <a:rPr lang="en-US" dirty="0" smtClean="0"/>
              <a:t>Bring physics to bear on natural hazard risk assessment… problem  too important to leave to actuaries.</a:t>
            </a:r>
          </a:p>
          <a:p>
            <a:pPr>
              <a:buSzPct val="70000"/>
              <a:buBlip>
                <a:blip r:embed="rId2"/>
              </a:buBlip>
            </a:pPr>
            <a:r>
              <a:rPr lang="en-US" dirty="0" smtClean="0"/>
              <a:t>But several impediments:</a:t>
            </a:r>
          </a:p>
          <a:p>
            <a:pPr lvl="1">
              <a:buSzPct val="70000"/>
              <a:buBlip>
                <a:blip r:embed="rId2"/>
              </a:buBlip>
            </a:pPr>
            <a:r>
              <a:rPr lang="en-US" sz="2400" dirty="0" smtClean="0"/>
              <a:t>Academic stove-piping: Too applied for scientists; too complicated for risk professionals</a:t>
            </a:r>
          </a:p>
          <a:p>
            <a:pPr lvl="1">
              <a:buSzPct val="70000"/>
              <a:buBlip>
                <a:blip r:embed="rId2"/>
              </a:buBlip>
            </a:pPr>
            <a:r>
              <a:rPr lang="en-US" sz="2400" dirty="0" smtClean="0"/>
              <a:t>Brute force modeling probably too expensive to be practical for many applications</a:t>
            </a:r>
          </a:p>
        </p:txBody>
      </p:sp>
    </p:spTree>
    <p:extLst>
      <p:ext uri="{BB962C8B-B14F-4D97-AF65-F5344CB8AC3E}">
        <p14:creationId xmlns:p14="http://schemas.microsoft.com/office/powerpoint/2010/main" val="227368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20" y="2008548"/>
            <a:ext cx="8229600" cy="1143000"/>
          </a:xfrm>
        </p:spPr>
        <p:txBody>
          <a:bodyPr/>
          <a:lstStyle/>
          <a:p>
            <a:r>
              <a:rPr lang="en-US" dirty="0" smtClean="0">
                <a:solidFill>
                  <a:srgbClr val="0000FF"/>
                </a:solidFill>
              </a:rPr>
              <a:t>Using Physics to Estimate Hurricane Risk</a:t>
            </a:r>
            <a:endParaRPr lang="en-US" dirty="0">
              <a:solidFill>
                <a:srgbClr val="0000FF"/>
              </a:solidFill>
            </a:endParaRPr>
          </a:p>
        </p:txBody>
      </p:sp>
    </p:spTree>
    <p:extLst>
      <p:ext uri="{BB962C8B-B14F-4D97-AF65-F5344CB8AC3E}">
        <p14:creationId xmlns:p14="http://schemas.microsoft.com/office/powerpoint/2010/main" val="1572350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lstStyle/>
          <a:p>
            <a:r>
              <a:rPr lang="en-US" dirty="0" smtClean="0">
                <a:solidFill>
                  <a:srgbClr val="0000FF"/>
                </a:solidFill>
                <a:effectLst>
                  <a:outerShdw blurRad="38100" dist="38100" dir="2700000" algn="tl">
                    <a:srgbClr val="000000">
                      <a:alpha val="43137"/>
                    </a:srgbClr>
                  </a:outerShdw>
                </a:effectLst>
              </a:rPr>
              <a:t>Why Not Use Global Climate Models to Simulate Hurricanes?</a:t>
            </a:r>
            <a:endParaRPr lang="en-US" dirty="0">
              <a:solidFill>
                <a:srgbClr val="0000FF"/>
              </a:solidFill>
            </a:endParaRPr>
          </a:p>
        </p:txBody>
      </p:sp>
    </p:spTree>
    <p:extLst>
      <p:ext uri="{BB962C8B-B14F-4D97-AF65-F5344CB8AC3E}">
        <p14:creationId xmlns:p14="http://schemas.microsoft.com/office/powerpoint/2010/main" val="23209889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153231"/>
            <a:ext cx="5747011" cy="2901622"/>
            <a:chOff x="0" y="2153231"/>
            <a:chExt cx="5747011" cy="2901622"/>
          </a:xfrm>
        </p:grpSpPr>
        <p:pic>
          <p:nvPicPr>
            <p:cNvPr id="1026" name="Picture 2" descr="C:\Users\Kerry Emaanuel\Graphics\Transparent Figures\Intensity_histo_models.png"/>
            <p:cNvPicPr>
              <a:picLocks noChangeAspect="1" noChangeArrowheads="1"/>
            </p:cNvPicPr>
            <p:nvPr/>
          </p:nvPicPr>
          <p:blipFill rotWithShape="1">
            <a:blip r:embed="rId2" cstate="print"/>
            <a:srcRect l="9368" t="35641" r="10172" b="35511"/>
            <a:stretch/>
          </p:blipFill>
          <p:spPr bwMode="auto">
            <a:xfrm>
              <a:off x="0" y="2153231"/>
              <a:ext cx="5747011" cy="2901622"/>
            </a:xfrm>
            <a:prstGeom prst="rect">
              <a:avLst/>
            </a:prstGeom>
            <a:noFill/>
          </p:spPr>
        </p:pic>
        <p:cxnSp>
          <p:nvCxnSpPr>
            <p:cNvPr id="11" name="Straight Connector 10"/>
            <p:cNvCxnSpPr/>
            <p:nvPr/>
          </p:nvCxnSpPr>
          <p:spPr>
            <a:xfrm>
              <a:off x="3048000" y="2667000"/>
              <a:ext cx="20128" cy="1893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3662022" y="3703027"/>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048000" y="2345749"/>
              <a:ext cx="1312871" cy="7667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93630" y="4769001"/>
              <a:ext cx="44641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Wind Speed (meters per second)</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TextBox 5"/>
          <p:cNvSpPr txBox="1"/>
          <p:nvPr/>
        </p:nvSpPr>
        <p:spPr>
          <a:xfrm>
            <a:off x="5623208" y="1509002"/>
            <a:ext cx="3505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Calibri"/>
                <a:ea typeface="+mn-ea"/>
                <a:cs typeface="+mn-cs"/>
              </a:rPr>
              <a:t>Histograms of Tropical Cyclone Intensity as Simulated by a Global Model with 30 mile grid point spacing. (Courtesy Isaac Held, GFDL)</a:t>
            </a:r>
            <a:endParaRPr kumimoji="0" lang="en-US" sz="2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17" name="TextBox 16"/>
          <p:cNvSpPr txBox="1"/>
          <p:nvPr/>
        </p:nvSpPr>
        <p:spPr>
          <a:xfrm>
            <a:off x="3602971" y="1980564"/>
            <a:ext cx="1459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Category 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5610667" y="4445835"/>
            <a:ext cx="3352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Calibri"/>
                <a:ea typeface="+mn-ea"/>
                <a:cs typeface="+mn-cs"/>
              </a:rPr>
              <a:t>Global models do not simulate the storms that cause destruction</a:t>
            </a:r>
            <a:endParaRPr kumimoji="0" lang="en-US" sz="24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3" name="TextBox 12"/>
          <p:cNvSpPr txBox="1"/>
          <p:nvPr/>
        </p:nvSpPr>
        <p:spPr>
          <a:xfrm>
            <a:off x="3395523" y="3199682"/>
            <a:ext cx="108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Observed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2045274" y="2786775"/>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Modeled</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20" name="Straight Arrow Connector 19"/>
          <p:cNvCxnSpPr/>
          <p:nvPr/>
        </p:nvCxnSpPr>
        <p:spPr>
          <a:xfrm rot="10800000" flipV="1">
            <a:off x="2269994" y="3094699"/>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0282" y="107576"/>
            <a:ext cx="78082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Problem:  Today’s models are far too coarse to simulate destructive hurricanes</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782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9" grpId="0"/>
      <p:bldP spid="13"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274638"/>
            <a:ext cx="8229600" cy="842186"/>
          </a:xfrm>
        </p:spPr>
        <p:txBody>
          <a:bodyPr/>
          <a:lstStyle/>
          <a:p>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How to deal with this?</a:t>
            </a:r>
          </a:p>
        </p:txBody>
      </p:sp>
      <p:sp>
        <p:nvSpPr>
          <p:cNvPr id="70659" name="Rectangle 3"/>
          <p:cNvSpPr>
            <a:spLocks noGrp="1" noChangeArrowheads="1"/>
          </p:cNvSpPr>
          <p:nvPr>
            <p:ph type="body" sz="half" idx="1"/>
          </p:nvPr>
        </p:nvSpPr>
        <p:spPr>
          <a:xfrm>
            <a:off x="533401" y="1417639"/>
            <a:ext cx="7898624" cy="4557372"/>
          </a:xfrm>
        </p:spPr>
        <p:txBody>
          <a:bodyPr>
            <a:noAutofit/>
          </a:bodyPr>
          <a:lstStyle/>
          <a:p>
            <a:pPr>
              <a:buSzPct val="60000"/>
              <a:buBlip>
                <a:blip r:embed="rId3"/>
              </a:buBlip>
            </a:pPr>
            <a:r>
              <a:rPr lang="en-US" b="1" dirty="0">
                <a:solidFill>
                  <a:srgbClr val="0F2AB1"/>
                </a:solidFill>
                <a:effectLst>
                  <a:outerShdw blurRad="38100" dist="38100" dir="2700000" algn="tl">
                    <a:srgbClr val="C0C0C0"/>
                  </a:outerShdw>
                </a:effectLst>
              </a:rPr>
              <a:t>E</a:t>
            </a:r>
            <a:r>
              <a:rPr lang="en-US" b="1" dirty="0" smtClean="0">
                <a:solidFill>
                  <a:srgbClr val="0F2AB1"/>
                </a:solidFill>
                <a:effectLst>
                  <a:outerShdw blurRad="38100" dist="38100" dir="2700000" algn="tl">
                    <a:srgbClr val="C0C0C0"/>
                  </a:outerShdw>
                </a:effectLst>
              </a:rPr>
              <a:t>mbed high-resolution, fast coupled ocean- 	atmosphere hurricane model in global 	climate model or climate reanalysis data</a:t>
            </a:r>
          </a:p>
          <a:p>
            <a:pPr>
              <a:buSzPct val="60000"/>
              <a:buBlip>
                <a:blip r:embed="rId3"/>
              </a:buBlip>
            </a:pPr>
            <a:r>
              <a:rPr lang="en-US" b="1" dirty="0" smtClean="0">
                <a:solidFill>
                  <a:srgbClr val="0F2AB1"/>
                </a:solidFill>
                <a:effectLst>
                  <a:outerShdw blurRad="38100" dist="38100" dir="2700000" algn="tl">
                    <a:srgbClr val="C0C0C0"/>
                  </a:outerShdw>
                </a:effectLst>
              </a:rPr>
              <a:t>Coupled Hurricane Intensity prediction 	Model (CHIPS) has been used for 18 	years to forecast real hurricanes in near-	real time</a:t>
            </a:r>
          </a:p>
          <a:p>
            <a:pPr>
              <a:buSzPct val="60000"/>
              <a:buBlip>
                <a:blip r:embed="rId3"/>
              </a:buBlip>
            </a:pPr>
            <a:r>
              <a:rPr lang="en-US" b="1" dirty="0"/>
              <a:t>Can easily generate &gt; 100,000 storms</a:t>
            </a:r>
          </a:p>
          <a:p>
            <a:pPr marL="0" indent="0">
              <a:buSzPct val="60000"/>
              <a:buNone/>
            </a:pPr>
            <a:endParaRPr lang="en-US" b="1" dirty="0" smtClean="0">
              <a:solidFill>
                <a:srgbClr val="0F2AB1"/>
              </a:solidFill>
              <a:effectLst>
                <a:outerShdw blurRad="38100" dist="38100" dir="2700000" algn="tl">
                  <a:srgbClr val="C0C0C0"/>
                </a:outerShdw>
              </a:effectLst>
            </a:endParaRPr>
          </a:p>
          <a:p>
            <a:pPr>
              <a:buSzPct val="60000"/>
              <a:buBlip>
                <a:blip r:embed="rId3"/>
              </a:buBlip>
            </a:pPr>
            <a:endParaRPr lang="en-US" b="1" dirty="0">
              <a:solidFill>
                <a:srgbClr val="0F2AB1"/>
              </a:solidFill>
              <a:effectLst>
                <a:outerShdw blurRad="38100" dist="38100" dir="2700000" algn="tl">
                  <a:srgbClr val="C0C0C0"/>
                </a:outerShdw>
              </a:effectLst>
            </a:endParaRPr>
          </a:p>
        </p:txBody>
      </p:sp>
    </p:spTree>
    <p:extLst>
      <p:ext uri="{BB962C8B-B14F-4D97-AF65-F5344CB8AC3E}">
        <p14:creationId xmlns:p14="http://schemas.microsoft.com/office/powerpoint/2010/main" val="281376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box(in)">
                                      <p:cBhvr>
                                        <p:cTn id="12" dur="500"/>
                                        <p:tgtEl>
                                          <p:spTgt spid="706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0659">
                                            <p:txEl>
                                              <p:pRg st="2" end="2"/>
                                            </p:txEl>
                                          </p:spTgt>
                                        </p:tgtEl>
                                        <p:attrNameLst>
                                          <p:attrName>style.visibility</p:attrName>
                                        </p:attrNameLst>
                                      </p:cBhvr>
                                      <p:to>
                                        <p:strVal val="visible"/>
                                      </p:to>
                                    </p:set>
                                    <p:animEffect transition="in" filter="box(in)">
                                      <p:cBhvr>
                                        <p:cTn id="17" dur="500"/>
                                        <p:tgtEl>
                                          <p:spTgt spid="706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67" b="379"/>
          <a:stretch/>
        </p:blipFill>
        <p:spPr>
          <a:xfrm>
            <a:off x="400050" y="819151"/>
            <a:ext cx="8391525" cy="5105400"/>
          </a:xfrm>
          <a:prstGeom prst="rect">
            <a:avLst/>
          </a:prstGeom>
        </p:spPr>
      </p:pic>
    </p:spTree>
    <p:extLst>
      <p:ext uri="{BB962C8B-B14F-4D97-AF65-F5344CB8AC3E}">
        <p14:creationId xmlns:p14="http://schemas.microsoft.com/office/powerpoint/2010/main" val="4587551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181" t="9463" r="6857" b="15325"/>
          <a:stretch/>
        </p:blipFill>
        <p:spPr>
          <a:xfrm>
            <a:off x="454329" y="1102865"/>
            <a:ext cx="8211540" cy="5137392"/>
          </a:xfrm>
          <a:prstGeom prst="rect">
            <a:avLst/>
          </a:prstGeom>
        </p:spPr>
      </p:pic>
      <p:sp>
        <p:nvSpPr>
          <p:cNvPr id="3" name="Rectangle 2"/>
          <p:cNvSpPr/>
          <p:nvPr/>
        </p:nvSpPr>
        <p:spPr>
          <a:xfrm>
            <a:off x="3329532" y="1354150"/>
            <a:ext cx="2785082" cy="47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691" y="705288"/>
            <a:ext cx="7468763" cy="523220"/>
          </a:xfrm>
          <a:prstGeom prst="rect">
            <a:avLst/>
          </a:prstGeom>
          <a:noFill/>
        </p:spPr>
        <p:txBody>
          <a:bodyPr wrap="square" rtlCol="0">
            <a:spAutoFit/>
          </a:bodyPr>
          <a:lstStyle/>
          <a:p>
            <a:pPr algn="ctr"/>
            <a:r>
              <a:rPr lang="en-US" sz="2800" dirty="0" smtClean="0">
                <a:solidFill>
                  <a:srgbClr val="0000FF"/>
                </a:solidFill>
              </a:rPr>
              <a:t>Top 100 of 4,400 hurricanes affecting Austin, TX</a:t>
            </a:r>
            <a:endParaRPr lang="en-US" sz="2800" dirty="0">
              <a:solidFill>
                <a:srgbClr val="0000FF"/>
              </a:solidFill>
            </a:endParaRPr>
          </a:p>
        </p:txBody>
      </p:sp>
    </p:spTree>
    <p:extLst>
      <p:ext uri="{BB962C8B-B14F-4D97-AF65-F5344CB8AC3E}">
        <p14:creationId xmlns:p14="http://schemas.microsoft.com/office/powerpoint/2010/main" val="7724047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472" t="13577" r="7612" b="13558"/>
          <a:stretch/>
        </p:blipFill>
        <p:spPr>
          <a:xfrm>
            <a:off x="327847" y="1319250"/>
            <a:ext cx="8439963" cy="5179274"/>
          </a:xfrm>
          <a:prstGeom prst="rect">
            <a:avLst/>
          </a:prstGeom>
        </p:spPr>
      </p:pic>
      <p:sp>
        <p:nvSpPr>
          <p:cNvPr id="3" name="TextBox 2"/>
          <p:cNvSpPr txBox="1"/>
          <p:nvPr/>
        </p:nvSpPr>
        <p:spPr>
          <a:xfrm>
            <a:off x="987691" y="705288"/>
            <a:ext cx="7468763" cy="523220"/>
          </a:xfrm>
          <a:prstGeom prst="rect">
            <a:avLst/>
          </a:prstGeom>
          <a:noFill/>
        </p:spPr>
        <p:txBody>
          <a:bodyPr wrap="square" rtlCol="0">
            <a:spAutoFit/>
          </a:bodyPr>
          <a:lstStyle/>
          <a:p>
            <a:pPr algn="ctr"/>
            <a:r>
              <a:rPr lang="en-US" sz="2800" dirty="0" smtClean="0">
                <a:solidFill>
                  <a:srgbClr val="0000FF"/>
                </a:solidFill>
              </a:rPr>
              <a:t>Same, with 20 historical hurricanes added</a:t>
            </a:r>
            <a:endParaRPr lang="en-US" sz="2800" dirty="0">
              <a:solidFill>
                <a:srgbClr val="0000FF"/>
              </a:solidFill>
            </a:endParaRPr>
          </a:p>
        </p:txBody>
      </p:sp>
    </p:spTree>
    <p:extLst>
      <p:ext uri="{BB962C8B-B14F-4D97-AF65-F5344CB8AC3E}">
        <p14:creationId xmlns:p14="http://schemas.microsoft.com/office/powerpoint/2010/main" val="35599512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033CC"/>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a:t>
            </a:r>
            <a:r>
              <a:rPr lang="en-US" sz="2600" dirty="0" smtClean="0">
                <a:solidFill>
                  <a:srgbClr val="0033CC"/>
                </a:solidFill>
                <a:effectLst>
                  <a:outerShdw blurRad="38100" dist="38100" dir="2700000" algn="tl">
                    <a:srgbClr val="C0C0C0"/>
                  </a:outerShdw>
                </a:effectLst>
                <a:latin typeface="Arial" pitchFamily="34" charset="0"/>
                <a:cs typeface="Arial" pitchFamily="34" charset="0"/>
              </a:rPr>
              <a:t>1755</a:t>
            </a:r>
            <a:r>
              <a:rPr lang="en-US" sz="2600" dirty="0" smtClean="0">
                <a:solidFill>
                  <a:srgbClr val="0033CC"/>
                </a:solidFill>
                <a:latin typeface="Arial" pitchFamily="34" charset="0"/>
                <a:cs typeface="Arial" pitchFamily="34" charset="0"/>
              </a:rPr>
              <a:t> </a:t>
            </a:r>
            <a:r>
              <a:rPr lang="en-US" sz="2600" dirty="0">
                <a:solidFill>
                  <a:srgbClr val="0033CC"/>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90% </a:t>
            </a: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confidence bounds</a:t>
            </a:r>
          </a:p>
        </p:txBody>
      </p:sp>
    </p:spTree>
    <p:extLst>
      <p:ext uri="{BB962C8B-B14F-4D97-AF65-F5344CB8AC3E}">
        <p14:creationId xmlns:p14="http://schemas.microsoft.com/office/powerpoint/2010/main" val="521551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Milutin Milanković, 1879-1958</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0045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47" y="215660"/>
            <a:ext cx="7665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FF"/>
                </a:solidFill>
                <a:effectLst/>
                <a:uLnTx/>
                <a:uFillTx/>
                <a:latin typeface="Calibri"/>
                <a:ea typeface="+mn-ea"/>
                <a:cs typeface="+mn-cs"/>
              </a:rPr>
              <a:t>Atlantic Annual Cycle</a:t>
            </a:r>
            <a:endParaRPr kumimoji="0" lang="en-US" sz="32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760838" y="1010866"/>
            <a:ext cx="7840308" cy="5452756"/>
          </a:xfrm>
          <a:prstGeom prst="rect">
            <a:avLst/>
          </a:prstGeom>
        </p:spPr>
      </p:pic>
      <p:sp>
        <p:nvSpPr>
          <p:cNvPr id="5" name="TextBox 4"/>
          <p:cNvSpPr txBox="1"/>
          <p:nvPr/>
        </p:nvSpPr>
        <p:spPr>
          <a:xfrm>
            <a:off x="678747" y="6100653"/>
            <a:ext cx="112213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1930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79" y="286186"/>
            <a:ext cx="9150979" cy="6100653"/>
          </a:xfrm>
          <a:prstGeom prst="rect">
            <a:avLst/>
          </a:prstGeom>
        </p:spPr>
      </p:pic>
      <p:sp>
        <p:nvSpPr>
          <p:cNvPr id="3" name="TextBox 2"/>
          <p:cNvSpPr txBox="1"/>
          <p:nvPr/>
        </p:nvSpPr>
        <p:spPr>
          <a:xfrm>
            <a:off x="732916" y="516531"/>
            <a:ext cx="7817771" cy="646331"/>
          </a:xfrm>
          <a:prstGeom prst="rect">
            <a:avLst/>
          </a:prstGeom>
          <a:noFill/>
        </p:spPr>
        <p:txBody>
          <a:bodyPr wrap="square" rtlCol="0">
            <a:spAutoFit/>
          </a:bodyPr>
          <a:lstStyle/>
          <a:p>
            <a:pPr algn="ctr"/>
            <a:r>
              <a:rPr lang="en-US" sz="3600" b="1" dirty="0" smtClean="0">
                <a:solidFill>
                  <a:srgbClr val="FFFF00"/>
                </a:solidFill>
              </a:rPr>
              <a:t>Storm Surges</a:t>
            </a:r>
            <a:endParaRPr lang="en-US" sz="3600" b="1" dirty="0">
              <a:solidFill>
                <a:srgbClr val="FFFF00"/>
              </a:solidFill>
            </a:endParaRPr>
          </a:p>
        </p:txBody>
      </p:sp>
    </p:spTree>
    <p:extLst>
      <p:ext uri="{BB962C8B-B14F-4D97-AF65-F5344CB8AC3E}">
        <p14:creationId xmlns:p14="http://schemas.microsoft.com/office/powerpoint/2010/main" val="3671341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3NYmeshes_2.png"/>
          <p:cNvPicPr>
            <a:picLocks noChangeAspect="1"/>
          </p:cNvPicPr>
          <p:nvPr/>
        </p:nvPicPr>
        <p:blipFill>
          <a:blip r:embed="rId3" cstate="print"/>
          <a:stretch>
            <a:fillRect/>
          </a:stretch>
        </p:blipFill>
        <p:spPr>
          <a:xfrm>
            <a:off x="3127248" y="923544"/>
            <a:ext cx="5715000" cy="5715000"/>
          </a:xfrm>
          <a:prstGeom prst="rect">
            <a:avLst/>
          </a:prstGeom>
        </p:spPr>
      </p:pic>
      <p:sp>
        <p:nvSpPr>
          <p:cNvPr id="26626" name="Rectangle 2"/>
          <p:cNvSpPr>
            <a:spLocks noChangeArrowheads="1"/>
          </p:cNvSpPr>
          <p:nvPr/>
        </p:nvSpPr>
        <p:spPr bwMode="auto">
          <a:xfrm>
            <a:off x="1854679" y="228600"/>
            <a:ext cx="5841521" cy="49244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Storm Surge </a:t>
            </a:r>
            <a:r>
              <a:rPr kumimoji="0" lang="en-US" sz="26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Simulation (Ning Lin)</a:t>
            </a:r>
            <a:endParaRPr kumimoji="0" lang="en-US" sz="26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cxnSp>
        <p:nvCxnSpPr>
          <p:cNvPr id="5" name="Straight Arrow Connector 4"/>
          <p:cNvCxnSpPr/>
          <p:nvPr/>
        </p:nvCxnSpPr>
        <p:spPr bwMode="auto">
          <a:xfrm>
            <a:off x="4572000" y="19050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641" name="TextBox 5"/>
          <p:cNvSpPr txBox="1">
            <a:spLocks noChangeArrowheads="1"/>
          </p:cNvSpPr>
          <p:nvPr/>
        </p:nvSpPr>
        <p:spPr bwMode="auto">
          <a:xfrm>
            <a:off x="3352800" y="1411669"/>
            <a:ext cx="1438214"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SLOSH mesh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10</a:t>
            </a:r>
            <a:r>
              <a:rPr kumimoji="0" lang="en-US" sz="16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3</a:t>
            </a: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26642" name="Straight Arrow Connector 7"/>
          <p:cNvCxnSpPr>
            <a:cxnSpLocks noChangeShapeType="1"/>
            <a:stCxn id="26643" idx="2"/>
          </p:cNvCxnSpPr>
          <p:nvPr/>
        </p:nvCxnSpPr>
        <p:spPr bwMode="auto">
          <a:xfrm rot="5400000">
            <a:off x="7718902" y="1878317"/>
            <a:ext cx="329624" cy="382990"/>
          </a:xfrm>
          <a:prstGeom prst="straightConnector1">
            <a:avLst/>
          </a:prstGeom>
          <a:noFill/>
          <a:ln w="9525" algn="ctr">
            <a:solidFill>
              <a:srgbClr val="CC04B4"/>
            </a:solidFill>
            <a:round/>
            <a:headEnd/>
            <a:tailEnd type="arrow" w="med" len="med"/>
          </a:ln>
        </p:spPr>
      </p:cxnSp>
      <p:sp>
        <p:nvSpPr>
          <p:cNvPr id="26643" name="TextBox 8"/>
          <p:cNvSpPr txBox="1">
            <a:spLocks noChangeArrowheads="1"/>
          </p:cNvSpPr>
          <p:nvPr/>
        </p:nvSpPr>
        <p:spPr bwMode="auto">
          <a:xfrm>
            <a:off x="7311218" y="1320225"/>
            <a:ext cx="1527982"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A0697"/>
                </a:solidFill>
                <a:effectLst/>
                <a:uLnTx/>
                <a:uFillTx/>
                <a:latin typeface="Arial" pitchFamily="34" charset="0"/>
                <a:ea typeface="+mn-ea"/>
                <a:cs typeface="Arial" pitchFamily="34" charset="0"/>
              </a:rPr>
              <a:t>ADCIRC mesh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A0697"/>
                </a:solidFill>
                <a:effectLst/>
                <a:uLnTx/>
                <a:uFillTx/>
                <a:latin typeface="Arial" pitchFamily="34" charset="0"/>
                <a:ea typeface="+mn-ea"/>
                <a:cs typeface="Arial" pitchFamily="34" charset="0"/>
              </a:rPr>
              <a:t>~ </a:t>
            </a:r>
            <a:r>
              <a:rPr kumimoji="0" lang="en-US" sz="1600" b="0" i="0" u="none" strike="noStrike" kern="1200" cap="none" spc="0" normalizeH="0" baseline="0" noProof="0" dirty="0" smtClean="0">
                <a:ln>
                  <a:noFill/>
                </a:ln>
                <a:solidFill>
                  <a:srgbClr val="CC04B4"/>
                </a:solidFill>
                <a:effectLst/>
                <a:uLnTx/>
                <a:uFillTx/>
                <a:latin typeface="Arial" pitchFamily="34" charset="0"/>
                <a:ea typeface="+mn-ea"/>
                <a:cs typeface="Arial" pitchFamily="34" charset="0"/>
              </a:rPr>
              <a:t>10</a:t>
            </a:r>
            <a:r>
              <a:rPr kumimoji="0" lang="en-US" sz="1600" b="0" i="0" u="none" strike="noStrike" kern="1200" cap="none" spc="0" normalizeH="0" baseline="30000" noProof="0" dirty="0" smtClean="0">
                <a:ln>
                  <a:noFill/>
                </a:ln>
                <a:solidFill>
                  <a:srgbClr val="CC04B4"/>
                </a:solidFill>
                <a:effectLst/>
                <a:uLnTx/>
                <a:uFillTx/>
                <a:latin typeface="Arial" pitchFamily="34" charset="0"/>
                <a:ea typeface="+mn-ea"/>
                <a:cs typeface="Arial" pitchFamily="34" charset="0"/>
              </a:rPr>
              <a:t>2</a:t>
            </a:r>
            <a:r>
              <a:rPr kumimoji="0" lang="en-US" sz="1600" b="0" i="0" u="none" strike="noStrike" kern="1200" cap="none" spc="0" normalizeH="0" baseline="0" noProof="0" dirty="0" smtClean="0">
                <a:ln>
                  <a:noFill/>
                </a:ln>
                <a:solidFill>
                  <a:srgbClr val="CC04B4"/>
                </a:solidFill>
                <a:effectLst/>
                <a:uLnTx/>
                <a:uFillTx/>
                <a:latin typeface="Arial" pitchFamily="34" charset="0"/>
                <a:ea typeface="+mn-ea"/>
                <a:cs typeface="Arial" pitchFamily="34" charset="0"/>
              </a:rPr>
              <a:t> m</a:t>
            </a:r>
            <a:endParaRPr kumimoji="0" lang="en-US" sz="1600" b="0" i="0" u="none" strike="noStrike" kern="1200" cap="none" spc="0" normalizeH="0" baseline="0" noProof="0" dirty="0">
              <a:ln>
                <a:noFill/>
              </a:ln>
              <a:solidFill>
                <a:srgbClr val="CC04B4"/>
              </a:solidFill>
              <a:effectLst/>
              <a:uLnTx/>
              <a:uFillTx/>
              <a:latin typeface="Arial" pitchFamily="34" charset="0"/>
              <a:ea typeface="+mn-ea"/>
              <a:cs typeface="Arial" pitchFamily="34" charset="0"/>
            </a:endParaRPr>
          </a:p>
        </p:txBody>
      </p:sp>
      <p:grpSp>
        <p:nvGrpSpPr>
          <p:cNvPr id="2" name="Group 14"/>
          <p:cNvGrpSpPr>
            <a:grpSpLocks/>
          </p:cNvGrpSpPr>
          <p:nvPr/>
        </p:nvGrpSpPr>
        <p:grpSpPr bwMode="auto">
          <a:xfrm>
            <a:off x="533400" y="2362200"/>
            <a:ext cx="3048000" cy="2286000"/>
            <a:chOff x="228600" y="2209800"/>
            <a:chExt cx="3200400" cy="2514600"/>
          </a:xfrm>
        </p:grpSpPr>
        <p:pic>
          <p:nvPicPr>
            <p:cNvPr id="13" name="Content Placeholder 2" descr="NY.jpg"/>
            <p:cNvPicPr preferRelativeResize="0">
              <a:picLocks/>
            </p:cNvPicPr>
            <p:nvPr/>
          </p:nvPicPr>
          <p:blipFill>
            <a:blip r:embed="rId4" cstate="print"/>
            <a:stretch>
              <a:fillRect/>
            </a:stretch>
          </p:blipFill>
          <p:spPr bwMode="auto">
            <a:xfrm>
              <a:off x="228600" y="2209800"/>
              <a:ext cx="3200400" cy="25146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sp>
          <p:nvSpPr>
            <p:cNvPr id="26638" name="Rectangle 13"/>
            <p:cNvSpPr>
              <a:spLocks noChangeArrowheads="1"/>
            </p:cNvSpPr>
            <p:nvPr/>
          </p:nvSpPr>
          <p:spPr bwMode="auto">
            <a:xfrm>
              <a:off x="1905000" y="2819400"/>
              <a:ext cx="1325563" cy="33855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charset="0"/>
                  <a:ea typeface="+mn-ea"/>
                  <a:cs typeface="Arial" charset="0"/>
                </a:rPr>
                <a:t>Battery</a:t>
              </a:r>
              <a:endParaRPr kumimoji="0" lang="en-US" sz="1400" b="0" i="0" u="none" strike="noStrike" kern="1200" cap="none" spc="0" normalizeH="0" baseline="0" noProof="0" dirty="0">
                <a:ln>
                  <a:noFill/>
                </a:ln>
                <a:solidFill>
                  <a:srgbClr val="FFFF00"/>
                </a:solidFill>
                <a:effectLst/>
                <a:uLnTx/>
                <a:uFillTx/>
                <a:latin typeface="Arial" charset="0"/>
                <a:ea typeface="+mn-ea"/>
                <a:cs typeface="Arial" charset="0"/>
              </a:endParaRPr>
            </a:p>
          </p:txBody>
        </p:sp>
      </p:grpSp>
      <p:cxnSp>
        <p:nvCxnSpPr>
          <p:cNvPr id="26629" name="Straight Connector 20"/>
          <p:cNvCxnSpPr>
            <a:cxnSpLocks noChangeShapeType="1"/>
          </p:cNvCxnSpPr>
          <p:nvPr/>
        </p:nvCxnSpPr>
        <p:spPr bwMode="auto">
          <a:xfrm rot="16200000" flipH="1">
            <a:off x="3543300" y="2476500"/>
            <a:ext cx="1219200" cy="990600"/>
          </a:xfrm>
          <a:prstGeom prst="line">
            <a:avLst/>
          </a:prstGeom>
          <a:noFill/>
          <a:ln w="9525" algn="ctr">
            <a:solidFill>
              <a:schemeClr val="tx1"/>
            </a:solidFill>
            <a:round/>
            <a:headEnd/>
            <a:tailEnd/>
          </a:ln>
        </p:spPr>
      </p:cxnSp>
      <p:cxnSp>
        <p:nvCxnSpPr>
          <p:cNvPr id="26630" name="Straight Connector 22"/>
          <p:cNvCxnSpPr>
            <a:cxnSpLocks noChangeShapeType="1"/>
          </p:cNvCxnSpPr>
          <p:nvPr/>
        </p:nvCxnSpPr>
        <p:spPr bwMode="auto">
          <a:xfrm flipV="1">
            <a:off x="3581400" y="3657600"/>
            <a:ext cx="1066800" cy="990600"/>
          </a:xfrm>
          <a:prstGeom prst="line">
            <a:avLst/>
          </a:prstGeom>
          <a:noFill/>
          <a:ln w="9525" algn="ctr">
            <a:solidFill>
              <a:schemeClr val="tx1"/>
            </a:solidFill>
            <a:round/>
            <a:headEnd/>
            <a:tailEnd/>
          </a:ln>
        </p:spPr>
      </p:cxnSp>
      <p:sp>
        <p:nvSpPr>
          <p:cNvPr id="26635" name="TextBox 14"/>
          <p:cNvSpPr txBox="1">
            <a:spLocks noChangeArrowheads="1"/>
          </p:cNvSpPr>
          <p:nvPr/>
        </p:nvSpPr>
        <p:spPr bwMode="auto">
          <a:xfrm>
            <a:off x="381041" y="5105410"/>
            <a:ext cx="2438359" cy="9233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ADCIRC model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sz="1800" b="0" i="1" u="none" strike="noStrike" kern="1200" cap="none" spc="0" normalizeH="0" baseline="0" noProof="0" dirty="0" err="1">
                <a:ln>
                  <a:noFill/>
                </a:ln>
                <a:solidFill>
                  <a:prstClr val="white"/>
                </a:solidFill>
                <a:effectLst/>
                <a:uLnTx/>
                <a:uFillTx/>
                <a:latin typeface="Arial" pitchFamily="34" charset="0"/>
                <a:ea typeface="+mn-ea"/>
                <a:cs typeface="Arial" pitchFamily="34" charset="0"/>
              </a:rPr>
              <a:t>Luettich</a:t>
            </a:r>
            <a:r>
              <a:rPr kumimoji="0" lang="en-US" sz="1800" b="0" i="1" u="none" strike="noStrike" kern="1200" cap="none" spc="0" normalizeH="0" baseline="0" noProof="0" dirty="0">
                <a:ln>
                  <a:noFill/>
                </a:ln>
                <a:solidFill>
                  <a:prstClr val="white"/>
                </a:solidFill>
                <a:effectLst/>
                <a:uLnTx/>
                <a:uFillTx/>
                <a:latin typeface="Arial" pitchFamily="34" charset="0"/>
                <a:ea typeface="+mn-ea"/>
                <a:cs typeface="Arial" pitchFamily="34" charset="0"/>
              </a:rPr>
              <a:t> et al. 1992</a:t>
            </a: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030A0"/>
              </a:solidFill>
              <a:effectLst/>
              <a:uLnTx/>
              <a:uFillTx/>
              <a:latin typeface="Arial" pitchFamily="34" charset="0"/>
              <a:ea typeface="+mn-ea"/>
              <a:cs typeface="Arial" pitchFamily="34" charset="0"/>
            </a:endParaRPr>
          </a:p>
        </p:txBody>
      </p:sp>
      <p:sp>
        <p:nvSpPr>
          <p:cNvPr id="26633" name="TextBox 12"/>
          <p:cNvSpPr txBox="1">
            <a:spLocks noChangeArrowheads="1"/>
          </p:cNvSpPr>
          <p:nvPr/>
        </p:nvSpPr>
        <p:spPr bwMode="auto">
          <a:xfrm>
            <a:off x="76200" y="1143025"/>
            <a:ext cx="3048000" cy="92333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SLOSH model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sz="1800" b="0" i="1" u="none" strike="noStrike" kern="1200" cap="none" spc="0" normalizeH="0" baseline="0" noProof="0" dirty="0" err="1">
                <a:ln>
                  <a:noFill/>
                </a:ln>
                <a:solidFill>
                  <a:prstClr val="white"/>
                </a:solidFill>
                <a:effectLst/>
                <a:uLnTx/>
                <a:uFillTx/>
                <a:latin typeface="Arial" pitchFamily="34" charset="0"/>
                <a:ea typeface="+mn-ea"/>
                <a:cs typeface="Arial" pitchFamily="34" charset="0"/>
              </a:rPr>
              <a:t>Jelesnianski</a:t>
            </a:r>
            <a:r>
              <a:rPr kumimoji="0" lang="en-US" sz="1800" b="0" i="1" u="none" strike="noStrike" kern="1200" cap="none" spc="0" normalizeH="0" baseline="0" noProof="0" dirty="0">
                <a:ln>
                  <a:noFill/>
                </a:ln>
                <a:solidFill>
                  <a:prstClr val="white"/>
                </a:solidFill>
                <a:effectLst/>
                <a:uLnTx/>
                <a:uFillTx/>
                <a:latin typeface="Arial" pitchFamily="34" charset="0"/>
                <a:ea typeface="+mn-ea"/>
                <a:cs typeface="Arial" pitchFamily="34" charset="0"/>
              </a:rPr>
              <a:t> et al. 1992</a:t>
            </a: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endParaRPr>
          </a:p>
        </p:txBody>
      </p:sp>
      <p:cxnSp>
        <p:nvCxnSpPr>
          <p:cNvPr id="21" name="Straight Arrow Connector 7"/>
          <p:cNvCxnSpPr>
            <a:cxnSpLocks noChangeShapeType="1"/>
          </p:cNvCxnSpPr>
          <p:nvPr/>
        </p:nvCxnSpPr>
        <p:spPr bwMode="auto">
          <a:xfrm rot="16200000" flipV="1">
            <a:off x="7543800" y="5334000"/>
            <a:ext cx="304800" cy="304800"/>
          </a:xfrm>
          <a:prstGeom prst="straightConnector1">
            <a:avLst/>
          </a:prstGeom>
          <a:noFill/>
          <a:ln w="9525" algn="ctr">
            <a:solidFill>
              <a:schemeClr val="tx2">
                <a:lumMod val="60000"/>
                <a:lumOff val="40000"/>
              </a:schemeClr>
            </a:solidFill>
            <a:round/>
            <a:headEnd/>
            <a:tailEnd type="arrow" w="med" len="med"/>
          </a:ln>
        </p:spPr>
      </p:cxnSp>
      <p:sp>
        <p:nvSpPr>
          <p:cNvPr id="22" name="TextBox 8"/>
          <p:cNvSpPr txBox="1">
            <a:spLocks noChangeArrowheads="1"/>
          </p:cNvSpPr>
          <p:nvPr/>
        </p:nvSpPr>
        <p:spPr bwMode="auto">
          <a:xfrm>
            <a:off x="7162800" y="5638800"/>
            <a:ext cx="1527982"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ADCIRC mesh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1600" b="0"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10</a:t>
            </a:r>
            <a:r>
              <a:rPr kumimoji="0" lang="en-US" sz="1600" b="0" i="0" u="none" strike="noStrike" kern="1200" cap="none" spc="0" normalizeH="0" baseline="30000" noProof="0" dirty="0" smtClean="0">
                <a:ln>
                  <a:noFill/>
                </a:ln>
                <a:solidFill>
                  <a:srgbClr val="0070C0"/>
                </a:solidFill>
                <a:effectLst/>
                <a:uLnTx/>
                <a:uFillTx/>
                <a:latin typeface="Arial" pitchFamily="34" charset="0"/>
                <a:ea typeface="+mn-ea"/>
                <a:cs typeface="Arial" pitchFamily="34" charset="0"/>
              </a:rPr>
              <a:t> </a:t>
            </a:r>
            <a:r>
              <a:rPr kumimoji="0" lang="en-US" sz="1600" b="0"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m</a:t>
            </a:r>
            <a:endPar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sp>
        <p:nvSpPr>
          <p:cNvPr id="30" name="Rectangle 29"/>
          <p:cNvSpPr/>
          <p:nvPr/>
        </p:nvSpPr>
        <p:spPr>
          <a:xfrm>
            <a:off x="7010400" y="6172200"/>
            <a:ext cx="1803699"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a:t>
            </a:r>
            <a:r>
              <a:rPr kumimoji="0" lang="en-US" sz="1600" b="0" i="1" u="none" strike="noStrike" kern="1200" cap="none" spc="0" normalizeH="0" baseline="0" noProof="0" dirty="0" err="1" smtClean="0">
                <a:ln>
                  <a:noFill/>
                </a:ln>
                <a:solidFill>
                  <a:srgbClr val="0070C0"/>
                </a:solidFill>
                <a:effectLst/>
                <a:uLnTx/>
                <a:uFillTx/>
                <a:latin typeface="Arial" pitchFamily="34" charset="0"/>
                <a:ea typeface="+mn-ea"/>
                <a:cs typeface="Arial" pitchFamily="34" charset="0"/>
              </a:rPr>
              <a:t>Colle</a:t>
            </a:r>
            <a:r>
              <a:rPr kumimoji="0" lang="en-US" sz="1600" b="0" i="1"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 et al. 2008</a:t>
            </a:r>
            <a:r>
              <a:rPr kumimoji="0" lang="en-US" sz="1600" b="0"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a:t>
            </a:r>
            <a:endPar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50365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ncep_surge&amp;tide_returnCI.jpg"/>
          <p:cNvPicPr>
            <a:picLocks noChangeAspect="1"/>
          </p:cNvPicPr>
          <p:nvPr/>
        </p:nvPicPr>
        <p:blipFill>
          <a:blip r:embed="rId3" cstate="print"/>
          <a:stretch>
            <a:fillRect/>
          </a:stretch>
        </p:blipFill>
        <p:spPr>
          <a:xfrm>
            <a:off x="727807" y="274954"/>
            <a:ext cx="7628857" cy="5719448"/>
          </a:xfrm>
          <a:prstGeom prst="rect">
            <a:avLst/>
          </a:prstGeom>
        </p:spPr>
      </p:pic>
      <p:cxnSp>
        <p:nvCxnSpPr>
          <p:cNvPr id="4" name="Straight Arrow Connector 3"/>
          <p:cNvCxnSpPr/>
          <p:nvPr/>
        </p:nvCxnSpPr>
        <p:spPr>
          <a:xfrm flipH="1" flipV="1">
            <a:off x="4905375" y="3952875"/>
            <a:ext cx="9525" cy="7810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767137" y="4667250"/>
            <a:ext cx="22764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F81BD">
                    <a:lumMod val="75000"/>
                  </a:srgbClr>
                </a:solidFill>
                <a:effectLst/>
                <a:uLnTx/>
                <a:uFillTx/>
                <a:latin typeface="Calibri"/>
                <a:ea typeface="+mn-ea"/>
                <a:cs typeface="+mn-cs"/>
              </a:rPr>
              <a:t>Sandy:  ~ 400 years</a:t>
            </a:r>
            <a:endParaRPr kumimoji="0" lang="en-US" sz="20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pic>
        <p:nvPicPr>
          <p:cNvPr id="6" name="Picture 5"/>
          <p:cNvPicPr>
            <a:picLocks noChangeAspect="1"/>
          </p:cNvPicPr>
          <p:nvPr/>
        </p:nvPicPr>
        <p:blipFill>
          <a:blip r:embed="rId4"/>
          <a:stretch>
            <a:fillRect/>
          </a:stretch>
        </p:blipFill>
        <p:spPr>
          <a:xfrm>
            <a:off x="0" y="6089837"/>
            <a:ext cx="9498391" cy="768163"/>
          </a:xfrm>
          <a:prstGeom prst="rect">
            <a:avLst/>
          </a:prstGeom>
        </p:spPr>
      </p:pic>
      <p:sp>
        <p:nvSpPr>
          <p:cNvPr id="3" name="TextBox 2"/>
          <p:cNvSpPr txBox="1"/>
          <p:nvPr/>
        </p:nvSpPr>
        <p:spPr>
          <a:xfrm>
            <a:off x="78063" y="3384062"/>
            <a:ext cx="1299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a:ea typeface="+mn-ea"/>
                <a:cs typeface="+mn-cs"/>
              </a:rPr>
              <a:t>Sandy, 2012</a:t>
            </a: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p:txBody>
      </p:sp>
      <p:cxnSp>
        <p:nvCxnSpPr>
          <p:cNvPr id="8" name="Straight Arrow Connector 7"/>
          <p:cNvCxnSpPr>
            <a:stCxn id="3" idx="3"/>
          </p:cNvCxnSpPr>
          <p:nvPr/>
        </p:nvCxnSpPr>
        <p:spPr>
          <a:xfrm>
            <a:off x="1377551" y="3568728"/>
            <a:ext cx="271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37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97951"/>
            <a:ext cx="9143394" cy="6093591"/>
          </a:xfrm>
          <a:prstGeom prst="rect">
            <a:avLst/>
          </a:prstGeom>
        </p:spPr>
      </p:pic>
      <p:sp>
        <p:nvSpPr>
          <p:cNvPr id="3" name="TextBox 2"/>
          <p:cNvSpPr txBox="1"/>
          <p:nvPr/>
        </p:nvSpPr>
        <p:spPr>
          <a:xfrm>
            <a:off x="328067" y="642175"/>
            <a:ext cx="6512482" cy="830997"/>
          </a:xfrm>
          <a:prstGeom prst="rect">
            <a:avLst/>
          </a:prstGeom>
          <a:noFill/>
        </p:spPr>
        <p:txBody>
          <a:bodyPr wrap="square" rtlCol="0">
            <a:spAutoFit/>
          </a:bodyPr>
          <a:lstStyle/>
          <a:p>
            <a:pPr algn="ctr"/>
            <a:r>
              <a:rPr lang="en-US" sz="4800" b="1" dirty="0" smtClean="0">
                <a:solidFill>
                  <a:srgbClr val="FF0000"/>
                </a:solidFill>
              </a:rPr>
              <a:t>Rain</a:t>
            </a:r>
            <a:endParaRPr lang="en-US" sz="4800" b="1" dirty="0">
              <a:solidFill>
                <a:srgbClr val="FF0000"/>
              </a:solidFill>
            </a:endParaRPr>
          </a:p>
        </p:txBody>
      </p:sp>
    </p:spTree>
    <p:extLst>
      <p:ext uri="{BB962C8B-B14F-4D97-AF65-F5344CB8AC3E}">
        <p14:creationId xmlns:p14="http://schemas.microsoft.com/office/powerpoint/2010/main" val="18128394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2585" y="367323"/>
            <a:ext cx="57364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FF"/>
                </a:solidFill>
                <a:effectLst/>
                <a:uLnTx/>
                <a:uFillTx/>
                <a:latin typeface="Calibri"/>
                <a:ea typeface="+mn-ea"/>
                <a:cs typeface="+mn-cs"/>
              </a:rPr>
              <a:t>An Example:</a:t>
            </a:r>
            <a:endParaRPr kumimoji="0" lang="en-US" sz="28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3" name="Picture 2"/>
          <p:cNvPicPr>
            <a:picLocks noChangeAspect="1"/>
          </p:cNvPicPr>
          <p:nvPr/>
        </p:nvPicPr>
        <p:blipFill>
          <a:blip r:embed="rId2"/>
          <a:stretch>
            <a:fillRect/>
          </a:stretch>
        </p:blipFill>
        <p:spPr>
          <a:xfrm>
            <a:off x="1141048" y="890543"/>
            <a:ext cx="7024120" cy="5489498"/>
          </a:xfrm>
          <a:prstGeom prst="rect">
            <a:avLst/>
          </a:prstGeom>
        </p:spPr>
      </p:pic>
      <p:sp>
        <p:nvSpPr>
          <p:cNvPr id="4" name="TextBox 3"/>
          <p:cNvSpPr txBox="1"/>
          <p:nvPr/>
        </p:nvSpPr>
        <p:spPr>
          <a:xfrm>
            <a:off x="3191631" y="1638555"/>
            <a:ext cx="18649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Estimated gauge sampling error</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Arrow Connector 5"/>
          <p:cNvCxnSpPr/>
          <p:nvPr/>
        </p:nvCxnSpPr>
        <p:spPr>
          <a:xfrm flipH="1">
            <a:off x="4290646" y="3055815"/>
            <a:ext cx="765908" cy="9378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90646" y="2532595"/>
            <a:ext cx="18649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Estimated radar sampling error</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1" name="Straight Arrow Connector 10"/>
          <p:cNvCxnSpPr/>
          <p:nvPr/>
        </p:nvCxnSpPr>
        <p:spPr>
          <a:xfrm flipH="1">
            <a:off x="3438769" y="2161775"/>
            <a:ext cx="531446" cy="1203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113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59" y="621962"/>
            <a:ext cx="7570973" cy="5722997"/>
          </a:xfrm>
          <a:prstGeom prst="rect">
            <a:avLst/>
          </a:prstGeom>
        </p:spPr>
      </p:pic>
    </p:spTree>
    <p:extLst>
      <p:ext uri="{BB962C8B-B14F-4D97-AF65-F5344CB8AC3E}">
        <p14:creationId xmlns:p14="http://schemas.microsoft.com/office/powerpoint/2010/main" val="37221667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Effects of Climate Change</a:t>
            </a:r>
            <a:endParaRPr lang="en-US" dirty="0"/>
          </a:p>
        </p:txBody>
      </p:sp>
      <p:sp>
        <p:nvSpPr>
          <p:cNvPr id="4" name="Content Placeholder 3"/>
          <p:cNvSpPr>
            <a:spLocks noGrp="1"/>
          </p:cNvSpPr>
          <p:nvPr>
            <p:ph idx="1"/>
          </p:nvPr>
        </p:nvSpPr>
        <p:spPr/>
        <p:txBody>
          <a:bodyPr>
            <a:normAutofit lnSpcReduction="10000"/>
          </a:bodyPr>
          <a:lstStyle/>
          <a:p>
            <a:r>
              <a:rPr lang="en-US" dirty="0" smtClean="0"/>
              <a:t> More moisture in boundary layer</a:t>
            </a:r>
          </a:p>
          <a:p>
            <a:endParaRPr lang="en-US" dirty="0" smtClean="0"/>
          </a:p>
          <a:p>
            <a:r>
              <a:rPr lang="en-US" dirty="0"/>
              <a:t> </a:t>
            </a:r>
            <a:r>
              <a:rPr lang="en-US" dirty="0" smtClean="0"/>
              <a:t>Stronger storms but more compact inner 	regions</a:t>
            </a:r>
          </a:p>
          <a:p>
            <a:pPr marL="0" indent="0">
              <a:buNone/>
            </a:pPr>
            <a:endParaRPr lang="en-US" dirty="0" smtClean="0"/>
          </a:p>
          <a:p>
            <a:r>
              <a:rPr lang="en-US" dirty="0"/>
              <a:t> </a:t>
            </a:r>
            <a:r>
              <a:rPr lang="en-US" dirty="0" smtClean="0"/>
              <a:t>Possibly larger storm diameters</a:t>
            </a:r>
          </a:p>
          <a:p>
            <a:endParaRPr lang="en-US" dirty="0"/>
          </a:p>
          <a:p>
            <a:r>
              <a:rPr lang="en-US" dirty="0" smtClean="0"/>
              <a:t>Storms may be moving faster or slower</a:t>
            </a:r>
            <a:endParaRPr lang="en-US" dirty="0"/>
          </a:p>
        </p:txBody>
      </p:sp>
    </p:spTree>
    <p:extLst>
      <p:ext uri="{BB962C8B-B14F-4D97-AF65-F5344CB8AC3E}">
        <p14:creationId xmlns:p14="http://schemas.microsoft.com/office/powerpoint/2010/main" val="209919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35" y="1748435"/>
            <a:ext cx="8229600" cy="1143000"/>
          </a:xfrm>
        </p:spPr>
        <p:txBody>
          <a:bodyPr>
            <a:normAutofit fontScale="90000"/>
          </a:bodyPr>
          <a:lstStyle/>
          <a:p>
            <a:r>
              <a:rPr lang="en-US" dirty="0">
                <a:solidFill>
                  <a:srgbClr val="0000FF"/>
                </a:solidFill>
              </a:rPr>
              <a:t>T</a:t>
            </a:r>
            <a:r>
              <a:rPr lang="en-US" dirty="0" smtClean="0">
                <a:solidFill>
                  <a:srgbClr val="0000FF"/>
                </a:solidFill>
              </a:rPr>
              <a:t>aking Climate Change Into Account</a:t>
            </a:r>
            <a:endParaRPr lang="en-US" dirty="0">
              <a:solidFill>
                <a:srgbClr val="0000FF"/>
              </a:solidFill>
            </a:endParaRPr>
          </a:p>
        </p:txBody>
      </p:sp>
    </p:spTree>
    <p:extLst>
      <p:ext uri="{BB962C8B-B14F-4D97-AF65-F5344CB8AC3E}">
        <p14:creationId xmlns:p14="http://schemas.microsoft.com/office/powerpoint/2010/main" val="360858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723" y="241540"/>
            <a:ext cx="878103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FF"/>
                </a:solidFill>
                <a:effectLst/>
                <a:uLnTx/>
                <a:uFillTx/>
                <a:latin typeface="Calibri"/>
                <a:ea typeface="+mn-ea"/>
                <a:cs typeface="+mn-cs"/>
              </a:rPr>
              <a:t>Probability of Storm Accumulated Rainfall </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in Harris County, </a:t>
            </a:r>
            <a:r>
              <a:rPr kumimoji="0" lang="en-US" sz="2200" b="0" i="0" u="none" strike="noStrike" kern="1200" cap="none" spc="0" normalizeH="0" baseline="0" noProof="0" dirty="0">
                <a:ln>
                  <a:noFill/>
                </a:ln>
                <a:solidFill>
                  <a:srgbClr val="0000FF"/>
                </a:solidFill>
                <a:effectLst/>
                <a:uLnTx/>
                <a:uFillTx/>
                <a:latin typeface="Calibri"/>
                <a:ea typeface="+mn-ea"/>
                <a:cs typeface="+mn-cs"/>
              </a:rPr>
              <a:t>from </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6 </a:t>
            </a:r>
            <a:r>
              <a:rPr kumimoji="0" lang="en-US" sz="2200" b="0" i="0" u="none" strike="noStrike" kern="1200" cap="none" spc="0" normalizeH="0" baseline="0" noProof="0" dirty="0">
                <a:ln>
                  <a:noFill/>
                </a:ln>
                <a:solidFill>
                  <a:srgbClr val="0000FF"/>
                </a:solidFill>
                <a:effectLst/>
                <a:uLnTx/>
                <a:uFillTx/>
                <a:latin typeface="Calibri"/>
                <a:ea typeface="+mn-ea"/>
                <a:cs typeface="+mn-cs"/>
              </a:rPr>
              <a:t>Climate </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models, 1981-2000, 2008-2027, and 2081-2100, </a:t>
            </a:r>
            <a:r>
              <a:rPr kumimoji="0" lang="en-US" sz="2200" b="0" i="0" u="none" strike="noStrike" kern="1200" cap="none" spc="0" normalizeH="0" baseline="0" noProof="0" dirty="0">
                <a:ln>
                  <a:noFill/>
                </a:ln>
                <a:solidFill>
                  <a:srgbClr val="0000FF"/>
                </a:solidFill>
                <a:effectLst/>
                <a:uLnTx/>
                <a:uFillTx/>
                <a:latin typeface="Calibri"/>
                <a:ea typeface="+mn-ea"/>
                <a:cs typeface="+mn-cs"/>
              </a:rPr>
              <a:t>Based on </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2000 </a:t>
            </a:r>
            <a:r>
              <a:rPr kumimoji="0" lang="en-US" sz="2200" b="0" i="0" u="none" strike="noStrike" kern="1200" cap="none" spc="0" normalizeH="0" baseline="0" noProof="0" dirty="0">
                <a:ln>
                  <a:noFill/>
                </a:ln>
                <a:solidFill>
                  <a:srgbClr val="0000FF"/>
                </a:solidFill>
                <a:effectLst/>
                <a:uLnTx/>
                <a:uFillTx/>
                <a:latin typeface="Calibri"/>
                <a:ea typeface="+mn-ea"/>
                <a:cs typeface="+mn-cs"/>
              </a:rPr>
              <a:t>Events </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Each, and Using RCP 8.5. Shading Shows </a:t>
            </a:r>
            <a:r>
              <a:rPr kumimoji="0" lang="en-US" sz="2200" b="0" i="0" u="none" strike="noStrike" kern="1200" cap="none" spc="0" normalizeH="0" baseline="0" noProof="0" dirty="0">
                <a:ln>
                  <a:noFill/>
                </a:ln>
                <a:solidFill>
                  <a:srgbClr val="0000FF"/>
                </a:solidFill>
                <a:effectLst/>
                <a:uLnTx/>
                <a:uFillTx/>
                <a:latin typeface="Calibri"/>
                <a:ea typeface="+mn-ea"/>
                <a:cs typeface="+mn-cs"/>
              </a:rPr>
              <a:t>S</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pread </a:t>
            </a:r>
            <a:r>
              <a:rPr kumimoji="0" lang="en-US" sz="2200" b="0" i="0" u="none" strike="noStrike" kern="1200" cap="none" spc="0" normalizeH="0" baseline="0" noProof="0" dirty="0">
                <a:ln>
                  <a:noFill/>
                </a:ln>
                <a:solidFill>
                  <a:srgbClr val="0000FF"/>
                </a:solidFill>
                <a:effectLst/>
                <a:uLnTx/>
                <a:uFillTx/>
                <a:latin typeface="Calibri"/>
                <a:ea typeface="+mn-ea"/>
                <a:cs typeface="+mn-cs"/>
              </a:rPr>
              <a:t>A</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mong the Models.</a:t>
            </a:r>
            <a:endParaRPr kumimoji="0" lang="en-US" sz="2200" b="0" i="0" u="none" strike="noStrike" kern="1200" cap="none" spc="0" normalizeH="0" baseline="0" noProof="0" dirty="0">
              <a:ln>
                <a:noFill/>
              </a:ln>
              <a:solidFill>
                <a:srgbClr val="0000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638" y="1562909"/>
            <a:ext cx="7391982" cy="5044450"/>
          </a:xfrm>
          <a:prstGeom prst="rect">
            <a:avLst/>
          </a:prstGeom>
        </p:spPr>
      </p:pic>
    </p:spTree>
    <p:extLst>
      <p:ext uri="{BB962C8B-B14F-4D97-AF65-F5344CB8AC3E}">
        <p14:creationId xmlns:p14="http://schemas.microsoft.com/office/powerpoint/2010/main" val="3277266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2162"/>
                </a:solidFill>
                <a:effectLst/>
                <a:uLnTx/>
                <a:uFillTx/>
                <a:latin typeface="Calibri" panose="020F0502020204030204"/>
                <a:ea typeface="+mn-ea"/>
                <a:cs typeface="+mn-cs"/>
              </a:rPr>
              <a:t>John Tyndall (1820-1893)</a:t>
            </a:r>
          </a:p>
        </p:txBody>
      </p:sp>
    </p:spTree>
    <p:extLst>
      <p:ext uri="{BB962C8B-B14F-4D97-AF65-F5344CB8AC3E}">
        <p14:creationId xmlns:p14="http://schemas.microsoft.com/office/powerpoint/2010/main" val="40500703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260" y="714394"/>
            <a:ext cx="8432546" cy="5587687"/>
          </a:xfrm>
          <a:prstGeom prst="rect">
            <a:avLst/>
          </a:prstGeom>
        </p:spPr>
      </p:pic>
    </p:spTree>
    <p:extLst>
      <p:ext uri="{BB962C8B-B14F-4D97-AF65-F5344CB8AC3E}">
        <p14:creationId xmlns:p14="http://schemas.microsoft.com/office/powerpoint/2010/main" val="12188333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climate&amp;1.1ro_stormtideSLR1m_returnCI.jpg"/>
          <p:cNvPicPr>
            <a:picLocks noChangeAspect="1"/>
          </p:cNvPicPr>
          <p:nvPr/>
        </p:nvPicPr>
        <p:blipFill>
          <a:blip r:embed="rId3" cstate="print"/>
          <a:stretch>
            <a:fillRect/>
          </a:stretch>
        </p:blipFill>
        <p:spPr>
          <a:xfrm>
            <a:off x="-457200" y="1051560"/>
            <a:ext cx="9827726" cy="4663440"/>
          </a:xfrm>
          <a:prstGeom prst="rect">
            <a:avLst/>
          </a:prstGeom>
        </p:spPr>
      </p:pic>
      <p:sp>
        <p:nvSpPr>
          <p:cNvPr id="3" name="Rectangle 4"/>
          <p:cNvSpPr>
            <a:spLocks noChangeArrowheads="1"/>
          </p:cNvSpPr>
          <p:nvPr/>
        </p:nvSpPr>
        <p:spPr bwMode="auto">
          <a:xfrm>
            <a:off x="1165412" y="102025"/>
            <a:ext cx="6934200" cy="163121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GCM flood height return level, Battery, Manhattan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srgbClr val="9BBB59">
                    <a:lumMod val="50000"/>
                  </a:srgbClr>
                </a:solidFill>
                <a:effectLst/>
                <a:uLnTx/>
                <a:uFillTx/>
                <a:latin typeface="Arial" pitchFamily="34" charset="0"/>
                <a:ea typeface="+mn-ea"/>
                <a:cs typeface="Arial" pitchFamily="34" charset="0"/>
              </a:rPr>
              <a:t>(assuming SLR of 1 m for the future climate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dirty="0" smtClean="0">
              <a:ln>
                <a:noFill/>
              </a:ln>
              <a:solidFill>
                <a:srgbClr val="9BBB59">
                  <a:lumMod val="50000"/>
                </a:srgbClr>
              </a:solidFill>
              <a:effectLst/>
              <a:uLnTx/>
              <a:uFillTx/>
              <a:latin typeface="Arial" pitchFamily="34" charset="0"/>
              <a:ea typeface="+mn-ea"/>
              <a:cs typeface="Arial" pitchFamily="34" charset="0"/>
            </a:endParaRPr>
          </a:p>
        </p:txBody>
      </p:sp>
      <p:grpSp>
        <p:nvGrpSpPr>
          <p:cNvPr id="2" name="Group 85"/>
          <p:cNvGrpSpPr/>
          <p:nvPr/>
        </p:nvGrpSpPr>
        <p:grpSpPr>
          <a:xfrm>
            <a:off x="609601" y="2514600"/>
            <a:ext cx="5644895" cy="2859024"/>
            <a:chOff x="609601" y="2514600"/>
            <a:chExt cx="5644895" cy="2859024"/>
          </a:xfrm>
        </p:grpSpPr>
        <p:cxnSp>
          <p:nvCxnSpPr>
            <p:cNvPr id="6" name="Straight Arrow Connector 5"/>
            <p:cNvCxnSpPr/>
            <p:nvPr/>
          </p:nvCxnSpPr>
          <p:spPr>
            <a:xfrm rot="5400000" flipH="1" flipV="1">
              <a:off x="1638697" y="28563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5961888" y="2780903"/>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1658112" y="50661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5936710" y="5061934"/>
              <a:ext cx="621792"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5218906" y="2780506"/>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4991894" y="5056632"/>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609601" y="2589211"/>
              <a:ext cx="1295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0800000">
              <a:off x="667512" y="4799012"/>
              <a:ext cx="128016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230368" y="4745736"/>
              <a:ext cx="1024128" cy="1139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5486400" y="2514600"/>
              <a:ext cx="719328" cy="8812"/>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86"/>
          <p:cNvGrpSpPr/>
          <p:nvPr/>
        </p:nvGrpSpPr>
        <p:grpSpPr>
          <a:xfrm>
            <a:off x="1346111" y="2234489"/>
            <a:ext cx="5740488" cy="3081528"/>
            <a:chOff x="1346249" y="2246681"/>
            <a:chExt cx="5731594" cy="3081528"/>
          </a:xfrm>
        </p:grpSpPr>
        <p:cxnSp>
          <p:nvCxnSpPr>
            <p:cNvPr id="22" name="Straight Arrow Connector 21"/>
            <p:cNvCxnSpPr/>
            <p:nvPr/>
          </p:nvCxnSpPr>
          <p:spPr>
            <a:xfrm rot="16320000" flipV="1">
              <a:off x="2328084" y="2737120"/>
              <a:ext cx="694944"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1127760" y="2709673"/>
              <a:ext cx="64008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V="1">
              <a:off x="6653872" y="2663957"/>
              <a:ext cx="841248"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143332" y="2653941"/>
              <a:ext cx="804672"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320000" flipV="1">
              <a:off x="2331400" y="4930679"/>
              <a:ext cx="713232"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1015075" y="4913377"/>
              <a:ext cx="722376"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V="1">
              <a:off x="6568645" y="4895093"/>
              <a:ext cx="859536"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6086648" y="4887468"/>
              <a:ext cx="786384"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0800000">
              <a:off x="1447800" y="2407920"/>
              <a:ext cx="12192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a:off x="1346249" y="4582604"/>
              <a:ext cx="1342085"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a:off x="6453972" y="4489704"/>
              <a:ext cx="54779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a:off x="6541618" y="2251208"/>
              <a:ext cx="52953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4"/>
          <p:cNvSpPr>
            <a:spLocks noChangeArrowheads="1"/>
          </p:cNvSpPr>
          <p:nvPr/>
        </p:nvSpPr>
        <p:spPr bwMode="auto">
          <a:xfrm>
            <a:off x="381000" y="5638800"/>
            <a:ext cx="10668000" cy="156966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Black: Current climate (1981-2000)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47D6"/>
                </a:solidFill>
                <a:effectLst/>
                <a:uLnTx/>
                <a:uFillTx/>
                <a:latin typeface="Arial" pitchFamily="34" charset="0"/>
                <a:ea typeface="+mn-ea"/>
                <a:cs typeface="Arial" pitchFamily="34" charset="0"/>
              </a:rPr>
              <a:t>Blue: A1B future climate (2081-2100)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Red: A1B future climate (2081-2100) with </a:t>
            </a:r>
            <a:r>
              <a:rPr kumimoji="0" lang="en-US" sz="1600" b="1" i="1"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R</a:t>
            </a:r>
            <a:r>
              <a:rPr kumimoji="0" lang="en-US" sz="1600" b="1" i="1" u="none" strike="noStrike" kern="1200" cap="none" spc="0" normalizeH="0" baseline="-25000" noProof="0" dirty="0" smtClean="0">
                <a:ln>
                  <a:noFill/>
                </a:ln>
                <a:solidFill>
                  <a:srgbClr val="C00000"/>
                </a:solidFill>
                <a:effectLst/>
                <a:uLnTx/>
                <a:uFillTx/>
                <a:latin typeface="Arial" pitchFamily="34" charset="0"/>
                <a:ea typeface="+mn-ea"/>
                <a:cs typeface="Arial" pitchFamily="34" charset="0"/>
              </a:rPr>
              <a:t>0</a:t>
            </a:r>
            <a:r>
              <a:rPr kumimoji="0" lang="en-US" sz="16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 increased by 10% and </a:t>
            </a:r>
            <a:r>
              <a:rPr kumimoji="0" lang="en-US" sz="1600" b="1" i="1" u="none" strike="noStrike" kern="1200" cap="none" spc="0" normalizeH="0" baseline="0" noProof="0" dirty="0" err="1" smtClean="0">
                <a:ln>
                  <a:noFill/>
                </a:ln>
                <a:solidFill>
                  <a:srgbClr val="C00000"/>
                </a:solidFill>
                <a:effectLst/>
                <a:uLnTx/>
                <a:uFillTx/>
                <a:latin typeface="Arial" pitchFamily="34" charset="0"/>
                <a:ea typeface="+mn-ea"/>
                <a:cs typeface="Arial" pitchFamily="34" charset="0"/>
              </a:rPr>
              <a:t>R</a:t>
            </a:r>
            <a:r>
              <a:rPr kumimoji="0" lang="en-US" sz="1600" b="1" i="1" u="none" strike="noStrike" kern="1200" cap="none" spc="0" normalizeH="0" baseline="-25000" noProof="0" dirty="0" err="1" smtClean="0">
                <a:ln>
                  <a:noFill/>
                </a:ln>
                <a:solidFill>
                  <a:srgbClr val="C00000"/>
                </a:solidFill>
                <a:effectLst/>
                <a:uLnTx/>
                <a:uFillTx/>
                <a:latin typeface="Arial" pitchFamily="34" charset="0"/>
                <a:ea typeface="+mn-ea"/>
                <a:cs typeface="Arial" pitchFamily="34" charset="0"/>
              </a:rPr>
              <a:t>m</a:t>
            </a:r>
            <a:r>
              <a:rPr kumimoji="0" lang="en-US" sz="16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 increased by 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FF33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endParaRPr>
          </a:p>
        </p:txBody>
      </p:sp>
      <p:sp>
        <p:nvSpPr>
          <p:cNvPr id="30" name="Rectangle 23"/>
          <p:cNvSpPr>
            <a:spLocks noChangeArrowheads="1"/>
          </p:cNvSpPr>
          <p:nvPr/>
        </p:nvSpPr>
        <p:spPr bwMode="auto">
          <a:xfrm>
            <a:off x="7391400" y="6488113"/>
            <a:ext cx="205740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Lin et al.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(2012)</a:t>
            </a:r>
            <a:endPar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6153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Summary</a:t>
            </a:r>
            <a:endParaRPr lang="en-US" dirty="0">
              <a:solidFill>
                <a:srgbClr val="0000FF"/>
              </a:solidFill>
            </a:endParaRPr>
          </a:p>
        </p:txBody>
      </p:sp>
      <p:sp>
        <p:nvSpPr>
          <p:cNvPr id="3" name="Content Placeholder 2"/>
          <p:cNvSpPr>
            <a:spLocks noGrp="1"/>
          </p:cNvSpPr>
          <p:nvPr>
            <p:ph idx="1"/>
          </p:nvPr>
        </p:nvSpPr>
        <p:spPr>
          <a:xfrm>
            <a:off x="457200" y="1306901"/>
            <a:ext cx="8229600" cy="5404449"/>
          </a:xfrm>
        </p:spPr>
        <p:txBody>
          <a:bodyPr/>
          <a:lstStyle/>
          <a:p>
            <a:pPr>
              <a:spcBef>
                <a:spcPts val="1200"/>
              </a:spcBef>
              <a:buSzPct val="70000"/>
              <a:buBlip>
                <a:blip r:embed="rId2"/>
              </a:buBlip>
            </a:pPr>
            <a:r>
              <a:rPr lang="en-US" dirty="0" smtClean="0"/>
              <a:t>There is compelling evidence that we are 	changing the climate in significant and 	risky ways</a:t>
            </a:r>
          </a:p>
          <a:p>
            <a:pPr>
              <a:spcBef>
                <a:spcPts val="1200"/>
              </a:spcBef>
              <a:buSzPct val="70000"/>
              <a:buBlip>
                <a:blip r:embed="rId2"/>
              </a:buBlip>
            </a:pPr>
            <a:r>
              <a:rPr lang="en-US" dirty="0" smtClean="0"/>
              <a:t>Among the many risks of climate change, 	extreme events are both early harbingers 	of change and among its worst 	consequences</a:t>
            </a:r>
          </a:p>
          <a:p>
            <a:pPr>
              <a:spcBef>
                <a:spcPts val="1200"/>
              </a:spcBef>
              <a:buSzPct val="70000"/>
              <a:buBlip>
                <a:blip r:embed="rId2"/>
              </a:buBlip>
            </a:pPr>
            <a:r>
              <a:rPr lang="en-US" dirty="0" smtClean="0"/>
              <a:t>Tropical cyclones are among the most 	damaging and lethal of extreme weather 	phenomena</a:t>
            </a:r>
          </a:p>
          <a:p>
            <a:pPr marL="0" indent="0">
              <a:buSzPct val="70000"/>
              <a:buNone/>
            </a:pPr>
            <a:endParaRPr lang="en-US" dirty="0"/>
          </a:p>
        </p:txBody>
      </p:sp>
    </p:spTree>
    <p:extLst>
      <p:ext uri="{BB962C8B-B14F-4D97-AF65-F5344CB8AC3E}">
        <p14:creationId xmlns:p14="http://schemas.microsoft.com/office/powerpoint/2010/main" val="261357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2583"/>
          </a:xfrm>
        </p:spPr>
        <p:txBody>
          <a:bodyPr/>
          <a:lstStyle/>
          <a:p>
            <a:r>
              <a:rPr lang="en-US" sz="3600" dirty="0" smtClean="0">
                <a:solidFill>
                  <a:srgbClr val="0000FF"/>
                </a:solidFill>
              </a:rPr>
              <a:t>Summary (continued)</a:t>
            </a:r>
            <a:endParaRPr lang="en-US" sz="3600" dirty="0">
              <a:solidFill>
                <a:srgbClr val="0000FF"/>
              </a:solidFill>
            </a:endParaRPr>
          </a:p>
        </p:txBody>
      </p:sp>
      <p:sp>
        <p:nvSpPr>
          <p:cNvPr id="3" name="Content Placeholder 2"/>
          <p:cNvSpPr>
            <a:spLocks noGrp="1"/>
          </p:cNvSpPr>
          <p:nvPr>
            <p:ph idx="1"/>
          </p:nvPr>
        </p:nvSpPr>
        <p:spPr>
          <a:xfrm>
            <a:off x="457200" y="1145412"/>
            <a:ext cx="8229600" cy="5332170"/>
          </a:xfrm>
        </p:spPr>
        <p:txBody>
          <a:bodyPr>
            <a:normAutofit lnSpcReduction="10000"/>
          </a:bodyPr>
          <a:lstStyle/>
          <a:p>
            <a:pPr>
              <a:spcBef>
                <a:spcPts val="1200"/>
              </a:spcBef>
              <a:buSzPct val="70000"/>
              <a:buBlip>
                <a:blip r:embed="rId2"/>
              </a:buBlip>
            </a:pPr>
            <a:r>
              <a:rPr lang="en-US" dirty="0"/>
              <a:t>Potential intensity theory demonstrates that 	the thermodynamic limit on hurricane 	intensity rises with temperature</a:t>
            </a:r>
          </a:p>
          <a:p>
            <a:pPr>
              <a:spcBef>
                <a:spcPts val="1200"/>
              </a:spcBef>
              <a:buSzPct val="70000"/>
              <a:buBlip>
                <a:blip r:embed="rId2"/>
              </a:buBlip>
            </a:pPr>
            <a:r>
              <a:rPr lang="en-US" dirty="0" smtClean="0"/>
              <a:t>Observations show that this limit is indeed 	increasing</a:t>
            </a:r>
          </a:p>
          <a:p>
            <a:pPr>
              <a:spcBef>
                <a:spcPts val="1200"/>
              </a:spcBef>
              <a:buSzPct val="70000"/>
              <a:buBlip>
                <a:blip r:embed="rId2"/>
              </a:buBlip>
            </a:pPr>
            <a:r>
              <a:rPr lang="en-US" dirty="0" smtClean="0"/>
              <a:t>Physics can be used to model hurricane risk in 	current and future climates</a:t>
            </a:r>
          </a:p>
          <a:p>
            <a:pPr>
              <a:spcBef>
                <a:spcPts val="1200"/>
              </a:spcBef>
              <a:buSzPct val="70000"/>
              <a:buBlip>
                <a:blip r:embed="rId2"/>
              </a:buBlip>
            </a:pPr>
            <a:r>
              <a:rPr lang="en-US" dirty="0" smtClean="0"/>
              <a:t>Global warming is not merely a problem for 	the future; current risk estimates are 	</a:t>
            </a:r>
            <a:r>
              <a:rPr lang="en-US" i="1" dirty="0" smtClean="0"/>
              <a:t>already</a:t>
            </a:r>
            <a:r>
              <a:rPr lang="en-US" dirty="0" smtClean="0"/>
              <a:t> out of date</a:t>
            </a:r>
          </a:p>
          <a:p>
            <a:pPr marL="0" indent="0">
              <a:buSzPct val="70000"/>
              <a:buNone/>
            </a:pPr>
            <a:endParaRPr lang="en-US" dirty="0"/>
          </a:p>
        </p:txBody>
      </p:sp>
      <p:sp>
        <p:nvSpPr>
          <p:cNvPr id="4" name="TextBox 3"/>
          <p:cNvSpPr txBox="1"/>
          <p:nvPr/>
        </p:nvSpPr>
        <p:spPr>
          <a:xfrm>
            <a:off x="376928" y="6121594"/>
            <a:ext cx="8571628" cy="369332"/>
          </a:xfrm>
          <a:prstGeom prst="rect">
            <a:avLst/>
          </a:prstGeom>
          <a:noFill/>
        </p:spPr>
        <p:txBody>
          <a:bodyPr wrap="square" rtlCol="0">
            <a:spAutoFit/>
          </a:bodyPr>
          <a:lstStyle/>
          <a:p>
            <a:r>
              <a:rPr lang="en-US" b="1" i="1" dirty="0" smtClean="0"/>
              <a:t>Students:  Please contact me if you would like access to our Austin hurricane events sets</a:t>
            </a:r>
            <a:endParaRPr lang="en-US" b="1" i="1" dirty="0"/>
          </a:p>
        </p:txBody>
      </p:sp>
    </p:spTree>
    <p:extLst>
      <p:ext uri="{BB962C8B-B14F-4D97-AF65-F5344CB8AC3E}">
        <p14:creationId xmlns:p14="http://schemas.microsoft.com/office/powerpoint/2010/main" val="41166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rPr>
              <a:t>Tyndall’s Essential Results:</a:t>
            </a:r>
            <a:endParaRPr lang="en-US" dirty="0">
              <a:solidFill>
                <a:srgbClr val="00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smtClean="0">
                <a:solidFill>
                  <a:srgbClr val="0033CC"/>
                </a:solidFill>
              </a:rPr>
              <a:t> Oxygen (O</a:t>
            </a:r>
            <a:r>
              <a:rPr lang="en-US" sz="2800" b="1" baseline="-25000" dirty="0" smtClean="0">
                <a:solidFill>
                  <a:srgbClr val="0033CC"/>
                </a:solidFill>
              </a:rPr>
              <a:t>2</a:t>
            </a:r>
            <a:r>
              <a:rPr lang="en-US" sz="2800" b="1" dirty="0" smtClean="0">
                <a:solidFill>
                  <a:srgbClr val="0033CC"/>
                </a:solidFill>
              </a:rPr>
              <a:t> ), nitrogen (N</a:t>
            </a:r>
            <a:r>
              <a:rPr lang="en-US" sz="2800" b="1" baseline="-25000" dirty="0" smtClean="0">
                <a:solidFill>
                  <a:srgbClr val="0033CC"/>
                </a:solidFill>
              </a:rPr>
              <a:t>2</a:t>
            </a:r>
            <a:r>
              <a:rPr lang="en-US" sz="2800" b="1" dirty="0" smtClean="0">
                <a:solidFill>
                  <a:srgbClr val="0033CC"/>
                </a:solidFill>
              </a:rPr>
              <a:t>), and argon (</a:t>
            </a:r>
            <a:r>
              <a:rPr lang="en-US" sz="2800" b="1" dirty="0" err="1" smtClean="0">
                <a:solidFill>
                  <a:srgbClr val="0033CC"/>
                </a:solidFill>
              </a:rPr>
              <a:t>Ar</a:t>
            </a:r>
            <a:r>
              <a:rPr lang="en-US" sz="2800" b="1" dirty="0" smtClean="0">
                <a:solidFill>
                  <a:srgbClr val="0033CC"/>
                </a:solidFill>
              </a:rPr>
              <a:t>), 	though they make up ~99% of the atmosphere, 	are almost entirely transparent to solar and 	terrestrial radiation</a:t>
            </a:r>
          </a:p>
          <a:p>
            <a:pPr>
              <a:buSzPct val="70000"/>
              <a:buNone/>
            </a:pPr>
            <a:endParaRPr lang="en-US" sz="2800" b="1" dirty="0" smtClean="0">
              <a:solidFill>
                <a:srgbClr val="0033CC"/>
              </a:solidFill>
            </a:endParaRPr>
          </a:p>
          <a:p>
            <a:pPr>
              <a:buSzPct val="70000"/>
              <a:buBlip>
                <a:blip r:embed="rId2"/>
              </a:buBlip>
            </a:pPr>
            <a:r>
              <a:rPr lang="en-US" sz="2800" b="1" dirty="0" smtClean="0">
                <a:solidFill>
                  <a:srgbClr val="0033CC"/>
                </a:solidFill>
              </a:rPr>
              <a:t> Water vapor (H</a:t>
            </a:r>
            <a:r>
              <a:rPr lang="en-US" sz="2800" b="1" baseline="-25000" dirty="0" smtClean="0">
                <a:solidFill>
                  <a:srgbClr val="0033CC"/>
                </a:solidFill>
              </a:rPr>
              <a:t>2</a:t>
            </a:r>
            <a:r>
              <a:rPr lang="en-US" sz="2800" b="1" dirty="0" smtClean="0">
                <a:solidFill>
                  <a:srgbClr val="0033CC"/>
                </a:solidFill>
              </a:rPr>
              <a:t>O), carbon dioxide (CO</a:t>
            </a:r>
            <a:r>
              <a:rPr lang="en-US" sz="2800" b="1" baseline="-25000" dirty="0" smtClean="0">
                <a:solidFill>
                  <a:srgbClr val="0033CC"/>
                </a:solidFill>
              </a:rPr>
              <a:t>2</a:t>
            </a:r>
            <a:r>
              <a:rPr lang="en-US" sz="2800" b="1" dirty="0" smtClean="0">
                <a:solidFill>
                  <a:srgbClr val="0033CC"/>
                </a:solidFill>
              </a:rPr>
              <a:t>), nitrous 	oxide (N</a:t>
            </a:r>
            <a:r>
              <a:rPr lang="en-US" sz="2800" b="1" baseline="-25000" dirty="0" smtClean="0">
                <a:solidFill>
                  <a:srgbClr val="0033CC"/>
                </a:solidFill>
              </a:rPr>
              <a:t>2</a:t>
            </a:r>
            <a:r>
              <a:rPr lang="en-US" sz="2800" b="1" dirty="0" smtClean="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smtClean="0">
                <a:solidFill>
                  <a:srgbClr val="0033CC"/>
                </a:solidFill>
              </a:rPr>
              <a:t>o</a:t>
            </a:r>
            <a:r>
              <a:rPr lang="en-US" sz="2800" b="1" dirty="0" smtClean="0">
                <a:solidFill>
                  <a:srgbClr val="0033CC"/>
                </a:solidFill>
              </a:rPr>
              <a:t>F to around 60</a:t>
            </a:r>
            <a:r>
              <a:rPr lang="en-US" sz="2800" b="1" baseline="30000" dirty="0" smtClean="0">
                <a:solidFill>
                  <a:srgbClr val="0033CC"/>
                </a:solidFill>
              </a:rPr>
              <a:t>o</a:t>
            </a:r>
            <a:r>
              <a:rPr lang="en-US" sz="2800" b="1" dirty="0" smtClean="0">
                <a:solidFill>
                  <a:srgbClr val="0033CC"/>
                </a:solidFill>
              </a:rPr>
              <a:t>F.  </a:t>
            </a:r>
            <a:endParaRPr lang="en-US" sz="2800" b="1" dirty="0">
              <a:solidFill>
                <a:srgbClr val="0033CC"/>
              </a:solidFill>
            </a:endParaRPr>
          </a:p>
        </p:txBody>
      </p:sp>
    </p:spTree>
    <p:extLst>
      <p:ext uri="{BB962C8B-B14F-4D97-AF65-F5344CB8AC3E}">
        <p14:creationId xmlns:p14="http://schemas.microsoft.com/office/powerpoint/2010/main" val="16407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10670"/>
            <a:ext cx="8229600" cy="4973320"/>
          </a:xfrm>
        </p:spPr>
        <p:txBody>
          <a:bodyPr>
            <a:normAutofit lnSpcReduction="10000"/>
          </a:bodyPr>
          <a:lstStyle/>
          <a:p>
            <a:pPr>
              <a:buSzPct val="70000"/>
              <a:buBlip>
                <a:blip r:embed="rId2"/>
              </a:buBlip>
            </a:pPr>
            <a:r>
              <a:rPr lang="en-US" sz="2800" b="1" dirty="0" smtClean="0">
                <a:solidFill>
                  <a:srgbClr val="0033CC"/>
                </a:solidFill>
                <a:cs typeface="Arial" pitchFamily="34" charset="0"/>
              </a:rPr>
              <a:t> Water Vapor (H</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smtClean="0">
              <a:solidFill>
                <a:srgbClr val="0033CC"/>
              </a:solidFill>
              <a:cs typeface="Arial" pitchFamily="34" charset="0"/>
            </a:endParaRPr>
          </a:p>
          <a:p>
            <a:pPr>
              <a:buSzPct val="70000"/>
              <a:buBlip>
                <a:blip r:embed="rId2"/>
              </a:buBlip>
            </a:pPr>
            <a:r>
              <a:rPr lang="en-US" sz="2800" b="1" dirty="0" smtClean="0">
                <a:solidFill>
                  <a:srgbClr val="0033CC"/>
                </a:solidFill>
                <a:cs typeface="Arial" pitchFamily="34" charset="0"/>
              </a:rPr>
              <a:t> Climate is therefore strongly influenced by 	long-lived greenhouse gases (e.g.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CH</a:t>
            </a:r>
            <a:r>
              <a:rPr lang="en-US" sz="2800" b="1" baseline="-25000" dirty="0" smtClean="0">
                <a:solidFill>
                  <a:srgbClr val="0033CC"/>
                </a:solidFill>
                <a:cs typeface="Arial" pitchFamily="34" charset="0"/>
              </a:rPr>
              <a:t>4</a:t>
            </a:r>
            <a:r>
              <a:rPr lang="en-US" sz="2800" b="1" dirty="0" smtClean="0">
                <a:solidFill>
                  <a:srgbClr val="0033CC"/>
                </a:solidFill>
                <a:cs typeface="Arial" pitchFamily="34" charset="0"/>
              </a:rPr>
              <a:t>, N</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that together comprise about 	</a:t>
            </a:r>
            <a:r>
              <a:rPr lang="en-US" sz="2800" b="1" dirty="0" smtClean="0">
                <a:solidFill>
                  <a:srgbClr val="FF0000"/>
                </a:solidFill>
                <a:cs typeface="Arial" pitchFamily="34" charset="0"/>
              </a:rPr>
              <a:t>0.04%</a:t>
            </a:r>
            <a:r>
              <a:rPr lang="en-US" sz="2800" b="1" dirty="0" smtClean="0">
                <a:solidFill>
                  <a:srgbClr val="0033CC"/>
                </a:solidFill>
                <a:cs typeface="Arial" pitchFamily="34" charset="0"/>
              </a:rPr>
              <a:t> of the mass of the atmosphere. 	Concentration of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has increased by 	43% since the dawn of the industrial 	revolution</a:t>
            </a:r>
            <a:endParaRPr lang="en-US" sz="2800" b="1" dirty="0">
              <a:solidFill>
                <a:srgbClr val="0033CC"/>
              </a:solidFill>
              <a:cs typeface="Arial" pitchFamily="34" charset="0"/>
            </a:endParaRPr>
          </a:p>
        </p:txBody>
      </p:sp>
      <p:sp>
        <p:nvSpPr>
          <p:cNvPr id="4" name="Title 1"/>
          <p:cNvSpPr>
            <a:spLocks noGrp="1"/>
          </p:cNvSpPr>
          <p:nvPr>
            <p:ph type="title"/>
          </p:nvPr>
        </p:nvSpPr>
        <p:spPr>
          <a:xfrm>
            <a:off x="782213" y="302306"/>
            <a:ext cx="7496248" cy="626056"/>
          </a:xfrm>
        </p:spPr>
        <p:txBody>
          <a:bodyPr/>
          <a:lstStyle/>
          <a:p>
            <a:r>
              <a:rPr lang="en-US" dirty="0" smtClean="0">
                <a:solidFill>
                  <a:srgbClr val="0033CC"/>
                </a:solidFill>
                <a:effectLst>
                  <a:outerShdw blurRad="38100" dist="38100" dir="2700000" algn="tl">
                    <a:srgbClr val="000000">
                      <a:alpha val="43137"/>
                    </a:srgbClr>
                  </a:outerShdw>
                </a:effectLst>
              </a:rPr>
              <a:t>Tyndall’s Essential Results:</a:t>
            </a:r>
            <a:endParaRPr lang="en-US" dirty="0">
              <a:solidFill>
                <a:srgbClr val="0033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60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8526" y="1720101"/>
            <a:ext cx="7886700" cy="1325563"/>
          </a:xfrm>
        </p:spPr>
        <p:txBody>
          <a:bodyPr/>
          <a:lstStyle/>
          <a:p>
            <a:r>
              <a:rPr lang="en-US" dirty="0" smtClean="0">
                <a:solidFill>
                  <a:srgbClr val="0000FF"/>
                </a:solidFill>
              </a:rPr>
              <a:t>Our Influence on Greenhouse Gases</a:t>
            </a:r>
            <a:endParaRPr lang="en-US" dirty="0">
              <a:solidFill>
                <a:srgbClr val="0000FF"/>
              </a:solidFill>
            </a:endParaRPr>
          </a:p>
        </p:txBody>
      </p:sp>
    </p:spTree>
    <p:extLst>
      <p:ext uri="{BB962C8B-B14F-4D97-AF65-F5344CB8AC3E}">
        <p14:creationId xmlns:p14="http://schemas.microsoft.com/office/powerpoint/2010/main" val="2309495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0033CC"/>
                </a:solidFill>
                <a:effectLst/>
                <a:uLnTx/>
                <a:uFillTx/>
                <a:latin typeface="Calibri" panose="020F0502020204030204"/>
                <a:ea typeface="+mn-ea"/>
                <a:cs typeface="+mn-cs"/>
              </a:rPr>
              <a:t>“Any doubling of the percentage of carbon dioxide in the air would raise the temperature of the earth's surface by 4°; and if the carbon dioxide were increased fourfold, the temperature would rise by 8°.”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Världarnas</a:t>
            </a:r>
            <a:r>
              <a:rPr kumimoji="0" lang="en-US"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utveckling</a:t>
            </a:r>
            <a:r>
              <a:rPr kumimoji="0" lang="en-US"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Worlds in the Making), 1906</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72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A3F6CE7F-051D-4097-99B8-BFB0C10834C8}" vid="{1027D983-5421-4602-A5EE-9989E9207A50}"/>
    </a:ext>
  </a:ext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Ariel</Template>
  <TotalTime>241</TotalTime>
  <Words>1425</Words>
  <Application>Microsoft Office PowerPoint</Application>
  <PresentationFormat>On-screen Show (4:3)</PresentationFormat>
  <Paragraphs>199</Paragraphs>
  <Slides>53</Slides>
  <Notes>11</Notes>
  <HiddenSlides>0</HiddenSlides>
  <MMClips>0</MMClips>
  <ScaleCrop>false</ScaleCrop>
  <HeadingPairs>
    <vt:vector size="6" baseType="variant">
      <vt:variant>
        <vt:lpstr>Fonts Used</vt:lpstr>
      </vt:variant>
      <vt:variant>
        <vt:i4>4</vt:i4>
      </vt:variant>
      <vt:variant>
        <vt:lpstr>Theme</vt:lpstr>
      </vt:variant>
      <vt:variant>
        <vt:i4>15</vt:i4>
      </vt:variant>
      <vt:variant>
        <vt:lpstr>Slide Titles</vt:lpstr>
      </vt:variant>
      <vt:variant>
        <vt:i4>53</vt:i4>
      </vt:variant>
    </vt:vector>
  </HeadingPairs>
  <TitlesOfParts>
    <vt:vector size="72" baseType="lpstr">
      <vt:lpstr>Arial</vt:lpstr>
      <vt:lpstr>Calibri</vt:lpstr>
      <vt:lpstr>Calibri Light</vt:lpstr>
      <vt:lpstr>Times New Roman</vt:lpstr>
      <vt:lpstr>Office Theme</vt:lpstr>
      <vt:lpstr>4_Office Theme</vt:lpstr>
      <vt:lpstr>1_Office Theme</vt:lpstr>
      <vt:lpstr>5_Office Theme</vt:lpstr>
      <vt:lpstr>6_Office Theme</vt:lpstr>
      <vt:lpstr>10_Office Theme</vt:lpstr>
      <vt:lpstr>1_Ariel</vt:lpstr>
      <vt:lpstr>3_Office Theme</vt:lpstr>
      <vt:lpstr>Default Design</vt:lpstr>
      <vt:lpstr>7_Office Theme</vt:lpstr>
      <vt:lpstr>8_Office Theme</vt:lpstr>
      <vt:lpstr>9_Office Theme</vt:lpstr>
      <vt:lpstr>11_Office Theme</vt:lpstr>
      <vt:lpstr>12_Office Theme</vt:lpstr>
      <vt:lpstr>13_Office Theme</vt:lpstr>
      <vt:lpstr>Climate Risks, Hurricanes and Coastal Flooding</vt:lpstr>
      <vt:lpstr>Program</vt:lpstr>
      <vt:lpstr>PowerPoint Presentation</vt:lpstr>
      <vt:lpstr>Climate Forcing by Orbital Variations (1912)</vt:lpstr>
      <vt:lpstr>PowerPoint Presentation</vt:lpstr>
      <vt:lpstr>Tyndall’s Essential Results:</vt:lpstr>
      <vt:lpstr>Tyndall’s Essential Results:</vt:lpstr>
      <vt:lpstr>Our Influence on Greenhouse Gases</vt:lpstr>
      <vt:lpstr>Svante Arrhenius, 1859-1927</vt:lpstr>
      <vt:lpstr>PowerPoint Presentation</vt:lpstr>
      <vt:lpstr>Predicting the Future: Sources of Uncertainty</vt:lpstr>
      <vt:lpstr> Estimate of how much global climate will warm as a result of doubling CO2: a probability distribution</vt:lpstr>
      <vt:lpstr>Known Risks</vt:lpstr>
      <vt:lpstr>Hurricanes</vt:lpstr>
      <vt:lpstr>The Global Hurricane Hazard</vt:lpstr>
      <vt:lpstr>Hurricane Risks:</vt:lpstr>
      <vt:lpstr>PowerPoint Presentation</vt:lpstr>
      <vt:lpstr>PowerPoint Presentation</vt:lpstr>
      <vt:lpstr>Is Hurricane Risk Changing?</vt:lpstr>
      <vt:lpstr>Historical Records: Prior to 1970, Many Storms Were Missed</vt:lpstr>
      <vt:lpstr>PowerPoint Presentation</vt:lpstr>
      <vt:lpstr>Heat Engine Theory Predicts Maximum Hurricane Winds (“Potential Intensity”)</vt:lpstr>
      <vt:lpstr>PowerPoint Presentation</vt:lpstr>
      <vt:lpstr>PowerPoint Presentation</vt:lpstr>
      <vt:lpstr>Projected Trend Over 21st Century: GFDL model under RCP 8.5 </vt:lpstr>
      <vt:lpstr>Inferences from Basic Theory:</vt:lpstr>
      <vt:lpstr>Dealing with Evolving Hurricane Risk </vt:lpstr>
      <vt:lpstr>Risk Assessment in a Changing Climate:  The Problem</vt:lpstr>
      <vt:lpstr>The Heart of the Problem:</vt:lpstr>
      <vt:lpstr>How We Deal with This:</vt:lpstr>
      <vt:lpstr>How We COULD Deal with This:</vt:lpstr>
      <vt:lpstr>Using Physics to Estimate Hurricane Risk</vt:lpstr>
      <vt:lpstr>Why Not Use Global Climate Models to Simulate Hurricanes?</vt:lpstr>
      <vt:lpstr>PowerPoint Presentation</vt:lpstr>
      <vt:lpstr>How to deal with this?</vt:lpstr>
      <vt:lpstr>PowerPoint Presentation</vt:lpstr>
      <vt:lpstr>PowerPoint Presentation</vt:lpstr>
      <vt:lpstr>PowerPoint Presentation</vt:lpstr>
      <vt:lpstr>Cumulative Distribution of Storm Lifetime Peak Wind Speed, with Sample of 1755 Synthetic Tracks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Climate Change</vt:lpstr>
      <vt:lpstr>Taking Climate Change Into Account</vt:lpstr>
      <vt:lpstr>PowerPoint Presentation</vt:lpstr>
      <vt:lpstr>PowerPoint Presentation</vt:lpstr>
      <vt:lpstr>PowerPoint Presentation</vt:lpstr>
      <vt:lpstr>Summary</vt:lpstr>
      <vt:lpstr>Summary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Risks, Hurricanes and Coastal Flooding</dc:title>
  <dc:creator>Kerry</dc:creator>
  <cp:lastModifiedBy>Kerry</cp:lastModifiedBy>
  <cp:revision>16</cp:revision>
  <dcterms:created xsi:type="dcterms:W3CDTF">2019-10-22T17:41:58Z</dcterms:created>
  <dcterms:modified xsi:type="dcterms:W3CDTF">2019-10-23T22:17:01Z</dcterms:modified>
</cp:coreProperties>
</file>