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8.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1.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3.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9" r:id="rId4"/>
    <p:sldMasterId id="2147483713" r:id="rId5"/>
    <p:sldMasterId id="2147483727" r:id="rId6"/>
    <p:sldMasterId id="2147483741" r:id="rId7"/>
    <p:sldMasterId id="2147483769" r:id="rId8"/>
    <p:sldMasterId id="2147483783" r:id="rId9"/>
    <p:sldMasterId id="2147483797" r:id="rId10"/>
    <p:sldMasterId id="2147483811" r:id="rId11"/>
    <p:sldMasterId id="2147483825" r:id="rId12"/>
    <p:sldMasterId id="2147483839" r:id="rId13"/>
    <p:sldMasterId id="2147483852" r:id="rId14"/>
    <p:sldMasterId id="2147483866" r:id="rId15"/>
    <p:sldMasterId id="2147483880" r:id="rId16"/>
    <p:sldMasterId id="2147483894" r:id="rId17"/>
    <p:sldMasterId id="2147483908" r:id="rId18"/>
    <p:sldMasterId id="2147483920" r:id="rId19"/>
    <p:sldMasterId id="2147483934" r:id="rId20"/>
    <p:sldMasterId id="2147483948" r:id="rId21"/>
    <p:sldMasterId id="2147483962" r:id="rId22"/>
    <p:sldMasterId id="2147483976" r:id="rId23"/>
    <p:sldMasterId id="2147483990" r:id="rId24"/>
  </p:sldMasterIdLst>
  <p:notesMasterIdLst>
    <p:notesMasterId r:id="rId89"/>
  </p:notesMasterIdLst>
  <p:sldIdLst>
    <p:sldId id="257" r:id="rId25"/>
    <p:sldId id="260" r:id="rId26"/>
    <p:sldId id="258" r:id="rId27"/>
    <p:sldId id="335" r:id="rId28"/>
    <p:sldId id="259" r:id="rId29"/>
    <p:sldId id="261" r:id="rId30"/>
    <p:sldId id="314" r:id="rId31"/>
    <p:sldId id="315" r:id="rId32"/>
    <p:sldId id="316" r:id="rId33"/>
    <p:sldId id="289" r:id="rId34"/>
    <p:sldId id="287" r:id="rId35"/>
    <p:sldId id="264" r:id="rId36"/>
    <p:sldId id="265" r:id="rId37"/>
    <p:sldId id="266" r:id="rId38"/>
    <p:sldId id="317" r:id="rId39"/>
    <p:sldId id="290" r:id="rId40"/>
    <p:sldId id="270" r:id="rId41"/>
    <p:sldId id="319" r:id="rId42"/>
    <p:sldId id="273" r:id="rId43"/>
    <p:sldId id="274" r:id="rId44"/>
    <p:sldId id="275" r:id="rId45"/>
    <p:sldId id="277" r:id="rId46"/>
    <p:sldId id="279" r:id="rId47"/>
    <p:sldId id="280" r:id="rId48"/>
    <p:sldId id="281" r:id="rId49"/>
    <p:sldId id="285" r:id="rId50"/>
    <p:sldId id="286" r:id="rId51"/>
    <p:sldId id="292" r:id="rId52"/>
    <p:sldId id="321" r:id="rId53"/>
    <p:sldId id="322" r:id="rId54"/>
    <p:sldId id="293" r:id="rId55"/>
    <p:sldId id="294" r:id="rId56"/>
    <p:sldId id="295" r:id="rId57"/>
    <p:sldId id="296" r:id="rId58"/>
    <p:sldId id="323" r:id="rId59"/>
    <p:sldId id="297" r:id="rId60"/>
    <p:sldId id="306" r:id="rId61"/>
    <p:sldId id="324" r:id="rId62"/>
    <p:sldId id="325" r:id="rId63"/>
    <p:sldId id="326" r:id="rId64"/>
    <p:sldId id="327" r:id="rId65"/>
    <p:sldId id="328" r:id="rId66"/>
    <p:sldId id="310" r:id="rId67"/>
    <p:sldId id="318" r:id="rId68"/>
    <p:sldId id="312" r:id="rId69"/>
    <p:sldId id="311" r:id="rId70"/>
    <p:sldId id="320" r:id="rId71"/>
    <p:sldId id="309" r:id="rId72"/>
    <p:sldId id="298" r:id="rId73"/>
    <p:sldId id="299" r:id="rId74"/>
    <p:sldId id="300" r:id="rId75"/>
    <p:sldId id="301" r:id="rId76"/>
    <p:sldId id="302" r:id="rId77"/>
    <p:sldId id="313" r:id="rId78"/>
    <p:sldId id="303" r:id="rId79"/>
    <p:sldId id="304" r:id="rId80"/>
    <p:sldId id="305" r:id="rId81"/>
    <p:sldId id="329" r:id="rId82"/>
    <p:sldId id="330" r:id="rId83"/>
    <p:sldId id="307" r:id="rId84"/>
    <p:sldId id="331" r:id="rId85"/>
    <p:sldId id="332" r:id="rId86"/>
    <p:sldId id="333" r:id="rId87"/>
    <p:sldId id="33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411" autoAdjust="0"/>
  </p:normalViewPr>
  <p:slideViewPr>
    <p:cSldViewPr snapToGrid="0">
      <p:cViewPr varScale="1">
        <p:scale>
          <a:sx n="71" d="100"/>
          <a:sy n="71" d="100"/>
        </p:scale>
        <p:origin x="181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65DF7-BA3B-4FDC-9A38-685357207BE0}" type="datetimeFigureOut">
              <a:rPr lang="en-US" smtClean="0"/>
              <a:t>3/18/2014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D1C3D-91E2-4F08-8C51-CB7AC6C2E611}" type="slidenum">
              <a:rPr lang="en-US" smtClean="0"/>
              <a:t>‹#›</a:t>
            </a:fld>
            <a:endParaRPr lang="en-US"/>
          </a:p>
        </p:txBody>
      </p:sp>
    </p:spTree>
    <p:extLst>
      <p:ext uri="{BB962C8B-B14F-4D97-AF65-F5344CB8AC3E}">
        <p14:creationId xmlns:p14="http://schemas.microsoft.com/office/powerpoint/2010/main" val="36334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A300DBDC-076F-4398-BD32-9FB6D17C5554}" type="slidenum">
              <a:rPr lang="en-US" sz="1200">
                <a:solidFill>
                  <a:prstClr val="black"/>
                </a:solidFill>
                <a:latin typeface="Arial" charset="0"/>
                <a:cs typeface="Arial" charset="0"/>
              </a:rPr>
              <a:pPr algn="r" fontAlgn="base">
                <a:spcBef>
                  <a:spcPct val="0"/>
                </a:spcBef>
                <a:spcAft>
                  <a:spcPct val="0"/>
                </a:spcAft>
              </a:pPr>
              <a:t>1</a:t>
            </a:fld>
            <a:endParaRPr lang="en-US" sz="1200">
              <a:solidFill>
                <a:prstClr val="black"/>
              </a:solidFill>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213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67646-D92F-4972-B995-4473F8284971}" type="slidenum">
              <a:rPr lang="en-US">
                <a:solidFill>
                  <a:prstClr val="black"/>
                </a:solidFill>
              </a:rPr>
              <a:pPr/>
              <a:t>17</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657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6A81E-A6E9-4EA1-A86B-4FED3AF43CF2}" type="slidenum">
              <a:rPr lang="en-US">
                <a:solidFill>
                  <a:prstClr val="black"/>
                </a:solidFill>
              </a:rPr>
              <a:pPr/>
              <a:t>19</a:t>
            </a:fld>
            <a:endParaRPr lang="en-US">
              <a:solidFill>
                <a:prstClr val="black"/>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914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1179B-6881-4DEF-A87C-35B8C416BBC6}" type="slidenum">
              <a:rPr lang="en-US">
                <a:solidFill>
                  <a:prstClr val="black"/>
                </a:solidFill>
              </a:rPr>
              <a:pPr/>
              <a:t>20</a:t>
            </a:fld>
            <a:endParaRPr lang="en-US">
              <a:solidFill>
                <a:prstClr val="black"/>
              </a:solidFill>
            </a:endParaRPr>
          </a:p>
        </p:txBody>
      </p:sp>
      <p:sp>
        <p:nvSpPr>
          <p:cNvPr id="158722" name="Rectangle 2"/>
          <p:cNvSpPr>
            <a:spLocks noGrp="1" noRot="1" noChangeAspect="1" noChangeArrowheads="1" noTextEdit="1"/>
          </p:cNvSpPr>
          <p:nvPr>
            <p:ph type="sldImg"/>
          </p:nvPr>
        </p:nvSpPr>
        <p:spPr>
          <a:xfrm>
            <a:off x="1144588" y="685800"/>
            <a:ext cx="4572000" cy="3429000"/>
          </a:xfrm>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985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0D87B1-3FB9-4E49-B7D2-BAAB66E382CF}" type="slidenum">
              <a:rPr lang="en-US" smtClean="0">
                <a:solidFill>
                  <a:prstClr val="black"/>
                </a:solidFill>
                <a:latin typeface="Arial" pitchFamily="34" charset="0"/>
              </a:rPr>
              <a:pPr/>
              <a:t>21</a:t>
            </a:fld>
            <a:endParaRPr lang="en-US" smtClean="0">
              <a:solidFill>
                <a:prstClr val="black"/>
              </a:solidFill>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4531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AC333-29BF-4AF1-851C-230F8CF8655B}" type="slidenum">
              <a:rPr lang="en-US">
                <a:solidFill>
                  <a:prstClr val="black"/>
                </a:solidFill>
              </a:rPr>
              <a:pPr/>
              <a:t>22</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297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a:defRPr/>
            </a:pPr>
            <a:fld id="{A05620CB-912D-431A-AB31-B4E543C68ED8}" type="slidenum">
              <a:rPr lang="en-US" sz="1200">
                <a:solidFill>
                  <a:prstClr val="black"/>
                </a:solidFill>
              </a:rPr>
              <a:pPr algn="r">
                <a:defRPr/>
              </a:pPr>
              <a:t>24</a:t>
            </a:fld>
            <a:endParaRPr lang="en-US" sz="1200" dirty="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512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solidFill>
                  <a:prstClr val="black"/>
                </a:solidFill>
              </a:rPr>
              <a:pPr algn="r"/>
              <a:t>27</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05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solidFill>
                  <a:prstClr val="black"/>
                </a:solidFill>
              </a:rPr>
              <a:pPr>
                <a:defRPr/>
              </a:pPr>
              <a:t>29</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729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solidFill>
                  <a:prstClr val="black"/>
                </a:solidFill>
              </a:rPr>
              <a:pPr fontAlgn="base">
                <a:spcBef>
                  <a:spcPct val="0"/>
                </a:spcBef>
                <a:spcAft>
                  <a:spcPct val="0"/>
                </a:spcAft>
                <a:defRPr/>
              </a:pPr>
              <a:t>31</a:t>
            </a:fld>
            <a:endParaRPr lang="en-US" smtClean="0">
              <a:solidFill>
                <a:prstClr val="black"/>
              </a:solidFill>
            </a:endParaRPr>
          </a:p>
        </p:txBody>
      </p:sp>
    </p:spTree>
    <p:extLst>
      <p:ext uri="{BB962C8B-B14F-4D97-AF65-F5344CB8AC3E}">
        <p14:creationId xmlns:p14="http://schemas.microsoft.com/office/powerpoint/2010/main" val="64397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solidFill>
                  <a:prstClr val="black"/>
                </a:solidFill>
              </a:rPr>
              <a:pPr fontAlgn="base">
                <a:spcBef>
                  <a:spcPct val="0"/>
                </a:spcBef>
                <a:spcAft>
                  <a:spcPct val="0"/>
                </a:spcAft>
                <a:defRPr/>
              </a:pPr>
              <a:t>32</a:t>
            </a:fld>
            <a:endParaRPr lang="en-US" smtClean="0">
              <a:solidFill>
                <a:prstClr val="black"/>
              </a:solidFill>
            </a:endParaRPr>
          </a:p>
        </p:txBody>
      </p:sp>
    </p:spTree>
    <p:extLst>
      <p:ext uri="{BB962C8B-B14F-4D97-AF65-F5344CB8AC3E}">
        <p14:creationId xmlns:p14="http://schemas.microsoft.com/office/powerpoint/2010/main" val="31770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EC2F0-EFFE-415D-8266-B17012E9D75A}" type="slidenum">
              <a:rPr lang="en-US">
                <a:solidFill>
                  <a:prstClr val="black"/>
                </a:solidFill>
              </a:rPr>
              <a:pPr fontAlgn="base">
                <a:spcBef>
                  <a:spcPct val="0"/>
                </a:spcBef>
                <a:spcAft>
                  <a:spcPct val="0"/>
                </a:spcAft>
                <a:defRPr/>
              </a:pPr>
              <a:t>5</a:t>
            </a:fld>
            <a:endParaRPr lang="en-US">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61776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hangingPunct="0"/>
            <a:r>
              <a:rPr lang="en-US" b="1" dirty="0" smtClean="0"/>
              <a:t>Given the storm wind and pressure fields</a:t>
            </a:r>
            <a:r>
              <a:rPr lang="en-US" b="1" baseline="0" dirty="0" smtClean="0"/>
              <a:t> (which is estimated from the Holland parametric pressure model) we can simulate the surge</a:t>
            </a:r>
            <a:r>
              <a:rPr lang="en-US" baseline="0" dirty="0" smtClean="0"/>
              <a:t>. </a:t>
            </a:r>
            <a:r>
              <a:rPr lang="en-US" dirty="0" smtClean="0"/>
              <a:t>Surge simulations with high resolution are computationally intensive, so to make it possible to simulate accurate surges for our large synthetic storm sets, we apply the two hydrodynamic models </a:t>
            </a:r>
            <a:r>
              <a:rPr lang="en-US" b="1" i="0" dirty="0" smtClean="0"/>
              <a:t>with</a:t>
            </a:r>
            <a:r>
              <a:rPr lang="en-US" dirty="0" smtClean="0"/>
              <a:t> girds of</a:t>
            </a:r>
            <a:r>
              <a:rPr lang="en-US" baseline="0" dirty="0" smtClean="0"/>
              <a:t> </a:t>
            </a:r>
            <a:r>
              <a:rPr lang="en-US" dirty="0" smtClean="0"/>
              <a:t>various resolutions in such a way that the main computational effort is concentrated on the storms that determine the risk. First, we </a:t>
            </a:r>
            <a:r>
              <a:rPr lang="en-US" b="1" dirty="0" smtClean="0"/>
              <a:t>apply</a:t>
            </a:r>
            <a:r>
              <a:rPr lang="en-US" dirty="0" smtClean="0"/>
              <a:t> the SLOSH model, </a:t>
            </a:r>
            <a:r>
              <a:rPr lang="en-US" b="1" dirty="0" smtClean="0"/>
              <a:t>using</a:t>
            </a:r>
            <a:r>
              <a:rPr lang="en-US" dirty="0" smtClean="0"/>
              <a:t> a mesh with resolution of about 1 km around NYC</a:t>
            </a:r>
            <a:r>
              <a:rPr lang="en-US" baseline="0" dirty="0" smtClean="0"/>
              <a:t> to simulate the surges for all storms and </a:t>
            </a:r>
            <a:r>
              <a:rPr lang="en-US" dirty="0" smtClean="0"/>
              <a:t>select the storms that have return periods, in terms of the surge height at the Battery, greater than 10 years.</a:t>
            </a:r>
            <a:r>
              <a:rPr lang="en-US" baseline="0" dirty="0" smtClean="0"/>
              <a:t> </a:t>
            </a:r>
            <a:r>
              <a:rPr lang="en-US" dirty="0" smtClean="0"/>
              <a:t>Second, we apply the ADCIRC simulation, using a grid mesh with resolution of ~100 m around NYC, to each of the selected storms. Then, we apply another ADCIRC mesh with resolution as high as ~10 m around NYC, for a set of the most extreme events, to check if the resolution of our ADCIRC grid is sufficient and if needed to make statistical correction to the results. </a:t>
            </a:r>
          </a:p>
        </p:txBody>
      </p:sp>
      <p:sp>
        <p:nvSpPr>
          <p:cNvPr id="4" name="Slide Number Placeholder 3"/>
          <p:cNvSpPr>
            <a:spLocks noGrp="1"/>
          </p:cNvSpPr>
          <p:nvPr>
            <p:ph type="sldNum" sz="quarter" idx="5"/>
          </p:nvPr>
        </p:nvSpPr>
        <p:spPr/>
        <p:txBody>
          <a:bodyPr/>
          <a:lstStyle/>
          <a:p>
            <a:pPr>
              <a:defRPr/>
            </a:pPr>
            <a:fld id="{48511654-4369-45EB-86A2-08ADE9C5ADC8}"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58094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Storm surge and storm tide (surge</a:t>
            </a:r>
            <a:r>
              <a:rPr lang="en-US" baseline="0" dirty="0" smtClean="0"/>
              <a:t> and tide)</a:t>
            </a:r>
            <a:r>
              <a:rPr lang="en-US" dirty="0" smtClean="0"/>
              <a:t> return level curves</a:t>
            </a:r>
            <a:r>
              <a:rPr lang="en-US" baseline="0" dirty="0" smtClean="0"/>
              <a:t> for the Battery, NYC, for the 1981-2000 NCAR/NCEP climate conditions (5000 synthetic storms). Astronomical tide and nonlinear interaction between surge and tide are accounted for statistically.</a:t>
            </a:r>
            <a:endParaRPr lang="en-US" dirty="0"/>
          </a:p>
        </p:txBody>
      </p:sp>
      <p:sp>
        <p:nvSpPr>
          <p:cNvPr id="4" name="Slide Number Placeholder 3"/>
          <p:cNvSpPr>
            <a:spLocks noGrp="1"/>
          </p:cNvSpPr>
          <p:nvPr>
            <p:ph type="sldNum" sz="quarter" idx="10"/>
          </p:nvPr>
        </p:nvSpPr>
        <p:spPr/>
        <p:txBody>
          <a:bodyPr/>
          <a:lstStyle/>
          <a:p>
            <a:fld id="{32347F40-F6FB-9C47-85BD-88BC52BD2310}"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4910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M</a:t>
            </a:r>
            <a:r>
              <a:rPr lang="en-US" sz="1200" b="0" i="0" u="none" strike="noStrike" kern="1200" baseline="0" dirty="0" smtClean="0">
                <a:solidFill>
                  <a:schemeClr val="tx1"/>
                </a:solidFill>
                <a:latin typeface="+mn-lt"/>
                <a:ea typeface="+mn-ea"/>
                <a:cs typeface="+mn-cs"/>
              </a:rPr>
              <a:t>odeled hurricane tracks (black) passing within 75 km of </a:t>
            </a:r>
            <a:r>
              <a:rPr lang="en-US" sz="1200" b="0" i="0" u="none" strike="noStrike" kern="1200" baseline="0" dirty="0" err="1" smtClean="0">
                <a:solidFill>
                  <a:schemeClr val="tx1"/>
                </a:solidFill>
                <a:latin typeface="+mn-lt"/>
                <a:ea typeface="+mn-ea"/>
                <a:cs typeface="+mn-cs"/>
              </a:rPr>
              <a:t>Vieques</a:t>
            </a:r>
            <a:r>
              <a:rPr lang="en-US" sz="1200" b="0" i="0" u="none" strike="noStrike" kern="1200" baseline="0" dirty="0" smtClean="0">
                <a:solidFill>
                  <a:schemeClr val="tx1"/>
                </a:solidFill>
                <a:latin typeface="+mn-lt"/>
                <a:ea typeface="+mn-ea"/>
                <a:cs typeface="+mn-cs"/>
              </a:rPr>
              <a:t>. (b) Cumulative frequency distribution for maximum sustained wind speed for historical (green bars) and synthetic storms (red bars) shown in Figure 2a while passing within 75 km of </a:t>
            </a:r>
            <a:r>
              <a:rPr lang="en-US" sz="1200" b="0" i="0" u="none" strike="noStrike" kern="1200" baseline="0" dirty="0" err="1" smtClean="0">
                <a:solidFill>
                  <a:schemeClr val="tx1"/>
                </a:solidFill>
                <a:latin typeface="+mn-lt"/>
                <a:ea typeface="+mn-ea"/>
                <a:cs typeface="+mn-cs"/>
              </a:rPr>
              <a:t>Vieques</a:t>
            </a:r>
            <a:r>
              <a:rPr lang="en-US" sz="1200" b="0" i="0" u="none" strike="noStrike" kern="1200" baseline="0" dirty="0" smtClean="0">
                <a:solidFill>
                  <a:schemeClr val="tx1"/>
                </a:solidFill>
                <a:latin typeface="+mn-lt"/>
                <a:ea typeface="+mn-ea"/>
                <a:cs typeface="+mn-cs"/>
              </a:rPr>
              <a:t>. Grey dashed line represents the cumulative frequency distribution obtained using the peaks-over-threshold (POT) statistical model presented by </a:t>
            </a:r>
            <a:r>
              <a:rPr lang="en-US" sz="1200" b="0" i="1" u="none" strike="noStrike" kern="1200" baseline="0" dirty="0" err="1" smtClean="0">
                <a:solidFill>
                  <a:schemeClr val="tx1"/>
                </a:solidFill>
                <a:latin typeface="+mn-lt"/>
                <a:ea typeface="+mn-ea"/>
                <a:cs typeface="+mn-cs"/>
              </a:rPr>
              <a:t>Elsner</a:t>
            </a:r>
            <a:r>
              <a:rPr lang="en-US" sz="1200" b="0" i="1" u="none" strike="noStrike" kern="1200" baseline="0" dirty="0" smtClean="0">
                <a:solidFill>
                  <a:schemeClr val="tx1"/>
                </a:solidFill>
                <a:latin typeface="+mn-lt"/>
                <a:ea typeface="+mn-ea"/>
                <a:cs typeface="+mn-cs"/>
              </a:rPr>
              <a:t> et al. </a:t>
            </a:r>
            <a:r>
              <a:rPr lang="en-US" sz="1200" b="0" i="0" u="none" strike="noStrike" kern="1200" baseline="0" dirty="0" smtClean="0">
                <a:solidFill>
                  <a:schemeClr val="tx1"/>
                </a:solidFill>
                <a:latin typeface="+mn-lt"/>
                <a:ea typeface="+mn-ea"/>
                <a:cs typeface="+mn-cs"/>
              </a:rPr>
              <a:t>[2008].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Bottom: Model distributions predicted for events/century (red) and resolvable deposits/century (blue) using modern hurricane climatology and with varying wind speed </a:t>
            </a:r>
            <a:r>
              <a:rPr lang="en-US" sz="1200" b="0" i="0" u="none" strike="noStrike" kern="1200" baseline="0" dirty="0" err="1" smtClean="0">
                <a:solidFill>
                  <a:schemeClr val="tx1"/>
                </a:solidFill>
                <a:latin typeface="+mn-lt"/>
                <a:ea typeface="+mn-ea"/>
                <a:cs typeface="+mn-cs"/>
              </a:rPr>
              <a:t>exceedance</a:t>
            </a:r>
            <a:r>
              <a:rPr lang="en-US" sz="1200" b="0" i="0" u="none" strike="noStrike" kern="1200" baseline="0" dirty="0" smtClean="0">
                <a:solidFill>
                  <a:schemeClr val="tx1"/>
                </a:solidFill>
                <a:latin typeface="+mn-lt"/>
                <a:ea typeface="+mn-ea"/>
                <a:cs typeface="+mn-cs"/>
              </a:rPr>
              <a:t> thresholds required for overwash. Median (circle), 16th-to-84th percentiles (thick line), and 2.5-to-97.5 percentiles (thin line) are presented. Shading indicates estimated current 90 knot wind speed threshold required for overwash deposition at LPG4. (a) Results for 156 year simulations at a temporal resolution of 5 years. Actual overwash occurrence rate based on historical observation (red arrows) and number of deposits observed within historical sediments at LPG4 (blue arrows) are noted.</a:t>
            </a:r>
          </a:p>
          <a:p>
            <a:endParaRPr lang="en-US" dirty="0"/>
          </a:p>
        </p:txBody>
      </p:sp>
      <p:sp>
        <p:nvSpPr>
          <p:cNvPr id="4" name="Slide Number Placeholder 3"/>
          <p:cNvSpPr>
            <a:spLocks noGrp="1"/>
          </p:cNvSpPr>
          <p:nvPr>
            <p:ph type="sldNum" sz="quarter" idx="10"/>
          </p:nvPr>
        </p:nvSpPr>
        <p:spPr/>
        <p:txBody>
          <a:bodyPr/>
          <a:lstStyle/>
          <a:p>
            <a:fld id="{580D1C3D-91E2-4F08-8C51-CB7AC6C2E61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3180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F3A0BD9-9622-4AA6-8A1D-E368F5B89C71}" type="slidenum">
              <a:rPr lang="en-US">
                <a:solidFill>
                  <a:prstClr val="black"/>
                </a:solidFill>
              </a:rPr>
              <a:pPr/>
              <a:t>44</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61831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057D53C-E5EE-4427-9D05-A003EF1B1412}" type="slidenum">
              <a:rPr lang="en-US">
                <a:solidFill>
                  <a:prstClr val="black"/>
                </a:solidFill>
              </a:rPr>
              <a:pPr/>
              <a:t>45</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0640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C6BF0-9654-4F20-B3E3-761D336F09F7}"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5096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37"/>
            <a:r>
              <a:rPr lang="en-US" dirty="0" smtClean="0"/>
              <a:t>Then we calculate the flood height</a:t>
            </a:r>
            <a:r>
              <a:rPr lang="en-US" baseline="0" dirty="0" smtClean="0"/>
              <a:t> (including surge, tide, and sea level rise) return level for the four climate models, </a:t>
            </a:r>
            <a:r>
              <a:rPr lang="en-US" b="1" baseline="0" dirty="0" smtClean="0"/>
              <a:t>assuming a sea level rise of 1 m for the future climate, for the Battery, NYC. These results show that the</a:t>
            </a:r>
            <a:r>
              <a:rPr lang="en-US" b="1" dirty="0" smtClean="0"/>
              <a:t> combined effects of storm climatology change and sea level rise will greatly shorten the flood return periods for NYC </a:t>
            </a:r>
            <a:r>
              <a:rPr lang="en-US" dirty="0" smtClean="0"/>
              <a:t>and, </a:t>
            </a:r>
            <a:r>
              <a:rPr lang="en-US" b="1" dirty="0" smtClean="0"/>
              <a:t>by the end of the century, the current 100-year surge flooding</a:t>
            </a:r>
            <a:r>
              <a:rPr lang="en-US" b="1" baseline="0" dirty="0" smtClean="0"/>
              <a:t> </a:t>
            </a:r>
            <a:r>
              <a:rPr lang="en-US" b="1" dirty="0" smtClean="0"/>
              <a:t>may happen less than every 30 years, with CNRM and GFDL prediction to be less than 10 years, and the 500-year flooding</a:t>
            </a:r>
            <a:r>
              <a:rPr lang="en-US" b="1" baseline="0" dirty="0" smtClean="0"/>
              <a:t> </a:t>
            </a:r>
            <a:r>
              <a:rPr lang="en-US" b="1" dirty="0" smtClean="0"/>
              <a:t>may happen</a:t>
            </a:r>
            <a:r>
              <a:rPr lang="en-US" b="1" baseline="0" dirty="0" smtClean="0"/>
              <a:t> less than every 200 </a:t>
            </a:r>
            <a:r>
              <a:rPr lang="en-US" b="1" dirty="0" smtClean="0"/>
              <a:t>years, with the CNRM and GFDL</a:t>
            </a:r>
            <a:r>
              <a:rPr lang="en-US" b="1" baseline="0" dirty="0" smtClean="0"/>
              <a:t> </a:t>
            </a:r>
            <a:r>
              <a:rPr lang="en-US" b="1" dirty="0" smtClean="0"/>
              <a:t>prediction to be 20-30 years.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2A594956-6309-4243-A217-ECC73A5B4E6C}"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55879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D1C3D-91E2-4F08-8C51-CB7AC6C2E611}" type="slidenum">
              <a:rPr lang="en-US" smtClean="0"/>
              <a:t>60</a:t>
            </a:fld>
            <a:endParaRPr lang="en-US"/>
          </a:p>
        </p:txBody>
      </p:sp>
    </p:spTree>
    <p:extLst>
      <p:ext uri="{BB962C8B-B14F-4D97-AF65-F5344CB8AC3E}">
        <p14:creationId xmlns:p14="http://schemas.microsoft.com/office/powerpoint/2010/main" val="131595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solidFill>
                  <a:prstClr val="black"/>
                </a:solidFill>
              </a:rPr>
              <a:pPr/>
              <a:t>6</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6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64B17-82DD-49DD-A5B7-E9CAE506DC3D}" type="slidenum">
              <a:rPr lang="en-US" sz="1200">
                <a:solidFill>
                  <a:prstClr val="black"/>
                </a:solidFill>
              </a:rPr>
              <a:pPr algn="r"/>
              <a:t>8</a:t>
            </a:fld>
            <a:endParaRPr lang="en-US" sz="1200">
              <a:solidFill>
                <a:prstClr val="black"/>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extLst>
      <p:ext uri="{BB962C8B-B14F-4D97-AF65-F5344CB8AC3E}">
        <p14:creationId xmlns:p14="http://schemas.microsoft.com/office/powerpoint/2010/main" val="243196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8A7DBC0E-4039-496B-B1BC-21BB046D259F}" type="slidenum">
              <a:rPr lang="en-US" sz="1200">
                <a:solidFill>
                  <a:prstClr val="black"/>
                </a:solidFill>
                <a:latin typeface="Arial" charset="0"/>
                <a:cs typeface="Arial" charset="0"/>
              </a:rPr>
              <a:pPr algn="r" fontAlgn="base">
                <a:spcBef>
                  <a:spcPct val="0"/>
                </a:spcBef>
                <a:spcAft>
                  <a:spcPct val="0"/>
                </a:spcAft>
              </a:pPr>
              <a:t>10</a:t>
            </a:fld>
            <a:endParaRPr lang="en-US" sz="1200">
              <a:solidFill>
                <a:prstClr val="black"/>
              </a:solidFill>
              <a:latin typeface="Arial" charset="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37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586C0-6118-4664-AA26-D64DA4BA5A7E}" type="slidenum">
              <a:rPr lang="en-US">
                <a:solidFill>
                  <a:prstClr val="black"/>
                </a:solidFill>
              </a:rPr>
              <a:pPr/>
              <a:t>12</a:t>
            </a:fld>
            <a:endParaRPr 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275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32238-326B-4A44-BD84-42BA6F7ABB3C}" type="slidenum">
              <a:rPr lang="en-US">
                <a:solidFill>
                  <a:prstClr val="black"/>
                </a:solidFill>
              </a:rPr>
              <a:pPr/>
              <a:t>14</a:t>
            </a:fld>
            <a:endParaRPr lang="en-US">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159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EBC7D-5E53-40A6-BC97-FDDD36EF9436}" type="slidenum">
              <a:rPr lang="en-US">
                <a:solidFill>
                  <a:prstClr val="black"/>
                </a:solidFill>
              </a:rPr>
              <a:pPr/>
              <a:t>15</a:t>
            </a:fld>
            <a:endParaRPr 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564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1E98E-7E45-4AE4-B89C-2DF2F94CA4F8}" type="slidenum">
              <a:rPr lang="en-US">
                <a:solidFill>
                  <a:prstClr val="black"/>
                </a:solidFill>
              </a:rPr>
              <a:pPr/>
              <a:t>16</a:t>
            </a:fld>
            <a:endParaRPr lang="en-US">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084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100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5617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744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3138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93791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89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002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83959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7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2561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744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462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61376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229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6677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8199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380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742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79018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12753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0519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015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412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6231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93148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73441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60952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2101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5618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07765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88473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0434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70160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354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22656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2410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89205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7513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36119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46665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9725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8649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33761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34705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55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9474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80535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168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77416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49770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4379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1220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9993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06702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941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7646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431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56005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31667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39347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263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389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751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0073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702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251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58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9114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488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471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2932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4559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19730095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145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548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4306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637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25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977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984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1053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6859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970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3716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271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90927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035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551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7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7757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1108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3096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973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2108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3663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143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7634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781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6887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323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9113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634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76950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3192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6882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06178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42757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72418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28203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54873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685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010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0265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23245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4252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4431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27780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953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784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8432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9217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0824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490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1020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2838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172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821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946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95013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78838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3082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9366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834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212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931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7069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264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1773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12911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97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2980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7797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4815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655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946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0027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8656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15391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05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858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5195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2695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0231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77168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2080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483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0106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592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5306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32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31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330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28871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4766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0022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4993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519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733312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9036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721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05918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0998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8748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02113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76569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8808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96248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78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634898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445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013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780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6382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061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276465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852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389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05872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906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109205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811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043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6272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1831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0363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79305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65341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2989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20269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87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069590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5409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0110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6876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9143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497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5510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4878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65714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145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477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189047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957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43235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01842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968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6101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678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002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66215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61774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21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523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335160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90652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24852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7476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6746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910536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930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4292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5385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675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1355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4455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7654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1222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8899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00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629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0474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698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5103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854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5166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365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9678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7464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700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2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7189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114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2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7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6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283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8290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396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227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3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7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8968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2498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544831-548C-4C43-8EBF-6D42E670058A}"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CE52CF-BFC7-4A20-9025-FB9495374C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807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E76753-04BE-4E21-9276-31B877F12417}"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6356CE-A59D-47B7-AB85-E7801F3EA4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1469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2E604C-88B9-4F6F-8C33-6C899BD9CE54}"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FE55B1-85B1-4A09-9D6C-F72F3624E5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285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E2B4AF-F48A-4BB0-8EC5-80E417F9B74B}"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A6F869-1F8B-4D23-9898-97B72A8A55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0336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18B7AE-E4BC-4E14-A2A3-3D89F3545C7F}"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E033E3-9240-4A32-8A4F-5236314349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3619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BD898F-197B-46F8-8ED0-DEB6AEC845A1}"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A2232-8287-4082-9D90-D67A4AA4D8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099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652513-18AF-4773-8695-0B2EEDE20BF0}"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6C57D02-AA83-40B3-8EA9-79F7B6FBF1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630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D58AF5-E919-42BF-A78C-E745DB2E1E51}"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86EF60-FEB5-4358-A6C7-74E06A7E69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41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23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2BED0-CE82-454F-A8C3-9352E5E2F821}"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35FAE3-A581-4149-97B5-D058D5D416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9479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3763C-EA35-439D-AD10-6773E91E264C}"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FE6495-8BFB-4153-AED0-6E52BBB837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6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6055A7-1592-4784-B2F0-5E175E027D5C}"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02ACD9-7138-42E9-A33C-1CA5CB4B9E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2266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D49BABF-F942-45AC-A6B0-B4B9C94602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16088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4D97CE4-62F4-4FC4-B0D2-F260BD3EAC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2603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96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050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273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335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33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085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216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042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322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45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05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536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3154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149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73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7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284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8998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110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02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997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89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0614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833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388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4550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69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tiff"/><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1.tiff"/><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1.tiff"/><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3.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image" Target="../media/image1.tiff"/><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image" Target="../media/image2.png"/><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tiff"/><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37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29832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073107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53923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cs typeface="Arial" charset="0"/>
              </a:rPr>
              <a:pPr/>
              <a:t>3/18/2014</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2244106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7403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50722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82591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91746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68169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7876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126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8423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93411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98872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90439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6922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5"/>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5"/>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1765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42007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525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062CD2-B6B3-4E15-BBAC-E24493B51961}"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E284F0-E76D-4C8B-843E-78A171735F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91067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16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solidFill>
                  <a:prstClr val="black">
                    <a:tint val="75000"/>
                  </a:prstClr>
                </a:solidFill>
              </a: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189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3884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9.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51.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10" Type="http://schemas.openxmlformats.org/officeDocument/2006/relationships/image" Target="../media/image23.wmf"/><Relationship Id="rId4" Type="http://schemas.openxmlformats.org/officeDocument/2006/relationships/image" Target="../media/image2.png"/><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3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0.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0.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56.x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73.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72.xml"/></Relationships>
</file>

<file path=ppt/slides/_rels/slide4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2.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9.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3.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0.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0.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0.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0.xml"/></Relationships>
</file>

<file path=ppt/slides/_rels/slide5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20.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0.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0.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8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1.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8.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6.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6.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6.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066800" y="685800"/>
            <a:ext cx="7772400" cy="1981200"/>
          </a:xfrm>
          <a:effectLst>
            <a:outerShdw dist="35921" dir="2700000" algn="ctr" rotWithShape="0">
              <a:schemeClr val="tx1"/>
            </a:outerShdw>
          </a:effectLst>
        </p:spPr>
        <p:txBody>
          <a:bodyPr>
            <a:normAutofit/>
          </a:bodyPr>
          <a:lstStyle/>
          <a:p>
            <a:pPr algn="r"/>
            <a:r>
              <a:rPr lang="en-US" sz="4800" b="1" dirty="0">
                <a:solidFill>
                  <a:srgbClr val="FFFF00"/>
                </a:solidFill>
              </a:rPr>
              <a:t>The Problem of Hurricanes and Climate</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076" name="Rectangle 4"/>
          <p:cNvSpPr>
            <a:spLocks noGrp="1" noChangeArrowheads="1"/>
          </p:cNvSpPr>
          <p:nvPr>
            <p:ph type="subTitle" idx="4294967295"/>
          </p:nvPr>
        </p:nvSpPr>
        <p:spPr>
          <a:xfrm>
            <a:off x="240254" y="3527163"/>
            <a:ext cx="7010400" cy="2959697"/>
          </a:xfrm>
        </p:spPr>
        <p:txBody>
          <a:bodyPr/>
          <a:lstStyle/>
          <a:p>
            <a:pPr marL="0" indent="0">
              <a:lnSpc>
                <a:spcPct val="90000"/>
              </a:lnSpc>
              <a:buFontTx/>
              <a:buNone/>
            </a:pPr>
            <a:r>
              <a:rPr lang="en-US" b="1" dirty="0" smtClean="0">
                <a:solidFill>
                  <a:srgbClr val="0033CC"/>
                </a:solidFill>
                <a:latin typeface="Arial" pitchFamily="34" charset="0"/>
                <a:cs typeface="Arial" pitchFamily="34" charset="0"/>
              </a:rPr>
              <a:t>Kerry Emanuel</a:t>
            </a:r>
          </a:p>
          <a:p>
            <a:pPr marL="0" indent="0">
              <a:lnSpc>
                <a:spcPct val="90000"/>
              </a:lnSpc>
              <a:buFontTx/>
              <a:buNone/>
            </a:pPr>
            <a:r>
              <a:rPr lang="en-US" b="1" i="1" dirty="0" smtClean="0">
                <a:solidFill>
                  <a:srgbClr val="0033CC"/>
                </a:solidFill>
                <a:latin typeface="Arial" pitchFamily="34" charset="0"/>
                <a:cs typeface="Arial" pitchFamily="34" charset="0"/>
              </a:rPr>
              <a:t>Program in Atmospheres, Oceans and Climate</a:t>
            </a:r>
          </a:p>
          <a:p>
            <a:pPr marL="0" indent="0">
              <a:lnSpc>
                <a:spcPct val="90000"/>
              </a:lnSpc>
              <a:buFontTx/>
              <a:buNone/>
            </a:pPr>
            <a:r>
              <a:rPr lang="en-US" b="1" i="1" dirty="0" smtClean="0">
                <a:solidFill>
                  <a:srgbClr val="0033CC"/>
                </a:solidFill>
                <a:latin typeface="Arial" pitchFamily="34" charset="0"/>
                <a:cs typeface="Arial" pitchFamily="34" charset="0"/>
              </a:rPr>
              <a:t>The Lorenz Center</a:t>
            </a:r>
          </a:p>
          <a:p>
            <a:pPr marL="0" indent="0">
              <a:lnSpc>
                <a:spcPct val="90000"/>
              </a:lnSpc>
              <a:buFontTx/>
              <a:buNone/>
            </a:pPr>
            <a:r>
              <a:rPr lang="en-US" b="1" dirty="0" smtClean="0">
                <a:solidFill>
                  <a:srgbClr val="0033CC"/>
                </a:solidFill>
                <a:latin typeface="Arial" pitchFamily="34" charset="0"/>
                <a:cs typeface="Arial" pitchFamily="34" charset="0"/>
              </a:rPr>
              <a:t>Massachusetts Institute of Technology</a:t>
            </a:r>
          </a:p>
        </p:txBody>
      </p:sp>
    </p:spTree>
    <p:extLst>
      <p:ext uri="{BB962C8B-B14F-4D97-AF65-F5344CB8AC3E}">
        <p14:creationId xmlns:p14="http://schemas.microsoft.com/office/powerpoint/2010/main" val="224372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spect="1" noChangeArrowheads="1"/>
          </p:cNvSpPr>
          <p:nvPr/>
        </p:nvSpPr>
        <p:spPr bwMode="auto">
          <a:xfrm>
            <a:off x="365125" y="4757738"/>
            <a:ext cx="7939088" cy="1549400"/>
          </a:xfrm>
          <a:prstGeom prst="rect">
            <a:avLst/>
          </a:prstGeom>
          <a:solidFill>
            <a:srgbClr val="0070C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891" name="Freeform 3"/>
          <p:cNvSpPr>
            <a:spLocks noChangeAspect="1"/>
          </p:cNvSpPr>
          <p:nvPr/>
        </p:nvSpPr>
        <p:spPr bwMode="auto">
          <a:xfrm>
            <a:off x="433388" y="4675188"/>
            <a:ext cx="5024437" cy="1636712"/>
          </a:xfrm>
          <a:custGeom>
            <a:avLst/>
            <a:gdLst>
              <a:gd name="T0" fmla="*/ 2147483647 w 3165"/>
              <a:gd name="T1" fmla="*/ 0 h 1031"/>
              <a:gd name="T2" fmla="*/ 2147483647 w 3165"/>
              <a:gd name="T3" fmla="*/ 2147483647 h 1031"/>
              <a:gd name="T4" fmla="*/ 2147483647 w 3165"/>
              <a:gd name="T5" fmla="*/ 2147483647 h 1031"/>
              <a:gd name="T6" fmla="*/ 2147483647 w 3165"/>
              <a:gd name="T7" fmla="*/ 2147483647 h 1031"/>
              <a:gd name="T8" fmla="*/ 2147483647 w 3165"/>
              <a:gd name="T9" fmla="*/ 2147483647 h 1031"/>
              <a:gd name="T10" fmla="*/ 0 w 3165"/>
              <a:gd name="T11" fmla="*/ 2147483647 h 1031"/>
              <a:gd name="T12" fmla="*/ 2147483647 w 3165"/>
              <a:gd name="T13" fmla="*/ 0 h 1031"/>
              <a:gd name="T14" fmla="*/ 0 60000 65536"/>
              <a:gd name="T15" fmla="*/ 0 60000 65536"/>
              <a:gd name="T16" fmla="*/ 0 60000 65536"/>
              <a:gd name="T17" fmla="*/ 0 60000 65536"/>
              <a:gd name="T18" fmla="*/ 0 60000 65536"/>
              <a:gd name="T19" fmla="*/ 0 60000 65536"/>
              <a:gd name="T20" fmla="*/ 0 60000 65536"/>
              <a:gd name="T21" fmla="*/ 0 w 3165"/>
              <a:gd name="T22" fmla="*/ 0 h 1031"/>
              <a:gd name="T23" fmla="*/ 3165 w 3165"/>
              <a:gd name="T24" fmla="*/ 1031 h 10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5" h="1031">
                <a:moveTo>
                  <a:pt x="1137" y="0"/>
                </a:moveTo>
                <a:lnTo>
                  <a:pt x="2709" y="40"/>
                </a:lnTo>
                <a:lnTo>
                  <a:pt x="2893" y="72"/>
                </a:lnTo>
                <a:lnTo>
                  <a:pt x="3165" y="160"/>
                </a:lnTo>
                <a:lnTo>
                  <a:pt x="2063" y="1031"/>
                </a:lnTo>
                <a:lnTo>
                  <a:pt x="0" y="1028"/>
                </a:lnTo>
                <a:lnTo>
                  <a:pt x="1137" y="0"/>
                </a:lnTo>
              </a:path>
            </a:pathLst>
          </a:custGeom>
          <a:solidFill>
            <a:schemeClr val="tx2"/>
          </a:solidFill>
          <a:ln w="12700" cap="rnd">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7892" name="Freeform 4"/>
          <p:cNvSpPr>
            <a:spLocks noChangeAspect="1"/>
          </p:cNvSpPr>
          <p:nvPr/>
        </p:nvSpPr>
        <p:spPr bwMode="auto">
          <a:xfrm>
            <a:off x="3241675" y="4787900"/>
            <a:ext cx="4975225" cy="1524000"/>
          </a:xfrm>
          <a:custGeom>
            <a:avLst/>
            <a:gdLst>
              <a:gd name="T0" fmla="*/ 2147483647 w 3134"/>
              <a:gd name="T1" fmla="*/ 2147483647 h 960"/>
              <a:gd name="T2" fmla="*/ 2147483647 w 3134"/>
              <a:gd name="T3" fmla="*/ 2147483647 h 960"/>
              <a:gd name="T4" fmla="*/ 2147483647 w 3134"/>
              <a:gd name="T5" fmla="*/ 0 h 960"/>
              <a:gd name="T6" fmla="*/ 2147483647 w 3134"/>
              <a:gd name="T7" fmla="*/ 2147483647 h 960"/>
              <a:gd name="T8" fmla="*/ 0 w 3134"/>
              <a:gd name="T9" fmla="*/ 2147483647 h 960"/>
              <a:gd name="T10" fmla="*/ 2147483647 w 3134"/>
              <a:gd name="T11" fmla="*/ 2147483647 h 960"/>
              <a:gd name="T12" fmla="*/ 0 60000 65536"/>
              <a:gd name="T13" fmla="*/ 0 60000 65536"/>
              <a:gd name="T14" fmla="*/ 0 60000 65536"/>
              <a:gd name="T15" fmla="*/ 0 60000 65536"/>
              <a:gd name="T16" fmla="*/ 0 60000 65536"/>
              <a:gd name="T17" fmla="*/ 0 60000 65536"/>
              <a:gd name="T18" fmla="*/ 0 w 3134"/>
              <a:gd name="T19" fmla="*/ 0 h 960"/>
              <a:gd name="T20" fmla="*/ 3134 w 3134"/>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3134" h="960">
                <a:moveTo>
                  <a:pt x="1252" y="45"/>
                </a:moveTo>
                <a:lnTo>
                  <a:pt x="2166" y="160"/>
                </a:lnTo>
                <a:lnTo>
                  <a:pt x="3134" y="0"/>
                </a:lnTo>
                <a:lnTo>
                  <a:pt x="2966" y="960"/>
                </a:lnTo>
                <a:lnTo>
                  <a:pt x="0" y="957"/>
                </a:lnTo>
                <a:lnTo>
                  <a:pt x="1252" y="45"/>
                </a:lnTo>
                <a:close/>
              </a:path>
            </a:pathLst>
          </a:custGeom>
          <a:solidFill>
            <a:schemeClr val="bg2"/>
          </a:solidFill>
          <a:ln w="12700">
            <a:noFill/>
            <a:round/>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893" name="Freeform 5"/>
          <p:cNvSpPr>
            <a:spLocks/>
          </p:cNvSpPr>
          <p:nvPr/>
        </p:nvSpPr>
        <p:spPr bwMode="auto">
          <a:xfrm>
            <a:off x="6013450" y="4708525"/>
            <a:ext cx="2225675" cy="1603375"/>
          </a:xfrm>
          <a:custGeom>
            <a:avLst/>
            <a:gdLst>
              <a:gd name="T0" fmla="*/ 2147483647 w 1402"/>
              <a:gd name="T1" fmla="*/ 2147483647 h 1010"/>
              <a:gd name="T2" fmla="*/ 2147483647 w 1402"/>
              <a:gd name="T3" fmla="*/ 2147483647 h 1010"/>
              <a:gd name="T4" fmla="*/ 2147483647 w 1402"/>
              <a:gd name="T5" fmla="*/ 2147483647 h 1010"/>
              <a:gd name="T6" fmla="*/ 2147483647 w 1402"/>
              <a:gd name="T7" fmla="*/ 2147483647 h 1010"/>
              <a:gd name="T8" fmla="*/ 2147483647 w 1402"/>
              <a:gd name="T9" fmla="*/ 2147483647 h 1010"/>
              <a:gd name="T10" fmla="*/ 2147483647 w 1402"/>
              <a:gd name="T11" fmla="*/ 2147483647 h 1010"/>
              <a:gd name="T12" fmla="*/ 0 w 1402"/>
              <a:gd name="T13" fmla="*/ 2147483647 h 1010"/>
              <a:gd name="T14" fmla="*/ 2147483647 w 1402"/>
              <a:gd name="T15" fmla="*/ 2147483647 h 1010"/>
              <a:gd name="T16" fmla="*/ 2147483647 w 1402"/>
              <a:gd name="T17" fmla="*/ 2147483647 h 1010"/>
              <a:gd name="T18" fmla="*/ 2147483647 w 1402"/>
              <a:gd name="T19" fmla="*/ 2147483647 h 1010"/>
              <a:gd name="T20" fmla="*/ 2147483647 w 1402"/>
              <a:gd name="T21" fmla="*/ 0 h 1010"/>
              <a:gd name="T22" fmla="*/ 2147483647 w 1402"/>
              <a:gd name="T23" fmla="*/ 2147483647 h 1010"/>
              <a:gd name="T24" fmla="*/ 2147483647 w 1402"/>
              <a:gd name="T25" fmla="*/ 2147483647 h 1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1010"/>
              <a:gd name="T41" fmla="*/ 1402 w 1402"/>
              <a:gd name="T42" fmla="*/ 1010 h 1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1010">
                <a:moveTo>
                  <a:pt x="1258" y="18"/>
                </a:moveTo>
                <a:lnTo>
                  <a:pt x="1236" y="22"/>
                </a:lnTo>
                <a:lnTo>
                  <a:pt x="1170" y="60"/>
                </a:lnTo>
                <a:lnTo>
                  <a:pt x="788" y="374"/>
                </a:lnTo>
                <a:lnTo>
                  <a:pt x="366" y="704"/>
                </a:lnTo>
                <a:lnTo>
                  <a:pt x="80" y="936"/>
                </a:lnTo>
                <a:lnTo>
                  <a:pt x="0" y="1010"/>
                </a:lnTo>
                <a:lnTo>
                  <a:pt x="208" y="1010"/>
                </a:lnTo>
                <a:lnTo>
                  <a:pt x="982" y="402"/>
                </a:lnTo>
                <a:lnTo>
                  <a:pt x="1208" y="204"/>
                </a:lnTo>
                <a:lnTo>
                  <a:pt x="1402" y="0"/>
                </a:lnTo>
                <a:lnTo>
                  <a:pt x="1282" y="14"/>
                </a:lnTo>
                <a:lnTo>
                  <a:pt x="1216" y="28"/>
                </a:lnTo>
              </a:path>
            </a:pathLst>
          </a:custGeom>
          <a:solidFill>
            <a:schemeClr val="tx1"/>
          </a:solid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7894" name="Rectangle 6"/>
          <p:cNvSpPr>
            <a:spLocks noChangeAspect="1" noChangeArrowheads="1"/>
          </p:cNvSpPr>
          <p:nvPr/>
        </p:nvSpPr>
        <p:spPr bwMode="auto">
          <a:xfrm>
            <a:off x="403225" y="1506538"/>
            <a:ext cx="8078788" cy="1549400"/>
          </a:xfrm>
          <a:prstGeom prst="rect">
            <a:avLst/>
          </a:prstGeom>
          <a:solidFill>
            <a:srgbClr val="0070C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895" name="Freeform 7"/>
          <p:cNvSpPr>
            <a:spLocks noChangeAspect="1"/>
          </p:cNvSpPr>
          <p:nvPr/>
        </p:nvSpPr>
        <p:spPr bwMode="auto">
          <a:xfrm>
            <a:off x="471488" y="1423988"/>
            <a:ext cx="5024437" cy="1631950"/>
          </a:xfrm>
          <a:custGeom>
            <a:avLst/>
            <a:gdLst>
              <a:gd name="T0" fmla="*/ 2147483647 w 3165"/>
              <a:gd name="T1" fmla="*/ 0 h 1028"/>
              <a:gd name="T2" fmla="*/ 2147483647 w 3165"/>
              <a:gd name="T3" fmla="*/ 2147483647 h 1028"/>
              <a:gd name="T4" fmla="*/ 2147483647 w 3165"/>
              <a:gd name="T5" fmla="*/ 2147483647 h 1028"/>
              <a:gd name="T6" fmla="*/ 2147483647 w 3165"/>
              <a:gd name="T7" fmla="*/ 2147483647 h 1028"/>
              <a:gd name="T8" fmla="*/ 2147483647 w 3165"/>
              <a:gd name="T9" fmla="*/ 2147483647 h 1028"/>
              <a:gd name="T10" fmla="*/ 0 w 3165"/>
              <a:gd name="T11" fmla="*/ 2147483647 h 1028"/>
              <a:gd name="T12" fmla="*/ 2147483647 w 3165"/>
              <a:gd name="T13" fmla="*/ 0 h 1028"/>
              <a:gd name="T14" fmla="*/ 0 60000 65536"/>
              <a:gd name="T15" fmla="*/ 0 60000 65536"/>
              <a:gd name="T16" fmla="*/ 0 60000 65536"/>
              <a:gd name="T17" fmla="*/ 0 60000 65536"/>
              <a:gd name="T18" fmla="*/ 0 60000 65536"/>
              <a:gd name="T19" fmla="*/ 0 60000 65536"/>
              <a:gd name="T20" fmla="*/ 0 60000 65536"/>
              <a:gd name="T21" fmla="*/ 0 w 3165"/>
              <a:gd name="T22" fmla="*/ 0 h 1028"/>
              <a:gd name="T23" fmla="*/ 3165 w 3165"/>
              <a:gd name="T24" fmla="*/ 1028 h 10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5" h="1028">
                <a:moveTo>
                  <a:pt x="1137" y="0"/>
                </a:moveTo>
                <a:lnTo>
                  <a:pt x="2709" y="40"/>
                </a:lnTo>
                <a:lnTo>
                  <a:pt x="2893" y="72"/>
                </a:lnTo>
                <a:lnTo>
                  <a:pt x="3165" y="160"/>
                </a:lnTo>
                <a:lnTo>
                  <a:pt x="2290" y="1028"/>
                </a:lnTo>
                <a:lnTo>
                  <a:pt x="0" y="1028"/>
                </a:lnTo>
                <a:lnTo>
                  <a:pt x="1137" y="0"/>
                </a:lnTo>
              </a:path>
            </a:pathLst>
          </a:custGeom>
          <a:solidFill>
            <a:schemeClr val="tx2"/>
          </a:solidFill>
          <a:ln w="12700" cap="rnd">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7896" name="Freeform 8"/>
          <p:cNvSpPr>
            <a:spLocks noChangeAspect="1"/>
          </p:cNvSpPr>
          <p:nvPr/>
        </p:nvSpPr>
        <p:spPr bwMode="auto">
          <a:xfrm>
            <a:off x="3279775" y="1536700"/>
            <a:ext cx="4975225" cy="1524000"/>
          </a:xfrm>
          <a:custGeom>
            <a:avLst/>
            <a:gdLst>
              <a:gd name="T0" fmla="*/ 2147483647 w 3134"/>
              <a:gd name="T1" fmla="*/ 2147483647 h 960"/>
              <a:gd name="T2" fmla="*/ 2147483647 w 3134"/>
              <a:gd name="T3" fmla="*/ 2147483647 h 960"/>
              <a:gd name="T4" fmla="*/ 2147483647 w 3134"/>
              <a:gd name="T5" fmla="*/ 0 h 960"/>
              <a:gd name="T6" fmla="*/ 2147483647 w 3134"/>
              <a:gd name="T7" fmla="*/ 2147483647 h 960"/>
              <a:gd name="T8" fmla="*/ 0 w 3134"/>
              <a:gd name="T9" fmla="*/ 2147483647 h 960"/>
              <a:gd name="T10" fmla="*/ 2147483647 w 3134"/>
              <a:gd name="T11" fmla="*/ 2147483647 h 960"/>
              <a:gd name="T12" fmla="*/ 0 60000 65536"/>
              <a:gd name="T13" fmla="*/ 0 60000 65536"/>
              <a:gd name="T14" fmla="*/ 0 60000 65536"/>
              <a:gd name="T15" fmla="*/ 0 60000 65536"/>
              <a:gd name="T16" fmla="*/ 0 60000 65536"/>
              <a:gd name="T17" fmla="*/ 0 60000 65536"/>
              <a:gd name="T18" fmla="*/ 0 w 3134"/>
              <a:gd name="T19" fmla="*/ 0 h 960"/>
              <a:gd name="T20" fmla="*/ 3134 w 3134"/>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3134" h="960">
                <a:moveTo>
                  <a:pt x="1252" y="45"/>
                </a:moveTo>
                <a:lnTo>
                  <a:pt x="2166" y="160"/>
                </a:lnTo>
                <a:lnTo>
                  <a:pt x="3134" y="0"/>
                </a:lnTo>
                <a:lnTo>
                  <a:pt x="2966" y="960"/>
                </a:lnTo>
                <a:lnTo>
                  <a:pt x="0" y="957"/>
                </a:lnTo>
                <a:lnTo>
                  <a:pt x="1252" y="45"/>
                </a:lnTo>
                <a:close/>
              </a:path>
            </a:pathLst>
          </a:custGeom>
          <a:solidFill>
            <a:schemeClr val="bg2"/>
          </a:solidFill>
          <a:ln w="12700">
            <a:noFill/>
            <a:round/>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897" name="Text Box 9"/>
          <p:cNvSpPr txBox="1">
            <a:spLocks noChangeAspect="1" noChangeArrowheads="1"/>
          </p:cNvSpPr>
          <p:nvPr/>
        </p:nvSpPr>
        <p:spPr bwMode="auto">
          <a:xfrm>
            <a:off x="1658938" y="401638"/>
            <a:ext cx="1250950" cy="300037"/>
          </a:xfrm>
          <a:prstGeom prst="rect">
            <a:avLst/>
          </a:prstGeom>
          <a:noFill/>
          <a:ln w="12700">
            <a:noFill/>
            <a:miter lim="800000"/>
            <a:headEnd/>
            <a:tailEnd/>
          </a:ln>
        </p:spPr>
        <p:txBody>
          <a:bodyPr wrap="none" lIns="101882" tIns="50941" rIns="101882" bIns="50941">
            <a:spAutoFit/>
          </a:bodyPr>
          <a:lstStyle/>
          <a:p>
            <a:pPr defTabSz="1019175" eaLnBrk="0" fontAlgn="base" hangingPunct="0">
              <a:spcBef>
                <a:spcPct val="0"/>
              </a:spcBef>
              <a:spcAft>
                <a:spcPct val="0"/>
              </a:spcAft>
            </a:pPr>
            <a:r>
              <a:rPr lang="en-US" sz="1300" b="1">
                <a:solidFill>
                  <a:prstClr val="black"/>
                </a:solidFill>
                <a:latin typeface="Arial" charset="0"/>
                <a:cs typeface="Arial" charset="0"/>
              </a:rPr>
              <a:t>barrier beach</a:t>
            </a:r>
          </a:p>
        </p:txBody>
      </p:sp>
      <p:sp>
        <p:nvSpPr>
          <p:cNvPr id="37898" name="Freeform 10" descr="25%"/>
          <p:cNvSpPr>
            <a:spLocks noChangeAspect="1"/>
          </p:cNvSpPr>
          <p:nvPr/>
        </p:nvSpPr>
        <p:spPr bwMode="auto">
          <a:xfrm>
            <a:off x="406400" y="1428750"/>
            <a:ext cx="5800725" cy="1628775"/>
          </a:xfrm>
          <a:custGeom>
            <a:avLst/>
            <a:gdLst>
              <a:gd name="T0" fmla="*/ 2147483647 w 3654"/>
              <a:gd name="T1" fmla="*/ 2147483647 h 1026"/>
              <a:gd name="T2" fmla="*/ 2147483647 w 3654"/>
              <a:gd name="T3" fmla="*/ 2147483647 h 1026"/>
              <a:gd name="T4" fmla="*/ 2147483647 w 3654"/>
              <a:gd name="T5" fmla="*/ 0 h 1026"/>
              <a:gd name="T6" fmla="*/ 2147483647 w 3654"/>
              <a:gd name="T7" fmla="*/ 2147483647 h 1026"/>
              <a:gd name="T8" fmla="*/ 2147483647 w 3654"/>
              <a:gd name="T9" fmla="*/ 2147483647 h 1026"/>
              <a:gd name="T10" fmla="*/ 2147483647 w 3654"/>
              <a:gd name="T11" fmla="*/ 2147483647 h 1026"/>
              <a:gd name="T12" fmla="*/ 2147483647 w 3654"/>
              <a:gd name="T13" fmla="*/ 2147483647 h 1026"/>
              <a:gd name="T14" fmla="*/ 2147483647 w 3654"/>
              <a:gd name="T15" fmla="*/ 2147483647 h 1026"/>
              <a:gd name="T16" fmla="*/ 2147483647 w 3654"/>
              <a:gd name="T17" fmla="*/ 2147483647 h 1026"/>
              <a:gd name="T18" fmla="*/ 2147483647 w 3654"/>
              <a:gd name="T19" fmla="*/ 2147483647 h 1026"/>
              <a:gd name="T20" fmla="*/ 2147483647 w 3654"/>
              <a:gd name="T21" fmla="*/ 2147483647 h 1026"/>
              <a:gd name="T22" fmla="*/ 2147483647 w 3654"/>
              <a:gd name="T23" fmla="*/ 2147483647 h 1026"/>
              <a:gd name="T24" fmla="*/ 2147483647 w 3654"/>
              <a:gd name="T25" fmla="*/ 2147483647 h 1026"/>
              <a:gd name="T26" fmla="*/ 2147483647 w 3654"/>
              <a:gd name="T27" fmla="*/ 2147483647 h 1026"/>
              <a:gd name="T28" fmla="*/ 2147483647 w 3654"/>
              <a:gd name="T29" fmla="*/ 2147483647 h 1026"/>
              <a:gd name="T30" fmla="*/ 2147483647 w 3654"/>
              <a:gd name="T31" fmla="*/ 2147483647 h 1026"/>
              <a:gd name="T32" fmla="*/ 2147483647 w 3654"/>
              <a:gd name="T33" fmla="*/ 2147483647 h 1026"/>
              <a:gd name="T34" fmla="*/ 2147483647 w 3654"/>
              <a:gd name="T35" fmla="*/ 2147483647 h 1026"/>
              <a:gd name="T36" fmla="*/ 2147483647 w 3654"/>
              <a:gd name="T37" fmla="*/ 2147483647 h 1026"/>
              <a:gd name="T38" fmla="*/ 2147483647 w 3654"/>
              <a:gd name="T39" fmla="*/ 2147483647 h 1026"/>
              <a:gd name="T40" fmla="*/ 2147483647 w 3654"/>
              <a:gd name="T41" fmla="*/ 2147483647 h 1026"/>
              <a:gd name="T42" fmla="*/ 2147483647 w 3654"/>
              <a:gd name="T43" fmla="*/ 2147483647 h 1026"/>
              <a:gd name="T44" fmla="*/ 2147483647 w 3654"/>
              <a:gd name="T45" fmla="*/ 2147483647 h 1026"/>
              <a:gd name="T46" fmla="*/ 2147483647 w 3654"/>
              <a:gd name="T47" fmla="*/ 2147483647 h 1026"/>
              <a:gd name="T48" fmla="*/ 2147483647 w 3654"/>
              <a:gd name="T49" fmla="*/ 2147483647 h 1026"/>
              <a:gd name="T50" fmla="*/ 2147483647 w 3654"/>
              <a:gd name="T51" fmla="*/ 2147483647 h 1026"/>
              <a:gd name="T52" fmla="*/ 2147483647 w 3654"/>
              <a:gd name="T53" fmla="*/ 2147483647 h 1026"/>
              <a:gd name="T54" fmla="*/ 2147483647 w 3654"/>
              <a:gd name="T55" fmla="*/ 2147483647 h 1026"/>
              <a:gd name="T56" fmla="*/ 2147483647 w 3654"/>
              <a:gd name="T57" fmla="*/ 2147483647 h 1026"/>
              <a:gd name="T58" fmla="*/ 2147483647 w 3654"/>
              <a:gd name="T59" fmla="*/ 2147483647 h 1026"/>
              <a:gd name="T60" fmla="*/ 2147483647 w 3654"/>
              <a:gd name="T61" fmla="*/ 2147483647 h 1026"/>
              <a:gd name="T62" fmla="*/ 2147483647 w 3654"/>
              <a:gd name="T63" fmla="*/ 2147483647 h 1026"/>
              <a:gd name="T64" fmla="*/ 2147483647 w 3654"/>
              <a:gd name="T65" fmla="*/ 2147483647 h 1026"/>
              <a:gd name="T66" fmla="*/ 2147483647 w 3654"/>
              <a:gd name="T67" fmla="*/ 2147483647 h 1026"/>
              <a:gd name="T68" fmla="*/ 2147483647 w 3654"/>
              <a:gd name="T69" fmla="*/ 2147483647 h 1026"/>
              <a:gd name="T70" fmla="*/ 2147483647 w 3654"/>
              <a:gd name="T71" fmla="*/ 2147483647 h 1026"/>
              <a:gd name="T72" fmla="*/ 2147483647 w 3654"/>
              <a:gd name="T73" fmla="*/ 2147483647 h 1026"/>
              <a:gd name="T74" fmla="*/ 2147483647 w 3654"/>
              <a:gd name="T75" fmla="*/ 2147483647 h 1026"/>
              <a:gd name="T76" fmla="*/ 2147483647 w 3654"/>
              <a:gd name="T77" fmla="*/ 2147483647 h 1026"/>
              <a:gd name="T78" fmla="*/ 2147483647 w 3654"/>
              <a:gd name="T79" fmla="*/ 2147483647 h 1026"/>
              <a:gd name="T80" fmla="*/ 2147483647 w 3654"/>
              <a:gd name="T81" fmla="*/ 2147483647 h 1026"/>
              <a:gd name="T82" fmla="*/ 2147483647 w 3654"/>
              <a:gd name="T83" fmla="*/ 2147483647 h 1026"/>
              <a:gd name="T84" fmla="*/ 2147483647 w 3654"/>
              <a:gd name="T85" fmla="*/ 2147483647 h 1026"/>
              <a:gd name="T86" fmla="*/ 2147483647 w 3654"/>
              <a:gd name="T87" fmla="*/ 2147483647 h 1026"/>
              <a:gd name="T88" fmla="*/ 2147483647 w 3654"/>
              <a:gd name="T89" fmla="*/ 2147483647 h 1026"/>
              <a:gd name="T90" fmla="*/ 0 w 3654"/>
              <a:gd name="T91" fmla="*/ 2147483647 h 1026"/>
              <a:gd name="T92" fmla="*/ 2147483647 w 3654"/>
              <a:gd name="T93" fmla="*/ 2147483647 h 10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54"/>
              <a:gd name="T142" fmla="*/ 0 h 1026"/>
              <a:gd name="T143" fmla="*/ 3654 w 3654"/>
              <a:gd name="T144" fmla="*/ 1026 h 10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54" h="1026">
                <a:moveTo>
                  <a:pt x="2" y="621"/>
                </a:moveTo>
                <a:lnTo>
                  <a:pt x="710" y="21"/>
                </a:lnTo>
                <a:lnTo>
                  <a:pt x="1186" y="0"/>
                </a:lnTo>
                <a:lnTo>
                  <a:pt x="2032" y="108"/>
                </a:lnTo>
                <a:lnTo>
                  <a:pt x="1233" y="72"/>
                </a:lnTo>
                <a:lnTo>
                  <a:pt x="2105" y="157"/>
                </a:lnTo>
                <a:lnTo>
                  <a:pt x="1252" y="127"/>
                </a:lnTo>
                <a:lnTo>
                  <a:pt x="1394" y="156"/>
                </a:lnTo>
                <a:lnTo>
                  <a:pt x="1241" y="153"/>
                </a:lnTo>
                <a:lnTo>
                  <a:pt x="2618" y="267"/>
                </a:lnTo>
                <a:lnTo>
                  <a:pt x="3654" y="406"/>
                </a:lnTo>
                <a:lnTo>
                  <a:pt x="2582" y="309"/>
                </a:lnTo>
                <a:lnTo>
                  <a:pt x="1094" y="229"/>
                </a:lnTo>
                <a:lnTo>
                  <a:pt x="1259" y="252"/>
                </a:lnTo>
                <a:lnTo>
                  <a:pt x="1062" y="252"/>
                </a:lnTo>
                <a:lnTo>
                  <a:pt x="2348" y="375"/>
                </a:lnTo>
                <a:lnTo>
                  <a:pt x="976" y="330"/>
                </a:lnTo>
                <a:lnTo>
                  <a:pt x="1189" y="359"/>
                </a:lnTo>
                <a:lnTo>
                  <a:pt x="945" y="359"/>
                </a:lnTo>
                <a:lnTo>
                  <a:pt x="1764" y="451"/>
                </a:lnTo>
                <a:lnTo>
                  <a:pt x="951" y="418"/>
                </a:lnTo>
                <a:lnTo>
                  <a:pt x="1277" y="456"/>
                </a:lnTo>
                <a:lnTo>
                  <a:pt x="1004" y="447"/>
                </a:lnTo>
                <a:lnTo>
                  <a:pt x="2113" y="548"/>
                </a:lnTo>
                <a:lnTo>
                  <a:pt x="2868" y="653"/>
                </a:lnTo>
                <a:lnTo>
                  <a:pt x="2135" y="593"/>
                </a:lnTo>
                <a:lnTo>
                  <a:pt x="2120" y="593"/>
                </a:lnTo>
                <a:lnTo>
                  <a:pt x="778" y="539"/>
                </a:lnTo>
                <a:lnTo>
                  <a:pt x="1062" y="578"/>
                </a:lnTo>
                <a:lnTo>
                  <a:pt x="767" y="582"/>
                </a:lnTo>
                <a:lnTo>
                  <a:pt x="880" y="617"/>
                </a:lnTo>
                <a:lnTo>
                  <a:pt x="698" y="617"/>
                </a:lnTo>
                <a:lnTo>
                  <a:pt x="1110" y="706"/>
                </a:lnTo>
                <a:lnTo>
                  <a:pt x="512" y="681"/>
                </a:lnTo>
                <a:lnTo>
                  <a:pt x="1503" y="797"/>
                </a:lnTo>
                <a:lnTo>
                  <a:pt x="552" y="748"/>
                </a:lnTo>
                <a:lnTo>
                  <a:pt x="924" y="805"/>
                </a:lnTo>
                <a:lnTo>
                  <a:pt x="482" y="807"/>
                </a:lnTo>
                <a:lnTo>
                  <a:pt x="1821" y="862"/>
                </a:lnTo>
                <a:lnTo>
                  <a:pt x="2630" y="969"/>
                </a:lnTo>
                <a:lnTo>
                  <a:pt x="1761" y="900"/>
                </a:lnTo>
                <a:lnTo>
                  <a:pt x="272" y="867"/>
                </a:lnTo>
                <a:lnTo>
                  <a:pt x="1112" y="975"/>
                </a:lnTo>
                <a:lnTo>
                  <a:pt x="134" y="951"/>
                </a:lnTo>
                <a:lnTo>
                  <a:pt x="452" y="1017"/>
                </a:lnTo>
                <a:lnTo>
                  <a:pt x="0" y="1026"/>
                </a:lnTo>
                <a:lnTo>
                  <a:pt x="2" y="621"/>
                </a:lnTo>
                <a:close/>
              </a:path>
            </a:pathLst>
          </a:custGeom>
          <a:pattFill prst="pct25">
            <a:fgClr>
              <a:schemeClr val="tx2"/>
            </a:fgClr>
            <a:bgClr>
              <a:schemeClr val="bg1"/>
            </a:bgClr>
          </a:pattFill>
          <a:ln w="9525">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2" name="Group 11"/>
          <p:cNvGrpSpPr>
            <a:grpSpLocks/>
          </p:cNvGrpSpPr>
          <p:nvPr/>
        </p:nvGrpSpPr>
        <p:grpSpPr bwMode="auto">
          <a:xfrm rot="-385665">
            <a:off x="4157663" y="1417638"/>
            <a:ext cx="200025" cy="65087"/>
            <a:chOff x="3134" y="1124"/>
            <a:chExt cx="264" cy="58"/>
          </a:xfrm>
        </p:grpSpPr>
        <p:sp>
          <p:nvSpPr>
            <p:cNvPr id="38574" name="Arc 12"/>
            <p:cNvSpPr>
              <a:spLocks/>
            </p:cNvSpPr>
            <p:nvPr/>
          </p:nvSpPr>
          <p:spPr bwMode="auto">
            <a:xfrm rot="120000">
              <a:off x="3187" y="1126"/>
              <a:ext cx="105"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75" name="Arc 13"/>
            <p:cNvSpPr>
              <a:spLocks/>
            </p:cNvSpPr>
            <p:nvPr/>
          </p:nvSpPr>
          <p:spPr bwMode="auto">
            <a:xfrm rot="120000">
              <a:off x="3134" y="1124"/>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76" name="Arc 14"/>
            <p:cNvSpPr>
              <a:spLocks/>
            </p:cNvSpPr>
            <p:nvPr/>
          </p:nvSpPr>
          <p:spPr bwMode="auto">
            <a:xfrm rot="120000">
              <a:off x="3241" y="1129"/>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 name="Group 15"/>
          <p:cNvGrpSpPr>
            <a:grpSpLocks/>
          </p:cNvGrpSpPr>
          <p:nvPr/>
        </p:nvGrpSpPr>
        <p:grpSpPr bwMode="auto">
          <a:xfrm rot="-385665">
            <a:off x="4371975" y="1422400"/>
            <a:ext cx="196850" cy="65088"/>
            <a:chOff x="3416" y="1144"/>
            <a:chExt cx="262" cy="57"/>
          </a:xfrm>
        </p:grpSpPr>
        <p:sp>
          <p:nvSpPr>
            <p:cNvPr id="38571" name="Arc 16"/>
            <p:cNvSpPr>
              <a:spLocks/>
            </p:cNvSpPr>
            <p:nvPr/>
          </p:nvSpPr>
          <p:spPr bwMode="auto">
            <a:xfrm rot="120000">
              <a:off x="3470" y="1145"/>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72" name="Arc 17"/>
            <p:cNvSpPr>
              <a:spLocks/>
            </p:cNvSpPr>
            <p:nvPr/>
          </p:nvSpPr>
          <p:spPr bwMode="auto">
            <a:xfrm rot="120000">
              <a:off x="3416" y="1144"/>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73" name="Arc 18"/>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4" name="Group 19"/>
          <p:cNvGrpSpPr>
            <a:grpSpLocks/>
          </p:cNvGrpSpPr>
          <p:nvPr/>
        </p:nvGrpSpPr>
        <p:grpSpPr bwMode="auto">
          <a:xfrm rot="-385665">
            <a:off x="4278313" y="1419225"/>
            <a:ext cx="196850" cy="63500"/>
            <a:chOff x="3290" y="1135"/>
            <a:chExt cx="263" cy="55"/>
          </a:xfrm>
        </p:grpSpPr>
        <p:sp>
          <p:nvSpPr>
            <p:cNvPr id="38568" name="Arc 20"/>
            <p:cNvSpPr>
              <a:spLocks/>
            </p:cNvSpPr>
            <p:nvPr/>
          </p:nvSpPr>
          <p:spPr bwMode="auto">
            <a:xfrm rot="120000">
              <a:off x="3343" y="1136"/>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9" name="Arc 21"/>
            <p:cNvSpPr>
              <a:spLocks/>
            </p:cNvSpPr>
            <p:nvPr/>
          </p:nvSpPr>
          <p:spPr bwMode="auto">
            <a:xfrm rot="120000">
              <a:off x="3290" y="113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70" name="Arc 22"/>
            <p:cNvSpPr>
              <a:spLocks/>
            </p:cNvSpPr>
            <p:nvPr/>
          </p:nvSpPr>
          <p:spPr bwMode="auto">
            <a:xfrm rot="120000">
              <a:off x="3395" y="1138"/>
              <a:ext cx="15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5" name="Group 23"/>
          <p:cNvGrpSpPr>
            <a:grpSpLocks/>
          </p:cNvGrpSpPr>
          <p:nvPr/>
        </p:nvGrpSpPr>
        <p:grpSpPr bwMode="auto">
          <a:xfrm rot="-385665">
            <a:off x="4527550" y="1436688"/>
            <a:ext cx="195263" cy="63500"/>
            <a:chOff x="3624" y="1152"/>
            <a:chExt cx="262" cy="57"/>
          </a:xfrm>
        </p:grpSpPr>
        <p:sp>
          <p:nvSpPr>
            <p:cNvPr id="38565" name="Arc 24"/>
            <p:cNvSpPr>
              <a:spLocks/>
            </p:cNvSpPr>
            <p:nvPr/>
          </p:nvSpPr>
          <p:spPr bwMode="auto">
            <a:xfrm rot="120000">
              <a:off x="3676" y="1152"/>
              <a:ext cx="10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6" name="Arc 25"/>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7" name="Arc 26"/>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6" name="Group 27"/>
          <p:cNvGrpSpPr>
            <a:grpSpLocks/>
          </p:cNvGrpSpPr>
          <p:nvPr/>
        </p:nvGrpSpPr>
        <p:grpSpPr bwMode="auto">
          <a:xfrm rot="-385665">
            <a:off x="4449763" y="1420813"/>
            <a:ext cx="196850" cy="65087"/>
            <a:chOff x="3520" y="1148"/>
            <a:chExt cx="262" cy="57"/>
          </a:xfrm>
        </p:grpSpPr>
        <p:sp>
          <p:nvSpPr>
            <p:cNvPr id="38562" name="Arc 28"/>
            <p:cNvSpPr>
              <a:spLocks/>
            </p:cNvSpPr>
            <p:nvPr/>
          </p:nvSpPr>
          <p:spPr bwMode="auto">
            <a:xfrm rot="120000">
              <a:off x="3573" y="1148"/>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3" name="Arc 29"/>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4" name="Arc 30"/>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7" name="Group 31"/>
          <p:cNvGrpSpPr>
            <a:grpSpLocks/>
          </p:cNvGrpSpPr>
          <p:nvPr/>
        </p:nvGrpSpPr>
        <p:grpSpPr bwMode="auto">
          <a:xfrm rot="599682">
            <a:off x="4605338" y="1443038"/>
            <a:ext cx="196850" cy="65087"/>
            <a:chOff x="3729" y="1156"/>
            <a:chExt cx="262" cy="57"/>
          </a:xfrm>
        </p:grpSpPr>
        <p:sp>
          <p:nvSpPr>
            <p:cNvPr id="38559" name="Arc 32"/>
            <p:cNvSpPr>
              <a:spLocks/>
            </p:cNvSpPr>
            <p:nvPr/>
          </p:nvSpPr>
          <p:spPr bwMode="auto">
            <a:xfrm rot="120000">
              <a:off x="3781" y="1156"/>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0" name="Arc 33"/>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61" name="Arc 34"/>
            <p:cNvSpPr>
              <a:spLocks/>
            </p:cNvSpPr>
            <p:nvPr/>
          </p:nvSpPr>
          <p:spPr bwMode="auto">
            <a:xfrm rot="120000">
              <a:off x="3833" y="1159"/>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8" name="Group 35"/>
          <p:cNvGrpSpPr>
            <a:grpSpLocks/>
          </p:cNvGrpSpPr>
          <p:nvPr/>
        </p:nvGrpSpPr>
        <p:grpSpPr bwMode="auto">
          <a:xfrm rot="-385665">
            <a:off x="3709988" y="1408113"/>
            <a:ext cx="196850" cy="66675"/>
            <a:chOff x="2574" y="1091"/>
            <a:chExt cx="262" cy="58"/>
          </a:xfrm>
        </p:grpSpPr>
        <p:sp>
          <p:nvSpPr>
            <p:cNvPr id="38556" name="Arc 36"/>
            <p:cNvSpPr>
              <a:spLocks/>
            </p:cNvSpPr>
            <p:nvPr/>
          </p:nvSpPr>
          <p:spPr bwMode="auto">
            <a:xfrm rot="120000">
              <a:off x="2627" y="1092"/>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7" name="Arc 37"/>
            <p:cNvSpPr>
              <a:spLocks/>
            </p:cNvSpPr>
            <p:nvPr/>
          </p:nvSpPr>
          <p:spPr bwMode="auto">
            <a:xfrm rot="120000">
              <a:off x="2574" y="1091"/>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8" name="Arc 38"/>
            <p:cNvSpPr>
              <a:spLocks/>
            </p:cNvSpPr>
            <p:nvPr/>
          </p:nvSpPr>
          <p:spPr bwMode="auto">
            <a:xfrm rot="120000">
              <a:off x="2679" y="1096"/>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9" name="Group 39"/>
          <p:cNvGrpSpPr>
            <a:grpSpLocks/>
          </p:cNvGrpSpPr>
          <p:nvPr/>
        </p:nvGrpSpPr>
        <p:grpSpPr bwMode="auto">
          <a:xfrm rot="-385665">
            <a:off x="3848100" y="1411288"/>
            <a:ext cx="198438" cy="66675"/>
            <a:chOff x="2757" y="1102"/>
            <a:chExt cx="263" cy="58"/>
          </a:xfrm>
        </p:grpSpPr>
        <p:sp>
          <p:nvSpPr>
            <p:cNvPr id="38553" name="Arc 40"/>
            <p:cNvSpPr>
              <a:spLocks/>
            </p:cNvSpPr>
            <p:nvPr/>
          </p:nvSpPr>
          <p:spPr bwMode="auto">
            <a:xfrm rot="120000">
              <a:off x="2810" y="1103"/>
              <a:ext cx="104"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4" name="Arc 41"/>
            <p:cNvSpPr>
              <a:spLocks/>
            </p:cNvSpPr>
            <p:nvPr/>
          </p:nvSpPr>
          <p:spPr bwMode="auto">
            <a:xfrm rot="120000">
              <a:off x="2757" y="1102"/>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5" name="Arc 42"/>
            <p:cNvSpPr>
              <a:spLocks/>
            </p:cNvSpPr>
            <p:nvPr/>
          </p:nvSpPr>
          <p:spPr bwMode="auto">
            <a:xfrm rot="120000">
              <a:off x="2862" y="1106"/>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0" name="Group 43"/>
          <p:cNvGrpSpPr>
            <a:grpSpLocks/>
          </p:cNvGrpSpPr>
          <p:nvPr/>
        </p:nvGrpSpPr>
        <p:grpSpPr bwMode="auto">
          <a:xfrm rot="-385665">
            <a:off x="4508500" y="1436688"/>
            <a:ext cx="195263" cy="63500"/>
            <a:chOff x="3600" y="1151"/>
            <a:chExt cx="260" cy="57"/>
          </a:xfrm>
        </p:grpSpPr>
        <p:sp>
          <p:nvSpPr>
            <p:cNvPr id="38550" name="Arc 44"/>
            <p:cNvSpPr>
              <a:spLocks/>
            </p:cNvSpPr>
            <p:nvPr/>
          </p:nvSpPr>
          <p:spPr bwMode="auto">
            <a:xfrm rot="120000">
              <a:off x="3651" y="115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1" name="Arc 45"/>
            <p:cNvSpPr>
              <a:spLocks/>
            </p:cNvSpPr>
            <p:nvPr/>
          </p:nvSpPr>
          <p:spPr bwMode="auto">
            <a:xfrm rot="120000">
              <a:off x="3600" y="1151"/>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52" name="Arc 46"/>
            <p:cNvSpPr>
              <a:spLocks/>
            </p:cNvSpPr>
            <p:nvPr/>
          </p:nvSpPr>
          <p:spPr bwMode="auto">
            <a:xfrm rot="120000">
              <a:off x="3703" y="1155"/>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1" name="Group 47"/>
          <p:cNvGrpSpPr>
            <a:grpSpLocks/>
          </p:cNvGrpSpPr>
          <p:nvPr/>
        </p:nvGrpSpPr>
        <p:grpSpPr bwMode="auto">
          <a:xfrm rot="-385665">
            <a:off x="4387850" y="1412875"/>
            <a:ext cx="196850" cy="63500"/>
            <a:chOff x="3440" y="1137"/>
            <a:chExt cx="261" cy="56"/>
          </a:xfrm>
        </p:grpSpPr>
        <p:sp>
          <p:nvSpPr>
            <p:cNvPr id="38547" name="Arc 48"/>
            <p:cNvSpPr>
              <a:spLocks/>
            </p:cNvSpPr>
            <p:nvPr/>
          </p:nvSpPr>
          <p:spPr bwMode="auto">
            <a:xfrm rot="120000">
              <a:off x="3491" y="1137"/>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8" name="Arc 49"/>
            <p:cNvSpPr>
              <a:spLocks/>
            </p:cNvSpPr>
            <p:nvPr/>
          </p:nvSpPr>
          <p:spPr bwMode="auto">
            <a:xfrm rot="120000">
              <a:off x="3440" y="1137"/>
              <a:ext cx="157"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1" y="22001"/>
                  </a:moveTo>
                  <a:cubicBezTo>
                    <a:pt x="9586" y="21925"/>
                    <a:pt x="0" y="12277"/>
                    <a:pt x="0" y="402"/>
                  </a:cubicBezTo>
                  <a:cubicBezTo>
                    <a:pt x="-1" y="267"/>
                    <a:pt x="1" y="133"/>
                    <a:pt x="3" y="-1"/>
                  </a:cubicBezTo>
                </a:path>
                <a:path w="21600" h="22002" stroke="0" extrusionOk="0">
                  <a:moveTo>
                    <a:pt x="21461"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9" name="Arc 50"/>
            <p:cNvSpPr>
              <a:spLocks/>
            </p:cNvSpPr>
            <p:nvPr/>
          </p:nvSpPr>
          <p:spPr bwMode="auto">
            <a:xfrm rot="120000">
              <a:off x="3543" y="1140"/>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2" name="Group 51"/>
          <p:cNvGrpSpPr>
            <a:grpSpLocks/>
          </p:cNvGrpSpPr>
          <p:nvPr/>
        </p:nvGrpSpPr>
        <p:grpSpPr bwMode="auto">
          <a:xfrm rot="-385665">
            <a:off x="4108450" y="1422400"/>
            <a:ext cx="195263" cy="65088"/>
            <a:chOff x="3075" y="1110"/>
            <a:chExt cx="261" cy="57"/>
          </a:xfrm>
        </p:grpSpPr>
        <p:sp>
          <p:nvSpPr>
            <p:cNvPr id="38544" name="Arc 52"/>
            <p:cNvSpPr>
              <a:spLocks/>
            </p:cNvSpPr>
            <p:nvPr/>
          </p:nvSpPr>
          <p:spPr bwMode="auto">
            <a:xfrm rot="120000">
              <a:off x="3127" y="111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5" name="Arc 53"/>
            <p:cNvSpPr>
              <a:spLocks/>
            </p:cNvSpPr>
            <p:nvPr/>
          </p:nvSpPr>
          <p:spPr bwMode="auto">
            <a:xfrm rot="120000">
              <a:off x="3075" y="1110"/>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6" name="Arc 54"/>
            <p:cNvSpPr>
              <a:spLocks/>
            </p:cNvSpPr>
            <p:nvPr/>
          </p:nvSpPr>
          <p:spPr bwMode="auto">
            <a:xfrm rot="120000">
              <a:off x="3179" y="1115"/>
              <a:ext cx="157"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3" name="Group 55"/>
          <p:cNvGrpSpPr>
            <a:grpSpLocks/>
          </p:cNvGrpSpPr>
          <p:nvPr/>
        </p:nvGrpSpPr>
        <p:grpSpPr bwMode="auto">
          <a:xfrm>
            <a:off x="3905250" y="1414463"/>
            <a:ext cx="349250" cy="87312"/>
            <a:chOff x="2460" y="891"/>
            <a:chExt cx="220" cy="55"/>
          </a:xfrm>
        </p:grpSpPr>
        <p:grpSp>
          <p:nvGrpSpPr>
            <p:cNvPr id="14" name="Group 56"/>
            <p:cNvGrpSpPr>
              <a:grpSpLocks/>
            </p:cNvGrpSpPr>
            <p:nvPr/>
          </p:nvGrpSpPr>
          <p:grpSpPr bwMode="auto">
            <a:xfrm rot="-385665">
              <a:off x="2460" y="894"/>
              <a:ext cx="124" cy="40"/>
              <a:chOff x="2830" y="1113"/>
              <a:chExt cx="262" cy="56"/>
            </a:xfrm>
          </p:grpSpPr>
          <p:sp>
            <p:nvSpPr>
              <p:cNvPr id="38541" name="Arc 57"/>
              <p:cNvSpPr>
                <a:spLocks/>
              </p:cNvSpPr>
              <p:nvPr/>
            </p:nvSpPr>
            <p:spPr bwMode="auto">
              <a:xfrm rot="120000">
                <a:off x="2883" y="1114"/>
                <a:ext cx="105"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2" name="Arc 58"/>
              <p:cNvSpPr>
                <a:spLocks/>
              </p:cNvSpPr>
              <p:nvPr/>
            </p:nvSpPr>
            <p:spPr bwMode="auto">
              <a:xfrm rot="120000">
                <a:off x="2830" y="1113"/>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3" name="Arc 59"/>
              <p:cNvSpPr>
                <a:spLocks/>
              </p:cNvSpPr>
              <p:nvPr/>
            </p:nvSpPr>
            <p:spPr bwMode="auto">
              <a:xfrm rot="120000">
                <a:off x="2935" y="1117"/>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5" name="Group 60"/>
            <p:cNvGrpSpPr>
              <a:grpSpLocks/>
            </p:cNvGrpSpPr>
            <p:nvPr/>
          </p:nvGrpSpPr>
          <p:grpSpPr bwMode="auto">
            <a:xfrm rot="-385665">
              <a:off x="2556" y="905"/>
              <a:ext cx="124" cy="41"/>
              <a:chOff x="3005" y="1120"/>
              <a:chExt cx="261" cy="58"/>
            </a:xfrm>
          </p:grpSpPr>
          <p:sp>
            <p:nvSpPr>
              <p:cNvPr id="38538" name="Arc 61"/>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39" name="Arc 62"/>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40" name="Arc 63"/>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6" name="Group 64"/>
            <p:cNvGrpSpPr>
              <a:grpSpLocks/>
            </p:cNvGrpSpPr>
            <p:nvPr/>
          </p:nvGrpSpPr>
          <p:grpSpPr bwMode="auto">
            <a:xfrm rot="-385665">
              <a:off x="2467" y="900"/>
              <a:ext cx="124" cy="41"/>
              <a:chOff x="2844" y="1123"/>
              <a:chExt cx="260" cy="56"/>
            </a:xfrm>
          </p:grpSpPr>
          <p:sp>
            <p:nvSpPr>
              <p:cNvPr id="38535" name="Arc 65"/>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36" name="Arc 66"/>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37" name="Arc 67"/>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7" name="Group 68"/>
            <p:cNvGrpSpPr>
              <a:grpSpLocks/>
            </p:cNvGrpSpPr>
            <p:nvPr/>
          </p:nvGrpSpPr>
          <p:grpSpPr bwMode="auto">
            <a:xfrm rot="-385665">
              <a:off x="2503" y="891"/>
              <a:ext cx="122" cy="41"/>
              <a:chOff x="2920" y="1108"/>
              <a:chExt cx="259" cy="58"/>
            </a:xfrm>
          </p:grpSpPr>
          <p:sp>
            <p:nvSpPr>
              <p:cNvPr id="38532" name="Arc 69"/>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33" name="Arc 70"/>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34" name="Arc 71"/>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grpSp>
        <p:nvGrpSpPr>
          <p:cNvPr id="18" name="Group 72"/>
          <p:cNvGrpSpPr>
            <a:grpSpLocks/>
          </p:cNvGrpSpPr>
          <p:nvPr/>
        </p:nvGrpSpPr>
        <p:grpSpPr bwMode="auto">
          <a:xfrm rot="-385665">
            <a:off x="4225925" y="1411288"/>
            <a:ext cx="195263" cy="68262"/>
            <a:chOff x="3265" y="1129"/>
            <a:chExt cx="262" cy="59"/>
          </a:xfrm>
        </p:grpSpPr>
        <p:sp>
          <p:nvSpPr>
            <p:cNvPr id="38525" name="Arc 73"/>
            <p:cNvSpPr>
              <a:spLocks/>
            </p:cNvSpPr>
            <p:nvPr/>
          </p:nvSpPr>
          <p:spPr bwMode="auto">
            <a:xfrm rot="120000">
              <a:off x="3318" y="1130"/>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6" name="Arc 74"/>
            <p:cNvSpPr>
              <a:spLocks/>
            </p:cNvSpPr>
            <p:nvPr/>
          </p:nvSpPr>
          <p:spPr bwMode="auto">
            <a:xfrm rot="120000">
              <a:off x="3265" y="112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7" name="Arc 75"/>
            <p:cNvSpPr>
              <a:spLocks/>
            </p:cNvSpPr>
            <p:nvPr/>
          </p:nvSpPr>
          <p:spPr bwMode="auto">
            <a:xfrm rot="120000">
              <a:off x="3369" y="1134"/>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19" name="Group 76"/>
          <p:cNvGrpSpPr>
            <a:grpSpLocks/>
          </p:cNvGrpSpPr>
          <p:nvPr/>
        </p:nvGrpSpPr>
        <p:grpSpPr bwMode="auto">
          <a:xfrm rot="-385665">
            <a:off x="3621088" y="1408113"/>
            <a:ext cx="195262" cy="61912"/>
            <a:chOff x="2497" y="1085"/>
            <a:chExt cx="261" cy="55"/>
          </a:xfrm>
        </p:grpSpPr>
        <p:sp>
          <p:nvSpPr>
            <p:cNvPr id="38522" name="Arc 77"/>
            <p:cNvSpPr>
              <a:spLocks/>
            </p:cNvSpPr>
            <p:nvPr/>
          </p:nvSpPr>
          <p:spPr bwMode="auto">
            <a:xfrm rot="120000">
              <a:off x="2551" y="1086"/>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3" name="Arc 78"/>
            <p:cNvSpPr>
              <a:spLocks/>
            </p:cNvSpPr>
            <p:nvPr/>
          </p:nvSpPr>
          <p:spPr bwMode="auto">
            <a:xfrm rot="120000">
              <a:off x="2497" y="108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4" name="Arc 79"/>
            <p:cNvSpPr>
              <a:spLocks/>
            </p:cNvSpPr>
            <p:nvPr/>
          </p:nvSpPr>
          <p:spPr bwMode="auto">
            <a:xfrm rot="120000">
              <a:off x="2601" y="1088"/>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0" name="Group 80"/>
          <p:cNvGrpSpPr>
            <a:grpSpLocks/>
          </p:cNvGrpSpPr>
          <p:nvPr/>
        </p:nvGrpSpPr>
        <p:grpSpPr bwMode="auto">
          <a:xfrm rot="-385665">
            <a:off x="3759200" y="1398588"/>
            <a:ext cx="198438" cy="63500"/>
            <a:chOff x="2640" y="1086"/>
            <a:chExt cx="263" cy="56"/>
          </a:xfrm>
        </p:grpSpPr>
        <p:sp>
          <p:nvSpPr>
            <p:cNvPr id="38519" name="Arc 81"/>
            <p:cNvSpPr>
              <a:spLocks/>
            </p:cNvSpPr>
            <p:nvPr/>
          </p:nvSpPr>
          <p:spPr bwMode="auto">
            <a:xfrm rot="120000">
              <a:off x="2693" y="1087"/>
              <a:ext cx="105"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0" name="Arc 82"/>
            <p:cNvSpPr>
              <a:spLocks/>
            </p:cNvSpPr>
            <p:nvPr/>
          </p:nvSpPr>
          <p:spPr bwMode="auto">
            <a:xfrm rot="120000">
              <a:off x="2640" y="1086"/>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21" name="Arc 83"/>
            <p:cNvSpPr>
              <a:spLocks/>
            </p:cNvSpPr>
            <p:nvPr/>
          </p:nvSpPr>
          <p:spPr bwMode="auto">
            <a:xfrm rot="120000">
              <a:off x="2745" y="108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1" name="Group 84"/>
          <p:cNvGrpSpPr>
            <a:grpSpLocks/>
          </p:cNvGrpSpPr>
          <p:nvPr/>
        </p:nvGrpSpPr>
        <p:grpSpPr bwMode="auto">
          <a:xfrm rot="-385665">
            <a:off x="3338513" y="1423988"/>
            <a:ext cx="204787" cy="74612"/>
            <a:chOff x="2053" y="1058"/>
            <a:chExt cx="274" cy="66"/>
          </a:xfrm>
        </p:grpSpPr>
        <p:sp>
          <p:nvSpPr>
            <p:cNvPr id="38516" name="Arc 85"/>
            <p:cNvSpPr>
              <a:spLocks/>
            </p:cNvSpPr>
            <p:nvPr/>
          </p:nvSpPr>
          <p:spPr bwMode="auto">
            <a:xfrm rot="180000">
              <a:off x="2109"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7" name="Arc 86"/>
            <p:cNvSpPr>
              <a:spLocks/>
            </p:cNvSpPr>
            <p:nvPr/>
          </p:nvSpPr>
          <p:spPr bwMode="auto">
            <a:xfrm rot="180000">
              <a:off x="2053"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8" name="Arc 87"/>
            <p:cNvSpPr>
              <a:spLocks/>
            </p:cNvSpPr>
            <p:nvPr/>
          </p:nvSpPr>
          <p:spPr bwMode="auto">
            <a:xfrm rot="180000">
              <a:off x="2164"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2" name="Group 88"/>
          <p:cNvGrpSpPr>
            <a:grpSpLocks/>
          </p:cNvGrpSpPr>
          <p:nvPr/>
        </p:nvGrpSpPr>
        <p:grpSpPr bwMode="auto">
          <a:xfrm rot="-385665">
            <a:off x="3244850" y="1406525"/>
            <a:ext cx="204788" cy="77788"/>
            <a:chOff x="1932" y="1036"/>
            <a:chExt cx="274" cy="68"/>
          </a:xfrm>
        </p:grpSpPr>
        <p:sp>
          <p:nvSpPr>
            <p:cNvPr id="38513" name="Arc 89"/>
            <p:cNvSpPr>
              <a:spLocks/>
            </p:cNvSpPr>
            <p:nvPr/>
          </p:nvSpPr>
          <p:spPr bwMode="auto">
            <a:xfrm rot="180000">
              <a:off x="1986"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4" name="Arc 90"/>
            <p:cNvSpPr>
              <a:spLocks/>
            </p:cNvSpPr>
            <p:nvPr/>
          </p:nvSpPr>
          <p:spPr bwMode="auto">
            <a:xfrm rot="180000">
              <a:off x="1932"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5" name="Arc 91"/>
            <p:cNvSpPr>
              <a:spLocks/>
            </p:cNvSpPr>
            <p:nvPr/>
          </p:nvSpPr>
          <p:spPr bwMode="auto">
            <a:xfrm rot="180000">
              <a:off x="2042"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3" name="Group 92"/>
          <p:cNvGrpSpPr>
            <a:grpSpLocks/>
          </p:cNvGrpSpPr>
          <p:nvPr/>
        </p:nvGrpSpPr>
        <p:grpSpPr bwMode="auto">
          <a:xfrm rot="-385665">
            <a:off x="3097213" y="1400175"/>
            <a:ext cx="203200" cy="76200"/>
            <a:chOff x="1729" y="1031"/>
            <a:chExt cx="273" cy="67"/>
          </a:xfrm>
        </p:grpSpPr>
        <p:sp>
          <p:nvSpPr>
            <p:cNvPr id="38510" name="Arc 93"/>
            <p:cNvSpPr>
              <a:spLocks/>
            </p:cNvSpPr>
            <p:nvPr/>
          </p:nvSpPr>
          <p:spPr bwMode="auto">
            <a:xfrm rot="180000">
              <a:off x="1785"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1" name="Arc 94"/>
            <p:cNvSpPr>
              <a:spLocks/>
            </p:cNvSpPr>
            <p:nvPr/>
          </p:nvSpPr>
          <p:spPr bwMode="auto">
            <a:xfrm rot="180000">
              <a:off x="1729"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12" name="Arc 95"/>
            <p:cNvSpPr>
              <a:spLocks/>
            </p:cNvSpPr>
            <p:nvPr/>
          </p:nvSpPr>
          <p:spPr bwMode="auto">
            <a:xfrm rot="180000">
              <a:off x="1837"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4" name="Group 96"/>
          <p:cNvGrpSpPr>
            <a:grpSpLocks/>
          </p:cNvGrpSpPr>
          <p:nvPr/>
        </p:nvGrpSpPr>
        <p:grpSpPr bwMode="auto">
          <a:xfrm rot="-385665">
            <a:off x="3113088" y="1408113"/>
            <a:ext cx="204787" cy="74612"/>
            <a:chOff x="1752" y="1038"/>
            <a:chExt cx="273" cy="66"/>
          </a:xfrm>
        </p:grpSpPr>
        <p:sp>
          <p:nvSpPr>
            <p:cNvPr id="38507" name="Arc 97"/>
            <p:cNvSpPr>
              <a:spLocks/>
            </p:cNvSpPr>
            <p:nvPr/>
          </p:nvSpPr>
          <p:spPr bwMode="auto">
            <a:xfrm rot="180000">
              <a:off x="1806"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8" name="Arc 98"/>
            <p:cNvSpPr>
              <a:spLocks/>
            </p:cNvSpPr>
            <p:nvPr/>
          </p:nvSpPr>
          <p:spPr bwMode="auto">
            <a:xfrm rot="180000">
              <a:off x="1752"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9" name="Arc 99"/>
            <p:cNvSpPr>
              <a:spLocks/>
            </p:cNvSpPr>
            <p:nvPr/>
          </p:nvSpPr>
          <p:spPr bwMode="auto">
            <a:xfrm rot="180000">
              <a:off x="1861"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5" name="Group 100"/>
          <p:cNvGrpSpPr>
            <a:grpSpLocks/>
          </p:cNvGrpSpPr>
          <p:nvPr/>
        </p:nvGrpSpPr>
        <p:grpSpPr bwMode="auto">
          <a:xfrm rot="-385665">
            <a:off x="3017838" y="1401763"/>
            <a:ext cx="203200" cy="77787"/>
            <a:chOff x="1625" y="1026"/>
            <a:chExt cx="273" cy="68"/>
          </a:xfrm>
        </p:grpSpPr>
        <p:sp>
          <p:nvSpPr>
            <p:cNvPr id="38504" name="Arc 101"/>
            <p:cNvSpPr>
              <a:spLocks/>
            </p:cNvSpPr>
            <p:nvPr/>
          </p:nvSpPr>
          <p:spPr bwMode="auto">
            <a:xfrm rot="180000">
              <a:off x="1679"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5" name="Arc 102"/>
            <p:cNvSpPr>
              <a:spLocks/>
            </p:cNvSpPr>
            <p:nvPr/>
          </p:nvSpPr>
          <p:spPr bwMode="auto">
            <a:xfrm rot="180000">
              <a:off x="1625"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6" name="Arc 103"/>
            <p:cNvSpPr>
              <a:spLocks/>
            </p:cNvSpPr>
            <p:nvPr/>
          </p:nvSpPr>
          <p:spPr bwMode="auto">
            <a:xfrm rot="180000">
              <a:off x="1735"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6" name="Group 104"/>
          <p:cNvGrpSpPr>
            <a:grpSpLocks/>
          </p:cNvGrpSpPr>
          <p:nvPr/>
        </p:nvGrpSpPr>
        <p:grpSpPr bwMode="auto">
          <a:xfrm rot="-385665">
            <a:off x="2938463" y="1403350"/>
            <a:ext cx="204787" cy="74613"/>
            <a:chOff x="1520" y="1021"/>
            <a:chExt cx="274" cy="66"/>
          </a:xfrm>
        </p:grpSpPr>
        <p:sp>
          <p:nvSpPr>
            <p:cNvPr id="38501" name="Arc 105"/>
            <p:cNvSpPr>
              <a:spLocks/>
            </p:cNvSpPr>
            <p:nvPr/>
          </p:nvSpPr>
          <p:spPr bwMode="auto">
            <a:xfrm rot="180000">
              <a:off x="1575"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2" name="Arc 106"/>
            <p:cNvSpPr>
              <a:spLocks/>
            </p:cNvSpPr>
            <p:nvPr/>
          </p:nvSpPr>
          <p:spPr bwMode="auto">
            <a:xfrm rot="180000">
              <a:off x="1520"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3" name="Arc 107"/>
            <p:cNvSpPr>
              <a:spLocks/>
            </p:cNvSpPr>
            <p:nvPr/>
          </p:nvSpPr>
          <p:spPr bwMode="auto">
            <a:xfrm rot="180000">
              <a:off x="1629"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7" name="Group 108"/>
          <p:cNvGrpSpPr>
            <a:grpSpLocks/>
          </p:cNvGrpSpPr>
          <p:nvPr/>
        </p:nvGrpSpPr>
        <p:grpSpPr bwMode="auto">
          <a:xfrm rot="-385665">
            <a:off x="3246438" y="1430338"/>
            <a:ext cx="201612" cy="77787"/>
            <a:chOff x="1928" y="1056"/>
            <a:chExt cx="271" cy="69"/>
          </a:xfrm>
        </p:grpSpPr>
        <p:sp>
          <p:nvSpPr>
            <p:cNvPr id="38498" name="Arc 109"/>
            <p:cNvSpPr>
              <a:spLocks/>
            </p:cNvSpPr>
            <p:nvPr/>
          </p:nvSpPr>
          <p:spPr bwMode="auto">
            <a:xfrm rot="180000">
              <a:off x="1981"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9" name="Arc 110"/>
            <p:cNvSpPr>
              <a:spLocks/>
            </p:cNvSpPr>
            <p:nvPr/>
          </p:nvSpPr>
          <p:spPr bwMode="auto">
            <a:xfrm rot="180000">
              <a:off x="1928"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500" name="Arc 111"/>
            <p:cNvSpPr>
              <a:spLocks/>
            </p:cNvSpPr>
            <p:nvPr/>
          </p:nvSpPr>
          <p:spPr bwMode="auto">
            <a:xfrm rot="180000">
              <a:off x="2037"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8" name="Group 112"/>
          <p:cNvGrpSpPr>
            <a:grpSpLocks/>
          </p:cNvGrpSpPr>
          <p:nvPr/>
        </p:nvGrpSpPr>
        <p:grpSpPr bwMode="auto">
          <a:xfrm rot="-385665">
            <a:off x="2703513" y="1400175"/>
            <a:ext cx="201612" cy="76200"/>
            <a:chOff x="1212" y="1001"/>
            <a:chExt cx="271" cy="67"/>
          </a:xfrm>
        </p:grpSpPr>
        <p:sp>
          <p:nvSpPr>
            <p:cNvPr id="38495" name="Arc 113"/>
            <p:cNvSpPr>
              <a:spLocks/>
            </p:cNvSpPr>
            <p:nvPr/>
          </p:nvSpPr>
          <p:spPr bwMode="auto">
            <a:xfrm rot="180000">
              <a:off x="1264"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6" name="Arc 114"/>
            <p:cNvSpPr>
              <a:spLocks/>
            </p:cNvSpPr>
            <p:nvPr/>
          </p:nvSpPr>
          <p:spPr bwMode="auto">
            <a:xfrm rot="180000">
              <a:off x="1212"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7" name="Arc 115"/>
            <p:cNvSpPr>
              <a:spLocks/>
            </p:cNvSpPr>
            <p:nvPr/>
          </p:nvSpPr>
          <p:spPr bwMode="auto">
            <a:xfrm rot="180000">
              <a:off x="1320"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29" name="Group 116"/>
          <p:cNvGrpSpPr>
            <a:grpSpLocks/>
          </p:cNvGrpSpPr>
          <p:nvPr/>
        </p:nvGrpSpPr>
        <p:grpSpPr bwMode="auto">
          <a:xfrm rot="-385665">
            <a:off x="2606675" y="1398588"/>
            <a:ext cx="203200" cy="76200"/>
            <a:chOff x="1084" y="991"/>
            <a:chExt cx="273" cy="67"/>
          </a:xfrm>
        </p:grpSpPr>
        <p:sp>
          <p:nvSpPr>
            <p:cNvPr id="38492" name="Arc 117"/>
            <p:cNvSpPr>
              <a:spLocks/>
            </p:cNvSpPr>
            <p:nvPr/>
          </p:nvSpPr>
          <p:spPr bwMode="auto">
            <a:xfrm rot="180000">
              <a:off x="1138"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3" name="Arc 118"/>
            <p:cNvSpPr>
              <a:spLocks/>
            </p:cNvSpPr>
            <p:nvPr/>
          </p:nvSpPr>
          <p:spPr bwMode="auto">
            <a:xfrm rot="180000">
              <a:off x="1084"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4" name="Arc 119"/>
            <p:cNvSpPr>
              <a:spLocks/>
            </p:cNvSpPr>
            <p:nvPr/>
          </p:nvSpPr>
          <p:spPr bwMode="auto">
            <a:xfrm rot="180000">
              <a:off x="1193"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0" name="Group 120"/>
          <p:cNvGrpSpPr>
            <a:grpSpLocks/>
          </p:cNvGrpSpPr>
          <p:nvPr/>
        </p:nvGrpSpPr>
        <p:grpSpPr bwMode="auto">
          <a:xfrm rot="-385665">
            <a:off x="2768600" y="1416050"/>
            <a:ext cx="203200" cy="74613"/>
            <a:chOff x="1300" y="1012"/>
            <a:chExt cx="272" cy="65"/>
          </a:xfrm>
        </p:grpSpPr>
        <p:sp>
          <p:nvSpPr>
            <p:cNvPr id="38489" name="Arc 121"/>
            <p:cNvSpPr>
              <a:spLocks/>
            </p:cNvSpPr>
            <p:nvPr/>
          </p:nvSpPr>
          <p:spPr bwMode="auto">
            <a:xfrm rot="180000">
              <a:off x="1354"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0" name="Arc 122"/>
            <p:cNvSpPr>
              <a:spLocks/>
            </p:cNvSpPr>
            <p:nvPr/>
          </p:nvSpPr>
          <p:spPr bwMode="auto">
            <a:xfrm rot="180000">
              <a:off x="1300"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91" name="Arc 123"/>
            <p:cNvSpPr>
              <a:spLocks/>
            </p:cNvSpPr>
            <p:nvPr/>
          </p:nvSpPr>
          <p:spPr bwMode="auto">
            <a:xfrm rot="180000">
              <a:off x="1407"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1" name="Group 124"/>
          <p:cNvGrpSpPr>
            <a:grpSpLocks/>
          </p:cNvGrpSpPr>
          <p:nvPr/>
        </p:nvGrpSpPr>
        <p:grpSpPr bwMode="auto">
          <a:xfrm rot="-385665">
            <a:off x="2505075" y="1393825"/>
            <a:ext cx="206375" cy="73025"/>
            <a:chOff x="952" y="980"/>
            <a:chExt cx="273" cy="65"/>
          </a:xfrm>
        </p:grpSpPr>
        <p:sp>
          <p:nvSpPr>
            <p:cNvPr id="38486" name="Arc 125"/>
            <p:cNvSpPr>
              <a:spLocks/>
            </p:cNvSpPr>
            <p:nvPr/>
          </p:nvSpPr>
          <p:spPr bwMode="auto">
            <a:xfrm rot="180000">
              <a:off x="1007"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7" name="Arc 126"/>
            <p:cNvSpPr>
              <a:spLocks/>
            </p:cNvSpPr>
            <p:nvPr/>
          </p:nvSpPr>
          <p:spPr bwMode="auto">
            <a:xfrm rot="180000">
              <a:off x="952"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8" name="Arc 127"/>
            <p:cNvSpPr>
              <a:spLocks/>
            </p:cNvSpPr>
            <p:nvPr/>
          </p:nvSpPr>
          <p:spPr bwMode="auto">
            <a:xfrm rot="180000">
              <a:off x="1061"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28" name="Group 128"/>
          <p:cNvGrpSpPr>
            <a:grpSpLocks/>
          </p:cNvGrpSpPr>
          <p:nvPr/>
        </p:nvGrpSpPr>
        <p:grpSpPr bwMode="auto">
          <a:xfrm rot="-385665">
            <a:off x="2867025" y="1416050"/>
            <a:ext cx="204788" cy="76200"/>
            <a:chOff x="1429" y="1017"/>
            <a:chExt cx="274" cy="68"/>
          </a:xfrm>
        </p:grpSpPr>
        <p:sp>
          <p:nvSpPr>
            <p:cNvPr id="38483" name="Arc 129"/>
            <p:cNvSpPr>
              <a:spLocks/>
            </p:cNvSpPr>
            <p:nvPr/>
          </p:nvSpPr>
          <p:spPr bwMode="auto">
            <a:xfrm rot="180000">
              <a:off x="1485"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4" name="Arc 130"/>
            <p:cNvSpPr>
              <a:spLocks/>
            </p:cNvSpPr>
            <p:nvPr/>
          </p:nvSpPr>
          <p:spPr bwMode="auto">
            <a:xfrm rot="180000">
              <a:off x="1429"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5" name="Arc 131"/>
            <p:cNvSpPr>
              <a:spLocks/>
            </p:cNvSpPr>
            <p:nvPr/>
          </p:nvSpPr>
          <p:spPr bwMode="auto">
            <a:xfrm rot="180000">
              <a:off x="1538"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29" name="Group 132"/>
          <p:cNvGrpSpPr>
            <a:grpSpLocks/>
          </p:cNvGrpSpPr>
          <p:nvPr/>
        </p:nvGrpSpPr>
        <p:grpSpPr bwMode="auto">
          <a:xfrm rot="-385665">
            <a:off x="2384425" y="1373188"/>
            <a:ext cx="201613" cy="76200"/>
            <a:chOff x="707" y="957"/>
            <a:chExt cx="269" cy="68"/>
          </a:xfrm>
        </p:grpSpPr>
        <p:sp>
          <p:nvSpPr>
            <p:cNvPr id="38480" name="Arc 133"/>
            <p:cNvSpPr>
              <a:spLocks/>
            </p:cNvSpPr>
            <p:nvPr/>
          </p:nvSpPr>
          <p:spPr bwMode="auto">
            <a:xfrm rot="180000">
              <a:off x="758"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1" name="Arc 134"/>
            <p:cNvSpPr>
              <a:spLocks/>
            </p:cNvSpPr>
            <p:nvPr/>
          </p:nvSpPr>
          <p:spPr bwMode="auto">
            <a:xfrm rot="180000">
              <a:off x="707"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82" name="Arc 135"/>
            <p:cNvSpPr>
              <a:spLocks/>
            </p:cNvSpPr>
            <p:nvPr/>
          </p:nvSpPr>
          <p:spPr bwMode="auto">
            <a:xfrm rot="180000">
              <a:off x="812"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30" name="Group 136"/>
          <p:cNvGrpSpPr>
            <a:grpSpLocks/>
          </p:cNvGrpSpPr>
          <p:nvPr/>
        </p:nvGrpSpPr>
        <p:grpSpPr bwMode="auto">
          <a:xfrm rot="-385665">
            <a:off x="2419350" y="1387475"/>
            <a:ext cx="204788" cy="77788"/>
            <a:chOff x="828" y="967"/>
            <a:chExt cx="270" cy="68"/>
          </a:xfrm>
        </p:grpSpPr>
        <p:sp>
          <p:nvSpPr>
            <p:cNvPr id="38477" name="Arc 137"/>
            <p:cNvSpPr>
              <a:spLocks/>
            </p:cNvSpPr>
            <p:nvPr/>
          </p:nvSpPr>
          <p:spPr bwMode="auto">
            <a:xfrm rot="180000">
              <a:off x="878"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8" name="Arc 138"/>
            <p:cNvSpPr>
              <a:spLocks/>
            </p:cNvSpPr>
            <p:nvPr/>
          </p:nvSpPr>
          <p:spPr bwMode="auto">
            <a:xfrm rot="180000">
              <a:off x="828"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9" name="Arc 139"/>
            <p:cNvSpPr>
              <a:spLocks/>
            </p:cNvSpPr>
            <p:nvPr/>
          </p:nvSpPr>
          <p:spPr bwMode="auto">
            <a:xfrm rot="180000">
              <a:off x="934"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31" name="Group 140"/>
          <p:cNvGrpSpPr>
            <a:grpSpLocks/>
          </p:cNvGrpSpPr>
          <p:nvPr/>
        </p:nvGrpSpPr>
        <p:grpSpPr bwMode="auto">
          <a:xfrm rot="-385665">
            <a:off x="2284413" y="1366838"/>
            <a:ext cx="204787" cy="76200"/>
            <a:chOff x="578" y="951"/>
            <a:chExt cx="274" cy="66"/>
          </a:xfrm>
        </p:grpSpPr>
        <p:sp>
          <p:nvSpPr>
            <p:cNvPr id="38474" name="Arc 141"/>
            <p:cNvSpPr>
              <a:spLocks/>
            </p:cNvSpPr>
            <p:nvPr/>
          </p:nvSpPr>
          <p:spPr bwMode="auto">
            <a:xfrm rot="180000">
              <a:off x="632"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5" name="Arc 142"/>
            <p:cNvSpPr>
              <a:spLocks/>
            </p:cNvSpPr>
            <p:nvPr/>
          </p:nvSpPr>
          <p:spPr bwMode="auto">
            <a:xfrm rot="180000">
              <a:off x="578"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6" name="Arc 143"/>
            <p:cNvSpPr>
              <a:spLocks/>
            </p:cNvSpPr>
            <p:nvPr/>
          </p:nvSpPr>
          <p:spPr bwMode="auto">
            <a:xfrm rot="180000">
              <a:off x="689"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77" name="Group 144"/>
          <p:cNvGrpSpPr>
            <a:grpSpLocks/>
          </p:cNvGrpSpPr>
          <p:nvPr/>
        </p:nvGrpSpPr>
        <p:grpSpPr bwMode="auto">
          <a:xfrm rot="-385665">
            <a:off x="2355850" y="1373188"/>
            <a:ext cx="204788" cy="76200"/>
            <a:chOff x="669" y="956"/>
            <a:chExt cx="272" cy="66"/>
          </a:xfrm>
        </p:grpSpPr>
        <p:sp>
          <p:nvSpPr>
            <p:cNvPr id="38471" name="Arc 145"/>
            <p:cNvSpPr>
              <a:spLocks/>
            </p:cNvSpPr>
            <p:nvPr/>
          </p:nvSpPr>
          <p:spPr bwMode="auto">
            <a:xfrm rot="180000">
              <a:off x="723"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2" name="Arc 146"/>
            <p:cNvSpPr>
              <a:spLocks/>
            </p:cNvSpPr>
            <p:nvPr/>
          </p:nvSpPr>
          <p:spPr bwMode="auto">
            <a:xfrm rot="180000">
              <a:off x="669"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3" name="Arc 147"/>
            <p:cNvSpPr>
              <a:spLocks/>
            </p:cNvSpPr>
            <p:nvPr/>
          </p:nvSpPr>
          <p:spPr bwMode="auto">
            <a:xfrm rot="180000">
              <a:off x="778"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78" name="Group 148"/>
          <p:cNvGrpSpPr>
            <a:grpSpLocks/>
          </p:cNvGrpSpPr>
          <p:nvPr/>
        </p:nvGrpSpPr>
        <p:grpSpPr bwMode="auto">
          <a:xfrm rot="-385665">
            <a:off x="2630488" y="1397000"/>
            <a:ext cx="203200" cy="76200"/>
            <a:chOff x="1115" y="992"/>
            <a:chExt cx="273" cy="67"/>
          </a:xfrm>
        </p:grpSpPr>
        <p:sp>
          <p:nvSpPr>
            <p:cNvPr id="38468" name="Arc 149"/>
            <p:cNvSpPr>
              <a:spLocks/>
            </p:cNvSpPr>
            <p:nvPr/>
          </p:nvSpPr>
          <p:spPr bwMode="auto">
            <a:xfrm rot="180000">
              <a:off x="1168"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9" name="Arc 150"/>
            <p:cNvSpPr>
              <a:spLocks/>
            </p:cNvSpPr>
            <p:nvPr/>
          </p:nvSpPr>
          <p:spPr bwMode="auto">
            <a:xfrm rot="180000">
              <a:off x="1115"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70" name="Arc 151"/>
            <p:cNvSpPr>
              <a:spLocks/>
            </p:cNvSpPr>
            <p:nvPr/>
          </p:nvSpPr>
          <p:spPr bwMode="auto">
            <a:xfrm rot="180000">
              <a:off x="1224"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79" name="Group 152"/>
          <p:cNvGrpSpPr>
            <a:grpSpLocks/>
          </p:cNvGrpSpPr>
          <p:nvPr/>
        </p:nvGrpSpPr>
        <p:grpSpPr bwMode="auto">
          <a:xfrm rot="-385665">
            <a:off x="3509963" y="1411288"/>
            <a:ext cx="206375" cy="74612"/>
            <a:chOff x="2285" y="1058"/>
            <a:chExt cx="274" cy="66"/>
          </a:xfrm>
        </p:grpSpPr>
        <p:sp>
          <p:nvSpPr>
            <p:cNvPr id="38465" name="Arc 153"/>
            <p:cNvSpPr>
              <a:spLocks/>
            </p:cNvSpPr>
            <p:nvPr/>
          </p:nvSpPr>
          <p:spPr bwMode="auto">
            <a:xfrm rot="180000">
              <a:off x="2341"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6" name="Arc 154"/>
            <p:cNvSpPr>
              <a:spLocks/>
            </p:cNvSpPr>
            <p:nvPr/>
          </p:nvSpPr>
          <p:spPr bwMode="auto">
            <a:xfrm rot="180000">
              <a:off x="2285"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7" name="Arc 155"/>
            <p:cNvSpPr>
              <a:spLocks/>
            </p:cNvSpPr>
            <p:nvPr/>
          </p:nvSpPr>
          <p:spPr bwMode="auto">
            <a:xfrm rot="180000">
              <a:off x="2396"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0" name="Group 156"/>
          <p:cNvGrpSpPr>
            <a:grpSpLocks/>
          </p:cNvGrpSpPr>
          <p:nvPr/>
        </p:nvGrpSpPr>
        <p:grpSpPr bwMode="auto">
          <a:xfrm rot="-385665">
            <a:off x="3419475" y="1392238"/>
            <a:ext cx="204788" cy="77787"/>
            <a:chOff x="2164" y="1036"/>
            <a:chExt cx="274" cy="68"/>
          </a:xfrm>
        </p:grpSpPr>
        <p:sp>
          <p:nvSpPr>
            <p:cNvPr id="38462" name="Arc 157"/>
            <p:cNvSpPr>
              <a:spLocks/>
            </p:cNvSpPr>
            <p:nvPr/>
          </p:nvSpPr>
          <p:spPr bwMode="auto">
            <a:xfrm rot="180000">
              <a:off x="2218"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3" name="Arc 158"/>
            <p:cNvSpPr>
              <a:spLocks/>
            </p:cNvSpPr>
            <p:nvPr/>
          </p:nvSpPr>
          <p:spPr bwMode="auto">
            <a:xfrm rot="180000">
              <a:off x="2164"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4" name="Arc 159"/>
            <p:cNvSpPr>
              <a:spLocks/>
            </p:cNvSpPr>
            <p:nvPr/>
          </p:nvSpPr>
          <p:spPr bwMode="auto">
            <a:xfrm rot="180000">
              <a:off x="2274"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1" name="Group 160"/>
          <p:cNvGrpSpPr>
            <a:grpSpLocks/>
          </p:cNvGrpSpPr>
          <p:nvPr/>
        </p:nvGrpSpPr>
        <p:grpSpPr bwMode="auto">
          <a:xfrm rot="-385665">
            <a:off x="3267075" y="1398588"/>
            <a:ext cx="203200" cy="76200"/>
            <a:chOff x="1961" y="1031"/>
            <a:chExt cx="273" cy="67"/>
          </a:xfrm>
        </p:grpSpPr>
        <p:sp>
          <p:nvSpPr>
            <p:cNvPr id="38459" name="Arc 161"/>
            <p:cNvSpPr>
              <a:spLocks/>
            </p:cNvSpPr>
            <p:nvPr/>
          </p:nvSpPr>
          <p:spPr bwMode="auto">
            <a:xfrm rot="180000">
              <a:off x="2017"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0" name="Arc 162"/>
            <p:cNvSpPr>
              <a:spLocks/>
            </p:cNvSpPr>
            <p:nvPr/>
          </p:nvSpPr>
          <p:spPr bwMode="auto">
            <a:xfrm rot="180000">
              <a:off x="1961"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61" name="Arc 163"/>
            <p:cNvSpPr>
              <a:spLocks/>
            </p:cNvSpPr>
            <p:nvPr/>
          </p:nvSpPr>
          <p:spPr bwMode="auto">
            <a:xfrm rot="180000">
              <a:off x="2069"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2" name="Group 164"/>
          <p:cNvGrpSpPr>
            <a:grpSpLocks/>
          </p:cNvGrpSpPr>
          <p:nvPr/>
        </p:nvGrpSpPr>
        <p:grpSpPr bwMode="auto">
          <a:xfrm rot="-385665">
            <a:off x="3282950" y="1406525"/>
            <a:ext cx="204788" cy="74613"/>
            <a:chOff x="1984" y="1038"/>
            <a:chExt cx="273" cy="66"/>
          </a:xfrm>
        </p:grpSpPr>
        <p:sp>
          <p:nvSpPr>
            <p:cNvPr id="38456" name="Arc 165"/>
            <p:cNvSpPr>
              <a:spLocks/>
            </p:cNvSpPr>
            <p:nvPr/>
          </p:nvSpPr>
          <p:spPr bwMode="auto">
            <a:xfrm rot="180000">
              <a:off x="2038"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7" name="Arc 166"/>
            <p:cNvSpPr>
              <a:spLocks/>
            </p:cNvSpPr>
            <p:nvPr/>
          </p:nvSpPr>
          <p:spPr bwMode="auto">
            <a:xfrm rot="180000">
              <a:off x="1984"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8" name="Arc 167"/>
            <p:cNvSpPr>
              <a:spLocks/>
            </p:cNvSpPr>
            <p:nvPr/>
          </p:nvSpPr>
          <p:spPr bwMode="auto">
            <a:xfrm rot="180000">
              <a:off x="2093"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3" name="Group 168"/>
          <p:cNvGrpSpPr>
            <a:grpSpLocks/>
          </p:cNvGrpSpPr>
          <p:nvPr/>
        </p:nvGrpSpPr>
        <p:grpSpPr bwMode="auto">
          <a:xfrm rot="-385665">
            <a:off x="3189288" y="1400175"/>
            <a:ext cx="203200" cy="77788"/>
            <a:chOff x="1857" y="1026"/>
            <a:chExt cx="273" cy="68"/>
          </a:xfrm>
        </p:grpSpPr>
        <p:sp>
          <p:nvSpPr>
            <p:cNvPr id="38453" name="Arc 169"/>
            <p:cNvSpPr>
              <a:spLocks/>
            </p:cNvSpPr>
            <p:nvPr/>
          </p:nvSpPr>
          <p:spPr bwMode="auto">
            <a:xfrm rot="180000">
              <a:off x="1911"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4" name="Arc 170"/>
            <p:cNvSpPr>
              <a:spLocks/>
            </p:cNvSpPr>
            <p:nvPr/>
          </p:nvSpPr>
          <p:spPr bwMode="auto">
            <a:xfrm rot="180000">
              <a:off x="1857"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5" name="Arc 171"/>
            <p:cNvSpPr>
              <a:spLocks/>
            </p:cNvSpPr>
            <p:nvPr/>
          </p:nvSpPr>
          <p:spPr bwMode="auto">
            <a:xfrm rot="180000">
              <a:off x="1967"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4" name="Group 172"/>
          <p:cNvGrpSpPr>
            <a:grpSpLocks/>
          </p:cNvGrpSpPr>
          <p:nvPr/>
        </p:nvGrpSpPr>
        <p:grpSpPr bwMode="auto">
          <a:xfrm rot="-385665">
            <a:off x="3113088" y="1387475"/>
            <a:ext cx="204787" cy="76200"/>
            <a:chOff x="1752" y="1021"/>
            <a:chExt cx="274" cy="66"/>
          </a:xfrm>
        </p:grpSpPr>
        <p:sp>
          <p:nvSpPr>
            <p:cNvPr id="38450" name="Arc 173"/>
            <p:cNvSpPr>
              <a:spLocks/>
            </p:cNvSpPr>
            <p:nvPr/>
          </p:nvSpPr>
          <p:spPr bwMode="auto">
            <a:xfrm rot="180000">
              <a:off x="1807"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1" name="Arc 174"/>
            <p:cNvSpPr>
              <a:spLocks/>
            </p:cNvSpPr>
            <p:nvPr/>
          </p:nvSpPr>
          <p:spPr bwMode="auto">
            <a:xfrm rot="180000">
              <a:off x="1752"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52" name="Arc 175"/>
            <p:cNvSpPr>
              <a:spLocks/>
            </p:cNvSpPr>
            <p:nvPr/>
          </p:nvSpPr>
          <p:spPr bwMode="auto">
            <a:xfrm rot="180000">
              <a:off x="1861"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5" name="Group 176"/>
          <p:cNvGrpSpPr>
            <a:grpSpLocks/>
          </p:cNvGrpSpPr>
          <p:nvPr/>
        </p:nvGrpSpPr>
        <p:grpSpPr bwMode="auto">
          <a:xfrm rot="-385665">
            <a:off x="3419475" y="1414463"/>
            <a:ext cx="201613" cy="79375"/>
            <a:chOff x="2160" y="1056"/>
            <a:chExt cx="271" cy="69"/>
          </a:xfrm>
        </p:grpSpPr>
        <p:sp>
          <p:nvSpPr>
            <p:cNvPr id="38447" name="Arc 177"/>
            <p:cNvSpPr>
              <a:spLocks/>
            </p:cNvSpPr>
            <p:nvPr/>
          </p:nvSpPr>
          <p:spPr bwMode="auto">
            <a:xfrm rot="180000">
              <a:off x="2213"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8" name="Arc 178"/>
            <p:cNvSpPr>
              <a:spLocks/>
            </p:cNvSpPr>
            <p:nvPr/>
          </p:nvSpPr>
          <p:spPr bwMode="auto">
            <a:xfrm rot="180000">
              <a:off x="2160"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9" name="Arc 179"/>
            <p:cNvSpPr>
              <a:spLocks/>
            </p:cNvSpPr>
            <p:nvPr/>
          </p:nvSpPr>
          <p:spPr bwMode="auto">
            <a:xfrm rot="180000">
              <a:off x="2269"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6" name="Group 180"/>
          <p:cNvGrpSpPr>
            <a:grpSpLocks/>
          </p:cNvGrpSpPr>
          <p:nvPr/>
        </p:nvGrpSpPr>
        <p:grpSpPr bwMode="auto">
          <a:xfrm rot="-385665">
            <a:off x="2876550" y="1395413"/>
            <a:ext cx="201613" cy="77787"/>
            <a:chOff x="1444" y="1001"/>
            <a:chExt cx="271" cy="67"/>
          </a:xfrm>
        </p:grpSpPr>
        <p:sp>
          <p:nvSpPr>
            <p:cNvPr id="38444" name="Arc 181"/>
            <p:cNvSpPr>
              <a:spLocks/>
            </p:cNvSpPr>
            <p:nvPr/>
          </p:nvSpPr>
          <p:spPr bwMode="auto">
            <a:xfrm rot="180000">
              <a:off x="1496"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5" name="Arc 182"/>
            <p:cNvSpPr>
              <a:spLocks/>
            </p:cNvSpPr>
            <p:nvPr/>
          </p:nvSpPr>
          <p:spPr bwMode="auto">
            <a:xfrm rot="180000">
              <a:off x="1444"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6" name="Arc 183"/>
            <p:cNvSpPr>
              <a:spLocks/>
            </p:cNvSpPr>
            <p:nvPr/>
          </p:nvSpPr>
          <p:spPr bwMode="auto">
            <a:xfrm rot="180000">
              <a:off x="1552"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7" name="Group 184"/>
          <p:cNvGrpSpPr>
            <a:grpSpLocks/>
          </p:cNvGrpSpPr>
          <p:nvPr/>
        </p:nvGrpSpPr>
        <p:grpSpPr bwMode="auto">
          <a:xfrm rot="-385665">
            <a:off x="2779713" y="1392238"/>
            <a:ext cx="203200" cy="76200"/>
            <a:chOff x="1316" y="991"/>
            <a:chExt cx="273" cy="67"/>
          </a:xfrm>
        </p:grpSpPr>
        <p:sp>
          <p:nvSpPr>
            <p:cNvPr id="38441" name="Arc 185"/>
            <p:cNvSpPr>
              <a:spLocks/>
            </p:cNvSpPr>
            <p:nvPr/>
          </p:nvSpPr>
          <p:spPr bwMode="auto">
            <a:xfrm rot="180000">
              <a:off x="1370"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2" name="Arc 186"/>
            <p:cNvSpPr>
              <a:spLocks/>
            </p:cNvSpPr>
            <p:nvPr/>
          </p:nvSpPr>
          <p:spPr bwMode="auto">
            <a:xfrm rot="180000">
              <a:off x="1316"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3" name="Arc 187"/>
            <p:cNvSpPr>
              <a:spLocks/>
            </p:cNvSpPr>
            <p:nvPr/>
          </p:nvSpPr>
          <p:spPr bwMode="auto">
            <a:xfrm rot="180000">
              <a:off x="1425"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8" name="Group 188"/>
          <p:cNvGrpSpPr>
            <a:grpSpLocks/>
          </p:cNvGrpSpPr>
          <p:nvPr/>
        </p:nvGrpSpPr>
        <p:grpSpPr bwMode="auto">
          <a:xfrm rot="-385665">
            <a:off x="2946400" y="1392238"/>
            <a:ext cx="203200" cy="73025"/>
            <a:chOff x="1532" y="1012"/>
            <a:chExt cx="272" cy="65"/>
          </a:xfrm>
        </p:grpSpPr>
        <p:sp>
          <p:nvSpPr>
            <p:cNvPr id="38438" name="Arc 189"/>
            <p:cNvSpPr>
              <a:spLocks/>
            </p:cNvSpPr>
            <p:nvPr/>
          </p:nvSpPr>
          <p:spPr bwMode="auto">
            <a:xfrm rot="180000">
              <a:off x="1586"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9" name="Arc 190"/>
            <p:cNvSpPr>
              <a:spLocks/>
            </p:cNvSpPr>
            <p:nvPr/>
          </p:nvSpPr>
          <p:spPr bwMode="auto">
            <a:xfrm rot="180000">
              <a:off x="1532"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40" name="Arc 191"/>
            <p:cNvSpPr>
              <a:spLocks/>
            </p:cNvSpPr>
            <p:nvPr/>
          </p:nvSpPr>
          <p:spPr bwMode="auto">
            <a:xfrm rot="180000">
              <a:off x="1639"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89" name="Group 192"/>
          <p:cNvGrpSpPr>
            <a:grpSpLocks/>
          </p:cNvGrpSpPr>
          <p:nvPr/>
        </p:nvGrpSpPr>
        <p:grpSpPr bwMode="auto">
          <a:xfrm rot="-385665">
            <a:off x="2678113" y="1377950"/>
            <a:ext cx="204787" cy="74613"/>
            <a:chOff x="1184" y="980"/>
            <a:chExt cx="273" cy="65"/>
          </a:xfrm>
        </p:grpSpPr>
        <p:sp>
          <p:nvSpPr>
            <p:cNvPr id="38435" name="Arc 193"/>
            <p:cNvSpPr>
              <a:spLocks/>
            </p:cNvSpPr>
            <p:nvPr/>
          </p:nvSpPr>
          <p:spPr bwMode="auto">
            <a:xfrm rot="180000">
              <a:off x="1239"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6" name="Arc 194"/>
            <p:cNvSpPr>
              <a:spLocks/>
            </p:cNvSpPr>
            <p:nvPr/>
          </p:nvSpPr>
          <p:spPr bwMode="auto">
            <a:xfrm rot="180000">
              <a:off x="1184"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7" name="Arc 195"/>
            <p:cNvSpPr>
              <a:spLocks/>
            </p:cNvSpPr>
            <p:nvPr/>
          </p:nvSpPr>
          <p:spPr bwMode="auto">
            <a:xfrm rot="180000">
              <a:off x="1293"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90" name="Group 196"/>
          <p:cNvGrpSpPr>
            <a:grpSpLocks/>
          </p:cNvGrpSpPr>
          <p:nvPr/>
        </p:nvGrpSpPr>
        <p:grpSpPr bwMode="auto">
          <a:xfrm rot="-385665">
            <a:off x="3043238" y="1389063"/>
            <a:ext cx="206375" cy="77787"/>
            <a:chOff x="1661" y="1017"/>
            <a:chExt cx="274" cy="68"/>
          </a:xfrm>
        </p:grpSpPr>
        <p:sp>
          <p:nvSpPr>
            <p:cNvPr id="38432" name="Arc 197"/>
            <p:cNvSpPr>
              <a:spLocks/>
            </p:cNvSpPr>
            <p:nvPr/>
          </p:nvSpPr>
          <p:spPr bwMode="auto">
            <a:xfrm rot="180000">
              <a:off x="1717"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3" name="Arc 198"/>
            <p:cNvSpPr>
              <a:spLocks/>
            </p:cNvSpPr>
            <p:nvPr/>
          </p:nvSpPr>
          <p:spPr bwMode="auto">
            <a:xfrm rot="180000">
              <a:off x="1661"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4" name="Arc 199"/>
            <p:cNvSpPr>
              <a:spLocks/>
            </p:cNvSpPr>
            <p:nvPr/>
          </p:nvSpPr>
          <p:spPr bwMode="auto">
            <a:xfrm rot="180000">
              <a:off x="1770"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591" name="Group 200"/>
          <p:cNvGrpSpPr>
            <a:grpSpLocks/>
          </p:cNvGrpSpPr>
          <p:nvPr/>
        </p:nvGrpSpPr>
        <p:grpSpPr bwMode="auto">
          <a:xfrm rot="-385665">
            <a:off x="2490788" y="1368425"/>
            <a:ext cx="203200" cy="77788"/>
            <a:chOff x="939" y="957"/>
            <a:chExt cx="269" cy="68"/>
          </a:xfrm>
        </p:grpSpPr>
        <p:sp>
          <p:nvSpPr>
            <p:cNvPr id="38429" name="Arc 201"/>
            <p:cNvSpPr>
              <a:spLocks/>
            </p:cNvSpPr>
            <p:nvPr/>
          </p:nvSpPr>
          <p:spPr bwMode="auto">
            <a:xfrm rot="180000">
              <a:off x="990"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0" name="Arc 202"/>
            <p:cNvSpPr>
              <a:spLocks/>
            </p:cNvSpPr>
            <p:nvPr/>
          </p:nvSpPr>
          <p:spPr bwMode="auto">
            <a:xfrm rot="180000">
              <a:off x="939"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31" name="Arc 203"/>
            <p:cNvSpPr>
              <a:spLocks/>
            </p:cNvSpPr>
            <p:nvPr/>
          </p:nvSpPr>
          <p:spPr bwMode="auto">
            <a:xfrm rot="180000">
              <a:off x="1044"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888" name="Group 204"/>
          <p:cNvGrpSpPr>
            <a:grpSpLocks/>
          </p:cNvGrpSpPr>
          <p:nvPr/>
        </p:nvGrpSpPr>
        <p:grpSpPr bwMode="auto">
          <a:xfrm rot="-385665">
            <a:off x="2582863" y="1371600"/>
            <a:ext cx="204787" cy="77788"/>
            <a:chOff x="1060" y="967"/>
            <a:chExt cx="270" cy="68"/>
          </a:xfrm>
        </p:grpSpPr>
        <p:sp>
          <p:nvSpPr>
            <p:cNvPr id="38426" name="Arc 205"/>
            <p:cNvSpPr>
              <a:spLocks/>
            </p:cNvSpPr>
            <p:nvPr/>
          </p:nvSpPr>
          <p:spPr bwMode="auto">
            <a:xfrm rot="180000">
              <a:off x="1110"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7" name="Arc 206"/>
            <p:cNvSpPr>
              <a:spLocks/>
            </p:cNvSpPr>
            <p:nvPr/>
          </p:nvSpPr>
          <p:spPr bwMode="auto">
            <a:xfrm rot="180000">
              <a:off x="1060"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8" name="Arc 207"/>
            <p:cNvSpPr>
              <a:spLocks/>
            </p:cNvSpPr>
            <p:nvPr/>
          </p:nvSpPr>
          <p:spPr bwMode="auto">
            <a:xfrm rot="180000">
              <a:off x="1166"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889" name="Group 208"/>
          <p:cNvGrpSpPr>
            <a:grpSpLocks/>
          </p:cNvGrpSpPr>
          <p:nvPr/>
        </p:nvGrpSpPr>
        <p:grpSpPr bwMode="auto">
          <a:xfrm rot="-385665">
            <a:off x="2395538" y="1376363"/>
            <a:ext cx="204787" cy="76200"/>
            <a:chOff x="810" y="951"/>
            <a:chExt cx="274" cy="66"/>
          </a:xfrm>
        </p:grpSpPr>
        <p:sp>
          <p:nvSpPr>
            <p:cNvPr id="38423" name="Arc 209"/>
            <p:cNvSpPr>
              <a:spLocks/>
            </p:cNvSpPr>
            <p:nvPr/>
          </p:nvSpPr>
          <p:spPr bwMode="auto">
            <a:xfrm rot="180000">
              <a:off x="864"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4" name="Arc 210"/>
            <p:cNvSpPr>
              <a:spLocks/>
            </p:cNvSpPr>
            <p:nvPr/>
          </p:nvSpPr>
          <p:spPr bwMode="auto">
            <a:xfrm rot="180000">
              <a:off x="810"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5" name="Arc 211"/>
            <p:cNvSpPr>
              <a:spLocks/>
            </p:cNvSpPr>
            <p:nvPr/>
          </p:nvSpPr>
          <p:spPr bwMode="auto">
            <a:xfrm rot="180000">
              <a:off x="921"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899" name="Group 212"/>
          <p:cNvGrpSpPr>
            <a:grpSpLocks/>
          </p:cNvGrpSpPr>
          <p:nvPr/>
        </p:nvGrpSpPr>
        <p:grpSpPr bwMode="auto">
          <a:xfrm rot="-385665">
            <a:off x="2463800" y="1368425"/>
            <a:ext cx="203200" cy="74613"/>
            <a:chOff x="901" y="956"/>
            <a:chExt cx="272" cy="66"/>
          </a:xfrm>
        </p:grpSpPr>
        <p:sp>
          <p:nvSpPr>
            <p:cNvPr id="38420" name="Arc 213"/>
            <p:cNvSpPr>
              <a:spLocks/>
            </p:cNvSpPr>
            <p:nvPr/>
          </p:nvSpPr>
          <p:spPr bwMode="auto">
            <a:xfrm rot="180000">
              <a:off x="955"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1" name="Arc 214"/>
            <p:cNvSpPr>
              <a:spLocks/>
            </p:cNvSpPr>
            <p:nvPr/>
          </p:nvSpPr>
          <p:spPr bwMode="auto">
            <a:xfrm rot="180000">
              <a:off x="901"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22" name="Arc 215"/>
            <p:cNvSpPr>
              <a:spLocks/>
            </p:cNvSpPr>
            <p:nvPr/>
          </p:nvSpPr>
          <p:spPr bwMode="auto">
            <a:xfrm rot="180000">
              <a:off x="1010"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0" name="Group 216"/>
          <p:cNvGrpSpPr>
            <a:grpSpLocks/>
          </p:cNvGrpSpPr>
          <p:nvPr/>
        </p:nvGrpSpPr>
        <p:grpSpPr bwMode="auto">
          <a:xfrm rot="-385665">
            <a:off x="2801938" y="1392238"/>
            <a:ext cx="204787" cy="76200"/>
            <a:chOff x="1347" y="992"/>
            <a:chExt cx="273" cy="67"/>
          </a:xfrm>
        </p:grpSpPr>
        <p:sp>
          <p:nvSpPr>
            <p:cNvPr id="38417" name="Arc 217"/>
            <p:cNvSpPr>
              <a:spLocks/>
            </p:cNvSpPr>
            <p:nvPr/>
          </p:nvSpPr>
          <p:spPr bwMode="auto">
            <a:xfrm rot="180000">
              <a:off x="1400"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8" name="Arc 218"/>
            <p:cNvSpPr>
              <a:spLocks/>
            </p:cNvSpPr>
            <p:nvPr/>
          </p:nvSpPr>
          <p:spPr bwMode="auto">
            <a:xfrm rot="180000">
              <a:off x="1347"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9" name="Arc 219"/>
            <p:cNvSpPr>
              <a:spLocks/>
            </p:cNvSpPr>
            <p:nvPr/>
          </p:nvSpPr>
          <p:spPr bwMode="auto">
            <a:xfrm rot="180000">
              <a:off x="1456"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48" name="Arc 220"/>
          <p:cNvSpPr>
            <a:spLocks noChangeAspect="1"/>
          </p:cNvSpPr>
          <p:nvPr/>
        </p:nvSpPr>
        <p:spPr bwMode="auto">
          <a:xfrm rot="-120000">
            <a:off x="5016500" y="1368425"/>
            <a:ext cx="47625" cy="171450"/>
          </a:xfrm>
          <a:custGeom>
            <a:avLst/>
            <a:gdLst>
              <a:gd name="T0" fmla="*/ 0 w 21600"/>
              <a:gd name="T1" fmla="*/ 2147483647 h 21597"/>
              <a:gd name="T2" fmla="*/ 5381259 w 21600"/>
              <a:gd name="T3" fmla="*/ 0 h 21597"/>
              <a:gd name="T4" fmla="*/ 5471733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6"/>
                  <a:pt x="9454" y="194"/>
                  <a:pt x="21242" y="-1"/>
                </a:cubicBezTo>
              </a:path>
              <a:path w="21600" h="21597" stroke="0" extrusionOk="0">
                <a:moveTo>
                  <a:pt x="0" y="21597"/>
                </a:moveTo>
                <a:cubicBezTo>
                  <a:pt x="0" y="9806"/>
                  <a:pt x="9454" y="194"/>
                  <a:pt x="21242"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949" name="Arc 221"/>
          <p:cNvSpPr>
            <a:spLocks noChangeAspect="1"/>
          </p:cNvSpPr>
          <p:nvPr/>
        </p:nvSpPr>
        <p:spPr bwMode="auto">
          <a:xfrm rot="-120000">
            <a:off x="5148263" y="1389063"/>
            <a:ext cx="95250" cy="171450"/>
          </a:xfrm>
          <a:custGeom>
            <a:avLst/>
            <a:gdLst>
              <a:gd name="T0" fmla="*/ 0 w 21600"/>
              <a:gd name="T1" fmla="*/ 2147483647 h 21599"/>
              <a:gd name="T2" fmla="*/ 694604235 w 21600"/>
              <a:gd name="T3" fmla="*/ 0 h 21599"/>
              <a:gd name="T4" fmla="*/ 70037680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678"/>
                  <a:pt x="9601" y="97"/>
                  <a:pt x="21421" y="-1"/>
                </a:cubicBezTo>
              </a:path>
              <a:path w="21600" h="21599" stroke="0" extrusionOk="0">
                <a:moveTo>
                  <a:pt x="0" y="21499"/>
                </a:moveTo>
                <a:cubicBezTo>
                  <a:pt x="54" y="9678"/>
                  <a:pt x="9601" y="97"/>
                  <a:pt x="21421" y="-1"/>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01" name="Group 222"/>
          <p:cNvGrpSpPr>
            <a:grpSpLocks noChangeAspect="1"/>
          </p:cNvGrpSpPr>
          <p:nvPr/>
        </p:nvGrpSpPr>
        <p:grpSpPr bwMode="auto">
          <a:xfrm>
            <a:off x="5192713" y="1373188"/>
            <a:ext cx="74612" cy="217487"/>
            <a:chOff x="4579" y="1161"/>
            <a:chExt cx="94" cy="274"/>
          </a:xfrm>
        </p:grpSpPr>
        <p:sp>
          <p:nvSpPr>
            <p:cNvPr id="38414" name="Arc 223"/>
            <p:cNvSpPr>
              <a:spLocks noChangeAspect="1"/>
            </p:cNvSpPr>
            <p:nvPr/>
          </p:nvSpPr>
          <p:spPr bwMode="auto">
            <a:xfrm rot="-120000">
              <a:off x="4579" y="1161"/>
              <a:ext cx="31" cy="272"/>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5" name="Arc 224"/>
            <p:cNvSpPr>
              <a:spLocks noChangeAspect="1"/>
            </p:cNvSpPr>
            <p:nvPr/>
          </p:nvSpPr>
          <p:spPr bwMode="auto">
            <a:xfrm rot="-120000">
              <a:off x="4580" y="1163"/>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6" name="Arc 225"/>
            <p:cNvSpPr>
              <a:spLocks noChangeAspect="1"/>
            </p:cNvSpPr>
            <p:nvPr/>
          </p:nvSpPr>
          <p:spPr bwMode="auto">
            <a:xfrm rot="-120000">
              <a:off x="4581" y="1165"/>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51" name="Arc 226"/>
          <p:cNvSpPr>
            <a:spLocks noChangeAspect="1"/>
          </p:cNvSpPr>
          <p:nvPr/>
        </p:nvSpPr>
        <p:spPr bwMode="auto">
          <a:xfrm rot="-120000">
            <a:off x="4830763" y="1370013"/>
            <a:ext cx="25400" cy="128587"/>
          </a:xfrm>
          <a:custGeom>
            <a:avLst/>
            <a:gdLst>
              <a:gd name="T0" fmla="*/ 0 w 21600"/>
              <a:gd name="T1" fmla="*/ 2147483647 h 21589"/>
              <a:gd name="T2" fmla="*/ 65036 w 21600"/>
              <a:gd name="T3" fmla="*/ 0 h 21589"/>
              <a:gd name="T4" fmla="*/ 67162 w 21600"/>
              <a:gd name="T5" fmla="*/ 2147483647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952" name="Arc 227"/>
          <p:cNvSpPr>
            <a:spLocks noChangeAspect="1"/>
          </p:cNvSpPr>
          <p:nvPr/>
        </p:nvSpPr>
        <p:spPr bwMode="auto">
          <a:xfrm rot="-120000">
            <a:off x="4806950" y="1412875"/>
            <a:ext cx="49213" cy="128588"/>
          </a:xfrm>
          <a:custGeom>
            <a:avLst/>
            <a:gdLst>
              <a:gd name="T0" fmla="*/ 0 w 21600"/>
              <a:gd name="T1" fmla="*/ 2147483647 h 21597"/>
              <a:gd name="T2" fmla="*/ 6771039 w 21600"/>
              <a:gd name="T3" fmla="*/ 0 h 21597"/>
              <a:gd name="T4" fmla="*/ 6883937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02" name="Group 228"/>
          <p:cNvGrpSpPr>
            <a:grpSpLocks noChangeAspect="1"/>
          </p:cNvGrpSpPr>
          <p:nvPr/>
        </p:nvGrpSpPr>
        <p:grpSpPr bwMode="auto">
          <a:xfrm>
            <a:off x="5172075" y="1387475"/>
            <a:ext cx="74613" cy="217488"/>
            <a:chOff x="4553" y="1211"/>
            <a:chExt cx="94" cy="274"/>
          </a:xfrm>
        </p:grpSpPr>
        <p:sp>
          <p:nvSpPr>
            <p:cNvPr id="38411" name="Arc 229"/>
            <p:cNvSpPr>
              <a:spLocks noChangeAspect="1"/>
            </p:cNvSpPr>
            <p:nvPr/>
          </p:nvSpPr>
          <p:spPr bwMode="auto">
            <a:xfrm rot="-120000">
              <a:off x="4553" y="1211"/>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2" name="Arc 230"/>
            <p:cNvSpPr>
              <a:spLocks noChangeAspect="1"/>
            </p:cNvSpPr>
            <p:nvPr/>
          </p:nvSpPr>
          <p:spPr bwMode="auto">
            <a:xfrm rot="-120000">
              <a:off x="4554" y="1215"/>
              <a:ext cx="60" cy="26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3" name="Arc 231"/>
            <p:cNvSpPr>
              <a:spLocks noChangeAspect="1"/>
            </p:cNvSpPr>
            <p:nvPr/>
          </p:nvSpPr>
          <p:spPr bwMode="auto">
            <a:xfrm rot="-120000">
              <a:off x="4556" y="1213"/>
              <a:ext cx="91" cy="27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2"/>
                    <a:pt x="9525" y="131"/>
                    <a:pt x="21361" y="0"/>
                  </a:cubicBezTo>
                </a:path>
                <a:path w="21600" h="21599" stroke="0" extrusionOk="0">
                  <a:moveTo>
                    <a:pt x="0" y="21599"/>
                  </a:moveTo>
                  <a:cubicBezTo>
                    <a:pt x="0" y="9762"/>
                    <a:pt x="9525" y="131"/>
                    <a:pt x="2136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3" name="Group 232"/>
          <p:cNvGrpSpPr>
            <a:grpSpLocks noChangeAspect="1"/>
          </p:cNvGrpSpPr>
          <p:nvPr/>
        </p:nvGrpSpPr>
        <p:grpSpPr bwMode="auto">
          <a:xfrm>
            <a:off x="5143500" y="1343025"/>
            <a:ext cx="74613" cy="217488"/>
            <a:chOff x="4516" y="1156"/>
            <a:chExt cx="94" cy="273"/>
          </a:xfrm>
        </p:grpSpPr>
        <p:sp>
          <p:nvSpPr>
            <p:cNvPr id="38408" name="Arc 233"/>
            <p:cNvSpPr>
              <a:spLocks noChangeAspect="1"/>
            </p:cNvSpPr>
            <p:nvPr/>
          </p:nvSpPr>
          <p:spPr bwMode="auto">
            <a:xfrm rot="-120000">
              <a:off x="4516" y="1156"/>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9" name="Arc 234"/>
            <p:cNvSpPr>
              <a:spLocks noChangeAspect="1"/>
            </p:cNvSpPr>
            <p:nvPr/>
          </p:nvSpPr>
          <p:spPr bwMode="auto">
            <a:xfrm rot="-120000">
              <a:off x="4517" y="1158"/>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8"/>
                    <a:pt x="9452" y="196"/>
                    <a:pt x="21240" y="0"/>
                  </a:cubicBezTo>
                </a:path>
                <a:path w="21600" h="21597" stroke="0" extrusionOk="0">
                  <a:moveTo>
                    <a:pt x="0" y="21597"/>
                  </a:moveTo>
                  <a:cubicBezTo>
                    <a:pt x="0" y="9808"/>
                    <a:pt x="9452" y="196"/>
                    <a:pt x="21240" y="0"/>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10" name="Arc 235"/>
            <p:cNvSpPr>
              <a:spLocks noChangeAspect="1"/>
            </p:cNvSpPr>
            <p:nvPr/>
          </p:nvSpPr>
          <p:spPr bwMode="auto">
            <a:xfrm rot="-120000">
              <a:off x="4519" y="1159"/>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4"/>
                    <a:pt x="9556" y="130"/>
                    <a:pt x="21362" y="0"/>
                  </a:cubicBezTo>
                </a:path>
                <a:path w="21600" h="21599" stroke="0" extrusionOk="0">
                  <a:moveTo>
                    <a:pt x="0" y="21520"/>
                  </a:moveTo>
                  <a:cubicBezTo>
                    <a:pt x="43" y="9714"/>
                    <a:pt x="9556" y="130"/>
                    <a:pt x="21362"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4" name="Group 236"/>
          <p:cNvGrpSpPr>
            <a:grpSpLocks noChangeAspect="1"/>
          </p:cNvGrpSpPr>
          <p:nvPr/>
        </p:nvGrpSpPr>
        <p:grpSpPr bwMode="auto">
          <a:xfrm>
            <a:off x="5245100" y="1392238"/>
            <a:ext cx="76200" cy="219075"/>
            <a:chOff x="4645" y="1217"/>
            <a:chExt cx="95" cy="277"/>
          </a:xfrm>
        </p:grpSpPr>
        <p:sp>
          <p:nvSpPr>
            <p:cNvPr id="38405" name="Arc 237"/>
            <p:cNvSpPr>
              <a:spLocks noChangeAspect="1"/>
            </p:cNvSpPr>
            <p:nvPr/>
          </p:nvSpPr>
          <p:spPr bwMode="auto">
            <a:xfrm rot="-120000">
              <a:off x="4645" y="1217"/>
              <a:ext cx="31" cy="273"/>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6" name="Arc 238"/>
            <p:cNvSpPr>
              <a:spLocks noChangeAspect="1"/>
            </p:cNvSpPr>
            <p:nvPr/>
          </p:nvSpPr>
          <p:spPr bwMode="auto">
            <a:xfrm rot="-120000">
              <a:off x="4646" y="1223"/>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7" name="Arc 239"/>
            <p:cNvSpPr>
              <a:spLocks noChangeAspect="1"/>
            </p:cNvSpPr>
            <p:nvPr/>
          </p:nvSpPr>
          <p:spPr bwMode="auto">
            <a:xfrm rot="-120000">
              <a:off x="4648" y="1224"/>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5" name="Group 240"/>
          <p:cNvGrpSpPr>
            <a:grpSpLocks noChangeAspect="1"/>
          </p:cNvGrpSpPr>
          <p:nvPr/>
        </p:nvGrpSpPr>
        <p:grpSpPr bwMode="auto">
          <a:xfrm>
            <a:off x="5118100" y="1341438"/>
            <a:ext cx="74613" cy="215900"/>
            <a:chOff x="4485" y="1154"/>
            <a:chExt cx="93" cy="272"/>
          </a:xfrm>
        </p:grpSpPr>
        <p:sp>
          <p:nvSpPr>
            <p:cNvPr id="38402" name="Arc 241"/>
            <p:cNvSpPr>
              <a:spLocks noChangeAspect="1"/>
            </p:cNvSpPr>
            <p:nvPr/>
          </p:nvSpPr>
          <p:spPr bwMode="auto">
            <a:xfrm rot="-120000">
              <a:off x="4485" y="1154"/>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85"/>
                    <a:pt x="9275" y="380"/>
                    <a:pt x="20892" y="-1"/>
                  </a:cubicBezTo>
                </a:path>
                <a:path w="21600" h="21588" stroke="0" extrusionOk="0">
                  <a:moveTo>
                    <a:pt x="0" y="21509"/>
                  </a:moveTo>
                  <a:cubicBezTo>
                    <a:pt x="42" y="9885"/>
                    <a:pt x="9275" y="380"/>
                    <a:pt x="20892"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3" name="Arc 242"/>
            <p:cNvSpPr>
              <a:spLocks noChangeAspect="1"/>
            </p:cNvSpPr>
            <p:nvPr/>
          </p:nvSpPr>
          <p:spPr bwMode="auto">
            <a:xfrm rot="-120000">
              <a:off x="4487" y="1155"/>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4" name="Arc 243"/>
            <p:cNvSpPr>
              <a:spLocks noChangeAspect="1"/>
            </p:cNvSpPr>
            <p:nvPr/>
          </p:nvSpPr>
          <p:spPr bwMode="auto">
            <a:xfrm rot="-120000">
              <a:off x="4487" y="115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6" name="Group 244"/>
          <p:cNvGrpSpPr>
            <a:grpSpLocks noChangeAspect="1"/>
          </p:cNvGrpSpPr>
          <p:nvPr/>
        </p:nvGrpSpPr>
        <p:grpSpPr bwMode="auto">
          <a:xfrm>
            <a:off x="5087938" y="1333500"/>
            <a:ext cx="73025" cy="217488"/>
            <a:chOff x="4451" y="1096"/>
            <a:chExt cx="92" cy="273"/>
          </a:xfrm>
        </p:grpSpPr>
        <p:sp>
          <p:nvSpPr>
            <p:cNvPr id="38399" name="Arc 245"/>
            <p:cNvSpPr>
              <a:spLocks noChangeAspect="1"/>
            </p:cNvSpPr>
            <p:nvPr/>
          </p:nvSpPr>
          <p:spPr bwMode="auto">
            <a:xfrm rot="-120000">
              <a:off x="4451" y="1096"/>
              <a:ext cx="30"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94"/>
                    <a:pt x="9262" y="392"/>
                    <a:pt x="20870" y="0"/>
                  </a:cubicBezTo>
                </a:path>
                <a:path w="21600" h="21588" stroke="0" extrusionOk="0">
                  <a:moveTo>
                    <a:pt x="0" y="21509"/>
                  </a:moveTo>
                  <a:cubicBezTo>
                    <a:pt x="42" y="9894"/>
                    <a:pt x="9262" y="392"/>
                    <a:pt x="20870" y="0"/>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0" name="Arc 246"/>
            <p:cNvSpPr>
              <a:spLocks noChangeAspect="1"/>
            </p:cNvSpPr>
            <p:nvPr/>
          </p:nvSpPr>
          <p:spPr bwMode="auto">
            <a:xfrm rot="-120000">
              <a:off x="4451" y="1097"/>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401" name="Arc 247"/>
            <p:cNvSpPr>
              <a:spLocks noChangeAspect="1"/>
            </p:cNvSpPr>
            <p:nvPr/>
          </p:nvSpPr>
          <p:spPr bwMode="auto">
            <a:xfrm rot="-120000">
              <a:off x="4453" y="109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58" name="Arc 248"/>
          <p:cNvSpPr>
            <a:spLocks noChangeAspect="1"/>
          </p:cNvSpPr>
          <p:nvPr/>
        </p:nvSpPr>
        <p:spPr bwMode="auto">
          <a:xfrm rot="-120000">
            <a:off x="5035550" y="1358900"/>
            <a:ext cx="69850" cy="171450"/>
          </a:xfrm>
          <a:custGeom>
            <a:avLst/>
            <a:gdLst>
              <a:gd name="T0" fmla="*/ 0 w 21600"/>
              <a:gd name="T1" fmla="*/ 2147483647 h 21599"/>
              <a:gd name="T2" fmla="*/ 78975150 w 21600"/>
              <a:gd name="T3" fmla="*/ 0 h 21599"/>
              <a:gd name="T4" fmla="*/ 79880819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704"/>
                  <a:pt x="9560" y="134"/>
                  <a:pt x="21355" y="0"/>
                </a:cubicBezTo>
              </a:path>
              <a:path w="21600" h="21599" stroke="0" extrusionOk="0">
                <a:moveTo>
                  <a:pt x="0" y="21499"/>
                </a:moveTo>
                <a:cubicBezTo>
                  <a:pt x="54" y="9704"/>
                  <a:pt x="9560" y="134"/>
                  <a:pt x="21355"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07" name="Group 249"/>
          <p:cNvGrpSpPr>
            <a:grpSpLocks noChangeAspect="1"/>
          </p:cNvGrpSpPr>
          <p:nvPr/>
        </p:nvGrpSpPr>
        <p:grpSpPr bwMode="auto">
          <a:xfrm>
            <a:off x="5062538" y="1331913"/>
            <a:ext cx="74612" cy="215900"/>
            <a:chOff x="4419" y="1093"/>
            <a:chExt cx="93" cy="273"/>
          </a:xfrm>
        </p:grpSpPr>
        <p:sp>
          <p:nvSpPr>
            <p:cNvPr id="38396" name="Arc 250"/>
            <p:cNvSpPr>
              <a:spLocks noChangeAspect="1"/>
            </p:cNvSpPr>
            <p:nvPr/>
          </p:nvSpPr>
          <p:spPr bwMode="auto">
            <a:xfrm rot="-120000">
              <a:off x="4419" y="1093"/>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7" name="Arc 251"/>
            <p:cNvSpPr>
              <a:spLocks noChangeAspect="1"/>
            </p:cNvSpPr>
            <p:nvPr/>
          </p:nvSpPr>
          <p:spPr bwMode="auto">
            <a:xfrm rot="-120000">
              <a:off x="4420" y="1096"/>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60"/>
                    <a:pt x="9482" y="197"/>
                    <a:pt x="21238" y="0"/>
                  </a:cubicBezTo>
                </a:path>
                <a:path w="21600" h="21597" stroke="0" extrusionOk="0">
                  <a:moveTo>
                    <a:pt x="0" y="21518"/>
                  </a:moveTo>
                  <a:cubicBezTo>
                    <a:pt x="43" y="9760"/>
                    <a:pt x="9482" y="197"/>
                    <a:pt x="21238" y="0"/>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8" name="Arc 252"/>
            <p:cNvSpPr>
              <a:spLocks noChangeAspect="1"/>
            </p:cNvSpPr>
            <p:nvPr/>
          </p:nvSpPr>
          <p:spPr bwMode="auto">
            <a:xfrm rot="-120000">
              <a:off x="4421" y="109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8" name="Group 253"/>
          <p:cNvGrpSpPr>
            <a:grpSpLocks noChangeAspect="1"/>
          </p:cNvGrpSpPr>
          <p:nvPr/>
        </p:nvGrpSpPr>
        <p:grpSpPr bwMode="auto">
          <a:xfrm>
            <a:off x="5029200" y="1368425"/>
            <a:ext cx="73025" cy="215900"/>
            <a:chOff x="4356" y="1087"/>
            <a:chExt cx="92" cy="272"/>
          </a:xfrm>
        </p:grpSpPr>
        <p:sp>
          <p:nvSpPr>
            <p:cNvPr id="38393" name="Arc 254"/>
            <p:cNvSpPr>
              <a:spLocks noChangeAspect="1"/>
            </p:cNvSpPr>
            <p:nvPr/>
          </p:nvSpPr>
          <p:spPr bwMode="auto">
            <a:xfrm rot="-120000">
              <a:off x="4356" y="1087"/>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4" name="Arc 255"/>
            <p:cNvSpPr>
              <a:spLocks noChangeAspect="1"/>
            </p:cNvSpPr>
            <p:nvPr/>
          </p:nvSpPr>
          <p:spPr bwMode="auto">
            <a:xfrm rot="-120000">
              <a:off x="4356" y="1087"/>
              <a:ext cx="61"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5" name="Arc 256"/>
            <p:cNvSpPr>
              <a:spLocks noChangeAspect="1"/>
            </p:cNvSpPr>
            <p:nvPr/>
          </p:nvSpPr>
          <p:spPr bwMode="auto">
            <a:xfrm rot="-120000">
              <a:off x="4358" y="108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5"/>
                    <a:pt x="9555" y="132"/>
                    <a:pt x="21359" y="0"/>
                  </a:cubicBezTo>
                </a:path>
                <a:path w="21600" h="21599" stroke="0" extrusionOk="0">
                  <a:moveTo>
                    <a:pt x="0" y="21520"/>
                  </a:moveTo>
                  <a:cubicBezTo>
                    <a:pt x="43" y="9715"/>
                    <a:pt x="9555"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09" name="Group 257"/>
          <p:cNvGrpSpPr>
            <a:grpSpLocks noChangeAspect="1"/>
          </p:cNvGrpSpPr>
          <p:nvPr/>
        </p:nvGrpSpPr>
        <p:grpSpPr bwMode="auto">
          <a:xfrm>
            <a:off x="5218113" y="1392238"/>
            <a:ext cx="74612" cy="217487"/>
            <a:chOff x="4611" y="1217"/>
            <a:chExt cx="93" cy="274"/>
          </a:xfrm>
        </p:grpSpPr>
        <p:sp>
          <p:nvSpPr>
            <p:cNvPr id="38390" name="Arc 258"/>
            <p:cNvSpPr>
              <a:spLocks noChangeAspect="1"/>
            </p:cNvSpPr>
            <p:nvPr/>
          </p:nvSpPr>
          <p:spPr bwMode="auto">
            <a:xfrm rot="-120000">
              <a:off x="4611" y="1219"/>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1" name="Arc 259"/>
            <p:cNvSpPr>
              <a:spLocks noChangeAspect="1"/>
            </p:cNvSpPr>
            <p:nvPr/>
          </p:nvSpPr>
          <p:spPr bwMode="auto">
            <a:xfrm rot="-120000">
              <a:off x="4612" y="1217"/>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92" name="Arc 260"/>
            <p:cNvSpPr>
              <a:spLocks noChangeAspect="1"/>
            </p:cNvSpPr>
            <p:nvPr/>
          </p:nvSpPr>
          <p:spPr bwMode="auto">
            <a:xfrm rot="-120000">
              <a:off x="4613" y="1220"/>
              <a:ext cx="91" cy="27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62" name="Arc 261"/>
          <p:cNvSpPr>
            <a:spLocks noChangeAspect="1"/>
          </p:cNvSpPr>
          <p:nvPr/>
        </p:nvSpPr>
        <p:spPr bwMode="auto">
          <a:xfrm rot="-450511">
            <a:off x="4733925" y="1330325"/>
            <a:ext cx="53975" cy="127000"/>
          </a:xfrm>
          <a:custGeom>
            <a:avLst/>
            <a:gdLst>
              <a:gd name="T0" fmla="*/ 0 w 21600"/>
              <a:gd name="T1" fmla="*/ 2147483647 h 21598"/>
              <a:gd name="T2" fmla="*/ 12949772 w 21600"/>
              <a:gd name="T3" fmla="*/ 0 h 21598"/>
              <a:gd name="T4" fmla="*/ 13140894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963" name="Arc 262"/>
          <p:cNvSpPr>
            <a:spLocks noChangeAspect="1"/>
          </p:cNvSpPr>
          <p:nvPr/>
        </p:nvSpPr>
        <p:spPr bwMode="auto">
          <a:xfrm rot="-450511">
            <a:off x="4870450" y="1385888"/>
            <a:ext cx="107950" cy="128587"/>
          </a:xfrm>
          <a:custGeom>
            <a:avLst/>
            <a:gdLst>
              <a:gd name="T0" fmla="*/ 0 w 21600"/>
              <a:gd name="T1" fmla="*/ 2147483647 h 21599"/>
              <a:gd name="T2" fmla="*/ 1669727776 w 21600"/>
              <a:gd name="T3" fmla="*/ 0 h 21599"/>
              <a:gd name="T4" fmla="*/ 168203567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1" y="-1"/>
                </a:cubicBezTo>
              </a:path>
              <a:path w="21600" h="21599" stroke="0" extrusionOk="0">
                <a:moveTo>
                  <a:pt x="0" y="21599"/>
                </a:moveTo>
                <a:cubicBezTo>
                  <a:pt x="0" y="9731"/>
                  <a:pt x="9574" y="86"/>
                  <a:pt x="21441" y="-1"/>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10" name="Group 263"/>
          <p:cNvGrpSpPr>
            <a:grpSpLocks noChangeAspect="1"/>
          </p:cNvGrpSpPr>
          <p:nvPr/>
        </p:nvGrpSpPr>
        <p:grpSpPr bwMode="auto">
          <a:xfrm rot="-390511">
            <a:off x="4919663" y="1347788"/>
            <a:ext cx="82550" cy="161925"/>
            <a:chOff x="4362" y="1124"/>
            <a:chExt cx="104" cy="204"/>
          </a:xfrm>
        </p:grpSpPr>
        <p:sp>
          <p:nvSpPr>
            <p:cNvPr id="38387" name="Arc 264"/>
            <p:cNvSpPr>
              <a:spLocks noChangeAspect="1"/>
            </p:cNvSpPr>
            <p:nvPr/>
          </p:nvSpPr>
          <p:spPr bwMode="auto">
            <a:xfrm rot="-60000">
              <a:off x="4362" y="1124"/>
              <a:ext cx="34"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43"/>
                    <a:pt x="9330" y="341"/>
                    <a:pt x="20967" y="0"/>
                  </a:cubicBezTo>
                </a:path>
                <a:path w="21600" h="21591" stroke="0" extrusionOk="0">
                  <a:moveTo>
                    <a:pt x="0" y="21485"/>
                  </a:moveTo>
                  <a:cubicBezTo>
                    <a:pt x="57" y="9843"/>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8" name="Arc 265"/>
            <p:cNvSpPr>
              <a:spLocks noChangeAspect="1"/>
            </p:cNvSpPr>
            <p:nvPr/>
          </p:nvSpPr>
          <p:spPr bwMode="auto">
            <a:xfrm rot="-60000">
              <a:off x="4363" y="1126"/>
              <a:ext cx="68"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7"/>
                    <a:pt x="9520" y="172"/>
                    <a:pt x="21283" y="0"/>
                  </a:cubicBezTo>
                </a:path>
                <a:path w="21600" h="21598" stroke="0" extrusionOk="0">
                  <a:moveTo>
                    <a:pt x="0" y="21491"/>
                  </a:moveTo>
                  <a:cubicBezTo>
                    <a:pt x="58" y="9727"/>
                    <a:pt x="9520"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9" name="Arc 266"/>
            <p:cNvSpPr>
              <a:spLocks noChangeAspect="1"/>
            </p:cNvSpPr>
            <p:nvPr/>
          </p:nvSpPr>
          <p:spPr bwMode="auto">
            <a:xfrm rot="-60000">
              <a:off x="4363" y="112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4" y="114"/>
                    <a:pt x="21390" y="0"/>
                  </a:cubicBezTo>
                </a:path>
                <a:path w="21600" h="21599" stroke="0" extrusionOk="0">
                  <a:moveTo>
                    <a:pt x="0" y="21493"/>
                  </a:moveTo>
                  <a:cubicBezTo>
                    <a:pt x="58" y="9687"/>
                    <a:pt x="9584" y="114"/>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65" name="Arc 267"/>
          <p:cNvSpPr>
            <a:spLocks noChangeAspect="1"/>
          </p:cNvSpPr>
          <p:nvPr/>
        </p:nvSpPr>
        <p:spPr bwMode="auto">
          <a:xfrm rot="-450511">
            <a:off x="4706938" y="1335088"/>
            <a:ext cx="26987" cy="96837"/>
          </a:xfrm>
          <a:custGeom>
            <a:avLst/>
            <a:gdLst>
              <a:gd name="T0" fmla="*/ 0 w 21600"/>
              <a:gd name="T1" fmla="*/ 788228693 h 21591"/>
              <a:gd name="T2" fmla="*/ 99636 w 21600"/>
              <a:gd name="T3" fmla="*/ 0 h 21591"/>
              <a:gd name="T4" fmla="*/ 102651 w 21600"/>
              <a:gd name="T5" fmla="*/ 788228693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7966" name="Arc 268"/>
          <p:cNvSpPr>
            <a:spLocks noChangeAspect="1"/>
          </p:cNvSpPr>
          <p:nvPr/>
        </p:nvSpPr>
        <p:spPr bwMode="auto">
          <a:xfrm rot="-450511">
            <a:off x="4703763" y="1331913"/>
            <a:ext cx="55562" cy="98425"/>
          </a:xfrm>
          <a:custGeom>
            <a:avLst/>
            <a:gdLst>
              <a:gd name="T0" fmla="*/ 0 w 21600"/>
              <a:gd name="T1" fmla="*/ 881568900 h 21598"/>
              <a:gd name="T2" fmla="*/ 15861458 w 21600"/>
              <a:gd name="T3" fmla="*/ 0 h 21598"/>
              <a:gd name="T4" fmla="*/ 16096177 w 21600"/>
              <a:gd name="T5" fmla="*/ 88156890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11" name="Group 269"/>
          <p:cNvGrpSpPr>
            <a:grpSpLocks noChangeAspect="1"/>
          </p:cNvGrpSpPr>
          <p:nvPr/>
        </p:nvGrpSpPr>
        <p:grpSpPr bwMode="auto">
          <a:xfrm rot="-390511">
            <a:off x="4897438" y="1382713"/>
            <a:ext cx="82550" cy="161925"/>
            <a:chOff x="4328" y="1166"/>
            <a:chExt cx="103" cy="205"/>
          </a:xfrm>
        </p:grpSpPr>
        <p:sp>
          <p:nvSpPr>
            <p:cNvPr id="38384" name="Arc 270"/>
            <p:cNvSpPr>
              <a:spLocks noChangeAspect="1"/>
            </p:cNvSpPr>
            <p:nvPr/>
          </p:nvSpPr>
          <p:spPr bwMode="auto">
            <a:xfrm rot="-60000">
              <a:off x="4328" y="1166"/>
              <a:ext cx="35" cy="203"/>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5" name="Arc 271"/>
            <p:cNvSpPr>
              <a:spLocks noChangeAspect="1"/>
            </p:cNvSpPr>
            <p:nvPr/>
          </p:nvSpPr>
          <p:spPr bwMode="auto">
            <a:xfrm rot="-60000">
              <a:off x="4328" y="1167"/>
              <a:ext cx="68" cy="20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7" y="9727"/>
                    <a:pt x="9519" y="172"/>
                    <a:pt x="21283" y="0"/>
                  </a:cubicBezTo>
                </a:path>
                <a:path w="21600" h="21598" stroke="0" extrusionOk="0">
                  <a:moveTo>
                    <a:pt x="0" y="21492"/>
                  </a:moveTo>
                  <a:cubicBezTo>
                    <a:pt x="57" y="9727"/>
                    <a:pt x="9519"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6" name="Arc 272"/>
            <p:cNvSpPr>
              <a:spLocks noChangeAspect="1"/>
            </p:cNvSpPr>
            <p:nvPr/>
          </p:nvSpPr>
          <p:spPr bwMode="auto">
            <a:xfrm rot="-60000">
              <a:off x="4328" y="1167"/>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2" name="Group 273"/>
          <p:cNvGrpSpPr>
            <a:grpSpLocks noChangeAspect="1"/>
          </p:cNvGrpSpPr>
          <p:nvPr/>
        </p:nvGrpSpPr>
        <p:grpSpPr bwMode="auto">
          <a:xfrm rot="-390511">
            <a:off x="4865688" y="1352550"/>
            <a:ext cx="80962" cy="163513"/>
            <a:chOff x="4294" y="1125"/>
            <a:chExt cx="102" cy="205"/>
          </a:xfrm>
        </p:grpSpPr>
        <p:sp>
          <p:nvSpPr>
            <p:cNvPr id="38381" name="Arc 274"/>
            <p:cNvSpPr>
              <a:spLocks noChangeAspect="1"/>
            </p:cNvSpPr>
            <p:nvPr/>
          </p:nvSpPr>
          <p:spPr bwMode="auto">
            <a:xfrm rot="-60000">
              <a:off x="4295" y="1128"/>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2" name="Arc 275"/>
            <p:cNvSpPr>
              <a:spLocks noChangeAspect="1"/>
            </p:cNvSpPr>
            <p:nvPr/>
          </p:nvSpPr>
          <p:spPr bwMode="auto">
            <a:xfrm rot="-60000">
              <a:off x="4295" y="1125"/>
              <a:ext cx="68"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3" name="Arc 276"/>
            <p:cNvSpPr>
              <a:spLocks noChangeAspect="1"/>
            </p:cNvSpPr>
            <p:nvPr/>
          </p:nvSpPr>
          <p:spPr bwMode="auto">
            <a:xfrm rot="-60000">
              <a:off x="4294" y="1125"/>
              <a:ext cx="102" cy="20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3" name="Group 277"/>
          <p:cNvGrpSpPr>
            <a:grpSpLocks noChangeAspect="1"/>
          </p:cNvGrpSpPr>
          <p:nvPr/>
        </p:nvGrpSpPr>
        <p:grpSpPr bwMode="auto">
          <a:xfrm rot="-390511">
            <a:off x="4978400" y="1370013"/>
            <a:ext cx="80963" cy="163512"/>
            <a:chOff x="4431" y="1163"/>
            <a:chExt cx="102" cy="205"/>
          </a:xfrm>
        </p:grpSpPr>
        <p:sp>
          <p:nvSpPr>
            <p:cNvPr id="38378" name="Arc 278"/>
            <p:cNvSpPr>
              <a:spLocks noChangeAspect="1"/>
            </p:cNvSpPr>
            <p:nvPr/>
          </p:nvSpPr>
          <p:spPr bwMode="auto">
            <a:xfrm rot="-60000">
              <a:off x="4431" y="1163"/>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36"/>
                    <a:pt x="9341" y="331"/>
                    <a:pt x="20984" y="-1"/>
                  </a:cubicBezTo>
                </a:path>
                <a:path w="21600" h="21591" stroke="0" extrusionOk="0">
                  <a:moveTo>
                    <a:pt x="0" y="21485"/>
                  </a:moveTo>
                  <a:cubicBezTo>
                    <a:pt x="57" y="9836"/>
                    <a:pt x="9341" y="331"/>
                    <a:pt x="20984"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9" name="Arc 279"/>
            <p:cNvSpPr>
              <a:spLocks noChangeAspect="1"/>
            </p:cNvSpPr>
            <p:nvPr/>
          </p:nvSpPr>
          <p:spPr bwMode="auto">
            <a:xfrm rot="-60000">
              <a:off x="4431" y="1166"/>
              <a:ext cx="70"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8" y="9724"/>
                    <a:pt x="9524" y="169"/>
                    <a:pt x="21290" y="0"/>
                  </a:cubicBezTo>
                </a:path>
                <a:path w="21600" h="21598" stroke="0" extrusionOk="0">
                  <a:moveTo>
                    <a:pt x="0" y="21492"/>
                  </a:moveTo>
                  <a:cubicBezTo>
                    <a:pt x="58" y="9724"/>
                    <a:pt x="9524" y="169"/>
                    <a:pt x="21290"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80" name="Arc 280"/>
            <p:cNvSpPr>
              <a:spLocks noChangeAspect="1"/>
            </p:cNvSpPr>
            <p:nvPr/>
          </p:nvSpPr>
          <p:spPr bwMode="auto">
            <a:xfrm rot="-60000">
              <a:off x="4431" y="1164"/>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4" name="Group 281"/>
          <p:cNvGrpSpPr>
            <a:grpSpLocks noChangeAspect="1"/>
          </p:cNvGrpSpPr>
          <p:nvPr/>
        </p:nvGrpSpPr>
        <p:grpSpPr bwMode="auto">
          <a:xfrm rot="-390511">
            <a:off x="4840288" y="1357313"/>
            <a:ext cx="80962" cy="161925"/>
            <a:chOff x="4259" y="1126"/>
            <a:chExt cx="102" cy="205"/>
          </a:xfrm>
        </p:grpSpPr>
        <p:sp>
          <p:nvSpPr>
            <p:cNvPr id="38375" name="Arc 282"/>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6" name="Arc 283"/>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7" name="Arc 284"/>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5" name="Group 285"/>
          <p:cNvGrpSpPr>
            <a:grpSpLocks noChangeAspect="1"/>
          </p:cNvGrpSpPr>
          <p:nvPr/>
        </p:nvGrpSpPr>
        <p:grpSpPr bwMode="auto">
          <a:xfrm rot="-390511">
            <a:off x="4791075" y="1352550"/>
            <a:ext cx="82550" cy="161925"/>
            <a:chOff x="4224" y="1086"/>
            <a:chExt cx="103" cy="205"/>
          </a:xfrm>
        </p:grpSpPr>
        <p:sp>
          <p:nvSpPr>
            <p:cNvPr id="38372" name="Arc 286"/>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3" name="Arc 287"/>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4" name="Arc 288"/>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72" name="Arc 289"/>
          <p:cNvSpPr>
            <a:spLocks noChangeAspect="1"/>
          </p:cNvSpPr>
          <p:nvPr/>
        </p:nvSpPr>
        <p:spPr bwMode="auto">
          <a:xfrm rot="-450511">
            <a:off x="4737100" y="1358900"/>
            <a:ext cx="82550" cy="130175"/>
          </a:xfrm>
          <a:custGeom>
            <a:avLst/>
            <a:gdLst>
              <a:gd name="T0" fmla="*/ 0 w 21600"/>
              <a:gd name="T1" fmla="*/ 2147483647 h 21599"/>
              <a:gd name="T2" fmla="*/ 254726033 w 21600"/>
              <a:gd name="T3" fmla="*/ 0 h 21599"/>
              <a:gd name="T4" fmla="*/ 25721506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7916" name="Group 290"/>
          <p:cNvGrpSpPr>
            <a:grpSpLocks noChangeAspect="1"/>
          </p:cNvGrpSpPr>
          <p:nvPr/>
        </p:nvGrpSpPr>
        <p:grpSpPr bwMode="auto">
          <a:xfrm rot="-390511">
            <a:off x="4767263" y="1355725"/>
            <a:ext cx="80962" cy="161925"/>
            <a:chOff x="4192" y="1089"/>
            <a:chExt cx="102" cy="204"/>
          </a:xfrm>
        </p:grpSpPr>
        <p:sp>
          <p:nvSpPr>
            <p:cNvPr id="38369" name="Arc 291"/>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0" name="Arc 292"/>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71" name="Arc 293"/>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7" name="Group 294"/>
          <p:cNvGrpSpPr>
            <a:grpSpLocks noChangeAspect="1"/>
          </p:cNvGrpSpPr>
          <p:nvPr/>
        </p:nvGrpSpPr>
        <p:grpSpPr bwMode="auto">
          <a:xfrm rot="-390511">
            <a:off x="4713288" y="1362075"/>
            <a:ext cx="80962" cy="161925"/>
            <a:chOff x="4123" y="1089"/>
            <a:chExt cx="102" cy="204"/>
          </a:xfrm>
        </p:grpSpPr>
        <p:sp>
          <p:nvSpPr>
            <p:cNvPr id="38366" name="Arc 295"/>
            <p:cNvSpPr>
              <a:spLocks noChangeAspect="1"/>
            </p:cNvSpPr>
            <p:nvPr/>
          </p:nvSpPr>
          <p:spPr bwMode="auto">
            <a:xfrm rot="-60000">
              <a:off x="4124" y="1091"/>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7" name="Arc 296"/>
            <p:cNvSpPr>
              <a:spLocks noChangeAspect="1"/>
            </p:cNvSpPr>
            <p:nvPr/>
          </p:nvSpPr>
          <p:spPr bwMode="auto">
            <a:xfrm rot="-60000">
              <a:off x="4123" y="1089"/>
              <a:ext cx="69"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0"/>
                    <a:pt x="9480" y="171"/>
                    <a:pt x="21287" y="0"/>
                  </a:cubicBezTo>
                </a:path>
                <a:path w="21600" h="21598" stroke="0" extrusionOk="0">
                  <a:moveTo>
                    <a:pt x="0" y="21598"/>
                  </a:moveTo>
                  <a:cubicBezTo>
                    <a:pt x="0" y="9790"/>
                    <a:pt x="9480" y="171"/>
                    <a:pt x="21287"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8" name="Arc 297"/>
            <p:cNvSpPr>
              <a:spLocks noChangeAspect="1"/>
            </p:cNvSpPr>
            <p:nvPr/>
          </p:nvSpPr>
          <p:spPr bwMode="auto">
            <a:xfrm rot="-60000">
              <a:off x="4124" y="1089"/>
              <a:ext cx="101"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8"/>
                    <a:pt x="9582" y="116"/>
                    <a:pt x="21387" y="0"/>
                  </a:cubicBezTo>
                </a:path>
                <a:path w="21600" h="21599" stroke="0" extrusionOk="0">
                  <a:moveTo>
                    <a:pt x="0" y="21493"/>
                  </a:moveTo>
                  <a:cubicBezTo>
                    <a:pt x="58" y="9688"/>
                    <a:pt x="9582" y="116"/>
                    <a:pt x="21387"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18" name="Group 298"/>
          <p:cNvGrpSpPr>
            <a:grpSpLocks noChangeAspect="1"/>
          </p:cNvGrpSpPr>
          <p:nvPr/>
        </p:nvGrpSpPr>
        <p:grpSpPr bwMode="auto">
          <a:xfrm rot="-390511">
            <a:off x="4945063" y="1376363"/>
            <a:ext cx="82550" cy="161925"/>
            <a:chOff x="4390" y="1165"/>
            <a:chExt cx="104" cy="203"/>
          </a:xfrm>
        </p:grpSpPr>
        <p:sp>
          <p:nvSpPr>
            <p:cNvPr id="38363" name="Arc 299"/>
            <p:cNvSpPr>
              <a:spLocks noChangeAspect="1"/>
            </p:cNvSpPr>
            <p:nvPr/>
          </p:nvSpPr>
          <p:spPr bwMode="auto">
            <a:xfrm rot="-60000">
              <a:off x="4392" y="1166"/>
              <a:ext cx="35"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5"/>
                    <a:pt x="9293" y="338"/>
                    <a:pt x="20974" y="0"/>
                  </a:cubicBezTo>
                </a:path>
                <a:path w="21600" h="21591" stroke="0" extrusionOk="0">
                  <a:moveTo>
                    <a:pt x="0" y="21591"/>
                  </a:moveTo>
                  <a:cubicBezTo>
                    <a:pt x="0" y="9905"/>
                    <a:pt x="9293" y="338"/>
                    <a:pt x="20974"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4" name="Arc 300"/>
            <p:cNvSpPr>
              <a:spLocks noChangeAspect="1"/>
            </p:cNvSpPr>
            <p:nvPr/>
          </p:nvSpPr>
          <p:spPr bwMode="auto">
            <a:xfrm rot="-60000">
              <a:off x="4390" y="1166"/>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5" name="Arc 301"/>
            <p:cNvSpPr>
              <a:spLocks noChangeAspect="1"/>
            </p:cNvSpPr>
            <p:nvPr/>
          </p:nvSpPr>
          <p:spPr bwMode="auto">
            <a:xfrm rot="-60000">
              <a:off x="4391" y="116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7976" name="Freeform 302" descr="25%"/>
          <p:cNvSpPr>
            <a:spLocks noChangeAspect="1"/>
          </p:cNvSpPr>
          <p:nvPr/>
        </p:nvSpPr>
        <p:spPr bwMode="auto">
          <a:xfrm>
            <a:off x="1514475" y="693738"/>
            <a:ext cx="1190625" cy="796925"/>
          </a:xfrm>
          <a:custGeom>
            <a:avLst/>
            <a:gdLst>
              <a:gd name="T0" fmla="*/ 0 w 750"/>
              <a:gd name="T1" fmla="*/ 2147483647 h 502"/>
              <a:gd name="T2" fmla="*/ 2147483647 w 750"/>
              <a:gd name="T3" fmla="*/ 2147483647 h 502"/>
              <a:gd name="T4" fmla="*/ 2147483647 w 750"/>
              <a:gd name="T5" fmla="*/ 2147483647 h 502"/>
              <a:gd name="T6" fmla="*/ 2147483647 w 750"/>
              <a:gd name="T7" fmla="*/ 2147483647 h 502"/>
              <a:gd name="T8" fmla="*/ 2147483647 w 750"/>
              <a:gd name="T9" fmla="*/ 2147483647 h 502"/>
              <a:gd name="T10" fmla="*/ 2147483647 w 750"/>
              <a:gd name="T11" fmla="*/ 2147483647 h 502"/>
              <a:gd name="T12" fmla="*/ 2147483647 w 750"/>
              <a:gd name="T13" fmla="*/ 2147483647 h 502"/>
              <a:gd name="T14" fmla="*/ 0 60000 65536"/>
              <a:gd name="T15" fmla="*/ 0 60000 65536"/>
              <a:gd name="T16" fmla="*/ 0 60000 65536"/>
              <a:gd name="T17" fmla="*/ 0 60000 65536"/>
              <a:gd name="T18" fmla="*/ 0 60000 65536"/>
              <a:gd name="T19" fmla="*/ 0 60000 65536"/>
              <a:gd name="T20" fmla="*/ 0 60000 65536"/>
              <a:gd name="T21" fmla="*/ 0 w 750"/>
              <a:gd name="T22" fmla="*/ 0 h 502"/>
              <a:gd name="T23" fmla="*/ 750 w 750"/>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02">
                <a:moveTo>
                  <a:pt x="0" y="496"/>
                </a:moveTo>
                <a:cubicBezTo>
                  <a:pt x="11" y="488"/>
                  <a:pt x="26" y="471"/>
                  <a:pt x="60" y="447"/>
                </a:cubicBezTo>
                <a:cubicBezTo>
                  <a:pt x="94" y="423"/>
                  <a:pt x="136" y="420"/>
                  <a:pt x="203" y="350"/>
                </a:cubicBezTo>
                <a:cubicBezTo>
                  <a:pt x="270" y="280"/>
                  <a:pt x="405" y="48"/>
                  <a:pt x="464" y="24"/>
                </a:cubicBezTo>
                <a:cubicBezTo>
                  <a:pt x="523" y="0"/>
                  <a:pt x="533" y="141"/>
                  <a:pt x="560" y="204"/>
                </a:cubicBezTo>
                <a:cubicBezTo>
                  <a:pt x="587" y="267"/>
                  <a:pt x="594" y="353"/>
                  <a:pt x="626" y="403"/>
                </a:cubicBezTo>
                <a:cubicBezTo>
                  <a:pt x="658" y="453"/>
                  <a:pt x="724" y="482"/>
                  <a:pt x="750" y="502"/>
                </a:cubicBezTo>
              </a:path>
            </a:pathLst>
          </a:custGeom>
          <a:pattFill prst="pct25">
            <a:fgClr>
              <a:schemeClr val="tx2"/>
            </a:fgClr>
            <a:bgClr>
              <a:srgbClr val="FFFFFF"/>
            </a:bgClr>
          </a:pattFill>
          <a:ln w="9525">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7977" name="Text Box 303"/>
          <p:cNvSpPr txBox="1">
            <a:spLocks noChangeArrowheads="1"/>
          </p:cNvSpPr>
          <p:nvPr/>
        </p:nvSpPr>
        <p:spPr bwMode="auto">
          <a:xfrm>
            <a:off x="2768600" y="1008063"/>
            <a:ext cx="1957388"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backbarrier marsh</a:t>
            </a:r>
          </a:p>
        </p:txBody>
      </p:sp>
      <p:sp>
        <p:nvSpPr>
          <p:cNvPr id="37978" name="Text Box 304"/>
          <p:cNvSpPr txBox="1">
            <a:spLocks noChangeArrowheads="1"/>
          </p:cNvSpPr>
          <p:nvPr/>
        </p:nvSpPr>
        <p:spPr bwMode="auto">
          <a:xfrm>
            <a:off x="6416675" y="1166813"/>
            <a:ext cx="849313"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lagoon</a:t>
            </a:r>
          </a:p>
        </p:txBody>
      </p:sp>
      <p:sp>
        <p:nvSpPr>
          <p:cNvPr id="37979" name="Text Box 305"/>
          <p:cNvSpPr txBox="1">
            <a:spLocks noChangeAspect="1" noChangeArrowheads="1"/>
          </p:cNvSpPr>
          <p:nvPr/>
        </p:nvSpPr>
        <p:spPr bwMode="auto">
          <a:xfrm>
            <a:off x="1620838" y="3652838"/>
            <a:ext cx="1250950" cy="300037"/>
          </a:xfrm>
          <a:prstGeom prst="rect">
            <a:avLst/>
          </a:prstGeom>
          <a:noFill/>
          <a:ln w="12700">
            <a:noFill/>
            <a:miter lim="800000"/>
            <a:headEnd/>
            <a:tailEnd/>
          </a:ln>
        </p:spPr>
        <p:txBody>
          <a:bodyPr wrap="none" lIns="101882" tIns="50941" rIns="101882" bIns="50941">
            <a:spAutoFit/>
          </a:bodyPr>
          <a:lstStyle/>
          <a:p>
            <a:pPr defTabSz="1019175" eaLnBrk="0" fontAlgn="base" hangingPunct="0">
              <a:spcBef>
                <a:spcPct val="0"/>
              </a:spcBef>
              <a:spcAft>
                <a:spcPct val="0"/>
              </a:spcAft>
            </a:pPr>
            <a:r>
              <a:rPr lang="en-US" sz="1300" b="1">
                <a:solidFill>
                  <a:prstClr val="black"/>
                </a:solidFill>
                <a:latin typeface="Arial" charset="0"/>
                <a:cs typeface="Arial" charset="0"/>
              </a:rPr>
              <a:t>barrier beach</a:t>
            </a:r>
          </a:p>
        </p:txBody>
      </p:sp>
      <p:sp>
        <p:nvSpPr>
          <p:cNvPr id="37980" name="Freeform 306" descr="25%"/>
          <p:cNvSpPr>
            <a:spLocks noChangeAspect="1"/>
          </p:cNvSpPr>
          <p:nvPr/>
        </p:nvSpPr>
        <p:spPr bwMode="auto">
          <a:xfrm>
            <a:off x="368300" y="4679950"/>
            <a:ext cx="5842000" cy="1628775"/>
          </a:xfrm>
          <a:custGeom>
            <a:avLst/>
            <a:gdLst>
              <a:gd name="T0" fmla="*/ 2147483647 w 3680"/>
              <a:gd name="T1" fmla="*/ 2147483647 h 1026"/>
              <a:gd name="T2" fmla="*/ 2147483647 w 3680"/>
              <a:gd name="T3" fmla="*/ 2147483647 h 1026"/>
              <a:gd name="T4" fmla="*/ 2147483647 w 3680"/>
              <a:gd name="T5" fmla="*/ 0 h 1026"/>
              <a:gd name="T6" fmla="*/ 2147483647 w 3680"/>
              <a:gd name="T7" fmla="*/ 2147483647 h 1026"/>
              <a:gd name="T8" fmla="*/ 2147483647 w 3680"/>
              <a:gd name="T9" fmla="*/ 2147483647 h 1026"/>
              <a:gd name="T10" fmla="*/ 2147483647 w 3680"/>
              <a:gd name="T11" fmla="*/ 2147483647 h 1026"/>
              <a:gd name="T12" fmla="*/ 2147483647 w 3680"/>
              <a:gd name="T13" fmla="*/ 2147483647 h 1026"/>
              <a:gd name="T14" fmla="*/ 2147483647 w 3680"/>
              <a:gd name="T15" fmla="*/ 2147483647 h 1026"/>
              <a:gd name="T16" fmla="*/ 2147483647 w 3680"/>
              <a:gd name="T17" fmla="*/ 2147483647 h 1026"/>
              <a:gd name="T18" fmla="*/ 2147483647 w 3680"/>
              <a:gd name="T19" fmla="*/ 2147483647 h 1026"/>
              <a:gd name="T20" fmla="*/ 2147483647 w 3680"/>
              <a:gd name="T21" fmla="*/ 2147483647 h 1026"/>
              <a:gd name="T22" fmla="*/ 2147483647 w 3680"/>
              <a:gd name="T23" fmla="*/ 2147483647 h 1026"/>
              <a:gd name="T24" fmla="*/ 2147483647 w 3680"/>
              <a:gd name="T25" fmla="*/ 2147483647 h 1026"/>
              <a:gd name="T26" fmla="*/ 2147483647 w 3680"/>
              <a:gd name="T27" fmla="*/ 2147483647 h 1026"/>
              <a:gd name="T28" fmla="*/ 2147483647 w 3680"/>
              <a:gd name="T29" fmla="*/ 2147483647 h 1026"/>
              <a:gd name="T30" fmla="*/ 2147483647 w 3680"/>
              <a:gd name="T31" fmla="*/ 2147483647 h 1026"/>
              <a:gd name="T32" fmla="*/ 2147483647 w 3680"/>
              <a:gd name="T33" fmla="*/ 2147483647 h 1026"/>
              <a:gd name="T34" fmla="*/ 2147483647 w 3680"/>
              <a:gd name="T35" fmla="*/ 2147483647 h 1026"/>
              <a:gd name="T36" fmla="*/ 2147483647 w 3680"/>
              <a:gd name="T37" fmla="*/ 2147483647 h 1026"/>
              <a:gd name="T38" fmla="*/ 2147483647 w 3680"/>
              <a:gd name="T39" fmla="*/ 2147483647 h 1026"/>
              <a:gd name="T40" fmla="*/ 2147483647 w 3680"/>
              <a:gd name="T41" fmla="*/ 2147483647 h 1026"/>
              <a:gd name="T42" fmla="*/ 2147483647 w 3680"/>
              <a:gd name="T43" fmla="*/ 2147483647 h 1026"/>
              <a:gd name="T44" fmla="*/ 2147483647 w 3680"/>
              <a:gd name="T45" fmla="*/ 2147483647 h 1026"/>
              <a:gd name="T46" fmla="*/ 2147483647 w 3680"/>
              <a:gd name="T47" fmla="*/ 2147483647 h 1026"/>
              <a:gd name="T48" fmla="*/ 2147483647 w 3680"/>
              <a:gd name="T49" fmla="*/ 2147483647 h 1026"/>
              <a:gd name="T50" fmla="*/ 2147483647 w 3680"/>
              <a:gd name="T51" fmla="*/ 2147483647 h 1026"/>
              <a:gd name="T52" fmla="*/ 2147483647 w 3680"/>
              <a:gd name="T53" fmla="*/ 2147483647 h 1026"/>
              <a:gd name="T54" fmla="*/ 2147483647 w 3680"/>
              <a:gd name="T55" fmla="*/ 2147483647 h 1026"/>
              <a:gd name="T56" fmla="*/ 2147483647 w 3680"/>
              <a:gd name="T57" fmla="*/ 2147483647 h 1026"/>
              <a:gd name="T58" fmla="*/ 2147483647 w 3680"/>
              <a:gd name="T59" fmla="*/ 2147483647 h 1026"/>
              <a:gd name="T60" fmla="*/ 2147483647 w 3680"/>
              <a:gd name="T61" fmla="*/ 2147483647 h 1026"/>
              <a:gd name="T62" fmla="*/ 2147483647 w 3680"/>
              <a:gd name="T63" fmla="*/ 2147483647 h 1026"/>
              <a:gd name="T64" fmla="*/ 2147483647 w 3680"/>
              <a:gd name="T65" fmla="*/ 2147483647 h 1026"/>
              <a:gd name="T66" fmla="*/ 2147483647 w 3680"/>
              <a:gd name="T67" fmla="*/ 2147483647 h 1026"/>
              <a:gd name="T68" fmla="*/ 2147483647 w 3680"/>
              <a:gd name="T69" fmla="*/ 2147483647 h 1026"/>
              <a:gd name="T70" fmla="*/ 2147483647 w 3680"/>
              <a:gd name="T71" fmla="*/ 2147483647 h 1026"/>
              <a:gd name="T72" fmla="*/ 2147483647 w 3680"/>
              <a:gd name="T73" fmla="*/ 2147483647 h 1026"/>
              <a:gd name="T74" fmla="*/ 2147483647 w 3680"/>
              <a:gd name="T75" fmla="*/ 2147483647 h 1026"/>
              <a:gd name="T76" fmla="*/ 2147483647 w 3680"/>
              <a:gd name="T77" fmla="*/ 2147483647 h 1026"/>
              <a:gd name="T78" fmla="*/ 2147483647 w 3680"/>
              <a:gd name="T79" fmla="*/ 2147483647 h 1026"/>
              <a:gd name="T80" fmla="*/ 2147483647 w 3680"/>
              <a:gd name="T81" fmla="*/ 2147483647 h 1026"/>
              <a:gd name="T82" fmla="*/ 2147483647 w 3680"/>
              <a:gd name="T83" fmla="*/ 2147483647 h 1026"/>
              <a:gd name="T84" fmla="*/ 2147483647 w 3680"/>
              <a:gd name="T85" fmla="*/ 2147483647 h 1026"/>
              <a:gd name="T86" fmla="*/ 2147483647 w 3680"/>
              <a:gd name="T87" fmla="*/ 2147483647 h 1026"/>
              <a:gd name="T88" fmla="*/ 2147483647 w 3680"/>
              <a:gd name="T89" fmla="*/ 2147483647 h 1026"/>
              <a:gd name="T90" fmla="*/ 2147483647 w 3680"/>
              <a:gd name="T91" fmla="*/ 2147483647 h 1026"/>
              <a:gd name="T92" fmla="*/ 2147483647 w 3680"/>
              <a:gd name="T93" fmla="*/ 2147483647 h 1026"/>
              <a:gd name="T94" fmla="*/ 2147483647 w 3680"/>
              <a:gd name="T95" fmla="*/ 2147483647 h 1026"/>
              <a:gd name="T96" fmla="*/ 0 w 3680"/>
              <a:gd name="T97" fmla="*/ 2147483647 h 1026"/>
              <a:gd name="T98" fmla="*/ 2147483647 w 3680"/>
              <a:gd name="T99" fmla="*/ 2147483647 h 10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0"/>
              <a:gd name="T151" fmla="*/ 0 h 1026"/>
              <a:gd name="T152" fmla="*/ 3680 w 3680"/>
              <a:gd name="T153" fmla="*/ 1026 h 10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0" h="1026">
                <a:moveTo>
                  <a:pt x="2" y="621"/>
                </a:moveTo>
                <a:lnTo>
                  <a:pt x="710" y="21"/>
                </a:lnTo>
                <a:lnTo>
                  <a:pt x="1186" y="0"/>
                </a:lnTo>
                <a:lnTo>
                  <a:pt x="2032" y="108"/>
                </a:lnTo>
                <a:lnTo>
                  <a:pt x="1233" y="72"/>
                </a:lnTo>
                <a:lnTo>
                  <a:pt x="2105" y="157"/>
                </a:lnTo>
                <a:lnTo>
                  <a:pt x="1252" y="127"/>
                </a:lnTo>
                <a:lnTo>
                  <a:pt x="1394" y="156"/>
                </a:lnTo>
                <a:lnTo>
                  <a:pt x="1241" y="153"/>
                </a:lnTo>
                <a:lnTo>
                  <a:pt x="2618" y="267"/>
                </a:lnTo>
                <a:lnTo>
                  <a:pt x="3654" y="406"/>
                </a:lnTo>
                <a:lnTo>
                  <a:pt x="2582" y="309"/>
                </a:lnTo>
                <a:lnTo>
                  <a:pt x="1094" y="229"/>
                </a:lnTo>
                <a:lnTo>
                  <a:pt x="1259" y="252"/>
                </a:lnTo>
                <a:lnTo>
                  <a:pt x="1062" y="252"/>
                </a:lnTo>
                <a:lnTo>
                  <a:pt x="2348" y="375"/>
                </a:lnTo>
                <a:lnTo>
                  <a:pt x="976" y="330"/>
                </a:lnTo>
                <a:lnTo>
                  <a:pt x="1189" y="359"/>
                </a:lnTo>
                <a:lnTo>
                  <a:pt x="945" y="359"/>
                </a:lnTo>
                <a:lnTo>
                  <a:pt x="1764" y="451"/>
                </a:lnTo>
                <a:lnTo>
                  <a:pt x="951" y="418"/>
                </a:lnTo>
                <a:lnTo>
                  <a:pt x="1274" y="449"/>
                </a:lnTo>
                <a:lnTo>
                  <a:pt x="1004" y="447"/>
                </a:lnTo>
                <a:lnTo>
                  <a:pt x="2170" y="517"/>
                </a:lnTo>
                <a:lnTo>
                  <a:pt x="3240" y="636"/>
                </a:lnTo>
                <a:lnTo>
                  <a:pt x="3664" y="714"/>
                </a:lnTo>
                <a:lnTo>
                  <a:pt x="3126" y="688"/>
                </a:lnTo>
                <a:lnTo>
                  <a:pt x="3680" y="766"/>
                </a:lnTo>
                <a:lnTo>
                  <a:pt x="2848" y="724"/>
                </a:lnTo>
                <a:lnTo>
                  <a:pt x="3528" y="804"/>
                </a:lnTo>
                <a:lnTo>
                  <a:pt x="2888" y="788"/>
                </a:lnTo>
                <a:lnTo>
                  <a:pt x="3430" y="870"/>
                </a:lnTo>
                <a:lnTo>
                  <a:pt x="3294" y="872"/>
                </a:lnTo>
                <a:lnTo>
                  <a:pt x="3192" y="868"/>
                </a:lnTo>
                <a:lnTo>
                  <a:pt x="2976" y="852"/>
                </a:lnTo>
                <a:lnTo>
                  <a:pt x="2592" y="836"/>
                </a:lnTo>
                <a:lnTo>
                  <a:pt x="3264" y="916"/>
                </a:lnTo>
                <a:lnTo>
                  <a:pt x="2713" y="901"/>
                </a:lnTo>
                <a:lnTo>
                  <a:pt x="2541" y="901"/>
                </a:lnTo>
                <a:lnTo>
                  <a:pt x="2444" y="901"/>
                </a:lnTo>
                <a:lnTo>
                  <a:pt x="2268" y="898"/>
                </a:lnTo>
                <a:lnTo>
                  <a:pt x="2794" y="952"/>
                </a:lnTo>
                <a:lnTo>
                  <a:pt x="1702" y="929"/>
                </a:lnTo>
                <a:lnTo>
                  <a:pt x="977" y="931"/>
                </a:lnTo>
                <a:lnTo>
                  <a:pt x="828" y="946"/>
                </a:lnTo>
                <a:lnTo>
                  <a:pt x="1114" y="948"/>
                </a:lnTo>
                <a:lnTo>
                  <a:pt x="134" y="951"/>
                </a:lnTo>
                <a:lnTo>
                  <a:pt x="730" y="1006"/>
                </a:lnTo>
                <a:lnTo>
                  <a:pt x="0" y="1026"/>
                </a:lnTo>
                <a:lnTo>
                  <a:pt x="2" y="621"/>
                </a:lnTo>
                <a:close/>
              </a:path>
            </a:pathLst>
          </a:custGeom>
          <a:pattFill prst="pct25">
            <a:fgClr>
              <a:schemeClr val="tx2"/>
            </a:fgClr>
            <a:bgClr>
              <a:schemeClr val="bg1"/>
            </a:bgClr>
          </a:pattFill>
          <a:ln w="9525">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37919" name="Group 307"/>
          <p:cNvGrpSpPr>
            <a:grpSpLocks/>
          </p:cNvGrpSpPr>
          <p:nvPr/>
        </p:nvGrpSpPr>
        <p:grpSpPr bwMode="auto">
          <a:xfrm rot="-385665">
            <a:off x="3867150" y="4670425"/>
            <a:ext cx="196850" cy="63500"/>
            <a:chOff x="2830" y="1113"/>
            <a:chExt cx="262" cy="56"/>
          </a:xfrm>
        </p:grpSpPr>
        <p:sp>
          <p:nvSpPr>
            <p:cNvPr id="38360" name="Arc 308"/>
            <p:cNvSpPr>
              <a:spLocks/>
            </p:cNvSpPr>
            <p:nvPr/>
          </p:nvSpPr>
          <p:spPr bwMode="auto">
            <a:xfrm rot="120000">
              <a:off x="2883" y="1114"/>
              <a:ext cx="105"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1" name="Arc 309"/>
            <p:cNvSpPr>
              <a:spLocks/>
            </p:cNvSpPr>
            <p:nvPr/>
          </p:nvSpPr>
          <p:spPr bwMode="auto">
            <a:xfrm rot="120000">
              <a:off x="2830" y="1113"/>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62" name="Arc 310"/>
            <p:cNvSpPr>
              <a:spLocks/>
            </p:cNvSpPr>
            <p:nvPr/>
          </p:nvSpPr>
          <p:spPr bwMode="auto">
            <a:xfrm rot="120000">
              <a:off x="2935" y="1117"/>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0" name="Group 311"/>
          <p:cNvGrpSpPr>
            <a:grpSpLocks/>
          </p:cNvGrpSpPr>
          <p:nvPr/>
        </p:nvGrpSpPr>
        <p:grpSpPr bwMode="auto">
          <a:xfrm rot="-385665">
            <a:off x="4019550" y="4687888"/>
            <a:ext cx="196850" cy="65087"/>
            <a:chOff x="3005" y="1120"/>
            <a:chExt cx="261" cy="58"/>
          </a:xfrm>
        </p:grpSpPr>
        <p:sp>
          <p:nvSpPr>
            <p:cNvPr id="38357" name="Arc 312"/>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8" name="Arc 313"/>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9" name="Arc 314"/>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1" name="Group 315"/>
          <p:cNvGrpSpPr>
            <a:grpSpLocks/>
          </p:cNvGrpSpPr>
          <p:nvPr/>
        </p:nvGrpSpPr>
        <p:grpSpPr bwMode="auto">
          <a:xfrm rot="-385665">
            <a:off x="4119563" y="4668838"/>
            <a:ext cx="200025" cy="65087"/>
            <a:chOff x="3134" y="1124"/>
            <a:chExt cx="264" cy="58"/>
          </a:xfrm>
        </p:grpSpPr>
        <p:sp>
          <p:nvSpPr>
            <p:cNvPr id="38354" name="Arc 316"/>
            <p:cNvSpPr>
              <a:spLocks/>
            </p:cNvSpPr>
            <p:nvPr/>
          </p:nvSpPr>
          <p:spPr bwMode="auto">
            <a:xfrm rot="120000">
              <a:off x="3187" y="1126"/>
              <a:ext cx="105"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5" name="Arc 317"/>
            <p:cNvSpPr>
              <a:spLocks/>
            </p:cNvSpPr>
            <p:nvPr/>
          </p:nvSpPr>
          <p:spPr bwMode="auto">
            <a:xfrm rot="120000">
              <a:off x="3134" y="1124"/>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6" name="Arc 318"/>
            <p:cNvSpPr>
              <a:spLocks/>
            </p:cNvSpPr>
            <p:nvPr/>
          </p:nvSpPr>
          <p:spPr bwMode="auto">
            <a:xfrm rot="120000">
              <a:off x="3241" y="1129"/>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2" name="Group 319"/>
          <p:cNvGrpSpPr>
            <a:grpSpLocks/>
          </p:cNvGrpSpPr>
          <p:nvPr/>
        </p:nvGrpSpPr>
        <p:grpSpPr bwMode="auto">
          <a:xfrm rot="-385665">
            <a:off x="4333875" y="4673600"/>
            <a:ext cx="196850" cy="65088"/>
            <a:chOff x="3416" y="1144"/>
            <a:chExt cx="262" cy="57"/>
          </a:xfrm>
        </p:grpSpPr>
        <p:sp>
          <p:nvSpPr>
            <p:cNvPr id="38351" name="Arc 320"/>
            <p:cNvSpPr>
              <a:spLocks/>
            </p:cNvSpPr>
            <p:nvPr/>
          </p:nvSpPr>
          <p:spPr bwMode="auto">
            <a:xfrm rot="120000">
              <a:off x="3470" y="1145"/>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2" name="Arc 321"/>
            <p:cNvSpPr>
              <a:spLocks/>
            </p:cNvSpPr>
            <p:nvPr/>
          </p:nvSpPr>
          <p:spPr bwMode="auto">
            <a:xfrm rot="120000">
              <a:off x="3416" y="1144"/>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3" name="Arc 322"/>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3" name="Group 323"/>
          <p:cNvGrpSpPr>
            <a:grpSpLocks/>
          </p:cNvGrpSpPr>
          <p:nvPr/>
        </p:nvGrpSpPr>
        <p:grpSpPr bwMode="auto">
          <a:xfrm rot="-385665">
            <a:off x="4240213" y="4670425"/>
            <a:ext cx="196850" cy="63500"/>
            <a:chOff x="3290" y="1135"/>
            <a:chExt cx="263" cy="55"/>
          </a:xfrm>
        </p:grpSpPr>
        <p:sp>
          <p:nvSpPr>
            <p:cNvPr id="38348" name="Arc 324"/>
            <p:cNvSpPr>
              <a:spLocks/>
            </p:cNvSpPr>
            <p:nvPr/>
          </p:nvSpPr>
          <p:spPr bwMode="auto">
            <a:xfrm rot="120000">
              <a:off x="3343" y="1136"/>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9" name="Arc 325"/>
            <p:cNvSpPr>
              <a:spLocks/>
            </p:cNvSpPr>
            <p:nvPr/>
          </p:nvSpPr>
          <p:spPr bwMode="auto">
            <a:xfrm rot="120000">
              <a:off x="3290" y="113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50" name="Arc 326"/>
            <p:cNvSpPr>
              <a:spLocks/>
            </p:cNvSpPr>
            <p:nvPr/>
          </p:nvSpPr>
          <p:spPr bwMode="auto">
            <a:xfrm rot="120000">
              <a:off x="3395" y="1138"/>
              <a:ext cx="158"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4" name="Group 327"/>
          <p:cNvGrpSpPr>
            <a:grpSpLocks/>
          </p:cNvGrpSpPr>
          <p:nvPr/>
        </p:nvGrpSpPr>
        <p:grpSpPr bwMode="auto">
          <a:xfrm rot="-385665">
            <a:off x="4489450" y="4687888"/>
            <a:ext cx="195263" cy="63500"/>
            <a:chOff x="3624" y="1152"/>
            <a:chExt cx="262" cy="57"/>
          </a:xfrm>
        </p:grpSpPr>
        <p:sp>
          <p:nvSpPr>
            <p:cNvPr id="38345" name="Arc 328"/>
            <p:cNvSpPr>
              <a:spLocks/>
            </p:cNvSpPr>
            <p:nvPr/>
          </p:nvSpPr>
          <p:spPr bwMode="auto">
            <a:xfrm rot="120000">
              <a:off x="3676" y="1152"/>
              <a:ext cx="10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6" name="Arc 329"/>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7" name="Arc 330"/>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5" name="Group 331"/>
          <p:cNvGrpSpPr>
            <a:grpSpLocks/>
          </p:cNvGrpSpPr>
          <p:nvPr/>
        </p:nvGrpSpPr>
        <p:grpSpPr bwMode="auto">
          <a:xfrm rot="-385665">
            <a:off x="4411663" y="4672013"/>
            <a:ext cx="196850" cy="65087"/>
            <a:chOff x="3520" y="1148"/>
            <a:chExt cx="262" cy="57"/>
          </a:xfrm>
        </p:grpSpPr>
        <p:sp>
          <p:nvSpPr>
            <p:cNvPr id="38342" name="Arc 332"/>
            <p:cNvSpPr>
              <a:spLocks/>
            </p:cNvSpPr>
            <p:nvPr/>
          </p:nvSpPr>
          <p:spPr bwMode="auto">
            <a:xfrm rot="120000">
              <a:off x="3573" y="1148"/>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3" name="Arc 333"/>
            <p:cNvSpPr>
              <a:spLocks/>
            </p:cNvSpPr>
            <p:nvPr/>
          </p:nvSpPr>
          <p:spPr bwMode="auto">
            <a:xfrm rot="120000">
              <a:off x="3520" y="1148"/>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4" name="Arc 334"/>
            <p:cNvSpPr>
              <a:spLocks/>
            </p:cNvSpPr>
            <p:nvPr/>
          </p:nvSpPr>
          <p:spPr bwMode="auto">
            <a:xfrm rot="120000">
              <a:off x="3624" y="1152"/>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6" name="Group 335"/>
          <p:cNvGrpSpPr>
            <a:grpSpLocks/>
          </p:cNvGrpSpPr>
          <p:nvPr/>
        </p:nvGrpSpPr>
        <p:grpSpPr bwMode="auto">
          <a:xfrm rot="599682">
            <a:off x="4567238" y="4694238"/>
            <a:ext cx="196850" cy="65087"/>
            <a:chOff x="3729" y="1156"/>
            <a:chExt cx="262" cy="57"/>
          </a:xfrm>
        </p:grpSpPr>
        <p:sp>
          <p:nvSpPr>
            <p:cNvPr id="38339" name="Arc 336"/>
            <p:cNvSpPr>
              <a:spLocks/>
            </p:cNvSpPr>
            <p:nvPr/>
          </p:nvSpPr>
          <p:spPr bwMode="auto">
            <a:xfrm rot="120000">
              <a:off x="3781" y="1156"/>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0" name="Arc 337"/>
            <p:cNvSpPr>
              <a:spLocks/>
            </p:cNvSpPr>
            <p:nvPr/>
          </p:nvSpPr>
          <p:spPr bwMode="auto">
            <a:xfrm rot="120000">
              <a:off x="3729" y="115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41" name="Arc 338"/>
            <p:cNvSpPr>
              <a:spLocks/>
            </p:cNvSpPr>
            <p:nvPr/>
          </p:nvSpPr>
          <p:spPr bwMode="auto">
            <a:xfrm rot="120000">
              <a:off x="3833" y="1159"/>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7" name="Group 339"/>
          <p:cNvGrpSpPr>
            <a:grpSpLocks/>
          </p:cNvGrpSpPr>
          <p:nvPr/>
        </p:nvGrpSpPr>
        <p:grpSpPr bwMode="auto">
          <a:xfrm rot="-385665">
            <a:off x="3671888" y="4659313"/>
            <a:ext cx="196850" cy="66675"/>
            <a:chOff x="2574" y="1091"/>
            <a:chExt cx="262" cy="58"/>
          </a:xfrm>
        </p:grpSpPr>
        <p:sp>
          <p:nvSpPr>
            <p:cNvPr id="38336" name="Arc 340"/>
            <p:cNvSpPr>
              <a:spLocks/>
            </p:cNvSpPr>
            <p:nvPr/>
          </p:nvSpPr>
          <p:spPr bwMode="auto">
            <a:xfrm rot="120000">
              <a:off x="2627" y="1092"/>
              <a:ext cx="106"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0" y="11849"/>
                    <a:pt x="0" y="0"/>
                  </a:cubicBezTo>
                </a:path>
                <a:path w="21600" h="21599" stroke="0" extrusionOk="0">
                  <a:moveTo>
                    <a:pt x="21394" y="21599"/>
                  </a:moveTo>
                  <a:cubicBezTo>
                    <a:pt x="9546" y="21486"/>
                    <a:pt x="0" y="1184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7" name="Arc 341"/>
            <p:cNvSpPr>
              <a:spLocks/>
            </p:cNvSpPr>
            <p:nvPr/>
          </p:nvSpPr>
          <p:spPr bwMode="auto">
            <a:xfrm rot="120000">
              <a:off x="2574" y="1091"/>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8" name="Arc 342"/>
            <p:cNvSpPr>
              <a:spLocks/>
            </p:cNvSpPr>
            <p:nvPr/>
          </p:nvSpPr>
          <p:spPr bwMode="auto">
            <a:xfrm rot="120000">
              <a:off x="2679" y="1096"/>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8" name="Group 343"/>
          <p:cNvGrpSpPr>
            <a:grpSpLocks/>
          </p:cNvGrpSpPr>
          <p:nvPr/>
        </p:nvGrpSpPr>
        <p:grpSpPr bwMode="auto">
          <a:xfrm rot="-385665">
            <a:off x="3810000" y="4662488"/>
            <a:ext cx="198438" cy="66675"/>
            <a:chOff x="2757" y="1102"/>
            <a:chExt cx="263" cy="58"/>
          </a:xfrm>
        </p:grpSpPr>
        <p:sp>
          <p:nvSpPr>
            <p:cNvPr id="38333" name="Arc 344"/>
            <p:cNvSpPr>
              <a:spLocks/>
            </p:cNvSpPr>
            <p:nvPr/>
          </p:nvSpPr>
          <p:spPr bwMode="auto">
            <a:xfrm rot="120000">
              <a:off x="2810" y="1103"/>
              <a:ext cx="104"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4" name="Arc 345"/>
            <p:cNvSpPr>
              <a:spLocks/>
            </p:cNvSpPr>
            <p:nvPr/>
          </p:nvSpPr>
          <p:spPr bwMode="auto">
            <a:xfrm rot="120000">
              <a:off x="2757" y="1102"/>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5" name="Arc 346"/>
            <p:cNvSpPr>
              <a:spLocks/>
            </p:cNvSpPr>
            <p:nvPr/>
          </p:nvSpPr>
          <p:spPr bwMode="auto">
            <a:xfrm rot="120000">
              <a:off x="2862" y="1106"/>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29" name="Group 347"/>
          <p:cNvGrpSpPr>
            <a:grpSpLocks/>
          </p:cNvGrpSpPr>
          <p:nvPr/>
        </p:nvGrpSpPr>
        <p:grpSpPr bwMode="auto">
          <a:xfrm rot="-385665">
            <a:off x="4470400" y="4687888"/>
            <a:ext cx="195263" cy="63500"/>
            <a:chOff x="3600" y="1151"/>
            <a:chExt cx="260" cy="57"/>
          </a:xfrm>
        </p:grpSpPr>
        <p:sp>
          <p:nvSpPr>
            <p:cNvPr id="38330" name="Arc 348"/>
            <p:cNvSpPr>
              <a:spLocks/>
            </p:cNvSpPr>
            <p:nvPr/>
          </p:nvSpPr>
          <p:spPr bwMode="auto">
            <a:xfrm rot="120000">
              <a:off x="3651" y="115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1" name="Arc 349"/>
            <p:cNvSpPr>
              <a:spLocks/>
            </p:cNvSpPr>
            <p:nvPr/>
          </p:nvSpPr>
          <p:spPr bwMode="auto">
            <a:xfrm rot="120000">
              <a:off x="3600" y="1151"/>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32" name="Arc 350"/>
            <p:cNvSpPr>
              <a:spLocks/>
            </p:cNvSpPr>
            <p:nvPr/>
          </p:nvSpPr>
          <p:spPr bwMode="auto">
            <a:xfrm rot="120000">
              <a:off x="3703" y="1155"/>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0" name="Group 351"/>
          <p:cNvGrpSpPr>
            <a:grpSpLocks/>
          </p:cNvGrpSpPr>
          <p:nvPr/>
        </p:nvGrpSpPr>
        <p:grpSpPr bwMode="auto">
          <a:xfrm rot="-385665">
            <a:off x="4349750" y="4664075"/>
            <a:ext cx="196850" cy="63500"/>
            <a:chOff x="3440" y="1137"/>
            <a:chExt cx="261" cy="56"/>
          </a:xfrm>
        </p:grpSpPr>
        <p:sp>
          <p:nvSpPr>
            <p:cNvPr id="38327" name="Arc 352"/>
            <p:cNvSpPr>
              <a:spLocks/>
            </p:cNvSpPr>
            <p:nvPr/>
          </p:nvSpPr>
          <p:spPr bwMode="auto">
            <a:xfrm rot="120000">
              <a:off x="3491" y="1137"/>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8" name="Arc 353"/>
            <p:cNvSpPr>
              <a:spLocks/>
            </p:cNvSpPr>
            <p:nvPr/>
          </p:nvSpPr>
          <p:spPr bwMode="auto">
            <a:xfrm rot="120000">
              <a:off x="3440" y="1137"/>
              <a:ext cx="157"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1" y="22001"/>
                  </a:moveTo>
                  <a:cubicBezTo>
                    <a:pt x="9586" y="21925"/>
                    <a:pt x="0" y="12277"/>
                    <a:pt x="0" y="402"/>
                  </a:cubicBezTo>
                  <a:cubicBezTo>
                    <a:pt x="-1" y="267"/>
                    <a:pt x="1" y="133"/>
                    <a:pt x="3" y="-1"/>
                  </a:cubicBezTo>
                </a:path>
                <a:path w="21600" h="22002" stroke="0" extrusionOk="0">
                  <a:moveTo>
                    <a:pt x="21461"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9" name="Arc 354"/>
            <p:cNvSpPr>
              <a:spLocks/>
            </p:cNvSpPr>
            <p:nvPr/>
          </p:nvSpPr>
          <p:spPr bwMode="auto">
            <a:xfrm rot="120000">
              <a:off x="3543" y="1140"/>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1" name="Group 355"/>
          <p:cNvGrpSpPr>
            <a:grpSpLocks/>
          </p:cNvGrpSpPr>
          <p:nvPr/>
        </p:nvGrpSpPr>
        <p:grpSpPr bwMode="auto">
          <a:xfrm rot="-385665">
            <a:off x="4070350" y="4673600"/>
            <a:ext cx="195263" cy="65088"/>
            <a:chOff x="3075" y="1110"/>
            <a:chExt cx="261" cy="57"/>
          </a:xfrm>
        </p:grpSpPr>
        <p:sp>
          <p:nvSpPr>
            <p:cNvPr id="38324" name="Arc 356"/>
            <p:cNvSpPr>
              <a:spLocks/>
            </p:cNvSpPr>
            <p:nvPr/>
          </p:nvSpPr>
          <p:spPr bwMode="auto">
            <a:xfrm rot="120000">
              <a:off x="3127" y="1111"/>
              <a:ext cx="105"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5" name="Arc 357"/>
            <p:cNvSpPr>
              <a:spLocks/>
            </p:cNvSpPr>
            <p:nvPr/>
          </p:nvSpPr>
          <p:spPr bwMode="auto">
            <a:xfrm rot="120000">
              <a:off x="3075" y="1110"/>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2" y="21599"/>
                  </a:moveTo>
                  <a:cubicBezTo>
                    <a:pt x="9586" y="21523"/>
                    <a:pt x="0" y="11875"/>
                    <a:pt x="0" y="0"/>
                  </a:cubicBezTo>
                </a:path>
                <a:path w="21600" h="21600" stroke="0" extrusionOk="0">
                  <a:moveTo>
                    <a:pt x="21462" y="21599"/>
                  </a:moveTo>
                  <a:cubicBezTo>
                    <a:pt x="9586" y="21523"/>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6" name="Arc 358"/>
            <p:cNvSpPr>
              <a:spLocks/>
            </p:cNvSpPr>
            <p:nvPr/>
          </p:nvSpPr>
          <p:spPr bwMode="auto">
            <a:xfrm rot="120000">
              <a:off x="3179" y="1115"/>
              <a:ext cx="157"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2" name="Group 359"/>
          <p:cNvGrpSpPr>
            <a:grpSpLocks/>
          </p:cNvGrpSpPr>
          <p:nvPr/>
        </p:nvGrpSpPr>
        <p:grpSpPr bwMode="auto">
          <a:xfrm rot="-385665">
            <a:off x="3878263" y="4679950"/>
            <a:ext cx="196850" cy="65088"/>
            <a:chOff x="2844" y="1123"/>
            <a:chExt cx="260" cy="56"/>
          </a:xfrm>
        </p:grpSpPr>
        <p:sp>
          <p:nvSpPr>
            <p:cNvPr id="38321" name="Arc 360"/>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2" name="Arc 361"/>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3" name="Arc 362"/>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3" name="Group 363"/>
          <p:cNvGrpSpPr>
            <a:grpSpLocks/>
          </p:cNvGrpSpPr>
          <p:nvPr/>
        </p:nvGrpSpPr>
        <p:grpSpPr bwMode="auto">
          <a:xfrm rot="-385665">
            <a:off x="3935413" y="4665663"/>
            <a:ext cx="193675" cy="65087"/>
            <a:chOff x="2920" y="1108"/>
            <a:chExt cx="259" cy="58"/>
          </a:xfrm>
        </p:grpSpPr>
        <p:sp>
          <p:nvSpPr>
            <p:cNvPr id="38318" name="Arc 364"/>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9" name="Arc 365"/>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20" name="Arc 366"/>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4" name="Group 367"/>
          <p:cNvGrpSpPr>
            <a:grpSpLocks/>
          </p:cNvGrpSpPr>
          <p:nvPr/>
        </p:nvGrpSpPr>
        <p:grpSpPr bwMode="auto">
          <a:xfrm rot="-385665">
            <a:off x="4187825" y="4662488"/>
            <a:ext cx="195263" cy="68262"/>
            <a:chOff x="3265" y="1129"/>
            <a:chExt cx="262" cy="59"/>
          </a:xfrm>
        </p:grpSpPr>
        <p:sp>
          <p:nvSpPr>
            <p:cNvPr id="38315" name="Arc 368"/>
            <p:cNvSpPr>
              <a:spLocks/>
            </p:cNvSpPr>
            <p:nvPr/>
          </p:nvSpPr>
          <p:spPr bwMode="auto">
            <a:xfrm rot="120000">
              <a:off x="3318" y="1130"/>
              <a:ext cx="105"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6" name="Arc 369"/>
            <p:cNvSpPr>
              <a:spLocks/>
            </p:cNvSpPr>
            <p:nvPr/>
          </p:nvSpPr>
          <p:spPr bwMode="auto">
            <a:xfrm rot="120000">
              <a:off x="3265" y="112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7" name="Arc 370"/>
            <p:cNvSpPr>
              <a:spLocks/>
            </p:cNvSpPr>
            <p:nvPr/>
          </p:nvSpPr>
          <p:spPr bwMode="auto">
            <a:xfrm rot="120000">
              <a:off x="3369" y="1134"/>
              <a:ext cx="158" cy="54"/>
            </a:xfrm>
            <a:custGeom>
              <a:avLst/>
              <a:gdLst>
                <a:gd name="T0" fmla="*/ 0 w 21600"/>
                <a:gd name="T1" fmla="*/ 0 h 22002"/>
                <a:gd name="T2" fmla="*/ 0 w 21600"/>
                <a:gd name="T3" fmla="*/ 0 h 22002"/>
                <a:gd name="T4" fmla="*/ 0 w 21600"/>
                <a:gd name="T5" fmla="*/ 0 h 22002"/>
                <a:gd name="T6" fmla="*/ 0 60000 65536"/>
                <a:gd name="T7" fmla="*/ 0 60000 65536"/>
                <a:gd name="T8" fmla="*/ 0 60000 65536"/>
                <a:gd name="T9" fmla="*/ 0 w 21600"/>
                <a:gd name="T10" fmla="*/ 0 h 22002"/>
                <a:gd name="T11" fmla="*/ 21600 w 21600"/>
                <a:gd name="T12" fmla="*/ 22002 h 22002"/>
              </a:gdLst>
              <a:ahLst/>
              <a:cxnLst>
                <a:cxn ang="T6">
                  <a:pos x="T0" y="T1"/>
                </a:cxn>
                <a:cxn ang="T7">
                  <a:pos x="T2" y="T3"/>
                </a:cxn>
                <a:cxn ang="T8">
                  <a:pos x="T4" y="T5"/>
                </a:cxn>
              </a:cxnLst>
              <a:rect l="T9" t="T10" r="T11" b="T12"/>
              <a:pathLst>
                <a:path w="21600" h="22002" fill="none" extrusionOk="0">
                  <a:moveTo>
                    <a:pt x="21462" y="22001"/>
                  </a:moveTo>
                  <a:cubicBezTo>
                    <a:pt x="9586" y="21925"/>
                    <a:pt x="0" y="12277"/>
                    <a:pt x="0" y="402"/>
                  </a:cubicBezTo>
                  <a:cubicBezTo>
                    <a:pt x="-1" y="267"/>
                    <a:pt x="1" y="133"/>
                    <a:pt x="3" y="-1"/>
                  </a:cubicBezTo>
                </a:path>
                <a:path w="21600" h="22002" stroke="0" extrusionOk="0">
                  <a:moveTo>
                    <a:pt x="21462" y="22001"/>
                  </a:moveTo>
                  <a:cubicBezTo>
                    <a:pt x="9586" y="21925"/>
                    <a:pt x="0" y="12277"/>
                    <a:pt x="0" y="402"/>
                  </a:cubicBezTo>
                  <a:cubicBezTo>
                    <a:pt x="-1" y="267"/>
                    <a:pt x="1" y="133"/>
                    <a:pt x="3" y="-1"/>
                  </a:cubicBezTo>
                  <a:lnTo>
                    <a:pt x="21600" y="40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5" name="Group 371"/>
          <p:cNvGrpSpPr>
            <a:grpSpLocks/>
          </p:cNvGrpSpPr>
          <p:nvPr/>
        </p:nvGrpSpPr>
        <p:grpSpPr bwMode="auto">
          <a:xfrm rot="-385665">
            <a:off x="3582988" y="4659313"/>
            <a:ext cx="195262" cy="61912"/>
            <a:chOff x="2497" y="1085"/>
            <a:chExt cx="261" cy="55"/>
          </a:xfrm>
        </p:grpSpPr>
        <p:sp>
          <p:nvSpPr>
            <p:cNvPr id="38312" name="Arc 372"/>
            <p:cNvSpPr>
              <a:spLocks/>
            </p:cNvSpPr>
            <p:nvPr/>
          </p:nvSpPr>
          <p:spPr bwMode="auto">
            <a:xfrm rot="120000">
              <a:off x="2551" y="1086"/>
              <a:ext cx="104"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3" name="Arc 373"/>
            <p:cNvSpPr>
              <a:spLocks/>
            </p:cNvSpPr>
            <p:nvPr/>
          </p:nvSpPr>
          <p:spPr bwMode="auto">
            <a:xfrm rot="120000">
              <a:off x="2497" y="1085"/>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4" name="Arc 374"/>
            <p:cNvSpPr>
              <a:spLocks/>
            </p:cNvSpPr>
            <p:nvPr/>
          </p:nvSpPr>
          <p:spPr bwMode="auto">
            <a:xfrm rot="120000">
              <a:off x="2601" y="1088"/>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6" name="Group 375"/>
          <p:cNvGrpSpPr>
            <a:grpSpLocks/>
          </p:cNvGrpSpPr>
          <p:nvPr/>
        </p:nvGrpSpPr>
        <p:grpSpPr bwMode="auto">
          <a:xfrm rot="-385665">
            <a:off x="3721100" y="4649788"/>
            <a:ext cx="198438" cy="63500"/>
            <a:chOff x="2640" y="1086"/>
            <a:chExt cx="263" cy="56"/>
          </a:xfrm>
        </p:grpSpPr>
        <p:sp>
          <p:nvSpPr>
            <p:cNvPr id="38309" name="Arc 376"/>
            <p:cNvSpPr>
              <a:spLocks/>
            </p:cNvSpPr>
            <p:nvPr/>
          </p:nvSpPr>
          <p:spPr bwMode="auto">
            <a:xfrm rot="120000">
              <a:off x="2693" y="1087"/>
              <a:ext cx="105" cy="52"/>
            </a:xfrm>
            <a:custGeom>
              <a:avLst/>
              <a:gdLst>
                <a:gd name="T0" fmla="*/ 0 w 21600"/>
                <a:gd name="T1" fmla="*/ 0 h 22019"/>
                <a:gd name="T2" fmla="*/ 0 w 21600"/>
                <a:gd name="T3" fmla="*/ 0 h 22019"/>
                <a:gd name="T4" fmla="*/ 0 w 21600"/>
                <a:gd name="T5" fmla="*/ 0 h 22019"/>
                <a:gd name="T6" fmla="*/ 0 60000 65536"/>
                <a:gd name="T7" fmla="*/ 0 60000 65536"/>
                <a:gd name="T8" fmla="*/ 0 60000 65536"/>
                <a:gd name="T9" fmla="*/ 0 w 21600"/>
                <a:gd name="T10" fmla="*/ 0 h 22019"/>
                <a:gd name="T11" fmla="*/ 21600 w 21600"/>
                <a:gd name="T12" fmla="*/ 22019 h 22019"/>
              </a:gdLst>
              <a:ahLst/>
              <a:cxnLst>
                <a:cxn ang="T6">
                  <a:pos x="T0" y="T1"/>
                </a:cxn>
                <a:cxn ang="T7">
                  <a:pos x="T2" y="T3"/>
                </a:cxn>
                <a:cxn ang="T8">
                  <a:pos x="T4" y="T5"/>
                </a:cxn>
              </a:cxnLst>
              <a:rect l="T9" t="T10" r="T11" b="T12"/>
              <a:pathLst>
                <a:path w="21600" h="22019" fill="none" extrusionOk="0">
                  <a:moveTo>
                    <a:pt x="21600" y="22019"/>
                  </a:moveTo>
                  <a:cubicBezTo>
                    <a:pt x="9670" y="22019"/>
                    <a:pt x="0" y="12348"/>
                    <a:pt x="0" y="419"/>
                  </a:cubicBezTo>
                  <a:cubicBezTo>
                    <a:pt x="-1" y="279"/>
                    <a:pt x="1" y="139"/>
                    <a:pt x="4" y="0"/>
                  </a:cubicBezTo>
                </a:path>
                <a:path w="21600" h="22019" stroke="0" extrusionOk="0">
                  <a:moveTo>
                    <a:pt x="21600" y="22019"/>
                  </a:moveTo>
                  <a:cubicBezTo>
                    <a:pt x="9670" y="22019"/>
                    <a:pt x="0" y="12348"/>
                    <a:pt x="0" y="419"/>
                  </a:cubicBezTo>
                  <a:cubicBezTo>
                    <a:pt x="-1" y="279"/>
                    <a:pt x="1" y="139"/>
                    <a:pt x="4" y="0"/>
                  </a:cubicBezTo>
                  <a:lnTo>
                    <a:pt x="21600" y="41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0" name="Arc 377"/>
            <p:cNvSpPr>
              <a:spLocks/>
            </p:cNvSpPr>
            <p:nvPr/>
          </p:nvSpPr>
          <p:spPr bwMode="auto">
            <a:xfrm rot="120000">
              <a:off x="2640" y="1086"/>
              <a:ext cx="158"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11" name="Arc 378"/>
            <p:cNvSpPr>
              <a:spLocks/>
            </p:cNvSpPr>
            <p:nvPr/>
          </p:nvSpPr>
          <p:spPr bwMode="auto">
            <a:xfrm rot="120000">
              <a:off x="2745" y="1089"/>
              <a:ext cx="158"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7" name="Group 379"/>
          <p:cNvGrpSpPr>
            <a:grpSpLocks/>
          </p:cNvGrpSpPr>
          <p:nvPr/>
        </p:nvGrpSpPr>
        <p:grpSpPr bwMode="auto">
          <a:xfrm rot="-385665">
            <a:off x="3300413" y="4675188"/>
            <a:ext cx="204787" cy="74612"/>
            <a:chOff x="2053" y="1058"/>
            <a:chExt cx="274" cy="66"/>
          </a:xfrm>
        </p:grpSpPr>
        <p:sp>
          <p:nvSpPr>
            <p:cNvPr id="38306" name="Arc 380"/>
            <p:cNvSpPr>
              <a:spLocks/>
            </p:cNvSpPr>
            <p:nvPr/>
          </p:nvSpPr>
          <p:spPr bwMode="auto">
            <a:xfrm rot="180000">
              <a:off x="2109"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7" name="Arc 381"/>
            <p:cNvSpPr>
              <a:spLocks/>
            </p:cNvSpPr>
            <p:nvPr/>
          </p:nvSpPr>
          <p:spPr bwMode="auto">
            <a:xfrm rot="180000">
              <a:off x="2053"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8" name="Arc 382"/>
            <p:cNvSpPr>
              <a:spLocks/>
            </p:cNvSpPr>
            <p:nvPr/>
          </p:nvSpPr>
          <p:spPr bwMode="auto">
            <a:xfrm rot="180000">
              <a:off x="2164"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8" name="Group 383"/>
          <p:cNvGrpSpPr>
            <a:grpSpLocks/>
          </p:cNvGrpSpPr>
          <p:nvPr/>
        </p:nvGrpSpPr>
        <p:grpSpPr bwMode="auto">
          <a:xfrm rot="-385665">
            <a:off x="3206750" y="4657725"/>
            <a:ext cx="204788" cy="77788"/>
            <a:chOff x="1932" y="1036"/>
            <a:chExt cx="274" cy="68"/>
          </a:xfrm>
        </p:grpSpPr>
        <p:sp>
          <p:nvSpPr>
            <p:cNvPr id="38303" name="Arc 384"/>
            <p:cNvSpPr>
              <a:spLocks/>
            </p:cNvSpPr>
            <p:nvPr/>
          </p:nvSpPr>
          <p:spPr bwMode="auto">
            <a:xfrm rot="180000">
              <a:off x="1986"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4" name="Arc 385"/>
            <p:cNvSpPr>
              <a:spLocks/>
            </p:cNvSpPr>
            <p:nvPr/>
          </p:nvSpPr>
          <p:spPr bwMode="auto">
            <a:xfrm rot="180000">
              <a:off x="1932"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5" name="Arc 386"/>
            <p:cNvSpPr>
              <a:spLocks/>
            </p:cNvSpPr>
            <p:nvPr/>
          </p:nvSpPr>
          <p:spPr bwMode="auto">
            <a:xfrm rot="180000">
              <a:off x="2042"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39" name="Group 387"/>
          <p:cNvGrpSpPr>
            <a:grpSpLocks/>
          </p:cNvGrpSpPr>
          <p:nvPr/>
        </p:nvGrpSpPr>
        <p:grpSpPr bwMode="auto">
          <a:xfrm rot="-385665">
            <a:off x="3059113" y="4651375"/>
            <a:ext cx="203200" cy="76200"/>
            <a:chOff x="1729" y="1031"/>
            <a:chExt cx="273" cy="67"/>
          </a:xfrm>
        </p:grpSpPr>
        <p:sp>
          <p:nvSpPr>
            <p:cNvPr id="38300" name="Arc 388"/>
            <p:cNvSpPr>
              <a:spLocks/>
            </p:cNvSpPr>
            <p:nvPr/>
          </p:nvSpPr>
          <p:spPr bwMode="auto">
            <a:xfrm rot="180000">
              <a:off x="1785"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1" name="Arc 389"/>
            <p:cNvSpPr>
              <a:spLocks/>
            </p:cNvSpPr>
            <p:nvPr/>
          </p:nvSpPr>
          <p:spPr bwMode="auto">
            <a:xfrm rot="180000">
              <a:off x="1729"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302" name="Arc 390"/>
            <p:cNvSpPr>
              <a:spLocks/>
            </p:cNvSpPr>
            <p:nvPr/>
          </p:nvSpPr>
          <p:spPr bwMode="auto">
            <a:xfrm rot="180000">
              <a:off x="1837"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0" name="Group 391"/>
          <p:cNvGrpSpPr>
            <a:grpSpLocks/>
          </p:cNvGrpSpPr>
          <p:nvPr/>
        </p:nvGrpSpPr>
        <p:grpSpPr bwMode="auto">
          <a:xfrm rot="-385665">
            <a:off x="3074988" y="4659313"/>
            <a:ext cx="204787" cy="74612"/>
            <a:chOff x="1752" y="1038"/>
            <a:chExt cx="273" cy="66"/>
          </a:xfrm>
        </p:grpSpPr>
        <p:sp>
          <p:nvSpPr>
            <p:cNvPr id="38297" name="Arc 392"/>
            <p:cNvSpPr>
              <a:spLocks/>
            </p:cNvSpPr>
            <p:nvPr/>
          </p:nvSpPr>
          <p:spPr bwMode="auto">
            <a:xfrm rot="180000">
              <a:off x="1806"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8" name="Arc 393"/>
            <p:cNvSpPr>
              <a:spLocks/>
            </p:cNvSpPr>
            <p:nvPr/>
          </p:nvSpPr>
          <p:spPr bwMode="auto">
            <a:xfrm rot="180000">
              <a:off x="1752"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9" name="Arc 394"/>
            <p:cNvSpPr>
              <a:spLocks/>
            </p:cNvSpPr>
            <p:nvPr/>
          </p:nvSpPr>
          <p:spPr bwMode="auto">
            <a:xfrm rot="180000">
              <a:off x="1861"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1" name="Group 395"/>
          <p:cNvGrpSpPr>
            <a:grpSpLocks/>
          </p:cNvGrpSpPr>
          <p:nvPr/>
        </p:nvGrpSpPr>
        <p:grpSpPr bwMode="auto">
          <a:xfrm rot="-385665">
            <a:off x="2979738" y="4652963"/>
            <a:ext cx="203200" cy="77787"/>
            <a:chOff x="1625" y="1026"/>
            <a:chExt cx="273" cy="68"/>
          </a:xfrm>
        </p:grpSpPr>
        <p:sp>
          <p:nvSpPr>
            <p:cNvPr id="38294" name="Arc 396"/>
            <p:cNvSpPr>
              <a:spLocks/>
            </p:cNvSpPr>
            <p:nvPr/>
          </p:nvSpPr>
          <p:spPr bwMode="auto">
            <a:xfrm rot="180000">
              <a:off x="1679"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5" name="Arc 397"/>
            <p:cNvSpPr>
              <a:spLocks/>
            </p:cNvSpPr>
            <p:nvPr/>
          </p:nvSpPr>
          <p:spPr bwMode="auto">
            <a:xfrm rot="180000">
              <a:off x="1625"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6" name="Arc 398"/>
            <p:cNvSpPr>
              <a:spLocks/>
            </p:cNvSpPr>
            <p:nvPr/>
          </p:nvSpPr>
          <p:spPr bwMode="auto">
            <a:xfrm rot="180000">
              <a:off x="1735"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2" name="Group 399"/>
          <p:cNvGrpSpPr>
            <a:grpSpLocks/>
          </p:cNvGrpSpPr>
          <p:nvPr/>
        </p:nvGrpSpPr>
        <p:grpSpPr bwMode="auto">
          <a:xfrm rot="-385665">
            <a:off x="2900363" y="4654550"/>
            <a:ext cx="204787" cy="74613"/>
            <a:chOff x="1520" y="1021"/>
            <a:chExt cx="274" cy="66"/>
          </a:xfrm>
        </p:grpSpPr>
        <p:sp>
          <p:nvSpPr>
            <p:cNvPr id="38291" name="Arc 400"/>
            <p:cNvSpPr>
              <a:spLocks/>
            </p:cNvSpPr>
            <p:nvPr/>
          </p:nvSpPr>
          <p:spPr bwMode="auto">
            <a:xfrm rot="180000">
              <a:off x="1575"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2" name="Arc 401"/>
            <p:cNvSpPr>
              <a:spLocks/>
            </p:cNvSpPr>
            <p:nvPr/>
          </p:nvSpPr>
          <p:spPr bwMode="auto">
            <a:xfrm rot="180000">
              <a:off x="1520"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3" name="Arc 402"/>
            <p:cNvSpPr>
              <a:spLocks/>
            </p:cNvSpPr>
            <p:nvPr/>
          </p:nvSpPr>
          <p:spPr bwMode="auto">
            <a:xfrm rot="180000">
              <a:off x="1629"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3" name="Group 403"/>
          <p:cNvGrpSpPr>
            <a:grpSpLocks/>
          </p:cNvGrpSpPr>
          <p:nvPr/>
        </p:nvGrpSpPr>
        <p:grpSpPr bwMode="auto">
          <a:xfrm rot="-385665">
            <a:off x="3208338" y="4681538"/>
            <a:ext cx="201612" cy="77787"/>
            <a:chOff x="1928" y="1056"/>
            <a:chExt cx="271" cy="69"/>
          </a:xfrm>
        </p:grpSpPr>
        <p:sp>
          <p:nvSpPr>
            <p:cNvPr id="38288" name="Arc 404"/>
            <p:cNvSpPr>
              <a:spLocks/>
            </p:cNvSpPr>
            <p:nvPr/>
          </p:nvSpPr>
          <p:spPr bwMode="auto">
            <a:xfrm rot="180000">
              <a:off x="1981"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9" name="Arc 405"/>
            <p:cNvSpPr>
              <a:spLocks/>
            </p:cNvSpPr>
            <p:nvPr/>
          </p:nvSpPr>
          <p:spPr bwMode="auto">
            <a:xfrm rot="180000">
              <a:off x="1928"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90" name="Arc 406"/>
            <p:cNvSpPr>
              <a:spLocks/>
            </p:cNvSpPr>
            <p:nvPr/>
          </p:nvSpPr>
          <p:spPr bwMode="auto">
            <a:xfrm rot="180000">
              <a:off x="2037"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4" name="Group 407"/>
          <p:cNvGrpSpPr>
            <a:grpSpLocks/>
          </p:cNvGrpSpPr>
          <p:nvPr/>
        </p:nvGrpSpPr>
        <p:grpSpPr bwMode="auto">
          <a:xfrm rot="-385665">
            <a:off x="2665413" y="4651375"/>
            <a:ext cx="201612" cy="76200"/>
            <a:chOff x="1212" y="1001"/>
            <a:chExt cx="271" cy="67"/>
          </a:xfrm>
        </p:grpSpPr>
        <p:sp>
          <p:nvSpPr>
            <p:cNvPr id="38285" name="Arc 408"/>
            <p:cNvSpPr>
              <a:spLocks/>
            </p:cNvSpPr>
            <p:nvPr/>
          </p:nvSpPr>
          <p:spPr bwMode="auto">
            <a:xfrm rot="180000">
              <a:off x="1264"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6" name="Arc 409"/>
            <p:cNvSpPr>
              <a:spLocks/>
            </p:cNvSpPr>
            <p:nvPr/>
          </p:nvSpPr>
          <p:spPr bwMode="auto">
            <a:xfrm rot="180000">
              <a:off x="1212"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7" name="Arc 410"/>
            <p:cNvSpPr>
              <a:spLocks/>
            </p:cNvSpPr>
            <p:nvPr/>
          </p:nvSpPr>
          <p:spPr bwMode="auto">
            <a:xfrm rot="180000">
              <a:off x="1320"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5" name="Group 411"/>
          <p:cNvGrpSpPr>
            <a:grpSpLocks/>
          </p:cNvGrpSpPr>
          <p:nvPr/>
        </p:nvGrpSpPr>
        <p:grpSpPr bwMode="auto">
          <a:xfrm rot="-385665">
            <a:off x="2568575" y="4649788"/>
            <a:ext cx="203200" cy="76200"/>
            <a:chOff x="1084" y="991"/>
            <a:chExt cx="273" cy="67"/>
          </a:xfrm>
        </p:grpSpPr>
        <p:sp>
          <p:nvSpPr>
            <p:cNvPr id="38282" name="Arc 412"/>
            <p:cNvSpPr>
              <a:spLocks/>
            </p:cNvSpPr>
            <p:nvPr/>
          </p:nvSpPr>
          <p:spPr bwMode="auto">
            <a:xfrm rot="180000">
              <a:off x="1138"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3" name="Arc 413"/>
            <p:cNvSpPr>
              <a:spLocks/>
            </p:cNvSpPr>
            <p:nvPr/>
          </p:nvSpPr>
          <p:spPr bwMode="auto">
            <a:xfrm rot="180000">
              <a:off x="1084"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4" name="Arc 414"/>
            <p:cNvSpPr>
              <a:spLocks/>
            </p:cNvSpPr>
            <p:nvPr/>
          </p:nvSpPr>
          <p:spPr bwMode="auto">
            <a:xfrm rot="180000">
              <a:off x="1193"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6" name="Group 415"/>
          <p:cNvGrpSpPr>
            <a:grpSpLocks/>
          </p:cNvGrpSpPr>
          <p:nvPr/>
        </p:nvGrpSpPr>
        <p:grpSpPr bwMode="auto">
          <a:xfrm rot="-385665">
            <a:off x="2730500" y="4667250"/>
            <a:ext cx="203200" cy="74613"/>
            <a:chOff x="1300" y="1012"/>
            <a:chExt cx="272" cy="65"/>
          </a:xfrm>
        </p:grpSpPr>
        <p:sp>
          <p:nvSpPr>
            <p:cNvPr id="38279" name="Arc 416"/>
            <p:cNvSpPr>
              <a:spLocks/>
            </p:cNvSpPr>
            <p:nvPr/>
          </p:nvSpPr>
          <p:spPr bwMode="auto">
            <a:xfrm rot="180000">
              <a:off x="1354"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0" name="Arc 417"/>
            <p:cNvSpPr>
              <a:spLocks/>
            </p:cNvSpPr>
            <p:nvPr/>
          </p:nvSpPr>
          <p:spPr bwMode="auto">
            <a:xfrm rot="180000">
              <a:off x="1300"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81" name="Arc 418"/>
            <p:cNvSpPr>
              <a:spLocks/>
            </p:cNvSpPr>
            <p:nvPr/>
          </p:nvSpPr>
          <p:spPr bwMode="auto">
            <a:xfrm rot="180000">
              <a:off x="1407"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47" name="Group 419"/>
          <p:cNvGrpSpPr>
            <a:grpSpLocks/>
          </p:cNvGrpSpPr>
          <p:nvPr/>
        </p:nvGrpSpPr>
        <p:grpSpPr bwMode="auto">
          <a:xfrm rot="-385665">
            <a:off x="2466975" y="4645025"/>
            <a:ext cx="206375" cy="73025"/>
            <a:chOff x="952" y="980"/>
            <a:chExt cx="273" cy="65"/>
          </a:xfrm>
        </p:grpSpPr>
        <p:sp>
          <p:nvSpPr>
            <p:cNvPr id="38276" name="Arc 420"/>
            <p:cNvSpPr>
              <a:spLocks/>
            </p:cNvSpPr>
            <p:nvPr/>
          </p:nvSpPr>
          <p:spPr bwMode="auto">
            <a:xfrm rot="180000">
              <a:off x="1007"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7" name="Arc 421"/>
            <p:cNvSpPr>
              <a:spLocks/>
            </p:cNvSpPr>
            <p:nvPr/>
          </p:nvSpPr>
          <p:spPr bwMode="auto">
            <a:xfrm rot="180000">
              <a:off x="952"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8" name="Arc 422"/>
            <p:cNvSpPr>
              <a:spLocks/>
            </p:cNvSpPr>
            <p:nvPr/>
          </p:nvSpPr>
          <p:spPr bwMode="auto">
            <a:xfrm rot="180000">
              <a:off x="1061"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0" name="Group 423"/>
          <p:cNvGrpSpPr>
            <a:grpSpLocks/>
          </p:cNvGrpSpPr>
          <p:nvPr/>
        </p:nvGrpSpPr>
        <p:grpSpPr bwMode="auto">
          <a:xfrm rot="-385665">
            <a:off x="2828925" y="4667250"/>
            <a:ext cx="204788" cy="76200"/>
            <a:chOff x="1429" y="1017"/>
            <a:chExt cx="274" cy="68"/>
          </a:xfrm>
        </p:grpSpPr>
        <p:sp>
          <p:nvSpPr>
            <p:cNvPr id="38273" name="Arc 424"/>
            <p:cNvSpPr>
              <a:spLocks/>
            </p:cNvSpPr>
            <p:nvPr/>
          </p:nvSpPr>
          <p:spPr bwMode="auto">
            <a:xfrm rot="180000">
              <a:off x="1485"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4" name="Arc 425"/>
            <p:cNvSpPr>
              <a:spLocks/>
            </p:cNvSpPr>
            <p:nvPr/>
          </p:nvSpPr>
          <p:spPr bwMode="auto">
            <a:xfrm rot="180000">
              <a:off x="1429"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5" name="Arc 426"/>
            <p:cNvSpPr>
              <a:spLocks/>
            </p:cNvSpPr>
            <p:nvPr/>
          </p:nvSpPr>
          <p:spPr bwMode="auto">
            <a:xfrm rot="180000">
              <a:off x="1538"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3" name="Group 427"/>
          <p:cNvGrpSpPr>
            <a:grpSpLocks/>
          </p:cNvGrpSpPr>
          <p:nvPr/>
        </p:nvGrpSpPr>
        <p:grpSpPr bwMode="auto">
          <a:xfrm rot="-385665">
            <a:off x="2346325" y="4624388"/>
            <a:ext cx="201613" cy="76200"/>
            <a:chOff x="707" y="957"/>
            <a:chExt cx="269" cy="68"/>
          </a:xfrm>
        </p:grpSpPr>
        <p:sp>
          <p:nvSpPr>
            <p:cNvPr id="38270" name="Arc 428"/>
            <p:cNvSpPr>
              <a:spLocks/>
            </p:cNvSpPr>
            <p:nvPr/>
          </p:nvSpPr>
          <p:spPr bwMode="auto">
            <a:xfrm rot="180000">
              <a:off x="758"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1" name="Arc 429"/>
            <p:cNvSpPr>
              <a:spLocks/>
            </p:cNvSpPr>
            <p:nvPr/>
          </p:nvSpPr>
          <p:spPr bwMode="auto">
            <a:xfrm rot="180000">
              <a:off x="707"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72" name="Arc 430"/>
            <p:cNvSpPr>
              <a:spLocks/>
            </p:cNvSpPr>
            <p:nvPr/>
          </p:nvSpPr>
          <p:spPr bwMode="auto">
            <a:xfrm rot="180000">
              <a:off x="812"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4" name="Group 431"/>
          <p:cNvGrpSpPr>
            <a:grpSpLocks/>
          </p:cNvGrpSpPr>
          <p:nvPr/>
        </p:nvGrpSpPr>
        <p:grpSpPr bwMode="auto">
          <a:xfrm rot="-385665">
            <a:off x="2381250" y="4638675"/>
            <a:ext cx="204788" cy="77788"/>
            <a:chOff x="828" y="967"/>
            <a:chExt cx="270" cy="68"/>
          </a:xfrm>
        </p:grpSpPr>
        <p:sp>
          <p:nvSpPr>
            <p:cNvPr id="38267" name="Arc 432"/>
            <p:cNvSpPr>
              <a:spLocks/>
            </p:cNvSpPr>
            <p:nvPr/>
          </p:nvSpPr>
          <p:spPr bwMode="auto">
            <a:xfrm rot="180000">
              <a:off x="878"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8" name="Arc 433"/>
            <p:cNvSpPr>
              <a:spLocks/>
            </p:cNvSpPr>
            <p:nvPr/>
          </p:nvSpPr>
          <p:spPr bwMode="auto">
            <a:xfrm rot="180000">
              <a:off x="828"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9" name="Arc 434"/>
            <p:cNvSpPr>
              <a:spLocks/>
            </p:cNvSpPr>
            <p:nvPr/>
          </p:nvSpPr>
          <p:spPr bwMode="auto">
            <a:xfrm rot="180000">
              <a:off x="934"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5" name="Group 435"/>
          <p:cNvGrpSpPr>
            <a:grpSpLocks/>
          </p:cNvGrpSpPr>
          <p:nvPr/>
        </p:nvGrpSpPr>
        <p:grpSpPr bwMode="auto">
          <a:xfrm rot="-385665">
            <a:off x="2246313" y="4618038"/>
            <a:ext cx="204787" cy="76200"/>
            <a:chOff x="578" y="951"/>
            <a:chExt cx="274" cy="66"/>
          </a:xfrm>
        </p:grpSpPr>
        <p:sp>
          <p:nvSpPr>
            <p:cNvPr id="38264" name="Arc 436"/>
            <p:cNvSpPr>
              <a:spLocks/>
            </p:cNvSpPr>
            <p:nvPr/>
          </p:nvSpPr>
          <p:spPr bwMode="auto">
            <a:xfrm rot="180000">
              <a:off x="632"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5" name="Arc 437"/>
            <p:cNvSpPr>
              <a:spLocks/>
            </p:cNvSpPr>
            <p:nvPr/>
          </p:nvSpPr>
          <p:spPr bwMode="auto">
            <a:xfrm rot="180000">
              <a:off x="578"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6" name="Arc 438"/>
            <p:cNvSpPr>
              <a:spLocks/>
            </p:cNvSpPr>
            <p:nvPr/>
          </p:nvSpPr>
          <p:spPr bwMode="auto">
            <a:xfrm rot="180000">
              <a:off x="689"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6" name="Group 439"/>
          <p:cNvGrpSpPr>
            <a:grpSpLocks/>
          </p:cNvGrpSpPr>
          <p:nvPr/>
        </p:nvGrpSpPr>
        <p:grpSpPr bwMode="auto">
          <a:xfrm rot="-385665">
            <a:off x="2317750" y="4624388"/>
            <a:ext cx="204788" cy="76200"/>
            <a:chOff x="669" y="956"/>
            <a:chExt cx="272" cy="66"/>
          </a:xfrm>
        </p:grpSpPr>
        <p:sp>
          <p:nvSpPr>
            <p:cNvPr id="38261" name="Arc 440"/>
            <p:cNvSpPr>
              <a:spLocks/>
            </p:cNvSpPr>
            <p:nvPr/>
          </p:nvSpPr>
          <p:spPr bwMode="auto">
            <a:xfrm rot="180000">
              <a:off x="723"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2" name="Arc 441"/>
            <p:cNvSpPr>
              <a:spLocks/>
            </p:cNvSpPr>
            <p:nvPr/>
          </p:nvSpPr>
          <p:spPr bwMode="auto">
            <a:xfrm rot="180000">
              <a:off x="669"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3" name="Arc 442"/>
            <p:cNvSpPr>
              <a:spLocks/>
            </p:cNvSpPr>
            <p:nvPr/>
          </p:nvSpPr>
          <p:spPr bwMode="auto">
            <a:xfrm rot="180000">
              <a:off x="778"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7" name="Group 443"/>
          <p:cNvGrpSpPr>
            <a:grpSpLocks/>
          </p:cNvGrpSpPr>
          <p:nvPr/>
        </p:nvGrpSpPr>
        <p:grpSpPr bwMode="auto">
          <a:xfrm rot="-385665">
            <a:off x="2592388" y="4648200"/>
            <a:ext cx="203200" cy="76200"/>
            <a:chOff x="1115" y="992"/>
            <a:chExt cx="273" cy="67"/>
          </a:xfrm>
        </p:grpSpPr>
        <p:sp>
          <p:nvSpPr>
            <p:cNvPr id="38258" name="Arc 444"/>
            <p:cNvSpPr>
              <a:spLocks/>
            </p:cNvSpPr>
            <p:nvPr/>
          </p:nvSpPr>
          <p:spPr bwMode="auto">
            <a:xfrm rot="180000">
              <a:off x="1168"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9" name="Arc 445"/>
            <p:cNvSpPr>
              <a:spLocks/>
            </p:cNvSpPr>
            <p:nvPr/>
          </p:nvSpPr>
          <p:spPr bwMode="auto">
            <a:xfrm rot="180000">
              <a:off x="1115"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60" name="Arc 446"/>
            <p:cNvSpPr>
              <a:spLocks/>
            </p:cNvSpPr>
            <p:nvPr/>
          </p:nvSpPr>
          <p:spPr bwMode="auto">
            <a:xfrm rot="180000">
              <a:off x="1224"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59" name="Group 447"/>
          <p:cNvGrpSpPr>
            <a:grpSpLocks/>
          </p:cNvGrpSpPr>
          <p:nvPr/>
        </p:nvGrpSpPr>
        <p:grpSpPr bwMode="auto">
          <a:xfrm rot="-385665">
            <a:off x="3471863" y="4662488"/>
            <a:ext cx="206375" cy="74612"/>
            <a:chOff x="2285" y="1058"/>
            <a:chExt cx="274" cy="66"/>
          </a:xfrm>
        </p:grpSpPr>
        <p:sp>
          <p:nvSpPr>
            <p:cNvPr id="38255" name="Arc 448"/>
            <p:cNvSpPr>
              <a:spLocks/>
            </p:cNvSpPr>
            <p:nvPr/>
          </p:nvSpPr>
          <p:spPr bwMode="auto">
            <a:xfrm rot="180000">
              <a:off x="2341" y="1058"/>
              <a:ext cx="109"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6" name="Arc 449"/>
            <p:cNvSpPr>
              <a:spLocks/>
            </p:cNvSpPr>
            <p:nvPr/>
          </p:nvSpPr>
          <p:spPr bwMode="auto">
            <a:xfrm rot="180000">
              <a:off x="2285" y="1058"/>
              <a:ext cx="164"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7" name="Arc 450"/>
            <p:cNvSpPr>
              <a:spLocks/>
            </p:cNvSpPr>
            <p:nvPr/>
          </p:nvSpPr>
          <p:spPr bwMode="auto">
            <a:xfrm rot="180000">
              <a:off x="2396" y="1062"/>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0" name="Group 451"/>
          <p:cNvGrpSpPr>
            <a:grpSpLocks/>
          </p:cNvGrpSpPr>
          <p:nvPr/>
        </p:nvGrpSpPr>
        <p:grpSpPr bwMode="auto">
          <a:xfrm rot="-385665">
            <a:off x="3381375" y="4643438"/>
            <a:ext cx="204788" cy="77787"/>
            <a:chOff x="2164" y="1036"/>
            <a:chExt cx="274" cy="68"/>
          </a:xfrm>
        </p:grpSpPr>
        <p:sp>
          <p:nvSpPr>
            <p:cNvPr id="38252" name="Arc 452"/>
            <p:cNvSpPr>
              <a:spLocks/>
            </p:cNvSpPr>
            <p:nvPr/>
          </p:nvSpPr>
          <p:spPr bwMode="auto">
            <a:xfrm rot="180000">
              <a:off x="2218" y="1038"/>
              <a:ext cx="111"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4" y="21599"/>
                  </a:moveTo>
                  <a:cubicBezTo>
                    <a:pt x="9552" y="21492"/>
                    <a:pt x="0" y="11853"/>
                    <a:pt x="0" y="0"/>
                  </a:cubicBezTo>
                </a:path>
                <a:path w="21600" h="21599" stroke="0" extrusionOk="0">
                  <a:moveTo>
                    <a:pt x="21404" y="21599"/>
                  </a:moveTo>
                  <a:cubicBezTo>
                    <a:pt x="9552" y="21492"/>
                    <a:pt x="0" y="11853"/>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3" name="Arc 453"/>
            <p:cNvSpPr>
              <a:spLocks/>
            </p:cNvSpPr>
            <p:nvPr/>
          </p:nvSpPr>
          <p:spPr bwMode="auto">
            <a:xfrm rot="180000">
              <a:off x="2164" y="103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4" name="Arc 454"/>
            <p:cNvSpPr>
              <a:spLocks/>
            </p:cNvSpPr>
            <p:nvPr/>
          </p:nvSpPr>
          <p:spPr bwMode="auto">
            <a:xfrm rot="180000">
              <a:off x="2274" y="1042"/>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1" name="Group 455"/>
          <p:cNvGrpSpPr>
            <a:grpSpLocks/>
          </p:cNvGrpSpPr>
          <p:nvPr/>
        </p:nvGrpSpPr>
        <p:grpSpPr bwMode="auto">
          <a:xfrm rot="-385665">
            <a:off x="3228975" y="4649788"/>
            <a:ext cx="203200" cy="76200"/>
            <a:chOff x="1961" y="1031"/>
            <a:chExt cx="273" cy="67"/>
          </a:xfrm>
        </p:grpSpPr>
        <p:sp>
          <p:nvSpPr>
            <p:cNvPr id="38249" name="Arc 456"/>
            <p:cNvSpPr>
              <a:spLocks/>
            </p:cNvSpPr>
            <p:nvPr/>
          </p:nvSpPr>
          <p:spPr bwMode="auto">
            <a:xfrm rot="180000">
              <a:off x="2017" y="1033"/>
              <a:ext cx="110" cy="61"/>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400" y="21954"/>
                  </a:moveTo>
                  <a:cubicBezTo>
                    <a:pt x="9549" y="21844"/>
                    <a:pt x="0" y="12206"/>
                    <a:pt x="0" y="355"/>
                  </a:cubicBezTo>
                  <a:cubicBezTo>
                    <a:pt x="-1" y="236"/>
                    <a:pt x="0" y="118"/>
                    <a:pt x="2" y="-1"/>
                  </a:cubicBezTo>
                </a:path>
                <a:path w="21600" h="21954" stroke="0" extrusionOk="0">
                  <a:moveTo>
                    <a:pt x="21400" y="21954"/>
                  </a:moveTo>
                  <a:cubicBezTo>
                    <a:pt x="9549" y="21844"/>
                    <a:pt x="0" y="12206"/>
                    <a:pt x="0" y="355"/>
                  </a:cubicBezTo>
                  <a:cubicBezTo>
                    <a:pt x="-1" y="236"/>
                    <a:pt x="0" y="118"/>
                    <a:pt x="2" y="-1"/>
                  </a:cubicBezTo>
                  <a:lnTo>
                    <a:pt x="21600" y="355"/>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0" name="Arc 457"/>
            <p:cNvSpPr>
              <a:spLocks/>
            </p:cNvSpPr>
            <p:nvPr/>
          </p:nvSpPr>
          <p:spPr bwMode="auto">
            <a:xfrm rot="180000">
              <a:off x="1961" y="103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51" name="Arc 458"/>
            <p:cNvSpPr>
              <a:spLocks/>
            </p:cNvSpPr>
            <p:nvPr/>
          </p:nvSpPr>
          <p:spPr bwMode="auto">
            <a:xfrm rot="180000">
              <a:off x="2069" y="1037"/>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4" name="Group 459"/>
          <p:cNvGrpSpPr>
            <a:grpSpLocks/>
          </p:cNvGrpSpPr>
          <p:nvPr/>
        </p:nvGrpSpPr>
        <p:grpSpPr bwMode="auto">
          <a:xfrm rot="-385665">
            <a:off x="3244850" y="4657725"/>
            <a:ext cx="204788" cy="74613"/>
            <a:chOff x="1984" y="1038"/>
            <a:chExt cx="273" cy="66"/>
          </a:xfrm>
        </p:grpSpPr>
        <p:sp>
          <p:nvSpPr>
            <p:cNvPr id="38246" name="Arc 460"/>
            <p:cNvSpPr>
              <a:spLocks/>
            </p:cNvSpPr>
            <p:nvPr/>
          </p:nvSpPr>
          <p:spPr bwMode="auto">
            <a:xfrm rot="180000">
              <a:off x="2038" y="1038"/>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7" name="Arc 461"/>
            <p:cNvSpPr>
              <a:spLocks/>
            </p:cNvSpPr>
            <p:nvPr/>
          </p:nvSpPr>
          <p:spPr bwMode="auto">
            <a:xfrm rot="180000">
              <a:off x="1984" y="1038"/>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8" name="Arc 462"/>
            <p:cNvSpPr>
              <a:spLocks/>
            </p:cNvSpPr>
            <p:nvPr/>
          </p:nvSpPr>
          <p:spPr bwMode="auto">
            <a:xfrm rot="180000">
              <a:off x="2093" y="1043"/>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7" name="Group 463"/>
          <p:cNvGrpSpPr>
            <a:grpSpLocks/>
          </p:cNvGrpSpPr>
          <p:nvPr/>
        </p:nvGrpSpPr>
        <p:grpSpPr bwMode="auto">
          <a:xfrm rot="-385665">
            <a:off x="3151188" y="4651375"/>
            <a:ext cx="203200" cy="77788"/>
            <a:chOff x="1857" y="1026"/>
            <a:chExt cx="273" cy="68"/>
          </a:xfrm>
        </p:grpSpPr>
        <p:sp>
          <p:nvSpPr>
            <p:cNvPr id="38243" name="Arc 464"/>
            <p:cNvSpPr>
              <a:spLocks/>
            </p:cNvSpPr>
            <p:nvPr/>
          </p:nvSpPr>
          <p:spPr bwMode="auto">
            <a:xfrm rot="180000">
              <a:off x="1911" y="1027"/>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4" name="Arc 465"/>
            <p:cNvSpPr>
              <a:spLocks/>
            </p:cNvSpPr>
            <p:nvPr/>
          </p:nvSpPr>
          <p:spPr bwMode="auto">
            <a:xfrm rot="180000">
              <a:off x="1857" y="1026"/>
              <a:ext cx="165"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5" name="Arc 466"/>
            <p:cNvSpPr>
              <a:spLocks/>
            </p:cNvSpPr>
            <p:nvPr/>
          </p:nvSpPr>
          <p:spPr bwMode="auto">
            <a:xfrm rot="180000">
              <a:off x="1967" y="1032"/>
              <a:ext cx="163"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8" name="Group 467"/>
          <p:cNvGrpSpPr>
            <a:grpSpLocks/>
          </p:cNvGrpSpPr>
          <p:nvPr/>
        </p:nvGrpSpPr>
        <p:grpSpPr bwMode="auto">
          <a:xfrm rot="-385665">
            <a:off x="3074988" y="4638675"/>
            <a:ext cx="204787" cy="76200"/>
            <a:chOff x="1752" y="1021"/>
            <a:chExt cx="274" cy="66"/>
          </a:xfrm>
        </p:grpSpPr>
        <p:sp>
          <p:nvSpPr>
            <p:cNvPr id="38240" name="Arc 468"/>
            <p:cNvSpPr>
              <a:spLocks/>
            </p:cNvSpPr>
            <p:nvPr/>
          </p:nvSpPr>
          <p:spPr bwMode="auto">
            <a:xfrm rot="180000">
              <a:off x="1807" y="1023"/>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1" name="Arc 469"/>
            <p:cNvSpPr>
              <a:spLocks/>
            </p:cNvSpPr>
            <p:nvPr/>
          </p:nvSpPr>
          <p:spPr bwMode="auto">
            <a:xfrm rot="180000">
              <a:off x="1752" y="1021"/>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42" name="Arc 470"/>
            <p:cNvSpPr>
              <a:spLocks/>
            </p:cNvSpPr>
            <p:nvPr/>
          </p:nvSpPr>
          <p:spPr bwMode="auto">
            <a:xfrm rot="180000">
              <a:off x="1861" y="1026"/>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69" name="Group 471"/>
          <p:cNvGrpSpPr>
            <a:grpSpLocks/>
          </p:cNvGrpSpPr>
          <p:nvPr/>
        </p:nvGrpSpPr>
        <p:grpSpPr bwMode="auto">
          <a:xfrm rot="-385665">
            <a:off x="3381375" y="4665663"/>
            <a:ext cx="201613" cy="79375"/>
            <a:chOff x="2160" y="1056"/>
            <a:chExt cx="271" cy="69"/>
          </a:xfrm>
        </p:grpSpPr>
        <p:sp>
          <p:nvSpPr>
            <p:cNvPr id="38237" name="Arc 472"/>
            <p:cNvSpPr>
              <a:spLocks/>
            </p:cNvSpPr>
            <p:nvPr/>
          </p:nvSpPr>
          <p:spPr bwMode="auto">
            <a:xfrm rot="180000">
              <a:off x="2213" y="1057"/>
              <a:ext cx="109"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0" y="21599"/>
                  </a:moveTo>
                  <a:cubicBezTo>
                    <a:pt x="9549" y="21489"/>
                    <a:pt x="0" y="11851"/>
                    <a:pt x="0" y="0"/>
                  </a:cubicBezTo>
                </a:path>
                <a:path w="21600" h="21599" stroke="0" extrusionOk="0">
                  <a:moveTo>
                    <a:pt x="21400" y="21599"/>
                  </a:moveTo>
                  <a:cubicBezTo>
                    <a:pt x="9549" y="21489"/>
                    <a:pt x="0" y="11851"/>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8" name="Arc 473"/>
            <p:cNvSpPr>
              <a:spLocks/>
            </p:cNvSpPr>
            <p:nvPr/>
          </p:nvSpPr>
          <p:spPr bwMode="auto">
            <a:xfrm rot="180000">
              <a:off x="2160" y="105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9" name="Arc 474"/>
            <p:cNvSpPr>
              <a:spLocks/>
            </p:cNvSpPr>
            <p:nvPr/>
          </p:nvSpPr>
          <p:spPr bwMode="auto">
            <a:xfrm rot="180000">
              <a:off x="2269" y="1061"/>
              <a:ext cx="162" cy="64"/>
            </a:xfrm>
            <a:custGeom>
              <a:avLst/>
              <a:gdLst>
                <a:gd name="T0" fmla="*/ 0 w 21600"/>
                <a:gd name="T1" fmla="*/ 0 h 21946"/>
                <a:gd name="T2" fmla="*/ 0 w 21600"/>
                <a:gd name="T3" fmla="*/ 0 h 21946"/>
                <a:gd name="T4" fmla="*/ 0 w 21600"/>
                <a:gd name="T5" fmla="*/ 0 h 21946"/>
                <a:gd name="T6" fmla="*/ 0 60000 65536"/>
                <a:gd name="T7" fmla="*/ 0 60000 65536"/>
                <a:gd name="T8" fmla="*/ 0 60000 65536"/>
                <a:gd name="T9" fmla="*/ 0 w 21600"/>
                <a:gd name="T10" fmla="*/ 0 h 21946"/>
                <a:gd name="T11" fmla="*/ 21600 w 21600"/>
                <a:gd name="T12" fmla="*/ 21946 h 21946"/>
              </a:gdLst>
              <a:ahLst/>
              <a:cxnLst>
                <a:cxn ang="T6">
                  <a:pos x="T0" y="T1"/>
                </a:cxn>
                <a:cxn ang="T7">
                  <a:pos x="T2" y="T3"/>
                </a:cxn>
                <a:cxn ang="T8">
                  <a:pos x="T4" y="T5"/>
                </a:cxn>
              </a:cxnLst>
              <a:rect l="T9" t="T10" r="T11" b="T12"/>
              <a:pathLst>
                <a:path w="21600" h="21946" fill="none" extrusionOk="0">
                  <a:moveTo>
                    <a:pt x="21600" y="21946"/>
                  </a:moveTo>
                  <a:cubicBezTo>
                    <a:pt x="9670" y="21946"/>
                    <a:pt x="0" y="12275"/>
                    <a:pt x="0" y="346"/>
                  </a:cubicBezTo>
                  <a:cubicBezTo>
                    <a:pt x="-1" y="230"/>
                    <a:pt x="0" y="115"/>
                    <a:pt x="2" y="-1"/>
                  </a:cubicBezTo>
                </a:path>
                <a:path w="21600" h="21946" stroke="0" extrusionOk="0">
                  <a:moveTo>
                    <a:pt x="21600" y="21946"/>
                  </a:moveTo>
                  <a:cubicBezTo>
                    <a:pt x="9670" y="21946"/>
                    <a:pt x="0" y="12275"/>
                    <a:pt x="0" y="346"/>
                  </a:cubicBezTo>
                  <a:cubicBezTo>
                    <a:pt x="-1" y="230"/>
                    <a:pt x="0" y="115"/>
                    <a:pt x="2" y="-1"/>
                  </a:cubicBezTo>
                  <a:lnTo>
                    <a:pt x="21600" y="34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70" name="Group 475"/>
          <p:cNvGrpSpPr>
            <a:grpSpLocks/>
          </p:cNvGrpSpPr>
          <p:nvPr/>
        </p:nvGrpSpPr>
        <p:grpSpPr bwMode="auto">
          <a:xfrm rot="-385665">
            <a:off x="2838450" y="4646613"/>
            <a:ext cx="201613" cy="77787"/>
            <a:chOff x="1444" y="1001"/>
            <a:chExt cx="271" cy="67"/>
          </a:xfrm>
        </p:grpSpPr>
        <p:sp>
          <p:nvSpPr>
            <p:cNvPr id="38234" name="Arc 476"/>
            <p:cNvSpPr>
              <a:spLocks/>
            </p:cNvSpPr>
            <p:nvPr/>
          </p:nvSpPr>
          <p:spPr bwMode="auto">
            <a:xfrm rot="180000">
              <a:off x="1496" y="100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5" name="Arc 477"/>
            <p:cNvSpPr>
              <a:spLocks/>
            </p:cNvSpPr>
            <p:nvPr/>
          </p:nvSpPr>
          <p:spPr bwMode="auto">
            <a:xfrm rot="180000">
              <a:off x="1444" y="1001"/>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6" name="Arc 478"/>
            <p:cNvSpPr>
              <a:spLocks/>
            </p:cNvSpPr>
            <p:nvPr/>
          </p:nvSpPr>
          <p:spPr bwMode="auto">
            <a:xfrm rot="180000">
              <a:off x="1552" y="1007"/>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71" name="Group 479"/>
          <p:cNvGrpSpPr>
            <a:grpSpLocks/>
          </p:cNvGrpSpPr>
          <p:nvPr/>
        </p:nvGrpSpPr>
        <p:grpSpPr bwMode="auto">
          <a:xfrm rot="-385665">
            <a:off x="2741613" y="4643438"/>
            <a:ext cx="203200" cy="76200"/>
            <a:chOff x="1316" y="991"/>
            <a:chExt cx="273" cy="67"/>
          </a:xfrm>
        </p:grpSpPr>
        <p:sp>
          <p:nvSpPr>
            <p:cNvPr id="38231" name="Arc 480"/>
            <p:cNvSpPr>
              <a:spLocks/>
            </p:cNvSpPr>
            <p:nvPr/>
          </p:nvSpPr>
          <p:spPr bwMode="auto">
            <a:xfrm rot="180000">
              <a:off x="1370" y="992"/>
              <a:ext cx="110"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2" name="Arc 481"/>
            <p:cNvSpPr>
              <a:spLocks/>
            </p:cNvSpPr>
            <p:nvPr/>
          </p:nvSpPr>
          <p:spPr bwMode="auto">
            <a:xfrm rot="180000">
              <a:off x="1316" y="991"/>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3" name="Arc 482"/>
            <p:cNvSpPr>
              <a:spLocks/>
            </p:cNvSpPr>
            <p:nvPr/>
          </p:nvSpPr>
          <p:spPr bwMode="auto">
            <a:xfrm rot="180000">
              <a:off x="1425" y="996"/>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73" name="Group 483"/>
          <p:cNvGrpSpPr>
            <a:grpSpLocks/>
          </p:cNvGrpSpPr>
          <p:nvPr/>
        </p:nvGrpSpPr>
        <p:grpSpPr bwMode="auto">
          <a:xfrm rot="-385665">
            <a:off x="2908300" y="4643438"/>
            <a:ext cx="203200" cy="73025"/>
            <a:chOff x="1532" y="1012"/>
            <a:chExt cx="272" cy="65"/>
          </a:xfrm>
        </p:grpSpPr>
        <p:sp>
          <p:nvSpPr>
            <p:cNvPr id="38228" name="Arc 484"/>
            <p:cNvSpPr>
              <a:spLocks/>
            </p:cNvSpPr>
            <p:nvPr/>
          </p:nvSpPr>
          <p:spPr bwMode="auto">
            <a:xfrm rot="180000">
              <a:off x="1586" y="1012"/>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9" name="Arc 485"/>
            <p:cNvSpPr>
              <a:spLocks/>
            </p:cNvSpPr>
            <p:nvPr/>
          </p:nvSpPr>
          <p:spPr bwMode="auto">
            <a:xfrm rot="180000">
              <a:off x="1532" y="1012"/>
              <a:ext cx="164"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7" y="21949"/>
                  </a:moveTo>
                  <a:cubicBezTo>
                    <a:pt x="9589" y="21876"/>
                    <a:pt x="0" y="12227"/>
                    <a:pt x="0" y="350"/>
                  </a:cubicBezTo>
                  <a:cubicBezTo>
                    <a:pt x="-1" y="233"/>
                    <a:pt x="0" y="116"/>
                    <a:pt x="2" y="-1"/>
                  </a:cubicBezTo>
                </a:path>
                <a:path w="21600" h="21950" stroke="0" extrusionOk="0">
                  <a:moveTo>
                    <a:pt x="21467" y="21949"/>
                  </a:moveTo>
                  <a:cubicBezTo>
                    <a:pt x="9589" y="21876"/>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30" name="Arc 486"/>
            <p:cNvSpPr>
              <a:spLocks/>
            </p:cNvSpPr>
            <p:nvPr/>
          </p:nvSpPr>
          <p:spPr bwMode="auto">
            <a:xfrm rot="180000">
              <a:off x="1639" y="1015"/>
              <a:ext cx="165"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74" name="Group 487"/>
          <p:cNvGrpSpPr>
            <a:grpSpLocks/>
          </p:cNvGrpSpPr>
          <p:nvPr/>
        </p:nvGrpSpPr>
        <p:grpSpPr bwMode="auto">
          <a:xfrm rot="-385665">
            <a:off x="2640013" y="4629150"/>
            <a:ext cx="204787" cy="74613"/>
            <a:chOff x="1184" y="980"/>
            <a:chExt cx="273" cy="65"/>
          </a:xfrm>
        </p:grpSpPr>
        <p:sp>
          <p:nvSpPr>
            <p:cNvPr id="38225" name="Arc 488"/>
            <p:cNvSpPr>
              <a:spLocks/>
            </p:cNvSpPr>
            <p:nvPr/>
          </p:nvSpPr>
          <p:spPr bwMode="auto">
            <a:xfrm rot="180000">
              <a:off x="1239" y="980"/>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6" name="Arc 489"/>
            <p:cNvSpPr>
              <a:spLocks/>
            </p:cNvSpPr>
            <p:nvPr/>
          </p:nvSpPr>
          <p:spPr bwMode="auto">
            <a:xfrm rot="180000">
              <a:off x="1184" y="980"/>
              <a:ext cx="165"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7" name="Arc 490"/>
            <p:cNvSpPr>
              <a:spLocks/>
            </p:cNvSpPr>
            <p:nvPr/>
          </p:nvSpPr>
          <p:spPr bwMode="auto">
            <a:xfrm rot="180000">
              <a:off x="1293" y="984"/>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75" name="Group 491"/>
          <p:cNvGrpSpPr>
            <a:grpSpLocks/>
          </p:cNvGrpSpPr>
          <p:nvPr/>
        </p:nvGrpSpPr>
        <p:grpSpPr bwMode="auto">
          <a:xfrm rot="-385665">
            <a:off x="3005138" y="4640263"/>
            <a:ext cx="206375" cy="77787"/>
            <a:chOff x="1661" y="1017"/>
            <a:chExt cx="274" cy="68"/>
          </a:xfrm>
        </p:grpSpPr>
        <p:sp>
          <p:nvSpPr>
            <p:cNvPr id="38222" name="Arc 492"/>
            <p:cNvSpPr>
              <a:spLocks/>
            </p:cNvSpPr>
            <p:nvPr/>
          </p:nvSpPr>
          <p:spPr bwMode="auto">
            <a:xfrm rot="180000">
              <a:off x="1717" y="1019"/>
              <a:ext cx="109"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3" name="Arc 493"/>
            <p:cNvSpPr>
              <a:spLocks/>
            </p:cNvSpPr>
            <p:nvPr/>
          </p:nvSpPr>
          <p:spPr bwMode="auto">
            <a:xfrm rot="180000">
              <a:off x="1661" y="1017"/>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4" name="Arc 494"/>
            <p:cNvSpPr>
              <a:spLocks/>
            </p:cNvSpPr>
            <p:nvPr/>
          </p:nvSpPr>
          <p:spPr bwMode="auto">
            <a:xfrm rot="180000">
              <a:off x="1770" y="1023"/>
              <a:ext cx="165"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8" y="21949"/>
                  </a:moveTo>
                  <a:cubicBezTo>
                    <a:pt x="9590" y="21877"/>
                    <a:pt x="0" y="12227"/>
                    <a:pt x="0" y="350"/>
                  </a:cubicBezTo>
                  <a:cubicBezTo>
                    <a:pt x="-1" y="233"/>
                    <a:pt x="0" y="116"/>
                    <a:pt x="2" y="-1"/>
                  </a:cubicBezTo>
                </a:path>
                <a:path w="21600" h="21950" stroke="0" extrusionOk="0">
                  <a:moveTo>
                    <a:pt x="21468" y="21949"/>
                  </a:moveTo>
                  <a:cubicBezTo>
                    <a:pt x="9590" y="21877"/>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81" name="Group 495"/>
          <p:cNvGrpSpPr>
            <a:grpSpLocks/>
          </p:cNvGrpSpPr>
          <p:nvPr/>
        </p:nvGrpSpPr>
        <p:grpSpPr bwMode="auto">
          <a:xfrm rot="-385665">
            <a:off x="2452688" y="4619625"/>
            <a:ext cx="203200" cy="77788"/>
            <a:chOff x="939" y="957"/>
            <a:chExt cx="269" cy="68"/>
          </a:xfrm>
        </p:grpSpPr>
        <p:sp>
          <p:nvSpPr>
            <p:cNvPr id="38219" name="Arc 496"/>
            <p:cNvSpPr>
              <a:spLocks/>
            </p:cNvSpPr>
            <p:nvPr/>
          </p:nvSpPr>
          <p:spPr bwMode="auto">
            <a:xfrm rot="180000">
              <a:off x="990" y="959"/>
              <a:ext cx="110"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0" y="21949"/>
                  </a:moveTo>
                  <a:cubicBezTo>
                    <a:pt x="9549" y="21839"/>
                    <a:pt x="0" y="12201"/>
                    <a:pt x="0" y="350"/>
                  </a:cubicBezTo>
                  <a:cubicBezTo>
                    <a:pt x="-1" y="233"/>
                    <a:pt x="0" y="116"/>
                    <a:pt x="2" y="-1"/>
                  </a:cubicBezTo>
                </a:path>
                <a:path w="21600" h="21949" stroke="0" extrusionOk="0">
                  <a:moveTo>
                    <a:pt x="21400" y="21949"/>
                  </a:moveTo>
                  <a:cubicBezTo>
                    <a:pt x="9549" y="21839"/>
                    <a:pt x="0" y="12201"/>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0" name="Arc 497"/>
            <p:cNvSpPr>
              <a:spLocks/>
            </p:cNvSpPr>
            <p:nvPr/>
          </p:nvSpPr>
          <p:spPr bwMode="auto">
            <a:xfrm rot="180000">
              <a:off x="939" y="957"/>
              <a:ext cx="162"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21" name="Arc 498"/>
            <p:cNvSpPr>
              <a:spLocks/>
            </p:cNvSpPr>
            <p:nvPr/>
          </p:nvSpPr>
          <p:spPr bwMode="auto">
            <a:xfrm rot="180000">
              <a:off x="1044" y="963"/>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82" name="Group 499"/>
          <p:cNvGrpSpPr>
            <a:grpSpLocks/>
          </p:cNvGrpSpPr>
          <p:nvPr/>
        </p:nvGrpSpPr>
        <p:grpSpPr bwMode="auto">
          <a:xfrm rot="-385665">
            <a:off x="2544763" y="4622800"/>
            <a:ext cx="204787" cy="77788"/>
            <a:chOff x="1060" y="967"/>
            <a:chExt cx="270" cy="68"/>
          </a:xfrm>
        </p:grpSpPr>
        <p:sp>
          <p:nvSpPr>
            <p:cNvPr id="38216" name="Arc 500"/>
            <p:cNvSpPr>
              <a:spLocks/>
            </p:cNvSpPr>
            <p:nvPr/>
          </p:nvSpPr>
          <p:spPr bwMode="auto">
            <a:xfrm rot="180000">
              <a:off x="1110" y="969"/>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7" name="Arc 501"/>
            <p:cNvSpPr>
              <a:spLocks/>
            </p:cNvSpPr>
            <p:nvPr/>
          </p:nvSpPr>
          <p:spPr bwMode="auto">
            <a:xfrm rot="180000">
              <a:off x="1060" y="967"/>
              <a:ext cx="164"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8" name="Arc 502"/>
            <p:cNvSpPr>
              <a:spLocks/>
            </p:cNvSpPr>
            <p:nvPr/>
          </p:nvSpPr>
          <p:spPr bwMode="auto">
            <a:xfrm rot="180000">
              <a:off x="1166" y="973"/>
              <a:ext cx="164"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600" y="21951"/>
                  </a:moveTo>
                  <a:cubicBezTo>
                    <a:pt x="9670" y="21951"/>
                    <a:pt x="0" y="12280"/>
                    <a:pt x="0" y="351"/>
                  </a:cubicBezTo>
                  <a:cubicBezTo>
                    <a:pt x="-1" y="233"/>
                    <a:pt x="0" y="116"/>
                    <a:pt x="2" y="-1"/>
                  </a:cubicBezTo>
                </a:path>
                <a:path w="21600" h="21951" stroke="0" extrusionOk="0">
                  <a:moveTo>
                    <a:pt x="21600" y="21951"/>
                  </a:moveTo>
                  <a:cubicBezTo>
                    <a:pt x="9670" y="21951"/>
                    <a:pt x="0" y="12280"/>
                    <a:pt x="0" y="351"/>
                  </a:cubicBezTo>
                  <a:cubicBezTo>
                    <a:pt x="-1" y="233"/>
                    <a:pt x="0" y="116"/>
                    <a:pt x="2" y="-1"/>
                  </a:cubicBezTo>
                  <a:lnTo>
                    <a:pt x="21600" y="35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7983" name="Group 503"/>
          <p:cNvGrpSpPr>
            <a:grpSpLocks/>
          </p:cNvGrpSpPr>
          <p:nvPr/>
        </p:nvGrpSpPr>
        <p:grpSpPr bwMode="auto">
          <a:xfrm rot="-385665">
            <a:off x="2357438" y="4627563"/>
            <a:ext cx="204787" cy="76200"/>
            <a:chOff x="810" y="951"/>
            <a:chExt cx="274" cy="66"/>
          </a:xfrm>
        </p:grpSpPr>
        <p:sp>
          <p:nvSpPr>
            <p:cNvPr id="38213" name="Arc 504"/>
            <p:cNvSpPr>
              <a:spLocks/>
            </p:cNvSpPr>
            <p:nvPr/>
          </p:nvSpPr>
          <p:spPr bwMode="auto">
            <a:xfrm rot="180000">
              <a:off x="864" y="951"/>
              <a:ext cx="111" cy="62"/>
            </a:xfrm>
            <a:custGeom>
              <a:avLst/>
              <a:gdLst>
                <a:gd name="T0" fmla="*/ 0 w 21600"/>
                <a:gd name="T1" fmla="*/ 0 h 21949"/>
                <a:gd name="T2" fmla="*/ 0 w 21600"/>
                <a:gd name="T3" fmla="*/ 0 h 21949"/>
                <a:gd name="T4" fmla="*/ 0 w 21600"/>
                <a:gd name="T5" fmla="*/ 0 h 21949"/>
                <a:gd name="T6" fmla="*/ 0 60000 65536"/>
                <a:gd name="T7" fmla="*/ 0 60000 65536"/>
                <a:gd name="T8" fmla="*/ 0 60000 65536"/>
                <a:gd name="T9" fmla="*/ 0 w 21600"/>
                <a:gd name="T10" fmla="*/ 0 h 21949"/>
                <a:gd name="T11" fmla="*/ 21600 w 21600"/>
                <a:gd name="T12" fmla="*/ 21949 h 21949"/>
              </a:gdLst>
              <a:ahLst/>
              <a:cxnLst>
                <a:cxn ang="T6">
                  <a:pos x="T0" y="T1"/>
                </a:cxn>
                <a:cxn ang="T7">
                  <a:pos x="T2" y="T3"/>
                </a:cxn>
                <a:cxn ang="T8">
                  <a:pos x="T4" y="T5"/>
                </a:cxn>
              </a:cxnLst>
              <a:rect l="T9" t="T10" r="T11" b="T12"/>
              <a:pathLst>
                <a:path w="21600" h="21949" fill="none" extrusionOk="0">
                  <a:moveTo>
                    <a:pt x="21402" y="21949"/>
                  </a:moveTo>
                  <a:cubicBezTo>
                    <a:pt x="9551" y="21841"/>
                    <a:pt x="0" y="12202"/>
                    <a:pt x="0" y="350"/>
                  </a:cubicBezTo>
                  <a:cubicBezTo>
                    <a:pt x="-1" y="233"/>
                    <a:pt x="0" y="116"/>
                    <a:pt x="2" y="-1"/>
                  </a:cubicBezTo>
                </a:path>
                <a:path w="21600" h="21949" stroke="0" extrusionOk="0">
                  <a:moveTo>
                    <a:pt x="21402" y="21949"/>
                  </a:moveTo>
                  <a:cubicBezTo>
                    <a:pt x="9551" y="21841"/>
                    <a:pt x="0" y="12202"/>
                    <a:pt x="0" y="350"/>
                  </a:cubicBezTo>
                  <a:cubicBezTo>
                    <a:pt x="-1" y="233"/>
                    <a:pt x="0" y="116"/>
                    <a:pt x="2" y="-1"/>
                  </a:cubicBezTo>
                  <a:lnTo>
                    <a:pt x="21600" y="35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4" name="Arc 505"/>
            <p:cNvSpPr>
              <a:spLocks/>
            </p:cNvSpPr>
            <p:nvPr/>
          </p:nvSpPr>
          <p:spPr bwMode="auto">
            <a:xfrm rot="180000">
              <a:off x="810" y="951"/>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5" name="Arc 506"/>
            <p:cNvSpPr>
              <a:spLocks/>
            </p:cNvSpPr>
            <p:nvPr/>
          </p:nvSpPr>
          <p:spPr bwMode="auto">
            <a:xfrm rot="180000">
              <a:off x="921" y="956"/>
              <a:ext cx="163" cy="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7" y="21599"/>
                  </a:moveTo>
                  <a:cubicBezTo>
                    <a:pt x="9589" y="21526"/>
                    <a:pt x="0" y="11877"/>
                    <a:pt x="0" y="0"/>
                  </a:cubicBezTo>
                </a:path>
                <a:path w="21600" h="21600" stroke="0" extrusionOk="0">
                  <a:moveTo>
                    <a:pt x="21467" y="21599"/>
                  </a:moveTo>
                  <a:cubicBezTo>
                    <a:pt x="9589" y="21526"/>
                    <a:pt x="0" y="11877"/>
                    <a:pt x="0" y="0"/>
                  </a:cubicBezTo>
                  <a:lnTo>
                    <a:pt x="21600" y="0"/>
                  </a:lnTo>
                  <a:close/>
                </a:path>
              </a:pathLst>
            </a:custGeom>
            <a:noFill/>
            <a:ln w="12700" cap="rnd">
              <a:solidFill>
                <a:srgbClr val="CC9900"/>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16" name="Group 507"/>
          <p:cNvGrpSpPr>
            <a:grpSpLocks/>
          </p:cNvGrpSpPr>
          <p:nvPr/>
        </p:nvGrpSpPr>
        <p:grpSpPr bwMode="auto">
          <a:xfrm rot="-385665">
            <a:off x="2425700" y="4619625"/>
            <a:ext cx="203200" cy="74613"/>
            <a:chOff x="901" y="956"/>
            <a:chExt cx="272" cy="66"/>
          </a:xfrm>
        </p:grpSpPr>
        <p:sp>
          <p:nvSpPr>
            <p:cNvPr id="38210" name="Arc 508"/>
            <p:cNvSpPr>
              <a:spLocks/>
            </p:cNvSpPr>
            <p:nvPr/>
          </p:nvSpPr>
          <p:spPr bwMode="auto">
            <a:xfrm rot="180000">
              <a:off x="955" y="956"/>
              <a:ext cx="110"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02" y="21599"/>
                  </a:moveTo>
                  <a:cubicBezTo>
                    <a:pt x="9551" y="21491"/>
                    <a:pt x="0" y="11852"/>
                    <a:pt x="0" y="0"/>
                  </a:cubicBezTo>
                </a:path>
                <a:path w="21600" h="21599" stroke="0" extrusionOk="0">
                  <a:moveTo>
                    <a:pt x="21402" y="21599"/>
                  </a:moveTo>
                  <a:cubicBezTo>
                    <a:pt x="9551" y="21491"/>
                    <a:pt x="0" y="11852"/>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1" name="Arc 509"/>
            <p:cNvSpPr>
              <a:spLocks/>
            </p:cNvSpPr>
            <p:nvPr/>
          </p:nvSpPr>
          <p:spPr bwMode="auto">
            <a:xfrm rot="180000">
              <a:off x="901" y="956"/>
              <a:ext cx="165"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9" y="21599"/>
                  </a:moveTo>
                  <a:cubicBezTo>
                    <a:pt x="9590" y="21527"/>
                    <a:pt x="0" y="11878"/>
                    <a:pt x="0" y="0"/>
                  </a:cubicBezTo>
                </a:path>
                <a:path w="21600" h="21600" stroke="0" extrusionOk="0">
                  <a:moveTo>
                    <a:pt x="21469" y="21599"/>
                  </a:moveTo>
                  <a:cubicBezTo>
                    <a:pt x="9590" y="21527"/>
                    <a:pt x="0" y="1187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12" name="Arc 510"/>
            <p:cNvSpPr>
              <a:spLocks/>
            </p:cNvSpPr>
            <p:nvPr/>
          </p:nvSpPr>
          <p:spPr bwMode="auto">
            <a:xfrm rot="180000">
              <a:off x="1010" y="960"/>
              <a:ext cx="163" cy="62"/>
            </a:xfrm>
            <a:custGeom>
              <a:avLst/>
              <a:gdLst>
                <a:gd name="T0" fmla="*/ 0 w 21600"/>
                <a:gd name="T1" fmla="*/ 0 h 21950"/>
                <a:gd name="T2" fmla="*/ 0 w 21600"/>
                <a:gd name="T3" fmla="*/ 0 h 21950"/>
                <a:gd name="T4" fmla="*/ 0 w 21600"/>
                <a:gd name="T5" fmla="*/ 0 h 21950"/>
                <a:gd name="T6" fmla="*/ 0 60000 65536"/>
                <a:gd name="T7" fmla="*/ 0 60000 65536"/>
                <a:gd name="T8" fmla="*/ 0 60000 65536"/>
                <a:gd name="T9" fmla="*/ 0 w 21600"/>
                <a:gd name="T10" fmla="*/ 0 h 21950"/>
                <a:gd name="T11" fmla="*/ 21600 w 21600"/>
                <a:gd name="T12" fmla="*/ 21950 h 21950"/>
              </a:gdLst>
              <a:ahLst/>
              <a:cxnLst>
                <a:cxn ang="T6">
                  <a:pos x="T0" y="T1"/>
                </a:cxn>
                <a:cxn ang="T7">
                  <a:pos x="T2" y="T3"/>
                </a:cxn>
                <a:cxn ang="T8">
                  <a:pos x="T4" y="T5"/>
                </a:cxn>
              </a:cxnLst>
              <a:rect l="T9" t="T10" r="T11" b="T12"/>
              <a:pathLst>
                <a:path w="21600" h="21950" fill="none" extrusionOk="0">
                  <a:moveTo>
                    <a:pt x="21466" y="21949"/>
                  </a:moveTo>
                  <a:cubicBezTo>
                    <a:pt x="9589" y="21875"/>
                    <a:pt x="0" y="12227"/>
                    <a:pt x="0" y="350"/>
                  </a:cubicBezTo>
                  <a:cubicBezTo>
                    <a:pt x="-1" y="233"/>
                    <a:pt x="0" y="116"/>
                    <a:pt x="2" y="-1"/>
                  </a:cubicBezTo>
                </a:path>
                <a:path w="21600" h="21950" stroke="0" extrusionOk="0">
                  <a:moveTo>
                    <a:pt x="21466" y="21949"/>
                  </a:moveTo>
                  <a:cubicBezTo>
                    <a:pt x="9589" y="21875"/>
                    <a:pt x="0" y="12227"/>
                    <a:pt x="0" y="350"/>
                  </a:cubicBezTo>
                  <a:cubicBezTo>
                    <a:pt x="-1" y="233"/>
                    <a:pt x="0" y="116"/>
                    <a:pt x="2" y="-1"/>
                  </a:cubicBezTo>
                  <a:lnTo>
                    <a:pt x="21600" y="35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17" name="Group 511"/>
          <p:cNvGrpSpPr>
            <a:grpSpLocks/>
          </p:cNvGrpSpPr>
          <p:nvPr/>
        </p:nvGrpSpPr>
        <p:grpSpPr bwMode="auto">
          <a:xfrm rot="-385665">
            <a:off x="2763838" y="4643438"/>
            <a:ext cx="204787" cy="76200"/>
            <a:chOff x="1347" y="992"/>
            <a:chExt cx="273" cy="67"/>
          </a:xfrm>
        </p:grpSpPr>
        <p:sp>
          <p:nvSpPr>
            <p:cNvPr id="38207" name="Arc 512"/>
            <p:cNvSpPr>
              <a:spLocks/>
            </p:cNvSpPr>
            <p:nvPr/>
          </p:nvSpPr>
          <p:spPr bwMode="auto">
            <a:xfrm rot="180000">
              <a:off x="1400" y="993"/>
              <a:ext cx="110" cy="61"/>
            </a:xfrm>
            <a:custGeom>
              <a:avLst/>
              <a:gdLst>
                <a:gd name="T0" fmla="*/ 0 w 21600"/>
                <a:gd name="T1" fmla="*/ 0 h 21957"/>
                <a:gd name="T2" fmla="*/ 0 w 21600"/>
                <a:gd name="T3" fmla="*/ 0 h 21957"/>
                <a:gd name="T4" fmla="*/ 0 w 21600"/>
                <a:gd name="T5" fmla="*/ 0 h 21957"/>
                <a:gd name="T6" fmla="*/ 0 60000 65536"/>
                <a:gd name="T7" fmla="*/ 0 60000 65536"/>
                <a:gd name="T8" fmla="*/ 0 60000 65536"/>
                <a:gd name="T9" fmla="*/ 0 w 21600"/>
                <a:gd name="T10" fmla="*/ 0 h 21957"/>
                <a:gd name="T11" fmla="*/ 21600 w 21600"/>
                <a:gd name="T12" fmla="*/ 21957 h 21957"/>
              </a:gdLst>
              <a:ahLst/>
              <a:cxnLst>
                <a:cxn ang="T6">
                  <a:pos x="T0" y="T1"/>
                </a:cxn>
                <a:cxn ang="T7">
                  <a:pos x="T2" y="T3"/>
                </a:cxn>
                <a:cxn ang="T8">
                  <a:pos x="T4" y="T5"/>
                </a:cxn>
              </a:cxnLst>
              <a:rect l="T9" t="T10" r="T11" b="T12"/>
              <a:pathLst>
                <a:path w="21600" h="21957" fill="none" extrusionOk="0">
                  <a:moveTo>
                    <a:pt x="21600" y="21957"/>
                  </a:moveTo>
                  <a:cubicBezTo>
                    <a:pt x="9670" y="21957"/>
                    <a:pt x="0" y="12286"/>
                    <a:pt x="0" y="357"/>
                  </a:cubicBezTo>
                  <a:cubicBezTo>
                    <a:pt x="-1" y="237"/>
                    <a:pt x="0" y="118"/>
                    <a:pt x="2" y="-1"/>
                  </a:cubicBezTo>
                </a:path>
                <a:path w="21600" h="21957" stroke="0" extrusionOk="0">
                  <a:moveTo>
                    <a:pt x="21600" y="21957"/>
                  </a:moveTo>
                  <a:cubicBezTo>
                    <a:pt x="9670" y="21957"/>
                    <a:pt x="0" y="12286"/>
                    <a:pt x="0" y="357"/>
                  </a:cubicBezTo>
                  <a:cubicBezTo>
                    <a:pt x="-1" y="237"/>
                    <a:pt x="0" y="118"/>
                    <a:pt x="2" y="-1"/>
                  </a:cubicBezTo>
                  <a:lnTo>
                    <a:pt x="21600" y="35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8" name="Arc 513"/>
            <p:cNvSpPr>
              <a:spLocks/>
            </p:cNvSpPr>
            <p:nvPr/>
          </p:nvSpPr>
          <p:spPr bwMode="auto">
            <a:xfrm rot="180000">
              <a:off x="1347" y="992"/>
              <a:ext cx="164" cy="61"/>
            </a:xfrm>
            <a:custGeom>
              <a:avLst/>
              <a:gdLst>
                <a:gd name="T0" fmla="*/ 0 w 21600"/>
                <a:gd name="T1" fmla="*/ 0 h 21956"/>
                <a:gd name="T2" fmla="*/ 0 w 21600"/>
                <a:gd name="T3" fmla="*/ 0 h 21956"/>
                <a:gd name="T4" fmla="*/ 0 w 21600"/>
                <a:gd name="T5" fmla="*/ 0 h 21956"/>
                <a:gd name="T6" fmla="*/ 0 60000 65536"/>
                <a:gd name="T7" fmla="*/ 0 60000 65536"/>
                <a:gd name="T8" fmla="*/ 0 60000 65536"/>
                <a:gd name="T9" fmla="*/ 0 w 21600"/>
                <a:gd name="T10" fmla="*/ 0 h 21956"/>
                <a:gd name="T11" fmla="*/ 21600 w 21600"/>
                <a:gd name="T12" fmla="*/ 21956 h 21956"/>
              </a:gdLst>
              <a:ahLst/>
              <a:cxnLst>
                <a:cxn ang="T6">
                  <a:pos x="T0" y="T1"/>
                </a:cxn>
                <a:cxn ang="T7">
                  <a:pos x="T2" y="T3"/>
                </a:cxn>
                <a:cxn ang="T8">
                  <a:pos x="T4" y="T5"/>
                </a:cxn>
              </a:cxnLst>
              <a:rect l="T9" t="T10" r="T11" b="T12"/>
              <a:pathLst>
                <a:path w="21600" h="21956" fill="none" extrusionOk="0">
                  <a:moveTo>
                    <a:pt x="21467" y="21955"/>
                  </a:moveTo>
                  <a:cubicBezTo>
                    <a:pt x="9589" y="21882"/>
                    <a:pt x="0" y="12233"/>
                    <a:pt x="0" y="356"/>
                  </a:cubicBezTo>
                  <a:cubicBezTo>
                    <a:pt x="-1" y="237"/>
                    <a:pt x="0" y="118"/>
                    <a:pt x="2" y="-1"/>
                  </a:cubicBezTo>
                </a:path>
                <a:path w="21600" h="21956" stroke="0" extrusionOk="0">
                  <a:moveTo>
                    <a:pt x="21467" y="21955"/>
                  </a:moveTo>
                  <a:cubicBezTo>
                    <a:pt x="9589" y="21882"/>
                    <a:pt x="0" y="12233"/>
                    <a:pt x="0" y="356"/>
                  </a:cubicBezTo>
                  <a:cubicBezTo>
                    <a:pt x="-1" y="237"/>
                    <a:pt x="0" y="118"/>
                    <a:pt x="2" y="-1"/>
                  </a:cubicBezTo>
                  <a:lnTo>
                    <a:pt x="21600" y="356"/>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9" name="Arc 514"/>
            <p:cNvSpPr>
              <a:spLocks/>
            </p:cNvSpPr>
            <p:nvPr/>
          </p:nvSpPr>
          <p:spPr bwMode="auto">
            <a:xfrm rot="180000">
              <a:off x="1456" y="997"/>
              <a:ext cx="164"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33" name="Arc 515"/>
          <p:cNvSpPr>
            <a:spLocks noChangeAspect="1"/>
          </p:cNvSpPr>
          <p:nvPr/>
        </p:nvSpPr>
        <p:spPr bwMode="auto">
          <a:xfrm rot="-120000">
            <a:off x="4978400" y="4619625"/>
            <a:ext cx="47625" cy="171450"/>
          </a:xfrm>
          <a:custGeom>
            <a:avLst/>
            <a:gdLst>
              <a:gd name="T0" fmla="*/ 0 w 21600"/>
              <a:gd name="T1" fmla="*/ 2147483647 h 21597"/>
              <a:gd name="T2" fmla="*/ 5381259 w 21600"/>
              <a:gd name="T3" fmla="*/ 0 h 21597"/>
              <a:gd name="T4" fmla="*/ 5471733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6"/>
                  <a:pt x="9454" y="194"/>
                  <a:pt x="21242" y="-1"/>
                </a:cubicBezTo>
              </a:path>
              <a:path w="21600" h="21597" stroke="0" extrusionOk="0">
                <a:moveTo>
                  <a:pt x="0" y="21597"/>
                </a:moveTo>
                <a:cubicBezTo>
                  <a:pt x="0" y="9806"/>
                  <a:pt x="9454" y="194"/>
                  <a:pt x="21242"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34" name="Arc 516"/>
          <p:cNvSpPr>
            <a:spLocks noChangeAspect="1"/>
          </p:cNvSpPr>
          <p:nvPr/>
        </p:nvSpPr>
        <p:spPr bwMode="auto">
          <a:xfrm rot="-120000">
            <a:off x="5110163" y="4640263"/>
            <a:ext cx="95250" cy="171450"/>
          </a:xfrm>
          <a:custGeom>
            <a:avLst/>
            <a:gdLst>
              <a:gd name="T0" fmla="*/ 0 w 21600"/>
              <a:gd name="T1" fmla="*/ 2147483647 h 21599"/>
              <a:gd name="T2" fmla="*/ 694604235 w 21600"/>
              <a:gd name="T3" fmla="*/ 0 h 21599"/>
              <a:gd name="T4" fmla="*/ 70037680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678"/>
                  <a:pt x="9601" y="97"/>
                  <a:pt x="21421" y="-1"/>
                </a:cubicBezTo>
              </a:path>
              <a:path w="21600" h="21599" stroke="0" extrusionOk="0">
                <a:moveTo>
                  <a:pt x="0" y="21499"/>
                </a:moveTo>
                <a:cubicBezTo>
                  <a:pt x="54" y="9678"/>
                  <a:pt x="9601" y="97"/>
                  <a:pt x="21421" y="-1"/>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18" name="Group 517"/>
          <p:cNvGrpSpPr>
            <a:grpSpLocks noChangeAspect="1"/>
          </p:cNvGrpSpPr>
          <p:nvPr/>
        </p:nvGrpSpPr>
        <p:grpSpPr bwMode="auto">
          <a:xfrm>
            <a:off x="5154613" y="4624388"/>
            <a:ext cx="74612" cy="217487"/>
            <a:chOff x="4579" y="1161"/>
            <a:chExt cx="94" cy="274"/>
          </a:xfrm>
        </p:grpSpPr>
        <p:sp>
          <p:nvSpPr>
            <p:cNvPr id="38204" name="Arc 518"/>
            <p:cNvSpPr>
              <a:spLocks noChangeAspect="1"/>
            </p:cNvSpPr>
            <p:nvPr/>
          </p:nvSpPr>
          <p:spPr bwMode="auto">
            <a:xfrm rot="-120000">
              <a:off x="4579" y="1161"/>
              <a:ext cx="31" cy="272"/>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5" name="Arc 519"/>
            <p:cNvSpPr>
              <a:spLocks noChangeAspect="1"/>
            </p:cNvSpPr>
            <p:nvPr/>
          </p:nvSpPr>
          <p:spPr bwMode="auto">
            <a:xfrm rot="-120000">
              <a:off x="4580" y="1163"/>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6" name="Arc 520"/>
            <p:cNvSpPr>
              <a:spLocks noChangeAspect="1"/>
            </p:cNvSpPr>
            <p:nvPr/>
          </p:nvSpPr>
          <p:spPr bwMode="auto">
            <a:xfrm rot="-120000">
              <a:off x="4581" y="1165"/>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36" name="Arc 521"/>
          <p:cNvSpPr>
            <a:spLocks noChangeAspect="1"/>
          </p:cNvSpPr>
          <p:nvPr/>
        </p:nvSpPr>
        <p:spPr bwMode="auto">
          <a:xfrm rot="-120000">
            <a:off x="4792663" y="4621213"/>
            <a:ext cx="25400" cy="128587"/>
          </a:xfrm>
          <a:custGeom>
            <a:avLst/>
            <a:gdLst>
              <a:gd name="T0" fmla="*/ 0 w 21600"/>
              <a:gd name="T1" fmla="*/ 2147483647 h 21589"/>
              <a:gd name="T2" fmla="*/ 65036 w 21600"/>
              <a:gd name="T3" fmla="*/ 0 h 21589"/>
              <a:gd name="T4" fmla="*/ 67162 w 21600"/>
              <a:gd name="T5" fmla="*/ 2147483647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37" name="Arc 522"/>
          <p:cNvSpPr>
            <a:spLocks noChangeAspect="1"/>
          </p:cNvSpPr>
          <p:nvPr/>
        </p:nvSpPr>
        <p:spPr bwMode="auto">
          <a:xfrm rot="-120000">
            <a:off x="4768850" y="4664075"/>
            <a:ext cx="49213" cy="128588"/>
          </a:xfrm>
          <a:custGeom>
            <a:avLst/>
            <a:gdLst>
              <a:gd name="T0" fmla="*/ 0 w 21600"/>
              <a:gd name="T1" fmla="*/ 2147483647 h 21597"/>
              <a:gd name="T2" fmla="*/ 6771039 w 21600"/>
              <a:gd name="T3" fmla="*/ 0 h 21597"/>
              <a:gd name="T4" fmla="*/ 6883937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19" name="Group 523"/>
          <p:cNvGrpSpPr>
            <a:grpSpLocks noChangeAspect="1"/>
          </p:cNvGrpSpPr>
          <p:nvPr/>
        </p:nvGrpSpPr>
        <p:grpSpPr bwMode="auto">
          <a:xfrm>
            <a:off x="5133975" y="4638675"/>
            <a:ext cx="74613" cy="217488"/>
            <a:chOff x="4553" y="1211"/>
            <a:chExt cx="94" cy="274"/>
          </a:xfrm>
        </p:grpSpPr>
        <p:sp>
          <p:nvSpPr>
            <p:cNvPr id="38201" name="Arc 524"/>
            <p:cNvSpPr>
              <a:spLocks noChangeAspect="1"/>
            </p:cNvSpPr>
            <p:nvPr/>
          </p:nvSpPr>
          <p:spPr bwMode="auto">
            <a:xfrm rot="-120000">
              <a:off x="4553" y="1211"/>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30"/>
                    <a:pt x="9251" y="375"/>
                    <a:pt x="20904" y="0"/>
                  </a:cubicBezTo>
                </a:path>
                <a:path w="21600" h="21589" stroke="0" extrusionOk="0">
                  <a:moveTo>
                    <a:pt x="0" y="21589"/>
                  </a:moveTo>
                  <a:cubicBezTo>
                    <a:pt x="0" y="9930"/>
                    <a:pt x="9251" y="375"/>
                    <a:pt x="20904"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2" name="Arc 525"/>
            <p:cNvSpPr>
              <a:spLocks noChangeAspect="1"/>
            </p:cNvSpPr>
            <p:nvPr/>
          </p:nvSpPr>
          <p:spPr bwMode="auto">
            <a:xfrm rot="-120000">
              <a:off x="4554" y="1215"/>
              <a:ext cx="60" cy="26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3" name="Arc 526"/>
            <p:cNvSpPr>
              <a:spLocks noChangeAspect="1"/>
            </p:cNvSpPr>
            <p:nvPr/>
          </p:nvSpPr>
          <p:spPr bwMode="auto">
            <a:xfrm rot="-120000">
              <a:off x="4556" y="1213"/>
              <a:ext cx="91" cy="27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2"/>
                    <a:pt x="9525" y="131"/>
                    <a:pt x="21361" y="0"/>
                  </a:cubicBezTo>
                </a:path>
                <a:path w="21600" h="21599" stroke="0" extrusionOk="0">
                  <a:moveTo>
                    <a:pt x="0" y="21599"/>
                  </a:moveTo>
                  <a:cubicBezTo>
                    <a:pt x="0" y="9762"/>
                    <a:pt x="9525" y="131"/>
                    <a:pt x="2136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0" name="Group 527"/>
          <p:cNvGrpSpPr>
            <a:grpSpLocks noChangeAspect="1"/>
          </p:cNvGrpSpPr>
          <p:nvPr/>
        </p:nvGrpSpPr>
        <p:grpSpPr bwMode="auto">
          <a:xfrm>
            <a:off x="5105400" y="4594225"/>
            <a:ext cx="74613" cy="217488"/>
            <a:chOff x="4516" y="1156"/>
            <a:chExt cx="94" cy="273"/>
          </a:xfrm>
        </p:grpSpPr>
        <p:sp>
          <p:nvSpPr>
            <p:cNvPr id="38198" name="Arc 528"/>
            <p:cNvSpPr>
              <a:spLocks noChangeAspect="1"/>
            </p:cNvSpPr>
            <p:nvPr/>
          </p:nvSpPr>
          <p:spPr bwMode="auto">
            <a:xfrm rot="-120000">
              <a:off x="4516" y="1156"/>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9" name="Arc 529"/>
            <p:cNvSpPr>
              <a:spLocks noChangeAspect="1"/>
            </p:cNvSpPr>
            <p:nvPr/>
          </p:nvSpPr>
          <p:spPr bwMode="auto">
            <a:xfrm rot="-120000">
              <a:off x="4517" y="1158"/>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8"/>
                    <a:pt x="9452" y="196"/>
                    <a:pt x="21240" y="0"/>
                  </a:cubicBezTo>
                </a:path>
                <a:path w="21600" h="21597" stroke="0" extrusionOk="0">
                  <a:moveTo>
                    <a:pt x="0" y="21597"/>
                  </a:moveTo>
                  <a:cubicBezTo>
                    <a:pt x="0" y="9808"/>
                    <a:pt x="9452" y="196"/>
                    <a:pt x="21240" y="0"/>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200" name="Arc 530"/>
            <p:cNvSpPr>
              <a:spLocks noChangeAspect="1"/>
            </p:cNvSpPr>
            <p:nvPr/>
          </p:nvSpPr>
          <p:spPr bwMode="auto">
            <a:xfrm rot="-120000">
              <a:off x="4519" y="1159"/>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4"/>
                    <a:pt x="9556" y="130"/>
                    <a:pt x="21362" y="0"/>
                  </a:cubicBezTo>
                </a:path>
                <a:path w="21600" h="21599" stroke="0" extrusionOk="0">
                  <a:moveTo>
                    <a:pt x="0" y="21520"/>
                  </a:moveTo>
                  <a:cubicBezTo>
                    <a:pt x="43" y="9714"/>
                    <a:pt x="9556" y="130"/>
                    <a:pt x="21362"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1" name="Group 531"/>
          <p:cNvGrpSpPr>
            <a:grpSpLocks noChangeAspect="1"/>
          </p:cNvGrpSpPr>
          <p:nvPr/>
        </p:nvGrpSpPr>
        <p:grpSpPr bwMode="auto">
          <a:xfrm>
            <a:off x="5207000" y="4643438"/>
            <a:ext cx="76200" cy="219075"/>
            <a:chOff x="4645" y="1217"/>
            <a:chExt cx="95" cy="277"/>
          </a:xfrm>
        </p:grpSpPr>
        <p:sp>
          <p:nvSpPr>
            <p:cNvPr id="38195" name="Arc 532"/>
            <p:cNvSpPr>
              <a:spLocks noChangeAspect="1"/>
            </p:cNvSpPr>
            <p:nvPr/>
          </p:nvSpPr>
          <p:spPr bwMode="auto">
            <a:xfrm rot="-120000">
              <a:off x="4645" y="1217"/>
              <a:ext cx="31" cy="273"/>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6" name="Arc 533"/>
            <p:cNvSpPr>
              <a:spLocks noChangeAspect="1"/>
            </p:cNvSpPr>
            <p:nvPr/>
          </p:nvSpPr>
          <p:spPr bwMode="auto">
            <a:xfrm rot="-120000">
              <a:off x="4646" y="1223"/>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7" name="Arc 534"/>
            <p:cNvSpPr>
              <a:spLocks noChangeAspect="1"/>
            </p:cNvSpPr>
            <p:nvPr/>
          </p:nvSpPr>
          <p:spPr bwMode="auto">
            <a:xfrm rot="-120000">
              <a:off x="4648" y="1224"/>
              <a:ext cx="92"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1"/>
                    <a:pt x="9527" y="129"/>
                    <a:pt x="21364" y="0"/>
                  </a:cubicBezTo>
                </a:path>
                <a:path w="21600" h="21599" stroke="0" extrusionOk="0">
                  <a:moveTo>
                    <a:pt x="0" y="21599"/>
                  </a:moveTo>
                  <a:cubicBezTo>
                    <a:pt x="0" y="9761"/>
                    <a:pt x="9527" y="129"/>
                    <a:pt x="21364"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2" name="Group 535"/>
          <p:cNvGrpSpPr>
            <a:grpSpLocks noChangeAspect="1"/>
          </p:cNvGrpSpPr>
          <p:nvPr/>
        </p:nvGrpSpPr>
        <p:grpSpPr bwMode="auto">
          <a:xfrm>
            <a:off x="5080000" y="4592638"/>
            <a:ext cx="74613" cy="215900"/>
            <a:chOff x="4485" y="1154"/>
            <a:chExt cx="93" cy="272"/>
          </a:xfrm>
        </p:grpSpPr>
        <p:sp>
          <p:nvSpPr>
            <p:cNvPr id="38192" name="Arc 536"/>
            <p:cNvSpPr>
              <a:spLocks noChangeAspect="1"/>
            </p:cNvSpPr>
            <p:nvPr/>
          </p:nvSpPr>
          <p:spPr bwMode="auto">
            <a:xfrm rot="-120000">
              <a:off x="4485" y="1154"/>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85"/>
                    <a:pt x="9275" y="380"/>
                    <a:pt x="20892" y="-1"/>
                  </a:cubicBezTo>
                </a:path>
                <a:path w="21600" h="21588" stroke="0" extrusionOk="0">
                  <a:moveTo>
                    <a:pt x="0" y="21509"/>
                  </a:moveTo>
                  <a:cubicBezTo>
                    <a:pt x="42" y="9885"/>
                    <a:pt x="9275" y="380"/>
                    <a:pt x="20892"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3" name="Arc 537"/>
            <p:cNvSpPr>
              <a:spLocks noChangeAspect="1"/>
            </p:cNvSpPr>
            <p:nvPr/>
          </p:nvSpPr>
          <p:spPr bwMode="auto">
            <a:xfrm rot="-120000">
              <a:off x="4487" y="1155"/>
              <a:ext cx="61"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4" name="Arc 538"/>
            <p:cNvSpPr>
              <a:spLocks noChangeAspect="1"/>
            </p:cNvSpPr>
            <p:nvPr/>
          </p:nvSpPr>
          <p:spPr bwMode="auto">
            <a:xfrm rot="-120000">
              <a:off x="4487" y="115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3" name="Group 539"/>
          <p:cNvGrpSpPr>
            <a:grpSpLocks noChangeAspect="1"/>
          </p:cNvGrpSpPr>
          <p:nvPr/>
        </p:nvGrpSpPr>
        <p:grpSpPr bwMode="auto">
          <a:xfrm>
            <a:off x="5049838" y="4584700"/>
            <a:ext cx="73025" cy="217488"/>
            <a:chOff x="4451" y="1096"/>
            <a:chExt cx="92" cy="273"/>
          </a:xfrm>
        </p:grpSpPr>
        <p:sp>
          <p:nvSpPr>
            <p:cNvPr id="38189" name="Arc 540"/>
            <p:cNvSpPr>
              <a:spLocks noChangeAspect="1"/>
            </p:cNvSpPr>
            <p:nvPr/>
          </p:nvSpPr>
          <p:spPr bwMode="auto">
            <a:xfrm rot="-120000">
              <a:off x="4451" y="1096"/>
              <a:ext cx="30"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09"/>
                  </a:moveTo>
                  <a:cubicBezTo>
                    <a:pt x="42" y="9894"/>
                    <a:pt x="9262" y="392"/>
                    <a:pt x="20870" y="0"/>
                  </a:cubicBezTo>
                </a:path>
                <a:path w="21600" h="21588" stroke="0" extrusionOk="0">
                  <a:moveTo>
                    <a:pt x="0" y="21509"/>
                  </a:moveTo>
                  <a:cubicBezTo>
                    <a:pt x="42" y="9894"/>
                    <a:pt x="9262" y="392"/>
                    <a:pt x="20870" y="0"/>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0" name="Arc 541"/>
            <p:cNvSpPr>
              <a:spLocks noChangeAspect="1"/>
            </p:cNvSpPr>
            <p:nvPr/>
          </p:nvSpPr>
          <p:spPr bwMode="auto">
            <a:xfrm rot="-120000">
              <a:off x="4451" y="1097"/>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7"/>
                  </a:moveTo>
                  <a:cubicBezTo>
                    <a:pt x="43" y="9758"/>
                    <a:pt x="9484" y="195"/>
                    <a:pt x="21240" y="-1"/>
                  </a:cubicBezTo>
                </a:path>
                <a:path w="21600" h="21597" stroke="0" extrusionOk="0">
                  <a:moveTo>
                    <a:pt x="0" y="21517"/>
                  </a:moveTo>
                  <a:cubicBezTo>
                    <a:pt x="43" y="9758"/>
                    <a:pt x="9484" y="195"/>
                    <a:pt x="21240"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91" name="Arc 542"/>
            <p:cNvSpPr>
              <a:spLocks noChangeAspect="1"/>
            </p:cNvSpPr>
            <p:nvPr/>
          </p:nvSpPr>
          <p:spPr bwMode="auto">
            <a:xfrm rot="-120000">
              <a:off x="4453" y="109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43" name="Arc 543"/>
          <p:cNvSpPr>
            <a:spLocks noChangeAspect="1"/>
          </p:cNvSpPr>
          <p:nvPr/>
        </p:nvSpPr>
        <p:spPr bwMode="auto">
          <a:xfrm rot="-120000">
            <a:off x="4997450" y="4610100"/>
            <a:ext cx="69850" cy="171450"/>
          </a:xfrm>
          <a:custGeom>
            <a:avLst/>
            <a:gdLst>
              <a:gd name="T0" fmla="*/ 0 w 21600"/>
              <a:gd name="T1" fmla="*/ 2147483647 h 21599"/>
              <a:gd name="T2" fmla="*/ 78975150 w 21600"/>
              <a:gd name="T3" fmla="*/ 0 h 21599"/>
              <a:gd name="T4" fmla="*/ 79880819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9"/>
                </a:moveTo>
                <a:cubicBezTo>
                  <a:pt x="54" y="9704"/>
                  <a:pt x="9560" y="134"/>
                  <a:pt x="21355" y="0"/>
                </a:cubicBezTo>
              </a:path>
              <a:path w="21600" h="21599" stroke="0" extrusionOk="0">
                <a:moveTo>
                  <a:pt x="0" y="21499"/>
                </a:moveTo>
                <a:cubicBezTo>
                  <a:pt x="54" y="9704"/>
                  <a:pt x="9560" y="134"/>
                  <a:pt x="21355"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24" name="Group 544"/>
          <p:cNvGrpSpPr>
            <a:grpSpLocks noChangeAspect="1"/>
          </p:cNvGrpSpPr>
          <p:nvPr/>
        </p:nvGrpSpPr>
        <p:grpSpPr bwMode="auto">
          <a:xfrm>
            <a:off x="5024438" y="4583113"/>
            <a:ext cx="74612" cy="215900"/>
            <a:chOff x="4419" y="1093"/>
            <a:chExt cx="93" cy="273"/>
          </a:xfrm>
        </p:grpSpPr>
        <p:sp>
          <p:nvSpPr>
            <p:cNvPr id="38186" name="Arc 545"/>
            <p:cNvSpPr>
              <a:spLocks noChangeAspect="1"/>
            </p:cNvSpPr>
            <p:nvPr/>
          </p:nvSpPr>
          <p:spPr bwMode="auto">
            <a:xfrm rot="-120000">
              <a:off x="4419" y="1093"/>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7" name="Arc 546"/>
            <p:cNvSpPr>
              <a:spLocks noChangeAspect="1"/>
            </p:cNvSpPr>
            <p:nvPr/>
          </p:nvSpPr>
          <p:spPr bwMode="auto">
            <a:xfrm rot="-120000">
              <a:off x="4420" y="1096"/>
              <a:ext cx="60" cy="270"/>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60"/>
                    <a:pt x="9482" y="197"/>
                    <a:pt x="21238" y="0"/>
                  </a:cubicBezTo>
                </a:path>
                <a:path w="21600" h="21597" stroke="0" extrusionOk="0">
                  <a:moveTo>
                    <a:pt x="0" y="21518"/>
                  </a:moveTo>
                  <a:cubicBezTo>
                    <a:pt x="43" y="9760"/>
                    <a:pt x="9482" y="197"/>
                    <a:pt x="21238" y="0"/>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8" name="Arc 547"/>
            <p:cNvSpPr>
              <a:spLocks noChangeAspect="1"/>
            </p:cNvSpPr>
            <p:nvPr/>
          </p:nvSpPr>
          <p:spPr bwMode="auto">
            <a:xfrm rot="-120000">
              <a:off x="4421" y="1096"/>
              <a:ext cx="91"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5" name="Group 548"/>
          <p:cNvGrpSpPr>
            <a:grpSpLocks noChangeAspect="1"/>
          </p:cNvGrpSpPr>
          <p:nvPr/>
        </p:nvGrpSpPr>
        <p:grpSpPr bwMode="auto">
          <a:xfrm>
            <a:off x="4991100" y="4619625"/>
            <a:ext cx="73025" cy="215900"/>
            <a:chOff x="4356" y="1087"/>
            <a:chExt cx="92" cy="272"/>
          </a:xfrm>
        </p:grpSpPr>
        <p:sp>
          <p:nvSpPr>
            <p:cNvPr id="38183" name="Arc 549"/>
            <p:cNvSpPr>
              <a:spLocks noChangeAspect="1"/>
            </p:cNvSpPr>
            <p:nvPr/>
          </p:nvSpPr>
          <p:spPr bwMode="auto">
            <a:xfrm rot="-120000">
              <a:off x="4356" y="1087"/>
              <a:ext cx="31" cy="270"/>
            </a:xfrm>
            <a:custGeom>
              <a:avLst/>
              <a:gdLst>
                <a:gd name="T0" fmla="*/ 0 w 21600"/>
                <a:gd name="T1" fmla="*/ 0 h 21588"/>
                <a:gd name="T2" fmla="*/ 0 w 21600"/>
                <a:gd name="T3" fmla="*/ 0 h 21588"/>
                <a:gd name="T4" fmla="*/ 0 w 21600"/>
                <a:gd name="T5" fmla="*/ 0 h 21588"/>
                <a:gd name="T6" fmla="*/ 0 60000 65536"/>
                <a:gd name="T7" fmla="*/ 0 60000 65536"/>
                <a:gd name="T8" fmla="*/ 0 60000 65536"/>
                <a:gd name="T9" fmla="*/ 0 w 21600"/>
                <a:gd name="T10" fmla="*/ 0 h 21588"/>
                <a:gd name="T11" fmla="*/ 21600 w 21600"/>
                <a:gd name="T12" fmla="*/ 21588 h 21588"/>
              </a:gdLst>
              <a:ahLst/>
              <a:cxnLst>
                <a:cxn ang="T6">
                  <a:pos x="T0" y="T1"/>
                </a:cxn>
                <a:cxn ang="T7">
                  <a:pos x="T2" y="T3"/>
                </a:cxn>
                <a:cxn ang="T8">
                  <a:pos x="T4" y="T5"/>
                </a:cxn>
              </a:cxnLst>
              <a:rect l="T9" t="T10" r="T11" b="T12"/>
              <a:pathLst>
                <a:path w="21600" h="21588" fill="none" extrusionOk="0">
                  <a:moveTo>
                    <a:pt x="0" y="21588"/>
                  </a:moveTo>
                  <a:cubicBezTo>
                    <a:pt x="0" y="9934"/>
                    <a:pt x="9244" y="381"/>
                    <a:pt x="20891" y="-1"/>
                  </a:cubicBezTo>
                </a:path>
                <a:path w="21600" h="21588" stroke="0" extrusionOk="0">
                  <a:moveTo>
                    <a:pt x="0" y="21588"/>
                  </a:moveTo>
                  <a:cubicBezTo>
                    <a:pt x="0" y="9934"/>
                    <a:pt x="9244" y="381"/>
                    <a:pt x="20891" y="-1"/>
                  </a:cubicBezTo>
                  <a:lnTo>
                    <a:pt x="21600" y="2158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4" name="Arc 550"/>
            <p:cNvSpPr>
              <a:spLocks noChangeAspect="1"/>
            </p:cNvSpPr>
            <p:nvPr/>
          </p:nvSpPr>
          <p:spPr bwMode="auto">
            <a:xfrm rot="-120000">
              <a:off x="4356" y="1087"/>
              <a:ext cx="61"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5" name="Arc 551"/>
            <p:cNvSpPr>
              <a:spLocks noChangeAspect="1"/>
            </p:cNvSpPr>
            <p:nvPr/>
          </p:nvSpPr>
          <p:spPr bwMode="auto">
            <a:xfrm rot="-120000">
              <a:off x="4358" y="1089"/>
              <a:ext cx="90" cy="27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20"/>
                  </a:moveTo>
                  <a:cubicBezTo>
                    <a:pt x="43" y="9715"/>
                    <a:pt x="9555" y="132"/>
                    <a:pt x="21359" y="0"/>
                  </a:cubicBezTo>
                </a:path>
                <a:path w="21600" h="21599" stroke="0" extrusionOk="0">
                  <a:moveTo>
                    <a:pt x="0" y="21520"/>
                  </a:moveTo>
                  <a:cubicBezTo>
                    <a:pt x="43" y="9715"/>
                    <a:pt x="9555" y="132"/>
                    <a:pt x="21359"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6" name="Group 552"/>
          <p:cNvGrpSpPr>
            <a:grpSpLocks noChangeAspect="1"/>
          </p:cNvGrpSpPr>
          <p:nvPr/>
        </p:nvGrpSpPr>
        <p:grpSpPr bwMode="auto">
          <a:xfrm>
            <a:off x="5180013" y="4643438"/>
            <a:ext cx="74612" cy="217487"/>
            <a:chOff x="4611" y="1217"/>
            <a:chExt cx="93" cy="274"/>
          </a:xfrm>
        </p:grpSpPr>
        <p:sp>
          <p:nvSpPr>
            <p:cNvPr id="38180" name="Arc 553"/>
            <p:cNvSpPr>
              <a:spLocks noChangeAspect="1"/>
            </p:cNvSpPr>
            <p:nvPr/>
          </p:nvSpPr>
          <p:spPr bwMode="auto">
            <a:xfrm rot="-120000">
              <a:off x="4611" y="1219"/>
              <a:ext cx="31" cy="270"/>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09"/>
                  </a:moveTo>
                  <a:cubicBezTo>
                    <a:pt x="43" y="9881"/>
                    <a:pt x="9283" y="374"/>
                    <a:pt x="20905" y="0"/>
                  </a:cubicBezTo>
                </a:path>
                <a:path w="21600" h="21589" stroke="0" extrusionOk="0">
                  <a:moveTo>
                    <a:pt x="0" y="21509"/>
                  </a:moveTo>
                  <a:cubicBezTo>
                    <a:pt x="43" y="9881"/>
                    <a:pt x="9283" y="374"/>
                    <a:pt x="20905" y="0"/>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1" name="Arc 554"/>
            <p:cNvSpPr>
              <a:spLocks noChangeAspect="1"/>
            </p:cNvSpPr>
            <p:nvPr/>
          </p:nvSpPr>
          <p:spPr bwMode="auto">
            <a:xfrm rot="-120000">
              <a:off x="4612" y="1217"/>
              <a:ext cx="62" cy="27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8"/>
                  </a:moveTo>
                  <a:cubicBezTo>
                    <a:pt x="43" y="9756"/>
                    <a:pt x="9488" y="190"/>
                    <a:pt x="21248" y="-1"/>
                  </a:cubicBezTo>
                </a:path>
                <a:path w="21600" h="21597" stroke="0" extrusionOk="0">
                  <a:moveTo>
                    <a:pt x="0" y="21518"/>
                  </a:moveTo>
                  <a:cubicBezTo>
                    <a:pt x="43" y="9756"/>
                    <a:pt x="9488" y="190"/>
                    <a:pt x="21248"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82" name="Arc 555"/>
            <p:cNvSpPr>
              <a:spLocks noChangeAspect="1"/>
            </p:cNvSpPr>
            <p:nvPr/>
          </p:nvSpPr>
          <p:spPr bwMode="auto">
            <a:xfrm rot="-120000">
              <a:off x="4613" y="1220"/>
              <a:ext cx="91" cy="27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19"/>
                  </a:moveTo>
                  <a:cubicBezTo>
                    <a:pt x="43" y="9713"/>
                    <a:pt x="9557" y="129"/>
                    <a:pt x="21363" y="0"/>
                  </a:cubicBezTo>
                </a:path>
                <a:path w="21600" h="21599" stroke="0" extrusionOk="0">
                  <a:moveTo>
                    <a:pt x="0" y="21519"/>
                  </a:moveTo>
                  <a:cubicBezTo>
                    <a:pt x="43" y="9713"/>
                    <a:pt x="9557" y="129"/>
                    <a:pt x="21363"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47" name="Arc 556"/>
          <p:cNvSpPr>
            <a:spLocks noChangeAspect="1"/>
          </p:cNvSpPr>
          <p:nvPr/>
        </p:nvSpPr>
        <p:spPr bwMode="auto">
          <a:xfrm rot="-450511">
            <a:off x="4695825" y="4581525"/>
            <a:ext cx="53975" cy="127000"/>
          </a:xfrm>
          <a:custGeom>
            <a:avLst/>
            <a:gdLst>
              <a:gd name="T0" fmla="*/ 0 w 21600"/>
              <a:gd name="T1" fmla="*/ 2147483647 h 21598"/>
              <a:gd name="T2" fmla="*/ 12949772 w 21600"/>
              <a:gd name="T3" fmla="*/ 0 h 21598"/>
              <a:gd name="T4" fmla="*/ 13140894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48" name="Arc 557"/>
          <p:cNvSpPr>
            <a:spLocks noChangeAspect="1"/>
          </p:cNvSpPr>
          <p:nvPr/>
        </p:nvSpPr>
        <p:spPr bwMode="auto">
          <a:xfrm rot="-450511">
            <a:off x="4832350" y="4637088"/>
            <a:ext cx="107950" cy="128587"/>
          </a:xfrm>
          <a:custGeom>
            <a:avLst/>
            <a:gdLst>
              <a:gd name="T0" fmla="*/ 0 w 21600"/>
              <a:gd name="T1" fmla="*/ 2147483647 h 21599"/>
              <a:gd name="T2" fmla="*/ 1669727776 w 21600"/>
              <a:gd name="T3" fmla="*/ 0 h 21599"/>
              <a:gd name="T4" fmla="*/ 168203567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1" y="-1"/>
                </a:cubicBezTo>
              </a:path>
              <a:path w="21600" h="21599" stroke="0" extrusionOk="0">
                <a:moveTo>
                  <a:pt x="0" y="21599"/>
                </a:moveTo>
                <a:cubicBezTo>
                  <a:pt x="0" y="9731"/>
                  <a:pt x="9574" y="86"/>
                  <a:pt x="21441" y="-1"/>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27" name="Group 558"/>
          <p:cNvGrpSpPr>
            <a:grpSpLocks noChangeAspect="1"/>
          </p:cNvGrpSpPr>
          <p:nvPr/>
        </p:nvGrpSpPr>
        <p:grpSpPr bwMode="auto">
          <a:xfrm rot="-390511">
            <a:off x="4881563" y="4598988"/>
            <a:ext cx="82550" cy="161925"/>
            <a:chOff x="4362" y="1124"/>
            <a:chExt cx="104" cy="204"/>
          </a:xfrm>
        </p:grpSpPr>
        <p:sp>
          <p:nvSpPr>
            <p:cNvPr id="38177" name="Arc 559"/>
            <p:cNvSpPr>
              <a:spLocks noChangeAspect="1"/>
            </p:cNvSpPr>
            <p:nvPr/>
          </p:nvSpPr>
          <p:spPr bwMode="auto">
            <a:xfrm rot="-60000">
              <a:off x="4362" y="1124"/>
              <a:ext cx="34"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43"/>
                    <a:pt x="9330" y="341"/>
                    <a:pt x="20967" y="0"/>
                  </a:cubicBezTo>
                </a:path>
                <a:path w="21600" h="21591" stroke="0" extrusionOk="0">
                  <a:moveTo>
                    <a:pt x="0" y="21485"/>
                  </a:moveTo>
                  <a:cubicBezTo>
                    <a:pt x="57" y="9843"/>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8" name="Arc 560"/>
            <p:cNvSpPr>
              <a:spLocks noChangeAspect="1"/>
            </p:cNvSpPr>
            <p:nvPr/>
          </p:nvSpPr>
          <p:spPr bwMode="auto">
            <a:xfrm rot="-60000">
              <a:off x="4363" y="1126"/>
              <a:ext cx="68"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7"/>
                    <a:pt x="9520" y="172"/>
                    <a:pt x="21283" y="0"/>
                  </a:cubicBezTo>
                </a:path>
                <a:path w="21600" h="21598" stroke="0" extrusionOk="0">
                  <a:moveTo>
                    <a:pt x="0" y="21491"/>
                  </a:moveTo>
                  <a:cubicBezTo>
                    <a:pt x="58" y="9727"/>
                    <a:pt x="9520"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9" name="Arc 561"/>
            <p:cNvSpPr>
              <a:spLocks noChangeAspect="1"/>
            </p:cNvSpPr>
            <p:nvPr/>
          </p:nvSpPr>
          <p:spPr bwMode="auto">
            <a:xfrm rot="-60000">
              <a:off x="4363" y="112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4" y="114"/>
                    <a:pt x="21390" y="0"/>
                  </a:cubicBezTo>
                </a:path>
                <a:path w="21600" h="21599" stroke="0" extrusionOk="0">
                  <a:moveTo>
                    <a:pt x="0" y="21493"/>
                  </a:moveTo>
                  <a:cubicBezTo>
                    <a:pt x="58" y="9687"/>
                    <a:pt x="9584" y="114"/>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50" name="Arc 562"/>
          <p:cNvSpPr>
            <a:spLocks noChangeAspect="1"/>
          </p:cNvSpPr>
          <p:nvPr/>
        </p:nvSpPr>
        <p:spPr bwMode="auto">
          <a:xfrm rot="-450511">
            <a:off x="4668838" y="4586288"/>
            <a:ext cx="26987" cy="96837"/>
          </a:xfrm>
          <a:custGeom>
            <a:avLst/>
            <a:gdLst>
              <a:gd name="T0" fmla="*/ 0 w 21600"/>
              <a:gd name="T1" fmla="*/ 788228693 h 21591"/>
              <a:gd name="T2" fmla="*/ 99636 w 21600"/>
              <a:gd name="T3" fmla="*/ 0 h 21591"/>
              <a:gd name="T4" fmla="*/ 102651 w 21600"/>
              <a:gd name="T5" fmla="*/ 788228693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51" name="Arc 563"/>
          <p:cNvSpPr>
            <a:spLocks noChangeAspect="1"/>
          </p:cNvSpPr>
          <p:nvPr/>
        </p:nvSpPr>
        <p:spPr bwMode="auto">
          <a:xfrm rot="-450511">
            <a:off x="4665663" y="4583113"/>
            <a:ext cx="55562" cy="98425"/>
          </a:xfrm>
          <a:custGeom>
            <a:avLst/>
            <a:gdLst>
              <a:gd name="T0" fmla="*/ 0 w 21600"/>
              <a:gd name="T1" fmla="*/ 881568900 h 21598"/>
              <a:gd name="T2" fmla="*/ 15861458 w 21600"/>
              <a:gd name="T3" fmla="*/ 0 h 21598"/>
              <a:gd name="T4" fmla="*/ 16096177 w 21600"/>
              <a:gd name="T5" fmla="*/ 88156890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28" name="Group 564"/>
          <p:cNvGrpSpPr>
            <a:grpSpLocks noChangeAspect="1"/>
          </p:cNvGrpSpPr>
          <p:nvPr/>
        </p:nvGrpSpPr>
        <p:grpSpPr bwMode="auto">
          <a:xfrm rot="-390511">
            <a:off x="4859338" y="4633913"/>
            <a:ext cx="82550" cy="161925"/>
            <a:chOff x="4328" y="1166"/>
            <a:chExt cx="103" cy="205"/>
          </a:xfrm>
        </p:grpSpPr>
        <p:sp>
          <p:nvSpPr>
            <p:cNvPr id="38174" name="Arc 565"/>
            <p:cNvSpPr>
              <a:spLocks noChangeAspect="1"/>
            </p:cNvSpPr>
            <p:nvPr/>
          </p:nvSpPr>
          <p:spPr bwMode="auto">
            <a:xfrm rot="-60000">
              <a:off x="4328" y="1166"/>
              <a:ext cx="35" cy="203"/>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5" name="Arc 566"/>
            <p:cNvSpPr>
              <a:spLocks noChangeAspect="1"/>
            </p:cNvSpPr>
            <p:nvPr/>
          </p:nvSpPr>
          <p:spPr bwMode="auto">
            <a:xfrm rot="-60000">
              <a:off x="4328" y="1167"/>
              <a:ext cx="68" cy="20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7" y="9727"/>
                    <a:pt x="9519" y="172"/>
                    <a:pt x="21283" y="0"/>
                  </a:cubicBezTo>
                </a:path>
                <a:path w="21600" h="21598" stroke="0" extrusionOk="0">
                  <a:moveTo>
                    <a:pt x="0" y="21492"/>
                  </a:moveTo>
                  <a:cubicBezTo>
                    <a:pt x="57" y="9727"/>
                    <a:pt x="9519" y="172"/>
                    <a:pt x="21283"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6" name="Arc 567"/>
            <p:cNvSpPr>
              <a:spLocks noChangeAspect="1"/>
            </p:cNvSpPr>
            <p:nvPr/>
          </p:nvSpPr>
          <p:spPr bwMode="auto">
            <a:xfrm rot="-60000">
              <a:off x="4328" y="1167"/>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29" name="Group 568"/>
          <p:cNvGrpSpPr>
            <a:grpSpLocks noChangeAspect="1"/>
          </p:cNvGrpSpPr>
          <p:nvPr/>
        </p:nvGrpSpPr>
        <p:grpSpPr bwMode="auto">
          <a:xfrm rot="-390511">
            <a:off x="4827588" y="4603750"/>
            <a:ext cx="80962" cy="163513"/>
            <a:chOff x="4294" y="1125"/>
            <a:chExt cx="102" cy="205"/>
          </a:xfrm>
        </p:grpSpPr>
        <p:sp>
          <p:nvSpPr>
            <p:cNvPr id="38171" name="Arc 569"/>
            <p:cNvSpPr>
              <a:spLocks noChangeAspect="1"/>
            </p:cNvSpPr>
            <p:nvPr/>
          </p:nvSpPr>
          <p:spPr bwMode="auto">
            <a:xfrm rot="-60000">
              <a:off x="4295" y="1128"/>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2" name="Arc 570"/>
            <p:cNvSpPr>
              <a:spLocks noChangeAspect="1"/>
            </p:cNvSpPr>
            <p:nvPr/>
          </p:nvSpPr>
          <p:spPr bwMode="auto">
            <a:xfrm rot="-60000">
              <a:off x="4295" y="1125"/>
              <a:ext cx="68"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3" name="Arc 571"/>
            <p:cNvSpPr>
              <a:spLocks noChangeAspect="1"/>
            </p:cNvSpPr>
            <p:nvPr/>
          </p:nvSpPr>
          <p:spPr bwMode="auto">
            <a:xfrm rot="-60000">
              <a:off x="4294" y="1125"/>
              <a:ext cx="102" cy="20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30" name="Group 572"/>
          <p:cNvGrpSpPr>
            <a:grpSpLocks noChangeAspect="1"/>
          </p:cNvGrpSpPr>
          <p:nvPr/>
        </p:nvGrpSpPr>
        <p:grpSpPr bwMode="auto">
          <a:xfrm rot="-390511">
            <a:off x="4940300" y="4621213"/>
            <a:ext cx="80963" cy="163512"/>
            <a:chOff x="4431" y="1163"/>
            <a:chExt cx="102" cy="205"/>
          </a:xfrm>
        </p:grpSpPr>
        <p:sp>
          <p:nvSpPr>
            <p:cNvPr id="38168" name="Arc 573"/>
            <p:cNvSpPr>
              <a:spLocks noChangeAspect="1"/>
            </p:cNvSpPr>
            <p:nvPr/>
          </p:nvSpPr>
          <p:spPr bwMode="auto">
            <a:xfrm rot="-60000">
              <a:off x="4431" y="1163"/>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5"/>
                  </a:moveTo>
                  <a:cubicBezTo>
                    <a:pt x="57" y="9836"/>
                    <a:pt x="9341" y="331"/>
                    <a:pt x="20984" y="-1"/>
                  </a:cubicBezTo>
                </a:path>
                <a:path w="21600" h="21591" stroke="0" extrusionOk="0">
                  <a:moveTo>
                    <a:pt x="0" y="21485"/>
                  </a:moveTo>
                  <a:cubicBezTo>
                    <a:pt x="57" y="9836"/>
                    <a:pt x="9341" y="331"/>
                    <a:pt x="20984"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9" name="Arc 574"/>
            <p:cNvSpPr>
              <a:spLocks noChangeAspect="1"/>
            </p:cNvSpPr>
            <p:nvPr/>
          </p:nvSpPr>
          <p:spPr bwMode="auto">
            <a:xfrm rot="-60000">
              <a:off x="4431" y="1166"/>
              <a:ext cx="70"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2"/>
                  </a:moveTo>
                  <a:cubicBezTo>
                    <a:pt x="58" y="9724"/>
                    <a:pt x="9524" y="169"/>
                    <a:pt x="21290" y="0"/>
                  </a:cubicBezTo>
                </a:path>
                <a:path w="21600" h="21598" stroke="0" extrusionOk="0">
                  <a:moveTo>
                    <a:pt x="0" y="21492"/>
                  </a:moveTo>
                  <a:cubicBezTo>
                    <a:pt x="58" y="9724"/>
                    <a:pt x="9524" y="169"/>
                    <a:pt x="21290"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70" name="Arc 575"/>
            <p:cNvSpPr>
              <a:spLocks noChangeAspect="1"/>
            </p:cNvSpPr>
            <p:nvPr/>
          </p:nvSpPr>
          <p:spPr bwMode="auto">
            <a:xfrm rot="-60000">
              <a:off x="4431" y="1164"/>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31" name="Group 576"/>
          <p:cNvGrpSpPr>
            <a:grpSpLocks noChangeAspect="1"/>
          </p:cNvGrpSpPr>
          <p:nvPr/>
        </p:nvGrpSpPr>
        <p:grpSpPr bwMode="auto">
          <a:xfrm rot="-390511">
            <a:off x="4802188" y="4608513"/>
            <a:ext cx="80962" cy="161925"/>
            <a:chOff x="4259" y="1126"/>
            <a:chExt cx="102" cy="205"/>
          </a:xfrm>
        </p:grpSpPr>
        <p:sp>
          <p:nvSpPr>
            <p:cNvPr id="38165" name="Arc 577"/>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6" name="Arc 578"/>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7" name="Arc 579"/>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32" name="Group 580"/>
          <p:cNvGrpSpPr>
            <a:grpSpLocks noChangeAspect="1"/>
          </p:cNvGrpSpPr>
          <p:nvPr/>
        </p:nvGrpSpPr>
        <p:grpSpPr bwMode="auto">
          <a:xfrm rot="-390511">
            <a:off x="4752975" y="4603750"/>
            <a:ext cx="82550" cy="161925"/>
            <a:chOff x="4224" y="1086"/>
            <a:chExt cx="103" cy="205"/>
          </a:xfrm>
        </p:grpSpPr>
        <p:sp>
          <p:nvSpPr>
            <p:cNvPr id="38162" name="Arc 581"/>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3" name="Arc 582"/>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4" name="Arc 583"/>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57" name="Arc 584"/>
          <p:cNvSpPr>
            <a:spLocks noChangeAspect="1"/>
          </p:cNvSpPr>
          <p:nvPr/>
        </p:nvSpPr>
        <p:spPr bwMode="auto">
          <a:xfrm rot="-450511">
            <a:off x="4699000" y="4610100"/>
            <a:ext cx="82550" cy="130175"/>
          </a:xfrm>
          <a:custGeom>
            <a:avLst/>
            <a:gdLst>
              <a:gd name="T0" fmla="*/ 0 w 21600"/>
              <a:gd name="T1" fmla="*/ 2147483647 h 21599"/>
              <a:gd name="T2" fmla="*/ 254726033 w 21600"/>
              <a:gd name="T3" fmla="*/ 0 h 21599"/>
              <a:gd name="T4" fmla="*/ 25721506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35" name="Group 585"/>
          <p:cNvGrpSpPr>
            <a:grpSpLocks noChangeAspect="1"/>
          </p:cNvGrpSpPr>
          <p:nvPr/>
        </p:nvGrpSpPr>
        <p:grpSpPr bwMode="auto">
          <a:xfrm rot="-390511">
            <a:off x="4729163" y="4606925"/>
            <a:ext cx="80962" cy="161925"/>
            <a:chOff x="4192" y="1089"/>
            <a:chExt cx="102" cy="204"/>
          </a:xfrm>
        </p:grpSpPr>
        <p:sp>
          <p:nvSpPr>
            <p:cNvPr id="38159" name="Arc 586"/>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0" name="Arc 587"/>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61" name="Arc 588"/>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38" name="Group 589"/>
          <p:cNvGrpSpPr>
            <a:grpSpLocks noChangeAspect="1"/>
          </p:cNvGrpSpPr>
          <p:nvPr/>
        </p:nvGrpSpPr>
        <p:grpSpPr bwMode="auto">
          <a:xfrm rot="-390511">
            <a:off x="4675188" y="4613275"/>
            <a:ext cx="80962" cy="161925"/>
            <a:chOff x="4123" y="1089"/>
            <a:chExt cx="102" cy="204"/>
          </a:xfrm>
        </p:grpSpPr>
        <p:sp>
          <p:nvSpPr>
            <p:cNvPr id="38156" name="Arc 590"/>
            <p:cNvSpPr>
              <a:spLocks noChangeAspect="1"/>
            </p:cNvSpPr>
            <p:nvPr/>
          </p:nvSpPr>
          <p:spPr bwMode="auto">
            <a:xfrm rot="-60000">
              <a:off x="4124" y="1091"/>
              <a:ext cx="34"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4"/>
                  </a:moveTo>
                  <a:cubicBezTo>
                    <a:pt x="57" y="9842"/>
                    <a:pt x="9330" y="341"/>
                    <a:pt x="20967" y="0"/>
                  </a:cubicBezTo>
                </a:path>
                <a:path w="21600" h="21591" stroke="0" extrusionOk="0">
                  <a:moveTo>
                    <a:pt x="0" y="21484"/>
                  </a:moveTo>
                  <a:cubicBezTo>
                    <a:pt x="57" y="9842"/>
                    <a:pt x="9330" y="341"/>
                    <a:pt x="20967"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7" name="Arc 591"/>
            <p:cNvSpPr>
              <a:spLocks noChangeAspect="1"/>
            </p:cNvSpPr>
            <p:nvPr/>
          </p:nvSpPr>
          <p:spPr bwMode="auto">
            <a:xfrm rot="-60000">
              <a:off x="4123" y="1089"/>
              <a:ext cx="69" cy="203"/>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0"/>
                    <a:pt x="9480" y="171"/>
                    <a:pt x="21287" y="0"/>
                  </a:cubicBezTo>
                </a:path>
                <a:path w="21600" h="21598" stroke="0" extrusionOk="0">
                  <a:moveTo>
                    <a:pt x="0" y="21598"/>
                  </a:moveTo>
                  <a:cubicBezTo>
                    <a:pt x="0" y="9790"/>
                    <a:pt x="9480" y="171"/>
                    <a:pt x="21287"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8" name="Arc 592"/>
            <p:cNvSpPr>
              <a:spLocks noChangeAspect="1"/>
            </p:cNvSpPr>
            <p:nvPr/>
          </p:nvSpPr>
          <p:spPr bwMode="auto">
            <a:xfrm rot="-60000">
              <a:off x="4124" y="1089"/>
              <a:ext cx="101"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8"/>
                    <a:pt x="9582" y="116"/>
                    <a:pt x="21387" y="0"/>
                  </a:cubicBezTo>
                </a:path>
                <a:path w="21600" h="21599" stroke="0" extrusionOk="0">
                  <a:moveTo>
                    <a:pt x="0" y="21493"/>
                  </a:moveTo>
                  <a:cubicBezTo>
                    <a:pt x="58" y="9688"/>
                    <a:pt x="9582" y="116"/>
                    <a:pt x="21387"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39" name="Group 593"/>
          <p:cNvGrpSpPr>
            <a:grpSpLocks noChangeAspect="1"/>
          </p:cNvGrpSpPr>
          <p:nvPr/>
        </p:nvGrpSpPr>
        <p:grpSpPr bwMode="auto">
          <a:xfrm rot="-390511">
            <a:off x="4906963" y="4627563"/>
            <a:ext cx="82550" cy="161925"/>
            <a:chOff x="4390" y="1165"/>
            <a:chExt cx="104" cy="203"/>
          </a:xfrm>
        </p:grpSpPr>
        <p:sp>
          <p:nvSpPr>
            <p:cNvPr id="38153" name="Arc 594"/>
            <p:cNvSpPr>
              <a:spLocks noChangeAspect="1"/>
            </p:cNvSpPr>
            <p:nvPr/>
          </p:nvSpPr>
          <p:spPr bwMode="auto">
            <a:xfrm rot="-60000">
              <a:off x="4392" y="1166"/>
              <a:ext cx="35" cy="202"/>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5"/>
                    <a:pt x="9293" y="338"/>
                    <a:pt x="20974" y="0"/>
                  </a:cubicBezTo>
                </a:path>
                <a:path w="21600" h="21591" stroke="0" extrusionOk="0">
                  <a:moveTo>
                    <a:pt x="0" y="21591"/>
                  </a:moveTo>
                  <a:cubicBezTo>
                    <a:pt x="0" y="9905"/>
                    <a:pt x="9293" y="338"/>
                    <a:pt x="20974"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4" name="Arc 595"/>
            <p:cNvSpPr>
              <a:spLocks noChangeAspect="1"/>
            </p:cNvSpPr>
            <p:nvPr/>
          </p:nvSpPr>
          <p:spPr bwMode="auto">
            <a:xfrm rot="-60000">
              <a:off x="4390" y="1166"/>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5" name="Arc 596"/>
            <p:cNvSpPr>
              <a:spLocks noChangeAspect="1"/>
            </p:cNvSpPr>
            <p:nvPr/>
          </p:nvSpPr>
          <p:spPr bwMode="auto">
            <a:xfrm rot="-60000">
              <a:off x="4391" y="1165"/>
              <a:ext cx="103"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2"/>
                  </a:moveTo>
                  <a:cubicBezTo>
                    <a:pt x="58" y="9686"/>
                    <a:pt x="9585" y="114"/>
                    <a:pt x="21391" y="0"/>
                  </a:cubicBezTo>
                </a:path>
                <a:path w="21600" h="21599" stroke="0" extrusionOk="0">
                  <a:moveTo>
                    <a:pt x="0" y="21492"/>
                  </a:moveTo>
                  <a:cubicBezTo>
                    <a:pt x="58" y="9686"/>
                    <a:pt x="9585"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61" name="Freeform 597" descr="25%"/>
          <p:cNvSpPr>
            <a:spLocks noChangeAspect="1"/>
          </p:cNvSpPr>
          <p:nvPr/>
        </p:nvSpPr>
        <p:spPr bwMode="auto">
          <a:xfrm>
            <a:off x="1476375" y="3944938"/>
            <a:ext cx="1190625" cy="796925"/>
          </a:xfrm>
          <a:custGeom>
            <a:avLst/>
            <a:gdLst>
              <a:gd name="T0" fmla="*/ 0 w 750"/>
              <a:gd name="T1" fmla="*/ 2147483647 h 502"/>
              <a:gd name="T2" fmla="*/ 2147483647 w 750"/>
              <a:gd name="T3" fmla="*/ 2147483647 h 502"/>
              <a:gd name="T4" fmla="*/ 2147483647 w 750"/>
              <a:gd name="T5" fmla="*/ 2147483647 h 502"/>
              <a:gd name="T6" fmla="*/ 2147483647 w 750"/>
              <a:gd name="T7" fmla="*/ 2147483647 h 502"/>
              <a:gd name="T8" fmla="*/ 2147483647 w 750"/>
              <a:gd name="T9" fmla="*/ 2147483647 h 502"/>
              <a:gd name="T10" fmla="*/ 2147483647 w 750"/>
              <a:gd name="T11" fmla="*/ 2147483647 h 502"/>
              <a:gd name="T12" fmla="*/ 2147483647 w 750"/>
              <a:gd name="T13" fmla="*/ 2147483647 h 502"/>
              <a:gd name="T14" fmla="*/ 0 60000 65536"/>
              <a:gd name="T15" fmla="*/ 0 60000 65536"/>
              <a:gd name="T16" fmla="*/ 0 60000 65536"/>
              <a:gd name="T17" fmla="*/ 0 60000 65536"/>
              <a:gd name="T18" fmla="*/ 0 60000 65536"/>
              <a:gd name="T19" fmla="*/ 0 60000 65536"/>
              <a:gd name="T20" fmla="*/ 0 60000 65536"/>
              <a:gd name="T21" fmla="*/ 0 w 750"/>
              <a:gd name="T22" fmla="*/ 0 h 502"/>
              <a:gd name="T23" fmla="*/ 750 w 750"/>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02">
                <a:moveTo>
                  <a:pt x="0" y="496"/>
                </a:moveTo>
                <a:cubicBezTo>
                  <a:pt x="11" y="488"/>
                  <a:pt x="26" y="471"/>
                  <a:pt x="60" y="447"/>
                </a:cubicBezTo>
                <a:cubicBezTo>
                  <a:pt x="94" y="423"/>
                  <a:pt x="136" y="420"/>
                  <a:pt x="203" y="350"/>
                </a:cubicBezTo>
                <a:cubicBezTo>
                  <a:pt x="270" y="280"/>
                  <a:pt x="405" y="48"/>
                  <a:pt x="464" y="24"/>
                </a:cubicBezTo>
                <a:cubicBezTo>
                  <a:pt x="523" y="0"/>
                  <a:pt x="533" y="141"/>
                  <a:pt x="560" y="204"/>
                </a:cubicBezTo>
                <a:cubicBezTo>
                  <a:pt x="587" y="267"/>
                  <a:pt x="594" y="353"/>
                  <a:pt x="626" y="403"/>
                </a:cubicBezTo>
                <a:cubicBezTo>
                  <a:pt x="658" y="453"/>
                  <a:pt x="724" y="482"/>
                  <a:pt x="750" y="502"/>
                </a:cubicBezTo>
              </a:path>
            </a:pathLst>
          </a:custGeom>
          <a:pattFill prst="pct25">
            <a:fgClr>
              <a:schemeClr val="tx2"/>
            </a:fgClr>
            <a:bgClr>
              <a:srgbClr val="FFFFFF"/>
            </a:bgClr>
          </a:pattFill>
          <a:ln w="9525">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62" name="Text Box 598"/>
          <p:cNvSpPr txBox="1">
            <a:spLocks noChangeArrowheads="1"/>
          </p:cNvSpPr>
          <p:nvPr/>
        </p:nvSpPr>
        <p:spPr bwMode="auto">
          <a:xfrm>
            <a:off x="2794000" y="4284663"/>
            <a:ext cx="1957388"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backbarrier marsh</a:t>
            </a:r>
          </a:p>
        </p:txBody>
      </p:sp>
      <p:sp>
        <p:nvSpPr>
          <p:cNvPr id="38063" name="Text Box 599"/>
          <p:cNvSpPr txBox="1">
            <a:spLocks noChangeArrowheads="1"/>
          </p:cNvSpPr>
          <p:nvPr/>
        </p:nvSpPr>
        <p:spPr bwMode="auto">
          <a:xfrm>
            <a:off x="6378575" y="4418013"/>
            <a:ext cx="849313"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lagoon</a:t>
            </a:r>
          </a:p>
        </p:txBody>
      </p:sp>
      <p:sp>
        <p:nvSpPr>
          <p:cNvPr id="38064" name="Text Box 600"/>
          <p:cNvSpPr txBox="1">
            <a:spLocks noChangeArrowheads="1"/>
          </p:cNvSpPr>
          <p:nvPr/>
        </p:nvSpPr>
        <p:spPr bwMode="auto">
          <a:xfrm>
            <a:off x="61913" y="1169988"/>
            <a:ext cx="365125"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a)</a:t>
            </a:r>
          </a:p>
        </p:txBody>
      </p:sp>
      <p:sp>
        <p:nvSpPr>
          <p:cNvPr id="38065" name="Text Box 601"/>
          <p:cNvSpPr txBox="1">
            <a:spLocks noChangeArrowheads="1"/>
          </p:cNvSpPr>
          <p:nvPr/>
        </p:nvSpPr>
        <p:spPr bwMode="auto">
          <a:xfrm>
            <a:off x="0" y="4421188"/>
            <a:ext cx="376238"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b)</a:t>
            </a:r>
          </a:p>
        </p:txBody>
      </p:sp>
      <p:grpSp>
        <p:nvGrpSpPr>
          <p:cNvPr id="38040" name="Group 602"/>
          <p:cNvGrpSpPr>
            <a:grpSpLocks/>
          </p:cNvGrpSpPr>
          <p:nvPr/>
        </p:nvGrpSpPr>
        <p:grpSpPr bwMode="auto">
          <a:xfrm>
            <a:off x="7888288" y="1376363"/>
            <a:ext cx="481012" cy="190500"/>
            <a:chOff x="4969" y="867"/>
            <a:chExt cx="303" cy="120"/>
          </a:xfrm>
        </p:grpSpPr>
        <p:sp>
          <p:nvSpPr>
            <p:cNvPr id="38120" name="Arc 603"/>
            <p:cNvSpPr>
              <a:spLocks noChangeAspect="1"/>
            </p:cNvSpPr>
            <p:nvPr/>
          </p:nvSpPr>
          <p:spPr bwMode="auto">
            <a:xfrm rot="-120000">
              <a:off x="5027" y="879"/>
              <a:ext cx="16" cy="81"/>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21" name="Arc 604"/>
            <p:cNvSpPr>
              <a:spLocks noChangeAspect="1"/>
            </p:cNvSpPr>
            <p:nvPr/>
          </p:nvSpPr>
          <p:spPr bwMode="auto">
            <a:xfrm rot="-120000">
              <a:off x="5012" y="906"/>
              <a:ext cx="31" cy="8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22" name="Arc 605"/>
            <p:cNvSpPr>
              <a:spLocks noChangeAspect="1"/>
            </p:cNvSpPr>
            <p:nvPr/>
          </p:nvSpPr>
          <p:spPr bwMode="auto">
            <a:xfrm rot="-450511">
              <a:off x="4970" y="886"/>
              <a:ext cx="34" cy="80"/>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23" name="Arc 606"/>
            <p:cNvSpPr>
              <a:spLocks noChangeAspect="1"/>
            </p:cNvSpPr>
            <p:nvPr/>
          </p:nvSpPr>
          <p:spPr bwMode="auto">
            <a:xfrm rot="-450511">
              <a:off x="4969" y="867"/>
              <a:ext cx="17" cy="61"/>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24" name="Arc 607"/>
            <p:cNvSpPr>
              <a:spLocks noChangeAspect="1"/>
            </p:cNvSpPr>
            <p:nvPr/>
          </p:nvSpPr>
          <p:spPr bwMode="auto">
            <a:xfrm rot="-450511">
              <a:off x="5049" y="867"/>
              <a:ext cx="35" cy="6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41" name="Group 608"/>
            <p:cNvGrpSpPr>
              <a:grpSpLocks noChangeAspect="1"/>
            </p:cNvGrpSpPr>
            <p:nvPr/>
          </p:nvGrpSpPr>
          <p:grpSpPr bwMode="auto">
            <a:xfrm rot="-390511">
              <a:off x="5033" y="871"/>
              <a:ext cx="51" cy="102"/>
              <a:chOff x="4259" y="1126"/>
              <a:chExt cx="102" cy="205"/>
            </a:xfrm>
          </p:grpSpPr>
          <p:sp>
            <p:nvSpPr>
              <p:cNvPr id="38150" name="Arc 609"/>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1" name="Arc 610"/>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52" name="Arc 611"/>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42" name="Group 612"/>
            <p:cNvGrpSpPr>
              <a:grpSpLocks noChangeAspect="1"/>
            </p:cNvGrpSpPr>
            <p:nvPr/>
          </p:nvGrpSpPr>
          <p:grpSpPr bwMode="auto">
            <a:xfrm rot="-390511">
              <a:off x="5002" y="868"/>
              <a:ext cx="52" cy="102"/>
              <a:chOff x="4224" y="1086"/>
              <a:chExt cx="103" cy="205"/>
            </a:xfrm>
          </p:grpSpPr>
          <p:sp>
            <p:nvSpPr>
              <p:cNvPr id="38147" name="Arc 613"/>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8" name="Arc 614"/>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9" name="Arc 615"/>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127" name="Arc 616"/>
            <p:cNvSpPr>
              <a:spLocks noChangeAspect="1"/>
            </p:cNvSpPr>
            <p:nvPr/>
          </p:nvSpPr>
          <p:spPr bwMode="auto">
            <a:xfrm rot="-450511">
              <a:off x="4974" y="892"/>
              <a:ext cx="52" cy="8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44" name="Group 617"/>
            <p:cNvGrpSpPr>
              <a:grpSpLocks noChangeAspect="1"/>
            </p:cNvGrpSpPr>
            <p:nvPr/>
          </p:nvGrpSpPr>
          <p:grpSpPr bwMode="auto">
            <a:xfrm rot="-390511">
              <a:off x="4987" y="870"/>
              <a:ext cx="51" cy="102"/>
              <a:chOff x="4192" y="1089"/>
              <a:chExt cx="102" cy="204"/>
            </a:xfrm>
          </p:grpSpPr>
          <p:sp>
            <p:nvSpPr>
              <p:cNvPr id="38144" name="Arc 618"/>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5" name="Arc 619"/>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6" name="Arc 620"/>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129" name="Arc 621"/>
            <p:cNvSpPr>
              <a:spLocks/>
            </p:cNvSpPr>
            <p:nvPr/>
          </p:nvSpPr>
          <p:spPr bwMode="auto">
            <a:xfrm rot="-457286">
              <a:off x="5042" y="899"/>
              <a:ext cx="50" cy="3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30" name="Arc 622"/>
            <p:cNvSpPr>
              <a:spLocks/>
            </p:cNvSpPr>
            <p:nvPr/>
          </p:nvSpPr>
          <p:spPr bwMode="auto">
            <a:xfrm rot="-457286">
              <a:off x="5017" y="900"/>
              <a:ext cx="74" cy="38"/>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31" name="Arc 623"/>
            <p:cNvSpPr>
              <a:spLocks/>
            </p:cNvSpPr>
            <p:nvPr/>
          </p:nvSpPr>
          <p:spPr bwMode="auto">
            <a:xfrm rot="-457286">
              <a:off x="5066" y="894"/>
              <a:ext cx="74" cy="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45" name="Group 624"/>
            <p:cNvGrpSpPr>
              <a:grpSpLocks/>
            </p:cNvGrpSpPr>
            <p:nvPr/>
          </p:nvGrpSpPr>
          <p:grpSpPr bwMode="auto">
            <a:xfrm rot="-577286">
              <a:off x="5070" y="896"/>
              <a:ext cx="124" cy="41"/>
              <a:chOff x="3005" y="1120"/>
              <a:chExt cx="261" cy="58"/>
            </a:xfrm>
          </p:grpSpPr>
          <p:sp>
            <p:nvSpPr>
              <p:cNvPr id="38141" name="Arc 625"/>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2" name="Arc 626"/>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3" name="Arc 627"/>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46" name="Group 628"/>
            <p:cNvGrpSpPr>
              <a:grpSpLocks/>
            </p:cNvGrpSpPr>
            <p:nvPr/>
          </p:nvGrpSpPr>
          <p:grpSpPr bwMode="auto">
            <a:xfrm rot="-577286">
              <a:off x="5085" y="892"/>
              <a:ext cx="124" cy="41"/>
              <a:chOff x="2844" y="1123"/>
              <a:chExt cx="260" cy="56"/>
            </a:xfrm>
          </p:grpSpPr>
          <p:sp>
            <p:nvSpPr>
              <p:cNvPr id="38138" name="Arc 629"/>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39" name="Arc 630"/>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40" name="Arc 631"/>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49" name="Group 632"/>
            <p:cNvGrpSpPr>
              <a:grpSpLocks/>
            </p:cNvGrpSpPr>
            <p:nvPr/>
          </p:nvGrpSpPr>
          <p:grpSpPr bwMode="auto">
            <a:xfrm rot="-577286">
              <a:off x="5150" y="889"/>
              <a:ext cx="122" cy="41"/>
              <a:chOff x="2920" y="1108"/>
              <a:chExt cx="259" cy="58"/>
            </a:xfrm>
          </p:grpSpPr>
          <p:sp>
            <p:nvSpPr>
              <p:cNvPr id="38135" name="Arc 633"/>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36" name="Arc 634"/>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37" name="Arc 635"/>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sp>
        <p:nvSpPr>
          <p:cNvPr id="38067" name="Freeform 636"/>
          <p:cNvSpPr>
            <a:spLocks/>
          </p:cNvSpPr>
          <p:nvPr/>
        </p:nvSpPr>
        <p:spPr bwMode="auto">
          <a:xfrm>
            <a:off x="6051550" y="1457325"/>
            <a:ext cx="2225675" cy="1603375"/>
          </a:xfrm>
          <a:custGeom>
            <a:avLst/>
            <a:gdLst>
              <a:gd name="T0" fmla="*/ 2147483647 w 1402"/>
              <a:gd name="T1" fmla="*/ 2147483647 h 1010"/>
              <a:gd name="T2" fmla="*/ 2147483647 w 1402"/>
              <a:gd name="T3" fmla="*/ 2147483647 h 1010"/>
              <a:gd name="T4" fmla="*/ 2147483647 w 1402"/>
              <a:gd name="T5" fmla="*/ 2147483647 h 1010"/>
              <a:gd name="T6" fmla="*/ 2147483647 w 1402"/>
              <a:gd name="T7" fmla="*/ 2147483647 h 1010"/>
              <a:gd name="T8" fmla="*/ 2147483647 w 1402"/>
              <a:gd name="T9" fmla="*/ 2147483647 h 1010"/>
              <a:gd name="T10" fmla="*/ 2147483647 w 1402"/>
              <a:gd name="T11" fmla="*/ 2147483647 h 1010"/>
              <a:gd name="T12" fmla="*/ 0 w 1402"/>
              <a:gd name="T13" fmla="*/ 2147483647 h 1010"/>
              <a:gd name="T14" fmla="*/ 2147483647 w 1402"/>
              <a:gd name="T15" fmla="*/ 2147483647 h 1010"/>
              <a:gd name="T16" fmla="*/ 2147483647 w 1402"/>
              <a:gd name="T17" fmla="*/ 2147483647 h 1010"/>
              <a:gd name="T18" fmla="*/ 2147483647 w 1402"/>
              <a:gd name="T19" fmla="*/ 2147483647 h 1010"/>
              <a:gd name="T20" fmla="*/ 2147483647 w 1402"/>
              <a:gd name="T21" fmla="*/ 0 h 1010"/>
              <a:gd name="T22" fmla="*/ 2147483647 w 1402"/>
              <a:gd name="T23" fmla="*/ 2147483647 h 1010"/>
              <a:gd name="T24" fmla="*/ 2147483647 w 1402"/>
              <a:gd name="T25" fmla="*/ 2147483647 h 1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1010"/>
              <a:gd name="T41" fmla="*/ 1402 w 1402"/>
              <a:gd name="T42" fmla="*/ 1010 h 1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1010">
                <a:moveTo>
                  <a:pt x="1258" y="18"/>
                </a:moveTo>
                <a:lnTo>
                  <a:pt x="1236" y="22"/>
                </a:lnTo>
                <a:lnTo>
                  <a:pt x="1170" y="60"/>
                </a:lnTo>
                <a:lnTo>
                  <a:pt x="788" y="374"/>
                </a:lnTo>
                <a:lnTo>
                  <a:pt x="366" y="704"/>
                </a:lnTo>
                <a:lnTo>
                  <a:pt x="80" y="936"/>
                </a:lnTo>
                <a:lnTo>
                  <a:pt x="0" y="1010"/>
                </a:lnTo>
                <a:lnTo>
                  <a:pt x="208" y="1010"/>
                </a:lnTo>
                <a:lnTo>
                  <a:pt x="982" y="402"/>
                </a:lnTo>
                <a:lnTo>
                  <a:pt x="1208" y="204"/>
                </a:lnTo>
                <a:lnTo>
                  <a:pt x="1402" y="0"/>
                </a:lnTo>
                <a:lnTo>
                  <a:pt x="1282" y="14"/>
                </a:lnTo>
                <a:lnTo>
                  <a:pt x="1216" y="28"/>
                </a:lnTo>
              </a:path>
            </a:pathLst>
          </a:custGeom>
          <a:solidFill>
            <a:schemeClr val="tx1"/>
          </a:solid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68" name="Freeform 637" descr="Large confetti"/>
          <p:cNvSpPr>
            <a:spLocks/>
          </p:cNvSpPr>
          <p:nvPr/>
        </p:nvSpPr>
        <p:spPr bwMode="auto">
          <a:xfrm>
            <a:off x="6388100" y="698500"/>
            <a:ext cx="2578100" cy="2362200"/>
          </a:xfrm>
          <a:custGeom>
            <a:avLst/>
            <a:gdLst>
              <a:gd name="T0" fmla="*/ 0 w 1624"/>
              <a:gd name="T1" fmla="*/ 2147483647 h 1488"/>
              <a:gd name="T2" fmla="*/ 2147483647 w 1624"/>
              <a:gd name="T3" fmla="*/ 2147483647 h 1488"/>
              <a:gd name="T4" fmla="*/ 2147483647 w 1624"/>
              <a:gd name="T5" fmla="*/ 2147483647 h 1488"/>
              <a:gd name="T6" fmla="*/ 2147483647 w 1624"/>
              <a:gd name="T7" fmla="*/ 2147483647 h 1488"/>
              <a:gd name="T8" fmla="*/ 2147483647 w 1624"/>
              <a:gd name="T9" fmla="*/ 0 h 1488"/>
              <a:gd name="T10" fmla="*/ 2147483647 w 1624"/>
              <a:gd name="T11" fmla="*/ 2147483647 h 1488"/>
              <a:gd name="T12" fmla="*/ 0 w 1624"/>
              <a:gd name="T13" fmla="*/ 2147483647 h 1488"/>
              <a:gd name="T14" fmla="*/ 0 60000 65536"/>
              <a:gd name="T15" fmla="*/ 0 60000 65536"/>
              <a:gd name="T16" fmla="*/ 0 60000 65536"/>
              <a:gd name="T17" fmla="*/ 0 60000 65536"/>
              <a:gd name="T18" fmla="*/ 0 60000 65536"/>
              <a:gd name="T19" fmla="*/ 0 60000 65536"/>
              <a:gd name="T20" fmla="*/ 0 60000 65536"/>
              <a:gd name="T21" fmla="*/ 0 w 1624"/>
              <a:gd name="T22" fmla="*/ 0 h 1488"/>
              <a:gd name="T23" fmla="*/ 1624 w 1624"/>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4" h="1488">
                <a:moveTo>
                  <a:pt x="0" y="1488"/>
                </a:moveTo>
                <a:lnTo>
                  <a:pt x="752" y="896"/>
                </a:lnTo>
                <a:lnTo>
                  <a:pt x="1000" y="680"/>
                </a:lnTo>
                <a:lnTo>
                  <a:pt x="1336" y="328"/>
                </a:lnTo>
                <a:lnTo>
                  <a:pt x="1624" y="0"/>
                </a:lnTo>
                <a:lnTo>
                  <a:pt x="1624" y="1488"/>
                </a:lnTo>
                <a:lnTo>
                  <a:pt x="0" y="1488"/>
                </a:lnTo>
                <a:close/>
              </a:path>
            </a:pathLst>
          </a:custGeom>
          <a:pattFill prst="lgConfetti">
            <a:fgClr>
              <a:schemeClr val="tx2"/>
            </a:fgClr>
            <a:bgClr>
              <a:schemeClr val="bg1"/>
            </a:bgClr>
          </a:patt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nvGrpSpPr>
          <p:cNvPr id="38052" name="Group 638"/>
          <p:cNvGrpSpPr>
            <a:grpSpLocks/>
          </p:cNvGrpSpPr>
          <p:nvPr/>
        </p:nvGrpSpPr>
        <p:grpSpPr bwMode="auto">
          <a:xfrm>
            <a:off x="7831138" y="4638675"/>
            <a:ext cx="481012" cy="190500"/>
            <a:chOff x="4969" y="867"/>
            <a:chExt cx="303" cy="120"/>
          </a:xfrm>
        </p:grpSpPr>
        <p:sp>
          <p:nvSpPr>
            <p:cNvPr id="38087" name="Arc 639"/>
            <p:cNvSpPr>
              <a:spLocks noChangeAspect="1"/>
            </p:cNvSpPr>
            <p:nvPr/>
          </p:nvSpPr>
          <p:spPr bwMode="auto">
            <a:xfrm rot="-120000">
              <a:off x="5027" y="879"/>
              <a:ext cx="16" cy="81"/>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458"/>
                  </a:moveTo>
                  <a:cubicBezTo>
                    <a:pt x="70" y="9845"/>
                    <a:pt x="9310" y="367"/>
                    <a:pt x="20916" y="-1"/>
                  </a:cubicBezTo>
                </a:path>
                <a:path w="21600" h="21589" stroke="0" extrusionOk="0">
                  <a:moveTo>
                    <a:pt x="0" y="21458"/>
                  </a:moveTo>
                  <a:cubicBezTo>
                    <a:pt x="70" y="9845"/>
                    <a:pt x="9310" y="367"/>
                    <a:pt x="20916" y="-1"/>
                  </a:cubicBezTo>
                  <a:lnTo>
                    <a:pt x="21600" y="2158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88" name="Arc 640"/>
            <p:cNvSpPr>
              <a:spLocks noChangeAspect="1"/>
            </p:cNvSpPr>
            <p:nvPr/>
          </p:nvSpPr>
          <p:spPr bwMode="auto">
            <a:xfrm rot="-120000">
              <a:off x="5012" y="906"/>
              <a:ext cx="31" cy="81"/>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5"/>
                    <a:pt x="9456" y="193"/>
                    <a:pt x="21245" y="-1"/>
                  </a:cubicBezTo>
                </a:path>
                <a:path w="21600" h="21597" stroke="0" extrusionOk="0">
                  <a:moveTo>
                    <a:pt x="0" y="21597"/>
                  </a:moveTo>
                  <a:cubicBezTo>
                    <a:pt x="0" y="9805"/>
                    <a:pt x="9456" y="193"/>
                    <a:pt x="21245" y="-1"/>
                  </a:cubicBezTo>
                  <a:lnTo>
                    <a:pt x="21600" y="21597"/>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89" name="Arc 641"/>
            <p:cNvSpPr>
              <a:spLocks noChangeAspect="1"/>
            </p:cNvSpPr>
            <p:nvPr/>
          </p:nvSpPr>
          <p:spPr bwMode="auto">
            <a:xfrm rot="-450511">
              <a:off x="4970" y="886"/>
              <a:ext cx="34" cy="80"/>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65"/>
                  </a:moveTo>
                  <a:cubicBezTo>
                    <a:pt x="72" y="9710"/>
                    <a:pt x="9532" y="171"/>
                    <a:pt x="21286" y="0"/>
                  </a:cubicBezTo>
                </a:path>
                <a:path w="21600" h="21598" stroke="0" extrusionOk="0">
                  <a:moveTo>
                    <a:pt x="0" y="21465"/>
                  </a:moveTo>
                  <a:cubicBezTo>
                    <a:pt x="72" y="9710"/>
                    <a:pt x="9532" y="171"/>
                    <a:pt x="21286"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90" name="Arc 642"/>
            <p:cNvSpPr>
              <a:spLocks noChangeAspect="1"/>
            </p:cNvSpPr>
            <p:nvPr/>
          </p:nvSpPr>
          <p:spPr bwMode="auto">
            <a:xfrm rot="-450511">
              <a:off x="4969" y="867"/>
              <a:ext cx="17" cy="61"/>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8"/>
                    <a:pt x="9287" y="343"/>
                    <a:pt x="20965" y="0"/>
                  </a:cubicBezTo>
                </a:path>
                <a:path w="21600" h="21591" stroke="0" extrusionOk="0">
                  <a:moveTo>
                    <a:pt x="0" y="21591"/>
                  </a:moveTo>
                  <a:cubicBezTo>
                    <a:pt x="0" y="9908"/>
                    <a:pt x="9287" y="343"/>
                    <a:pt x="20965" y="0"/>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91" name="Arc 643"/>
            <p:cNvSpPr>
              <a:spLocks noChangeAspect="1"/>
            </p:cNvSpPr>
            <p:nvPr/>
          </p:nvSpPr>
          <p:spPr bwMode="auto">
            <a:xfrm rot="-450511">
              <a:off x="5049" y="867"/>
              <a:ext cx="35" cy="6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53" name="Group 644"/>
            <p:cNvGrpSpPr>
              <a:grpSpLocks noChangeAspect="1"/>
            </p:cNvGrpSpPr>
            <p:nvPr/>
          </p:nvGrpSpPr>
          <p:grpSpPr bwMode="auto">
            <a:xfrm rot="-390511">
              <a:off x="5033" y="871"/>
              <a:ext cx="51" cy="102"/>
              <a:chOff x="4259" y="1126"/>
              <a:chExt cx="102" cy="205"/>
            </a:xfrm>
          </p:grpSpPr>
          <p:sp>
            <p:nvSpPr>
              <p:cNvPr id="38117" name="Arc 645"/>
              <p:cNvSpPr>
                <a:spLocks noChangeAspect="1"/>
              </p:cNvSpPr>
              <p:nvPr/>
            </p:nvSpPr>
            <p:spPr bwMode="auto">
              <a:xfrm rot="-60000">
                <a:off x="4259" y="1126"/>
                <a:ext cx="35"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591"/>
                    </a:moveTo>
                    <a:cubicBezTo>
                      <a:pt x="0" y="9901"/>
                      <a:pt x="9298" y="333"/>
                      <a:pt x="20982" y="-1"/>
                    </a:cubicBezTo>
                  </a:path>
                  <a:path w="21600" h="21591" stroke="0" extrusionOk="0">
                    <a:moveTo>
                      <a:pt x="0" y="21591"/>
                    </a:moveTo>
                    <a:cubicBezTo>
                      <a:pt x="0" y="9901"/>
                      <a:pt x="9298" y="333"/>
                      <a:pt x="2098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8" name="Arc 646"/>
              <p:cNvSpPr>
                <a:spLocks noChangeAspect="1"/>
              </p:cNvSpPr>
              <p:nvPr/>
            </p:nvSpPr>
            <p:spPr bwMode="auto">
              <a:xfrm rot="-60000">
                <a:off x="4259" y="112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9" name="Arc 647"/>
              <p:cNvSpPr>
                <a:spLocks noChangeAspect="1"/>
              </p:cNvSpPr>
              <p:nvPr/>
            </p:nvSpPr>
            <p:spPr bwMode="auto">
              <a:xfrm rot="-60000">
                <a:off x="4259" y="1127"/>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2"/>
                      <a:pt x="9541" y="116"/>
                      <a:pt x="21388" y="0"/>
                    </a:cubicBezTo>
                  </a:path>
                  <a:path w="21600" h="21599" stroke="0" extrusionOk="0">
                    <a:moveTo>
                      <a:pt x="0" y="21599"/>
                    </a:moveTo>
                    <a:cubicBezTo>
                      <a:pt x="0" y="9752"/>
                      <a:pt x="9541" y="116"/>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54" name="Group 648"/>
            <p:cNvGrpSpPr>
              <a:grpSpLocks noChangeAspect="1"/>
            </p:cNvGrpSpPr>
            <p:nvPr/>
          </p:nvGrpSpPr>
          <p:grpSpPr bwMode="auto">
            <a:xfrm rot="-390511">
              <a:off x="5002" y="868"/>
              <a:ext cx="52" cy="102"/>
              <a:chOff x="4224" y="1086"/>
              <a:chExt cx="103" cy="205"/>
            </a:xfrm>
          </p:grpSpPr>
          <p:sp>
            <p:nvSpPr>
              <p:cNvPr id="38114" name="Arc 649"/>
              <p:cNvSpPr>
                <a:spLocks noChangeAspect="1"/>
              </p:cNvSpPr>
              <p:nvPr/>
            </p:nvSpPr>
            <p:spPr bwMode="auto">
              <a:xfrm rot="-60000">
                <a:off x="4224" y="1088"/>
                <a:ext cx="36" cy="203"/>
              </a:xfrm>
              <a:custGeom>
                <a:avLst/>
                <a:gdLst>
                  <a:gd name="T0" fmla="*/ 0 w 21600"/>
                  <a:gd name="T1" fmla="*/ 0 h 21592"/>
                  <a:gd name="T2" fmla="*/ 0 w 21600"/>
                  <a:gd name="T3" fmla="*/ 0 h 21592"/>
                  <a:gd name="T4" fmla="*/ 0 w 21600"/>
                  <a:gd name="T5" fmla="*/ 0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486"/>
                    </a:moveTo>
                    <a:cubicBezTo>
                      <a:pt x="57" y="9830"/>
                      <a:pt x="9351" y="322"/>
                      <a:pt x="21002" y="0"/>
                    </a:cubicBezTo>
                  </a:path>
                  <a:path w="21600" h="21592" stroke="0" extrusionOk="0">
                    <a:moveTo>
                      <a:pt x="0" y="21486"/>
                    </a:moveTo>
                    <a:cubicBezTo>
                      <a:pt x="57" y="9830"/>
                      <a:pt x="9351" y="322"/>
                      <a:pt x="21002" y="0"/>
                    </a:cubicBezTo>
                    <a:lnTo>
                      <a:pt x="21600" y="21592"/>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5" name="Arc 650"/>
              <p:cNvSpPr>
                <a:spLocks noChangeAspect="1"/>
              </p:cNvSpPr>
              <p:nvPr/>
            </p:nvSpPr>
            <p:spPr bwMode="auto">
              <a:xfrm rot="-60000">
                <a:off x="4224" y="1088"/>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6" name="Arc 651"/>
              <p:cNvSpPr>
                <a:spLocks noChangeAspect="1"/>
              </p:cNvSpPr>
              <p:nvPr/>
            </p:nvSpPr>
            <p:spPr bwMode="auto">
              <a:xfrm rot="-60000">
                <a:off x="4224" y="1086"/>
                <a:ext cx="103" cy="20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94" name="Arc 652"/>
            <p:cNvSpPr>
              <a:spLocks noChangeAspect="1"/>
            </p:cNvSpPr>
            <p:nvPr/>
          </p:nvSpPr>
          <p:spPr bwMode="auto">
            <a:xfrm rot="-450511">
              <a:off x="4974" y="892"/>
              <a:ext cx="52" cy="8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68"/>
                  </a:moveTo>
                  <a:cubicBezTo>
                    <a:pt x="71" y="9671"/>
                    <a:pt x="9594" y="114"/>
                    <a:pt x="21391" y="0"/>
                  </a:cubicBezTo>
                </a:path>
                <a:path w="21600" h="21599" stroke="0" extrusionOk="0">
                  <a:moveTo>
                    <a:pt x="0" y="21468"/>
                  </a:moveTo>
                  <a:cubicBezTo>
                    <a:pt x="71" y="9671"/>
                    <a:pt x="9594" y="114"/>
                    <a:pt x="21391"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55" name="Group 653"/>
            <p:cNvGrpSpPr>
              <a:grpSpLocks noChangeAspect="1"/>
            </p:cNvGrpSpPr>
            <p:nvPr/>
          </p:nvGrpSpPr>
          <p:grpSpPr bwMode="auto">
            <a:xfrm rot="-390511">
              <a:off x="4987" y="870"/>
              <a:ext cx="51" cy="102"/>
              <a:chOff x="4192" y="1089"/>
              <a:chExt cx="102" cy="204"/>
            </a:xfrm>
          </p:grpSpPr>
          <p:sp>
            <p:nvSpPr>
              <p:cNvPr id="38111" name="Arc 654"/>
              <p:cNvSpPr>
                <a:spLocks noChangeAspect="1"/>
              </p:cNvSpPr>
              <p:nvPr/>
            </p:nvSpPr>
            <p:spPr bwMode="auto">
              <a:xfrm rot="-60000">
                <a:off x="4192" y="1089"/>
                <a:ext cx="36" cy="204"/>
              </a:xfrm>
              <a:custGeom>
                <a:avLst/>
                <a:gdLst>
                  <a:gd name="T0" fmla="*/ 0 w 21600"/>
                  <a:gd name="T1" fmla="*/ 0 h 21591"/>
                  <a:gd name="T2" fmla="*/ 0 w 21600"/>
                  <a:gd name="T3" fmla="*/ 0 h 21591"/>
                  <a:gd name="T4" fmla="*/ 0 w 21600"/>
                  <a:gd name="T5" fmla="*/ 0 h 21591"/>
                  <a:gd name="T6" fmla="*/ 0 60000 65536"/>
                  <a:gd name="T7" fmla="*/ 0 60000 65536"/>
                  <a:gd name="T8" fmla="*/ 0 60000 65536"/>
                  <a:gd name="T9" fmla="*/ 0 w 21600"/>
                  <a:gd name="T10" fmla="*/ 0 h 21591"/>
                  <a:gd name="T11" fmla="*/ 21600 w 21600"/>
                  <a:gd name="T12" fmla="*/ 21591 h 21591"/>
                </a:gdLst>
                <a:ahLst/>
                <a:cxnLst>
                  <a:cxn ang="T6">
                    <a:pos x="T0" y="T1"/>
                  </a:cxn>
                  <a:cxn ang="T7">
                    <a:pos x="T2" y="T3"/>
                  </a:cxn>
                  <a:cxn ang="T8">
                    <a:pos x="T4" y="T5"/>
                  </a:cxn>
                </a:cxnLst>
                <a:rect l="T9" t="T10" r="T11" b="T12"/>
                <a:pathLst>
                  <a:path w="21600" h="21591" fill="none" extrusionOk="0">
                    <a:moveTo>
                      <a:pt x="0" y="21487"/>
                    </a:moveTo>
                    <a:cubicBezTo>
                      <a:pt x="56" y="9834"/>
                      <a:pt x="9345" y="326"/>
                      <a:pt x="20992" y="-1"/>
                    </a:cubicBezTo>
                  </a:path>
                  <a:path w="21600" h="21591" stroke="0" extrusionOk="0">
                    <a:moveTo>
                      <a:pt x="0" y="21487"/>
                    </a:moveTo>
                    <a:cubicBezTo>
                      <a:pt x="56" y="9834"/>
                      <a:pt x="9345" y="326"/>
                      <a:pt x="20992" y="-1"/>
                    </a:cubicBezTo>
                    <a:lnTo>
                      <a:pt x="21600" y="2159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2" name="Arc 655"/>
              <p:cNvSpPr>
                <a:spLocks noChangeAspect="1"/>
              </p:cNvSpPr>
              <p:nvPr/>
            </p:nvSpPr>
            <p:spPr bwMode="auto">
              <a:xfrm rot="-60000">
                <a:off x="4192" y="1089"/>
                <a:ext cx="69" cy="202"/>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491"/>
                    </a:moveTo>
                    <a:cubicBezTo>
                      <a:pt x="58" y="9725"/>
                      <a:pt x="9523" y="170"/>
                      <a:pt x="21288" y="0"/>
                    </a:cubicBezTo>
                  </a:path>
                  <a:path w="21600" h="21598" stroke="0" extrusionOk="0">
                    <a:moveTo>
                      <a:pt x="0" y="21491"/>
                    </a:moveTo>
                    <a:cubicBezTo>
                      <a:pt x="58" y="9725"/>
                      <a:pt x="9523" y="170"/>
                      <a:pt x="21288" y="0"/>
                    </a:cubicBezTo>
                    <a:lnTo>
                      <a:pt x="21600" y="21598"/>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3" name="Arc 656"/>
              <p:cNvSpPr>
                <a:spLocks noChangeAspect="1"/>
              </p:cNvSpPr>
              <p:nvPr/>
            </p:nvSpPr>
            <p:spPr bwMode="auto">
              <a:xfrm rot="-60000">
                <a:off x="4192" y="1089"/>
                <a:ext cx="102" cy="20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3"/>
                    </a:moveTo>
                    <a:cubicBezTo>
                      <a:pt x="58" y="9687"/>
                      <a:pt x="9583" y="115"/>
                      <a:pt x="21388" y="0"/>
                    </a:cubicBezTo>
                  </a:path>
                  <a:path w="21600" h="21599" stroke="0" extrusionOk="0">
                    <a:moveTo>
                      <a:pt x="0" y="21493"/>
                    </a:moveTo>
                    <a:cubicBezTo>
                      <a:pt x="58" y="9687"/>
                      <a:pt x="9583" y="115"/>
                      <a:pt x="21388" y="0"/>
                    </a:cubicBezTo>
                    <a:lnTo>
                      <a:pt x="21600" y="2159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38096" name="Arc 657"/>
            <p:cNvSpPr>
              <a:spLocks/>
            </p:cNvSpPr>
            <p:nvPr/>
          </p:nvSpPr>
          <p:spPr bwMode="auto">
            <a:xfrm rot="-457286">
              <a:off x="5042" y="899"/>
              <a:ext cx="50" cy="3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97" name="Arc 658"/>
            <p:cNvSpPr>
              <a:spLocks/>
            </p:cNvSpPr>
            <p:nvPr/>
          </p:nvSpPr>
          <p:spPr bwMode="auto">
            <a:xfrm rot="-457286">
              <a:off x="5017" y="900"/>
              <a:ext cx="74" cy="38"/>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098" name="Arc 659"/>
            <p:cNvSpPr>
              <a:spLocks/>
            </p:cNvSpPr>
            <p:nvPr/>
          </p:nvSpPr>
          <p:spPr bwMode="auto">
            <a:xfrm rot="-457286">
              <a:off x="5066" y="894"/>
              <a:ext cx="74" cy="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38056" name="Group 660"/>
            <p:cNvGrpSpPr>
              <a:grpSpLocks/>
            </p:cNvGrpSpPr>
            <p:nvPr/>
          </p:nvGrpSpPr>
          <p:grpSpPr bwMode="auto">
            <a:xfrm rot="-577286">
              <a:off x="5070" y="896"/>
              <a:ext cx="124" cy="41"/>
              <a:chOff x="3005" y="1120"/>
              <a:chExt cx="261" cy="58"/>
            </a:xfrm>
          </p:grpSpPr>
          <p:sp>
            <p:nvSpPr>
              <p:cNvPr id="38108" name="Arc 661"/>
              <p:cNvSpPr>
                <a:spLocks/>
              </p:cNvSpPr>
              <p:nvPr/>
            </p:nvSpPr>
            <p:spPr bwMode="auto">
              <a:xfrm rot="120000">
                <a:off x="3058" y="1121"/>
                <a:ext cx="104" cy="5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1" y="21598"/>
                    </a:moveTo>
                    <a:cubicBezTo>
                      <a:pt x="9543" y="21484"/>
                      <a:pt x="0" y="11847"/>
                      <a:pt x="0" y="0"/>
                    </a:cubicBezTo>
                  </a:path>
                  <a:path w="21600" h="21599" stroke="0" extrusionOk="0">
                    <a:moveTo>
                      <a:pt x="21391" y="21598"/>
                    </a:moveTo>
                    <a:cubicBezTo>
                      <a:pt x="9543" y="21484"/>
                      <a:pt x="0" y="11847"/>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09" name="Arc 662"/>
              <p:cNvSpPr>
                <a:spLocks/>
              </p:cNvSpPr>
              <p:nvPr/>
            </p:nvSpPr>
            <p:spPr bwMode="auto">
              <a:xfrm rot="120000">
                <a:off x="3005" y="1120"/>
                <a:ext cx="157" cy="53"/>
              </a:xfrm>
              <a:custGeom>
                <a:avLst/>
                <a:gdLst>
                  <a:gd name="T0" fmla="*/ 0 w 21600"/>
                  <a:gd name="T1" fmla="*/ 0 h 22011"/>
                  <a:gd name="T2" fmla="*/ 0 w 21600"/>
                  <a:gd name="T3" fmla="*/ 0 h 22011"/>
                  <a:gd name="T4" fmla="*/ 0 w 21600"/>
                  <a:gd name="T5" fmla="*/ 0 h 22011"/>
                  <a:gd name="T6" fmla="*/ 0 60000 65536"/>
                  <a:gd name="T7" fmla="*/ 0 60000 65536"/>
                  <a:gd name="T8" fmla="*/ 0 60000 65536"/>
                  <a:gd name="T9" fmla="*/ 0 w 21600"/>
                  <a:gd name="T10" fmla="*/ 0 h 22011"/>
                  <a:gd name="T11" fmla="*/ 21600 w 21600"/>
                  <a:gd name="T12" fmla="*/ 22011 h 22011"/>
                </a:gdLst>
                <a:ahLst/>
                <a:cxnLst>
                  <a:cxn ang="T6">
                    <a:pos x="T0" y="T1"/>
                  </a:cxn>
                  <a:cxn ang="T7">
                    <a:pos x="T2" y="T3"/>
                  </a:cxn>
                  <a:cxn ang="T8">
                    <a:pos x="T4" y="T5"/>
                  </a:cxn>
                </a:cxnLst>
                <a:rect l="T9" t="T10" r="T11" b="T12"/>
                <a:pathLst>
                  <a:path w="21600" h="22011" fill="none" extrusionOk="0">
                    <a:moveTo>
                      <a:pt x="21600" y="22011"/>
                    </a:moveTo>
                    <a:cubicBezTo>
                      <a:pt x="9670" y="22011"/>
                      <a:pt x="0" y="12340"/>
                      <a:pt x="0" y="411"/>
                    </a:cubicBezTo>
                    <a:cubicBezTo>
                      <a:pt x="-1" y="273"/>
                      <a:pt x="1" y="136"/>
                      <a:pt x="3" y="-1"/>
                    </a:cubicBezTo>
                  </a:path>
                  <a:path w="21600" h="22011" stroke="0" extrusionOk="0">
                    <a:moveTo>
                      <a:pt x="21600" y="22011"/>
                    </a:moveTo>
                    <a:cubicBezTo>
                      <a:pt x="9670" y="22011"/>
                      <a:pt x="0" y="12340"/>
                      <a:pt x="0" y="411"/>
                    </a:cubicBezTo>
                    <a:cubicBezTo>
                      <a:pt x="-1" y="273"/>
                      <a:pt x="1" y="136"/>
                      <a:pt x="3" y="-1"/>
                    </a:cubicBezTo>
                    <a:lnTo>
                      <a:pt x="21600" y="411"/>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10" name="Arc 663"/>
              <p:cNvSpPr>
                <a:spLocks/>
              </p:cNvSpPr>
              <p:nvPr/>
            </p:nvSpPr>
            <p:spPr bwMode="auto">
              <a:xfrm rot="120000">
                <a:off x="3109" y="1125"/>
                <a:ext cx="157"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1" y="22009"/>
                    </a:moveTo>
                    <a:cubicBezTo>
                      <a:pt x="9586" y="21933"/>
                      <a:pt x="0" y="12285"/>
                      <a:pt x="0" y="410"/>
                    </a:cubicBezTo>
                    <a:cubicBezTo>
                      <a:pt x="-1" y="273"/>
                      <a:pt x="1" y="136"/>
                      <a:pt x="3" y="-1"/>
                    </a:cubicBezTo>
                  </a:path>
                  <a:path w="21600" h="22010" stroke="0" extrusionOk="0">
                    <a:moveTo>
                      <a:pt x="21461"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58" name="Group 664"/>
            <p:cNvGrpSpPr>
              <a:grpSpLocks/>
            </p:cNvGrpSpPr>
            <p:nvPr/>
          </p:nvGrpSpPr>
          <p:grpSpPr bwMode="auto">
            <a:xfrm rot="-577286">
              <a:off x="5085" y="892"/>
              <a:ext cx="124" cy="41"/>
              <a:chOff x="2844" y="1123"/>
              <a:chExt cx="260" cy="56"/>
            </a:xfrm>
          </p:grpSpPr>
          <p:sp>
            <p:nvSpPr>
              <p:cNvPr id="38105" name="Arc 665"/>
              <p:cNvSpPr>
                <a:spLocks/>
              </p:cNvSpPr>
              <p:nvPr/>
            </p:nvSpPr>
            <p:spPr bwMode="auto">
              <a:xfrm rot="120000">
                <a:off x="2895" y="1124"/>
                <a:ext cx="105" cy="5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2" y="21599"/>
                    </a:moveTo>
                    <a:cubicBezTo>
                      <a:pt x="9544" y="21485"/>
                      <a:pt x="0" y="11848"/>
                      <a:pt x="0" y="0"/>
                    </a:cubicBezTo>
                  </a:path>
                  <a:path w="21600" h="21599" stroke="0" extrusionOk="0">
                    <a:moveTo>
                      <a:pt x="21392" y="21599"/>
                    </a:moveTo>
                    <a:cubicBezTo>
                      <a:pt x="9544" y="21485"/>
                      <a:pt x="0" y="11848"/>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06" name="Arc 666"/>
              <p:cNvSpPr>
                <a:spLocks/>
              </p:cNvSpPr>
              <p:nvPr/>
            </p:nvSpPr>
            <p:spPr bwMode="auto">
              <a:xfrm rot="120000">
                <a:off x="2844" y="1123"/>
                <a:ext cx="157" cy="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07" name="Arc 667"/>
              <p:cNvSpPr>
                <a:spLocks/>
              </p:cNvSpPr>
              <p:nvPr/>
            </p:nvSpPr>
            <p:spPr bwMode="auto">
              <a:xfrm rot="120000">
                <a:off x="2947" y="1126"/>
                <a:ext cx="157"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nvGrpSpPr>
            <p:cNvPr id="38059" name="Group 668"/>
            <p:cNvGrpSpPr>
              <a:grpSpLocks/>
            </p:cNvGrpSpPr>
            <p:nvPr/>
          </p:nvGrpSpPr>
          <p:grpSpPr bwMode="auto">
            <a:xfrm rot="-577286">
              <a:off x="5150" y="889"/>
              <a:ext cx="122" cy="41"/>
              <a:chOff x="2920" y="1108"/>
              <a:chExt cx="259" cy="58"/>
            </a:xfrm>
          </p:grpSpPr>
          <p:sp>
            <p:nvSpPr>
              <p:cNvPr id="38102" name="Arc 669"/>
              <p:cNvSpPr>
                <a:spLocks/>
              </p:cNvSpPr>
              <p:nvPr/>
            </p:nvSpPr>
            <p:spPr bwMode="auto">
              <a:xfrm rot="120000">
                <a:off x="2969" y="1110"/>
                <a:ext cx="106" cy="53"/>
              </a:xfrm>
              <a:custGeom>
                <a:avLst/>
                <a:gdLst>
                  <a:gd name="T0" fmla="*/ 0 w 21600"/>
                  <a:gd name="T1" fmla="*/ 0 h 22008"/>
                  <a:gd name="T2" fmla="*/ 0 w 21600"/>
                  <a:gd name="T3" fmla="*/ 0 h 22008"/>
                  <a:gd name="T4" fmla="*/ 0 w 21600"/>
                  <a:gd name="T5" fmla="*/ 0 h 22008"/>
                  <a:gd name="T6" fmla="*/ 0 60000 65536"/>
                  <a:gd name="T7" fmla="*/ 0 60000 65536"/>
                  <a:gd name="T8" fmla="*/ 0 60000 65536"/>
                  <a:gd name="T9" fmla="*/ 0 w 21600"/>
                  <a:gd name="T10" fmla="*/ 0 h 22008"/>
                  <a:gd name="T11" fmla="*/ 21600 w 21600"/>
                  <a:gd name="T12" fmla="*/ 22008 h 22008"/>
                </a:gdLst>
                <a:ahLst/>
                <a:cxnLst>
                  <a:cxn ang="T6">
                    <a:pos x="T0" y="T1"/>
                  </a:cxn>
                  <a:cxn ang="T7">
                    <a:pos x="T2" y="T3"/>
                  </a:cxn>
                  <a:cxn ang="T8">
                    <a:pos x="T4" y="T5"/>
                  </a:cxn>
                </a:cxnLst>
                <a:rect l="T9" t="T10" r="T11" b="T12"/>
                <a:pathLst>
                  <a:path w="21600" h="22008" fill="none" extrusionOk="0">
                    <a:moveTo>
                      <a:pt x="21392" y="22008"/>
                    </a:moveTo>
                    <a:cubicBezTo>
                      <a:pt x="9544" y="21894"/>
                      <a:pt x="0" y="12257"/>
                      <a:pt x="0" y="409"/>
                    </a:cubicBezTo>
                    <a:cubicBezTo>
                      <a:pt x="-1" y="272"/>
                      <a:pt x="1" y="136"/>
                      <a:pt x="3" y="-1"/>
                    </a:cubicBezTo>
                  </a:path>
                  <a:path w="21600" h="22008" stroke="0" extrusionOk="0">
                    <a:moveTo>
                      <a:pt x="21392" y="22008"/>
                    </a:moveTo>
                    <a:cubicBezTo>
                      <a:pt x="9544" y="21894"/>
                      <a:pt x="0" y="12257"/>
                      <a:pt x="0" y="409"/>
                    </a:cubicBezTo>
                    <a:cubicBezTo>
                      <a:pt x="-1" y="272"/>
                      <a:pt x="1" y="136"/>
                      <a:pt x="3" y="-1"/>
                    </a:cubicBezTo>
                    <a:lnTo>
                      <a:pt x="21600" y="409"/>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03" name="Arc 670"/>
              <p:cNvSpPr>
                <a:spLocks/>
              </p:cNvSpPr>
              <p:nvPr/>
            </p:nvSpPr>
            <p:spPr bwMode="auto">
              <a:xfrm rot="120000">
                <a:off x="2920" y="1108"/>
                <a:ext cx="156"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8104" name="Arc 671"/>
              <p:cNvSpPr>
                <a:spLocks/>
              </p:cNvSpPr>
              <p:nvPr/>
            </p:nvSpPr>
            <p:spPr bwMode="auto">
              <a:xfrm rot="120000">
                <a:off x="3020" y="1113"/>
                <a:ext cx="159" cy="53"/>
              </a:xfrm>
              <a:custGeom>
                <a:avLst/>
                <a:gdLst>
                  <a:gd name="T0" fmla="*/ 0 w 21600"/>
                  <a:gd name="T1" fmla="*/ 0 h 22010"/>
                  <a:gd name="T2" fmla="*/ 0 w 21600"/>
                  <a:gd name="T3" fmla="*/ 0 h 22010"/>
                  <a:gd name="T4" fmla="*/ 0 w 21600"/>
                  <a:gd name="T5" fmla="*/ 0 h 22010"/>
                  <a:gd name="T6" fmla="*/ 0 60000 65536"/>
                  <a:gd name="T7" fmla="*/ 0 60000 65536"/>
                  <a:gd name="T8" fmla="*/ 0 60000 65536"/>
                  <a:gd name="T9" fmla="*/ 0 w 21600"/>
                  <a:gd name="T10" fmla="*/ 0 h 22010"/>
                  <a:gd name="T11" fmla="*/ 21600 w 21600"/>
                  <a:gd name="T12" fmla="*/ 22010 h 22010"/>
                </a:gdLst>
                <a:ahLst/>
                <a:cxnLst>
                  <a:cxn ang="T6">
                    <a:pos x="T0" y="T1"/>
                  </a:cxn>
                  <a:cxn ang="T7">
                    <a:pos x="T2" y="T3"/>
                  </a:cxn>
                  <a:cxn ang="T8">
                    <a:pos x="T4" y="T5"/>
                  </a:cxn>
                </a:cxnLst>
                <a:rect l="T9" t="T10" r="T11" b="T12"/>
                <a:pathLst>
                  <a:path w="21600" h="22010" fill="none" extrusionOk="0">
                    <a:moveTo>
                      <a:pt x="21462" y="22009"/>
                    </a:moveTo>
                    <a:cubicBezTo>
                      <a:pt x="9586" y="21933"/>
                      <a:pt x="0" y="12285"/>
                      <a:pt x="0" y="410"/>
                    </a:cubicBezTo>
                    <a:cubicBezTo>
                      <a:pt x="-1" y="273"/>
                      <a:pt x="1" y="136"/>
                      <a:pt x="3" y="-1"/>
                    </a:cubicBezTo>
                  </a:path>
                  <a:path w="21600" h="22010" stroke="0" extrusionOk="0">
                    <a:moveTo>
                      <a:pt x="21462" y="22009"/>
                    </a:moveTo>
                    <a:cubicBezTo>
                      <a:pt x="9586" y="21933"/>
                      <a:pt x="0" y="12285"/>
                      <a:pt x="0" y="410"/>
                    </a:cubicBezTo>
                    <a:cubicBezTo>
                      <a:pt x="-1" y="273"/>
                      <a:pt x="1" y="136"/>
                      <a:pt x="3" y="-1"/>
                    </a:cubicBezTo>
                    <a:lnTo>
                      <a:pt x="21600" y="410"/>
                    </a:lnTo>
                    <a:close/>
                  </a:path>
                </a:pathLst>
              </a:custGeom>
              <a:noFill/>
              <a:ln w="12700" cap="rnd">
                <a:solidFill>
                  <a:schemeClr val="tx2"/>
                </a:solidFill>
                <a:round/>
                <a:headEnd type="none" w="sm" len="sm"/>
                <a:tailEnd type="none" w="sm" len="sm"/>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grpSp>
      <p:sp>
        <p:nvSpPr>
          <p:cNvPr id="38070" name="Freeform 672" descr="Large confetti"/>
          <p:cNvSpPr>
            <a:spLocks/>
          </p:cNvSpPr>
          <p:nvPr/>
        </p:nvSpPr>
        <p:spPr bwMode="auto">
          <a:xfrm>
            <a:off x="6350000" y="3949700"/>
            <a:ext cx="2578100" cy="2362200"/>
          </a:xfrm>
          <a:custGeom>
            <a:avLst/>
            <a:gdLst>
              <a:gd name="T0" fmla="*/ 0 w 1624"/>
              <a:gd name="T1" fmla="*/ 2147483647 h 1488"/>
              <a:gd name="T2" fmla="*/ 2147483647 w 1624"/>
              <a:gd name="T3" fmla="*/ 2147483647 h 1488"/>
              <a:gd name="T4" fmla="*/ 2147483647 w 1624"/>
              <a:gd name="T5" fmla="*/ 2147483647 h 1488"/>
              <a:gd name="T6" fmla="*/ 2147483647 w 1624"/>
              <a:gd name="T7" fmla="*/ 2147483647 h 1488"/>
              <a:gd name="T8" fmla="*/ 2147483647 w 1624"/>
              <a:gd name="T9" fmla="*/ 0 h 1488"/>
              <a:gd name="T10" fmla="*/ 2147483647 w 1624"/>
              <a:gd name="T11" fmla="*/ 2147483647 h 1488"/>
              <a:gd name="T12" fmla="*/ 0 w 1624"/>
              <a:gd name="T13" fmla="*/ 2147483647 h 1488"/>
              <a:gd name="T14" fmla="*/ 0 60000 65536"/>
              <a:gd name="T15" fmla="*/ 0 60000 65536"/>
              <a:gd name="T16" fmla="*/ 0 60000 65536"/>
              <a:gd name="T17" fmla="*/ 0 60000 65536"/>
              <a:gd name="T18" fmla="*/ 0 60000 65536"/>
              <a:gd name="T19" fmla="*/ 0 60000 65536"/>
              <a:gd name="T20" fmla="*/ 0 60000 65536"/>
              <a:gd name="T21" fmla="*/ 0 w 1624"/>
              <a:gd name="T22" fmla="*/ 0 h 1488"/>
              <a:gd name="T23" fmla="*/ 1624 w 1624"/>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4" h="1488">
                <a:moveTo>
                  <a:pt x="0" y="1488"/>
                </a:moveTo>
                <a:lnTo>
                  <a:pt x="752" y="896"/>
                </a:lnTo>
                <a:lnTo>
                  <a:pt x="1000" y="680"/>
                </a:lnTo>
                <a:lnTo>
                  <a:pt x="1336" y="328"/>
                </a:lnTo>
                <a:lnTo>
                  <a:pt x="1624" y="0"/>
                </a:lnTo>
                <a:lnTo>
                  <a:pt x="1624" y="1488"/>
                </a:lnTo>
                <a:lnTo>
                  <a:pt x="0" y="1488"/>
                </a:lnTo>
                <a:close/>
              </a:path>
            </a:pathLst>
          </a:custGeom>
          <a:pattFill prst="lgConfetti">
            <a:fgClr>
              <a:schemeClr val="tx2"/>
            </a:fgClr>
            <a:bgClr>
              <a:schemeClr val="bg1"/>
            </a:bgClr>
          </a:patt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71" name="Text Box 673"/>
          <p:cNvSpPr txBox="1">
            <a:spLocks noChangeArrowheads="1"/>
          </p:cNvSpPr>
          <p:nvPr/>
        </p:nvSpPr>
        <p:spPr bwMode="auto">
          <a:xfrm>
            <a:off x="657225" y="6475413"/>
            <a:ext cx="2636838" cy="30480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400" b="1">
                <a:solidFill>
                  <a:prstClr val="black"/>
                </a:solidFill>
                <a:latin typeface="Arial" charset="0"/>
                <a:cs typeface="Arial" charset="0"/>
              </a:rPr>
              <a:t>Source:  Jeff Donnelly, WHOI</a:t>
            </a:r>
          </a:p>
        </p:txBody>
      </p:sp>
      <p:sp>
        <p:nvSpPr>
          <p:cNvPr id="38072" name="Text Box 674"/>
          <p:cNvSpPr txBox="1">
            <a:spLocks noChangeArrowheads="1"/>
          </p:cNvSpPr>
          <p:nvPr/>
        </p:nvSpPr>
        <p:spPr bwMode="auto">
          <a:xfrm>
            <a:off x="7854950" y="3884613"/>
            <a:ext cx="849313"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upland</a:t>
            </a:r>
          </a:p>
        </p:txBody>
      </p:sp>
      <p:sp>
        <p:nvSpPr>
          <p:cNvPr id="38073" name="Text Box 675"/>
          <p:cNvSpPr txBox="1">
            <a:spLocks noChangeArrowheads="1"/>
          </p:cNvSpPr>
          <p:nvPr/>
        </p:nvSpPr>
        <p:spPr bwMode="auto">
          <a:xfrm>
            <a:off x="7880350" y="671513"/>
            <a:ext cx="849313"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upland</a:t>
            </a:r>
          </a:p>
        </p:txBody>
      </p:sp>
      <p:sp>
        <p:nvSpPr>
          <p:cNvPr id="38074" name="Freeform 676" descr="Large confetti"/>
          <p:cNvSpPr>
            <a:spLocks/>
          </p:cNvSpPr>
          <p:nvPr/>
        </p:nvSpPr>
        <p:spPr bwMode="auto">
          <a:xfrm>
            <a:off x="749300" y="6134100"/>
            <a:ext cx="2168525" cy="76200"/>
          </a:xfrm>
          <a:custGeom>
            <a:avLst/>
            <a:gdLst>
              <a:gd name="T0" fmla="*/ 2147483647 w 1366"/>
              <a:gd name="T1" fmla="*/ 2147483647 h 48"/>
              <a:gd name="T2" fmla="*/ 2147483647 w 1366"/>
              <a:gd name="T3" fmla="*/ 0 h 48"/>
              <a:gd name="T4" fmla="*/ 2147483647 w 1366"/>
              <a:gd name="T5" fmla="*/ 2147483647 h 48"/>
              <a:gd name="T6" fmla="*/ 2147483647 w 1366"/>
              <a:gd name="T7" fmla="*/ 2147483647 h 48"/>
              <a:gd name="T8" fmla="*/ 2147483647 w 1366"/>
              <a:gd name="T9" fmla="*/ 2147483647 h 48"/>
              <a:gd name="T10" fmla="*/ 0 w 1366"/>
              <a:gd name="T11" fmla="*/ 2147483647 h 48"/>
              <a:gd name="T12" fmla="*/ 2147483647 w 1366"/>
              <a:gd name="T13" fmla="*/ 2147483647 h 48"/>
              <a:gd name="T14" fmla="*/ 0 60000 65536"/>
              <a:gd name="T15" fmla="*/ 0 60000 65536"/>
              <a:gd name="T16" fmla="*/ 0 60000 65536"/>
              <a:gd name="T17" fmla="*/ 0 60000 65536"/>
              <a:gd name="T18" fmla="*/ 0 60000 65536"/>
              <a:gd name="T19" fmla="*/ 0 60000 65536"/>
              <a:gd name="T20" fmla="*/ 0 60000 65536"/>
              <a:gd name="T21" fmla="*/ 0 w 1366"/>
              <a:gd name="T22" fmla="*/ 0 h 48"/>
              <a:gd name="T23" fmla="*/ 1366 w 136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6" h="48">
                <a:moveTo>
                  <a:pt x="272" y="8"/>
                </a:moveTo>
                <a:lnTo>
                  <a:pt x="1008" y="0"/>
                </a:lnTo>
                <a:lnTo>
                  <a:pt x="1366" y="14"/>
                </a:lnTo>
                <a:lnTo>
                  <a:pt x="1198" y="45"/>
                </a:lnTo>
                <a:lnTo>
                  <a:pt x="216" y="48"/>
                </a:lnTo>
                <a:lnTo>
                  <a:pt x="0" y="28"/>
                </a:lnTo>
                <a:lnTo>
                  <a:pt x="272" y="8"/>
                </a:lnTo>
                <a:close/>
              </a:path>
            </a:pathLst>
          </a:custGeom>
          <a:pattFill prst="lgConfetti">
            <a:fgClr>
              <a:schemeClr val="tx1"/>
            </a:fgClr>
            <a:bgClr>
              <a:schemeClr val="bg1"/>
            </a:bgClr>
          </a:pattFill>
          <a:ln w="12700">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75" name="Freeform 677" descr="Large confetti"/>
          <p:cNvSpPr>
            <a:spLocks/>
          </p:cNvSpPr>
          <p:nvPr/>
        </p:nvSpPr>
        <p:spPr bwMode="auto">
          <a:xfrm>
            <a:off x="1231900" y="5818188"/>
            <a:ext cx="1930400" cy="55562"/>
          </a:xfrm>
          <a:custGeom>
            <a:avLst/>
            <a:gdLst>
              <a:gd name="T0" fmla="*/ 2147483647 w 1216"/>
              <a:gd name="T1" fmla="*/ 2147483647 h 35"/>
              <a:gd name="T2" fmla="*/ 2147483647 w 1216"/>
              <a:gd name="T3" fmla="*/ 0 h 35"/>
              <a:gd name="T4" fmla="*/ 2147483647 w 1216"/>
              <a:gd name="T5" fmla="*/ 2147483647 h 35"/>
              <a:gd name="T6" fmla="*/ 2147483647 w 1216"/>
              <a:gd name="T7" fmla="*/ 2147483647 h 35"/>
              <a:gd name="T8" fmla="*/ 2147483647 w 1216"/>
              <a:gd name="T9" fmla="*/ 2147483647 h 35"/>
              <a:gd name="T10" fmla="*/ 0 w 1216"/>
              <a:gd name="T11" fmla="*/ 2147483647 h 35"/>
              <a:gd name="T12" fmla="*/ 2147483647 w 1216"/>
              <a:gd name="T13" fmla="*/ 2147483647 h 35"/>
              <a:gd name="T14" fmla="*/ 0 60000 65536"/>
              <a:gd name="T15" fmla="*/ 0 60000 65536"/>
              <a:gd name="T16" fmla="*/ 0 60000 65536"/>
              <a:gd name="T17" fmla="*/ 0 60000 65536"/>
              <a:gd name="T18" fmla="*/ 0 60000 65536"/>
              <a:gd name="T19" fmla="*/ 0 60000 65536"/>
              <a:gd name="T20" fmla="*/ 0 60000 65536"/>
              <a:gd name="T21" fmla="*/ 0 w 1216"/>
              <a:gd name="T22" fmla="*/ 0 h 35"/>
              <a:gd name="T23" fmla="*/ 1216 w 121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35">
                <a:moveTo>
                  <a:pt x="240" y="8"/>
                </a:moveTo>
                <a:lnTo>
                  <a:pt x="976" y="0"/>
                </a:lnTo>
                <a:lnTo>
                  <a:pt x="1216" y="15"/>
                </a:lnTo>
                <a:lnTo>
                  <a:pt x="872" y="19"/>
                </a:lnTo>
                <a:lnTo>
                  <a:pt x="184" y="35"/>
                </a:lnTo>
                <a:lnTo>
                  <a:pt x="0" y="21"/>
                </a:lnTo>
                <a:lnTo>
                  <a:pt x="240" y="8"/>
                </a:lnTo>
                <a:close/>
              </a:path>
            </a:pathLst>
          </a:custGeom>
          <a:pattFill prst="lgConfetti">
            <a:fgClr>
              <a:schemeClr val="tx1"/>
            </a:fgClr>
            <a:bgClr>
              <a:schemeClr val="bg1"/>
            </a:bgClr>
          </a:pattFill>
          <a:ln w="12700">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76" name="Freeform 678" descr="Large confetti"/>
          <p:cNvSpPr>
            <a:spLocks/>
          </p:cNvSpPr>
          <p:nvPr/>
        </p:nvSpPr>
        <p:spPr bwMode="auto">
          <a:xfrm>
            <a:off x="1517650" y="5962650"/>
            <a:ext cx="1797050" cy="63500"/>
          </a:xfrm>
          <a:custGeom>
            <a:avLst/>
            <a:gdLst>
              <a:gd name="T0" fmla="*/ 2147483647 w 1132"/>
              <a:gd name="T1" fmla="*/ 2147483647 h 40"/>
              <a:gd name="T2" fmla="*/ 2147483647 w 1132"/>
              <a:gd name="T3" fmla="*/ 0 h 40"/>
              <a:gd name="T4" fmla="*/ 2147483647 w 1132"/>
              <a:gd name="T5" fmla="*/ 2147483647 h 40"/>
              <a:gd name="T6" fmla="*/ 2147483647 w 1132"/>
              <a:gd name="T7" fmla="*/ 2147483647 h 40"/>
              <a:gd name="T8" fmla="*/ 2147483647 w 1132"/>
              <a:gd name="T9" fmla="*/ 2147483647 h 40"/>
              <a:gd name="T10" fmla="*/ 0 w 1132"/>
              <a:gd name="T11" fmla="*/ 2147483647 h 40"/>
              <a:gd name="T12" fmla="*/ 2147483647 w 1132"/>
              <a:gd name="T13" fmla="*/ 2147483647 h 40"/>
              <a:gd name="T14" fmla="*/ 0 60000 65536"/>
              <a:gd name="T15" fmla="*/ 0 60000 65536"/>
              <a:gd name="T16" fmla="*/ 0 60000 65536"/>
              <a:gd name="T17" fmla="*/ 0 60000 65536"/>
              <a:gd name="T18" fmla="*/ 0 60000 65536"/>
              <a:gd name="T19" fmla="*/ 0 60000 65536"/>
              <a:gd name="T20" fmla="*/ 0 60000 65536"/>
              <a:gd name="T21" fmla="*/ 0 w 1132"/>
              <a:gd name="T22" fmla="*/ 0 h 40"/>
              <a:gd name="T23" fmla="*/ 1132 w 11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2" h="40">
                <a:moveTo>
                  <a:pt x="156" y="13"/>
                </a:moveTo>
                <a:lnTo>
                  <a:pt x="644" y="0"/>
                </a:lnTo>
                <a:lnTo>
                  <a:pt x="1132" y="20"/>
                </a:lnTo>
                <a:lnTo>
                  <a:pt x="788" y="24"/>
                </a:lnTo>
                <a:lnTo>
                  <a:pt x="100" y="40"/>
                </a:lnTo>
                <a:lnTo>
                  <a:pt x="0" y="24"/>
                </a:lnTo>
                <a:lnTo>
                  <a:pt x="156" y="13"/>
                </a:lnTo>
                <a:close/>
              </a:path>
            </a:pathLst>
          </a:custGeom>
          <a:pattFill prst="lgConfetti">
            <a:fgClr>
              <a:schemeClr val="tx1"/>
            </a:fgClr>
            <a:bgClr>
              <a:schemeClr val="bg1"/>
            </a:bgClr>
          </a:pattFill>
          <a:ln w="12700">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77" name="Freeform 679" descr="Large confetti"/>
          <p:cNvSpPr>
            <a:spLocks/>
          </p:cNvSpPr>
          <p:nvPr/>
        </p:nvSpPr>
        <p:spPr bwMode="auto">
          <a:xfrm>
            <a:off x="1974850" y="5683250"/>
            <a:ext cx="1504950" cy="38100"/>
          </a:xfrm>
          <a:custGeom>
            <a:avLst/>
            <a:gdLst>
              <a:gd name="T0" fmla="*/ 2147483647 w 948"/>
              <a:gd name="T1" fmla="*/ 2147483647 h 24"/>
              <a:gd name="T2" fmla="*/ 2147483647 w 948"/>
              <a:gd name="T3" fmla="*/ 0 h 24"/>
              <a:gd name="T4" fmla="*/ 2147483647 w 948"/>
              <a:gd name="T5" fmla="*/ 2147483647 h 24"/>
              <a:gd name="T6" fmla="*/ 2147483647 w 948"/>
              <a:gd name="T7" fmla="*/ 2147483647 h 24"/>
              <a:gd name="T8" fmla="*/ 2147483647 w 948"/>
              <a:gd name="T9" fmla="*/ 2147483647 h 24"/>
              <a:gd name="T10" fmla="*/ 0 w 948"/>
              <a:gd name="T11" fmla="*/ 2147483647 h 24"/>
              <a:gd name="T12" fmla="*/ 2147483647 w 948"/>
              <a:gd name="T13" fmla="*/ 2147483647 h 24"/>
              <a:gd name="T14" fmla="*/ 0 60000 65536"/>
              <a:gd name="T15" fmla="*/ 0 60000 65536"/>
              <a:gd name="T16" fmla="*/ 0 60000 65536"/>
              <a:gd name="T17" fmla="*/ 0 60000 65536"/>
              <a:gd name="T18" fmla="*/ 0 60000 65536"/>
              <a:gd name="T19" fmla="*/ 0 60000 65536"/>
              <a:gd name="T20" fmla="*/ 0 60000 65536"/>
              <a:gd name="T21" fmla="*/ 0 w 948"/>
              <a:gd name="T22" fmla="*/ 0 h 24"/>
              <a:gd name="T23" fmla="*/ 948 w 9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24">
                <a:moveTo>
                  <a:pt x="108" y="4"/>
                </a:moveTo>
                <a:lnTo>
                  <a:pt x="460" y="0"/>
                </a:lnTo>
                <a:lnTo>
                  <a:pt x="948" y="20"/>
                </a:lnTo>
                <a:lnTo>
                  <a:pt x="604" y="24"/>
                </a:lnTo>
                <a:lnTo>
                  <a:pt x="188" y="24"/>
                </a:lnTo>
                <a:lnTo>
                  <a:pt x="0" y="12"/>
                </a:lnTo>
                <a:lnTo>
                  <a:pt x="108" y="4"/>
                </a:lnTo>
                <a:close/>
              </a:path>
            </a:pathLst>
          </a:custGeom>
          <a:pattFill prst="lgConfetti">
            <a:fgClr>
              <a:schemeClr val="tx1"/>
            </a:fgClr>
            <a:bgClr>
              <a:schemeClr val="bg1"/>
            </a:bgClr>
          </a:pattFill>
          <a:ln w="12700">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78" name="Text Box 680"/>
          <p:cNvSpPr txBox="1">
            <a:spLocks noChangeArrowheads="1"/>
          </p:cNvSpPr>
          <p:nvPr/>
        </p:nvSpPr>
        <p:spPr bwMode="auto">
          <a:xfrm>
            <a:off x="2520950" y="5592763"/>
            <a:ext cx="1689100"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flood tidal delta</a:t>
            </a:r>
          </a:p>
        </p:txBody>
      </p:sp>
      <p:sp>
        <p:nvSpPr>
          <p:cNvPr id="38079" name="Freeform 681" descr="Large confetti"/>
          <p:cNvSpPr>
            <a:spLocks/>
          </p:cNvSpPr>
          <p:nvPr/>
        </p:nvSpPr>
        <p:spPr bwMode="auto">
          <a:xfrm>
            <a:off x="2101850" y="5562600"/>
            <a:ext cx="1651000" cy="38100"/>
          </a:xfrm>
          <a:custGeom>
            <a:avLst/>
            <a:gdLst>
              <a:gd name="T0" fmla="*/ 2147483647 w 1040"/>
              <a:gd name="T1" fmla="*/ 2147483647 h 24"/>
              <a:gd name="T2" fmla="*/ 2147483647 w 1040"/>
              <a:gd name="T3" fmla="*/ 0 h 24"/>
              <a:gd name="T4" fmla="*/ 2147483647 w 1040"/>
              <a:gd name="T5" fmla="*/ 2147483647 h 24"/>
              <a:gd name="T6" fmla="*/ 2147483647 w 1040"/>
              <a:gd name="T7" fmla="*/ 2147483647 h 24"/>
              <a:gd name="T8" fmla="*/ 2147483647 w 1040"/>
              <a:gd name="T9" fmla="*/ 2147483647 h 24"/>
              <a:gd name="T10" fmla="*/ 0 w 1040"/>
              <a:gd name="T11" fmla="*/ 2147483647 h 24"/>
              <a:gd name="T12" fmla="*/ 2147483647 w 1040"/>
              <a:gd name="T13" fmla="*/ 2147483647 h 24"/>
              <a:gd name="T14" fmla="*/ 0 60000 65536"/>
              <a:gd name="T15" fmla="*/ 0 60000 65536"/>
              <a:gd name="T16" fmla="*/ 0 60000 65536"/>
              <a:gd name="T17" fmla="*/ 0 60000 65536"/>
              <a:gd name="T18" fmla="*/ 0 60000 65536"/>
              <a:gd name="T19" fmla="*/ 0 60000 65536"/>
              <a:gd name="T20" fmla="*/ 0 60000 65536"/>
              <a:gd name="T21" fmla="*/ 0 w 1040"/>
              <a:gd name="T22" fmla="*/ 0 h 24"/>
              <a:gd name="T23" fmla="*/ 1040 w 10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0" h="24">
                <a:moveTo>
                  <a:pt x="64" y="13"/>
                </a:moveTo>
                <a:lnTo>
                  <a:pt x="552" y="0"/>
                </a:lnTo>
                <a:lnTo>
                  <a:pt x="1040" y="20"/>
                </a:lnTo>
                <a:lnTo>
                  <a:pt x="696" y="24"/>
                </a:lnTo>
                <a:lnTo>
                  <a:pt x="280" y="24"/>
                </a:lnTo>
                <a:lnTo>
                  <a:pt x="0" y="20"/>
                </a:lnTo>
                <a:lnTo>
                  <a:pt x="64" y="13"/>
                </a:lnTo>
                <a:close/>
              </a:path>
            </a:pathLst>
          </a:custGeom>
          <a:pattFill prst="lgConfetti">
            <a:fgClr>
              <a:schemeClr val="tx1"/>
            </a:fgClr>
            <a:bgClr>
              <a:schemeClr val="bg1"/>
            </a:bgClr>
          </a:pattFill>
          <a:ln w="12700">
            <a:no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80" name="Text Box 682"/>
          <p:cNvSpPr txBox="1">
            <a:spLocks noChangeArrowheads="1"/>
          </p:cNvSpPr>
          <p:nvPr/>
        </p:nvSpPr>
        <p:spPr bwMode="auto">
          <a:xfrm>
            <a:off x="5597525" y="5332413"/>
            <a:ext cx="1385888" cy="30480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400" b="1">
                <a:solidFill>
                  <a:prstClr val="black"/>
                </a:solidFill>
                <a:latin typeface="Arial" charset="0"/>
                <a:cs typeface="Arial" charset="0"/>
              </a:rPr>
              <a:t>terminal lobes</a:t>
            </a:r>
          </a:p>
        </p:txBody>
      </p:sp>
      <p:sp>
        <p:nvSpPr>
          <p:cNvPr id="38081" name="Line 683"/>
          <p:cNvSpPr>
            <a:spLocks noChangeShapeType="1"/>
          </p:cNvSpPr>
          <p:nvPr/>
        </p:nvSpPr>
        <p:spPr bwMode="auto">
          <a:xfrm flipV="1">
            <a:off x="5892800" y="5588000"/>
            <a:ext cx="292100" cy="152400"/>
          </a:xfrm>
          <a:prstGeom prst="line">
            <a:avLst/>
          </a:prstGeom>
          <a:no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82" name="Line 684"/>
          <p:cNvSpPr>
            <a:spLocks noChangeShapeType="1"/>
          </p:cNvSpPr>
          <p:nvPr/>
        </p:nvSpPr>
        <p:spPr bwMode="auto">
          <a:xfrm flipV="1">
            <a:off x="5232400" y="4378325"/>
            <a:ext cx="406400" cy="773113"/>
          </a:xfrm>
          <a:prstGeom prst="line">
            <a:avLst/>
          </a:prstGeom>
          <a:no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83" name="Text Box 685"/>
          <p:cNvSpPr txBox="1">
            <a:spLocks noChangeArrowheads="1"/>
          </p:cNvSpPr>
          <p:nvPr/>
        </p:nvSpPr>
        <p:spPr bwMode="auto">
          <a:xfrm>
            <a:off x="4957763" y="4049713"/>
            <a:ext cx="1482725"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overwash fan</a:t>
            </a:r>
          </a:p>
        </p:txBody>
      </p:sp>
      <p:sp>
        <p:nvSpPr>
          <p:cNvPr id="38084" name="Line 686"/>
          <p:cNvSpPr>
            <a:spLocks noChangeShapeType="1"/>
          </p:cNvSpPr>
          <p:nvPr/>
        </p:nvSpPr>
        <p:spPr bwMode="auto">
          <a:xfrm flipV="1">
            <a:off x="5314950" y="1146175"/>
            <a:ext cx="406400" cy="773113"/>
          </a:xfrm>
          <a:prstGeom prst="line">
            <a:avLst/>
          </a:prstGeom>
          <a:noFill/>
          <a:ln w="12700">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085" name="Text Box 687"/>
          <p:cNvSpPr txBox="1">
            <a:spLocks noChangeArrowheads="1"/>
          </p:cNvSpPr>
          <p:nvPr/>
        </p:nvSpPr>
        <p:spPr bwMode="auto">
          <a:xfrm>
            <a:off x="5040313" y="817563"/>
            <a:ext cx="1482725" cy="336550"/>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1600" b="1">
                <a:solidFill>
                  <a:prstClr val="black"/>
                </a:solidFill>
                <a:latin typeface="Arial" charset="0"/>
                <a:cs typeface="Arial" charset="0"/>
              </a:rPr>
              <a:t>overwash fan</a:t>
            </a:r>
          </a:p>
        </p:txBody>
      </p:sp>
      <p:sp>
        <p:nvSpPr>
          <p:cNvPr id="38086" name="Text Box 688"/>
          <p:cNvSpPr txBox="1">
            <a:spLocks noChangeArrowheads="1"/>
          </p:cNvSpPr>
          <p:nvPr/>
        </p:nvSpPr>
        <p:spPr bwMode="auto">
          <a:xfrm>
            <a:off x="3048000" y="0"/>
            <a:ext cx="4191000" cy="519113"/>
          </a:xfrm>
          <a:prstGeom prst="rect">
            <a:avLst/>
          </a:prstGeom>
          <a:noFill/>
          <a:ln w="9525">
            <a:noFill/>
            <a:miter lim="800000"/>
            <a:headEnd/>
            <a:tailEnd/>
          </a:ln>
        </p:spPr>
        <p:txBody>
          <a:bodyPr>
            <a:spAutoFit/>
          </a:bodyPr>
          <a:lstStyle/>
          <a:p>
            <a:pPr fontAlgn="base">
              <a:spcBef>
                <a:spcPct val="50000"/>
              </a:spcBef>
              <a:spcAft>
                <a:spcPct val="0"/>
              </a:spcAft>
            </a:pPr>
            <a:r>
              <a:rPr lang="en-US" sz="2800" b="1" dirty="0">
                <a:solidFill>
                  <a:srgbClr val="000066"/>
                </a:solidFill>
                <a:latin typeface="Arial" charset="0"/>
                <a:cs typeface="Arial" charset="0"/>
              </a:rPr>
              <a:t>Paleotempestology</a:t>
            </a:r>
          </a:p>
        </p:txBody>
      </p:sp>
    </p:spTree>
    <p:extLst>
      <p:ext uri="{BB962C8B-B14F-4D97-AF65-F5344CB8AC3E}">
        <p14:creationId xmlns:p14="http://schemas.microsoft.com/office/powerpoint/2010/main" val="171604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648" y="282667"/>
            <a:ext cx="7253302" cy="5885219"/>
          </a:xfrm>
          <a:prstGeom prst="rect">
            <a:avLst/>
          </a:prstGeom>
        </p:spPr>
      </p:pic>
      <p:sp>
        <p:nvSpPr>
          <p:cNvPr id="6" name="Rectangle 5"/>
          <p:cNvSpPr/>
          <p:nvPr/>
        </p:nvSpPr>
        <p:spPr>
          <a:xfrm>
            <a:off x="4249102" y="6360573"/>
            <a:ext cx="3950120" cy="261610"/>
          </a:xfrm>
          <a:prstGeom prst="rect">
            <a:avLst/>
          </a:prstGeom>
        </p:spPr>
        <p:txBody>
          <a:bodyPr wrap="none">
            <a:spAutoFit/>
          </a:bodyPr>
          <a:lstStyle/>
          <a:p>
            <a:r>
              <a:rPr lang="en-US" sz="1100" dirty="0">
                <a:solidFill>
                  <a:srgbClr val="282526"/>
                </a:solidFill>
                <a:latin typeface="Tahoma" panose="020B0604030504040204" pitchFamily="34" charset="0"/>
              </a:rPr>
              <a:t>Jeffrey P. </a:t>
            </a:r>
            <a:r>
              <a:rPr lang="en-US" sz="1100" dirty="0" smtClean="0">
                <a:solidFill>
                  <a:srgbClr val="282526"/>
                </a:solidFill>
                <a:latin typeface="Tahoma" panose="020B0604030504040204" pitchFamily="34" charset="0"/>
              </a:rPr>
              <a:t>Donnelly and Jonathan D. Woodruff, </a:t>
            </a:r>
            <a:r>
              <a:rPr lang="en-US" sz="1100" i="1" dirty="0" smtClean="0">
                <a:solidFill>
                  <a:srgbClr val="282526"/>
                </a:solidFill>
                <a:latin typeface="Tahoma" panose="020B0604030504040204" pitchFamily="34" charset="0"/>
              </a:rPr>
              <a:t>Nature</a:t>
            </a:r>
            <a:r>
              <a:rPr lang="en-US" sz="1100" dirty="0" smtClean="0">
                <a:solidFill>
                  <a:srgbClr val="282526"/>
                </a:solidFill>
                <a:latin typeface="Tahoma" panose="020B0604030504040204" pitchFamily="34" charset="0"/>
              </a:rPr>
              <a:t>, 2007</a:t>
            </a:r>
            <a:endParaRPr lang="en-US" sz="700" baseline="30000" dirty="0">
              <a:solidFill>
                <a:srgbClr val="000000"/>
              </a:solidFill>
              <a:latin typeface="HGPHeiseiKakugothictaiW5" panose="020B0600000000000000" pitchFamily="50" charset="-128"/>
            </a:endParaRPr>
          </a:p>
        </p:txBody>
      </p:sp>
    </p:spTree>
    <p:extLst>
      <p:ext uri="{BB962C8B-B14F-4D97-AF65-F5344CB8AC3E}">
        <p14:creationId xmlns:p14="http://schemas.microsoft.com/office/powerpoint/2010/main" val="18204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706562"/>
          </a:xfrm>
        </p:spPr>
        <p:txBody>
          <a:bodyPr>
            <a:noAutofit/>
          </a:bodyPr>
          <a:lstStyle/>
          <a:p>
            <a:r>
              <a:rPr lang="en-US" sz="36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Risk Assessment by Direct Numerical Simulation of Hurricanes:</a:t>
            </a:r>
            <a: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
            </a:r>
            <a:b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The </a:t>
            </a:r>
            <a:r>
              <a:rPr lang="en-US" sz="3600" dirty="0">
                <a:solidFill>
                  <a:srgbClr val="0F2AB1"/>
                </a:solidFill>
                <a:effectLst>
                  <a:outerShdw blurRad="38100" dist="38100" dir="2700000" algn="tl">
                    <a:srgbClr val="000000">
                      <a:alpha val="43137"/>
                    </a:srgbClr>
                  </a:outerShdw>
                </a:effectLst>
                <a:latin typeface="Arial" pitchFamily="34" charset="0"/>
                <a:cs typeface="Arial" pitchFamily="34" charset="0"/>
              </a:rPr>
              <a:t>Problem</a:t>
            </a:r>
          </a:p>
        </p:txBody>
      </p:sp>
      <p:sp>
        <p:nvSpPr>
          <p:cNvPr id="3075" name="Rectangle 3"/>
          <p:cNvSpPr>
            <a:spLocks noGrp="1" noChangeArrowheads="1"/>
          </p:cNvSpPr>
          <p:nvPr>
            <p:ph type="body" idx="1"/>
          </p:nvPr>
        </p:nvSpPr>
        <p:spPr>
          <a:xfrm>
            <a:off x="457200" y="2438400"/>
            <a:ext cx="8229600" cy="4038600"/>
          </a:xfrm>
        </p:spPr>
        <p:txBody>
          <a:bodyPr>
            <a:normAutofit lnSpcReduction="10000"/>
          </a:bodyPr>
          <a:lstStyle/>
          <a:p>
            <a:pPr>
              <a:buSzPct val="60000"/>
              <a:buBlip>
                <a:blip r:embed="rId3"/>
              </a:buBlip>
            </a:pPr>
            <a:r>
              <a:rPr lang="en-US" sz="2800" b="1" dirty="0">
                <a:solidFill>
                  <a:srgbClr val="0F2AB1"/>
                </a:solidFill>
                <a:latin typeface="Arial" pitchFamily="34" charset="0"/>
                <a:cs typeface="Arial" pitchFamily="34" charset="0"/>
              </a:rPr>
              <a:t>The hurricane eyewall is a </a:t>
            </a:r>
            <a:r>
              <a:rPr lang="en-US" sz="2800" b="1" dirty="0" smtClean="0">
                <a:solidFill>
                  <a:srgbClr val="0F2AB1"/>
                </a:solidFill>
                <a:latin typeface="Arial" pitchFamily="34" charset="0"/>
                <a:cs typeface="Arial" pitchFamily="34" charset="0"/>
              </a:rPr>
              <a:t>front, </a:t>
            </a:r>
            <a:r>
              <a:rPr lang="en-US" sz="2800" b="1" dirty="0">
                <a:solidFill>
                  <a:srgbClr val="0F2AB1"/>
                </a:solidFill>
                <a:latin typeface="Arial" pitchFamily="34" charset="0"/>
                <a:cs typeface="Arial" pitchFamily="34" charset="0"/>
              </a:rPr>
              <a:t>attaining scales of ~ 1 km or </a:t>
            </a:r>
            <a:r>
              <a:rPr lang="en-US" sz="2800" b="1" dirty="0" smtClean="0">
                <a:solidFill>
                  <a:srgbClr val="0F2AB1"/>
                </a:solidFill>
                <a:latin typeface="Arial" pitchFamily="34" charset="0"/>
                <a:cs typeface="Arial" pitchFamily="34" charset="0"/>
              </a:rPr>
              <a:t>less</a:t>
            </a:r>
          </a:p>
          <a:p>
            <a:pPr>
              <a:buSzPct val="60000"/>
              <a:buBlip>
                <a:blip r:embed="rId3"/>
              </a:buBlip>
            </a:pPr>
            <a:endParaRPr lang="en-US" sz="2800" b="1" dirty="0">
              <a:solidFill>
                <a:srgbClr val="0F2AB1"/>
              </a:solidFill>
              <a:latin typeface="Arial" pitchFamily="34" charset="0"/>
              <a:cs typeface="Arial" pitchFamily="34" charset="0"/>
            </a:endParaRPr>
          </a:p>
          <a:p>
            <a:pPr>
              <a:buSzPct val="60000"/>
              <a:buBlip>
                <a:blip r:embed="rId3"/>
              </a:buBlip>
            </a:pPr>
            <a:r>
              <a:rPr lang="en-US" sz="2800" b="1" dirty="0">
                <a:solidFill>
                  <a:srgbClr val="0F2AB1"/>
                </a:solidFill>
                <a:latin typeface="Arial" pitchFamily="34" charset="0"/>
                <a:cs typeface="Arial" pitchFamily="34" charset="0"/>
              </a:rPr>
              <a:t>At the same time, the storm’s circulation extends to ~1000 km and is embedded in much larger scale </a:t>
            </a:r>
            <a:r>
              <a:rPr lang="en-US" sz="2800" b="1" dirty="0" smtClean="0">
                <a:solidFill>
                  <a:srgbClr val="0F2AB1"/>
                </a:solidFill>
                <a:latin typeface="Arial" pitchFamily="34" charset="0"/>
                <a:cs typeface="Arial" pitchFamily="34" charset="0"/>
              </a:rPr>
              <a:t>flows</a:t>
            </a:r>
          </a:p>
          <a:p>
            <a:pPr marL="0" indent="0">
              <a:buSzPct val="60000"/>
              <a:buNone/>
            </a:pPr>
            <a:endParaRPr lang="en-US" sz="2800" b="1" dirty="0" smtClean="0">
              <a:solidFill>
                <a:srgbClr val="0F2AB1"/>
              </a:solidFill>
              <a:latin typeface="Arial" pitchFamily="34" charset="0"/>
              <a:cs typeface="Arial" pitchFamily="34" charset="0"/>
            </a:endParaRPr>
          </a:p>
          <a:p>
            <a:pPr>
              <a:buSzPct val="60000"/>
              <a:buBlip>
                <a:blip r:embed="rId3"/>
              </a:buBlip>
            </a:pPr>
            <a:r>
              <a:rPr lang="en-US" sz="2800" b="1" dirty="0" smtClean="0">
                <a:solidFill>
                  <a:srgbClr val="0F2AB1"/>
                </a:solidFill>
                <a:latin typeface="Arial" pitchFamily="34" charset="0"/>
                <a:cs typeface="Arial" pitchFamily="34" charset="0"/>
              </a:rPr>
              <a:t>The computational nodes of global models are typically spaced 100 km apart</a:t>
            </a:r>
            <a:endParaRPr lang="en-US" sz="2800" b="1" dirty="0">
              <a:solidFill>
                <a:srgbClr val="0F2AB1"/>
              </a:solidFill>
              <a:latin typeface="Arial" pitchFamily="34" charset="0"/>
              <a:cs typeface="Arial" pitchFamily="34" charset="0"/>
            </a:endParaRPr>
          </a:p>
        </p:txBody>
      </p:sp>
    </p:spTree>
    <p:extLst>
      <p:ext uri="{BB962C8B-B14F-4D97-AF65-F5344CB8AC3E}">
        <p14:creationId xmlns:p14="http://schemas.microsoft.com/office/powerpoint/2010/main" val="2879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rotWithShape="1">
          <a:blip r:embed="rId2" cstate="print"/>
          <a:srcRect l="9368" t="35641" r="10172" b="35511"/>
          <a:stretch/>
        </p:blipFill>
        <p:spPr bwMode="auto">
          <a:xfrm>
            <a:off x="741872" y="2165230"/>
            <a:ext cx="4408098" cy="2225615"/>
          </a:xfrm>
          <a:prstGeom prst="rect">
            <a:avLst/>
          </a:prstGeom>
          <a:noFill/>
        </p:spPr>
      </p:pic>
      <p:sp>
        <p:nvSpPr>
          <p:cNvPr id="6" name="TextBox 5"/>
          <p:cNvSpPr txBox="1"/>
          <p:nvPr/>
        </p:nvSpPr>
        <p:spPr>
          <a:xfrm>
            <a:off x="5257800" y="914400"/>
            <a:ext cx="3505200" cy="2308324"/>
          </a:xfrm>
          <a:prstGeom prst="rect">
            <a:avLst/>
          </a:prstGeom>
          <a:noFill/>
        </p:spPr>
        <p:txBody>
          <a:bodyPr wrap="square" rtlCol="0">
            <a:spAutoFit/>
          </a:bodyPr>
          <a:lstStyle/>
          <a:p>
            <a:pPr algn="ctr"/>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1" name="Straight Connector 10"/>
          <p:cNvCxnSpPr/>
          <p:nvPr/>
        </p:nvCxnSpPr>
        <p:spPr>
          <a:xfrm rot="5400000">
            <a:off x="2324100" y="32766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97369" y="1883896"/>
            <a:ext cx="1459303" cy="369332"/>
          </a:xfrm>
          <a:prstGeom prst="rect">
            <a:avLst/>
          </a:prstGeom>
          <a:noFill/>
        </p:spPr>
        <p:txBody>
          <a:bodyPr wrap="square" rtlCol="0">
            <a:spAutoFit/>
          </a:bodyPr>
          <a:lstStyle/>
          <a:p>
            <a:r>
              <a:rPr lang="en-US" dirty="0" smtClean="0">
                <a:solidFill>
                  <a:prstClr val="black"/>
                </a:solidFill>
              </a:rPr>
              <a:t>Category 3</a:t>
            </a:r>
            <a:endParaRPr lang="en-US" dirty="0">
              <a:solidFill>
                <a:prstClr val="black"/>
              </a:solidFill>
            </a:endParaRPr>
          </a:p>
        </p:txBody>
      </p:sp>
      <p:sp>
        <p:nvSpPr>
          <p:cNvPr id="9" name="TextBox 8"/>
          <p:cNvSpPr txBox="1"/>
          <p:nvPr/>
        </p:nvSpPr>
        <p:spPr>
          <a:xfrm>
            <a:off x="5257800" y="3657600"/>
            <a:ext cx="3352800" cy="1200329"/>
          </a:xfrm>
          <a:prstGeom prst="rect">
            <a:avLst/>
          </a:prstGeom>
          <a:noFill/>
        </p:spPr>
        <p:txBody>
          <a:bodyPr wrap="square" rtlCol="0">
            <a:spAutoFit/>
          </a:bodyPr>
          <a:lstStyle/>
          <a:p>
            <a:pPr algn="ctr"/>
            <a:r>
              <a:rPr lang="en-US" sz="2400" b="1" dirty="0" smtClean="0">
                <a:solidFill>
                  <a:srgbClr val="C00000"/>
                </a:solidFill>
              </a:rPr>
              <a:t>Global models do not simulate the storms that cause destruction</a:t>
            </a:r>
            <a:endParaRPr lang="en-US" sz="2400" b="1" dirty="0">
              <a:solidFill>
                <a:srgbClr val="C00000"/>
              </a:solidFill>
            </a:endParaRPr>
          </a:p>
        </p:txBody>
      </p:sp>
      <p:sp>
        <p:nvSpPr>
          <p:cNvPr id="13" name="TextBox 12"/>
          <p:cNvSpPr txBox="1"/>
          <p:nvPr/>
        </p:nvSpPr>
        <p:spPr>
          <a:xfrm>
            <a:off x="3276600" y="2895600"/>
            <a:ext cx="1084271" cy="369332"/>
          </a:xfrm>
          <a:prstGeom prst="rect">
            <a:avLst/>
          </a:prstGeom>
          <a:noFill/>
        </p:spPr>
        <p:txBody>
          <a:bodyPr wrap="none" rtlCol="0">
            <a:spAutoFit/>
          </a:bodyPr>
          <a:lstStyle/>
          <a:p>
            <a:r>
              <a:rPr lang="en-US" dirty="0" smtClean="0">
                <a:solidFill>
                  <a:prstClr val="black"/>
                </a:solidFill>
              </a:rPr>
              <a:t>Observed</a:t>
            </a:r>
            <a:endParaRPr lang="en-US" dirty="0">
              <a:solidFill>
                <a:prstClr val="black"/>
              </a:solidFill>
            </a:endParaRPr>
          </a:p>
        </p:txBody>
      </p:sp>
      <p:cxnSp>
        <p:nvCxnSpPr>
          <p:cNvPr id="15" name="Straight Arrow Connector 14"/>
          <p:cNvCxnSpPr/>
          <p:nvPr/>
        </p:nvCxnSpPr>
        <p:spPr>
          <a:xfrm rot="5400000">
            <a:off x="3619500" y="33909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4600" y="2667000"/>
            <a:ext cx="1143000" cy="369332"/>
          </a:xfrm>
          <a:prstGeom prst="rect">
            <a:avLst/>
          </a:prstGeom>
          <a:noFill/>
        </p:spPr>
        <p:txBody>
          <a:bodyPr wrap="square" rtlCol="0">
            <a:spAutoFit/>
          </a:bodyPr>
          <a:lstStyle/>
          <a:p>
            <a:r>
              <a:rPr lang="en-US" dirty="0" smtClean="0">
                <a:solidFill>
                  <a:srgbClr val="FF0000"/>
                </a:solidFill>
              </a:rPr>
              <a:t>Modeled</a:t>
            </a:r>
            <a:endParaRPr lang="en-US" dirty="0">
              <a:solidFill>
                <a:srgbClr val="FF0000"/>
              </a:solidFill>
            </a:endParaRPr>
          </a:p>
        </p:txBody>
      </p:sp>
      <p:cxnSp>
        <p:nvCxnSpPr>
          <p:cNvPr id="20" name="Straight Arrow Connector 19"/>
          <p:cNvCxnSpPr/>
          <p:nvPr/>
        </p:nvCxnSpPr>
        <p:spPr>
          <a:xfrm rot="10800000" flipV="1">
            <a:off x="2590800" y="2971800"/>
            <a:ext cx="381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048000" y="2345749"/>
            <a:ext cx="1312871" cy="7667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8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v_max_comp"/>
          <p:cNvPicPr>
            <a:picLocks noGrp="1" noChangeAspect="1" noChangeArrowheads="1"/>
          </p:cNvPicPr>
          <p:nvPr>
            <p:ph idx="4294967295"/>
          </p:nvPr>
        </p:nvPicPr>
        <p:blipFill>
          <a:blip r:embed="rId3" cstate="print"/>
          <a:srcRect/>
          <a:stretch>
            <a:fillRect/>
          </a:stretch>
        </p:blipFill>
        <p:spPr>
          <a:xfrm>
            <a:off x="990600" y="1143000"/>
            <a:ext cx="7315200" cy="5487988"/>
          </a:xfrm>
          <a:noFill/>
          <a:ln/>
        </p:spPr>
      </p:pic>
      <p:sp>
        <p:nvSpPr>
          <p:cNvPr id="61448" name="Rectangle 8"/>
          <p:cNvSpPr>
            <a:spLocks noGrp="1" noChangeArrowheads="1"/>
          </p:cNvSpPr>
          <p:nvPr>
            <p:ph type="title"/>
          </p:nvPr>
        </p:nvSpPr>
        <p:spPr>
          <a:xfrm>
            <a:off x="457200" y="228600"/>
            <a:ext cx="8458200" cy="1143000"/>
          </a:xfrm>
        </p:spPr>
        <p:txBody>
          <a:bodyPr/>
          <a:lstStyle/>
          <a:p>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Numerical convergence in an axisymmetric, nonhydrostatic model (Rotunno and Emanuel, 1987)</a:t>
            </a:r>
          </a:p>
        </p:txBody>
      </p:sp>
    </p:spTree>
    <p:extLst>
      <p:ext uri="{BB962C8B-B14F-4D97-AF65-F5344CB8AC3E}">
        <p14:creationId xmlns:p14="http://schemas.microsoft.com/office/powerpoint/2010/main" val="1275791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solidFill>
                  <a:srgbClr val="0F2AB1"/>
                </a:solidFill>
                <a:effectLst>
                  <a:outerShdw blurRad="38100" dist="38100" dir="2700000" algn="tl">
                    <a:srgbClr val="000000">
                      <a:alpha val="43137"/>
                    </a:srgbClr>
                  </a:outerShdw>
                </a:effectLst>
                <a:latin typeface="Arial" pitchFamily="34" charset="0"/>
                <a:cs typeface="Arial" pitchFamily="34" charset="0"/>
              </a:rPr>
              <a:t>How to deal with this?</a:t>
            </a:r>
          </a:p>
        </p:txBody>
      </p:sp>
      <p:sp>
        <p:nvSpPr>
          <p:cNvPr id="70659" name="Rectangle 3"/>
          <p:cNvSpPr>
            <a:spLocks noGrp="1" noChangeArrowheads="1"/>
          </p:cNvSpPr>
          <p:nvPr>
            <p:ph type="body" sz="half" idx="1"/>
          </p:nvPr>
        </p:nvSpPr>
        <p:spPr>
          <a:xfrm>
            <a:off x="457200" y="1600200"/>
            <a:ext cx="8153400" cy="762000"/>
          </a:xfrm>
        </p:spPr>
        <p:txBody>
          <a:bodyPr/>
          <a:lstStyle/>
          <a:p>
            <a:pPr>
              <a:buSzPct val="60000"/>
              <a:buBlip>
                <a:blip r:embed="rId3"/>
              </a:buBlip>
            </a:pPr>
            <a:r>
              <a:rPr lang="en-US" sz="2800" b="1" dirty="0">
                <a:solidFill>
                  <a:srgbClr val="0F2AB1"/>
                </a:solidFill>
                <a:effectLst>
                  <a:outerShdw blurRad="38100" dist="38100" dir="2700000" algn="tl">
                    <a:srgbClr val="C0C0C0"/>
                  </a:outerShdw>
                </a:effectLst>
              </a:rPr>
              <a:t>Option 1:  Brute force and obstinacy</a:t>
            </a:r>
          </a:p>
        </p:txBody>
      </p:sp>
      <p:pic>
        <p:nvPicPr>
          <p:cNvPr id="70660" name="Picture 4" descr="earth_simulator"/>
          <p:cNvPicPr>
            <a:picLocks noGrp="1" noChangeAspect="1" noChangeArrowheads="1"/>
          </p:cNvPicPr>
          <p:nvPr>
            <p:ph sz="half" idx="2"/>
          </p:nvPr>
        </p:nvPicPr>
        <p:blipFill>
          <a:blip r:embed="rId4" cstate="print"/>
          <a:srcRect/>
          <a:stretch>
            <a:fillRect/>
          </a:stretch>
        </p:blipFill>
        <p:spPr>
          <a:xfrm>
            <a:off x="1600200" y="2209800"/>
            <a:ext cx="5943600" cy="4457700"/>
          </a:xfrm>
          <a:noFill/>
          <a:ln/>
        </p:spPr>
      </p:pic>
    </p:spTree>
    <p:extLst>
      <p:ext uri="{BB962C8B-B14F-4D97-AF65-F5344CB8AC3E}">
        <p14:creationId xmlns:p14="http://schemas.microsoft.com/office/powerpoint/2010/main" val="27838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in)">
                                      <p:cBhvr>
                                        <p:cTn id="7" dur="500"/>
                                        <p:tgtEl>
                                          <p:spTgt spid="7065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0660"/>
                                        </p:tgtEl>
                                        <p:attrNameLst>
                                          <p:attrName>style.visibility</p:attrName>
                                        </p:attrNameLst>
                                      </p:cBhvr>
                                      <p:to>
                                        <p:strVal val="visible"/>
                                      </p:to>
                                    </p:set>
                                    <p:animEffect transition="in" filter="box(in)">
                                      <p:cBhvr>
                                        <p:cTn id="10"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solidFill>
                  <a:srgbClr val="0F2AB1"/>
                </a:solidFill>
                <a:effectLst>
                  <a:outerShdw blurRad="38100" dist="38100" dir="2700000" algn="tl">
                    <a:srgbClr val="000000">
                      <a:alpha val="43137"/>
                    </a:srgbClr>
                  </a:outerShdw>
                </a:effectLst>
                <a:latin typeface="Arial" pitchFamily="34" charset="0"/>
                <a:cs typeface="Arial" pitchFamily="34" charset="0"/>
              </a:rPr>
              <a:t>How to deal with this?</a:t>
            </a:r>
          </a:p>
        </p:txBody>
      </p:sp>
      <p:sp>
        <p:nvSpPr>
          <p:cNvPr id="84995" name="Rectangle 3"/>
          <p:cNvSpPr>
            <a:spLocks noGrp="1" noChangeArrowheads="1"/>
          </p:cNvSpPr>
          <p:nvPr>
            <p:ph type="body" sz="half" idx="1"/>
          </p:nvPr>
        </p:nvSpPr>
        <p:spPr>
          <a:xfrm>
            <a:off x="457200" y="1371600"/>
            <a:ext cx="8382000" cy="1219200"/>
          </a:xfrm>
        </p:spPr>
        <p:txBody>
          <a:bodyPr/>
          <a:lstStyle/>
          <a:p>
            <a:pPr>
              <a:buSzPct val="60000"/>
              <a:buBlip>
                <a:blip r:embed="rId3"/>
              </a:buBlip>
            </a:pPr>
            <a:r>
              <a:rPr lang="en-US" sz="2800" dirty="0">
                <a:solidFill>
                  <a:srgbClr val="0F2AB1"/>
                </a:solidFill>
                <a:latin typeface="Arial" pitchFamily="34" charset="0"/>
                <a:cs typeface="Arial" pitchFamily="34" charset="0"/>
              </a:rPr>
              <a:t>Option 1:  Brute force and obstinacy</a:t>
            </a:r>
          </a:p>
          <a:p>
            <a:pPr>
              <a:buSzPct val="60000"/>
              <a:buBlip>
                <a:blip r:embed="rId3"/>
              </a:buBlip>
            </a:pPr>
            <a:r>
              <a:rPr lang="en-US" sz="2800" b="1" dirty="0">
                <a:solidFill>
                  <a:srgbClr val="0F2AB1"/>
                </a:solidFill>
                <a:effectLst>
                  <a:outerShdw blurRad="38100" dist="38100" dir="2700000" algn="tl">
                    <a:srgbClr val="C0C0C0"/>
                  </a:outerShdw>
                </a:effectLst>
                <a:latin typeface="Arial" pitchFamily="34" charset="0"/>
                <a:cs typeface="Arial" pitchFamily="34" charset="0"/>
              </a:rPr>
              <a:t>Option 2: Applied math and modest resources</a:t>
            </a:r>
          </a:p>
          <a:p>
            <a:endParaRPr lang="en-US" sz="2800" dirty="0"/>
          </a:p>
        </p:txBody>
      </p:sp>
      <p:pic>
        <p:nvPicPr>
          <p:cNvPr id="84996" name="Picture 4" descr="Crumpled%20paper%20and%20pencil-773142"/>
          <p:cNvPicPr>
            <a:picLocks noGrp="1" noChangeAspect="1" noChangeArrowheads="1"/>
          </p:cNvPicPr>
          <p:nvPr>
            <p:ph sz="quarter" idx="2"/>
          </p:nvPr>
        </p:nvPicPr>
        <p:blipFill>
          <a:blip r:embed="rId4" cstate="print"/>
          <a:srcRect/>
          <a:stretch>
            <a:fillRect/>
          </a:stretch>
        </p:blipFill>
        <p:spPr>
          <a:xfrm>
            <a:off x="381000" y="2743200"/>
            <a:ext cx="4191000" cy="2614613"/>
          </a:xfrm>
          <a:noFill/>
          <a:ln/>
        </p:spPr>
      </p:pic>
      <p:pic>
        <p:nvPicPr>
          <p:cNvPr id="84997" name="Picture 5" descr="23277595"/>
          <p:cNvPicPr>
            <a:picLocks noGrp="1" noChangeAspect="1" noChangeArrowheads="1"/>
          </p:cNvPicPr>
          <p:nvPr>
            <p:ph sz="quarter" idx="3"/>
          </p:nvPr>
        </p:nvPicPr>
        <p:blipFill>
          <a:blip r:embed="rId5" cstate="print"/>
          <a:srcRect/>
          <a:stretch>
            <a:fillRect/>
          </a:stretch>
        </p:blipFill>
        <p:spPr>
          <a:xfrm>
            <a:off x="5257800" y="2743200"/>
            <a:ext cx="2655888" cy="2667000"/>
          </a:xfrm>
          <a:noFill/>
          <a:ln/>
        </p:spPr>
      </p:pic>
    </p:spTree>
    <p:extLst>
      <p:ext uri="{BB962C8B-B14F-4D97-AF65-F5344CB8AC3E}">
        <p14:creationId xmlns:p14="http://schemas.microsoft.com/office/powerpoint/2010/main" val="8131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box(in)">
                                      <p:cBhvr>
                                        <p:cTn id="7" dur="500"/>
                                        <p:tgtEl>
                                          <p:spTgt spid="849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box(in)">
                                      <p:cBhvr>
                                        <p:cTn id="12" dur="500"/>
                                        <p:tgtEl>
                                          <p:spTgt spid="849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7"/>
                                        </p:tgtEl>
                                        <p:attrNameLst>
                                          <p:attrName>style.visibility</p:attrName>
                                        </p:attrNameLst>
                                      </p:cBhvr>
                                      <p:to>
                                        <p:strVal val="visible"/>
                                      </p:to>
                                    </p:set>
                                    <p:animEffect transition="in" filter="box(in)">
                                      <p:cBhvr>
                                        <p:cTn id="1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143000"/>
          </a:xfrm>
        </p:spPr>
        <p:txBody>
          <a:bodyPr>
            <a:normAutofit fontScale="90000"/>
          </a:bodyPr>
          <a:lstStyle/>
          <a:p>
            <a:r>
              <a:rPr lang="en-US" sz="4000" dirty="0">
                <a:solidFill>
                  <a:srgbClr val="0F2AB1"/>
                </a:solidFill>
                <a:effectLst>
                  <a:outerShdw blurRad="38100" dist="38100" dir="2700000" algn="tl">
                    <a:srgbClr val="000000">
                      <a:alpha val="43137"/>
                    </a:srgbClr>
                  </a:outerShdw>
                </a:effectLst>
                <a:latin typeface="Arial" pitchFamily="34" charset="0"/>
                <a:cs typeface="Arial" pitchFamily="34" charset="0"/>
              </a:rPr>
              <a:t>Time-dependent, axisymmetric model phrased in R space</a:t>
            </a:r>
          </a:p>
        </p:txBody>
      </p:sp>
      <p:sp>
        <p:nvSpPr>
          <p:cNvPr id="95235" name="Rectangle 3"/>
          <p:cNvSpPr>
            <a:spLocks noGrp="1" noChangeArrowheads="1"/>
          </p:cNvSpPr>
          <p:nvPr>
            <p:ph type="body" idx="1"/>
          </p:nvPr>
        </p:nvSpPr>
        <p:spPr>
          <a:xfrm>
            <a:off x="381000" y="2743200"/>
            <a:ext cx="8382000" cy="3581400"/>
          </a:xfrm>
        </p:spPr>
        <p:txBody>
          <a:bodyPr>
            <a:noAutofit/>
          </a:bodyPr>
          <a:lstStyle/>
          <a:p>
            <a:pPr>
              <a:buSzPct val="65000"/>
              <a:buBlip>
                <a:blip r:embed="rId4"/>
              </a:buBlip>
            </a:pPr>
            <a:r>
              <a:rPr lang="en-US" sz="2600" b="1" dirty="0">
                <a:solidFill>
                  <a:srgbClr val="0F2AB1"/>
                </a:solidFill>
                <a:latin typeface="Arial" pitchFamily="34" charset="0"/>
                <a:cs typeface="Arial" pitchFamily="34" charset="0"/>
              </a:rPr>
              <a:t>Hydrostatic and gradient balance above PBL</a:t>
            </a:r>
          </a:p>
          <a:p>
            <a:pPr>
              <a:buSzPct val="65000"/>
              <a:buBlip>
                <a:blip r:embed="rId4"/>
              </a:buBlip>
            </a:pPr>
            <a:r>
              <a:rPr lang="en-US" sz="2600" b="1" dirty="0">
                <a:solidFill>
                  <a:srgbClr val="0F2AB1"/>
                </a:solidFill>
                <a:latin typeface="Arial" pitchFamily="34" charset="0"/>
                <a:cs typeface="Arial" pitchFamily="34" charset="0"/>
              </a:rPr>
              <a:t>Moist adiabatic lapse rates on M surfaces above PBL</a:t>
            </a:r>
          </a:p>
          <a:p>
            <a:pPr>
              <a:buSzPct val="65000"/>
              <a:buBlip>
                <a:blip r:embed="rId4"/>
              </a:buBlip>
            </a:pPr>
            <a:r>
              <a:rPr lang="en-US" sz="2600" b="1" dirty="0">
                <a:solidFill>
                  <a:srgbClr val="0F2AB1"/>
                </a:solidFill>
                <a:latin typeface="Arial" pitchFamily="34" charset="0"/>
                <a:cs typeface="Arial" pitchFamily="34" charset="0"/>
              </a:rPr>
              <a:t>Boundary layer </a:t>
            </a:r>
            <a:r>
              <a:rPr lang="en-US" sz="2600" b="1" dirty="0" smtClean="0">
                <a:solidFill>
                  <a:srgbClr val="0F2AB1"/>
                </a:solidFill>
                <a:latin typeface="Arial" pitchFamily="34" charset="0"/>
                <a:cs typeface="Arial" pitchFamily="34" charset="0"/>
              </a:rPr>
              <a:t>quasi-equilibrium convection</a:t>
            </a:r>
            <a:endParaRPr lang="en-US" sz="2600" b="1" dirty="0">
              <a:solidFill>
                <a:srgbClr val="0F2AB1"/>
              </a:solidFill>
              <a:latin typeface="Arial" pitchFamily="34" charset="0"/>
              <a:cs typeface="Arial" pitchFamily="34" charset="0"/>
            </a:endParaRPr>
          </a:p>
          <a:p>
            <a:pPr>
              <a:buSzPct val="65000"/>
              <a:buBlip>
                <a:blip r:embed="rId4"/>
              </a:buBlip>
            </a:pPr>
            <a:r>
              <a:rPr lang="en-US" sz="2600" b="1" dirty="0">
                <a:solidFill>
                  <a:srgbClr val="0F2AB1"/>
                </a:solidFill>
                <a:latin typeface="Arial" pitchFamily="34" charset="0"/>
                <a:cs typeface="Arial" pitchFamily="34" charset="0"/>
              </a:rPr>
              <a:t>Deformation-based radial </a:t>
            </a:r>
            <a:r>
              <a:rPr lang="en-US" sz="2600" b="1" dirty="0" smtClean="0">
                <a:solidFill>
                  <a:srgbClr val="0F2AB1"/>
                </a:solidFill>
                <a:latin typeface="Arial" pitchFamily="34" charset="0"/>
                <a:cs typeface="Arial" pitchFamily="34" charset="0"/>
              </a:rPr>
              <a:t>diffusion</a:t>
            </a:r>
          </a:p>
          <a:p>
            <a:pPr>
              <a:buSzPct val="65000"/>
              <a:buBlip>
                <a:blip r:embed="rId4"/>
              </a:buBlip>
            </a:pPr>
            <a:r>
              <a:rPr lang="en-US" sz="2600" b="1" dirty="0" smtClean="0">
                <a:solidFill>
                  <a:srgbClr val="0F2AB1"/>
                </a:solidFill>
                <a:latin typeface="Arial" pitchFamily="34" charset="0"/>
                <a:cs typeface="Arial" pitchFamily="34" charset="0"/>
              </a:rPr>
              <a:t>Coupled to simple 1-D ocean model</a:t>
            </a:r>
          </a:p>
          <a:p>
            <a:pPr>
              <a:buSzPct val="65000"/>
              <a:buBlip>
                <a:blip r:embed="rId4"/>
              </a:buBlip>
            </a:pPr>
            <a:r>
              <a:rPr lang="en-US" sz="2600" b="1" dirty="0" smtClean="0">
                <a:solidFill>
                  <a:srgbClr val="0F2AB1"/>
                </a:solidFill>
                <a:latin typeface="Arial" pitchFamily="34" charset="0"/>
                <a:cs typeface="Arial" pitchFamily="34" charset="0"/>
              </a:rPr>
              <a:t>Environmental wind shear effects parameterized</a:t>
            </a:r>
            <a:endParaRPr lang="en-US" sz="2600" b="1" dirty="0">
              <a:solidFill>
                <a:srgbClr val="0F2AB1"/>
              </a:solidFill>
              <a:latin typeface="Arial" pitchFamily="34" charset="0"/>
              <a:cs typeface="Arial" pitchFamily="34" charset="0"/>
            </a:endParaRPr>
          </a:p>
        </p:txBody>
      </p:sp>
      <p:graphicFrame>
        <p:nvGraphicFramePr>
          <p:cNvPr id="52226" name="Object 2"/>
          <p:cNvGraphicFramePr>
            <a:graphicFrameLocks noChangeAspect="1"/>
          </p:cNvGraphicFramePr>
          <p:nvPr/>
        </p:nvGraphicFramePr>
        <p:xfrm>
          <a:off x="685800" y="1371600"/>
          <a:ext cx="2590800" cy="1042988"/>
        </p:xfrm>
        <a:graphic>
          <a:graphicData uri="http://schemas.openxmlformats.org/presentationml/2006/ole">
            <mc:AlternateContent xmlns:mc="http://schemas.openxmlformats.org/markup-compatibility/2006">
              <mc:Choice xmlns:v="urn:schemas-microsoft-com:vml" Requires="v">
                <p:oleObj spid="_x0000_s3119" name="Equation" r:id="rId5" imgW="977760" imgH="393480" progId="Equation.DSMT4">
                  <p:embed/>
                </p:oleObj>
              </mc:Choice>
              <mc:Fallback>
                <p:oleObj name="Equation" r:id="rId5" imgW="9777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2590800"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7" name="Object 3"/>
          <p:cNvGraphicFramePr>
            <a:graphicFrameLocks noChangeAspect="1"/>
          </p:cNvGraphicFramePr>
          <p:nvPr/>
        </p:nvGraphicFramePr>
        <p:xfrm>
          <a:off x="3657600" y="1371600"/>
          <a:ext cx="1884363" cy="1042987"/>
        </p:xfrm>
        <a:graphic>
          <a:graphicData uri="http://schemas.openxmlformats.org/presentationml/2006/ole">
            <mc:AlternateContent xmlns:mc="http://schemas.openxmlformats.org/markup-compatibility/2006">
              <mc:Choice xmlns:v="urn:schemas-microsoft-com:vml" Requires="v">
                <p:oleObj spid="_x0000_s3120" name="Equation" r:id="rId7" imgW="711000" imgH="393480" progId="Equation.DSMT4">
                  <p:embed/>
                </p:oleObj>
              </mc:Choice>
              <mc:Fallback>
                <p:oleObj name="Equation" r:id="rId7" imgW="7110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371600"/>
                        <a:ext cx="1884363" cy="104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172200" y="1600200"/>
          <a:ext cx="2438400" cy="609600"/>
        </p:xfrm>
        <a:graphic>
          <a:graphicData uri="http://schemas.openxmlformats.org/presentationml/2006/ole">
            <mc:AlternateContent xmlns:mc="http://schemas.openxmlformats.org/markup-compatibility/2006">
              <mc:Choice xmlns:v="urn:schemas-microsoft-com:vml" Requires="v">
                <p:oleObj spid="_x0000_s3121" name="Equation" r:id="rId9" imgW="812520" imgH="203040" progId="Equation.DSMT4">
                  <p:embed/>
                </p:oleObj>
              </mc:Choice>
              <mc:Fallback>
                <p:oleObj name="Equation" r:id="rId9" imgW="8125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1600200"/>
                        <a:ext cx="2438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5206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3" name="Picture 3" descr="C:\Users\Kerry\Documents\HURR\Newgraphicsfiles\M_contours.png"/>
          <p:cNvPicPr>
            <a:picLocks noChangeAspect="1" noChangeArrowheads="1"/>
          </p:cNvPicPr>
          <p:nvPr/>
        </p:nvPicPr>
        <p:blipFill>
          <a:blip r:embed="rId2" cstate="print"/>
          <a:srcRect/>
          <a:stretch>
            <a:fillRect/>
          </a:stretch>
        </p:blipFill>
        <p:spPr bwMode="auto">
          <a:xfrm>
            <a:off x="914400" y="990600"/>
            <a:ext cx="7083980" cy="5315639"/>
          </a:xfrm>
          <a:prstGeom prst="rect">
            <a:avLst/>
          </a:prstGeom>
          <a:noFill/>
        </p:spPr>
      </p:pic>
      <p:sp>
        <p:nvSpPr>
          <p:cNvPr id="3" name="Title 2"/>
          <p:cNvSpPr>
            <a:spLocks noGrp="1"/>
          </p:cNvSpPr>
          <p:nvPr>
            <p:ph type="title"/>
          </p:nvPr>
        </p:nvSpPr>
        <p:spPr/>
        <p:txBody>
          <a:bodyPr>
            <a:normAutofit/>
          </a:bodyPr>
          <a:lstStyle/>
          <a:p>
            <a:r>
              <a:rPr lang="en-US" sz="3200" dirty="0" smtClean="0">
                <a:solidFill>
                  <a:srgbClr val="0F2AB1"/>
                </a:solidFill>
                <a:effectLst>
                  <a:outerShdw blurRad="38100" dist="38100" dir="2700000" algn="tl">
                    <a:srgbClr val="000000">
                      <a:alpha val="43137"/>
                    </a:srgbClr>
                  </a:outerShdw>
                </a:effectLst>
              </a:rPr>
              <a:t>Angular Momentum Distribution</a:t>
            </a:r>
            <a:endParaRPr lang="en-US" sz="3200" dirty="0">
              <a:solidFill>
                <a:srgbClr val="0F2AB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283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r>
              <a:rPr lang="en-US" sz="4000" dirty="0">
                <a:solidFill>
                  <a:srgbClr val="0F2AB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 to Real-Time Hurricane Intensity Forecasting</a:t>
            </a:r>
          </a:p>
        </p:txBody>
      </p:sp>
      <p:sp>
        <p:nvSpPr>
          <p:cNvPr id="180227" name="Rectangle 3"/>
          <p:cNvSpPr>
            <a:spLocks noGrp="1" noChangeArrowheads="1"/>
          </p:cNvSpPr>
          <p:nvPr>
            <p:ph type="body" idx="1"/>
          </p:nvPr>
        </p:nvSpPr>
        <p:spPr>
          <a:xfrm>
            <a:off x="381000" y="2057400"/>
            <a:ext cx="8229600" cy="2286000"/>
          </a:xfrm>
        </p:spPr>
        <p:txBody>
          <a:bodyPr/>
          <a:lstStyle/>
          <a:p>
            <a:pPr>
              <a:buBlip>
                <a:blip r:embed="rId3"/>
              </a:buBlip>
            </a:pPr>
            <a:r>
              <a:rPr lang="en-US" b="1" dirty="0">
                <a:solidFill>
                  <a:srgbClr val="0F2AB1"/>
                </a:solidFill>
                <a:latin typeface="Arial" panose="020B0604020202020204" pitchFamily="34" charset="0"/>
                <a:cs typeface="Arial" panose="020B0604020202020204" pitchFamily="34" charset="0"/>
              </a:rPr>
              <a:t>Must add ocean </a:t>
            </a:r>
            <a:r>
              <a:rPr lang="en-US" b="1" dirty="0" smtClean="0">
                <a:solidFill>
                  <a:srgbClr val="0F2AB1"/>
                </a:solidFill>
                <a:latin typeface="Arial" panose="020B0604020202020204" pitchFamily="34" charset="0"/>
                <a:cs typeface="Arial" panose="020B0604020202020204" pitchFamily="34" charset="0"/>
              </a:rPr>
              <a:t>model</a:t>
            </a:r>
          </a:p>
          <a:p>
            <a:pPr>
              <a:buBlip>
                <a:blip r:embed="rId3"/>
              </a:buBlip>
            </a:pPr>
            <a:endParaRPr lang="en-US" b="1" dirty="0">
              <a:solidFill>
                <a:srgbClr val="0F2AB1"/>
              </a:solidFill>
              <a:latin typeface="Arial" panose="020B0604020202020204" pitchFamily="34" charset="0"/>
              <a:cs typeface="Arial" panose="020B0604020202020204" pitchFamily="34" charset="0"/>
            </a:endParaRPr>
          </a:p>
          <a:p>
            <a:pPr>
              <a:buBlip>
                <a:blip r:embed="rId3"/>
              </a:buBlip>
            </a:pPr>
            <a:r>
              <a:rPr lang="en-US" b="1" dirty="0">
                <a:solidFill>
                  <a:srgbClr val="0F2AB1"/>
                </a:solidFill>
                <a:latin typeface="Arial" panose="020B0604020202020204" pitchFamily="34" charset="0"/>
                <a:cs typeface="Arial" panose="020B0604020202020204" pitchFamily="34" charset="0"/>
              </a:rPr>
              <a:t>Must account for </a:t>
            </a:r>
            <a:r>
              <a:rPr lang="en-US" b="1" dirty="0" smtClean="0">
                <a:solidFill>
                  <a:srgbClr val="0F2AB1"/>
                </a:solidFill>
                <a:latin typeface="Arial" panose="020B0604020202020204" pitchFamily="34" charset="0"/>
                <a:cs typeface="Arial" panose="020B0604020202020204" pitchFamily="34" charset="0"/>
              </a:rPr>
              <a:t>atmospheric </a:t>
            </a:r>
            <a:r>
              <a:rPr lang="en-US" b="1" dirty="0">
                <a:solidFill>
                  <a:srgbClr val="0F2AB1"/>
                </a:solidFill>
                <a:latin typeface="Arial" panose="020B0604020202020204" pitchFamily="34" charset="0"/>
                <a:cs typeface="Arial" panose="020B0604020202020204" pitchFamily="34" charset="0"/>
              </a:rPr>
              <a:t>wind shear</a:t>
            </a:r>
          </a:p>
        </p:txBody>
      </p:sp>
    </p:spTree>
    <p:extLst>
      <p:ext uri="{BB962C8B-B14F-4D97-AF65-F5344CB8AC3E}">
        <p14:creationId xmlns:p14="http://schemas.microsoft.com/office/powerpoint/2010/main" val="6173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animEffect transition="in" filter="fade">
                                      <p:cBhvr>
                                        <p:cTn id="11" dur="500"/>
                                        <p:tgtEl>
                                          <p:spTgt spid="180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Program</a:t>
            </a:r>
            <a:endParaRPr lang="en-US"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idx="1"/>
          </p:nvPr>
        </p:nvSpPr>
        <p:spPr>
          <a:xfrm>
            <a:off x="457200" y="1219200"/>
            <a:ext cx="8229600" cy="5029200"/>
          </a:xfrm>
        </p:spPr>
        <p:txBody>
          <a:bodyPr rtlCol="0">
            <a:normAutofit/>
          </a:bodyPr>
          <a:lstStyle/>
          <a:p>
            <a:pPr fontAlgn="auto">
              <a:spcAft>
                <a:spcPts val="0"/>
              </a:spcAft>
              <a:buSzPct val="70000"/>
              <a:buNone/>
              <a:defRPr/>
            </a:pPr>
            <a:endPar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fontAlgn="auto">
              <a:spcAft>
                <a:spcPts val="0"/>
              </a:spcAft>
              <a:buSzPct val="70000"/>
              <a:buBlip>
                <a:blip r:embed="rId2"/>
              </a:buBlip>
              <a:defRPr/>
            </a:pP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How should we assess hurricane risk?</a:t>
            </a:r>
          </a:p>
          <a:p>
            <a:pPr fontAlgn="auto">
              <a:spcAft>
                <a:spcPts val="0"/>
              </a:spcAft>
              <a:buSzPct val="70000"/>
              <a:buBlip>
                <a:blip r:embed="rId2"/>
              </a:buBlip>
              <a:defRPr/>
            </a:pPr>
            <a:endPar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a:p>
            <a:pPr fontAlgn="auto">
              <a:spcAft>
                <a:spcPts val="0"/>
              </a:spcAft>
              <a:buSzPct val="70000"/>
              <a:buBlip>
                <a:blip r:embed="rId2"/>
              </a:buBlip>
              <a:defRPr/>
            </a:pP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have hurricanes been like in the past, and how will they be affected by global warming?</a:t>
            </a:r>
            <a:endParaRPr lang="en-US"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234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fig2"/>
          <p:cNvPicPr>
            <a:picLocks noChangeAspect="1" noChangeArrowheads="1"/>
          </p:cNvPicPr>
          <p:nvPr/>
        </p:nvPicPr>
        <p:blipFill>
          <a:blip r:embed="rId3" cstate="print"/>
          <a:srcRect/>
          <a:stretch>
            <a:fillRect/>
          </a:stretch>
        </p:blipFill>
        <p:spPr bwMode="auto">
          <a:xfrm>
            <a:off x="942975" y="53975"/>
            <a:ext cx="7258050" cy="6748463"/>
          </a:xfrm>
          <a:prstGeom prst="rect">
            <a:avLst/>
          </a:prstGeom>
          <a:noFill/>
        </p:spPr>
      </p:pic>
      <p:sp>
        <p:nvSpPr>
          <p:cNvPr id="157699" name="Text Box 3"/>
          <p:cNvSpPr txBox="1">
            <a:spLocks noChangeArrowheads="1"/>
          </p:cNvSpPr>
          <p:nvPr/>
        </p:nvSpPr>
        <p:spPr bwMode="auto">
          <a:xfrm>
            <a:off x="4937125" y="163513"/>
            <a:ext cx="3752850" cy="1616075"/>
          </a:xfrm>
          <a:prstGeom prst="rect">
            <a:avLst/>
          </a:prstGeom>
          <a:noFill/>
          <a:ln w="9525">
            <a:noFill/>
            <a:miter lim="800000"/>
            <a:headEnd/>
            <a:tailEnd/>
          </a:ln>
          <a:effectLst/>
        </p:spPr>
        <p:txBody>
          <a:bodyPr wrap="none">
            <a:spAutoFit/>
          </a:bodyPr>
          <a:lstStyle/>
          <a:p>
            <a:r>
              <a:rPr lang="en-US" sz="2000" dirty="0">
                <a:solidFill>
                  <a:srgbClr val="0F2AB1"/>
                </a:solidFill>
                <a:latin typeface="Arial" panose="020B0604020202020204" pitchFamily="34" charset="0"/>
                <a:cs typeface="Arial" panose="020B0604020202020204" pitchFamily="34" charset="0"/>
              </a:rPr>
              <a:t>Ocean columns integrated only </a:t>
            </a:r>
          </a:p>
          <a:p>
            <a:r>
              <a:rPr lang="en-US" sz="2000" dirty="0">
                <a:solidFill>
                  <a:srgbClr val="0F2AB1"/>
                </a:solidFill>
                <a:latin typeface="Arial" panose="020B0604020202020204" pitchFamily="34" charset="0"/>
                <a:cs typeface="Arial" panose="020B0604020202020204" pitchFamily="34" charset="0"/>
              </a:rPr>
              <a:t>a</a:t>
            </a:r>
            <a:r>
              <a:rPr lang="en-US" sz="2000" dirty="0" smtClean="0">
                <a:solidFill>
                  <a:srgbClr val="0F2AB1"/>
                </a:solidFill>
                <a:latin typeface="Arial" panose="020B0604020202020204" pitchFamily="34" charset="0"/>
                <a:cs typeface="Arial" panose="020B0604020202020204" pitchFamily="34" charset="0"/>
              </a:rPr>
              <a:t>long </a:t>
            </a:r>
            <a:r>
              <a:rPr lang="en-US" sz="2000" dirty="0">
                <a:solidFill>
                  <a:srgbClr val="0F2AB1"/>
                </a:solidFill>
                <a:latin typeface="Arial" panose="020B0604020202020204" pitchFamily="34" charset="0"/>
                <a:cs typeface="Arial" panose="020B0604020202020204" pitchFamily="34" charset="0"/>
              </a:rPr>
              <a:t>predicted storm track.</a:t>
            </a:r>
          </a:p>
          <a:p>
            <a:r>
              <a:rPr lang="en-US" sz="2000" dirty="0">
                <a:solidFill>
                  <a:srgbClr val="0F2AB1"/>
                </a:solidFill>
                <a:latin typeface="Arial" panose="020B0604020202020204" pitchFamily="34" charset="0"/>
                <a:cs typeface="Arial" panose="020B0604020202020204" pitchFamily="34" charset="0"/>
              </a:rPr>
              <a:t>Predicted storm center SST </a:t>
            </a:r>
          </a:p>
          <a:p>
            <a:r>
              <a:rPr lang="en-US" sz="2000" dirty="0">
                <a:solidFill>
                  <a:srgbClr val="0F2AB1"/>
                </a:solidFill>
                <a:latin typeface="Arial" panose="020B0604020202020204" pitchFamily="34" charset="0"/>
                <a:cs typeface="Arial" panose="020B0604020202020204" pitchFamily="34" charset="0"/>
              </a:rPr>
              <a:t>anomaly used for input to ALL</a:t>
            </a:r>
          </a:p>
          <a:p>
            <a:r>
              <a:rPr lang="en-US" sz="2000" dirty="0">
                <a:solidFill>
                  <a:srgbClr val="0F2AB1"/>
                </a:solidFill>
                <a:latin typeface="Arial" panose="020B0604020202020204" pitchFamily="34" charset="0"/>
                <a:cs typeface="Arial" panose="020B0604020202020204" pitchFamily="34" charset="0"/>
              </a:rPr>
              <a:t>atmospheric points</a:t>
            </a:r>
            <a:r>
              <a:rPr lang="en-US" sz="2000" dirty="0">
                <a:solidFill>
                  <a:prstClr val="black"/>
                </a:solidFill>
              </a:rPr>
              <a:t>.</a:t>
            </a:r>
          </a:p>
        </p:txBody>
      </p:sp>
    </p:spTree>
    <p:extLst>
      <p:ext uri="{BB962C8B-B14F-4D97-AF65-F5344CB8AC3E}">
        <p14:creationId xmlns:p14="http://schemas.microsoft.com/office/powerpoint/2010/main" val="687361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5bc"/>
          <p:cNvPicPr>
            <a:picLocks noChangeAspect="1" noChangeArrowheads="1"/>
          </p:cNvPicPr>
          <p:nvPr/>
        </p:nvPicPr>
        <p:blipFill>
          <a:blip r:embed="rId3" cstate="print"/>
          <a:srcRect/>
          <a:stretch>
            <a:fillRect/>
          </a:stretch>
        </p:blipFill>
        <p:spPr bwMode="auto">
          <a:xfrm>
            <a:off x="609600" y="971550"/>
            <a:ext cx="7848600" cy="5886450"/>
          </a:xfrm>
          <a:prstGeom prst="rect">
            <a:avLst/>
          </a:prstGeom>
          <a:noFill/>
          <a:ln w="9525">
            <a:noFill/>
            <a:miter lim="800000"/>
            <a:headEnd/>
            <a:tailEnd/>
          </a:ln>
        </p:spPr>
      </p:pic>
      <p:sp>
        <p:nvSpPr>
          <p:cNvPr id="33795" name="Text Box 3"/>
          <p:cNvSpPr txBox="1">
            <a:spLocks noChangeArrowheads="1"/>
          </p:cNvSpPr>
          <p:nvPr/>
        </p:nvSpPr>
        <p:spPr bwMode="auto">
          <a:xfrm>
            <a:off x="838200" y="457200"/>
            <a:ext cx="7620000" cy="584775"/>
          </a:xfrm>
          <a:prstGeom prst="rect">
            <a:avLst/>
          </a:prstGeom>
          <a:noFill/>
          <a:ln w="9525">
            <a:noFill/>
            <a:miter lim="800000"/>
            <a:headEnd/>
            <a:tailEnd/>
          </a:ln>
        </p:spPr>
        <p:txBody>
          <a:bodyPr wrap="square">
            <a:spAutoFit/>
          </a:bodyPr>
          <a:lstStyle/>
          <a:p>
            <a:pPr algn="ctr">
              <a:defRPr/>
            </a:pPr>
            <a:r>
              <a:rPr lang="en-US" sz="3200" dirty="0">
                <a:solidFill>
                  <a:srgbClr val="0F2AB1"/>
                </a:solidFill>
                <a:effectLst>
                  <a:outerShdw blurRad="38100" dist="38100" dir="2700000" algn="tl">
                    <a:srgbClr val="000000">
                      <a:alpha val="43137"/>
                    </a:srgbClr>
                  </a:outerShdw>
                </a:effectLst>
                <a:latin typeface="Arial" charset="0"/>
              </a:rPr>
              <a:t>Comparing Fixed to Interactive SST:</a:t>
            </a:r>
          </a:p>
        </p:txBody>
      </p:sp>
      <p:sp>
        <p:nvSpPr>
          <p:cNvPr id="4" name="TextBox 3"/>
          <p:cNvSpPr txBox="1"/>
          <p:nvPr/>
        </p:nvSpPr>
        <p:spPr>
          <a:xfrm>
            <a:off x="1752600" y="1447800"/>
            <a:ext cx="2590800" cy="646331"/>
          </a:xfrm>
          <a:prstGeom prst="rect">
            <a:avLst/>
          </a:prstGeom>
          <a:noFill/>
        </p:spPr>
        <p:txBody>
          <a:bodyPr wrap="square" rtlCol="0">
            <a:spAutoFit/>
          </a:bodyPr>
          <a:lstStyle/>
          <a:p>
            <a:pPr algn="ctr"/>
            <a:r>
              <a:rPr lang="en-US" b="1" dirty="0" smtClean="0">
                <a:solidFill>
                  <a:srgbClr val="FF0000"/>
                </a:solidFill>
              </a:rPr>
              <a:t>Model with Fixed Ocean Temperature</a:t>
            </a:r>
            <a:endParaRPr lang="en-US" b="1" dirty="0">
              <a:solidFill>
                <a:srgbClr val="FF0000"/>
              </a:solidFill>
            </a:endParaRPr>
          </a:p>
        </p:txBody>
      </p:sp>
      <p:cxnSp>
        <p:nvCxnSpPr>
          <p:cNvPr id="6" name="Straight Arrow Connector 5"/>
          <p:cNvCxnSpPr/>
          <p:nvPr/>
        </p:nvCxnSpPr>
        <p:spPr>
          <a:xfrm>
            <a:off x="3810000" y="1828800"/>
            <a:ext cx="762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24200" y="3581400"/>
            <a:ext cx="2667000" cy="646331"/>
          </a:xfrm>
          <a:prstGeom prst="rect">
            <a:avLst/>
          </a:prstGeom>
          <a:noFill/>
        </p:spPr>
        <p:txBody>
          <a:bodyPr wrap="square" rtlCol="0">
            <a:spAutoFit/>
          </a:bodyPr>
          <a:lstStyle/>
          <a:p>
            <a:pPr algn="ctr"/>
            <a:r>
              <a:rPr lang="en-US" b="1" dirty="0" smtClean="0">
                <a:solidFill>
                  <a:srgbClr val="170BB5"/>
                </a:solidFill>
              </a:rPr>
              <a:t>Model including Ocean Interaction</a:t>
            </a:r>
            <a:endParaRPr lang="en-US" b="1" dirty="0">
              <a:solidFill>
                <a:srgbClr val="170BB5"/>
              </a:solidFill>
            </a:endParaRPr>
          </a:p>
        </p:txBody>
      </p:sp>
      <p:cxnSp>
        <p:nvCxnSpPr>
          <p:cNvPr id="9" name="Straight Arrow Connector 8"/>
          <p:cNvCxnSpPr/>
          <p:nvPr/>
        </p:nvCxnSpPr>
        <p:spPr>
          <a:xfrm flipV="1">
            <a:off x="3810000" y="2971800"/>
            <a:ext cx="762000" cy="533400"/>
          </a:xfrm>
          <a:prstGeom prst="straightConnector1">
            <a:avLst/>
          </a:prstGeom>
          <a:ln w="25400">
            <a:solidFill>
              <a:srgbClr val="170BB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153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descr="C:\Users\Kerry\Documents\CHIP\2011\scoresep.png"/>
          <p:cNvPicPr>
            <a:picLocks noChangeAspect="1" noChangeArrowheads="1"/>
          </p:cNvPicPr>
          <p:nvPr/>
        </p:nvPicPr>
        <p:blipFill>
          <a:blip r:embed="rId3" cstate="print"/>
          <a:srcRect/>
          <a:stretch>
            <a:fillRect/>
          </a:stretch>
        </p:blipFill>
        <p:spPr bwMode="auto">
          <a:xfrm>
            <a:off x="609600" y="729719"/>
            <a:ext cx="7987669" cy="5442482"/>
          </a:xfrm>
          <a:prstGeom prst="rect">
            <a:avLst/>
          </a:prstGeom>
          <a:noFill/>
        </p:spPr>
      </p:pic>
    </p:spTree>
    <p:extLst>
      <p:ext uri="{BB962C8B-B14F-4D97-AF65-F5344CB8AC3E}">
        <p14:creationId xmlns:p14="http://schemas.microsoft.com/office/powerpoint/2010/main" val="421611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382000" cy="2362200"/>
          </a:xfrm>
        </p:spPr>
        <p:txBody>
          <a:bodyPr>
            <a:normAutofit/>
          </a:bodyPr>
          <a:lstStyle/>
          <a:p>
            <a:r>
              <a:rPr lang="en-US" sz="38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How Can We Use This Model to Help Assess Hurricane Risk in Current and Future Climates?</a:t>
            </a:r>
            <a:endParaRPr lang="en-US" sz="3800"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3133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idx="4294967295"/>
          </p:nvPr>
        </p:nvSpPr>
        <p:spPr>
          <a:xfrm>
            <a:off x="457200" y="152400"/>
            <a:ext cx="8229600" cy="914400"/>
          </a:xfrm>
        </p:spPr>
        <p:txBody>
          <a:bodyPr>
            <a:normAutofit/>
          </a:bodyPr>
          <a:lstStyle/>
          <a:p>
            <a:pPr eaLnBrk="1" hangingPunct="1">
              <a:defRPr/>
            </a:pPr>
            <a:r>
              <a:rPr lang="en-US" sz="3600" b="1" dirty="0" smtClean="0">
                <a:solidFill>
                  <a:srgbClr val="0F2AB1"/>
                </a:solidFill>
                <a:effectLst>
                  <a:outerShdw blurRad="38100" dist="38100" dir="2700000" algn="tl">
                    <a:srgbClr val="C0C0C0"/>
                  </a:outerShdw>
                </a:effectLst>
                <a:latin typeface="Arial" pitchFamily="34" charset="0"/>
                <a:cs typeface="Arial" pitchFamily="34" charset="0"/>
              </a:rPr>
              <a:t>Risk Assessment Approach:</a:t>
            </a:r>
          </a:p>
        </p:txBody>
      </p:sp>
      <p:sp>
        <p:nvSpPr>
          <p:cNvPr id="21508" name="Rectangle 4"/>
          <p:cNvSpPr>
            <a:spLocks noGrp="1" noChangeArrowheads="1"/>
          </p:cNvSpPr>
          <p:nvPr>
            <p:ph type="body" sz="half" idx="4294967295"/>
          </p:nvPr>
        </p:nvSpPr>
        <p:spPr>
          <a:xfrm>
            <a:off x="457200" y="1295400"/>
            <a:ext cx="8382000" cy="4876800"/>
          </a:xfrm>
        </p:spPr>
        <p:txBody>
          <a:bodyPr>
            <a:normAutofit lnSpcReduction="10000"/>
          </a:bodyPr>
          <a:lstStyle/>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1</a:t>
            </a:r>
            <a:r>
              <a:rPr lang="en-US" sz="2600" dirty="0" smtClean="0">
                <a:solidFill>
                  <a:srgbClr val="0F2AB1"/>
                </a:solidFill>
                <a:latin typeface="Arial" pitchFamily="34" charset="0"/>
                <a:cs typeface="Arial" pitchFamily="34" charset="0"/>
              </a:rPr>
              <a:t>: Seed each ocean basin with a very large number of weak, randomly located cyclones</a:t>
            </a:r>
          </a:p>
          <a:p>
            <a:pPr>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2</a:t>
            </a:r>
            <a:r>
              <a:rPr lang="en-US" sz="2600" dirty="0" smtClean="0">
                <a:solidFill>
                  <a:srgbClr val="0F2AB1"/>
                </a:solidFill>
                <a:latin typeface="Arial" pitchFamily="34" charset="0"/>
                <a:cs typeface="Arial" pitchFamily="34" charset="0"/>
              </a:rPr>
              <a:t>: Cyclones are assumed to move with the large scale atmospheric flow in which they are embedded, plus a correction for beta drift</a:t>
            </a:r>
          </a:p>
          <a:p>
            <a:pPr>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3</a:t>
            </a:r>
            <a:r>
              <a:rPr lang="en-US" sz="2600" dirty="0" smtClean="0">
                <a:solidFill>
                  <a:srgbClr val="0F2AB1"/>
                </a:solidFill>
                <a:latin typeface="Arial" pitchFamily="34" charset="0"/>
                <a:cs typeface="Arial" pitchFamily="34" charset="0"/>
              </a:rPr>
              <a:t>: Run the CHIPS model for each cyclone, and note how many achieve at least tropical storm strength</a:t>
            </a:r>
            <a:endParaRPr lang="en-US" sz="24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4:</a:t>
            </a:r>
            <a:r>
              <a:rPr lang="en-US" sz="2600" dirty="0" smtClean="0">
                <a:solidFill>
                  <a:srgbClr val="0F2AB1"/>
                </a:solidFill>
                <a:latin typeface="Arial" pitchFamily="34" charset="0"/>
                <a:cs typeface="Arial" pitchFamily="34" charset="0"/>
              </a:rPr>
              <a:t> Using the small fraction of surviving events, determine storm statistics</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solidFill>
                  <a:prstClr val="black"/>
                </a:solidFill>
                <a:latin typeface="Arial" pitchFamily="34" charset="0"/>
                <a:cs typeface="Arial" pitchFamily="34" charset="0"/>
              </a:rPr>
              <a:t>Details:  Emanuel et al., </a:t>
            </a:r>
            <a:r>
              <a:rPr lang="en-US" sz="2400" i="1" dirty="0" smtClean="0">
                <a:solidFill>
                  <a:prstClr val="black"/>
                </a:solidFill>
                <a:latin typeface="Arial" pitchFamily="34" charset="0"/>
                <a:cs typeface="Arial" pitchFamily="34" charset="0"/>
              </a:rPr>
              <a:t>Bull. Amer. Meteor. Soc</a:t>
            </a:r>
            <a:r>
              <a:rPr lang="en-US" sz="2400" dirty="0" smtClean="0">
                <a:solidFill>
                  <a:prstClr val="black"/>
                </a:solidFill>
                <a:latin typeface="Arial" pitchFamily="34" charset="0"/>
                <a:cs typeface="Arial" pitchFamily="34" charset="0"/>
              </a:rPr>
              <a:t>, 2008</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7357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6" end="6"/>
                                            </p:txEl>
                                          </p:spTgt>
                                        </p:tgtEl>
                                        <p:attrNameLst>
                                          <p:attrName>style.visibility</p:attrName>
                                        </p:attrNameLst>
                                      </p:cBhvr>
                                      <p:to>
                                        <p:strVal val="visible"/>
                                      </p:to>
                                    </p:set>
                                    <p:animEffect transition="in" filter="fade">
                                      <p:cBhvr>
                                        <p:cTn id="22" dur="500"/>
                                        <p:tgtEl>
                                          <p:spTgt spid="2150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153400" cy="1706562"/>
          </a:xfrm>
        </p:spPr>
        <p:txBody>
          <a:bodyPr>
            <a:normAutofit/>
          </a:bodyPr>
          <a:lstStyle/>
          <a:p>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Synthetic Track </a:t>
            </a:r>
            <a:r>
              <a:rPr lang="en-US" sz="33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Generation:</a:t>
            </a:r>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
            </a:r>
            <a:b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sz="33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Generation of </a:t>
            </a:r>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Synthetic Wind Time Series</a:t>
            </a:r>
          </a:p>
        </p:txBody>
      </p:sp>
      <p:sp>
        <p:nvSpPr>
          <p:cNvPr id="23555" name="Rectangle 3"/>
          <p:cNvSpPr>
            <a:spLocks noGrp="1" noChangeArrowheads="1"/>
          </p:cNvSpPr>
          <p:nvPr>
            <p:ph type="body" idx="1"/>
          </p:nvPr>
        </p:nvSpPr>
        <p:spPr>
          <a:xfrm>
            <a:off x="381000" y="2151530"/>
            <a:ext cx="8229600" cy="4431834"/>
          </a:xfrm>
        </p:spPr>
        <p:txBody>
          <a:bodyPr>
            <a:normAutofit lnSpcReduction="10000"/>
          </a:bodyPr>
          <a:lstStyle/>
          <a:p>
            <a:pPr>
              <a:buSzPct val="70000"/>
              <a:buBlip>
                <a:blip r:embed="rId2"/>
              </a:buBlip>
            </a:pPr>
            <a:r>
              <a:rPr lang="en-US" sz="3000" b="1" dirty="0" smtClean="0">
                <a:solidFill>
                  <a:srgbClr val="0F2AB1"/>
                </a:solidFill>
                <a:latin typeface="Arial" pitchFamily="34" charset="0"/>
                <a:cs typeface="Arial" pitchFamily="34" charset="0"/>
              </a:rPr>
              <a:t>Extract winds from climatological or global climate model output</a:t>
            </a:r>
          </a:p>
          <a:p>
            <a:pPr>
              <a:buSzPct val="70000"/>
              <a:buBlip>
                <a:blip r:embed="rId2"/>
              </a:buBlip>
            </a:pPr>
            <a:endParaRPr lang="en-US" sz="3000" b="1" dirty="0" smtClean="0">
              <a:solidFill>
                <a:srgbClr val="0F2AB1"/>
              </a:solidFill>
              <a:latin typeface="Arial" pitchFamily="34" charset="0"/>
              <a:cs typeface="Arial" pitchFamily="34" charset="0"/>
            </a:endParaRPr>
          </a:p>
          <a:p>
            <a:pPr>
              <a:buSzPct val="70000"/>
              <a:buBlip>
                <a:blip r:embed="rId2"/>
              </a:buBlip>
            </a:pPr>
            <a:r>
              <a:rPr lang="en-US" sz="3000" b="1" dirty="0" smtClean="0">
                <a:solidFill>
                  <a:srgbClr val="0F2AB1"/>
                </a:solidFill>
                <a:latin typeface="Arial" pitchFamily="34" charset="0"/>
                <a:cs typeface="Arial" pitchFamily="34" charset="0"/>
              </a:rPr>
              <a:t>Postulate </a:t>
            </a:r>
            <a:r>
              <a:rPr lang="en-US" sz="3000" b="1" dirty="0">
                <a:solidFill>
                  <a:srgbClr val="0F2AB1"/>
                </a:solidFill>
                <a:latin typeface="Arial" pitchFamily="34" charset="0"/>
                <a:cs typeface="Arial" pitchFamily="34" charset="0"/>
              </a:rPr>
              <a:t>that TCs move with vertically averaged environmental flow plus a “beta drift” </a:t>
            </a:r>
            <a:r>
              <a:rPr lang="en-US" sz="3000" b="1" dirty="0" smtClean="0">
                <a:solidFill>
                  <a:srgbClr val="0F2AB1"/>
                </a:solidFill>
                <a:latin typeface="Arial" pitchFamily="34" charset="0"/>
                <a:cs typeface="Arial" pitchFamily="34" charset="0"/>
              </a:rPr>
              <a:t>correction</a:t>
            </a:r>
          </a:p>
          <a:p>
            <a:pPr>
              <a:buSzPct val="70000"/>
              <a:buNone/>
            </a:pPr>
            <a:endParaRPr lang="en-US" sz="3000" b="1" dirty="0">
              <a:solidFill>
                <a:srgbClr val="0F2AB1"/>
              </a:solidFill>
              <a:latin typeface="Arial" pitchFamily="34" charset="0"/>
              <a:cs typeface="Arial" pitchFamily="34" charset="0"/>
            </a:endParaRPr>
          </a:p>
          <a:p>
            <a:pPr>
              <a:buSzPct val="70000"/>
              <a:buBlip>
                <a:blip r:embed="rId2"/>
              </a:buBlip>
            </a:pPr>
            <a:r>
              <a:rPr lang="en-US" sz="3000" b="1" dirty="0">
                <a:solidFill>
                  <a:srgbClr val="0F2AB1"/>
                </a:solidFill>
                <a:latin typeface="Arial" pitchFamily="34" charset="0"/>
                <a:cs typeface="Arial" pitchFamily="34" charset="0"/>
              </a:rPr>
              <a:t>Approximate “vertically averaged” by weighted mean of 850 and 250 hPa flow</a:t>
            </a:r>
          </a:p>
        </p:txBody>
      </p:sp>
    </p:spTree>
    <p:extLst>
      <p:ext uri="{BB962C8B-B14F-4D97-AF65-F5344CB8AC3E}">
        <p14:creationId xmlns:p14="http://schemas.microsoft.com/office/powerpoint/2010/main" val="15362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fade">
                                      <p:cBhvr>
                                        <p:cTn id="1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534400" cy="954107"/>
          </a:xfrm>
          <a:prstGeom prst="rect">
            <a:avLst/>
          </a:prstGeom>
          <a:noFill/>
        </p:spPr>
        <p:txBody>
          <a:bodyPr wrap="square" rtlCol="0">
            <a:spAutoFit/>
          </a:bodyPr>
          <a:lstStyle/>
          <a:p>
            <a:pPr algn="ctr"/>
            <a:r>
              <a:rPr lang="en-US" sz="2800" dirty="0" smtClean="0">
                <a:solidFill>
                  <a:srgbClr val="0F2AB1"/>
                </a:solidFill>
                <a:effectLst>
                  <a:outerShdw blurRad="38100" dist="38100" dir="2700000" algn="tl">
                    <a:srgbClr val="000000">
                      <a:alpha val="43137"/>
                    </a:srgbClr>
                  </a:outerShdw>
                </a:effectLst>
                <a:cs typeface="Arial" pitchFamily="34" charset="0"/>
              </a:rPr>
              <a:t>Comparison of Random Seeding Genesis Locations with Observations</a:t>
            </a:r>
            <a:endParaRPr lang="en-US" sz="2800" dirty="0">
              <a:solidFill>
                <a:srgbClr val="0F2AB1"/>
              </a:solidFill>
              <a:effectLst>
                <a:outerShdw blurRad="38100" dist="38100" dir="2700000" algn="tl">
                  <a:srgbClr val="000000">
                    <a:alpha val="43137"/>
                  </a:srgbClr>
                </a:outerShdw>
              </a:effectLst>
              <a:cs typeface="Arial" pitchFamily="34" charset="0"/>
            </a:endParaRPr>
          </a:p>
        </p:txBody>
      </p:sp>
      <p:pic>
        <p:nvPicPr>
          <p:cNvPr id="372737" name="Picture 1" descr="C:\Users\Kerry\Documents\Riskproject\Figures\genatl.png"/>
          <p:cNvPicPr>
            <a:picLocks noChangeAspect="1" noChangeArrowheads="1"/>
          </p:cNvPicPr>
          <p:nvPr/>
        </p:nvPicPr>
        <p:blipFill>
          <a:blip r:embed="rId2" cstate="print"/>
          <a:srcRect l="8631" r="12083"/>
          <a:stretch>
            <a:fillRect/>
          </a:stretch>
        </p:blipFill>
        <p:spPr bwMode="auto">
          <a:xfrm>
            <a:off x="304800" y="1524000"/>
            <a:ext cx="4200215" cy="3975100"/>
          </a:xfrm>
          <a:prstGeom prst="rect">
            <a:avLst/>
          </a:prstGeom>
          <a:noFill/>
        </p:spPr>
      </p:pic>
      <p:pic>
        <p:nvPicPr>
          <p:cNvPr id="372738" name="Picture 2" descr="C:\Users\Kerry\Documents\Riskproject\Figures\genbestal.png"/>
          <p:cNvPicPr>
            <a:picLocks noChangeAspect="1" noChangeArrowheads="1"/>
          </p:cNvPicPr>
          <p:nvPr/>
        </p:nvPicPr>
        <p:blipFill>
          <a:blip r:embed="rId3" cstate="print"/>
          <a:srcRect l="8631" r="12083"/>
          <a:stretch>
            <a:fillRect/>
          </a:stretch>
        </p:blipFill>
        <p:spPr bwMode="auto">
          <a:xfrm>
            <a:off x="4572000" y="1524000"/>
            <a:ext cx="4200196" cy="3975100"/>
          </a:xfrm>
          <a:prstGeom prst="rect">
            <a:avLst/>
          </a:prstGeom>
          <a:noFill/>
        </p:spPr>
      </p:pic>
    </p:spTree>
    <p:extLst>
      <p:ext uri="{BB962C8B-B14F-4D97-AF65-F5344CB8AC3E}">
        <p14:creationId xmlns:p14="http://schemas.microsoft.com/office/powerpoint/2010/main" val="4221123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0F2AB1"/>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algn="ctr" eaLnBrk="1" hangingPunct="1">
              <a:buSzPct val="70000"/>
              <a:buBlip>
                <a:blip r:embed="rId3"/>
              </a:buBlip>
              <a:defRPr/>
            </a:pPr>
            <a:r>
              <a:rPr lang="en-US" b="1" dirty="0" smtClean="0">
                <a:solidFill>
                  <a:srgbClr val="0F2AB1"/>
                </a:solidFill>
                <a:effectLst>
                  <a:outerShdw blurRad="38100" dist="38100" dir="2700000" algn="tl">
                    <a:srgbClr val="C0C0C0"/>
                  </a:outerShdw>
                </a:effectLst>
              </a:rPr>
              <a:t>Absolute genesis frequency calibrated to globe during the period 1980-2005</a:t>
            </a:r>
          </a:p>
        </p:txBody>
      </p:sp>
    </p:spTree>
    <p:extLst>
      <p:ext uri="{BB962C8B-B14F-4D97-AF65-F5344CB8AC3E}">
        <p14:creationId xmlns:p14="http://schemas.microsoft.com/office/powerpoint/2010/main" val="3715431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Riskproject\Figures\era40_1000tracks.tif"/>
          <p:cNvPicPr>
            <a:picLocks noChangeAspect="1" noChangeArrowheads="1"/>
          </p:cNvPicPr>
          <p:nvPr/>
        </p:nvPicPr>
        <p:blipFill>
          <a:blip r:embed="rId2" cstate="print"/>
          <a:srcRect/>
          <a:stretch>
            <a:fillRect/>
          </a:stretch>
        </p:blipFill>
        <p:spPr bwMode="auto">
          <a:xfrm>
            <a:off x="152400" y="304800"/>
            <a:ext cx="8763000" cy="5794140"/>
          </a:xfrm>
          <a:prstGeom prst="rect">
            <a:avLst/>
          </a:prstGeom>
          <a:noFill/>
        </p:spPr>
      </p:pic>
    </p:spTree>
    <p:extLst>
      <p:ext uri="{BB962C8B-B14F-4D97-AF65-F5344CB8AC3E}">
        <p14:creationId xmlns:p14="http://schemas.microsoft.com/office/powerpoint/2010/main" val="1501524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152400"/>
            <a:ext cx="8229600" cy="944562"/>
          </a:xfrm>
        </p:spPr>
        <p:txBody>
          <a:bodyPr>
            <a:noAutofit/>
          </a:bodyPr>
          <a:lstStyle/>
          <a:p>
            <a:pPr>
              <a:defRPr/>
            </a:pPr>
            <a:r>
              <a:rPr lang="en-US" sz="2600" dirty="0">
                <a:solidFill>
                  <a:srgbClr val="0F2AB1"/>
                </a:solidFill>
                <a:effectLst>
                  <a:outerShdw blurRad="38100" dist="38100" dir="2700000" algn="tl">
                    <a:srgbClr val="C0C0C0"/>
                  </a:outerShdw>
                </a:effectLst>
                <a:latin typeface="Arial" pitchFamily="34" charset="0"/>
                <a:cs typeface="Arial" pitchFamily="34" charset="0"/>
              </a:rPr>
              <a:t>Cumulative Distribution of Storm Lifetime Peak Wind Speed, with Sample of </a:t>
            </a:r>
            <a:r>
              <a:rPr lang="en-US" sz="2600" dirty="0" smtClean="0">
                <a:solidFill>
                  <a:srgbClr val="0F2AB1"/>
                </a:solidFill>
                <a:effectLst>
                  <a:outerShdw blurRad="38100" dist="38100" dir="2700000" algn="tl">
                    <a:srgbClr val="C0C0C0"/>
                  </a:outerShdw>
                </a:effectLst>
                <a:latin typeface="Arial" pitchFamily="34" charset="0"/>
                <a:cs typeface="Arial" pitchFamily="34" charset="0"/>
              </a:rPr>
              <a:t>1755</a:t>
            </a:r>
            <a:r>
              <a:rPr lang="en-US" sz="2600" dirty="0" smtClean="0">
                <a:solidFill>
                  <a:srgbClr val="0F2AB1"/>
                </a:solidFill>
                <a:latin typeface="Arial" pitchFamily="34" charset="0"/>
                <a:cs typeface="Arial" pitchFamily="34" charset="0"/>
              </a:rPr>
              <a:t> </a:t>
            </a:r>
            <a:r>
              <a:rPr lang="en-US" sz="2600" dirty="0">
                <a:solidFill>
                  <a:srgbClr val="0F2AB1"/>
                </a:solidFill>
                <a:effectLst>
                  <a:outerShdw blurRad="38100" dist="38100" dir="2700000" algn="tl">
                    <a:srgbClr val="C0C0C0"/>
                  </a:outerShdw>
                </a:effectLst>
                <a:latin typeface="Arial" pitchFamily="34" charset="0"/>
                <a:cs typeface="Arial" pitchFamily="34" charset="0"/>
              </a:rPr>
              <a:t>Synthetic Tracks</a:t>
            </a:r>
          </a:p>
        </p:txBody>
      </p:sp>
      <p:pic>
        <p:nvPicPr>
          <p:cNvPr id="43011" name="Picture 3" descr="C:\Users\Kerry Emaanuel\Riskproject\atlanticrand4histot.png"/>
          <p:cNvPicPr>
            <a:picLocks noChangeAspect="1" noChangeArrowheads="1"/>
          </p:cNvPicPr>
          <p:nvPr/>
        </p:nvPicPr>
        <p:blipFill>
          <a:blip r:embed="rId3"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solidFill>
                  <a:prstClr val="black"/>
                </a:solidFill>
              </a:rPr>
              <a:t>95% confidence bounds</a:t>
            </a:r>
          </a:p>
        </p:txBody>
      </p:sp>
    </p:spTree>
    <p:extLst>
      <p:ext uri="{BB962C8B-B14F-4D97-AF65-F5344CB8AC3E}">
        <p14:creationId xmlns:p14="http://schemas.microsoft.com/office/powerpoint/2010/main" val="3705539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Hurricane Risks:</a:t>
            </a:r>
            <a:endParaRPr lang="en-US" sz="4000"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981200"/>
            <a:ext cx="8229600" cy="4648200"/>
          </a:xfrm>
        </p:spPr>
        <p:txBody>
          <a:bodyPr>
            <a:normAutofit/>
          </a:bodyPr>
          <a:lstStyle/>
          <a:p>
            <a:pPr>
              <a:buSzPct val="70000"/>
              <a:buBlip>
                <a:blip r:embed="rId2"/>
              </a:buBlip>
            </a:pPr>
            <a:r>
              <a:rPr lang="en-US" dirty="0" smtClean="0">
                <a:solidFill>
                  <a:srgbClr val="0F2AB1"/>
                </a:solidFill>
                <a:latin typeface="Arial" pitchFamily="34" charset="0"/>
                <a:cs typeface="Arial" pitchFamily="34" charset="0"/>
              </a:rPr>
              <a:t>Wind</a:t>
            </a:r>
          </a:p>
          <a:p>
            <a:pPr>
              <a:buSzPct val="70000"/>
              <a:buBlip>
                <a:blip r:embed="rId2"/>
              </a:buBlip>
            </a:pPr>
            <a:endParaRPr lang="en-US" dirty="0" smtClean="0">
              <a:solidFill>
                <a:srgbClr val="0F2AB1"/>
              </a:solidFill>
              <a:latin typeface="Arial" pitchFamily="34" charset="0"/>
              <a:cs typeface="Arial" pitchFamily="34" charset="0"/>
            </a:endParaRPr>
          </a:p>
          <a:p>
            <a:pPr>
              <a:buSzPct val="70000"/>
              <a:buBlip>
                <a:blip r:embed="rId2"/>
              </a:buBlip>
            </a:pPr>
            <a:endParaRPr lang="en-US" dirty="0" smtClean="0">
              <a:solidFill>
                <a:srgbClr val="0F2AB1"/>
              </a:solidFill>
              <a:latin typeface="Arial" pitchFamily="34" charset="0"/>
              <a:cs typeface="Arial" pitchFamily="34" charset="0"/>
            </a:endParaRPr>
          </a:p>
          <a:p>
            <a:pPr>
              <a:buSzPct val="70000"/>
              <a:buBlip>
                <a:blip r:embed="rId2"/>
              </a:buBlip>
            </a:pPr>
            <a:r>
              <a:rPr lang="en-US" dirty="0" smtClean="0">
                <a:solidFill>
                  <a:srgbClr val="0F2AB1"/>
                </a:solidFill>
                <a:latin typeface="Arial" pitchFamily="34" charset="0"/>
                <a:cs typeface="Arial" pitchFamily="34" charset="0"/>
              </a:rPr>
              <a:t>Storm Surge</a:t>
            </a:r>
          </a:p>
          <a:p>
            <a:pPr>
              <a:buSzPct val="70000"/>
              <a:buBlip>
                <a:blip r:embed="rId2"/>
              </a:buBlip>
            </a:pPr>
            <a:endParaRPr lang="en-US" dirty="0" smtClean="0">
              <a:solidFill>
                <a:srgbClr val="0F2AB1"/>
              </a:solidFill>
              <a:latin typeface="Arial" pitchFamily="34" charset="0"/>
              <a:cs typeface="Arial" pitchFamily="34" charset="0"/>
            </a:endParaRPr>
          </a:p>
          <a:p>
            <a:pPr>
              <a:buSzPct val="70000"/>
              <a:buBlip>
                <a:blip r:embed="rId2"/>
              </a:buBlip>
            </a:pPr>
            <a:endParaRPr lang="en-US" dirty="0" smtClean="0">
              <a:solidFill>
                <a:srgbClr val="0F2AB1"/>
              </a:solidFill>
              <a:latin typeface="Arial" pitchFamily="34" charset="0"/>
              <a:cs typeface="Arial" pitchFamily="34" charset="0"/>
            </a:endParaRPr>
          </a:p>
          <a:p>
            <a:pPr>
              <a:buSzPct val="70000"/>
              <a:buBlip>
                <a:blip r:embed="rId2"/>
              </a:buBlip>
            </a:pPr>
            <a:r>
              <a:rPr lang="en-US" dirty="0" smtClean="0">
                <a:solidFill>
                  <a:srgbClr val="0F2AB1"/>
                </a:solidFill>
                <a:latin typeface="Arial" pitchFamily="34" charset="0"/>
                <a:cs typeface="Arial" pitchFamily="34" charset="0"/>
              </a:rPr>
              <a:t>Rain</a:t>
            </a:r>
            <a:endParaRPr lang="en-US" dirty="0">
              <a:solidFill>
                <a:srgbClr val="0F2AB1"/>
              </a:solidFill>
              <a:latin typeface="Arial" pitchFamily="34" charset="0"/>
              <a:cs typeface="Arial" pitchFamily="34" charset="0"/>
            </a:endParaRPr>
          </a:p>
        </p:txBody>
      </p:sp>
      <p:pic>
        <p:nvPicPr>
          <p:cNvPr id="403458" name="Picture 2" descr="http://www.google.com/url?source=imglanding&amp;ct=img&amp;q=http://vogeltalksrving.com/wp-content/uploads/2011/09/hurricane_wind.jpg&amp;sa=X&amp;ei=8QetT4ngNOba6gHprP2ZDQ&amp;ved=0CAoQ8wc4zAI&amp;usg=AFQjCNGvXXiQXxHI6sK1etVkmTIMDhCxYg"/>
          <p:cNvPicPr>
            <a:picLocks noChangeAspect="1" noChangeArrowheads="1"/>
          </p:cNvPicPr>
          <p:nvPr/>
        </p:nvPicPr>
        <p:blipFill>
          <a:blip r:embed="rId3" cstate="print"/>
          <a:srcRect/>
          <a:stretch>
            <a:fillRect/>
          </a:stretch>
        </p:blipFill>
        <p:spPr bwMode="auto">
          <a:xfrm>
            <a:off x="4953000" y="1419589"/>
            <a:ext cx="2743200" cy="1727634"/>
          </a:xfrm>
          <a:prstGeom prst="rect">
            <a:avLst/>
          </a:prstGeom>
          <a:noFill/>
        </p:spPr>
      </p:pic>
      <p:pic>
        <p:nvPicPr>
          <p:cNvPr id="403460" name="Picture 4" descr="https://encrypted-tbn1.google.com/images?q=tbn:ANd9GcSWYOtzz6cT_ypHQ9t8lc9nmEW87iIUulwenR3ybduIJSnSfnH2lQ"/>
          <p:cNvPicPr>
            <a:picLocks noChangeAspect="1" noChangeArrowheads="1"/>
          </p:cNvPicPr>
          <p:nvPr/>
        </p:nvPicPr>
        <p:blipFill>
          <a:blip r:embed="rId4" cstate="print"/>
          <a:srcRect/>
          <a:stretch>
            <a:fillRect/>
          </a:stretch>
        </p:blipFill>
        <p:spPr bwMode="auto">
          <a:xfrm>
            <a:off x="4953000" y="3276600"/>
            <a:ext cx="2733675" cy="1676400"/>
          </a:xfrm>
          <a:prstGeom prst="rect">
            <a:avLst/>
          </a:prstGeom>
          <a:noFill/>
        </p:spPr>
      </p:pic>
      <p:pic>
        <p:nvPicPr>
          <p:cNvPr id="403462" name="Picture 6" descr="http://www.google.com/url?source=imglanding&amp;ct=img&amp;q=http://upload.wikimedia.org/wikipedia/commons/5/50/Hurricane_Katrina_Flooding.jpg&amp;sa=X&amp;ei=QQmtT9iGNsPv6AGQu4DoDA&amp;ved=0CAkQ8wc4YA&amp;usg=AFQjCNHaFJ5zyogI9RWCqnA99_l_vmPEwQ"/>
          <p:cNvPicPr>
            <a:picLocks noChangeAspect="1" noChangeArrowheads="1"/>
          </p:cNvPicPr>
          <p:nvPr/>
        </p:nvPicPr>
        <p:blipFill>
          <a:blip r:embed="rId5" cstate="print"/>
          <a:srcRect/>
          <a:stretch>
            <a:fillRect/>
          </a:stretch>
        </p:blipFill>
        <p:spPr bwMode="auto">
          <a:xfrm>
            <a:off x="4953000" y="5029200"/>
            <a:ext cx="2743200" cy="1693804"/>
          </a:xfrm>
          <a:prstGeom prst="rect">
            <a:avLst/>
          </a:prstGeom>
          <a:noFill/>
        </p:spPr>
      </p:pic>
    </p:spTree>
    <p:extLst>
      <p:ext uri="{BB962C8B-B14F-4D97-AF65-F5344CB8AC3E}">
        <p14:creationId xmlns:p14="http://schemas.microsoft.com/office/powerpoint/2010/main" val="17036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3458"/>
                                        </p:tgtEl>
                                        <p:attrNameLst>
                                          <p:attrName>style.visibility</p:attrName>
                                        </p:attrNameLst>
                                      </p:cBhvr>
                                      <p:to>
                                        <p:strVal val="visible"/>
                                      </p:to>
                                    </p:set>
                                    <p:animEffect transition="in" filter="blinds(horizontal)">
                                      <p:cBhvr>
                                        <p:cTn id="10" dur="500"/>
                                        <p:tgtEl>
                                          <p:spTgt spid="40345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3460"/>
                                        </p:tgtEl>
                                        <p:attrNameLst>
                                          <p:attrName>style.visibility</p:attrName>
                                        </p:attrNameLst>
                                      </p:cBhvr>
                                      <p:to>
                                        <p:strVal val="visible"/>
                                      </p:to>
                                    </p:set>
                                    <p:animEffect transition="in" filter="blinds(horizontal)">
                                      <p:cBhvr>
                                        <p:cTn id="18" dur="500"/>
                                        <p:tgtEl>
                                          <p:spTgt spid="40346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03462"/>
                                        </p:tgtEl>
                                        <p:attrNameLst>
                                          <p:attrName>style.visibility</p:attrName>
                                        </p:attrNameLst>
                                      </p:cBhvr>
                                      <p:to>
                                        <p:strVal val="visible"/>
                                      </p:to>
                                    </p:set>
                                    <p:animEffect transition="in" filter="blinds(horizontal)">
                                      <p:cBhvr>
                                        <p:cTn id="26" dur="500"/>
                                        <p:tgtEl>
                                          <p:spTgt spid="40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Kerry Emaanuel\Graphics\Transparent Figures\amm_freq.PNG"/>
          <p:cNvPicPr>
            <a:picLocks noChangeAspect="1" noChangeArrowheads="1"/>
          </p:cNvPicPr>
          <p:nvPr/>
        </p:nvPicPr>
        <p:blipFill>
          <a:blip r:embed="rId2" cstate="print"/>
          <a:srcRect/>
          <a:stretch>
            <a:fillRect/>
          </a:stretch>
        </p:blipFill>
        <p:spPr bwMode="auto">
          <a:xfrm>
            <a:off x="228600" y="1676400"/>
            <a:ext cx="8656638" cy="4438650"/>
          </a:xfrm>
          <a:prstGeom prst="rect">
            <a:avLst/>
          </a:prstGeom>
          <a:noFill/>
          <a:ln w="9525">
            <a:noFill/>
            <a:miter lim="800000"/>
            <a:headEnd/>
            <a:tailEnd/>
          </a:ln>
        </p:spPr>
      </p:pic>
      <p:sp>
        <p:nvSpPr>
          <p:cNvPr id="6" name="TextBox 5"/>
          <p:cNvSpPr txBox="1"/>
          <p:nvPr/>
        </p:nvSpPr>
        <p:spPr>
          <a:xfrm>
            <a:off x="381000" y="381000"/>
            <a:ext cx="8382000" cy="1077913"/>
          </a:xfrm>
          <a:prstGeom prst="rect">
            <a:avLst/>
          </a:prstGeom>
          <a:noFill/>
        </p:spPr>
        <p:txBody>
          <a:bodyPr>
            <a:spAutoFit/>
          </a:bodyPr>
          <a:lstStyle/>
          <a:p>
            <a:pPr algn="ctr">
              <a:defRPr/>
            </a:pPr>
            <a:r>
              <a:rPr lang="en-US" sz="3200" dirty="0">
                <a:solidFill>
                  <a:srgbClr val="0F2AB1"/>
                </a:solidFill>
                <a:effectLst>
                  <a:outerShdw blurRad="38100" dist="38100" dir="2700000" algn="tl">
                    <a:srgbClr val="000000">
                      <a:alpha val="43137"/>
                    </a:srgbClr>
                  </a:outerShdw>
                </a:effectLst>
              </a:rPr>
              <a:t>Captures effects of regional climate phenomena (e.g. ENSO, AMM)</a:t>
            </a:r>
          </a:p>
        </p:txBody>
      </p:sp>
    </p:spTree>
    <p:extLst>
      <p:ext uri="{BB962C8B-B14F-4D97-AF65-F5344CB8AC3E}">
        <p14:creationId xmlns:p14="http://schemas.microsoft.com/office/powerpoint/2010/main" val="1572749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sz="32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Sample Storm Wind Swath</a:t>
            </a:r>
            <a:endParaRPr lang="en-US" sz="3200"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pic>
        <p:nvPicPr>
          <p:cNvPr id="19459" name="Picture 2" descr="C:\Users\Kerry Emaanuel\Graphics\Transparent Figures\New_England_swath.png"/>
          <p:cNvPicPr>
            <a:picLocks noChangeAspect="1" noChangeArrowheads="1"/>
          </p:cNvPicPr>
          <p:nvPr/>
        </p:nvPicPr>
        <p:blipFill>
          <a:blip r:embed="rId3" cstate="print"/>
          <a:srcRect/>
          <a:stretch>
            <a:fillRect/>
          </a:stretch>
        </p:blipFill>
        <p:spPr bwMode="auto">
          <a:xfrm>
            <a:off x="1143000" y="1143000"/>
            <a:ext cx="6705600" cy="5553075"/>
          </a:xfrm>
          <a:prstGeom prst="rect">
            <a:avLst/>
          </a:prstGeom>
          <a:noFill/>
          <a:ln w="9525">
            <a:noFill/>
            <a:miter lim="800000"/>
            <a:headEnd/>
            <a:tailEnd/>
          </a:ln>
        </p:spPr>
      </p:pic>
    </p:spTree>
    <p:extLst>
      <p:ext uri="{BB962C8B-B14F-4D97-AF65-F5344CB8AC3E}">
        <p14:creationId xmlns:p14="http://schemas.microsoft.com/office/powerpoint/2010/main" val="225513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sz="32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Return Periods</a:t>
            </a:r>
          </a:p>
        </p:txBody>
      </p:sp>
      <p:pic>
        <p:nvPicPr>
          <p:cNvPr id="18435" name="Picture 4" descr="C:\Documents and Settings\Kerry Emanuel\My Documents\riskproject\fig2ct.png"/>
          <p:cNvPicPr>
            <a:picLocks noChangeAspect="1" noChangeArrowheads="1"/>
          </p:cNvPicPr>
          <p:nvPr/>
        </p:nvPicPr>
        <p:blipFill>
          <a:blip r:embed="rId3" cstate="print"/>
          <a:srcRect/>
          <a:stretch>
            <a:fillRect/>
          </a:stretch>
        </p:blipFill>
        <p:spPr bwMode="auto">
          <a:xfrm>
            <a:off x="685800" y="914400"/>
            <a:ext cx="7572375" cy="5676900"/>
          </a:xfrm>
          <a:prstGeom prst="rect">
            <a:avLst/>
          </a:prstGeom>
          <a:noFill/>
          <a:ln w="9525">
            <a:noFill/>
            <a:miter lim="800000"/>
            <a:headEnd/>
            <a:tailEnd/>
          </a:ln>
        </p:spPr>
      </p:pic>
    </p:spTree>
    <p:extLst>
      <p:ext uri="{BB962C8B-B14F-4D97-AF65-F5344CB8AC3E}">
        <p14:creationId xmlns:p14="http://schemas.microsoft.com/office/powerpoint/2010/main" val="2555656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8001000"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0033CC"/>
                </a:solidFill>
                <a:effectLst>
                  <a:outerShdw blurRad="38100" dist="38100" dir="2700000" algn="tl">
                    <a:srgbClr val="000000">
                      <a:alpha val="43137"/>
                    </a:srgbClr>
                  </a:outerShdw>
                </a:effectLst>
                <a:latin typeface="Arial" charset="0"/>
                <a:cs typeface="Arial" charset="0"/>
              </a:rPr>
              <a:t>Accumulated Rainfall (mm)</a:t>
            </a:r>
            <a:endParaRPr lang="en-US" sz="2400" dirty="0">
              <a:solidFill>
                <a:srgbClr val="0033CC"/>
              </a:solidFill>
              <a:effectLst>
                <a:outerShdw blurRad="38100" dist="38100" dir="2700000" algn="tl">
                  <a:srgbClr val="000000">
                    <a:alpha val="43137"/>
                  </a:srgbClr>
                </a:outerShdw>
              </a:effectLst>
              <a:latin typeface="Arial" charset="0"/>
              <a:cs typeface="Arial" charset="0"/>
            </a:endParaRPr>
          </a:p>
        </p:txBody>
      </p:sp>
      <p:pic>
        <p:nvPicPr>
          <p:cNvPr id="461826" name="Picture 2"/>
          <p:cNvPicPr>
            <a:picLocks noChangeAspect="1" noChangeArrowheads="1"/>
          </p:cNvPicPr>
          <p:nvPr/>
        </p:nvPicPr>
        <p:blipFill>
          <a:blip r:embed="rId2" cstate="print"/>
          <a:srcRect t="8696"/>
          <a:stretch>
            <a:fillRect/>
          </a:stretch>
        </p:blipFill>
        <p:spPr bwMode="auto">
          <a:xfrm>
            <a:off x="1066800" y="762012"/>
            <a:ext cx="7162800" cy="5883372"/>
          </a:xfrm>
          <a:prstGeom prst="rect">
            <a:avLst/>
          </a:prstGeom>
          <a:noFill/>
          <a:ln w="9525">
            <a:noFill/>
            <a:miter lim="800000"/>
            <a:headEnd/>
            <a:tailEnd/>
          </a:ln>
        </p:spPr>
      </p:pic>
    </p:spTree>
    <p:extLst>
      <p:ext uri="{BB962C8B-B14F-4D97-AF65-F5344CB8AC3E}">
        <p14:creationId xmlns:p14="http://schemas.microsoft.com/office/powerpoint/2010/main" val="1922588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3NYmeshes_2.png"/>
          <p:cNvPicPr>
            <a:picLocks noChangeAspect="1"/>
          </p:cNvPicPr>
          <p:nvPr/>
        </p:nvPicPr>
        <p:blipFill>
          <a:blip r:embed="rId3" cstate="print"/>
          <a:stretch>
            <a:fillRect/>
          </a:stretch>
        </p:blipFill>
        <p:spPr>
          <a:xfrm>
            <a:off x="3127248" y="923544"/>
            <a:ext cx="5715000" cy="5715000"/>
          </a:xfrm>
          <a:prstGeom prst="rect">
            <a:avLst/>
          </a:prstGeom>
        </p:spPr>
      </p:pic>
      <p:sp>
        <p:nvSpPr>
          <p:cNvPr id="26626" name="Rectangle 2"/>
          <p:cNvSpPr>
            <a:spLocks noChangeArrowheads="1"/>
          </p:cNvSpPr>
          <p:nvPr/>
        </p:nvSpPr>
        <p:spPr bwMode="auto">
          <a:xfrm>
            <a:off x="2514600" y="228600"/>
            <a:ext cx="5181600" cy="492125"/>
          </a:xfrm>
          <a:prstGeom prst="rect">
            <a:avLst/>
          </a:prstGeom>
          <a:noFill/>
          <a:ln w="9525">
            <a:noFill/>
            <a:miter lim="800000"/>
            <a:headEnd/>
            <a:tailEnd/>
          </a:ln>
        </p:spPr>
        <p:txBody>
          <a:bodyPr>
            <a:spAutoFit/>
          </a:bodyPr>
          <a:lstStyle/>
          <a:p>
            <a:pPr fontAlgn="base">
              <a:spcBef>
                <a:spcPct val="0"/>
              </a:spcBef>
              <a:spcAft>
                <a:spcPct val="0"/>
              </a:spcAft>
            </a:pPr>
            <a:r>
              <a:rPr lang="en-US" sz="2600" b="1" dirty="0">
                <a:solidFill>
                  <a:srgbClr val="C00000"/>
                </a:solidFill>
                <a:latin typeface="Arial" pitchFamily="34" charset="0"/>
                <a:cs typeface="Arial" pitchFamily="34" charset="0"/>
              </a:rPr>
              <a:t>Storm Surge Simulation</a:t>
            </a:r>
          </a:p>
        </p:txBody>
      </p:sp>
      <p:cxnSp>
        <p:nvCxnSpPr>
          <p:cNvPr id="5" name="Straight Arrow Connector 4"/>
          <p:cNvCxnSpPr/>
          <p:nvPr/>
        </p:nvCxnSpPr>
        <p:spPr bwMode="auto">
          <a:xfrm>
            <a:off x="4572000" y="1905000"/>
            <a:ext cx="3048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641" name="TextBox 5"/>
          <p:cNvSpPr txBox="1">
            <a:spLocks noChangeArrowheads="1"/>
          </p:cNvSpPr>
          <p:nvPr/>
        </p:nvSpPr>
        <p:spPr bwMode="auto">
          <a:xfrm>
            <a:off x="3352800" y="1411669"/>
            <a:ext cx="1438214" cy="5847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a:solidFill>
                  <a:prstClr val="black"/>
                </a:solidFill>
                <a:latin typeface="Arial" pitchFamily="34" charset="0"/>
                <a:cs typeface="Arial" pitchFamily="34" charset="0"/>
              </a:rPr>
              <a:t>SLOSH mesh</a:t>
            </a:r>
          </a:p>
          <a:p>
            <a:pPr algn="ctr" fontAlgn="base">
              <a:spcBef>
                <a:spcPct val="0"/>
              </a:spcBef>
              <a:spcAft>
                <a:spcPct val="0"/>
              </a:spcAft>
            </a:pPr>
            <a:r>
              <a:rPr lang="en-US" sz="1600" dirty="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10</a:t>
            </a:r>
            <a:r>
              <a:rPr lang="en-US" sz="1600" baseline="30000" dirty="0" smtClean="0">
                <a:solidFill>
                  <a:prstClr val="black"/>
                </a:solidFill>
                <a:latin typeface="Arial" pitchFamily="34" charset="0"/>
                <a:cs typeface="Arial" pitchFamily="34" charset="0"/>
              </a:rPr>
              <a:t>3</a:t>
            </a:r>
            <a:r>
              <a:rPr lang="en-US" sz="1600" dirty="0" smtClean="0">
                <a:solidFill>
                  <a:prstClr val="black"/>
                </a:solidFill>
                <a:latin typeface="Arial" pitchFamily="34" charset="0"/>
                <a:cs typeface="Arial" pitchFamily="34" charset="0"/>
              </a:rPr>
              <a:t> m</a:t>
            </a:r>
            <a:endParaRPr lang="en-US" sz="1600" dirty="0">
              <a:solidFill>
                <a:prstClr val="black"/>
              </a:solidFill>
              <a:latin typeface="Arial" pitchFamily="34" charset="0"/>
              <a:cs typeface="Arial" pitchFamily="34" charset="0"/>
            </a:endParaRPr>
          </a:p>
        </p:txBody>
      </p:sp>
      <p:cxnSp>
        <p:nvCxnSpPr>
          <p:cNvPr id="26642" name="Straight Arrow Connector 7"/>
          <p:cNvCxnSpPr>
            <a:cxnSpLocks noChangeShapeType="1"/>
            <a:stCxn id="26643" idx="2"/>
          </p:cNvCxnSpPr>
          <p:nvPr/>
        </p:nvCxnSpPr>
        <p:spPr bwMode="auto">
          <a:xfrm rot="5400000">
            <a:off x="7718902" y="1878317"/>
            <a:ext cx="329624" cy="382990"/>
          </a:xfrm>
          <a:prstGeom prst="straightConnector1">
            <a:avLst/>
          </a:prstGeom>
          <a:noFill/>
          <a:ln w="9525" algn="ctr">
            <a:solidFill>
              <a:srgbClr val="CC04B4"/>
            </a:solidFill>
            <a:round/>
            <a:headEnd/>
            <a:tailEnd type="arrow" w="med" len="med"/>
          </a:ln>
        </p:spPr>
      </p:cxnSp>
      <p:sp>
        <p:nvSpPr>
          <p:cNvPr id="26643" name="TextBox 8"/>
          <p:cNvSpPr txBox="1">
            <a:spLocks noChangeArrowheads="1"/>
          </p:cNvSpPr>
          <p:nvPr/>
        </p:nvSpPr>
        <p:spPr bwMode="auto">
          <a:xfrm>
            <a:off x="7311218" y="1320225"/>
            <a:ext cx="1527982" cy="5847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a:solidFill>
                  <a:srgbClr val="CA0697"/>
                </a:solidFill>
                <a:latin typeface="Arial" pitchFamily="34" charset="0"/>
                <a:cs typeface="Arial" pitchFamily="34" charset="0"/>
              </a:rPr>
              <a:t>ADCIRC mesh</a:t>
            </a:r>
          </a:p>
          <a:p>
            <a:pPr algn="ctr" fontAlgn="base">
              <a:spcBef>
                <a:spcPct val="0"/>
              </a:spcBef>
              <a:spcAft>
                <a:spcPct val="0"/>
              </a:spcAft>
            </a:pPr>
            <a:r>
              <a:rPr lang="en-US" sz="1600" dirty="0">
                <a:solidFill>
                  <a:srgbClr val="CA0697"/>
                </a:solidFill>
                <a:latin typeface="Arial" pitchFamily="34" charset="0"/>
                <a:cs typeface="Arial" pitchFamily="34" charset="0"/>
              </a:rPr>
              <a:t>~ </a:t>
            </a:r>
            <a:r>
              <a:rPr lang="en-US" sz="1600" dirty="0" smtClean="0">
                <a:solidFill>
                  <a:srgbClr val="CC04B4"/>
                </a:solidFill>
                <a:latin typeface="Arial" pitchFamily="34" charset="0"/>
                <a:cs typeface="Arial" pitchFamily="34" charset="0"/>
              </a:rPr>
              <a:t>10</a:t>
            </a:r>
            <a:r>
              <a:rPr lang="en-US" sz="1600" baseline="30000" dirty="0" smtClean="0">
                <a:solidFill>
                  <a:srgbClr val="CC04B4"/>
                </a:solidFill>
                <a:latin typeface="Arial" pitchFamily="34" charset="0"/>
                <a:cs typeface="Arial" pitchFamily="34" charset="0"/>
              </a:rPr>
              <a:t>2</a:t>
            </a:r>
            <a:r>
              <a:rPr lang="en-US" sz="1600" dirty="0" smtClean="0">
                <a:solidFill>
                  <a:srgbClr val="CC04B4"/>
                </a:solidFill>
                <a:latin typeface="Arial" pitchFamily="34" charset="0"/>
                <a:cs typeface="Arial" pitchFamily="34" charset="0"/>
              </a:rPr>
              <a:t> m</a:t>
            </a:r>
            <a:endParaRPr lang="en-US" sz="1600" dirty="0">
              <a:solidFill>
                <a:srgbClr val="CC04B4"/>
              </a:solidFill>
              <a:latin typeface="Arial" pitchFamily="34" charset="0"/>
              <a:cs typeface="Arial" pitchFamily="34" charset="0"/>
            </a:endParaRPr>
          </a:p>
        </p:txBody>
      </p:sp>
      <p:grpSp>
        <p:nvGrpSpPr>
          <p:cNvPr id="2" name="Group 14"/>
          <p:cNvGrpSpPr>
            <a:grpSpLocks/>
          </p:cNvGrpSpPr>
          <p:nvPr/>
        </p:nvGrpSpPr>
        <p:grpSpPr bwMode="auto">
          <a:xfrm>
            <a:off x="533400" y="2362200"/>
            <a:ext cx="3048000" cy="2286000"/>
            <a:chOff x="228600" y="2209800"/>
            <a:chExt cx="3200400" cy="2514600"/>
          </a:xfrm>
        </p:grpSpPr>
        <p:pic>
          <p:nvPicPr>
            <p:cNvPr id="13" name="Content Placeholder 2" descr="NY.jpg"/>
            <p:cNvPicPr preferRelativeResize="0">
              <a:picLocks/>
            </p:cNvPicPr>
            <p:nvPr/>
          </p:nvPicPr>
          <p:blipFill>
            <a:blip r:embed="rId4" cstate="print"/>
            <a:stretch>
              <a:fillRect/>
            </a:stretch>
          </p:blipFill>
          <p:spPr bwMode="auto">
            <a:xfrm>
              <a:off x="228600" y="2209800"/>
              <a:ext cx="3200400" cy="2514600"/>
            </a:xfrm>
            <a:prstGeom prst="rect">
              <a:avLst/>
            </a:prstGeom>
            <a:noFill/>
            <a:ln w="38100" cap="sq">
              <a:solidFill>
                <a:srgbClr val="000000"/>
              </a:solidFill>
              <a:miter lim="800000"/>
              <a:headEnd/>
              <a:tailEnd/>
            </a:ln>
            <a:effectLst>
              <a:outerShdw blurRad="50800" dist="38100" dir="2700000" algn="tl" rotWithShape="0">
                <a:srgbClr val="000000">
                  <a:alpha val="43000"/>
                </a:srgbClr>
              </a:outerShdw>
            </a:effectLst>
          </p:spPr>
        </p:pic>
        <p:sp>
          <p:nvSpPr>
            <p:cNvPr id="26638" name="Rectangle 13"/>
            <p:cNvSpPr>
              <a:spLocks noChangeArrowheads="1"/>
            </p:cNvSpPr>
            <p:nvPr/>
          </p:nvSpPr>
          <p:spPr bwMode="auto">
            <a:xfrm>
              <a:off x="1905000" y="2819400"/>
              <a:ext cx="1325563" cy="33855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FFFF00"/>
                  </a:solidFill>
                  <a:latin typeface="Arial" charset="0"/>
                  <a:cs typeface="Arial" charset="0"/>
                </a:rPr>
                <a:t>Battery</a:t>
              </a:r>
              <a:endParaRPr lang="en-US" sz="1400" dirty="0">
                <a:solidFill>
                  <a:srgbClr val="FFFF00"/>
                </a:solidFill>
                <a:latin typeface="Arial" charset="0"/>
                <a:cs typeface="Arial" charset="0"/>
              </a:endParaRPr>
            </a:p>
          </p:txBody>
        </p:sp>
      </p:grpSp>
      <p:cxnSp>
        <p:nvCxnSpPr>
          <p:cNvPr id="26629" name="Straight Connector 20"/>
          <p:cNvCxnSpPr>
            <a:cxnSpLocks noChangeShapeType="1"/>
          </p:cNvCxnSpPr>
          <p:nvPr/>
        </p:nvCxnSpPr>
        <p:spPr bwMode="auto">
          <a:xfrm rot="16200000" flipH="1">
            <a:off x="3543300" y="2476500"/>
            <a:ext cx="1219200" cy="990600"/>
          </a:xfrm>
          <a:prstGeom prst="line">
            <a:avLst/>
          </a:prstGeom>
          <a:noFill/>
          <a:ln w="9525" algn="ctr">
            <a:solidFill>
              <a:schemeClr val="tx1"/>
            </a:solidFill>
            <a:round/>
            <a:headEnd/>
            <a:tailEnd/>
          </a:ln>
        </p:spPr>
      </p:cxnSp>
      <p:cxnSp>
        <p:nvCxnSpPr>
          <p:cNvPr id="26630" name="Straight Connector 22"/>
          <p:cNvCxnSpPr>
            <a:cxnSpLocks noChangeShapeType="1"/>
          </p:cNvCxnSpPr>
          <p:nvPr/>
        </p:nvCxnSpPr>
        <p:spPr bwMode="auto">
          <a:xfrm flipV="1">
            <a:off x="3581400" y="3657600"/>
            <a:ext cx="1066800" cy="990600"/>
          </a:xfrm>
          <a:prstGeom prst="line">
            <a:avLst/>
          </a:prstGeom>
          <a:noFill/>
          <a:ln w="9525" algn="ctr">
            <a:solidFill>
              <a:schemeClr val="tx1"/>
            </a:solidFill>
            <a:round/>
            <a:headEnd/>
            <a:tailEnd/>
          </a:ln>
        </p:spPr>
      </p:cxnSp>
      <p:sp>
        <p:nvSpPr>
          <p:cNvPr id="26635" name="TextBox 14"/>
          <p:cNvSpPr txBox="1">
            <a:spLocks noChangeArrowheads="1"/>
          </p:cNvSpPr>
          <p:nvPr/>
        </p:nvSpPr>
        <p:spPr bwMode="auto">
          <a:xfrm>
            <a:off x="381041" y="5105410"/>
            <a:ext cx="2438359"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a:solidFill>
                  <a:prstClr val="white"/>
                </a:solidFill>
                <a:latin typeface="Arial" pitchFamily="34" charset="0"/>
                <a:cs typeface="Arial" pitchFamily="34" charset="0"/>
              </a:rPr>
              <a:t>ADCIRC model</a:t>
            </a:r>
          </a:p>
          <a:p>
            <a:pPr algn="ctr" fontAlgn="base">
              <a:spcBef>
                <a:spcPct val="0"/>
              </a:spcBef>
              <a:spcAft>
                <a:spcPct val="0"/>
              </a:spcAft>
            </a:pPr>
            <a:r>
              <a:rPr lang="en-US" dirty="0">
                <a:solidFill>
                  <a:prstClr val="white"/>
                </a:solidFill>
                <a:latin typeface="Arial" pitchFamily="34" charset="0"/>
                <a:cs typeface="Arial" pitchFamily="34" charset="0"/>
              </a:rPr>
              <a:t>(</a:t>
            </a:r>
            <a:r>
              <a:rPr lang="en-US" i="1" dirty="0" err="1">
                <a:solidFill>
                  <a:prstClr val="white"/>
                </a:solidFill>
                <a:latin typeface="Arial" pitchFamily="34" charset="0"/>
                <a:cs typeface="Arial" pitchFamily="34" charset="0"/>
              </a:rPr>
              <a:t>Luettich</a:t>
            </a:r>
            <a:r>
              <a:rPr lang="en-US" i="1" dirty="0">
                <a:solidFill>
                  <a:prstClr val="white"/>
                </a:solidFill>
                <a:latin typeface="Arial" pitchFamily="34" charset="0"/>
                <a:cs typeface="Arial" pitchFamily="34" charset="0"/>
              </a:rPr>
              <a:t> et al. 1992</a:t>
            </a:r>
            <a:r>
              <a:rPr lang="en-US" dirty="0">
                <a:solidFill>
                  <a:prstClr val="white"/>
                </a:solidFill>
                <a:latin typeface="Arial" pitchFamily="34" charset="0"/>
                <a:cs typeface="Arial" pitchFamily="34" charset="0"/>
              </a:rPr>
              <a:t>)</a:t>
            </a:r>
          </a:p>
          <a:p>
            <a:pPr algn="ctr" fontAlgn="base">
              <a:spcBef>
                <a:spcPct val="0"/>
              </a:spcBef>
              <a:spcAft>
                <a:spcPct val="0"/>
              </a:spcAft>
            </a:pPr>
            <a:endParaRPr lang="en-US" dirty="0">
              <a:solidFill>
                <a:srgbClr val="7030A0"/>
              </a:solidFill>
              <a:latin typeface="Arial" pitchFamily="34" charset="0"/>
              <a:cs typeface="Arial" pitchFamily="34" charset="0"/>
            </a:endParaRPr>
          </a:p>
        </p:txBody>
      </p:sp>
      <p:sp>
        <p:nvSpPr>
          <p:cNvPr id="26633" name="TextBox 12"/>
          <p:cNvSpPr txBox="1">
            <a:spLocks noChangeArrowheads="1"/>
          </p:cNvSpPr>
          <p:nvPr/>
        </p:nvSpPr>
        <p:spPr bwMode="auto">
          <a:xfrm>
            <a:off x="76200" y="1143025"/>
            <a:ext cx="30480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a:solidFill>
                  <a:prstClr val="white"/>
                </a:solidFill>
                <a:latin typeface="Arial" pitchFamily="34" charset="0"/>
                <a:cs typeface="Arial" pitchFamily="34" charset="0"/>
              </a:rPr>
              <a:t>SLOSH model</a:t>
            </a:r>
          </a:p>
          <a:p>
            <a:pPr algn="ctr" fontAlgn="base">
              <a:spcBef>
                <a:spcPct val="0"/>
              </a:spcBef>
              <a:spcAft>
                <a:spcPct val="0"/>
              </a:spcAft>
            </a:pPr>
            <a:r>
              <a:rPr lang="en-US" dirty="0">
                <a:solidFill>
                  <a:prstClr val="white"/>
                </a:solidFill>
                <a:latin typeface="Arial" pitchFamily="34" charset="0"/>
                <a:cs typeface="Arial" pitchFamily="34" charset="0"/>
              </a:rPr>
              <a:t>(</a:t>
            </a:r>
            <a:r>
              <a:rPr lang="en-US" i="1" dirty="0" err="1">
                <a:solidFill>
                  <a:prstClr val="white"/>
                </a:solidFill>
                <a:latin typeface="Arial" pitchFamily="34" charset="0"/>
                <a:cs typeface="Arial" pitchFamily="34" charset="0"/>
              </a:rPr>
              <a:t>Jelesnianski</a:t>
            </a:r>
            <a:r>
              <a:rPr lang="en-US" i="1" dirty="0">
                <a:solidFill>
                  <a:prstClr val="white"/>
                </a:solidFill>
                <a:latin typeface="Arial" pitchFamily="34" charset="0"/>
                <a:cs typeface="Arial" pitchFamily="34" charset="0"/>
              </a:rPr>
              <a:t> et al. 1992</a:t>
            </a:r>
            <a:r>
              <a:rPr lang="en-US" dirty="0">
                <a:solidFill>
                  <a:prstClr val="white"/>
                </a:solidFill>
                <a:latin typeface="Arial" pitchFamily="34" charset="0"/>
                <a:cs typeface="Arial" pitchFamily="34" charset="0"/>
              </a:rPr>
              <a:t>)</a:t>
            </a:r>
          </a:p>
          <a:p>
            <a:pPr algn="ctr" fontAlgn="base">
              <a:spcBef>
                <a:spcPct val="0"/>
              </a:spcBef>
              <a:spcAft>
                <a:spcPct val="0"/>
              </a:spcAft>
            </a:pPr>
            <a:endParaRPr lang="en-US" dirty="0">
              <a:solidFill>
                <a:prstClr val="black">
                  <a:lumMod val="65000"/>
                  <a:lumOff val="35000"/>
                </a:prstClr>
              </a:solidFill>
              <a:latin typeface="Arial" pitchFamily="34" charset="0"/>
              <a:cs typeface="Arial" pitchFamily="34" charset="0"/>
            </a:endParaRPr>
          </a:p>
        </p:txBody>
      </p:sp>
      <p:cxnSp>
        <p:nvCxnSpPr>
          <p:cNvPr id="21" name="Straight Arrow Connector 7"/>
          <p:cNvCxnSpPr>
            <a:cxnSpLocks noChangeShapeType="1"/>
          </p:cNvCxnSpPr>
          <p:nvPr/>
        </p:nvCxnSpPr>
        <p:spPr bwMode="auto">
          <a:xfrm rot="16200000" flipV="1">
            <a:off x="7543800" y="5334000"/>
            <a:ext cx="304800" cy="304800"/>
          </a:xfrm>
          <a:prstGeom prst="straightConnector1">
            <a:avLst/>
          </a:prstGeom>
          <a:noFill/>
          <a:ln w="9525" algn="ctr">
            <a:solidFill>
              <a:schemeClr val="tx2">
                <a:lumMod val="60000"/>
                <a:lumOff val="40000"/>
              </a:schemeClr>
            </a:solidFill>
            <a:round/>
            <a:headEnd/>
            <a:tailEnd type="arrow" w="med" len="med"/>
          </a:ln>
        </p:spPr>
      </p:cxnSp>
      <p:sp>
        <p:nvSpPr>
          <p:cNvPr id="22" name="TextBox 8"/>
          <p:cNvSpPr txBox="1">
            <a:spLocks noChangeArrowheads="1"/>
          </p:cNvSpPr>
          <p:nvPr/>
        </p:nvSpPr>
        <p:spPr bwMode="auto">
          <a:xfrm>
            <a:off x="7162800" y="5638800"/>
            <a:ext cx="1527982" cy="5847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a:solidFill>
                  <a:srgbClr val="0070C0"/>
                </a:solidFill>
                <a:latin typeface="Arial" pitchFamily="34" charset="0"/>
                <a:cs typeface="Arial" pitchFamily="34" charset="0"/>
              </a:rPr>
              <a:t>ADCIRC mesh</a:t>
            </a:r>
          </a:p>
          <a:p>
            <a:pPr algn="ctr" fontAlgn="base">
              <a:spcBef>
                <a:spcPct val="0"/>
              </a:spcBef>
              <a:spcAft>
                <a:spcPct val="0"/>
              </a:spcAft>
            </a:pPr>
            <a:r>
              <a:rPr lang="en-US" sz="1600" dirty="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10</a:t>
            </a:r>
            <a:r>
              <a:rPr lang="en-US" sz="1600" baseline="30000" dirty="0" smtClean="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m</a:t>
            </a:r>
            <a:endParaRPr lang="en-US" sz="1600" dirty="0">
              <a:solidFill>
                <a:srgbClr val="0070C0"/>
              </a:solidFill>
              <a:latin typeface="Arial" pitchFamily="34" charset="0"/>
              <a:cs typeface="Arial" pitchFamily="34" charset="0"/>
            </a:endParaRPr>
          </a:p>
        </p:txBody>
      </p:sp>
      <p:sp>
        <p:nvSpPr>
          <p:cNvPr id="30" name="Rectangle 29"/>
          <p:cNvSpPr/>
          <p:nvPr/>
        </p:nvSpPr>
        <p:spPr>
          <a:xfrm>
            <a:off x="7010400" y="6172200"/>
            <a:ext cx="1803699" cy="338554"/>
          </a:xfrm>
          <a:prstGeom prst="rect">
            <a:avLst/>
          </a:prstGeom>
        </p:spPr>
        <p:txBody>
          <a:bodyPr wrap="none">
            <a:spAutoFit/>
          </a:bodyPr>
          <a:lstStyle/>
          <a:p>
            <a:pPr fontAlgn="base">
              <a:spcBef>
                <a:spcPct val="0"/>
              </a:spcBef>
              <a:spcAft>
                <a:spcPct val="0"/>
              </a:spcAft>
            </a:pPr>
            <a:r>
              <a:rPr lang="en-US" sz="1600" dirty="0" smtClean="0">
                <a:solidFill>
                  <a:srgbClr val="0070C0"/>
                </a:solidFill>
                <a:latin typeface="Arial" pitchFamily="34" charset="0"/>
                <a:cs typeface="Arial" pitchFamily="34" charset="0"/>
              </a:rPr>
              <a:t>(</a:t>
            </a:r>
            <a:r>
              <a:rPr lang="en-US" sz="1600" i="1" dirty="0" err="1" smtClean="0">
                <a:solidFill>
                  <a:srgbClr val="0070C0"/>
                </a:solidFill>
                <a:latin typeface="Arial" pitchFamily="34" charset="0"/>
                <a:cs typeface="Arial" pitchFamily="34" charset="0"/>
              </a:rPr>
              <a:t>Colle</a:t>
            </a:r>
            <a:r>
              <a:rPr lang="en-US" sz="1600" i="1" dirty="0" smtClean="0">
                <a:solidFill>
                  <a:srgbClr val="0070C0"/>
                </a:solidFill>
                <a:latin typeface="Arial" pitchFamily="34" charset="0"/>
                <a:cs typeface="Arial" pitchFamily="34" charset="0"/>
              </a:rPr>
              <a:t> et al. 2008</a:t>
            </a:r>
            <a:r>
              <a:rPr lang="en-US" sz="1600" dirty="0" smtClean="0">
                <a:solidFill>
                  <a:srgbClr val="0070C0"/>
                </a:solidFill>
                <a:latin typeface="Arial" pitchFamily="34" charset="0"/>
                <a:cs typeface="Arial" pitchFamily="34" charset="0"/>
              </a:rPr>
              <a:t>)</a:t>
            </a:r>
            <a:endParaRPr lang="en-US" sz="16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53299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942975" y="263037"/>
            <a:ext cx="7258050" cy="5581650"/>
          </a:xfrm>
          <a:prstGeom prst="rect">
            <a:avLst/>
          </a:prstGeom>
          <a:noFill/>
          <a:ln w="9525">
            <a:noFill/>
            <a:miter lim="800000"/>
            <a:headEnd/>
            <a:tailEnd/>
          </a:ln>
        </p:spPr>
      </p:pic>
      <p:sp>
        <p:nvSpPr>
          <p:cNvPr id="5" name="Rectangle 4"/>
          <p:cNvSpPr/>
          <p:nvPr/>
        </p:nvSpPr>
        <p:spPr>
          <a:xfrm>
            <a:off x="731960" y="5844687"/>
            <a:ext cx="7732101" cy="707886"/>
          </a:xfrm>
          <a:prstGeom prst="rect">
            <a:avLst/>
          </a:prstGeom>
        </p:spPr>
        <p:txBody>
          <a:bodyPr wrap="square">
            <a:spAutoFit/>
          </a:bodyPr>
          <a:lstStyle/>
          <a:p>
            <a:pPr algn="ctr"/>
            <a:r>
              <a:rPr lang="en-US" sz="2000" b="1" dirty="0" smtClean="0">
                <a:solidFill>
                  <a:srgbClr val="0033CC"/>
                </a:solidFill>
              </a:rPr>
              <a:t>5000 synthetic storm tracks under current climate. (Red portion of each</a:t>
            </a:r>
          </a:p>
          <a:p>
            <a:pPr algn="ctr"/>
            <a:r>
              <a:rPr lang="en-US" sz="2000" b="1" dirty="0" smtClean="0">
                <a:solidFill>
                  <a:srgbClr val="0033CC"/>
                </a:solidFill>
              </a:rPr>
              <a:t>track is used in surge analysis.)</a:t>
            </a:r>
            <a:endParaRPr lang="en-US" sz="2000" b="1" dirty="0">
              <a:solidFill>
                <a:srgbClr val="0033CC"/>
              </a:solidFill>
            </a:endParaRPr>
          </a:p>
        </p:txBody>
      </p:sp>
    </p:spTree>
    <p:extLst>
      <p:ext uri="{BB962C8B-B14F-4D97-AF65-F5344CB8AC3E}">
        <p14:creationId xmlns:p14="http://schemas.microsoft.com/office/powerpoint/2010/main" val="1681755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ncep_surge&amp;tide_returnCI.jpg"/>
          <p:cNvPicPr>
            <a:picLocks noChangeAspect="1"/>
          </p:cNvPicPr>
          <p:nvPr/>
        </p:nvPicPr>
        <p:blipFill>
          <a:blip r:embed="rId3" cstate="print"/>
          <a:stretch>
            <a:fillRect/>
          </a:stretch>
        </p:blipFill>
        <p:spPr>
          <a:xfrm>
            <a:off x="469900" y="267137"/>
            <a:ext cx="8140700" cy="6103183"/>
          </a:xfrm>
          <a:prstGeom prst="rect">
            <a:avLst/>
          </a:prstGeom>
        </p:spPr>
      </p:pic>
    </p:spTree>
    <p:extLst>
      <p:ext uri="{BB962C8B-B14F-4D97-AF65-F5344CB8AC3E}">
        <p14:creationId xmlns:p14="http://schemas.microsoft.com/office/powerpoint/2010/main" val="1083159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2741" y="406503"/>
            <a:ext cx="7395001" cy="3043000"/>
          </a:xfrm>
          <a:prstGeom prst="rect">
            <a:avLst/>
          </a:prstGeom>
        </p:spPr>
      </p:pic>
      <p:pic>
        <p:nvPicPr>
          <p:cNvPr id="3" name="Picture 2"/>
          <p:cNvPicPr>
            <a:picLocks noChangeAspect="1"/>
          </p:cNvPicPr>
          <p:nvPr/>
        </p:nvPicPr>
        <p:blipFill>
          <a:blip r:embed="rId4"/>
          <a:stretch>
            <a:fillRect/>
          </a:stretch>
        </p:blipFill>
        <p:spPr>
          <a:xfrm>
            <a:off x="1066807" y="3596408"/>
            <a:ext cx="3654000" cy="3122334"/>
          </a:xfrm>
          <a:prstGeom prst="rect">
            <a:avLst/>
          </a:prstGeom>
        </p:spPr>
      </p:pic>
      <p:sp>
        <p:nvSpPr>
          <p:cNvPr id="4" name="TextBox 3"/>
          <p:cNvSpPr txBox="1"/>
          <p:nvPr/>
        </p:nvSpPr>
        <p:spPr>
          <a:xfrm>
            <a:off x="4927002" y="4647304"/>
            <a:ext cx="3700631" cy="646331"/>
          </a:xfrm>
          <a:prstGeom prst="rect">
            <a:avLst/>
          </a:prstGeom>
          <a:noFill/>
        </p:spPr>
        <p:txBody>
          <a:bodyPr wrap="square" rtlCol="0">
            <a:spAutoFit/>
          </a:bodyPr>
          <a:lstStyle/>
          <a:p>
            <a:r>
              <a:rPr lang="en-US" dirty="0" smtClean="0">
                <a:solidFill>
                  <a:prstClr val="black"/>
                </a:solidFill>
              </a:rPr>
              <a:t>Woodruff et al., </a:t>
            </a:r>
            <a:r>
              <a:rPr lang="en-US" i="1" dirty="0" smtClean="0">
                <a:solidFill>
                  <a:prstClr val="black"/>
                </a:solidFill>
              </a:rPr>
              <a:t>Geochemistry, Geophysics, and </a:t>
            </a:r>
            <a:r>
              <a:rPr lang="en-US" i="1" dirty="0" err="1" smtClean="0">
                <a:solidFill>
                  <a:prstClr val="black"/>
                </a:solidFill>
              </a:rPr>
              <a:t>Geosystems</a:t>
            </a:r>
            <a:r>
              <a:rPr lang="en-US" dirty="0" smtClean="0">
                <a:solidFill>
                  <a:prstClr val="black"/>
                </a:solidFill>
              </a:rPr>
              <a:t>, 2008</a:t>
            </a:r>
            <a:endParaRPr lang="en-US" dirty="0">
              <a:solidFill>
                <a:prstClr val="black"/>
              </a:solidFill>
            </a:endParaRPr>
          </a:p>
        </p:txBody>
      </p:sp>
    </p:spTree>
    <p:extLst>
      <p:ext uri="{BB962C8B-B14F-4D97-AF65-F5344CB8AC3E}">
        <p14:creationId xmlns:p14="http://schemas.microsoft.com/office/powerpoint/2010/main" val="2634130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C:\Users\Kerry\Documents\Riskproject\TAMPA_261.png"/>
          <p:cNvPicPr>
            <a:picLocks noChangeAspect="1" noChangeArrowheads="1"/>
          </p:cNvPicPr>
          <p:nvPr/>
        </p:nvPicPr>
        <p:blipFill>
          <a:blip r:embed="rId2" cstate="print"/>
          <a:srcRect b="11503"/>
          <a:stretch>
            <a:fillRect/>
          </a:stretch>
        </p:blipFill>
        <p:spPr bwMode="auto">
          <a:xfrm>
            <a:off x="773724" y="1558315"/>
            <a:ext cx="7617298" cy="5058333"/>
          </a:xfrm>
          <a:prstGeom prst="rect">
            <a:avLst/>
          </a:prstGeom>
          <a:noFill/>
        </p:spPr>
      </p:pic>
      <p:sp>
        <p:nvSpPr>
          <p:cNvPr id="6" name="Title 5"/>
          <p:cNvSpPr>
            <a:spLocks noGrp="1"/>
          </p:cNvSpPr>
          <p:nvPr>
            <p:ph type="title"/>
          </p:nvPr>
        </p:nvSpPr>
        <p:spPr/>
        <p:txBody>
          <a:bodyPr>
            <a:normAutofit/>
          </a:bodyPr>
          <a:lstStyle/>
          <a:p>
            <a:r>
              <a:rPr lang="en-US" sz="3200" dirty="0" smtClean="0">
                <a:solidFill>
                  <a:srgbClr val="0033CC"/>
                </a:solidFill>
                <a:effectLst>
                  <a:outerShdw blurRad="38100" dist="38100" dir="2700000" algn="tl">
                    <a:srgbClr val="000000">
                      <a:alpha val="43137"/>
                    </a:srgbClr>
                  </a:outerShdw>
                </a:effectLst>
              </a:rPr>
              <a:t>A Black Swan</a:t>
            </a:r>
            <a:endParaRPr lang="en-US" sz="3200" dirty="0">
              <a:solidFill>
                <a:srgbClr val="00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7411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238250" y="371475"/>
            <a:ext cx="6667500" cy="6115050"/>
          </a:xfrm>
          <a:prstGeom prst="rect">
            <a:avLst/>
          </a:prstGeom>
          <a:noFill/>
          <a:ln w="9525">
            <a:noFill/>
            <a:miter lim="800000"/>
            <a:headEnd/>
            <a:tailEnd/>
          </a:ln>
        </p:spPr>
      </p:pic>
    </p:spTree>
    <p:extLst>
      <p:ext uri="{BB962C8B-B14F-4D97-AF65-F5344CB8AC3E}">
        <p14:creationId xmlns:p14="http://schemas.microsoft.com/office/powerpoint/2010/main" val="1059957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nationalgeographic.com/wpf/media-live/photos/000/498/overrides/japan-earthquake-tsunami-before-after-wave-before_49809_600x450.jpg"/>
          <p:cNvPicPr>
            <a:picLocks noChangeAspect="1" noChangeArrowheads="1"/>
          </p:cNvPicPr>
          <p:nvPr/>
        </p:nvPicPr>
        <p:blipFill>
          <a:blip r:embed="rId2" cstate="print"/>
          <a:srcRect/>
          <a:stretch>
            <a:fillRect/>
          </a:stretch>
        </p:blipFill>
        <p:spPr bwMode="auto">
          <a:xfrm>
            <a:off x="304800" y="304800"/>
            <a:ext cx="8534400" cy="6400800"/>
          </a:xfrm>
          <a:prstGeom prst="rect">
            <a:avLst/>
          </a:prstGeom>
          <a:noFill/>
        </p:spPr>
      </p:pic>
    </p:spTree>
    <p:extLst>
      <p:ext uri="{BB962C8B-B14F-4D97-AF65-F5344CB8AC3E}">
        <p14:creationId xmlns:p14="http://schemas.microsoft.com/office/powerpoint/2010/main" val="2445210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Kerry\Documents\Riskproject\Surge\grid.png"/>
          <p:cNvPicPr>
            <a:picLocks noChangeAspect="1" noChangeArrowheads="1"/>
          </p:cNvPicPr>
          <p:nvPr/>
        </p:nvPicPr>
        <p:blipFill>
          <a:blip r:embed="rId2" cstate="print"/>
          <a:srcRect/>
          <a:stretch>
            <a:fillRect/>
          </a:stretch>
        </p:blipFill>
        <p:spPr bwMode="auto">
          <a:xfrm>
            <a:off x="1059729" y="1257299"/>
            <a:ext cx="7258108" cy="4826977"/>
          </a:xfrm>
          <a:prstGeom prst="rect">
            <a:avLst/>
          </a:prstGeom>
          <a:noFill/>
        </p:spPr>
      </p:pic>
      <p:sp>
        <p:nvSpPr>
          <p:cNvPr id="3" name="Title 2"/>
          <p:cNvSpPr>
            <a:spLocks noGrp="1"/>
          </p:cNvSpPr>
          <p:nvPr>
            <p:ph type="title"/>
          </p:nvPr>
        </p:nvSpPr>
        <p:spPr>
          <a:xfrm>
            <a:off x="457200" y="274638"/>
            <a:ext cx="8229600" cy="982661"/>
          </a:xfrm>
        </p:spPr>
        <p:txBody>
          <a:bodyPr>
            <a:normAutofit/>
          </a:bodyPr>
          <a:lstStyle/>
          <a:p>
            <a:r>
              <a:rPr lang="en-US" sz="3600" dirty="0" smtClean="0">
                <a:solidFill>
                  <a:srgbClr val="0033CC"/>
                </a:solidFill>
                <a:effectLst>
                  <a:outerShdw blurRad="38100" dist="38100" dir="2700000" algn="tl">
                    <a:srgbClr val="000000">
                      <a:alpha val="43137"/>
                    </a:srgbClr>
                  </a:outerShdw>
                </a:effectLst>
              </a:rPr>
              <a:t>ADCIRC Mesh</a:t>
            </a:r>
            <a:endParaRPr lang="en-US" sz="3600" dirty="0">
              <a:solidFill>
                <a:srgbClr val="00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87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Kerry\Documents\Riskproject\1_GM_Tampa_MaxEle0001.jpg"/>
          <p:cNvPicPr>
            <a:picLocks noChangeAspect="1" noChangeArrowheads="1"/>
          </p:cNvPicPr>
          <p:nvPr/>
        </p:nvPicPr>
        <p:blipFill>
          <a:blip r:embed="rId2" cstate="print"/>
          <a:srcRect/>
          <a:stretch>
            <a:fillRect/>
          </a:stretch>
        </p:blipFill>
        <p:spPr bwMode="auto">
          <a:xfrm>
            <a:off x="3034079" y="132091"/>
            <a:ext cx="5031398" cy="6371897"/>
          </a:xfrm>
          <a:prstGeom prst="rect">
            <a:avLst/>
          </a:prstGeom>
          <a:noFill/>
        </p:spPr>
      </p:pic>
      <p:sp>
        <p:nvSpPr>
          <p:cNvPr id="3" name="TextBox 2"/>
          <p:cNvSpPr txBox="1"/>
          <p:nvPr/>
        </p:nvSpPr>
        <p:spPr>
          <a:xfrm>
            <a:off x="257908" y="1559169"/>
            <a:ext cx="2157046" cy="1569660"/>
          </a:xfrm>
          <a:prstGeom prst="rect">
            <a:avLst/>
          </a:prstGeom>
          <a:noFill/>
        </p:spPr>
        <p:txBody>
          <a:bodyPr wrap="square" rtlCol="0">
            <a:spAutoFit/>
          </a:bodyPr>
          <a:lstStyle/>
          <a:p>
            <a:pPr algn="ctr"/>
            <a:r>
              <a:rPr lang="en-US" sz="2400" b="1" dirty="0" smtClean="0">
                <a:solidFill>
                  <a:srgbClr val="0033CC"/>
                </a:solidFill>
              </a:rPr>
              <a:t>Peak Surge at each point along Florida west coast</a:t>
            </a:r>
            <a:endParaRPr lang="en-US" sz="2400" b="1" dirty="0">
              <a:solidFill>
                <a:srgbClr val="0033CC"/>
              </a:solidFill>
            </a:endParaRPr>
          </a:p>
        </p:txBody>
      </p:sp>
    </p:spTree>
    <p:extLst>
      <p:ext uri="{BB962C8B-B14F-4D97-AF65-F5344CB8AC3E}">
        <p14:creationId xmlns:p14="http://schemas.microsoft.com/office/powerpoint/2010/main" val="1786727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417638"/>
            <a:ext cx="8412480" cy="4860036"/>
          </a:xfrm>
          <a:prstGeom prst="rect">
            <a:avLst/>
          </a:prstGeom>
        </p:spPr>
      </p:pic>
      <p:sp>
        <p:nvSpPr>
          <p:cNvPr id="3" name="Title 2"/>
          <p:cNvSpPr>
            <a:spLocks noGrp="1"/>
          </p:cNvSpPr>
          <p:nvPr>
            <p:ph type="title"/>
          </p:nvPr>
        </p:nvSpPr>
        <p:spPr/>
        <p:txBody>
          <a:bodyPr/>
          <a:lstStyle/>
          <a:p>
            <a:r>
              <a:rPr lang="en-US" dirty="0" smtClean="0">
                <a:solidFill>
                  <a:srgbClr val="0F2AB1"/>
                </a:solidFill>
                <a:latin typeface="Arial" panose="020B0604020202020204" pitchFamily="34" charset="0"/>
                <a:cs typeface="Arial" panose="020B0604020202020204" pitchFamily="34" charset="0"/>
              </a:rPr>
              <a:t>Dubai</a:t>
            </a:r>
            <a:endParaRPr lang="en-US" dirty="0">
              <a:solidFill>
                <a:srgbClr val="0F2AB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244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835" y="1748435"/>
            <a:ext cx="8229600" cy="1143000"/>
          </a:xfrm>
        </p:spPr>
        <p:txBody>
          <a:bodyPr/>
          <a:lstStyle/>
          <a:p>
            <a:r>
              <a:rPr lang="en-US" dirty="0">
                <a:solidFill>
                  <a:srgbClr val="0000FF"/>
                </a:solidFill>
              </a:rPr>
              <a:t>T</a:t>
            </a:r>
            <a:r>
              <a:rPr lang="en-US" dirty="0" smtClean="0">
                <a:solidFill>
                  <a:srgbClr val="0000FF"/>
                </a:solidFill>
              </a:rPr>
              <a:t>aking Climate Change Into Account</a:t>
            </a:r>
            <a:endParaRPr lang="en-US" dirty="0">
              <a:solidFill>
                <a:srgbClr val="0000FF"/>
              </a:solidFill>
            </a:endParaRPr>
          </a:p>
        </p:txBody>
      </p:sp>
    </p:spTree>
    <p:extLst>
      <p:ext uri="{BB962C8B-B14F-4D97-AF65-F5344CB8AC3E}">
        <p14:creationId xmlns:p14="http://schemas.microsoft.com/office/powerpoint/2010/main" val="288636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1357312"/>
          </a:xfrm>
        </p:spPr>
        <p:txBody>
          <a:bodyPr/>
          <a:lstStyle/>
          <a:p>
            <a:pPr eaLnBrk="1" hangingPunct="1">
              <a:defRPr/>
            </a:pP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Potential Intensity:</a:t>
            </a:r>
            <a:b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Theoretical Upper Bound on Hurricane Maximum Wind Speed:</a:t>
            </a:r>
          </a:p>
        </p:txBody>
      </p:sp>
      <p:graphicFrame>
        <p:nvGraphicFramePr>
          <p:cNvPr id="4098" name="Object 3"/>
          <p:cNvGraphicFramePr>
            <a:graphicFrameLocks noGrp="1" noChangeAspect="1"/>
          </p:cNvGraphicFramePr>
          <p:nvPr>
            <p:ph idx="1"/>
          </p:nvPr>
        </p:nvGraphicFramePr>
        <p:xfrm>
          <a:off x="1041400" y="2514600"/>
          <a:ext cx="6632575" cy="2060575"/>
        </p:xfrm>
        <a:graphic>
          <a:graphicData uri="http://schemas.openxmlformats.org/presentationml/2006/ole">
            <mc:AlternateContent xmlns:mc="http://schemas.openxmlformats.org/markup-compatibility/2006">
              <mc:Choice xmlns:v="urn:schemas-microsoft-com:vml" Requires="v">
                <p:oleObj spid="_x0000_s4104" name="Equation" r:id="rId4" imgW="3924000" imgH="1218960" progId="Equation.DSMT4">
                  <p:embed/>
                </p:oleObj>
              </mc:Choice>
              <mc:Fallback>
                <p:oleObj name="Equation" r:id="rId4" imgW="3924000" imgH="1218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2514600"/>
                        <a:ext cx="6632575" cy="206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5867400" y="4495800"/>
            <a:ext cx="2057400" cy="641350"/>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00B050"/>
                </a:solidFill>
                <a:latin typeface="Arial" charset="0"/>
                <a:cs typeface="Arial" charset="0"/>
              </a:rPr>
              <a:t>Air-sea enthalpy disequilibrium</a:t>
            </a:r>
          </a:p>
        </p:txBody>
      </p:sp>
      <p:sp>
        <p:nvSpPr>
          <p:cNvPr id="4101" name="Text Box 5"/>
          <p:cNvSpPr txBox="1">
            <a:spLocks noChangeArrowheads="1"/>
          </p:cNvSpPr>
          <p:nvPr/>
        </p:nvSpPr>
        <p:spPr bwMode="auto">
          <a:xfrm>
            <a:off x="4191000" y="1752600"/>
            <a:ext cx="1676400" cy="641350"/>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00B050"/>
                </a:solidFill>
                <a:latin typeface="Arial" charset="0"/>
                <a:cs typeface="Arial" charset="0"/>
              </a:rPr>
              <a:t>Surface temperature</a:t>
            </a:r>
          </a:p>
        </p:txBody>
      </p:sp>
      <p:sp>
        <p:nvSpPr>
          <p:cNvPr id="4102" name="Text Box 6"/>
          <p:cNvSpPr txBox="1">
            <a:spLocks noChangeArrowheads="1"/>
          </p:cNvSpPr>
          <p:nvPr/>
        </p:nvSpPr>
        <p:spPr bwMode="auto">
          <a:xfrm>
            <a:off x="4343400" y="4495800"/>
            <a:ext cx="1600200" cy="641350"/>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00B050"/>
                </a:solidFill>
                <a:latin typeface="Arial" charset="0"/>
                <a:cs typeface="Arial" charset="0"/>
              </a:rPr>
              <a:t>Outflow temperature</a:t>
            </a:r>
          </a:p>
        </p:txBody>
      </p:sp>
      <p:sp>
        <p:nvSpPr>
          <p:cNvPr id="4103" name="Line 7"/>
          <p:cNvSpPr>
            <a:spLocks noChangeShapeType="1"/>
          </p:cNvSpPr>
          <p:nvPr/>
        </p:nvSpPr>
        <p:spPr bwMode="auto">
          <a:xfrm flipV="1">
            <a:off x="4648200" y="4038600"/>
            <a:ext cx="228600" cy="4572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4" name="Line 8"/>
          <p:cNvSpPr>
            <a:spLocks noChangeShapeType="1"/>
          </p:cNvSpPr>
          <p:nvPr/>
        </p:nvSpPr>
        <p:spPr bwMode="auto">
          <a:xfrm flipH="1">
            <a:off x="4724400" y="2362200"/>
            <a:ext cx="38100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5" name="Text Box 9"/>
          <p:cNvSpPr txBox="1">
            <a:spLocks noChangeArrowheads="1"/>
          </p:cNvSpPr>
          <p:nvPr/>
        </p:nvSpPr>
        <p:spPr bwMode="auto">
          <a:xfrm>
            <a:off x="1905000" y="4495800"/>
            <a:ext cx="1981200" cy="1465263"/>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srgbClr val="00B050"/>
                </a:solidFill>
                <a:latin typeface="Arial" charset="0"/>
                <a:cs typeface="Arial" charset="0"/>
              </a:rPr>
              <a:t>Ratio of exchange coefficients of enthalpy and momentum</a:t>
            </a:r>
          </a:p>
        </p:txBody>
      </p:sp>
      <p:sp>
        <p:nvSpPr>
          <p:cNvPr id="4106" name="Line 10"/>
          <p:cNvSpPr>
            <a:spLocks noChangeShapeType="1"/>
          </p:cNvSpPr>
          <p:nvPr/>
        </p:nvSpPr>
        <p:spPr bwMode="auto">
          <a:xfrm flipV="1">
            <a:off x="2514600" y="4038600"/>
            <a:ext cx="838200" cy="4572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734908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l="8392" r="10912"/>
          <a:stretch>
            <a:fillRect/>
          </a:stretch>
        </p:blipFill>
        <p:spPr bwMode="auto">
          <a:xfrm>
            <a:off x="533400" y="762000"/>
            <a:ext cx="7654925" cy="5916613"/>
          </a:xfrm>
          <a:prstGeom prst="rect">
            <a:avLst/>
          </a:prstGeom>
          <a:noFill/>
          <a:ln w="9525">
            <a:noFill/>
            <a:miter lim="800000"/>
            <a:headEnd/>
            <a:tailEnd/>
          </a:ln>
        </p:spPr>
      </p:pic>
      <p:sp>
        <p:nvSpPr>
          <p:cNvPr id="5" name="TextBox 4"/>
          <p:cNvSpPr txBox="1"/>
          <p:nvPr/>
        </p:nvSpPr>
        <p:spPr>
          <a:xfrm>
            <a:off x="1219200" y="381000"/>
            <a:ext cx="7239000" cy="523875"/>
          </a:xfrm>
          <a:prstGeom prst="rect">
            <a:avLst/>
          </a:prstGeom>
          <a:noFill/>
        </p:spPr>
        <p:txBody>
          <a:bodyPr>
            <a:spAutoFit/>
          </a:bodyPr>
          <a:lstStyle/>
          <a:p>
            <a:pPr fontAlgn="base">
              <a:spcBef>
                <a:spcPct val="0"/>
              </a:spcBef>
              <a:spcAft>
                <a:spcPct val="0"/>
              </a:spcAft>
              <a:defRPr/>
            </a:pPr>
            <a:r>
              <a:rPr lang="en-US" sz="2800" dirty="0">
                <a:solidFill>
                  <a:srgbClr val="0033CC"/>
                </a:solidFill>
                <a:effectLst>
                  <a:outerShdw blurRad="38100" dist="38100" dir="2700000" algn="tl">
                    <a:srgbClr val="000000">
                      <a:alpha val="43137"/>
                    </a:srgbClr>
                  </a:outerShdw>
                </a:effectLst>
                <a:latin typeface="Arial" charset="0"/>
                <a:cs typeface="Arial" charset="0"/>
              </a:rPr>
              <a:t>Annual Maximum Potential Intensity (m/s)</a:t>
            </a:r>
          </a:p>
        </p:txBody>
      </p:sp>
    </p:spTree>
    <p:extLst>
      <p:ext uri="{BB962C8B-B14F-4D97-AF65-F5344CB8AC3E}">
        <p14:creationId xmlns:p14="http://schemas.microsoft.com/office/powerpoint/2010/main" val="243920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735" t="17630" r="3758" b="21202"/>
          <a:stretch/>
        </p:blipFill>
        <p:spPr>
          <a:xfrm>
            <a:off x="29356" y="1272624"/>
            <a:ext cx="9114643" cy="4609972"/>
          </a:xfrm>
          <a:prstGeom prst="rect">
            <a:avLst/>
          </a:prstGeom>
        </p:spPr>
      </p:pic>
      <p:sp>
        <p:nvSpPr>
          <p:cNvPr id="4" name="TextBox 3"/>
          <p:cNvSpPr txBox="1"/>
          <p:nvPr/>
        </p:nvSpPr>
        <p:spPr>
          <a:xfrm>
            <a:off x="263324" y="319177"/>
            <a:ext cx="7931770"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Trends in Thermodynamic Potential for Hurricanes, 1980-2010</a:t>
            </a:r>
          </a:p>
        </p:txBody>
      </p:sp>
    </p:spTree>
    <p:extLst>
      <p:ext uri="{BB962C8B-B14F-4D97-AF65-F5344CB8AC3E}">
        <p14:creationId xmlns:p14="http://schemas.microsoft.com/office/powerpoint/2010/main" val="2298626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90600"/>
            <a:ext cx="7135707" cy="5241949"/>
          </a:xfrm>
          <a:prstGeom prst="rect">
            <a:avLst/>
          </a:prstGeom>
        </p:spPr>
      </p:pic>
      <p:sp>
        <p:nvSpPr>
          <p:cNvPr id="3" name="TextBox 2"/>
          <p:cNvSpPr txBox="1"/>
          <p:nvPr/>
        </p:nvSpPr>
        <p:spPr>
          <a:xfrm>
            <a:off x="685800" y="228600"/>
            <a:ext cx="7848600" cy="369332"/>
          </a:xfrm>
          <a:prstGeom prst="rect">
            <a:avLst/>
          </a:prstGeom>
          <a:noFill/>
        </p:spPr>
        <p:txBody>
          <a:bodyPr wrap="square" rtlCol="0">
            <a:spAutoFit/>
          </a:bodyPr>
          <a:lstStyle/>
          <a:p>
            <a:pPr algn="ctr"/>
            <a:r>
              <a:rPr lang="en-US" dirty="0" smtClean="0">
                <a:solidFill>
                  <a:srgbClr val="0033CC"/>
                </a:solidFill>
              </a:rPr>
              <a:t>Hindcasts of </a:t>
            </a:r>
            <a:r>
              <a:rPr lang="en-US" dirty="0" err="1" smtClean="0">
                <a:solidFill>
                  <a:srgbClr val="0033CC"/>
                </a:solidFill>
              </a:rPr>
              <a:t>Haiyan</a:t>
            </a:r>
            <a:r>
              <a:rPr lang="en-US" dirty="0" smtClean="0">
                <a:solidFill>
                  <a:srgbClr val="0033CC"/>
                </a:solidFill>
              </a:rPr>
              <a:t>: Actual Thermal Conditions vs. 1982-1995 Average Conditions</a:t>
            </a:r>
            <a:endParaRPr lang="en-US" dirty="0">
              <a:solidFill>
                <a:srgbClr val="0033CC"/>
              </a:solidFill>
            </a:endParaRPr>
          </a:p>
        </p:txBody>
      </p:sp>
    </p:spTree>
    <p:extLst>
      <p:ext uri="{BB962C8B-B14F-4D97-AF65-F5344CB8AC3E}">
        <p14:creationId xmlns:p14="http://schemas.microsoft.com/office/powerpoint/2010/main" val="2330103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9780" name="Picture 4"/>
          <p:cNvPicPr>
            <a:picLocks noChangeAspect="1" noChangeArrowheads="1"/>
          </p:cNvPicPr>
          <p:nvPr/>
        </p:nvPicPr>
        <p:blipFill>
          <a:blip r:embed="rId2" cstate="print"/>
          <a:srcRect/>
          <a:stretch>
            <a:fillRect/>
          </a:stretch>
        </p:blipFill>
        <p:spPr bwMode="auto">
          <a:xfrm>
            <a:off x="78357" y="762000"/>
            <a:ext cx="8987287" cy="5334000"/>
          </a:xfrm>
          <a:prstGeom prst="rect">
            <a:avLst/>
          </a:prstGeom>
          <a:noFill/>
          <a:ln w="9525">
            <a:noFill/>
            <a:miter lim="800000"/>
            <a:headEnd/>
            <a:tailEnd/>
          </a:ln>
        </p:spPr>
      </p:pic>
      <p:sp>
        <p:nvSpPr>
          <p:cNvPr id="2" name="TextBox 1"/>
          <p:cNvSpPr txBox="1"/>
          <p:nvPr/>
        </p:nvSpPr>
        <p:spPr>
          <a:xfrm>
            <a:off x="796066" y="5981252"/>
            <a:ext cx="6938682" cy="369332"/>
          </a:xfrm>
          <a:prstGeom prst="rect">
            <a:avLst/>
          </a:prstGeom>
          <a:noFill/>
        </p:spPr>
        <p:txBody>
          <a:bodyPr wrap="square" rtlCol="0">
            <a:spAutoFit/>
          </a:bodyPr>
          <a:lstStyle/>
          <a:p>
            <a:pPr algn="ctr"/>
            <a:r>
              <a:rPr lang="en-US" b="1" dirty="0" smtClean="0"/>
              <a:t>Units: Nautical miles per hour, per century</a:t>
            </a:r>
            <a:endParaRPr lang="en-US" b="1" dirty="0"/>
          </a:p>
        </p:txBody>
      </p:sp>
    </p:spTree>
    <p:extLst>
      <p:ext uri="{BB962C8B-B14F-4D97-AF65-F5344CB8AC3E}">
        <p14:creationId xmlns:p14="http://schemas.microsoft.com/office/powerpoint/2010/main" val="1588571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latin typeface="Arial" pitchFamily="34" charset="0"/>
                <a:cs typeface="Arial" pitchFamily="34" charset="0"/>
              </a:rPr>
              <a:t>Downscaling of AR5 GCMs</a:t>
            </a:r>
            <a:endParaRPr lang="en-US" dirty="0">
              <a:solidFill>
                <a:srgbClr val="0033CC"/>
              </a:solidFill>
              <a:latin typeface="Arial" pitchFamily="34" charset="0"/>
              <a:cs typeface="Arial" pitchFamily="34" charset="0"/>
            </a:endParaRPr>
          </a:p>
        </p:txBody>
      </p:sp>
      <p:sp>
        <p:nvSpPr>
          <p:cNvPr id="3" name="Content Placeholder 2"/>
          <p:cNvSpPr>
            <a:spLocks noGrp="1"/>
          </p:cNvSpPr>
          <p:nvPr>
            <p:ph idx="1"/>
          </p:nvPr>
        </p:nvSpPr>
        <p:spPr>
          <a:xfrm>
            <a:off x="457200" y="1828800"/>
            <a:ext cx="8229600" cy="3581400"/>
          </a:xfrm>
        </p:spPr>
        <p:txBody>
          <a:bodyPr/>
          <a:lstStyle/>
          <a:p>
            <a:pPr>
              <a:buSzPct val="70000"/>
              <a:buBlip>
                <a:blip r:embed="rId3"/>
              </a:buBlip>
            </a:pPr>
            <a:r>
              <a:rPr lang="en-US" dirty="0" smtClean="0">
                <a:latin typeface="Arial" pitchFamily="34" charset="0"/>
                <a:cs typeface="Arial" pitchFamily="34" charset="0"/>
              </a:rPr>
              <a:t>GFDL-CM3</a:t>
            </a:r>
          </a:p>
          <a:p>
            <a:pPr>
              <a:buSzPct val="70000"/>
              <a:buBlip>
                <a:blip r:embed="rId3"/>
              </a:buBlip>
            </a:pPr>
            <a:r>
              <a:rPr lang="en-US" dirty="0" smtClean="0">
                <a:latin typeface="Arial" pitchFamily="34" charset="0"/>
                <a:cs typeface="Arial" pitchFamily="34" charset="0"/>
              </a:rPr>
              <a:t>HadGEM2-ES</a:t>
            </a:r>
          </a:p>
          <a:p>
            <a:pPr>
              <a:buSzPct val="70000"/>
              <a:buBlip>
                <a:blip r:embed="rId3"/>
              </a:buBlip>
            </a:pPr>
            <a:r>
              <a:rPr lang="en-US" dirty="0" smtClean="0">
                <a:latin typeface="Arial" pitchFamily="34" charset="0"/>
                <a:cs typeface="Arial" pitchFamily="34" charset="0"/>
              </a:rPr>
              <a:t>MPI-ESM-MR</a:t>
            </a:r>
          </a:p>
          <a:p>
            <a:pPr>
              <a:buSzPct val="70000"/>
              <a:buBlip>
                <a:blip r:embed="rId3"/>
              </a:buBlip>
            </a:pPr>
            <a:r>
              <a:rPr lang="en-US" dirty="0" smtClean="0">
                <a:latin typeface="Arial" pitchFamily="34" charset="0"/>
                <a:cs typeface="Arial" pitchFamily="34" charset="0"/>
              </a:rPr>
              <a:t>MIROC-5</a:t>
            </a:r>
          </a:p>
          <a:p>
            <a:pPr>
              <a:buSzPct val="70000"/>
              <a:buBlip>
                <a:blip r:embed="rId3"/>
              </a:buBlip>
            </a:pPr>
            <a:r>
              <a:rPr lang="en-US" dirty="0" smtClean="0">
                <a:latin typeface="Arial" pitchFamily="34" charset="0"/>
                <a:cs typeface="Arial" pitchFamily="34" charset="0"/>
              </a:rPr>
              <a:t>MRI-CGCM3</a:t>
            </a:r>
            <a:endParaRPr lang="en-US" dirty="0">
              <a:latin typeface="Arial" pitchFamily="34" charset="0"/>
              <a:cs typeface="Arial" pitchFamily="34" charset="0"/>
            </a:endParaRPr>
          </a:p>
        </p:txBody>
      </p:sp>
      <p:sp>
        <p:nvSpPr>
          <p:cNvPr id="4" name="TextBox 3"/>
          <p:cNvSpPr txBox="1"/>
          <p:nvPr/>
        </p:nvSpPr>
        <p:spPr>
          <a:xfrm>
            <a:off x="457200" y="5486400"/>
            <a:ext cx="8229600"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C00000"/>
                </a:solidFill>
                <a:latin typeface="Arial" charset="0"/>
                <a:cs typeface="Arial" charset="0"/>
              </a:rPr>
              <a:t>Historical</a:t>
            </a:r>
            <a:r>
              <a:rPr lang="en-US" sz="2800" b="1" dirty="0" smtClean="0">
                <a:solidFill>
                  <a:srgbClr val="0033CC"/>
                </a:solidFill>
                <a:latin typeface="Arial" charset="0"/>
                <a:cs typeface="Arial" charset="0"/>
              </a:rPr>
              <a:t>:</a:t>
            </a:r>
            <a:r>
              <a:rPr lang="en-US" sz="2800" dirty="0" smtClean="0">
                <a:solidFill>
                  <a:srgbClr val="0033CC"/>
                </a:solidFill>
                <a:latin typeface="Arial" charset="0"/>
                <a:cs typeface="Arial" charset="0"/>
              </a:rPr>
              <a:t> 1950-2005,   </a:t>
            </a:r>
            <a:r>
              <a:rPr lang="en-US" sz="2800" b="1" dirty="0" smtClean="0">
                <a:solidFill>
                  <a:srgbClr val="C00000"/>
                </a:solidFill>
                <a:latin typeface="Arial" charset="0"/>
                <a:cs typeface="Arial" charset="0"/>
              </a:rPr>
              <a:t>RCP8.5</a:t>
            </a:r>
            <a:r>
              <a:rPr lang="en-US" sz="2800" b="1" dirty="0" smtClean="0">
                <a:solidFill>
                  <a:srgbClr val="0033CC"/>
                </a:solidFill>
                <a:latin typeface="Arial" charset="0"/>
                <a:cs typeface="Arial" charset="0"/>
              </a:rPr>
              <a:t> </a:t>
            </a:r>
            <a:r>
              <a:rPr lang="en-US" sz="2800" dirty="0" smtClean="0">
                <a:solidFill>
                  <a:srgbClr val="0033CC"/>
                </a:solidFill>
                <a:latin typeface="Arial" charset="0"/>
                <a:cs typeface="Arial" charset="0"/>
              </a:rPr>
              <a:t> 2006-2100</a:t>
            </a:r>
            <a:endParaRPr lang="en-US" sz="2800" dirty="0">
              <a:solidFill>
                <a:srgbClr val="0033CC"/>
              </a:solidFill>
              <a:latin typeface="Arial" charset="0"/>
              <a:cs typeface="Arial" charset="0"/>
            </a:endParaRPr>
          </a:p>
        </p:txBody>
      </p:sp>
    </p:spTree>
    <p:extLst>
      <p:ext uri="{BB962C8B-B14F-4D97-AF65-F5344CB8AC3E}">
        <p14:creationId xmlns:p14="http://schemas.microsoft.com/office/powerpoint/2010/main" val="162601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rPr>
              <a:t>Windstorms Account for Bulk of Insured Losses Worldwide</a:t>
            </a:r>
          </a:p>
        </p:txBody>
      </p:sp>
      <p:pic>
        <p:nvPicPr>
          <p:cNvPr id="29700" name="Picture 4" descr="C:\Users\Kerry Emaanuel\Graphics\Transparent Figures\2006_losses.png"/>
          <p:cNvPicPr>
            <a:picLocks noChangeAspect="1" noChangeArrowheads="1"/>
          </p:cNvPicPr>
          <p:nvPr/>
        </p:nvPicPr>
        <p:blipFill>
          <a:blip r:embed="rId4" cstate="print"/>
          <a:srcRect/>
          <a:stretch>
            <a:fillRect/>
          </a:stretch>
        </p:blipFill>
        <p:spPr bwMode="auto">
          <a:xfrm>
            <a:off x="1295400" y="1454150"/>
            <a:ext cx="6702425" cy="5067300"/>
          </a:xfrm>
          <a:prstGeom prst="rect">
            <a:avLst/>
          </a:prstGeom>
          <a:noFill/>
          <a:ln w="9525">
            <a:noFill/>
            <a:miter lim="800000"/>
            <a:headEnd/>
            <a:tailEnd/>
          </a:ln>
        </p:spPr>
      </p:pic>
    </p:spTree>
    <p:extLst>
      <p:ext uri="{BB962C8B-B14F-4D97-AF65-F5344CB8AC3E}">
        <p14:creationId xmlns:p14="http://schemas.microsoft.com/office/powerpoint/2010/main" val="427279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02" name="Picture 2" descr="C:\Users\Kerry\Documents\Papers\CMIP5_Tcs\fig1.png"/>
          <p:cNvPicPr>
            <a:picLocks noChangeAspect="1" noChangeArrowheads="1"/>
          </p:cNvPicPr>
          <p:nvPr/>
        </p:nvPicPr>
        <p:blipFill>
          <a:blip r:embed="rId2" cstate="print"/>
          <a:srcRect t="18405" b="16104"/>
          <a:stretch>
            <a:fillRect/>
          </a:stretch>
        </p:blipFill>
        <p:spPr bwMode="auto">
          <a:xfrm>
            <a:off x="304800" y="609600"/>
            <a:ext cx="8674333" cy="4262788"/>
          </a:xfrm>
          <a:prstGeom prst="rect">
            <a:avLst/>
          </a:prstGeom>
          <a:noFill/>
        </p:spPr>
      </p:pic>
      <p:sp>
        <p:nvSpPr>
          <p:cNvPr id="5" name="Rectangle 4"/>
          <p:cNvSpPr/>
          <p:nvPr/>
        </p:nvSpPr>
        <p:spPr>
          <a:xfrm>
            <a:off x="457200" y="4549676"/>
            <a:ext cx="8458200" cy="2308324"/>
          </a:xfrm>
          <a:prstGeom prst="rect">
            <a:avLst/>
          </a:prstGeom>
        </p:spPr>
        <p:txBody>
          <a:bodyPr wrap="square">
            <a:spAutoFit/>
          </a:bodyPr>
          <a:lstStyle/>
          <a:p>
            <a:pPr fontAlgn="base">
              <a:spcBef>
                <a:spcPct val="0"/>
              </a:spcBef>
              <a:spcAft>
                <a:spcPct val="0"/>
              </a:spcAft>
            </a:pPr>
            <a:r>
              <a:rPr lang="en-US" dirty="0" smtClean="0">
                <a:solidFill>
                  <a:prstClr val="black"/>
                </a:solidFill>
                <a:latin typeface="Arial" charset="0"/>
                <a:cs typeface="Arial" charset="0"/>
              </a:rPr>
              <a:t>Global annual frequency of tropical cyclones averaged in 10-year blocks for the period 1950-2100, using historical simulations for the period 1950-2005 and the RCP 8.5 scenario for the period 2006-2100. In each box, the red line represents the median among the 5 models, and the bottom and tops of the boxes represent the 25</a:t>
            </a:r>
            <a:r>
              <a:rPr lang="en-US" baseline="30000" dirty="0" smtClean="0">
                <a:solidFill>
                  <a:prstClr val="black"/>
                </a:solidFill>
                <a:latin typeface="Arial" charset="0"/>
                <a:cs typeface="Arial" charset="0"/>
              </a:rPr>
              <a:t>th</a:t>
            </a:r>
            <a:r>
              <a:rPr lang="en-US" dirty="0" smtClean="0">
                <a:solidFill>
                  <a:prstClr val="black"/>
                </a:solidFill>
                <a:latin typeface="Arial" charset="0"/>
                <a:cs typeface="Arial" charset="0"/>
              </a:rPr>
              <a:t> and 75</a:t>
            </a:r>
            <a:r>
              <a:rPr lang="en-US" baseline="30000" dirty="0" smtClean="0">
                <a:solidFill>
                  <a:prstClr val="black"/>
                </a:solidFill>
                <a:latin typeface="Arial" charset="0"/>
                <a:cs typeface="Arial" charset="0"/>
              </a:rPr>
              <a:t>th</a:t>
            </a:r>
            <a:r>
              <a:rPr lang="en-US" dirty="0" smtClean="0">
                <a:solidFill>
                  <a:prstClr val="black"/>
                </a:solidFill>
                <a:latin typeface="Arial" charset="0"/>
                <a:cs typeface="Arial" charset="0"/>
              </a:rPr>
              <a:t> percentiles, respectively. The whiskers extent to the most extreme points not considered outliers, which are represented by the red + signs. Points are considered outliers if they lie more than 1.5 times the box height above or below the box. </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2421030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1826" name="Picture 2"/>
          <p:cNvPicPr>
            <a:picLocks noChangeAspect="1" noChangeArrowheads="1"/>
          </p:cNvPicPr>
          <p:nvPr/>
        </p:nvPicPr>
        <p:blipFill>
          <a:blip r:embed="rId2" cstate="print"/>
          <a:srcRect/>
          <a:stretch>
            <a:fillRect/>
          </a:stretch>
        </p:blipFill>
        <p:spPr bwMode="auto">
          <a:xfrm>
            <a:off x="381000" y="228600"/>
            <a:ext cx="8249979" cy="4826518"/>
          </a:xfrm>
          <a:prstGeom prst="rect">
            <a:avLst/>
          </a:prstGeom>
          <a:noFill/>
          <a:ln w="9525">
            <a:noFill/>
            <a:miter lim="800000"/>
            <a:headEnd/>
            <a:tailEnd/>
          </a:ln>
        </p:spPr>
      </p:pic>
      <p:sp>
        <p:nvSpPr>
          <p:cNvPr id="461827" name="Rectangle 3"/>
          <p:cNvSpPr>
            <a:spLocks noChangeArrowheads="1"/>
          </p:cNvSpPr>
          <p:nvPr/>
        </p:nvSpPr>
        <p:spPr bwMode="auto">
          <a:xfrm>
            <a:off x="1" y="5121785"/>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dirty="0" smtClean="0">
                <a:solidFill>
                  <a:srgbClr val="000000"/>
                </a:solidFill>
                <a:latin typeface="Arial" pitchFamily="34" charset="0"/>
                <a:ea typeface="Calibri" pitchFamily="34" charset="0"/>
                <a:cs typeface="Arial" pitchFamily="34" charset="0"/>
              </a:rPr>
              <a:t>Change in track density, measured in number of events per 4</a:t>
            </a:r>
            <a:r>
              <a:rPr lang="en-US" b="1" baseline="30000" dirty="0" smtClean="0">
                <a:solidFill>
                  <a:srgbClr val="000000"/>
                </a:solidFill>
                <a:latin typeface="Arial" pitchFamily="34" charset="0"/>
                <a:ea typeface="Calibri" pitchFamily="34" charset="0"/>
                <a:cs typeface="Arial" pitchFamily="34" charset="0"/>
              </a:rPr>
              <a:t>o</a:t>
            </a:r>
            <a:r>
              <a:rPr lang="en-US" b="1" dirty="0" smtClean="0">
                <a:solidFill>
                  <a:srgbClr val="000000"/>
                </a:solidFill>
                <a:latin typeface="Arial" pitchFamily="34" charset="0"/>
                <a:ea typeface="Calibri" pitchFamily="34" charset="0"/>
                <a:cs typeface="Arial" pitchFamily="34" charset="0"/>
              </a:rPr>
              <a:t> X 4</a:t>
            </a:r>
            <a:r>
              <a:rPr lang="en-US" b="1" baseline="30000" dirty="0" smtClean="0">
                <a:solidFill>
                  <a:srgbClr val="000000"/>
                </a:solidFill>
                <a:latin typeface="Arial" pitchFamily="34" charset="0"/>
                <a:ea typeface="Calibri" pitchFamily="34" charset="0"/>
                <a:cs typeface="Arial" pitchFamily="34" charset="0"/>
              </a:rPr>
              <a:t>o</a:t>
            </a:r>
            <a:r>
              <a:rPr lang="en-US" b="1" dirty="0" smtClean="0">
                <a:solidFill>
                  <a:srgbClr val="000000"/>
                </a:solidFill>
                <a:latin typeface="Arial" pitchFamily="34" charset="0"/>
                <a:ea typeface="Calibri" pitchFamily="34" charset="0"/>
                <a:cs typeface="Arial" pitchFamily="34" charset="0"/>
              </a:rPr>
              <a:t> square per year, averaged over the five models. The change is simply the average over the period 2006-2100 minus the average over 1950-2005. The white regions are where fewer than 4 of the 5 models agree on the sign of the change. </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34293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2849" name="Picture 1" descr="C:\Users\Kerry\Documents\Papers\CMIP5_Tcs\fig6.png"/>
          <p:cNvPicPr>
            <a:picLocks noChangeAspect="1" noChangeArrowheads="1"/>
          </p:cNvPicPr>
          <p:nvPr/>
        </p:nvPicPr>
        <p:blipFill>
          <a:blip r:embed="rId2" cstate="print"/>
          <a:srcRect t="18405" r="5178" b="16104"/>
          <a:stretch>
            <a:fillRect/>
          </a:stretch>
        </p:blipFill>
        <p:spPr bwMode="auto">
          <a:xfrm>
            <a:off x="228600" y="1371600"/>
            <a:ext cx="8454343" cy="4381591"/>
          </a:xfrm>
          <a:prstGeom prst="rect">
            <a:avLst/>
          </a:prstGeom>
          <a:noFill/>
        </p:spPr>
      </p:pic>
      <p:sp>
        <p:nvSpPr>
          <p:cNvPr id="5" name="TextBox 4"/>
          <p:cNvSpPr txBox="1"/>
          <p:nvPr/>
        </p:nvSpPr>
        <p:spPr>
          <a:xfrm>
            <a:off x="304800" y="304800"/>
            <a:ext cx="8458200" cy="523220"/>
          </a:xfrm>
          <a:prstGeom prst="rect">
            <a:avLst/>
          </a:prstGeom>
          <a:noFill/>
        </p:spPr>
        <p:txBody>
          <a:bodyPr wrap="square" rtlCol="0">
            <a:spAutoFit/>
          </a:bodyPr>
          <a:lstStyle/>
          <a:p>
            <a:pPr algn="ctr" fontAlgn="base">
              <a:spcBef>
                <a:spcPct val="0"/>
              </a:spcBef>
              <a:spcAft>
                <a:spcPct val="0"/>
              </a:spcAft>
            </a:pPr>
            <a:r>
              <a:rPr lang="en-US" sz="2800" dirty="0" smtClean="0">
                <a:solidFill>
                  <a:srgbClr val="0033CC"/>
                </a:solidFill>
                <a:effectLst>
                  <a:outerShdw blurRad="38100" dist="38100" dir="2700000" algn="tl">
                    <a:srgbClr val="000000">
                      <a:alpha val="43137"/>
                    </a:srgbClr>
                  </a:outerShdw>
                </a:effectLst>
                <a:latin typeface="Arial" charset="0"/>
                <a:cs typeface="Arial" charset="0"/>
              </a:rPr>
              <a:t>Global Tropical Cyclone Power Dissipation</a:t>
            </a:r>
            <a:endParaRPr lang="en-US" sz="2800" dirty="0">
              <a:solidFill>
                <a:srgbClr val="0033CC"/>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1107659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0674" name="Picture 2"/>
          <p:cNvPicPr>
            <a:picLocks noChangeAspect="1" noChangeArrowheads="1"/>
          </p:cNvPicPr>
          <p:nvPr/>
        </p:nvPicPr>
        <p:blipFill>
          <a:blip r:embed="rId2" cstate="print"/>
          <a:srcRect/>
          <a:stretch>
            <a:fillRect/>
          </a:stretch>
        </p:blipFill>
        <p:spPr bwMode="auto">
          <a:xfrm>
            <a:off x="695325" y="1123950"/>
            <a:ext cx="7753350" cy="4610100"/>
          </a:xfrm>
          <a:prstGeom prst="rect">
            <a:avLst/>
          </a:prstGeom>
          <a:noFill/>
          <a:ln w="9525">
            <a:noFill/>
            <a:miter lim="800000"/>
            <a:headEnd/>
            <a:tailEnd/>
          </a:ln>
        </p:spPr>
      </p:pic>
      <p:sp>
        <p:nvSpPr>
          <p:cNvPr id="3" name="TextBox 2"/>
          <p:cNvSpPr txBox="1"/>
          <p:nvPr/>
        </p:nvSpPr>
        <p:spPr>
          <a:xfrm>
            <a:off x="609600" y="609600"/>
            <a:ext cx="7696200" cy="523220"/>
          </a:xfrm>
          <a:prstGeom prst="rect">
            <a:avLst/>
          </a:prstGeom>
          <a:noFill/>
        </p:spPr>
        <p:txBody>
          <a:bodyPr wrap="square" rtlCol="0">
            <a:spAutoFit/>
          </a:bodyPr>
          <a:lstStyle/>
          <a:p>
            <a:pPr algn="ctr" fontAlgn="base">
              <a:spcBef>
                <a:spcPct val="0"/>
              </a:spcBef>
              <a:spcAft>
                <a:spcPct val="0"/>
              </a:spcAft>
            </a:pPr>
            <a:r>
              <a:rPr lang="en-US" sz="2800" dirty="0" smtClean="0">
                <a:solidFill>
                  <a:srgbClr val="0033CC"/>
                </a:solidFill>
                <a:effectLst>
                  <a:outerShdw blurRad="38100" dist="38100" dir="2700000" algn="tl">
                    <a:srgbClr val="000000">
                      <a:alpha val="43137"/>
                    </a:srgbClr>
                  </a:outerShdw>
                </a:effectLst>
                <a:latin typeface="Arial" charset="0"/>
                <a:cs typeface="Arial" charset="0"/>
              </a:rPr>
              <a:t>Change in Power Dissipation</a:t>
            </a:r>
            <a:endParaRPr lang="en-US" sz="2800" dirty="0">
              <a:solidFill>
                <a:srgbClr val="0033CC"/>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4278949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633" y="101759"/>
            <a:ext cx="7240875" cy="5302354"/>
          </a:xfrm>
          <a:prstGeom prst="rect">
            <a:avLst/>
          </a:prstGeom>
        </p:spPr>
      </p:pic>
      <p:sp>
        <p:nvSpPr>
          <p:cNvPr id="3" name="Rectangle 2"/>
          <p:cNvSpPr/>
          <p:nvPr/>
        </p:nvSpPr>
        <p:spPr>
          <a:xfrm>
            <a:off x="193149" y="5285779"/>
            <a:ext cx="8401721" cy="1200329"/>
          </a:xfrm>
          <a:prstGeom prst="rect">
            <a:avLst/>
          </a:prstGeom>
        </p:spPr>
        <p:txBody>
          <a:bodyPr wrap="square">
            <a:spAutoFit/>
          </a:bodyPr>
          <a:lstStyle/>
          <a:p>
            <a:r>
              <a:rPr lang="en-US" dirty="0">
                <a:latin typeface="AdvTT182ff89e"/>
              </a:rPr>
              <a:t>Return period (horizontal axis, in years) of </a:t>
            </a:r>
            <a:r>
              <a:rPr lang="en-US" b="1" i="1" dirty="0" err="1">
                <a:effectLst>
                  <a:outerShdw blurRad="38100" dist="38100" dir="2700000" algn="tl">
                    <a:srgbClr val="000000">
                      <a:alpha val="43137"/>
                    </a:srgbClr>
                  </a:outerShdw>
                </a:effectLst>
                <a:latin typeface="AdvTT182ff89e"/>
              </a:rPr>
              <a:t>medicanes</a:t>
            </a:r>
            <a:r>
              <a:rPr lang="en-US" dirty="0">
                <a:latin typeface="AdvTT182ff89e"/>
              </a:rPr>
              <a:t> according to the maximum wind </a:t>
            </a:r>
            <a:r>
              <a:rPr lang="en-US" dirty="0" smtClean="0">
                <a:latin typeface="AdvTT182ff89e"/>
              </a:rPr>
              <a:t>induced at </a:t>
            </a:r>
            <a:r>
              <a:rPr lang="en-US" dirty="0">
                <a:latin typeface="AdvTT182ff89e"/>
              </a:rPr>
              <a:t>the surface (vertical axis, in knots). Continuous lines refer to the current climate and dashed lines to </a:t>
            </a:r>
            <a:r>
              <a:rPr lang="en-US" dirty="0" smtClean="0">
                <a:latin typeface="AdvTT182ff89e"/>
              </a:rPr>
              <a:t>the future climate (SRES A2, 2081-2100), </a:t>
            </a:r>
            <a:r>
              <a:rPr lang="en-US" dirty="0">
                <a:latin typeface="AdvTT182ff89e"/>
              </a:rPr>
              <a:t>following the color coding indicated in the legend.</a:t>
            </a:r>
            <a:endParaRPr lang="en-US" dirty="0"/>
          </a:p>
        </p:txBody>
      </p:sp>
      <p:sp>
        <p:nvSpPr>
          <p:cNvPr id="4" name="Rectangle 3"/>
          <p:cNvSpPr/>
          <p:nvPr/>
        </p:nvSpPr>
        <p:spPr>
          <a:xfrm>
            <a:off x="545461" y="6486108"/>
            <a:ext cx="8383386" cy="276999"/>
          </a:xfrm>
          <a:prstGeom prst="rect">
            <a:avLst/>
          </a:prstGeom>
        </p:spPr>
        <p:txBody>
          <a:bodyPr wrap="square">
            <a:spAutoFit/>
          </a:bodyPr>
          <a:lstStyle/>
          <a:p>
            <a:r>
              <a:rPr lang="en-US" sz="1200" dirty="0">
                <a:solidFill>
                  <a:srgbClr val="231F20"/>
                </a:solidFill>
                <a:latin typeface="Times New Roman" panose="02020603050405020304" pitchFamily="18" charset="0"/>
              </a:rPr>
              <a:t>Romero, R., and K. Emanuel (2013), </a:t>
            </a:r>
            <a:r>
              <a:rPr lang="en-US" sz="1200" dirty="0" err="1">
                <a:solidFill>
                  <a:srgbClr val="231F20"/>
                </a:solidFill>
                <a:latin typeface="Times New Roman" panose="02020603050405020304" pitchFamily="18" charset="0"/>
              </a:rPr>
              <a:t>Medicane</a:t>
            </a:r>
            <a:r>
              <a:rPr lang="en-US" sz="1200" dirty="0">
                <a:solidFill>
                  <a:srgbClr val="231F20"/>
                </a:solidFill>
                <a:latin typeface="Times New Roman" panose="02020603050405020304" pitchFamily="18" charset="0"/>
              </a:rPr>
              <a:t> risk in a changing climate, </a:t>
            </a:r>
            <a:r>
              <a:rPr lang="en-US" sz="1200" i="1" dirty="0">
                <a:solidFill>
                  <a:srgbClr val="231F20"/>
                </a:solidFill>
                <a:latin typeface="Times New Roman" panose="02020603050405020304" pitchFamily="18" charset="0"/>
              </a:rPr>
              <a:t>J. </a:t>
            </a:r>
            <a:r>
              <a:rPr lang="en-US" sz="1200" i="1" dirty="0" err="1">
                <a:solidFill>
                  <a:srgbClr val="231F20"/>
                </a:solidFill>
                <a:latin typeface="Times New Roman" panose="02020603050405020304" pitchFamily="18" charset="0"/>
              </a:rPr>
              <a:t>Geophys</a:t>
            </a:r>
            <a:r>
              <a:rPr lang="en-US" sz="1200" i="1" dirty="0">
                <a:solidFill>
                  <a:srgbClr val="231F20"/>
                </a:solidFill>
                <a:latin typeface="Times New Roman" panose="02020603050405020304" pitchFamily="18" charset="0"/>
              </a:rPr>
              <a:t>. Res. Atmos.</a:t>
            </a:r>
            <a:r>
              <a:rPr lang="en-US" sz="1200" dirty="0">
                <a:solidFill>
                  <a:srgbClr val="231F20"/>
                </a:solidFill>
                <a:latin typeface="Times New Roman" panose="02020603050405020304" pitchFamily="18" charset="0"/>
              </a:rPr>
              <a:t>, </a:t>
            </a:r>
            <a:r>
              <a:rPr lang="en-US" sz="1200" i="1" dirty="0" smtClean="0">
                <a:solidFill>
                  <a:srgbClr val="231F20"/>
                </a:solidFill>
                <a:latin typeface="Times New Roman" panose="02020603050405020304" pitchFamily="18" charset="0"/>
              </a:rPr>
              <a:t>118</a:t>
            </a:r>
            <a:r>
              <a:rPr lang="en-US" sz="1200" dirty="0" smtClean="0">
                <a:solidFill>
                  <a:srgbClr val="231F20"/>
                </a:solidFill>
                <a:latin typeface="Times New Roman" panose="02020603050405020304" pitchFamily="18" charset="0"/>
              </a:rPr>
              <a:t>, doi:10.1002/jgrd.50475</a:t>
            </a:r>
            <a:r>
              <a:rPr lang="en-US" sz="1200" dirty="0">
                <a:solidFill>
                  <a:srgbClr val="231F20"/>
                </a:solidFill>
                <a:latin typeface="Times New Roman" panose="02020603050405020304" pitchFamily="18" charset="0"/>
              </a:rPr>
              <a:t>.</a:t>
            </a:r>
            <a:endParaRPr 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23916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Users\Kerry\Documents\Riskproject\new_scripts\figures\newhaven_return.png"/>
          <p:cNvPicPr>
            <a:picLocks noChangeAspect="1" noChangeArrowheads="1"/>
          </p:cNvPicPr>
          <p:nvPr/>
        </p:nvPicPr>
        <p:blipFill>
          <a:blip r:embed="rId2" cstate="print"/>
          <a:srcRect/>
          <a:stretch>
            <a:fillRect/>
          </a:stretch>
        </p:blipFill>
        <p:spPr bwMode="auto">
          <a:xfrm>
            <a:off x="762000" y="990600"/>
            <a:ext cx="7388782" cy="5544354"/>
          </a:xfrm>
          <a:prstGeom prst="rect">
            <a:avLst/>
          </a:prstGeom>
          <a:noFill/>
        </p:spPr>
      </p:pic>
      <p:sp>
        <p:nvSpPr>
          <p:cNvPr id="5" name="TextBox 4"/>
          <p:cNvSpPr txBox="1"/>
          <p:nvPr/>
        </p:nvSpPr>
        <p:spPr>
          <a:xfrm>
            <a:off x="457200" y="304800"/>
            <a:ext cx="7848600"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0033CC"/>
                </a:solidFill>
                <a:effectLst>
                  <a:outerShdw blurRad="38100" dist="38100" dir="2700000" algn="tl">
                    <a:srgbClr val="000000">
                      <a:alpha val="43137"/>
                    </a:srgbClr>
                  </a:outerShdw>
                </a:effectLst>
                <a:latin typeface="Arial" charset="0"/>
                <a:cs typeface="Arial" charset="0"/>
              </a:rPr>
              <a:t>Return Periods based on GFDL Model</a:t>
            </a:r>
            <a:endParaRPr lang="en-US" sz="2400" dirty="0">
              <a:solidFill>
                <a:srgbClr val="0033CC"/>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031076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2850" name="Picture 2" descr="C:\Users\Kerry\Documents\Riskproject\new_scripts\figures\newhaven_rain_return.png"/>
          <p:cNvPicPr>
            <a:picLocks noChangeAspect="1" noChangeArrowheads="1"/>
          </p:cNvPicPr>
          <p:nvPr/>
        </p:nvPicPr>
        <p:blipFill>
          <a:blip r:embed="rId2" cstate="print"/>
          <a:srcRect/>
          <a:stretch>
            <a:fillRect/>
          </a:stretch>
        </p:blipFill>
        <p:spPr bwMode="auto">
          <a:xfrm>
            <a:off x="457200" y="682718"/>
            <a:ext cx="8229599" cy="6175282"/>
          </a:xfrm>
          <a:prstGeom prst="rect">
            <a:avLst/>
          </a:prstGeom>
          <a:noFill/>
        </p:spPr>
      </p:pic>
      <p:sp>
        <p:nvSpPr>
          <p:cNvPr id="3" name="TextBox 2"/>
          <p:cNvSpPr txBox="1"/>
          <p:nvPr/>
        </p:nvSpPr>
        <p:spPr>
          <a:xfrm>
            <a:off x="762000" y="228600"/>
            <a:ext cx="7391400"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0033CC"/>
                </a:solidFill>
                <a:effectLst>
                  <a:outerShdw blurRad="38100" dist="38100" dir="2700000" algn="tl">
                    <a:srgbClr val="000000">
                      <a:alpha val="43137"/>
                    </a:srgbClr>
                  </a:outerShdw>
                </a:effectLst>
                <a:latin typeface="Arial" charset="0"/>
                <a:cs typeface="Arial" charset="0"/>
              </a:rPr>
              <a:t>Return Periods of Storm Total Rainfall at New Haven</a:t>
            </a:r>
          </a:p>
          <a:p>
            <a:pPr algn="ctr" fontAlgn="base">
              <a:spcBef>
                <a:spcPct val="0"/>
              </a:spcBef>
              <a:spcAft>
                <a:spcPct val="0"/>
              </a:spcAft>
            </a:pPr>
            <a:r>
              <a:rPr lang="en-US" sz="2400" dirty="0" smtClean="0">
                <a:solidFill>
                  <a:srgbClr val="0033CC"/>
                </a:solidFill>
                <a:effectLst>
                  <a:outerShdw blurRad="38100" dist="38100" dir="2700000" algn="tl">
                    <a:srgbClr val="000000">
                      <a:alpha val="43137"/>
                    </a:srgbClr>
                  </a:outerShdw>
                </a:effectLst>
                <a:latin typeface="Arial" charset="0"/>
                <a:cs typeface="Arial" charset="0"/>
              </a:rPr>
              <a:t>GFDL Model</a:t>
            </a:r>
            <a:endParaRPr lang="en-US" sz="2400" dirty="0">
              <a:solidFill>
                <a:srgbClr val="0033CC"/>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7362567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climate&amp;1.1ro_stormtideSLR1m_returnCI.jpg"/>
          <p:cNvPicPr>
            <a:picLocks noChangeAspect="1"/>
          </p:cNvPicPr>
          <p:nvPr/>
        </p:nvPicPr>
        <p:blipFill>
          <a:blip r:embed="rId3" cstate="print"/>
          <a:stretch>
            <a:fillRect/>
          </a:stretch>
        </p:blipFill>
        <p:spPr>
          <a:xfrm>
            <a:off x="-457200" y="1051560"/>
            <a:ext cx="9827726" cy="4663440"/>
          </a:xfrm>
          <a:prstGeom prst="rect">
            <a:avLst/>
          </a:prstGeom>
        </p:spPr>
      </p:pic>
      <p:sp>
        <p:nvSpPr>
          <p:cNvPr id="3" name="Rectangle 4"/>
          <p:cNvSpPr>
            <a:spLocks noChangeArrowheads="1"/>
          </p:cNvSpPr>
          <p:nvPr/>
        </p:nvSpPr>
        <p:spPr bwMode="auto">
          <a:xfrm>
            <a:off x="1219200" y="304800"/>
            <a:ext cx="6934200" cy="1231106"/>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600" dirty="0" smtClean="0">
                <a:solidFill>
                  <a:srgbClr val="C00000"/>
                </a:solidFill>
                <a:latin typeface="Arial" pitchFamily="34" charset="0"/>
                <a:cs typeface="Arial" pitchFamily="34" charset="0"/>
              </a:rPr>
              <a:t>GCM flood height return level</a:t>
            </a:r>
          </a:p>
          <a:p>
            <a:pPr algn="ctr" fontAlgn="base">
              <a:spcBef>
                <a:spcPct val="0"/>
              </a:spcBef>
              <a:spcAft>
                <a:spcPct val="0"/>
              </a:spcAft>
            </a:pPr>
            <a:r>
              <a:rPr lang="en-US" sz="2200" dirty="0" smtClean="0">
                <a:solidFill>
                  <a:srgbClr val="9BBB59">
                    <a:lumMod val="50000"/>
                  </a:srgbClr>
                </a:solidFill>
                <a:latin typeface="Arial" pitchFamily="34" charset="0"/>
                <a:cs typeface="Arial" pitchFamily="34" charset="0"/>
              </a:rPr>
              <a:t>(assuming SLR of 1 m for the future climate )</a:t>
            </a:r>
          </a:p>
          <a:p>
            <a:pPr fontAlgn="base">
              <a:spcBef>
                <a:spcPct val="0"/>
              </a:spcBef>
              <a:spcAft>
                <a:spcPct val="0"/>
              </a:spcAft>
            </a:pPr>
            <a:endParaRPr lang="en-US" sz="2600" dirty="0" smtClean="0">
              <a:solidFill>
                <a:srgbClr val="9BBB59">
                  <a:lumMod val="50000"/>
                </a:srgbClr>
              </a:solidFill>
              <a:latin typeface="Arial" pitchFamily="34" charset="0"/>
              <a:cs typeface="Arial" pitchFamily="34" charset="0"/>
            </a:endParaRPr>
          </a:p>
        </p:txBody>
      </p:sp>
      <p:grpSp>
        <p:nvGrpSpPr>
          <p:cNvPr id="2" name="Group 85"/>
          <p:cNvGrpSpPr/>
          <p:nvPr/>
        </p:nvGrpSpPr>
        <p:grpSpPr>
          <a:xfrm>
            <a:off x="609601" y="2514600"/>
            <a:ext cx="5644895" cy="2859024"/>
            <a:chOff x="609601" y="2514600"/>
            <a:chExt cx="5644895" cy="2859024"/>
          </a:xfrm>
        </p:grpSpPr>
        <p:cxnSp>
          <p:nvCxnSpPr>
            <p:cNvPr id="6" name="Straight Arrow Connector 5"/>
            <p:cNvCxnSpPr/>
            <p:nvPr/>
          </p:nvCxnSpPr>
          <p:spPr>
            <a:xfrm rot="5400000" flipH="1" flipV="1">
              <a:off x="1638697" y="2856309"/>
              <a:ext cx="534194"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961888" y="2780903"/>
              <a:ext cx="534194"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1658112" y="5066109"/>
              <a:ext cx="534194"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5936710" y="5061934"/>
              <a:ext cx="621792"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5218906" y="2780506"/>
              <a:ext cx="533400"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991894" y="5056632"/>
              <a:ext cx="533400"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609601" y="2589211"/>
              <a:ext cx="1295400"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667512" y="4799012"/>
              <a:ext cx="1280160" cy="158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30368" y="4745736"/>
              <a:ext cx="1024128" cy="11398"/>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5486400" y="2514600"/>
              <a:ext cx="719328" cy="8812"/>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86"/>
          <p:cNvGrpSpPr/>
          <p:nvPr/>
        </p:nvGrpSpPr>
        <p:grpSpPr>
          <a:xfrm>
            <a:off x="1346111" y="2234489"/>
            <a:ext cx="5740488" cy="3081528"/>
            <a:chOff x="1346249" y="2246681"/>
            <a:chExt cx="5731594" cy="3081528"/>
          </a:xfrm>
        </p:grpSpPr>
        <p:cxnSp>
          <p:nvCxnSpPr>
            <p:cNvPr id="22" name="Straight Arrow Connector 21"/>
            <p:cNvCxnSpPr/>
            <p:nvPr/>
          </p:nvCxnSpPr>
          <p:spPr>
            <a:xfrm rot="16320000" flipV="1">
              <a:off x="2328084" y="2737120"/>
              <a:ext cx="694944" cy="205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1127760" y="2709673"/>
              <a:ext cx="64008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6653872" y="2663957"/>
              <a:ext cx="841248" cy="669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143332" y="2653941"/>
              <a:ext cx="804672" cy="79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320000" flipV="1">
              <a:off x="2331400" y="4930679"/>
              <a:ext cx="713232" cy="205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1015075" y="4913377"/>
              <a:ext cx="722376"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6568645" y="4895093"/>
              <a:ext cx="859536" cy="669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086648" y="4887468"/>
              <a:ext cx="786384" cy="79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0800000">
              <a:off x="1447800" y="2407920"/>
              <a:ext cx="121920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1346249" y="4582604"/>
              <a:ext cx="1342085"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6453972" y="4489704"/>
              <a:ext cx="54779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a:off x="6541618" y="2251208"/>
              <a:ext cx="52953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4" name="Rectangle 4"/>
          <p:cNvSpPr>
            <a:spLocks noChangeArrowheads="1"/>
          </p:cNvSpPr>
          <p:nvPr/>
        </p:nvSpPr>
        <p:spPr bwMode="auto">
          <a:xfrm>
            <a:off x="381000" y="5638800"/>
            <a:ext cx="10668000"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dirty="0" smtClean="0">
                <a:solidFill>
                  <a:prstClr val="black"/>
                </a:solidFill>
                <a:latin typeface="Arial" pitchFamily="34" charset="0"/>
                <a:cs typeface="Arial" pitchFamily="34" charset="0"/>
              </a:rPr>
              <a:t>Black: Current climate (1981-2000)</a:t>
            </a:r>
          </a:p>
          <a:p>
            <a:pPr fontAlgn="base">
              <a:spcBef>
                <a:spcPct val="0"/>
              </a:spcBef>
              <a:spcAft>
                <a:spcPct val="0"/>
              </a:spcAft>
            </a:pPr>
            <a:r>
              <a:rPr lang="en-US" sz="1600" b="1" dirty="0" smtClean="0">
                <a:solidFill>
                  <a:srgbClr val="0047D6"/>
                </a:solidFill>
                <a:latin typeface="Arial" pitchFamily="34" charset="0"/>
                <a:cs typeface="Arial" pitchFamily="34" charset="0"/>
              </a:rPr>
              <a:t>Blue: A1B future climate (2081-2100)</a:t>
            </a:r>
          </a:p>
          <a:p>
            <a:pPr fontAlgn="base">
              <a:spcBef>
                <a:spcPct val="0"/>
              </a:spcBef>
              <a:spcAft>
                <a:spcPct val="0"/>
              </a:spcAft>
            </a:pPr>
            <a:r>
              <a:rPr lang="en-US" sz="1600" b="1" dirty="0" smtClean="0">
                <a:solidFill>
                  <a:srgbClr val="C00000"/>
                </a:solidFill>
                <a:latin typeface="Arial" pitchFamily="34" charset="0"/>
                <a:cs typeface="Arial" pitchFamily="34" charset="0"/>
              </a:rPr>
              <a:t>Red: A1B future climate (2081-2100) with </a:t>
            </a:r>
            <a:r>
              <a:rPr lang="en-US" sz="1600" b="1" i="1" dirty="0" smtClean="0">
                <a:solidFill>
                  <a:srgbClr val="C00000"/>
                </a:solidFill>
                <a:latin typeface="Arial" pitchFamily="34" charset="0"/>
                <a:cs typeface="Arial" pitchFamily="34" charset="0"/>
              </a:rPr>
              <a:t>R</a:t>
            </a:r>
            <a:r>
              <a:rPr lang="en-US" sz="1600" b="1" i="1" baseline="-25000" dirty="0" smtClean="0">
                <a:solidFill>
                  <a:srgbClr val="C00000"/>
                </a:solidFill>
                <a:latin typeface="Arial" pitchFamily="34" charset="0"/>
                <a:cs typeface="Arial" pitchFamily="34" charset="0"/>
              </a:rPr>
              <a:t>0</a:t>
            </a:r>
            <a:r>
              <a:rPr lang="en-US" sz="1600" b="1" dirty="0" smtClean="0">
                <a:solidFill>
                  <a:srgbClr val="C00000"/>
                </a:solidFill>
                <a:latin typeface="Arial" pitchFamily="34" charset="0"/>
                <a:cs typeface="Arial" pitchFamily="34" charset="0"/>
              </a:rPr>
              <a:t> increased by 10% and </a:t>
            </a:r>
            <a:r>
              <a:rPr lang="en-US" sz="1600" b="1" i="1" dirty="0" err="1" smtClean="0">
                <a:solidFill>
                  <a:srgbClr val="C00000"/>
                </a:solidFill>
                <a:latin typeface="Arial" pitchFamily="34" charset="0"/>
                <a:cs typeface="Arial" pitchFamily="34" charset="0"/>
              </a:rPr>
              <a:t>R</a:t>
            </a:r>
            <a:r>
              <a:rPr lang="en-US" sz="1600" b="1" i="1" baseline="-25000" dirty="0" err="1" smtClean="0">
                <a:solidFill>
                  <a:srgbClr val="C00000"/>
                </a:solidFill>
                <a:latin typeface="Arial" pitchFamily="34" charset="0"/>
                <a:cs typeface="Arial" pitchFamily="34" charset="0"/>
              </a:rPr>
              <a:t>m</a:t>
            </a:r>
            <a:r>
              <a:rPr lang="en-US" sz="1600" b="1" dirty="0" smtClean="0">
                <a:solidFill>
                  <a:srgbClr val="C00000"/>
                </a:solidFill>
                <a:latin typeface="Arial" pitchFamily="34" charset="0"/>
                <a:cs typeface="Arial" pitchFamily="34" charset="0"/>
              </a:rPr>
              <a:t> increased by 21%</a:t>
            </a:r>
          </a:p>
          <a:p>
            <a:pPr fontAlgn="base">
              <a:spcBef>
                <a:spcPct val="0"/>
              </a:spcBef>
              <a:spcAft>
                <a:spcPct val="0"/>
              </a:spcAft>
            </a:pPr>
            <a:endParaRPr lang="en-US" sz="1600" b="1" dirty="0" smtClean="0">
              <a:solidFill>
                <a:srgbClr val="FF3300"/>
              </a:solidFill>
              <a:latin typeface="Arial" pitchFamily="34" charset="0"/>
              <a:cs typeface="Arial" pitchFamily="34" charset="0"/>
            </a:endParaRPr>
          </a:p>
          <a:p>
            <a:pPr fontAlgn="base">
              <a:spcBef>
                <a:spcPct val="0"/>
              </a:spcBef>
              <a:spcAft>
                <a:spcPct val="0"/>
              </a:spcAft>
            </a:pPr>
            <a:endParaRPr lang="en-US" sz="1600" dirty="0" smtClean="0">
              <a:solidFill>
                <a:srgbClr val="C00000"/>
              </a:solidFill>
              <a:latin typeface="Arial" pitchFamily="34" charset="0"/>
              <a:cs typeface="Arial" pitchFamily="34" charset="0"/>
            </a:endParaRPr>
          </a:p>
          <a:p>
            <a:pPr fontAlgn="base">
              <a:spcBef>
                <a:spcPct val="0"/>
              </a:spcBef>
              <a:spcAft>
                <a:spcPct val="0"/>
              </a:spcAft>
            </a:pPr>
            <a:endParaRPr lang="en-US" sz="1600" dirty="0" smtClean="0">
              <a:solidFill>
                <a:srgbClr val="C00000"/>
              </a:solidFill>
              <a:latin typeface="Arial" pitchFamily="34" charset="0"/>
              <a:cs typeface="Arial" pitchFamily="34" charset="0"/>
            </a:endParaRPr>
          </a:p>
        </p:txBody>
      </p:sp>
      <p:sp>
        <p:nvSpPr>
          <p:cNvPr id="30" name="Rectangle 23"/>
          <p:cNvSpPr>
            <a:spLocks noChangeArrowheads="1"/>
          </p:cNvSpPr>
          <p:nvPr/>
        </p:nvSpPr>
        <p:spPr bwMode="auto">
          <a:xfrm>
            <a:off x="7391400" y="6488113"/>
            <a:ext cx="2057400" cy="36988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i="1" dirty="0">
                <a:solidFill>
                  <a:prstClr val="black"/>
                </a:solidFill>
                <a:latin typeface="Arial" pitchFamily="34" charset="0"/>
                <a:cs typeface="Arial" pitchFamily="34" charset="0"/>
              </a:rPr>
              <a:t>Lin et al. </a:t>
            </a:r>
            <a:r>
              <a:rPr lang="en-US" i="1" dirty="0" smtClean="0">
                <a:solidFill>
                  <a:prstClr val="black"/>
                </a:solidFill>
                <a:latin typeface="Arial" pitchFamily="34" charset="0"/>
                <a:cs typeface="Arial" pitchFamily="34" charset="0"/>
              </a:rPr>
              <a:t>(2012)</a:t>
            </a:r>
            <a:endParaRPr lang="en-US"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108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2087562"/>
          </a:xfrm>
        </p:spPr>
        <p:txBody>
          <a:bodyPr>
            <a:normAutofit/>
          </a:bodyPr>
          <a:lstStyle/>
          <a:p>
            <a:r>
              <a:rPr lang="en-US" dirty="0" smtClean="0">
                <a:solidFill>
                  <a:srgbClr val="0F2AB1"/>
                </a:solidFill>
                <a:effectLst>
                  <a:outerShdw blurRad="38100" dist="38100" dir="2700000" algn="tl">
                    <a:srgbClr val="000000">
                      <a:alpha val="43137"/>
                    </a:srgbClr>
                  </a:outerShdw>
                </a:effectLst>
              </a:rPr>
              <a:t>Integrated Assessments</a:t>
            </a:r>
            <a:br>
              <a:rPr lang="en-US" dirty="0" smtClean="0">
                <a:solidFill>
                  <a:srgbClr val="0F2AB1"/>
                </a:solidFill>
                <a:effectLst>
                  <a:outerShdw blurRad="38100" dist="38100" dir="2700000" algn="tl">
                    <a:srgbClr val="000000">
                      <a:alpha val="43137"/>
                    </a:srgbClr>
                  </a:outerShdw>
                </a:effectLst>
              </a:rPr>
            </a:br>
            <a:r>
              <a:rPr lang="en-US" dirty="0" smtClean="0">
                <a:solidFill>
                  <a:srgbClr val="0F2AB1"/>
                </a:solidFill>
                <a:effectLst>
                  <a:outerShdw blurRad="38100" dist="38100" dir="2700000" algn="tl">
                    <a:srgbClr val="000000">
                      <a:alpha val="43137"/>
                    </a:srgbClr>
                  </a:outerShdw>
                </a:effectLst>
              </a:rPr>
              <a:t/>
            </a:r>
            <a:br>
              <a:rPr lang="en-US" dirty="0" smtClean="0">
                <a:solidFill>
                  <a:srgbClr val="0F2AB1"/>
                </a:solidFill>
                <a:effectLst>
                  <a:outerShdw blurRad="38100" dist="38100" dir="2700000" algn="tl">
                    <a:srgbClr val="000000">
                      <a:alpha val="43137"/>
                    </a:srgbClr>
                  </a:outerShdw>
                </a:effectLst>
              </a:rPr>
            </a:br>
            <a:r>
              <a:rPr lang="en-US" sz="3600" dirty="0" smtClean="0">
                <a:solidFill>
                  <a:srgbClr val="0F2AB1"/>
                </a:solidFill>
              </a:rPr>
              <a:t>with Robert Mendelsohn, Yale</a:t>
            </a:r>
            <a:endParaRPr lang="en-US" sz="3600" dirty="0">
              <a:solidFill>
                <a:srgbClr val="0F2AB1"/>
              </a:solidFill>
            </a:endParaRPr>
          </a:p>
        </p:txBody>
      </p:sp>
      <p:sp>
        <p:nvSpPr>
          <p:cNvPr id="3" name="Rectangle 2"/>
          <p:cNvSpPr/>
          <p:nvPr/>
        </p:nvSpPr>
        <p:spPr>
          <a:xfrm>
            <a:off x="1333947" y="5059719"/>
            <a:ext cx="6745045" cy="1477328"/>
          </a:xfrm>
          <a:prstGeom prst="rect">
            <a:avLst/>
          </a:prstGeom>
        </p:spPr>
        <p:txBody>
          <a:bodyPr wrap="square">
            <a:spAutoFit/>
          </a:bodyPr>
          <a:lstStyle/>
          <a:p>
            <a:pPr algn="ctr"/>
            <a:r>
              <a:rPr lang="en-US" b="1" dirty="0"/>
              <a:t>The impact of climate change on global tropical cyclone damage</a:t>
            </a:r>
          </a:p>
          <a:p>
            <a:pPr algn="ctr"/>
            <a:endParaRPr lang="en-US" dirty="0"/>
          </a:p>
          <a:p>
            <a:pPr algn="ctr"/>
            <a:r>
              <a:rPr lang="en-US" dirty="0" smtClean="0"/>
              <a:t>Robert </a:t>
            </a:r>
            <a:r>
              <a:rPr lang="en-US" dirty="0"/>
              <a:t>Mendelsohn</a:t>
            </a:r>
            <a:r>
              <a:rPr lang="en-US" dirty="0" smtClean="0"/>
              <a:t>,  </a:t>
            </a:r>
            <a:r>
              <a:rPr lang="en-US" dirty="0"/>
              <a:t>Kerry Emanuel</a:t>
            </a:r>
            <a:r>
              <a:rPr lang="en-US" dirty="0" smtClean="0"/>
              <a:t>,  </a:t>
            </a:r>
            <a:r>
              <a:rPr lang="en-US" dirty="0"/>
              <a:t>Shun </a:t>
            </a:r>
            <a:r>
              <a:rPr lang="en-US" dirty="0" err="1" smtClean="0"/>
              <a:t>Chonabayashi</a:t>
            </a:r>
            <a:r>
              <a:rPr lang="en-US" dirty="0" smtClean="0"/>
              <a:t> &amp; Laura </a:t>
            </a:r>
            <a:r>
              <a:rPr lang="en-US" dirty="0" err="1" smtClean="0"/>
              <a:t>Bakkensen</a:t>
            </a:r>
            <a:r>
              <a:rPr lang="en-US" dirty="0" smtClean="0"/>
              <a:t>, 2012  </a:t>
            </a:r>
          </a:p>
          <a:p>
            <a:pPr algn="ctr"/>
            <a:r>
              <a:rPr lang="en-US" i="1" dirty="0" smtClean="0"/>
              <a:t>Nature Climate Change</a:t>
            </a:r>
            <a:r>
              <a:rPr lang="en-US" dirty="0" smtClean="0"/>
              <a:t>, </a:t>
            </a:r>
            <a:r>
              <a:rPr lang="en-US" b="1" dirty="0" smtClean="0"/>
              <a:t>2</a:t>
            </a:r>
            <a:r>
              <a:rPr lang="en-US" dirty="0" smtClean="0"/>
              <a:t>, 205-209</a:t>
            </a:r>
            <a:endParaRPr lang="en-US" dirty="0"/>
          </a:p>
        </p:txBody>
      </p:sp>
    </p:spTree>
    <p:extLst>
      <p:ext uri="{BB962C8B-B14F-4D97-AF65-F5344CB8AC3E}">
        <p14:creationId xmlns:p14="http://schemas.microsoft.com/office/powerpoint/2010/main" val="3553775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erry Emaanuel\World Bank Project\miroc_pdf.png"/>
          <p:cNvPicPr>
            <a:picLocks noChangeAspect="1" noChangeArrowheads="1"/>
          </p:cNvPicPr>
          <p:nvPr/>
        </p:nvPicPr>
        <p:blipFill>
          <a:blip r:embed="rId2" cstate="print"/>
          <a:srcRect/>
          <a:stretch>
            <a:fillRect/>
          </a:stretch>
        </p:blipFill>
        <p:spPr bwMode="auto">
          <a:xfrm>
            <a:off x="4343400" y="152400"/>
            <a:ext cx="4268788" cy="3200400"/>
          </a:xfrm>
          <a:prstGeom prst="rect">
            <a:avLst/>
          </a:prstGeom>
          <a:noFill/>
          <a:ln w="9525">
            <a:noFill/>
            <a:miter lim="800000"/>
            <a:headEnd/>
            <a:tailEnd/>
          </a:ln>
        </p:spPr>
      </p:pic>
      <p:pic>
        <p:nvPicPr>
          <p:cNvPr id="18435" name="Picture 3" descr="C:\Users\Kerry Emaanuel\World Bank Project\miroc_dam_prob.png"/>
          <p:cNvPicPr>
            <a:picLocks noChangeAspect="1" noChangeArrowheads="1"/>
          </p:cNvPicPr>
          <p:nvPr/>
        </p:nvPicPr>
        <p:blipFill>
          <a:blip r:embed="rId3" cstate="print"/>
          <a:srcRect/>
          <a:stretch>
            <a:fillRect/>
          </a:stretch>
        </p:blipFill>
        <p:spPr bwMode="auto">
          <a:xfrm>
            <a:off x="4343400" y="3390900"/>
            <a:ext cx="4267200" cy="3198813"/>
          </a:xfrm>
          <a:prstGeom prst="rect">
            <a:avLst/>
          </a:prstGeom>
          <a:noFill/>
          <a:ln w="9525">
            <a:noFill/>
            <a:miter lim="800000"/>
            <a:headEnd/>
            <a:tailEnd/>
          </a:ln>
        </p:spPr>
      </p:pic>
      <p:sp>
        <p:nvSpPr>
          <p:cNvPr id="18436" name="TextBox 3"/>
          <p:cNvSpPr txBox="1">
            <a:spLocks noChangeArrowheads="1"/>
          </p:cNvSpPr>
          <p:nvPr/>
        </p:nvSpPr>
        <p:spPr bwMode="auto">
          <a:xfrm>
            <a:off x="457200" y="914400"/>
            <a:ext cx="3200400" cy="1200329"/>
          </a:xfrm>
          <a:prstGeom prst="rect">
            <a:avLst/>
          </a:prstGeom>
          <a:noFill/>
          <a:ln w="9525">
            <a:noFill/>
            <a:miter lim="800000"/>
            <a:headEnd/>
            <a:tailEnd/>
          </a:ln>
        </p:spPr>
        <p:txBody>
          <a:bodyPr>
            <a:spAutoFit/>
          </a:bodyPr>
          <a:lstStyle/>
          <a:p>
            <a:pPr algn="ctr"/>
            <a:r>
              <a:rPr lang="en-US" sz="2400" dirty="0">
                <a:solidFill>
                  <a:srgbClr val="0066FF"/>
                </a:solidFill>
                <a:latin typeface="Arial" pitchFamily="34" charset="0"/>
                <a:cs typeface="Arial" pitchFamily="34" charset="0"/>
              </a:rPr>
              <a:t>Probability Density of TC Damage, U.S. East Coast</a:t>
            </a:r>
          </a:p>
        </p:txBody>
      </p:sp>
      <p:sp>
        <p:nvSpPr>
          <p:cNvPr id="18437" name="TextBox 4"/>
          <p:cNvSpPr txBox="1">
            <a:spLocks noChangeArrowheads="1"/>
          </p:cNvSpPr>
          <p:nvPr/>
        </p:nvSpPr>
        <p:spPr bwMode="auto">
          <a:xfrm>
            <a:off x="381000" y="4114800"/>
            <a:ext cx="3200400" cy="1569660"/>
          </a:xfrm>
          <a:prstGeom prst="rect">
            <a:avLst/>
          </a:prstGeom>
          <a:noFill/>
          <a:ln w="9525">
            <a:noFill/>
            <a:miter lim="800000"/>
            <a:headEnd/>
            <a:tailEnd/>
          </a:ln>
        </p:spPr>
        <p:txBody>
          <a:bodyPr>
            <a:spAutoFit/>
          </a:bodyPr>
          <a:lstStyle/>
          <a:p>
            <a:pPr algn="ctr"/>
            <a:r>
              <a:rPr lang="en-US" sz="2400" dirty="0">
                <a:solidFill>
                  <a:srgbClr val="0066FF"/>
                </a:solidFill>
                <a:latin typeface="Arial" pitchFamily="34" charset="0"/>
                <a:cs typeface="Arial" pitchFamily="34" charset="0"/>
              </a:rPr>
              <a:t>Damage Multiplied by Probability Density of TC Damage, U.S. East Coast</a:t>
            </a:r>
          </a:p>
        </p:txBody>
      </p:sp>
    </p:spTree>
    <p:extLst>
      <p:ext uri="{BB962C8B-B14F-4D97-AF65-F5344CB8AC3E}">
        <p14:creationId xmlns:p14="http://schemas.microsoft.com/office/powerpoint/2010/main" val="5763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blinds(horizontal)">
                                      <p:cBhvr>
                                        <p:cTn id="1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a:xfrm>
            <a:off x="457200" y="0"/>
            <a:ext cx="8229600" cy="1143000"/>
          </a:xfrm>
        </p:spPr>
        <p:txBody>
          <a:bodyPr>
            <a:normAutofit/>
          </a:bodyPr>
          <a:lstStyle/>
          <a:p>
            <a:pPr>
              <a:defRPr/>
            </a:pPr>
            <a:r>
              <a:rPr lang="en-US" sz="30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Limitations of a strictly statistical approach</a:t>
            </a:r>
            <a:endParaRPr lang="en-US" sz="3000" b="1" dirty="0">
              <a:solidFill>
                <a:srgbClr val="0F2AB1"/>
              </a:solidFill>
              <a:effectLst>
                <a:outerShdw blurRad="38100" dist="38100" dir="2700000" algn="tl">
                  <a:srgbClr val="C0C0C0"/>
                </a:outerShdw>
              </a:effectLst>
              <a:latin typeface="Arial" pitchFamily="34" charset="0"/>
              <a:cs typeface="Arial" pitchFamily="34" charset="0"/>
            </a:endParaRPr>
          </a:p>
        </p:txBody>
      </p:sp>
      <p:sp>
        <p:nvSpPr>
          <p:cNvPr id="164869" name="Rectangle 5"/>
          <p:cNvSpPr>
            <a:spLocks noGrp="1" noChangeArrowheads="1"/>
          </p:cNvSpPr>
          <p:nvPr>
            <p:ph type="body" sz="half" idx="1"/>
          </p:nvPr>
        </p:nvSpPr>
        <p:spPr>
          <a:xfrm>
            <a:off x="533400" y="1828800"/>
            <a:ext cx="8077200" cy="3810000"/>
          </a:xfrm>
        </p:spPr>
        <p:txBody>
          <a:bodyPr>
            <a:normAutofit/>
          </a:bodyPr>
          <a:lstStyle/>
          <a:p>
            <a:pPr>
              <a:buSzPct val="70000"/>
              <a:buBlip>
                <a:blip r:embed="rId4"/>
              </a:buBlip>
              <a:defRPr/>
            </a:pPr>
            <a:r>
              <a:rPr lang="en-US" sz="2600" dirty="0">
                <a:solidFill>
                  <a:srgbClr val="0F2AB1"/>
                </a:solidFill>
              </a:rPr>
              <a:t>&gt;50% of all normalized </a:t>
            </a:r>
            <a:r>
              <a:rPr lang="en-US" sz="2600" dirty="0" smtClean="0">
                <a:solidFill>
                  <a:srgbClr val="0F2AB1"/>
                </a:solidFill>
              </a:rPr>
              <a:t>U.S. hurricane damage </a:t>
            </a:r>
            <a:r>
              <a:rPr lang="en-US" sz="2600" dirty="0">
                <a:solidFill>
                  <a:srgbClr val="0F2AB1"/>
                </a:solidFill>
              </a:rPr>
              <a:t>caused by </a:t>
            </a:r>
            <a:r>
              <a:rPr lang="en-US" sz="2600" b="1" dirty="0">
                <a:solidFill>
                  <a:srgbClr val="0F2AB1"/>
                </a:solidFill>
              </a:rPr>
              <a:t>top 8 events</a:t>
            </a:r>
            <a:r>
              <a:rPr lang="en-US" sz="2600" dirty="0">
                <a:solidFill>
                  <a:srgbClr val="0F2AB1"/>
                </a:solidFill>
              </a:rPr>
              <a:t>, all category 3, 4 and 5</a:t>
            </a:r>
          </a:p>
          <a:p>
            <a:pPr>
              <a:buSzPct val="70000"/>
              <a:buBlip>
                <a:blip r:embed="rId4"/>
              </a:buBlip>
              <a:defRPr/>
            </a:pPr>
            <a:r>
              <a:rPr lang="en-US" sz="2600" dirty="0">
                <a:solidFill>
                  <a:srgbClr val="FF0000"/>
                </a:solidFill>
              </a:rPr>
              <a:t>&gt;90% </a:t>
            </a:r>
            <a:r>
              <a:rPr lang="en-US" sz="2600" dirty="0">
                <a:solidFill>
                  <a:srgbClr val="0F2AB1"/>
                </a:solidFill>
              </a:rPr>
              <a:t>of all damage caused by storms of category 3 and greater</a:t>
            </a:r>
          </a:p>
          <a:p>
            <a:pPr>
              <a:buSzPct val="70000"/>
              <a:buBlip>
                <a:blip r:embed="rId4"/>
              </a:buBlip>
              <a:defRPr/>
            </a:pPr>
            <a:r>
              <a:rPr lang="en-US" sz="2600" dirty="0">
                <a:solidFill>
                  <a:srgbClr val="0F2AB1"/>
                </a:solidFill>
              </a:rPr>
              <a:t>Category 3,4 and 5 events are only 13% of total landfalling events; only 30 since 1870</a:t>
            </a:r>
          </a:p>
          <a:p>
            <a:pPr>
              <a:buSzPct val="70000"/>
              <a:buBlip>
                <a:blip r:embed="rId4"/>
              </a:buBlip>
              <a:defRPr/>
            </a:pPr>
            <a:r>
              <a:rPr lang="en-US" sz="2600" dirty="0">
                <a:solidFill>
                  <a:srgbClr val="0F2AB1"/>
                </a:solidFill>
              </a:rPr>
              <a:t>    </a:t>
            </a:r>
            <a:r>
              <a:rPr lang="en-US" sz="2600" dirty="0" smtClean="0">
                <a:solidFill>
                  <a:srgbClr val="0F2AB1"/>
                </a:solidFill>
              </a:rPr>
              <a:t>  </a:t>
            </a:r>
            <a:r>
              <a:rPr lang="en-US" sz="2600" b="1" i="1" dirty="0" smtClean="0">
                <a:solidFill>
                  <a:srgbClr val="0F2AB1"/>
                </a:solidFill>
              </a:rPr>
              <a:t>Landfalling </a:t>
            </a:r>
            <a:r>
              <a:rPr lang="en-US" sz="2600" b="1" i="1" dirty="0">
                <a:solidFill>
                  <a:srgbClr val="0F2AB1"/>
                </a:solidFill>
              </a:rPr>
              <a:t>storm statistics are </a:t>
            </a:r>
            <a:r>
              <a:rPr lang="en-US" sz="2600" b="1" i="1" dirty="0" smtClean="0">
                <a:solidFill>
                  <a:srgbClr val="0F2AB1"/>
                </a:solidFill>
              </a:rPr>
              <a:t>inadequate </a:t>
            </a:r>
            <a:r>
              <a:rPr lang="en-US" sz="2600" b="1" i="1" dirty="0">
                <a:solidFill>
                  <a:srgbClr val="0F2AB1"/>
                </a:solidFill>
              </a:rPr>
              <a:t>for assessing hurricane risk</a:t>
            </a:r>
          </a:p>
        </p:txBody>
      </p:sp>
      <p:graphicFrame>
        <p:nvGraphicFramePr>
          <p:cNvPr id="1026" name="Object 2"/>
          <p:cNvGraphicFramePr>
            <a:graphicFrameLocks noChangeAspect="1"/>
          </p:cNvGraphicFramePr>
          <p:nvPr/>
        </p:nvGraphicFramePr>
        <p:xfrm>
          <a:off x="914400" y="4495800"/>
          <a:ext cx="450850" cy="409575"/>
        </p:xfrm>
        <a:graphic>
          <a:graphicData uri="http://schemas.openxmlformats.org/presentationml/2006/ole">
            <mc:AlternateContent xmlns:mc="http://schemas.openxmlformats.org/markup-compatibility/2006">
              <mc:Choice xmlns:v="urn:schemas-microsoft-com:vml" Requires="v">
                <p:oleObj spid="_x0000_s1042" name="Equation" r:id="rId5" imgW="139680" imgH="126720" progId="Equation.DSMT4">
                  <p:embed/>
                </p:oleObj>
              </mc:Choice>
              <mc:Fallback>
                <p:oleObj name="Equation" r:id="rId5" imgW="13968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495800"/>
                        <a:ext cx="4508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20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9">
                                            <p:txEl>
                                              <p:pRg st="0" end="0"/>
                                            </p:txEl>
                                          </p:spTgt>
                                        </p:tgtEl>
                                        <p:attrNameLst>
                                          <p:attrName>style.visibility</p:attrName>
                                        </p:attrNameLst>
                                      </p:cBhvr>
                                      <p:to>
                                        <p:strVal val="visible"/>
                                      </p:to>
                                    </p:set>
                                    <p:animEffect transition="in" filter="fade">
                                      <p:cBhvr>
                                        <p:cTn id="7" dur="500"/>
                                        <p:tgtEl>
                                          <p:spTgt spid="164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9">
                                            <p:txEl>
                                              <p:pRg st="1" end="1"/>
                                            </p:txEl>
                                          </p:spTgt>
                                        </p:tgtEl>
                                        <p:attrNameLst>
                                          <p:attrName>style.visibility</p:attrName>
                                        </p:attrNameLst>
                                      </p:cBhvr>
                                      <p:to>
                                        <p:strVal val="visible"/>
                                      </p:to>
                                    </p:set>
                                    <p:animEffect transition="in" filter="fade">
                                      <p:cBhvr>
                                        <p:cTn id="12" dur="500"/>
                                        <p:tgtEl>
                                          <p:spTgt spid="164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69">
                                            <p:txEl>
                                              <p:pRg st="2" end="2"/>
                                            </p:txEl>
                                          </p:spTgt>
                                        </p:tgtEl>
                                        <p:attrNameLst>
                                          <p:attrName>style.visibility</p:attrName>
                                        </p:attrNameLst>
                                      </p:cBhvr>
                                      <p:to>
                                        <p:strVal val="visible"/>
                                      </p:to>
                                    </p:set>
                                    <p:animEffect transition="in" filter="fade">
                                      <p:cBhvr>
                                        <p:cTn id="17" dur="500"/>
                                        <p:tgtEl>
                                          <p:spTgt spid="164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64869">
                                            <p:txEl>
                                              <p:pRg st="3" end="3"/>
                                            </p:txEl>
                                          </p:spTgt>
                                        </p:tgtEl>
                                        <p:attrNameLst>
                                          <p:attrName>style.visibility</p:attrName>
                                        </p:attrNameLst>
                                      </p:cBhvr>
                                      <p:to>
                                        <p:strVal val="visible"/>
                                      </p:to>
                                    </p:set>
                                    <p:animEffect transition="in" filter="fade">
                                      <p:cBhvr>
                                        <p:cTn id="25" dur="500"/>
                                        <p:tgtEl>
                                          <p:spTgt spid="1648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Summary</a:t>
            </a:r>
            <a:endParaRPr lang="en-US"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1443" name="Content Placeholder 2"/>
          <p:cNvSpPr>
            <a:spLocks noGrp="1"/>
          </p:cNvSpPr>
          <p:nvPr>
            <p:ph idx="1"/>
          </p:nvPr>
        </p:nvSpPr>
        <p:spPr>
          <a:xfrm>
            <a:off x="457200" y="1231751"/>
            <a:ext cx="8229600" cy="5626249"/>
          </a:xfrm>
        </p:spPr>
        <p:txBody>
          <a:bodyPr/>
          <a:lstStyle/>
          <a:p>
            <a:pPr>
              <a:buSzPct val="70000"/>
              <a:buBlip>
                <a:blip r:embed="rId3"/>
              </a:buBlip>
            </a:pPr>
            <a:r>
              <a:rPr lang="en-US" sz="2800" b="1" dirty="0" smtClean="0">
                <a:solidFill>
                  <a:srgbClr val="0033CC"/>
                </a:solidFill>
                <a:latin typeface="Arial" pitchFamily="34" charset="0"/>
                <a:cs typeface="Arial" pitchFamily="34" charset="0"/>
              </a:rPr>
              <a:t>History is too short and imperfect to estimate hurricane risk</a:t>
            </a:r>
          </a:p>
          <a:p>
            <a:pPr>
              <a:buSzPct val="70000"/>
              <a:buBlip>
                <a:blip r:embed="rId3"/>
              </a:buBlip>
            </a:pPr>
            <a:endParaRPr lang="en-US" sz="2800" b="1" dirty="0" smtClean="0">
              <a:solidFill>
                <a:srgbClr val="0033CC"/>
              </a:solidFill>
              <a:latin typeface="Arial" pitchFamily="34" charset="0"/>
              <a:cs typeface="Arial" pitchFamily="34" charset="0"/>
            </a:endParaRPr>
          </a:p>
          <a:p>
            <a:pPr>
              <a:buSzPct val="70000"/>
              <a:buBlip>
                <a:blip r:embed="rId3"/>
              </a:buBlip>
            </a:pPr>
            <a:r>
              <a:rPr lang="en-US" sz="2800" b="1" dirty="0" smtClean="0">
                <a:solidFill>
                  <a:srgbClr val="0033CC"/>
                </a:solidFill>
                <a:latin typeface="Arial" pitchFamily="34" charset="0"/>
                <a:cs typeface="Arial" pitchFamily="34" charset="0"/>
              </a:rPr>
              <a:t>Better estimates can be made from paleotempestology and downscaling hurricane activity from climatological or global model output</a:t>
            </a:r>
          </a:p>
          <a:p>
            <a:pPr>
              <a:buSzPct val="70000"/>
              <a:buBlip>
                <a:blip r:embed="rId3"/>
              </a:buBlip>
            </a:pPr>
            <a:endParaRPr lang="en-US" sz="2800" b="1" dirty="0" smtClean="0">
              <a:solidFill>
                <a:srgbClr val="0033CC"/>
              </a:solidFill>
              <a:latin typeface="Arial" pitchFamily="34" charset="0"/>
              <a:cs typeface="Arial" pitchFamily="34" charset="0"/>
            </a:endParaRPr>
          </a:p>
          <a:p>
            <a:pPr>
              <a:buSzPct val="70000"/>
              <a:buBlip>
                <a:blip r:embed="rId3"/>
              </a:buBlip>
            </a:pPr>
            <a:r>
              <a:rPr lang="en-US" sz="2800" b="1" dirty="0" smtClean="0">
                <a:solidFill>
                  <a:srgbClr val="0033CC"/>
                </a:solidFill>
                <a:latin typeface="Arial" pitchFamily="34" charset="0"/>
                <a:cs typeface="Arial" pitchFamily="34" charset="0"/>
              </a:rPr>
              <a:t>Hurricanes clearly vary with climate and there is a risk that hurricane threats will increase over this century</a:t>
            </a:r>
          </a:p>
        </p:txBody>
      </p:sp>
    </p:spTree>
    <p:extLst>
      <p:ext uri="{BB962C8B-B14F-4D97-AF65-F5344CB8AC3E}">
        <p14:creationId xmlns:p14="http://schemas.microsoft.com/office/powerpoint/2010/main" val="20625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2" dur="5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animEffect transition="in" filter="blinds(horizontal)">
                                      <p:cBhvr>
                                        <p:cTn id="1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800600"/>
            <a:ext cx="6934200" cy="1631216"/>
          </a:xfrm>
          <a:prstGeom prst="rect">
            <a:avLst/>
          </a:prstGeom>
        </p:spPr>
        <p:txBody>
          <a:bodyPr wrap="square">
            <a:spAutoFit/>
          </a:bodyPr>
          <a:lstStyle/>
          <a:p>
            <a:pPr algn="ctr"/>
            <a:r>
              <a:rPr lang="en-US" sz="2000" b="1" dirty="0" smtClean="0">
                <a:solidFill>
                  <a:srgbClr val="0F2AB1"/>
                </a:solidFill>
              </a:rPr>
              <a:t>Present and future baseline tropical cyclone damage by region</a:t>
            </a:r>
            <a:r>
              <a:rPr lang="en-US" sz="2000" dirty="0" smtClean="0">
                <a:solidFill>
                  <a:srgbClr val="0F2AB1"/>
                </a:solidFill>
              </a:rPr>
              <a:t>.</a:t>
            </a:r>
          </a:p>
          <a:p>
            <a:pPr algn="ctr"/>
            <a:r>
              <a:rPr lang="en-US" sz="2000" dirty="0" smtClean="0">
                <a:solidFill>
                  <a:srgbClr val="0F2AB1"/>
                </a:solidFill>
              </a:rPr>
              <a:t>Changes in income will increase future tropical cyclone damages in 2100 in every region even if climate does not change. Changes are larger in regions experiencing faster economic growth, such as East Asia and the Central America–Caribbean region.</a:t>
            </a:r>
            <a:endParaRPr lang="en-US" sz="2000" dirty="0">
              <a:solidFill>
                <a:srgbClr val="0F2AB1"/>
              </a:solidFill>
            </a:endParaRPr>
          </a:p>
        </p:txBody>
      </p:sp>
      <p:pic>
        <p:nvPicPr>
          <p:cNvPr id="306179" name="Picture 3"/>
          <p:cNvPicPr>
            <a:picLocks noChangeAspect="1" noChangeArrowheads="1"/>
          </p:cNvPicPr>
          <p:nvPr/>
        </p:nvPicPr>
        <p:blipFill>
          <a:blip r:embed="rId2" cstate="print"/>
          <a:srcRect/>
          <a:stretch>
            <a:fillRect/>
          </a:stretch>
        </p:blipFill>
        <p:spPr bwMode="auto">
          <a:xfrm>
            <a:off x="685800" y="685800"/>
            <a:ext cx="7924800" cy="4064000"/>
          </a:xfrm>
          <a:prstGeom prst="rect">
            <a:avLst/>
          </a:prstGeom>
          <a:noFill/>
          <a:ln w="9525">
            <a:noFill/>
            <a:miter lim="800000"/>
            <a:headEnd/>
            <a:tailEnd/>
          </a:ln>
        </p:spPr>
      </p:pic>
    </p:spTree>
    <p:extLst>
      <p:ext uri="{BB962C8B-B14F-4D97-AF65-F5344CB8AC3E}">
        <p14:creationId xmlns:p14="http://schemas.microsoft.com/office/powerpoint/2010/main" val="961699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3"/>
          <p:cNvPicPr>
            <a:picLocks noChangeAspect="1" noChangeArrowheads="1"/>
          </p:cNvPicPr>
          <p:nvPr/>
        </p:nvPicPr>
        <p:blipFill>
          <a:blip r:embed="rId2" cstate="print"/>
          <a:srcRect/>
          <a:stretch>
            <a:fillRect/>
          </a:stretch>
        </p:blipFill>
        <p:spPr bwMode="auto">
          <a:xfrm>
            <a:off x="1" y="922128"/>
            <a:ext cx="9144000" cy="3794546"/>
          </a:xfrm>
          <a:prstGeom prst="rect">
            <a:avLst/>
          </a:prstGeom>
          <a:noFill/>
          <a:ln w="9525">
            <a:noFill/>
            <a:miter lim="800000"/>
            <a:headEnd/>
            <a:tailEnd/>
          </a:ln>
        </p:spPr>
      </p:pic>
      <p:sp>
        <p:nvSpPr>
          <p:cNvPr id="5" name="Rectangle 4"/>
          <p:cNvSpPr/>
          <p:nvPr/>
        </p:nvSpPr>
        <p:spPr>
          <a:xfrm>
            <a:off x="762000" y="4876800"/>
            <a:ext cx="7848600" cy="1323439"/>
          </a:xfrm>
          <a:prstGeom prst="rect">
            <a:avLst/>
          </a:prstGeom>
        </p:spPr>
        <p:txBody>
          <a:bodyPr wrap="square">
            <a:spAutoFit/>
          </a:bodyPr>
          <a:lstStyle/>
          <a:p>
            <a:pPr algn="ctr"/>
            <a:r>
              <a:rPr lang="en-US" sz="2000" b="1" dirty="0" smtClean="0">
                <a:solidFill>
                  <a:srgbClr val="0F2AB1"/>
                </a:solidFill>
              </a:rPr>
              <a:t>Climate change impacts on tropical cyclone damage by region in 2100</a:t>
            </a:r>
            <a:r>
              <a:rPr lang="en-US" sz="2000" dirty="0" smtClean="0">
                <a:solidFill>
                  <a:srgbClr val="0F2AB1"/>
                </a:solidFill>
              </a:rPr>
              <a:t>. Damage is concentrated in North America, East Asia and Central America–Caribbean. Damage is generally higher in the CNRM and GFDL climate scenarios.</a:t>
            </a:r>
            <a:endParaRPr lang="en-US" sz="2000" dirty="0">
              <a:solidFill>
                <a:srgbClr val="0F2AB1"/>
              </a:solidFill>
            </a:endParaRPr>
          </a:p>
        </p:txBody>
      </p:sp>
    </p:spTree>
    <p:extLst>
      <p:ext uri="{BB962C8B-B14F-4D97-AF65-F5344CB8AC3E}">
        <p14:creationId xmlns:p14="http://schemas.microsoft.com/office/powerpoint/2010/main" val="1291173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cstate="print"/>
          <a:srcRect/>
          <a:stretch>
            <a:fillRect/>
          </a:stretch>
        </p:blipFill>
        <p:spPr bwMode="auto">
          <a:xfrm>
            <a:off x="80411" y="533400"/>
            <a:ext cx="9063589" cy="4400550"/>
          </a:xfrm>
          <a:prstGeom prst="rect">
            <a:avLst/>
          </a:prstGeom>
          <a:noFill/>
          <a:ln w="9525">
            <a:noFill/>
            <a:miter lim="800000"/>
            <a:headEnd/>
            <a:tailEnd/>
          </a:ln>
        </p:spPr>
      </p:pic>
      <p:sp>
        <p:nvSpPr>
          <p:cNvPr id="3" name="Rectangle 2"/>
          <p:cNvSpPr/>
          <p:nvPr/>
        </p:nvSpPr>
        <p:spPr>
          <a:xfrm>
            <a:off x="304800" y="5257800"/>
            <a:ext cx="8534400" cy="923330"/>
          </a:xfrm>
          <a:prstGeom prst="rect">
            <a:avLst/>
          </a:prstGeom>
        </p:spPr>
        <p:txBody>
          <a:bodyPr wrap="square">
            <a:spAutoFit/>
          </a:bodyPr>
          <a:lstStyle/>
          <a:p>
            <a:pPr algn="ctr"/>
            <a:r>
              <a:rPr lang="en-US" b="1" dirty="0" smtClean="0">
                <a:solidFill>
                  <a:srgbClr val="0F2AB1"/>
                </a:solidFill>
              </a:rPr>
              <a:t>Climate change impacts on tropical cyclone damage divided by GDP by region in 2100</a:t>
            </a:r>
            <a:r>
              <a:rPr lang="en-US" dirty="0" smtClean="0">
                <a:solidFill>
                  <a:srgbClr val="0F2AB1"/>
                </a:solidFill>
              </a:rPr>
              <a:t>. The ratio of damage to GDP is highest in the Caribbean–Central American region but North America, Oceania and East Asia all have above-average ratios.</a:t>
            </a:r>
            <a:endParaRPr lang="en-US" dirty="0">
              <a:solidFill>
                <a:srgbClr val="0F2AB1"/>
              </a:solidFill>
            </a:endParaRPr>
          </a:p>
        </p:txBody>
      </p:sp>
    </p:spTree>
    <p:extLst>
      <p:ext uri="{BB962C8B-B14F-4D97-AF65-F5344CB8AC3E}">
        <p14:creationId xmlns:p14="http://schemas.microsoft.com/office/powerpoint/2010/main" val="7440278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Kerry\Documents\Papers\gwdamage\gfdlgwrev.png"/>
          <p:cNvPicPr>
            <a:picLocks noChangeAspect="1" noChangeArrowheads="1"/>
          </p:cNvPicPr>
          <p:nvPr/>
        </p:nvPicPr>
        <p:blipFill>
          <a:blip r:embed="rId2" cstate="print"/>
          <a:srcRect/>
          <a:stretch>
            <a:fillRect/>
          </a:stretch>
        </p:blipFill>
        <p:spPr bwMode="auto">
          <a:xfrm>
            <a:off x="1143000" y="990600"/>
            <a:ext cx="7210879" cy="5410861"/>
          </a:xfrm>
          <a:prstGeom prst="rect">
            <a:avLst/>
          </a:prstGeom>
          <a:noFill/>
        </p:spPr>
      </p:pic>
      <p:sp>
        <p:nvSpPr>
          <p:cNvPr id="5" name="Title 4"/>
          <p:cNvSpPr>
            <a:spLocks noGrp="1"/>
          </p:cNvSpPr>
          <p:nvPr>
            <p:ph type="title"/>
          </p:nvPr>
        </p:nvSpPr>
        <p:spPr>
          <a:xfrm>
            <a:off x="457200" y="152400"/>
            <a:ext cx="8229600" cy="1143000"/>
          </a:xfrm>
        </p:spPr>
        <p:txBody>
          <a:bodyPr>
            <a:norm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Projections of U.S. Insured Damage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0" y="6477000"/>
            <a:ext cx="5943600" cy="381000"/>
          </a:xfrm>
          <a:prstGeom prst="rect">
            <a:avLst/>
          </a:prstGeom>
          <a:noFill/>
        </p:spPr>
        <p:txBody>
          <a:bodyPr wrap="square" rtlCol="0">
            <a:spAutoFit/>
          </a:bodyPr>
          <a:lstStyle/>
          <a:p>
            <a:r>
              <a:rPr lang="en-US" b="1" dirty="0" smtClean="0">
                <a:solidFill>
                  <a:prstClr val="black"/>
                </a:solidFill>
              </a:rPr>
              <a:t>Emanuel, K. A., 2012, </a:t>
            </a:r>
            <a:r>
              <a:rPr lang="en-US" b="1" i="1" dirty="0" smtClean="0">
                <a:solidFill>
                  <a:prstClr val="black"/>
                </a:solidFill>
              </a:rPr>
              <a:t>Weather, Climate, and Society</a:t>
            </a:r>
            <a:endParaRPr lang="en-US" b="1" i="1" dirty="0">
              <a:solidFill>
                <a:prstClr val="black"/>
              </a:solidFill>
            </a:endParaRPr>
          </a:p>
        </p:txBody>
      </p:sp>
    </p:spTree>
    <p:extLst>
      <p:ext uri="{BB962C8B-B14F-4D97-AF65-F5344CB8AC3E}">
        <p14:creationId xmlns:p14="http://schemas.microsoft.com/office/powerpoint/2010/main" val="3334793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305800" cy="1600200"/>
          </a:xfrm>
        </p:spPr>
        <p:txBody>
          <a:bodyPr>
            <a:normAutofit/>
          </a:bodyPr>
          <a:lstStyle/>
          <a:p>
            <a: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Additional Problem:</a:t>
            </a:r>
            <a:b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b="1" dirty="0" err="1" smtClean="0">
                <a:solidFill>
                  <a:srgbClr val="0F2AB1"/>
                </a:solidFill>
                <a:effectLst>
                  <a:outerShdw blurRad="38100" dist="38100" dir="2700000" algn="tl">
                    <a:srgbClr val="000000">
                      <a:alpha val="43137"/>
                    </a:srgbClr>
                  </a:outerShdw>
                </a:effectLst>
                <a:latin typeface="Arial" pitchFamily="34" charset="0"/>
                <a:cs typeface="Arial" pitchFamily="34" charset="0"/>
              </a:rPr>
              <a:t>Nonstationarity</a:t>
            </a:r>
            <a: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 of climate</a:t>
            </a:r>
            <a:endParaRPr lang="en-US"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0537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print"/>
          <a:srcRect/>
          <a:stretch>
            <a:fillRect/>
          </a:stretch>
        </p:blipFill>
        <p:spPr bwMode="auto">
          <a:xfrm>
            <a:off x="838200" y="1371600"/>
            <a:ext cx="6705600" cy="50292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0F2AB1"/>
                </a:solidFill>
                <a:effectLst>
                  <a:outerShdw blurRad="38100" dist="38100" dir="2700000" algn="tl">
                    <a:srgbClr val="C0C0C0"/>
                  </a:outerShdw>
                </a:effectLst>
              </a:rPr>
              <a:t>Atlantic Sea Surface Temperatures and Storm Max Power Dissipation</a:t>
            </a:r>
          </a:p>
          <a:p>
            <a:pPr algn="ctr">
              <a:defRPr/>
            </a:pPr>
            <a:r>
              <a:rPr lang="en-US" sz="2200" dirty="0">
                <a:solidFill>
                  <a:srgbClr val="0F2AB1"/>
                </a:solidFill>
              </a:rPr>
              <a:t>(Smoothed with a 1-3-4-3-1 filter)</a:t>
            </a:r>
          </a:p>
        </p:txBody>
      </p:sp>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lgn="ctr">
              <a:spcBef>
                <a:spcPct val="50000"/>
              </a:spcBef>
            </a:pPr>
            <a:r>
              <a:rPr lang="en-US" b="1" dirty="0">
                <a:solidFill>
                  <a:srgbClr val="0F2AB1"/>
                </a:solidFill>
              </a:rPr>
              <a:t>Years included: </a:t>
            </a:r>
            <a:r>
              <a:rPr lang="en-US" b="1" dirty="0" smtClean="0">
                <a:solidFill>
                  <a:srgbClr val="0F2AB1"/>
                </a:solidFill>
              </a:rPr>
              <a:t>1870-2011</a:t>
            </a:r>
            <a:endParaRPr lang="en-US" b="1" dirty="0">
              <a:solidFill>
                <a:srgbClr val="0F2AB1"/>
              </a:solidFill>
            </a:endParaRP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solidFill>
                  <a:prstClr val="black"/>
                </a:solidFill>
              </a:rPr>
              <a:t>Data Sources: NOAA/TPC, UKMO/HADSST1</a:t>
            </a:r>
          </a:p>
        </p:txBody>
      </p:sp>
    </p:spTree>
    <p:extLst>
      <p:ext uri="{BB962C8B-B14F-4D97-AF65-F5344CB8AC3E}">
        <p14:creationId xmlns:p14="http://schemas.microsoft.com/office/powerpoint/2010/main" val="499201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228600" y="762000"/>
            <a:ext cx="4517448" cy="3581400"/>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4495800" y="838200"/>
            <a:ext cx="4229100" cy="3448050"/>
          </a:xfrm>
          <a:prstGeom prst="rect">
            <a:avLst/>
          </a:prstGeom>
          <a:noFill/>
          <a:ln w="9525">
            <a:noFill/>
            <a:miter lim="800000"/>
            <a:headEnd/>
            <a:tailEnd/>
          </a:ln>
        </p:spPr>
      </p:pic>
      <p:sp>
        <p:nvSpPr>
          <p:cNvPr id="4" name="Rectangle 3"/>
          <p:cNvSpPr/>
          <p:nvPr/>
        </p:nvSpPr>
        <p:spPr>
          <a:xfrm>
            <a:off x="304800" y="0"/>
            <a:ext cx="8686800" cy="830997"/>
          </a:xfrm>
          <a:prstGeom prst="rect">
            <a:avLst/>
          </a:prstGeom>
        </p:spPr>
        <p:txBody>
          <a:bodyPr wrap="square">
            <a:spAutoFit/>
          </a:bodyPr>
          <a:lstStyle/>
          <a:p>
            <a:pPr algn="ctr" fontAlgn="base">
              <a:spcBef>
                <a:spcPct val="0"/>
              </a:spcBef>
              <a:spcAft>
                <a:spcPct val="0"/>
              </a:spcAft>
            </a:pPr>
            <a:r>
              <a:rPr lang="en-US" sz="2400" dirty="0" smtClean="0">
                <a:solidFill>
                  <a:srgbClr val="002060"/>
                </a:solidFill>
                <a:latin typeface="Arial" charset="0"/>
                <a:cs typeface="Arial" charset="0"/>
              </a:rPr>
              <a:t>Analysis of satellite-derived tropical cyclone</a:t>
            </a:r>
          </a:p>
          <a:p>
            <a:pPr algn="ctr" fontAlgn="base">
              <a:spcBef>
                <a:spcPct val="0"/>
              </a:spcBef>
              <a:spcAft>
                <a:spcPct val="0"/>
              </a:spcAft>
            </a:pPr>
            <a:r>
              <a:rPr lang="en-US" sz="2400" dirty="0" smtClean="0">
                <a:solidFill>
                  <a:srgbClr val="002060"/>
                </a:solidFill>
                <a:latin typeface="Arial" charset="0"/>
                <a:cs typeface="Arial" charset="0"/>
              </a:rPr>
              <a:t>lifetime-maximum wind speeds</a:t>
            </a:r>
            <a:endParaRPr lang="en-US" sz="2400" dirty="0">
              <a:solidFill>
                <a:srgbClr val="002060"/>
              </a:solidFill>
              <a:latin typeface="Arial" charset="0"/>
              <a:cs typeface="Arial" charset="0"/>
            </a:endParaRPr>
          </a:p>
        </p:txBody>
      </p:sp>
      <p:sp>
        <p:nvSpPr>
          <p:cNvPr id="5" name="Rectangle 4"/>
          <p:cNvSpPr/>
          <p:nvPr/>
        </p:nvSpPr>
        <p:spPr>
          <a:xfrm>
            <a:off x="685800" y="4343400"/>
            <a:ext cx="3886200" cy="830997"/>
          </a:xfrm>
          <a:prstGeom prst="rect">
            <a:avLst/>
          </a:prstGeom>
        </p:spPr>
        <p:txBody>
          <a:bodyPr wrap="square">
            <a:spAutoFit/>
          </a:bodyPr>
          <a:lstStyle/>
          <a:p>
            <a:pPr algn="ctr" fontAlgn="base">
              <a:spcBef>
                <a:spcPct val="0"/>
              </a:spcBef>
              <a:spcAft>
                <a:spcPct val="0"/>
              </a:spcAft>
            </a:pPr>
            <a:r>
              <a:rPr lang="en-US" sz="1600" dirty="0" smtClean="0">
                <a:solidFill>
                  <a:srgbClr val="002060"/>
                </a:solidFill>
                <a:latin typeface="Arial" charset="0"/>
                <a:cs typeface="Arial" charset="0"/>
              </a:rPr>
              <a:t>Box plots by year. Trend lines are shown</a:t>
            </a:r>
          </a:p>
          <a:p>
            <a:pPr algn="ctr" fontAlgn="base">
              <a:spcBef>
                <a:spcPct val="0"/>
              </a:spcBef>
              <a:spcAft>
                <a:spcPct val="0"/>
              </a:spcAft>
            </a:pPr>
            <a:r>
              <a:rPr lang="en-US" sz="1600" dirty="0" smtClean="0">
                <a:solidFill>
                  <a:srgbClr val="002060"/>
                </a:solidFill>
                <a:latin typeface="Arial" charset="0"/>
                <a:cs typeface="Arial" charset="0"/>
              </a:rPr>
              <a:t>for the median, 0.75 </a:t>
            </a:r>
            <a:r>
              <a:rPr lang="en-US" sz="1600" dirty="0" err="1" smtClean="0">
                <a:solidFill>
                  <a:srgbClr val="002060"/>
                </a:solidFill>
                <a:latin typeface="Arial" charset="0"/>
                <a:cs typeface="Arial" charset="0"/>
              </a:rPr>
              <a:t>quantile</a:t>
            </a:r>
            <a:r>
              <a:rPr lang="en-US" sz="1600" dirty="0" smtClean="0">
                <a:solidFill>
                  <a:srgbClr val="002060"/>
                </a:solidFill>
                <a:latin typeface="Arial" charset="0"/>
                <a:cs typeface="Arial" charset="0"/>
              </a:rPr>
              <a:t>, and 1.5 times the </a:t>
            </a:r>
            <a:r>
              <a:rPr lang="en-US" sz="1600" dirty="0" err="1" smtClean="0">
                <a:solidFill>
                  <a:srgbClr val="002060"/>
                </a:solidFill>
                <a:latin typeface="Arial" charset="0"/>
                <a:cs typeface="Arial" charset="0"/>
              </a:rPr>
              <a:t>interquartile</a:t>
            </a:r>
            <a:r>
              <a:rPr lang="en-US" sz="1600" dirty="0" smtClean="0">
                <a:solidFill>
                  <a:srgbClr val="002060"/>
                </a:solidFill>
                <a:latin typeface="Arial" charset="0"/>
                <a:cs typeface="Arial" charset="0"/>
              </a:rPr>
              <a:t> range</a:t>
            </a:r>
            <a:endParaRPr lang="en-US" sz="1600" dirty="0">
              <a:solidFill>
                <a:srgbClr val="002060"/>
              </a:solidFill>
              <a:latin typeface="Arial" charset="0"/>
              <a:cs typeface="Arial" charset="0"/>
            </a:endParaRPr>
          </a:p>
        </p:txBody>
      </p:sp>
      <p:sp>
        <p:nvSpPr>
          <p:cNvPr id="6" name="Rectangle 5"/>
          <p:cNvSpPr/>
          <p:nvPr/>
        </p:nvSpPr>
        <p:spPr>
          <a:xfrm>
            <a:off x="5029200" y="4267200"/>
            <a:ext cx="3505200" cy="1077218"/>
          </a:xfrm>
          <a:prstGeom prst="rect">
            <a:avLst/>
          </a:prstGeom>
        </p:spPr>
        <p:txBody>
          <a:bodyPr wrap="square">
            <a:spAutoFit/>
          </a:bodyPr>
          <a:lstStyle/>
          <a:p>
            <a:pPr algn="ctr" fontAlgn="base">
              <a:spcBef>
                <a:spcPct val="0"/>
              </a:spcBef>
              <a:spcAft>
                <a:spcPct val="0"/>
              </a:spcAft>
            </a:pPr>
            <a:r>
              <a:rPr lang="en-US" sz="1600" dirty="0" smtClean="0">
                <a:solidFill>
                  <a:srgbClr val="002060"/>
                </a:solidFill>
                <a:latin typeface="Arial" charset="0"/>
                <a:cs typeface="Arial" charset="0"/>
              </a:rPr>
              <a:t>Trends in global satellite-derived tropical cyclone maximum wind speeds by </a:t>
            </a:r>
            <a:r>
              <a:rPr lang="en-US" sz="1600" dirty="0" err="1" smtClean="0">
                <a:solidFill>
                  <a:srgbClr val="002060"/>
                </a:solidFill>
                <a:latin typeface="Arial" charset="0"/>
                <a:cs typeface="Arial" charset="0"/>
              </a:rPr>
              <a:t>quantile</a:t>
            </a:r>
            <a:r>
              <a:rPr lang="en-US" sz="1600" dirty="0" smtClean="0">
                <a:solidFill>
                  <a:srgbClr val="002060"/>
                </a:solidFill>
                <a:latin typeface="Arial" charset="0"/>
                <a:cs typeface="Arial" charset="0"/>
              </a:rPr>
              <a:t>, from 0.1 to 0.9 in increments of 0.1.</a:t>
            </a:r>
            <a:endParaRPr lang="en-US" sz="1600" dirty="0">
              <a:solidFill>
                <a:srgbClr val="002060"/>
              </a:solidFill>
              <a:latin typeface="Arial" charset="0"/>
              <a:cs typeface="Arial" charset="0"/>
            </a:endParaRPr>
          </a:p>
        </p:txBody>
      </p:sp>
      <p:sp>
        <p:nvSpPr>
          <p:cNvPr id="7" name="TextBox 6"/>
          <p:cNvSpPr txBox="1"/>
          <p:nvPr/>
        </p:nvSpPr>
        <p:spPr>
          <a:xfrm>
            <a:off x="1219200" y="5715000"/>
            <a:ext cx="7086600" cy="369332"/>
          </a:xfrm>
          <a:prstGeom prst="rect">
            <a:avLst/>
          </a:prstGeom>
          <a:noFill/>
        </p:spPr>
        <p:txBody>
          <a:bodyPr wrap="square" rtlCol="0">
            <a:spAutoFit/>
          </a:bodyPr>
          <a:lstStyle/>
          <a:p>
            <a:pPr algn="ctr" fontAlgn="base">
              <a:spcBef>
                <a:spcPct val="0"/>
              </a:spcBef>
              <a:spcAft>
                <a:spcPct val="0"/>
              </a:spcAft>
            </a:pPr>
            <a:r>
              <a:rPr lang="en-US" dirty="0" smtClean="0">
                <a:solidFill>
                  <a:srgbClr val="002060"/>
                </a:solidFill>
                <a:latin typeface="Arial" charset="0"/>
                <a:cs typeface="Arial" charset="0"/>
              </a:rPr>
              <a:t>Elsner, Kossin, and Jagger, </a:t>
            </a:r>
            <a:r>
              <a:rPr lang="en-US" i="1" dirty="0" smtClean="0">
                <a:solidFill>
                  <a:srgbClr val="002060"/>
                </a:solidFill>
                <a:latin typeface="Arial" charset="0"/>
                <a:cs typeface="Arial" charset="0"/>
              </a:rPr>
              <a:t>Nature</a:t>
            </a:r>
            <a:r>
              <a:rPr lang="en-US" dirty="0" smtClean="0">
                <a:solidFill>
                  <a:srgbClr val="002060"/>
                </a:solidFill>
                <a:latin typeface="Arial" charset="0"/>
                <a:cs typeface="Arial" charset="0"/>
              </a:rPr>
              <a:t>, 2008</a:t>
            </a:r>
            <a:endParaRPr lang="en-US" dirty="0">
              <a:solidFill>
                <a:srgbClr val="002060"/>
              </a:solidFill>
              <a:latin typeface="Arial" charset="0"/>
              <a:cs typeface="Arial" charset="0"/>
            </a:endParaRPr>
          </a:p>
        </p:txBody>
      </p:sp>
    </p:spTree>
    <p:extLst>
      <p:ext uri="{BB962C8B-B14F-4D97-AF65-F5344CB8AC3E}">
        <p14:creationId xmlns:p14="http://schemas.microsoft.com/office/powerpoint/2010/main" val="752584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Ariel2</Template>
  <TotalTime>169</TotalTime>
  <Words>2106</Words>
  <Application>Microsoft Office PowerPoint</Application>
  <PresentationFormat>On-screen Show (4:3)</PresentationFormat>
  <Paragraphs>220</Paragraphs>
  <Slides>64</Slides>
  <Notes>27</Notes>
  <HiddenSlides>0</HiddenSlides>
  <MMClips>0</MMClips>
  <ScaleCrop>false</ScaleCrop>
  <HeadingPairs>
    <vt:vector size="8" baseType="variant">
      <vt:variant>
        <vt:lpstr>Fonts Used</vt:lpstr>
      </vt:variant>
      <vt:variant>
        <vt:i4>8</vt:i4>
      </vt:variant>
      <vt:variant>
        <vt:lpstr>Theme</vt:lpstr>
      </vt:variant>
      <vt:variant>
        <vt:i4>24</vt:i4>
      </vt:variant>
      <vt:variant>
        <vt:lpstr>Embedded OLE Servers</vt:lpstr>
      </vt:variant>
      <vt:variant>
        <vt:i4>1</vt:i4>
      </vt:variant>
      <vt:variant>
        <vt:lpstr>Slide Titles</vt:lpstr>
      </vt:variant>
      <vt:variant>
        <vt:i4>64</vt:i4>
      </vt:variant>
    </vt:vector>
  </HeadingPairs>
  <TitlesOfParts>
    <vt:vector size="97" baseType="lpstr">
      <vt:lpstr>HGPHeiseiKakugothictaiW5</vt:lpstr>
      <vt:lpstr>AdvTT182ff89e</vt:lpstr>
      <vt:lpstr>Arial</vt:lpstr>
      <vt:lpstr>Calibri</vt:lpstr>
      <vt:lpstr>Calibri Light</vt:lpstr>
      <vt:lpstr>Helvetica</vt:lpstr>
      <vt:lpstr>Tahoma</vt:lpstr>
      <vt:lpstr>Times New Roman</vt:lpstr>
      <vt:lpstr>1_Office Theme</vt:lpstr>
      <vt:lpstr>Ariel</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1_Ariel</vt:lpstr>
      <vt:lpstr>Equation</vt:lpstr>
      <vt:lpstr>The Problem of Hurricanes and Climate</vt:lpstr>
      <vt:lpstr>Program</vt:lpstr>
      <vt:lpstr>Hurricane Risks:</vt:lpstr>
      <vt:lpstr>PowerPoint Presentation</vt:lpstr>
      <vt:lpstr>Windstorms Account for Bulk of Insured Losses Worldwide</vt:lpstr>
      <vt:lpstr>Limitations of a strictly statistical approach</vt:lpstr>
      <vt:lpstr>Additional Problem: Nonstationarity of climate</vt:lpstr>
      <vt:lpstr>PowerPoint Presentation</vt:lpstr>
      <vt:lpstr>PowerPoint Presentation</vt:lpstr>
      <vt:lpstr>PowerPoint Presentation</vt:lpstr>
      <vt:lpstr>PowerPoint Presentation</vt:lpstr>
      <vt:lpstr>Risk Assessment by Direct Numerical Simulation of Hurricanes: The Problem</vt:lpstr>
      <vt:lpstr>PowerPoint Presentation</vt:lpstr>
      <vt:lpstr>Numerical convergence in an axisymmetric, nonhydrostatic model (Rotunno and Emanuel, 1987)</vt:lpstr>
      <vt:lpstr>How to deal with this?</vt:lpstr>
      <vt:lpstr>How to deal with this?</vt:lpstr>
      <vt:lpstr>Time-dependent, axisymmetric model phrased in R space</vt:lpstr>
      <vt:lpstr>Angular Momentum Distribution</vt:lpstr>
      <vt:lpstr>Application to Real-Time Hurricane Intensity Forecasting</vt:lpstr>
      <vt:lpstr>PowerPoint Presentation</vt:lpstr>
      <vt:lpstr>PowerPoint Presentation</vt:lpstr>
      <vt:lpstr>PowerPoint Presentation</vt:lpstr>
      <vt:lpstr>How Can We Use This Model to Help Assess Hurricane Risk in Current and Future Climates?</vt:lpstr>
      <vt:lpstr>Risk Assessment Approach:</vt:lpstr>
      <vt:lpstr>Synthetic Track Generation: Generation of Synthetic Wind Time Series</vt:lpstr>
      <vt:lpstr>PowerPoint Presentation</vt:lpstr>
      <vt:lpstr>Calibration</vt:lpstr>
      <vt:lpstr>PowerPoint Presentation</vt:lpstr>
      <vt:lpstr>Cumulative Distribution of Storm Lifetime Peak Wind Speed, with Sample of 1755 Synthetic Tracks</vt:lpstr>
      <vt:lpstr>PowerPoint Presentation</vt:lpstr>
      <vt:lpstr>Sample Storm Wind Swath</vt:lpstr>
      <vt:lpstr>Return Periods</vt:lpstr>
      <vt:lpstr>PowerPoint Presentation</vt:lpstr>
      <vt:lpstr>PowerPoint Presentation</vt:lpstr>
      <vt:lpstr>PowerPoint Presentation</vt:lpstr>
      <vt:lpstr>PowerPoint Presentation</vt:lpstr>
      <vt:lpstr>PowerPoint Presentation</vt:lpstr>
      <vt:lpstr>A Black Swan</vt:lpstr>
      <vt:lpstr>PowerPoint Presentation</vt:lpstr>
      <vt:lpstr>ADCIRC Mesh</vt:lpstr>
      <vt:lpstr>PowerPoint Presentation</vt:lpstr>
      <vt:lpstr>Dubai</vt:lpstr>
      <vt:lpstr>Taking Climate Change Into Account</vt:lpstr>
      <vt:lpstr>Potential Intensity: Theoretical Upper Bound on Hurricane Maximum Wind Speed:</vt:lpstr>
      <vt:lpstr>PowerPoint Presentation</vt:lpstr>
      <vt:lpstr>PowerPoint Presentation</vt:lpstr>
      <vt:lpstr>PowerPoint Presentation</vt:lpstr>
      <vt:lpstr>PowerPoint Presentation</vt:lpstr>
      <vt:lpstr>Downscaling of AR5 GCMs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Integrated Assessments  with Robert Mendelsohn, Yale</vt:lpstr>
      <vt:lpstr>PowerPoint Presentation</vt:lpstr>
      <vt:lpstr>Summary</vt:lpstr>
      <vt:lpstr>PowerPoint Presentation</vt:lpstr>
      <vt:lpstr>PowerPoint Presentation</vt:lpstr>
      <vt:lpstr>PowerPoint Presentation</vt:lpstr>
      <vt:lpstr>Projections of U.S. Insured Damage</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Hurricanes and Hurricane Risk in a Changing Climate</dc:title>
  <dc:creator>Kerry Emanuel</dc:creator>
  <cp:lastModifiedBy>Kerry Emanuel</cp:lastModifiedBy>
  <cp:revision>20</cp:revision>
  <dcterms:created xsi:type="dcterms:W3CDTF">2014-03-11T21:13:36Z</dcterms:created>
  <dcterms:modified xsi:type="dcterms:W3CDTF">2014-03-18T14:30:28Z</dcterms:modified>
</cp:coreProperties>
</file>