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2" r:id="rId7"/>
    <p:sldMasterId id="2147483734" r:id="rId8"/>
    <p:sldMasterId id="2147483748" r:id="rId9"/>
    <p:sldMasterId id="2147483762" r:id="rId10"/>
    <p:sldMasterId id="2147483774" r:id="rId11"/>
    <p:sldMasterId id="2147483786" r:id="rId12"/>
  </p:sldMasterIdLst>
  <p:notesMasterIdLst>
    <p:notesMasterId r:id="rId45"/>
  </p:notesMasterIdLst>
  <p:sldIdLst>
    <p:sldId id="257" r:id="rId13"/>
    <p:sldId id="256" r:id="rId14"/>
    <p:sldId id="266" r:id="rId15"/>
    <p:sldId id="267" r:id="rId16"/>
    <p:sldId id="289" r:id="rId17"/>
    <p:sldId id="268" r:id="rId18"/>
    <p:sldId id="269" r:id="rId19"/>
    <p:sldId id="270" r:id="rId20"/>
    <p:sldId id="277" r:id="rId21"/>
    <p:sldId id="272" r:id="rId22"/>
    <p:sldId id="273" r:id="rId23"/>
    <p:sldId id="274" r:id="rId24"/>
    <p:sldId id="276" r:id="rId25"/>
    <p:sldId id="278" r:id="rId26"/>
    <p:sldId id="258" r:id="rId27"/>
    <p:sldId id="279" r:id="rId28"/>
    <p:sldId id="280" r:id="rId29"/>
    <p:sldId id="281" r:id="rId30"/>
    <p:sldId id="282" r:id="rId31"/>
    <p:sldId id="283" r:id="rId32"/>
    <p:sldId id="259" r:id="rId33"/>
    <p:sldId id="260" r:id="rId34"/>
    <p:sldId id="262" r:id="rId35"/>
    <p:sldId id="284" r:id="rId36"/>
    <p:sldId id="285" r:id="rId37"/>
    <p:sldId id="263" r:id="rId38"/>
    <p:sldId id="286" r:id="rId39"/>
    <p:sldId id="288" r:id="rId40"/>
    <p:sldId id="287" r:id="rId41"/>
    <p:sldId id="264" r:id="rId42"/>
    <p:sldId id="265" r:id="rId43"/>
    <p:sldId id="29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6D67-ED03-4FA7-97A2-454F2D8DA2A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4D4D3-6F83-420F-ACE5-E3817E3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4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A8BB-1C88-4506-9CC3-A349AE0CAA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71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381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8331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404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8046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67A3-E60F-40FF-A7DC-03DE7CE6A6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7577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6256A-85DF-4B4B-B2EC-23F697BF29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736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788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5744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6594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9259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087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0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3094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72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534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204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595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4331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2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021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957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6415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409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6757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900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711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522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0692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E8A08-ABF8-4EE6-BBF5-13A29E2C0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7967A-4208-4CCB-BE70-D504D25DC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137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D45EF-41AF-4B89-A1F2-858EEB91C2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DC03-3525-42E6-8E81-CD65FAACA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408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7B464-C855-4106-B044-83714F5B00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65033-4078-4342-BC08-CBAC01CA18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900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EDC1C-705E-478A-B28C-655FAB10D8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A49A7-FCEC-4A71-985F-101EA0B1D9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68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C21E-0398-4E89-B501-01219F3D0F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7D667-D4E9-441F-AB18-9BCEFFD52F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164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0C56D-7FC8-4991-9BFA-594AE38A56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4EC1F-6B94-429B-8A5E-00FFFF9ADB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18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031C-4021-4A6A-903A-C098C7631C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B610-FE10-484A-90C3-09B5E884C9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483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B717-13BA-4076-8F43-E9075CF70C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33D5-1688-4953-82B6-D3B6EA19F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27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55AE-D557-4658-86CF-6F4540E455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55FF-BE5B-44D6-BCBA-AF8C1F5A91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475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0BD1C-930A-4B04-BEFC-B4D0437C5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B6BB-FED6-43CB-8A69-982AE0B9B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502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6641F-BE9A-4809-B8FE-D4FB7487A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9EEA-4D9D-4B91-BE7F-5D89205AC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362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97CE4-62F4-4FC4-B0D2-F260BD3EAC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69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720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6256A-85DF-4B4B-B2EC-23F697BF29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6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3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2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90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656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37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196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2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394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51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757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796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26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28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787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44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86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928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163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717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33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81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55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444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2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16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517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421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50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78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93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52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146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3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71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878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666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333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867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35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E8A08-ABF8-4EE6-BBF5-13A29E2C0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7967A-4208-4CCB-BE70-D504D25DC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85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D45EF-41AF-4B89-A1F2-858EEB91C2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DC03-3525-42E6-8E81-CD65FAACA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584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7B464-C855-4106-B044-83714F5B00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65033-4078-4342-BC08-CBAC01CA18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232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EDC1C-705E-478A-B28C-655FAB10D8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A49A7-FCEC-4A71-985F-101EA0B1D9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C21E-0398-4E89-B501-01219F3D0F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7D667-D4E9-441F-AB18-9BCEFFD52F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01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0C56D-7FC8-4991-9BFA-594AE38A56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4EC1F-6B94-429B-8A5E-00FFFF9ADB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112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031C-4021-4A6A-903A-C098C7631C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B610-FE10-484A-90C3-09B5E884C9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994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B717-13BA-4076-8F43-E9075CF70C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33D5-1688-4953-82B6-D3B6EA19F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083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55AE-D557-4658-86CF-6F4540E455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55FF-BE5B-44D6-BCBA-AF8C1F5A91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30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0BD1C-930A-4B04-BEFC-B4D0437C5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B6BB-FED6-43CB-8A69-982AE0B9B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661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6641F-BE9A-4809-B8FE-D4FB7487A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9EEA-4D9D-4B91-BE7F-5D89205AC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11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97CE4-62F4-4FC4-B0D2-F260BD3EAC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59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6256A-85DF-4B4B-B2EC-23F697BF29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52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43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100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14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755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857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053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742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8944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5562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8003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E8A08-ABF8-4EE6-BBF5-13A29E2C0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7967A-4208-4CCB-BE70-D504D25DC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07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D45EF-41AF-4B89-A1F2-858EEB91C2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DC03-3525-42E6-8E81-CD65FAACA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487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7B464-C855-4106-B044-83714F5B00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65033-4078-4342-BC08-CBAC01CA18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190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EDC1C-705E-478A-B28C-655FAB10D8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A49A7-FCEC-4A71-985F-101EA0B1D9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61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C21E-0398-4E89-B501-01219F3D0F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7D667-D4E9-441F-AB18-9BCEFFD52F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083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0C56D-7FC8-4991-9BFA-594AE38A56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4EC1F-6B94-429B-8A5E-00FFFF9ADB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7342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031C-4021-4A6A-903A-C098C7631C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B610-FE10-484A-90C3-09B5E884C9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826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B717-13BA-4076-8F43-E9075CF70C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33D5-1688-4953-82B6-D3B6EA19F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753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55AE-D557-4658-86CF-6F4540E455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55FF-BE5B-44D6-BCBA-AF8C1F5A91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2907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0BD1C-930A-4B04-BEFC-B4D0437C5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B6BB-FED6-43CB-8A69-982AE0B9B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99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6641F-BE9A-4809-B8FE-D4FB7487A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9EEA-4D9D-4B91-BE7F-5D89205AC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427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97CE4-62F4-4FC4-B0D2-F260BD3EAC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436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6256A-85DF-4B4B-B2EC-23F697BF29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489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2703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30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496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129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7421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049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2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CB381-7132-451F-9A65-9D78098CFB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4A04-5CB9-4209-B055-16183C321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9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3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1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3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CB381-7132-451F-9A65-9D78098CFB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4A04-5CB9-4209-B055-16183C321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7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6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CB381-7132-451F-9A65-9D78098CFB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4A04-5CB9-4209-B055-16183C321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1DECC-25E8-4336-8E25-4D6A729A29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67CA-8AD3-42D9-BC95-0170CE36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6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Physics-Based Risk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3270"/>
            <a:ext cx="6858000" cy="1771129"/>
          </a:xfrm>
        </p:spPr>
        <p:txBody>
          <a:bodyPr>
            <a:normAutofit fontScale="92500" lnSpcReduction="20000"/>
          </a:bodyPr>
          <a:lstStyle/>
          <a:p>
            <a:r>
              <a:rPr lang="en-US" sz="2000" i="1" dirty="0" smtClean="0"/>
              <a:t>Why we need to bring physics to bear on estimating natural hazard risk</a:t>
            </a:r>
          </a:p>
          <a:p>
            <a:endParaRPr lang="en-US" sz="2000" dirty="0"/>
          </a:p>
          <a:p>
            <a:r>
              <a:rPr lang="en-US" sz="2000" dirty="0" smtClean="0"/>
              <a:t>Kerry Emanuel</a:t>
            </a:r>
          </a:p>
          <a:p>
            <a:r>
              <a:rPr lang="en-US" sz="2000" dirty="0" smtClean="0"/>
              <a:t>Lorenz Center</a:t>
            </a:r>
          </a:p>
          <a:p>
            <a:r>
              <a:rPr lang="en-US" sz="2000" dirty="0" smtClean="0"/>
              <a:t>Massachusetts Institute of technology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92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346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59" y="192195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 Hurricane Risk Changing?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5" y="1121658"/>
            <a:ext cx="7722014" cy="5628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826" y="290661"/>
            <a:ext cx="838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Trends in Global TC Frequency Over Threshold Intensities, from Historical TC Data, 1980-2016. Trends Shown Only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 p &lt; 0.05.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155" y="1689046"/>
            <a:ext cx="6821129" cy="368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7652" y="1482213"/>
            <a:ext cx="958645" cy="63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75" y="86727"/>
            <a:ext cx="5776968" cy="6100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0663" y="2950617"/>
            <a:ext cx="2915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Time series of the latitudes at which tropical cyclones reach maximum intensity.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From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Kossin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et al. (2014)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3280" y="365760"/>
            <a:ext cx="309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Hurricanes are reaching peak intensity at higher latitudes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19" y="6310480"/>
            <a:ext cx="4065741" cy="4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5" y="739896"/>
            <a:ext cx="7517306" cy="57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153231"/>
            <a:ext cx="5747011" cy="2901622"/>
            <a:chOff x="0" y="2153231"/>
            <a:chExt cx="5747011" cy="2901622"/>
          </a:xfrm>
        </p:grpSpPr>
        <p:pic>
          <p:nvPicPr>
            <p:cNvPr id="1026" name="Picture 2" descr="C:\Users\Kerry Emaanuel\Graphics\Transparent Figures\Intensity_histo_models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9368" t="35641" r="10172" b="35511"/>
            <a:stretch/>
          </p:blipFill>
          <p:spPr bwMode="auto">
            <a:xfrm>
              <a:off x="0" y="2153231"/>
              <a:ext cx="5747011" cy="2901622"/>
            </a:xfrm>
            <a:prstGeom prst="rect">
              <a:avLst/>
            </a:prstGeom>
            <a:noFill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048000" y="2667000"/>
              <a:ext cx="20128" cy="1893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662022" y="3703027"/>
              <a:ext cx="45720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3048000" y="2345749"/>
              <a:ext cx="1312871" cy="766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793630" y="4769001"/>
              <a:ext cx="4464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Wind Speed (meters per second)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23208" y="1509002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Histograms of Tropical Cyclone Intensity as Simulated by a Global Model with 30 mile grid point spacing. (Courtesy Isaac Held, GFDL)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971" y="1980564"/>
            <a:ext cx="145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667" y="444583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models do not simulate the storms that cause destruction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5523" y="3199682"/>
            <a:ext cx="108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74" y="278677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269994" y="3094699"/>
            <a:ext cx="3810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0282" y="107576"/>
            <a:ext cx="780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cannot yet be used to make direct estimates of hurricane risk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9" grpId="0"/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Physics to Assess Hurricane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Reliable, global records of coarse-scale climate are robust and 	widely available</a:t>
            </a:r>
          </a:p>
          <a:p>
            <a:r>
              <a:rPr lang="en-US" dirty="0"/>
              <a:t> </a:t>
            </a:r>
            <a:r>
              <a:rPr lang="en-US" dirty="0" smtClean="0"/>
              <a:t>Cull from these datasets the key statistics known to control 	tropical cyclone generation, movement, and intensity 	evolution</a:t>
            </a:r>
          </a:p>
          <a:p>
            <a:r>
              <a:rPr lang="en-US" dirty="0"/>
              <a:t> </a:t>
            </a:r>
            <a:r>
              <a:rPr lang="en-US" dirty="0" smtClean="0"/>
              <a:t>Bootstrap these key statistic to create unlimited synthetic time 	series of the hurricane-relevant environmental variables</a:t>
            </a:r>
          </a:p>
          <a:p>
            <a:r>
              <a:rPr lang="en-US" dirty="0"/>
              <a:t> </a:t>
            </a:r>
            <a:r>
              <a:rPr lang="en-US" dirty="0" smtClean="0"/>
              <a:t> Use these to drive specialized, very high resolution physical 	hurricane models</a:t>
            </a:r>
          </a:p>
          <a:p>
            <a:r>
              <a:rPr lang="en-US" dirty="0"/>
              <a:t> </a:t>
            </a:r>
            <a:r>
              <a:rPr lang="en-US" dirty="0" smtClean="0"/>
              <a:t> Extensively validate the results against historical hurricane 	data</a:t>
            </a:r>
          </a:p>
          <a:p>
            <a:r>
              <a:rPr lang="en-US" dirty="0"/>
              <a:t> </a:t>
            </a:r>
            <a:r>
              <a:rPr lang="en-US" dirty="0" smtClean="0"/>
              <a:t> Exact same method can be applied to </a:t>
            </a:r>
            <a:r>
              <a:rPr lang="en-US" dirty="0"/>
              <a:t>o</a:t>
            </a:r>
            <a:r>
              <a:rPr lang="en-US" dirty="0" smtClean="0"/>
              <a:t>utput of climate 	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379"/>
          <a:stretch/>
        </p:blipFill>
        <p:spPr>
          <a:xfrm>
            <a:off x="400050" y="819151"/>
            <a:ext cx="83915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Cumulative Distribution of Storm Lifetime Peak Wind Speed, with Sample of </a:t>
            </a:r>
            <a:r>
              <a:rPr lang="en-US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1755</a:t>
            </a:r>
            <a:r>
              <a:rPr lang="en-US" sz="2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Synthetic Tracks</a:t>
            </a:r>
          </a:p>
        </p:txBody>
      </p:sp>
      <p:pic>
        <p:nvPicPr>
          <p:cNvPr id="43011" name="Picture 3" descr="C:\Users\Kerry Emaanuel\Riskproject\atlanticrand4hist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571871" cy="5676651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934200" y="62166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90%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confidence bounds</a:t>
            </a:r>
          </a:p>
        </p:txBody>
      </p:sp>
    </p:spTree>
    <p:extLst>
      <p:ext uri="{BB962C8B-B14F-4D97-AF65-F5344CB8AC3E}">
        <p14:creationId xmlns:p14="http://schemas.microsoft.com/office/powerpoint/2010/main" val="38246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747" y="215660"/>
            <a:ext cx="766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Atlantic Annual Cycle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38" y="1010866"/>
            <a:ext cx="7840308" cy="5452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747" y="6100653"/>
            <a:ext cx="1122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/>
          <a:stretch/>
        </p:blipFill>
        <p:spPr>
          <a:xfrm>
            <a:off x="52784" y="1483743"/>
            <a:ext cx="9114424" cy="37869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Atlantic Interannual Variability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125" y="5336845"/>
            <a:ext cx="351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6234" y="5270740"/>
            <a:ext cx="331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Dissipation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Flawed Basis of Current Risk Modeling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8452" y="2076911"/>
            <a:ext cx="7886700" cy="3269886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/>
              <a:t>  Almost all current risk assessments are based on historical 	statistics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Historical records are flawed and short, particularly outside  	North America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Moreover, the past 50-150 years is a poor guide to the present 	owing to climate change that </a:t>
            </a:r>
            <a:r>
              <a:rPr lang="en-US" i="1" dirty="0" smtClean="0"/>
              <a:t>has already occurred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Risk modelers have been slow to migrate to a physics-based 	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Kerry Emaanuel\Graphics\Transparent Figures\amm_fr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5663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8382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Captures effects of regional climate phenomena (e.g. ENSO, AMM)</a:t>
            </a:r>
          </a:p>
        </p:txBody>
      </p:sp>
    </p:spTree>
    <p:extLst>
      <p:ext uri="{BB962C8B-B14F-4D97-AF65-F5344CB8AC3E}">
        <p14:creationId xmlns:p14="http://schemas.microsoft.com/office/powerpoint/2010/main" val="26089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908" y="422031"/>
            <a:ext cx="733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100 out of 2000 TCs Affecting Kyoto, 1981-2000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70" t="7998" r="5393" b="11697"/>
          <a:stretch/>
        </p:blipFill>
        <p:spPr>
          <a:xfrm>
            <a:off x="698016" y="1193605"/>
            <a:ext cx="8029532" cy="54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908" y="422031"/>
            <a:ext cx="733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Same, but with top 20 historical tracks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4" t="10869" r="7024" b="12132"/>
          <a:stretch/>
        </p:blipFill>
        <p:spPr>
          <a:xfrm>
            <a:off x="835710" y="1375090"/>
            <a:ext cx="7691599" cy="51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77" y="1117771"/>
            <a:ext cx="7674352" cy="5740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777" y="209404"/>
            <a:ext cx="740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Comparison of Wind Risk Derived from Physically Modeled Events to Historical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5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54" r="19790"/>
          <a:stretch/>
        </p:blipFill>
        <p:spPr>
          <a:xfrm>
            <a:off x="2233648" y="918964"/>
            <a:ext cx="4795365" cy="5823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3450" y="125643"/>
            <a:ext cx="477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Kyoto track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97" r="9940"/>
          <a:stretch/>
        </p:blipFill>
        <p:spPr>
          <a:xfrm>
            <a:off x="1863701" y="618502"/>
            <a:ext cx="6128573" cy="59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/>
              <a:t>Model produced wind fields are used to 	drive hydrodynamic storm surge 	models to estimate surge risk</a:t>
            </a:r>
          </a:p>
          <a:p>
            <a:pPr>
              <a:spcBef>
                <a:spcPts val="1500"/>
              </a:spcBef>
            </a:pPr>
            <a:r>
              <a:rPr lang="en-US" dirty="0"/>
              <a:t> Model produced rain can be used to drive </a:t>
            </a:r>
            <a:r>
              <a:rPr lang="en-US" dirty="0" smtClean="0"/>
              <a:t>	flood </a:t>
            </a:r>
            <a:r>
              <a:rPr lang="en-US" dirty="0"/>
              <a:t>models to estimate flood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00" r="13268"/>
          <a:stretch/>
        </p:blipFill>
        <p:spPr>
          <a:xfrm>
            <a:off x="1912562" y="939141"/>
            <a:ext cx="5367737" cy="5370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6073" y="265246"/>
            <a:ext cx="376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Storm total rainfall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2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384209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aking Climate Change Into Account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058" y="1895167"/>
            <a:ext cx="80452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Downscale 5 CMIP6 models for the historical period, 1984-2014, and for the period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2070-2100 under Shared Socioeconomic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Pathway 5 (business as usual, heavy reliance on fossil fuels, no serious attempt at mitigation. The 5 models used were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Canadian Ensemble Climate Model (CAN-ESM 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GFDL-ESM4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MIROC-6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MRI-ESM2-0 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UKMO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UKESM1-0-LL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219" y="6050151"/>
            <a:ext cx="780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other models that produced excessively large climate responses were downscaled but discarded for the analyses presented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5" y="1017639"/>
            <a:ext cx="7776205" cy="53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quiet revolutions in numerical weather prediction and climate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 The first computational weather forecasts were made in the 	mid 1950s</a:t>
            </a:r>
          </a:p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en-US" dirty="0" smtClean="0"/>
              <a:t> Today, virtually every weather forecast beyond 6 hours is 	based wholly or heavily on numerical weather prediction 	models</a:t>
            </a:r>
          </a:p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en-US" dirty="0" smtClean="0"/>
              <a:t> Three-day forecasts today are as accurate as 1-day forecasts 	were 40 years ago</a:t>
            </a:r>
          </a:p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en-US" dirty="0" smtClean="0"/>
              <a:t> Climate models are becoming increasingly reliable in 	simulating such phenomena as severe winter storms, 	large-scale floods, droughts, and heatwaves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23" y="241540"/>
            <a:ext cx="8781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Probability of Storm Accumulated Rainfall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Harris County,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models, 1981-2000, 2008-2027, and 2081-2100,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 on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Each, and Using RCP 8.5. Shading Shows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pread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mong the Models.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8" y="1562909"/>
            <a:ext cx="7391982" cy="50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  We need to move away from sole dependence on flawed 	historical data in assessing natural hazard risk and 	embrace advanced modeling techniques</a:t>
            </a:r>
          </a:p>
          <a:p>
            <a:pPr>
              <a:spcBef>
                <a:spcPts val="2000"/>
              </a:spcBef>
            </a:pPr>
            <a:r>
              <a:rPr lang="en-US" dirty="0"/>
              <a:t> </a:t>
            </a:r>
            <a:r>
              <a:rPr lang="en-US" dirty="0" smtClean="0"/>
              <a:t> We can no longer regard climate change as a problem for the 	future; it has already tangibly affected important risks, e.g. 	Harvey’s rainfall was ~3 times more likely in 2017 than in 	1970</a:t>
            </a:r>
          </a:p>
          <a:p>
            <a:pPr>
              <a:spcBef>
                <a:spcPts val="2000"/>
              </a:spcBef>
            </a:pPr>
            <a:r>
              <a:rPr lang="en-US" dirty="0"/>
              <a:t> </a:t>
            </a:r>
            <a:r>
              <a:rPr lang="en-US" dirty="0" smtClean="0"/>
              <a:t> Insurance industry could help catalyze insurance-relevant 	research in universities and government labs by creating a 	demand for graduates with backgrounds in physics-based 	risk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2" y="1044347"/>
            <a:ext cx="8336277" cy="42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200" y="5754914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485" y="5754914"/>
            <a:ext cx="319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</a:t>
            </a:r>
          </a:p>
        </p:txBody>
      </p:sp>
    </p:spTree>
    <p:extLst>
      <p:ext uri="{BB962C8B-B14F-4D97-AF65-F5344CB8AC3E}">
        <p14:creationId xmlns:p14="http://schemas.microsoft.com/office/powerpoint/2010/main" val="30028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648403"/>
            <a:ext cx="7854930" cy="47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5657" y="5725886"/>
            <a:ext cx="716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of forecast skill of a global numerical weather prediction model</a:t>
            </a:r>
          </a:p>
        </p:txBody>
      </p:sp>
    </p:spTree>
    <p:extLst>
      <p:ext uri="{BB962C8B-B14F-4D97-AF65-F5344CB8AC3E}">
        <p14:creationId xmlns:p14="http://schemas.microsoft.com/office/powerpoint/2010/main" val="13724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41" r="4968"/>
          <a:stretch/>
        </p:blipFill>
        <p:spPr>
          <a:xfrm>
            <a:off x="192207" y="1117600"/>
            <a:ext cx="8880978" cy="5377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657" y="493486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Satellite Image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9656" y="493486"/>
            <a:ext cx="319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20683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346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59" y="192195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/>
              </a:rPr>
              <a:t>Tropical Cyclone Risk</a:t>
            </a:r>
            <a:endParaRPr lang="en-US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54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What Are Historical Records Based On?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695"/>
            <a:ext cx="8410755" cy="5042139"/>
          </a:xfrm>
        </p:spPr>
        <p:txBody>
          <a:bodyPr/>
          <a:lstStyle/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600" dirty="0" smtClean="0"/>
              <a:t>Pre-1943: Anecdotal accounts from coastal cities and ships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600" dirty="0" smtClean="0"/>
              <a:t>1943: Introduction of routine aircraft reconnaissance in 	Atlantic, western North Pacific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600" dirty="0" smtClean="0"/>
              <a:t>1958: Inertial navigation permits direct measurement of 	wind speed at flight level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600" dirty="0" smtClean="0"/>
              <a:t>1970: Complete global detection by satellites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600" dirty="0" smtClean="0"/>
              <a:t>1978: Introduction of satellite scatterometry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600" dirty="0" smtClean="0"/>
              <a:t>1987: Termination of airborne reconnaissance in western 	North Pacific</a:t>
            </a:r>
          </a:p>
        </p:txBody>
      </p:sp>
    </p:spTree>
    <p:extLst>
      <p:ext uri="{BB962C8B-B14F-4D97-AF65-F5344CB8AC3E}">
        <p14:creationId xmlns:p14="http://schemas.microsoft.com/office/powerpoint/2010/main" val="27071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1" y="1177818"/>
            <a:ext cx="8068072" cy="40020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669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Historical Records: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Prior to 1970, Many Storms Were Missed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7917" y="5344366"/>
            <a:ext cx="7277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hurricanes in the North Atlantic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1851-2016, smoothed using a 10-year running average. Shown in blue are storms that either passed through the chain of Lesser Antilles or made landfall in the continental U.S.; all other major hurricanes are shown in red. The dashed lines show the best fit trend lines for each data set. </a:t>
            </a:r>
          </a:p>
        </p:txBody>
      </p:sp>
    </p:spTree>
    <p:extLst>
      <p:ext uri="{BB962C8B-B14F-4D97-AF65-F5344CB8AC3E}">
        <p14:creationId xmlns:p14="http://schemas.microsoft.com/office/powerpoint/2010/main" val="2527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Heart of the Problem: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Blip>
                <a:blip r:embed="rId2"/>
              </a:buBlip>
            </a:pPr>
            <a:r>
              <a:rPr lang="en-US" dirty="0" smtClean="0"/>
              <a:t>Societies are usually well adapted to frequent events (&gt; 1/100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dirty="0" smtClean="0"/>
              <a:t>Societies are often poorly adapted to rare events (&lt; 1/100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dirty="0" smtClean="0"/>
              <a:t>Robust estimates of the character of ~100 </a:t>
            </a:r>
            <a:r>
              <a:rPr lang="en-US" dirty="0" err="1" smtClean="0"/>
              <a:t>yr</a:t>
            </a:r>
            <a:r>
              <a:rPr lang="en-US" dirty="0" smtClean="0"/>
              <a:t> events require ~1,000 years of data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dirty="0" smtClean="0"/>
              <a:t>We do not have ~1,000 years of meteorological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10.xml><?xml version="1.0" encoding="utf-8"?>
<a:theme xmlns:a="http://schemas.openxmlformats.org/drawingml/2006/main" name="5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5.xml><?xml version="1.0" encoding="utf-8"?>
<a:theme xmlns:a="http://schemas.openxmlformats.org/drawingml/2006/main" name="3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148</TotalTime>
  <Words>576</Words>
  <Application>Microsoft Office PowerPoint</Application>
  <PresentationFormat>On-screen Show (4:3)</PresentationFormat>
  <Paragraphs>86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1_Ariel</vt:lpstr>
      <vt:lpstr>2_Ariel</vt:lpstr>
      <vt:lpstr>9_Office Theme</vt:lpstr>
      <vt:lpstr>3_Ariel</vt:lpstr>
      <vt:lpstr>1_Office Theme</vt:lpstr>
      <vt:lpstr>4_Ariel</vt:lpstr>
      <vt:lpstr>2_Office Theme</vt:lpstr>
      <vt:lpstr>3_Office Theme</vt:lpstr>
      <vt:lpstr>5_Ariel</vt:lpstr>
      <vt:lpstr>6_Ariel</vt:lpstr>
      <vt:lpstr>4_Office Theme</vt:lpstr>
      <vt:lpstr>Physics-Based Risk Assessment</vt:lpstr>
      <vt:lpstr>Flawed Basis of Current Risk Modeling</vt:lpstr>
      <vt:lpstr>The quiet revolutions in numerical weather prediction and climate simulation</vt:lpstr>
      <vt:lpstr>PowerPoint Presentation</vt:lpstr>
      <vt:lpstr>PowerPoint Presentation</vt:lpstr>
      <vt:lpstr>Tropical Cyclone Risk</vt:lpstr>
      <vt:lpstr>What Are Historical Records Based On?</vt:lpstr>
      <vt:lpstr>Historical Records: Prior to 1970, Many Storms Were Missed</vt:lpstr>
      <vt:lpstr>The Heart of the Problem:</vt:lpstr>
      <vt:lpstr>Is Hurricane Risk Changing?</vt:lpstr>
      <vt:lpstr>PowerPoint Presentation</vt:lpstr>
      <vt:lpstr>PowerPoint Presentation</vt:lpstr>
      <vt:lpstr>PowerPoint Presentation</vt:lpstr>
      <vt:lpstr>PowerPoint Presentation</vt:lpstr>
      <vt:lpstr>Using Physics to Assess Hurricane Risk</vt:lpstr>
      <vt:lpstr>PowerPoint Presentation</vt:lpstr>
      <vt:lpstr>Cumulative Distribution of Storm Lifetime Peak Wind Speed, with Sample of 1755 Synthetic Tracks</vt:lpstr>
      <vt:lpstr>PowerPoint Presentation</vt:lpstr>
      <vt:lpstr>Atlantic Interannual Variability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Climate Change Into Account</vt:lpstr>
      <vt:lpstr>PowerPoint Presentation</vt:lpstr>
      <vt:lpstr>PowerPoint Presentation</vt:lpstr>
      <vt:lpstr>Take-Away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Physics-Based Risk Assessment</dc:title>
  <dc:creator>Kerry</dc:creator>
  <cp:lastModifiedBy>Kerry</cp:lastModifiedBy>
  <cp:revision>17</cp:revision>
  <dcterms:created xsi:type="dcterms:W3CDTF">2020-01-08T19:05:05Z</dcterms:created>
  <dcterms:modified xsi:type="dcterms:W3CDTF">2020-10-01T19:29:35Z</dcterms:modified>
</cp:coreProperties>
</file>