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Lst>
  <p:notesMasterIdLst>
    <p:notesMasterId r:id="rId56"/>
  </p:notesMasterIdLst>
  <p:sldIdLst>
    <p:sldId id="257" r:id="rId6"/>
    <p:sldId id="256" r:id="rId7"/>
    <p:sldId id="260" r:id="rId8"/>
    <p:sldId id="261" r:id="rId9"/>
    <p:sldId id="285" r:id="rId10"/>
    <p:sldId id="286" r:id="rId11"/>
    <p:sldId id="290" r:id="rId12"/>
    <p:sldId id="259" r:id="rId13"/>
    <p:sldId id="476" r:id="rId14"/>
    <p:sldId id="477" r:id="rId15"/>
    <p:sldId id="284" r:id="rId16"/>
    <p:sldId id="484" r:id="rId17"/>
    <p:sldId id="274" r:id="rId18"/>
    <p:sldId id="276" r:id="rId19"/>
    <p:sldId id="457" r:id="rId20"/>
    <p:sldId id="458" r:id="rId21"/>
    <p:sldId id="486" r:id="rId22"/>
    <p:sldId id="278" r:id="rId23"/>
    <p:sldId id="487" r:id="rId24"/>
    <p:sldId id="528" r:id="rId25"/>
    <p:sldId id="530" r:id="rId26"/>
    <p:sldId id="444" r:id="rId27"/>
    <p:sldId id="523" r:id="rId28"/>
    <p:sldId id="531" r:id="rId29"/>
    <p:sldId id="466" r:id="rId30"/>
    <p:sldId id="469" r:id="rId31"/>
    <p:sldId id="472" r:id="rId32"/>
    <p:sldId id="473" r:id="rId33"/>
    <p:sldId id="474" r:id="rId34"/>
    <p:sldId id="451" r:id="rId35"/>
    <p:sldId id="450" r:id="rId36"/>
    <p:sldId id="532" r:id="rId37"/>
    <p:sldId id="478" r:id="rId38"/>
    <p:sldId id="452" r:id="rId39"/>
    <p:sldId id="495" r:id="rId40"/>
    <p:sldId id="406" r:id="rId41"/>
    <p:sldId id="453" r:id="rId42"/>
    <p:sldId id="648" r:id="rId43"/>
    <p:sldId id="649" r:id="rId44"/>
    <p:sldId id="300" r:id="rId45"/>
    <p:sldId id="357" r:id="rId46"/>
    <p:sldId id="488" r:id="rId47"/>
    <p:sldId id="650" r:id="rId48"/>
    <p:sldId id="644" r:id="rId49"/>
    <p:sldId id="651" r:id="rId50"/>
    <p:sldId id="482" r:id="rId51"/>
    <p:sldId id="266" r:id="rId52"/>
    <p:sldId id="652" r:id="rId53"/>
    <p:sldId id="653" r:id="rId54"/>
    <p:sldId id="491"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100" d="100"/>
          <a:sy n="100" d="100"/>
        </p:scale>
        <p:origin x="2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E0070-93C7-4ED8-AC6E-D2FC0F269275}" type="datetimeFigureOut">
              <a:rPr lang="en-US" smtClean="0"/>
              <a:t>6/2/2022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FDE80C-D916-4954-9CA1-D48946FAEE74}" type="slidenum">
              <a:rPr lang="en-US" smtClean="0"/>
              <a:t>‹#›</a:t>
            </a:fld>
            <a:endParaRPr lang="en-US"/>
          </a:p>
        </p:txBody>
      </p:sp>
    </p:spTree>
    <p:extLst>
      <p:ext uri="{BB962C8B-B14F-4D97-AF65-F5344CB8AC3E}">
        <p14:creationId xmlns:p14="http://schemas.microsoft.com/office/powerpoint/2010/main" val="902124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A300DBDC-076F-4398-BD32-9FB6D17C5554}" type="slidenum">
              <a:rPr kumimoji="0" 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450593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F857EB-9BBB-43F9-A843-7A451C0B0C4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20233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6B2E8CC-8C16-41E7-BD3F-A2BF1F473C5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203820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DD54B-57E5-486E-AE86-D0D7A390434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306" name="Rectangle 2"/>
          <p:cNvSpPr>
            <a:spLocks noGrp="1" noRot="1" noChangeAspect="1" noChangeArrowheads="1" noTextEdit="1"/>
          </p:cNvSpPr>
          <p:nvPr>
            <p:ph type="sldImg"/>
          </p:nvPr>
        </p:nvSpPr>
        <p:spPr>
          <a:ln/>
        </p:spPr>
      </p:sp>
      <p:sp>
        <p:nvSpPr>
          <p:cNvPr id="610307" name="Rectangle 3"/>
          <p:cNvSpPr>
            <a:spLocks noGrp="1" noChangeArrowheads="1"/>
          </p:cNvSpPr>
          <p:nvPr>
            <p:ph type="body" idx="1"/>
          </p:nvPr>
        </p:nvSpPr>
        <p:spPr/>
        <p:txBody>
          <a:bodyPr/>
          <a:lstStyle/>
          <a:p>
            <a:r>
              <a:rPr lang="en-US" b="1"/>
              <a:t>NOTE:  We have animated the path of air for this slide and included labels to help our audience understand what you will be describing.  Many of them will have never even heard of a Carnot heat engine and do not have a strong understanding of entropy.  We would like to do whatever we can in to make this information accessible to our audience.  Please let us know if you approve of these changes, and feel free to replace the labels as needed.  The simpler you can keep your description of this, the better.  You do an excellent job of describing the process in your book. </a:t>
            </a:r>
          </a:p>
          <a:p>
            <a:r>
              <a:rPr lang="en-US" b="1"/>
              <a:t>***</a:t>
            </a:r>
          </a:p>
          <a:p>
            <a:r>
              <a:rPr lang="en-US"/>
              <a:t>The energy cycle of a mature hurricane - the hurricane as a </a:t>
            </a:r>
            <a:r>
              <a:rPr lang="en-US" b="1"/>
              <a:t>Carnot heat engine</a:t>
            </a:r>
            <a:r>
              <a:rPr lang="en-US"/>
              <a:t>.  This two-dimensional plot of the thermodynamic cycle shows a vertical cross section of the hurricane, whose storm center lies along the left edge. The colors depict the </a:t>
            </a:r>
            <a:r>
              <a:rPr lang="en-US" b="1"/>
              <a:t>entropy</a:t>
            </a:r>
            <a:r>
              <a:rPr lang="en-US"/>
              <a:t> distribution; cooler colors indicate lower entropy.  Loosely, this means the total heat content of the air.  Note that as air approaches the eyewall, its entropy increases rapidly, reflecting the large input of heat from the ocean.</a:t>
            </a:r>
          </a:p>
          <a:p>
            <a:endParaRPr lang="en-US"/>
          </a:p>
          <a:p>
            <a:r>
              <a:rPr lang="en-US"/>
              <a:t>Let’s follow a sample of air that begins at point A near the sea surface, a hundred kilometers or so from the storm center.  The process mainly responsible for driving the storm is the evaporation of seawater, which transfers energy from sea to air.  As a result of that transfer, air spirals inward close to the sea surface, between Points A and B.  The storm center is an area of relatively low pressure, so the pressure on air decreases as it travels from A to B.  But it is always in contact with the sea surface, which acts as an almost unlimited heat reservoir, so its temperature is approximately constant (acquiring entropy at a constant temperature).  It is during this leg that enormous quantities of heat are added to the air from evaporation of seawater.  Evaporation of water is a very efficient way to transfer heat from one body to another.  That is why you feel cold when you are wet, especially if it is windy and/or dry: evaporation is taking heat from your body.  Thus the addition of heat in leg A-B shows up mostly as an increase in humidity in the air.  This form of heat is called </a:t>
            </a:r>
            <a:r>
              <a:rPr lang="en-US" b="1"/>
              <a:t>latent heat</a:t>
            </a:r>
            <a:r>
              <a:rPr lang="en-US"/>
              <a:t>.  Evaporation of sea water into the inflowing air is by far the most important source of heat driving the hurricane, which makes leg A-B the firebox of the hurricane.  When hurricanes reach land, they quickly die because they are cut off from their oceanic energy source.  At point B, the air turns and flows upward through the towering cumulonimbus clouds that make up the hurricane’s eyewall.  It is here that the latent heat is converted to </a:t>
            </a:r>
            <a:r>
              <a:rPr lang="en-US" b="1"/>
              <a:t>sensible heat </a:t>
            </a:r>
            <a:r>
              <a:rPr lang="en-US"/>
              <a:t>as water vapor condenses.  But it is important to note that although there is enormous conversion between these two forms of heat, the total heat content (entropy, actually) remains approximately constant along this leg (note that the colors do not change along leg B-C).  As the air flows upward, the pressure on it decreases very rapidly.  What we have here is an example of </a:t>
            </a:r>
            <a:r>
              <a:rPr lang="en-US" b="1"/>
              <a:t>adiabatic expansion</a:t>
            </a:r>
            <a:r>
              <a:rPr lang="en-US"/>
              <a:t>.  By the time the air reaches point C in the high </a:t>
            </a:r>
            <a:r>
              <a:rPr lang="en-US" b="1"/>
              <a:t>troposphere</a:t>
            </a:r>
            <a:r>
              <a:rPr lang="en-US"/>
              <a:t> or lower </a:t>
            </a:r>
            <a:r>
              <a:rPr lang="en-US" b="1"/>
              <a:t>stratosphere</a:t>
            </a:r>
            <a:r>
              <a:rPr lang="en-US"/>
              <a:t>, some 12 to 18 kilometers above the sea surface, the adiabatic expansion has lowered its temperature to a value close to that of the undisturbed upper tropical atmosphere, around -70</a:t>
            </a:r>
            <a:r>
              <a:rPr lang="en-US">
                <a:cs typeface="Arial" charset="0"/>
              </a:rPr>
              <a:t>°C or about 200 Kelvin.  The air remains at approximately this temperature as it sinks down toward the </a:t>
            </a:r>
            <a:r>
              <a:rPr lang="en-US" b="1">
                <a:cs typeface="Arial" charset="0"/>
              </a:rPr>
              <a:t>tropopause</a:t>
            </a:r>
            <a:r>
              <a:rPr lang="en-US">
                <a:cs typeface="Arial" charset="0"/>
              </a:rPr>
              <a:t> (point D).  Although the air is undergoing compression, it is losing heat by </a:t>
            </a:r>
            <a:r>
              <a:rPr lang="en-US" b="1">
                <a:cs typeface="Arial" charset="0"/>
              </a:rPr>
              <a:t>electromagnetic radiation</a:t>
            </a:r>
            <a:r>
              <a:rPr lang="en-US">
                <a:cs typeface="Arial" charset="0"/>
              </a:rPr>
              <a:t> to space.  </a:t>
            </a:r>
            <a:r>
              <a:rPr lang="en-US"/>
              <a:t>The depicted </a:t>
            </a:r>
            <a:r>
              <a:rPr lang="en-US" b="1"/>
              <a:t>compression</a:t>
            </a:r>
            <a:r>
              <a:rPr lang="en-US"/>
              <a:t> is very nearly </a:t>
            </a:r>
            <a:r>
              <a:rPr lang="en-US" b="1"/>
              <a:t>isothermal</a:t>
            </a:r>
            <a:r>
              <a:rPr lang="en-US"/>
              <a:t>.  Finally, between D and A, the air returns to its starting point while undergoing an </a:t>
            </a:r>
            <a:r>
              <a:rPr lang="en-US" b="1"/>
              <a:t>adiabatic compression</a:t>
            </a:r>
            <a:r>
              <a:rPr lang="en-US"/>
              <a:t>. Voilà, the four legs of a Carnot cycle.</a:t>
            </a:r>
          </a:p>
          <a:p>
            <a:endParaRPr lang="en-US"/>
          </a:p>
          <a:p>
            <a:r>
              <a:rPr lang="en-US"/>
              <a:t>In a real hurricane, the energy cycle is open because hurricanes continuously exchange air with their environment. </a:t>
            </a:r>
          </a:p>
          <a:p>
            <a:endParaRPr lang="en-US"/>
          </a:p>
          <a:p>
            <a:r>
              <a:rPr lang="en-US"/>
              <a:t>Image is copyrighted 2005 by Oxford University Press.  </a:t>
            </a:r>
          </a:p>
          <a:p>
            <a:endParaRPr lang="en-US"/>
          </a:p>
          <a:p>
            <a:r>
              <a:rPr lang="en-US"/>
              <a:t>Description from “Divine Wind: The History and Science of Hurricanes”, Kerry Emanuel, 2005, Oxford University Press, 296 p.</a:t>
            </a:r>
          </a:p>
        </p:txBody>
      </p:sp>
    </p:spTree>
    <p:extLst>
      <p:ext uri="{BB962C8B-B14F-4D97-AF65-F5344CB8AC3E}">
        <p14:creationId xmlns:p14="http://schemas.microsoft.com/office/powerpoint/2010/main" val="3591259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57D53C-E5EE-4427-9D05-A003EF1B141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491643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0D1C3D-91E2-4F08-8C51-CB7AC6C2E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63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A9F3D-3340-4DB1-A4F8-28003B3701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250914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hangingPunct="0"/>
            <a:r>
              <a:rPr lang="en-US" b="1" dirty="0"/>
              <a:t>Given the storm wind and pressure fields</a:t>
            </a:r>
            <a:r>
              <a:rPr lang="en-US" b="1" baseline="0" dirty="0"/>
              <a:t> (which is estimated from the Holland parametric pressure model) we can simulate the surge</a:t>
            </a:r>
            <a:r>
              <a:rPr lang="en-US" baseline="0" dirty="0"/>
              <a:t>. </a:t>
            </a:r>
            <a:r>
              <a:rPr lang="en-US" dirty="0"/>
              <a:t>Surge simulations with high resolution are computationally intensive, so to make it possible to simulate accurate surges for our large synthetic storm sets, we apply the two hydrodynamic models </a:t>
            </a:r>
            <a:r>
              <a:rPr lang="en-US" b="1" i="0" dirty="0"/>
              <a:t>with</a:t>
            </a:r>
            <a:r>
              <a:rPr lang="en-US" dirty="0"/>
              <a:t> girds of</a:t>
            </a:r>
            <a:r>
              <a:rPr lang="en-US" baseline="0" dirty="0"/>
              <a:t> </a:t>
            </a:r>
            <a:r>
              <a:rPr lang="en-US" dirty="0"/>
              <a:t>various resolutions in such a way that the main computational effort is concentrated on the storms that determine the risk. First, we </a:t>
            </a:r>
            <a:r>
              <a:rPr lang="en-US" b="1" dirty="0"/>
              <a:t>apply</a:t>
            </a:r>
            <a:r>
              <a:rPr lang="en-US" dirty="0"/>
              <a:t> the SLOSH model, </a:t>
            </a:r>
            <a:r>
              <a:rPr lang="en-US" b="1" dirty="0"/>
              <a:t>using</a:t>
            </a:r>
            <a:r>
              <a:rPr lang="en-US" dirty="0"/>
              <a:t> a mesh with resolution of about 1 km around NYC</a:t>
            </a:r>
            <a:r>
              <a:rPr lang="en-US" baseline="0" dirty="0"/>
              <a:t> to simulate the surges for all storms and </a:t>
            </a:r>
            <a:r>
              <a:rPr lang="en-US" dirty="0"/>
              <a:t>select the storms that have return periods, in terms of the surge height at the Battery, greater than 10 years.</a:t>
            </a:r>
            <a:r>
              <a:rPr lang="en-US" baseline="0" dirty="0"/>
              <a:t> </a:t>
            </a:r>
            <a:r>
              <a:rPr lang="en-US" dirty="0"/>
              <a:t>Second, we apply the ADCIRC simulation, using a grid mesh with resolution of ~100 m around NYC, to each of the selected storms. Then, we apply another ADCIRC mesh with resolution as high as ~10 m around NYC, for a set of the most extreme events, to check if the resolution of our ADCIRC grid is sufficient and if needed to make statistical correction to the results.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511654-4369-45EB-86A2-08ADE9C5ADC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5955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37"/>
            <a:r>
              <a:rPr lang="en-US" dirty="0"/>
              <a:t>Then we calculate the flood height</a:t>
            </a:r>
            <a:r>
              <a:rPr lang="en-US" baseline="0" dirty="0"/>
              <a:t> (including surge, tide, and sea level rise) return level for the four climate models, </a:t>
            </a:r>
            <a:r>
              <a:rPr lang="en-US" b="1" baseline="0" dirty="0"/>
              <a:t>assuming a sea level rise of 1 m for the future climate, for the Battery, NYC. These results show that the</a:t>
            </a:r>
            <a:r>
              <a:rPr lang="en-US" b="1" dirty="0"/>
              <a:t> combined effects of storm climatology change and sea level rise will greatly shorten the flood return periods for NYC </a:t>
            </a:r>
            <a:r>
              <a:rPr lang="en-US" dirty="0"/>
              <a:t>and, </a:t>
            </a:r>
            <a:r>
              <a:rPr lang="en-US" b="1" dirty="0"/>
              <a:t>by the end of the century, the current 100-year surge flooding</a:t>
            </a:r>
            <a:r>
              <a:rPr lang="en-US" b="1" baseline="0" dirty="0"/>
              <a:t> </a:t>
            </a:r>
            <a:r>
              <a:rPr lang="en-US" b="1" dirty="0"/>
              <a:t>may happen less than every 30 years, with CNRM and GFDL prediction to be less than 10 years, and the 500-year flooding</a:t>
            </a:r>
            <a:r>
              <a:rPr lang="en-US" b="1" baseline="0" dirty="0"/>
              <a:t> </a:t>
            </a:r>
            <a:r>
              <a:rPr lang="en-US" b="1" dirty="0"/>
              <a:t>may happen</a:t>
            </a:r>
            <a:r>
              <a:rPr lang="en-US" b="1" baseline="0" dirty="0"/>
              <a:t> less than every 200 </a:t>
            </a:r>
            <a:r>
              <a:rPr lang="en-US" b="1" dirty="0"/>
              <a:t>years, with the CNRM and GFDL</a:t>
            </a:r>
            <a:r>
              <a:rPr lang="en-US" b="1" baseline="0" dirty="0"/>
              <a:t> </a:t>
            </a:r>
            <a:r>
              <a:rPr lang="en-US" b="1" dirty="0"/>
              <a:t>prediction to be 20-30 years.</a:t>
            </a:r>
            <a:r>
              <a:rPr lang="en-US" b="1" baseline="0" dirty="0"/>
              <a:t>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594956-6309-4243-A217-ECC73A5B4E6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5854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6/2/2022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2721396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6/2/2022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1444741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6/2/2022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441873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258765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685089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716452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2377512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2570303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2682440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4360038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177908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05C5CF-0152-4F67-A9D7-3926E862D6E6}" type="datetimeFigureOut">
              <a:rPr lang="en-US" smtClean="0"/>
              <a:t>6/2/2022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28283568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3433108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437595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5806691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2363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17773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79419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5723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7998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7115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774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05C5CF-0152-4F67-A9D7-3926E862D6E6}" type="datetimeFigureOut">
              <a:rPr lang="en-US" smtClean="0"/>
              <a:t>6/2/2022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41695196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10643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24121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30178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4733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6/2/2022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70494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6/2/2022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5852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6/2/2022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0164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6/2/2022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7423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7315F2-13BA-478B-9B7B-600BB2D17F61}" type="datetimeFigureOut">
              <a:rPr lang="en-US" smtClean="0">
                <a:solidFill>
                  <a:prstClr val="black">
                    <a:tint val="75000"/>
                  </a:prstClr>
                </a:solidFill>
              </a:rPr>
              <a:pPr/>
              <a:t>6/2/2022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66853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7315F2-13BA-478B-9B7B-600BB2D17F61}" type="datetimeFigureOut">
              <a:rPr lang="en-US" smtClean="0">
                <a:solidFill>
                  <a:prstClr val="black">
                    <a:tint val="75000"/>
                  </a:prstClr>
                </a:solidFill>
              </a:rPr>
              <a:pPr/>
              <a:t>6/2/2022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9945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05C5CF-0152-4F67-A9D7-3926E862D6E6}" type="datetimeFigureOut">
              <a:rPr lang="en-US" smtClean="0"/>
              <a:t>6/2/2022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260505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7315F2-13BA-478B-9B7B-600BB2D17F61}" type="datetimeFigureOut">
              <a:rPr lang="en-US" smtClean="0">
                <a:solidFill>
                  <a:prstClr val="black">
                    <a:tint val="75000"/>
                  </a:prstClr>
                </a:solidFill>
              </a:rPr>
              <a:pPr/>
              <a:t>6/2/2022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97582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6/2/2022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06718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6/2/2022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34601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6/2/2022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84976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6/2/2022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70153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6/2/2022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357756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6/2/2022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865913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6/2/2022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640827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6/2/2022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801152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6/2/2022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45327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marL="228600" indent="-228600">
              <a:buSzPct val="70000"/>
              <a:buFontTx/>
              <a:buBlip>
                <a:blip r:embed="rId2"/>
              </a:buBlip>
              <a:defRPr>
                <a:latin typeface="Arial" panose="020B0604020202020204" pitchFamily="34" charset="0"/>
                <a:cs typeface="Arial" panose="020B0604020202020204" pitchFamily="34" charset="0"/>
              </a:defRPr>
            </a:lvl1pPr>
            <a:lvl2pPr marL="685800" indent="-228600">
              <a:buSzPct val="70000"/>
              <a:buFontTx/>
              <a:buBlip>
                <a:blip r:embed="rId2"/>
              </a:buBlip>
              <a:defRPr>
                <a:latin typeface="Arial" panose="020B0604020202020204" pitchFamily="34" charset="0"/>
                <a:cs typeface="Arial" panose="020B0604020202020204" pitchFamily="34" charset="0"/>
              </a:defRPr>
            </a:lvl2pPr>
            <a:lvl3pPr marL="1143000" indent="-228600">
              <a:buSzPct val="70000"/>
              <a:buFontTx/>
              <a:buBlip>
                <a:blip r:embed="rId2"/>
              </a:buBlip>
              <a:defRPr>
                <a:latin typeface="Arial" panose="020B0604020202020204" pitchFamily="34" charset="0"/>
                <a:cs typeface="Arial" panose="020B0604020202020204" pitchFamily="34" charset="0"/>
              </a:defRPr>
            </a:lvl3pPr>
            <a:lvl4pPr marL="1600200" indent="-228600">
              <a:buSzPct val="70000"/>
              <a:buFontTx/>
              <a:buBlip>
                <a:blip r:embed="rId2"/>
              </a:buBlip>
              <a:defRPr>
                <a:latin typeface="Arial" panose="020B0604020202020204" pitchFamily="34" charset="0"/>
                <a:cs typeface="Arial" panose="020B0604020202020204" pitchFamily="34" charset="0"/>
              </a:defRPr>
            </a:lvl4pPr>
            <a:lvl5pPr marL="2057400" indent="-228600">
              <a:buSzPct val="70000"/>
              <a:buFontTx/>
              <a:buBlip>
                <a:blip r:embed="rId2"/>
              </a:buBlip>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05C5CF-0152-4F67-A9D7-3926E862D6E6}" type="datetimeFigureOut">
              <a:rPr lang="en-US" smtClean="0"/>
              <a:t>6/2/2022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8300835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6/2/2022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805697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6/2/2022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163470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6/2/2022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692223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6/2/2022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332609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6/2/2022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47795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6/2/2022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857450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pPr>
              <a:defRPr/>
            </a:pPr>
            <a:fld id="{34D97CE4-62F4-4FC4-B0D2-F260BD3EAC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93790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93994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05C5CF-0152-4F67-A9D7-3926E862D6E6}" type="datetimeFigureOut">
              <a:rPr lang="en-US" smtClean="0"/>
              <a:t>6/2/2022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2272317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05C5CF-0152-4F67-A9D7-3926E862D6E6}" type="datetimeFigureOut">
              <a:rPr lang="en-US" smtClean="0"/>
              <a:t>6/2/2022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637190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05C5CF-0152-4F67-A9D7-3926E862D6E6}" type="datetimeFigureOut">
              <a:rPr lang="en-US" smtClean="0"/>
              <a:t>6/2/2022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3885110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05C5CF-0152-4F67-A9D7-3926E862D6E6}" type="datetimeFigureOut">
              <a:rPr lang="en-US" smtClean="0"/>
              <a:t>6/2/2022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4949B-05E9-43E4-A9B6-E9231BC04EB0}" type="slidenum">
              <a:rPr lang="en-US" smtClean="0"/>
              <a:t>‹#›</a:t>
            </a:fld>
            <a:endParaRPr lang="en-US"/>
          </a:p>
        </p:txBody>
      </p:sp>
    </p:spTree>
    <p:extLst>
      <p:ext uri="{BB962C8B-B14F-4D97-AF65-F5344CB8AC3E}">
        <p14:creationId xmlns:p14="http://schemas.microsoft.com/office/powerpoint/2010/main" val="84453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4.tiff"/><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05C5CF-0152-4F67-A9D7-3926E862D6E6}" type="datetimeFigureOut">
              <a:rPr lang="en-US" smtClean="0"/>
              <a:t>6/2/2022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4949B-05E9-43E4-A9B6-E9231BC04EB0}" type="slidenum">
              <a:rPr lang="en-US" smtClean="0"/>
              <a:t>‹#›</a:t>
            </a:fld>
            <a:endParaRPr lang="en-US"/>
          </a:p>
        </p:txBody>
      </p:sp>
    </p:spTree>
    <p:extLst>
      <p:ext uri="{BB962C8B-B14F-4D97-AF65-F5344CB8AC3E}">
        <p14:creationId xmlns:p14="http://schemas.microsoft.com/office/powerpoint/2010/main" val="20022957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0378675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3"/>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3"/>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4042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7315F2-13BA-478B-9B7B-600BB2D17F61}" type="datetimeFigureOut">
              <a:rPr lang="en-US" smtClean="0">
                <a:solidFill>
                  <a:prstClr val="black">
                    <a:tint val="75000"/>
                  </a:prstClr>
                </a:solidFill>
              </a:rPr>
              <a:pPr/>
              <a:t>6/2/2022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864767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3"/>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3"/>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6/2/2022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1973057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en.wikipedia.org/wiki/Image:John_Tyndall_(scientist).jpg"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upload.wikimedia.org/wikipedia/commons/6/6c/Arrhenius2.jpg" TargetMode="Externa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51.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6267"/>
          <a:stretch/>
        </p:blipFill>
        <p:spPr>
          <a:xfrm>
            <a:off x="-16468" y="-48540"/>
            <a:ext cx="9230269" cy="6906539"/>
          </a:xfrm>
          <a:prstGeom prst="rect">
            <a:avLst/>
          </a:prstGeom>
        </p:spPr>
      </p:pic>
      <p:sp>
        <p:nvSpPr>
          <p:cNvPr id="300035" name="Rectangle 3"/>
          <p:cNvSpPr>
            <a:spLocks noGrp="1" noChangeArrowheads="1"/>
          </p:cNvSpPr>
          <p:nvPr>
            <p:ph type="ctrTitle" idx="4294967295"/>
          </p:nvPr>
        </p:nvSpPr>
        <p:spPr>
          <a:xfrm>
            <a:off x="590097" y="273832"/>
            <a:ext cx="7772400" cy="1440667"/>
          </a:xfrm>
          <a:effectLst>
            <a:outerShdw dist="35921" dir="2700000" algn="ctr" rotWithShape="0">
              <a:schemeClr val="tx1"/>
            </a:outerShdw>
          </a:effectLst>
        </p:spPr>
        <p:txBody>
          <a:bodyPr>
            <a:normAutofit/>
          </a:bodyPr>
          <a:lstStyle/>
          <a:p>
            <a:pPr algn="r"/>
            <a:r>
              <a:rPr lang="en-US" b="1" dirty="0">
                <a:solidFill>
                  <a:srgbClr val="FFFF00"/>
                </a:solidFill>
              </a:rPr>
              <a:t> Hurricanes and Climate Change</a:t>
            </a:r>
            <a:endParaRPr lang="en-US" sz="4800" b="1"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3076" name="Rectangle 4"/>
          <p:cNvSpPr>
            <a:spLocks noGrp="1" noChangeArrowheads="1"/>
          </p:cNvSpPr>
          <p:nvPr>
            <p:ph type="subTitle" idx="4294967295"/>
          </p:nvPr>
        </p:nvSpPr>
        <p:spPr>
          <a:xfrm>
            <a:off x="304800" y="5181600"/>
            <a:ext cx="7010400" cy="1524000"/>
          </a:xfrm>
        </p:spPr>
        <p:txBody>
          <a:bodyPr/>
          <a:lstStyle/>
          <a:p>
            <a:pPr marL="0" indent="0">
              <a:lnSpc>
                <a:spcPct val="90000"/>
              </a:lnSpc>
              <a:buFontTx/>
              <a:buNone/>
            </a:pPr>
            <a:r>
              <a:rPr lang="en-US" b="1" i="1" dirty="0">
                <a:solidFill>
                  <a:srgbClr val="FFFF00"/>
                </a:solidFill>
                <a:latin typeface="Arial" pitchFamily="34" charset="0"/>
                <a:cs typeface="Arial" pitchFamily="34" charset="0"/>
              </a:rPr>
              <a:t>Kerry Emanuel</a:t>
            </a:r>
          </a:p>
          <a:p>
            <a:pPr marL="0" indent="0">
              <a:lnSpc>
                <a:spcPct val="90000"/>
              </a:lnSpc>
              <a:buFontTx/>
              <a:buNone/>
            </a:pPr>
            <a:r>
              <a:rPr lang="en-US" b="1" dirty="0">
                <a:solidFill>
                  <a:srgbClr val="FFFF00"/>
                </a:solidFill>
                <a:latin typeface="Arial" pitchFamily="34" charset="0"/>
                <a:cs typeface="Arial" pitchFamily="34" charset="0"/>
              </a:rPr>
              <a:t>Lorenz Center, MIT</a:t>
            </a:r>
          </a:p>
        </p:txBody>
      </p:sp>
    </p:spTree>
    <p:extLst>
      <p:ext uri="{BB962C8B-B14F-4D97-AF65-F5344CB8AC3E}">
        <p14:creationId xmlns:p14="http://schemas.microsoft.com/office/powerpoint/2010/main" val="3659536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6920" y="708587"/>
            <a:ext cx="8015167" cy="4407699"/>
          </a:xfrm>
          <a:prstGeom prst="rect">
            <a:avLst/>
          </a:prstGeom>
        </p:spPr>
      </p:pic>
      <p:sp>
        <p:nvSpPr>
          <p:cNvPr id="5" name="TextBox 4"/>
          <p:cNvSpPr txBox="1"/>
          <p:nvPr/>
        </p:nvSpPr>
        <p:spPr>
          <a:xfrm>
            <a:off x="687048" y="203200"/>
            <a:ext cx="78549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Global Tropical Cyclone Damage Normalized by Gross World Product</a:t>
            </a:r>
          </a:p>
        </p:txBody>
      </p:sp>
      <p:sp>
        <p:nvSpPr>
          <p:cNvPr id="7" name="Content Placeholder 6"/>
          <p:cNvSpPr>
            <a:spLocks noGrp="1"/>
          </p:cNvSpPr>
          <p:nvPr>
            <p:ph idx="1"/>
          </p:nvPr>
        </p:nvSpPr>
        <p:spPr>
          <a:xfrm>
            <a:off x="392487" y="5116286"/>
            <a:ext cx="8229600" cy="1066800"/>
          </a:xfrm>
        </p:spPr>
        <p:txBody>
          <a:bodyPr>
            <a:normAutofit fontScale="70000" lnSpcReduction="20000"/>
          </a:bodyPr>
          <a:lstStyle/>
          <a:p>
            <a:r>
              <a:rPr lang="en-US" dirty="0"/>
              <a:t>380% increase since 1970</a:t>
            </a:r>
          </a:p>
          <a:p>
            <a:r>
              <a:rPr lang="en-US" dirty="0"/>
              <a:t>Population of TC-prone regions increased by ~200%</a:t>
            </a:r>
          </a:p>
          <a:p>
            <a:r>
              <a:rPr lang="en-US" dirty="0"/>
              <a:t>Suggests that climate change has contributed to increasing damage</a:t>
            </a:r>
          </a:p>
        </p:txBody>
      </p:sp>
      <p:sp>
        <p:nvSpPr>
          <p:cNvPr id="8" name="Rectangle 7"/>
          <p:cNvSpPr/>
          <p:nvPr/>
        </p:nvSpPr>
        <p:spPr>
          <a:xfrm>
            <a:off x="4199617" y="6345535"/>
            <a:ext cx="473392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EM-DAT, 2020: The OFDA/CRED International Disaster Database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563C2"/>
                </a:solidFill>
                <a:effectLst/>
                <a:uLnTx/>
                <a:uFillTx/>
                <a:latin typeface="Arial"/>
                <a:ea typeface="+mn-ea"/>
                <a:cs typeface="+mn-cs"/>
              </a:rPr>
              <a:t>http://www.emdat.be/</a:t>
            </a:r>
            <a:r>
              <a:rPr kumimoji="0" lang="en-US" sz="1200" b="0" i="0" u="none" strike="noStrike" kern="1200" cap="none" spc="0" normalizeH="0" baseline="0" noProof="0" dirty="0">
                <a:ln>
                  <a:noFill/>
                </a:ln>
                <a:solidFill>
                  <a:srgbClr val="000000"/>
                </a:solidFill>
                <a:effectLst/>
                <a:uLnTx/>
                <a:uFillTx/>
                <a:latin typeface="Arial"/>
                <a:ea typeface="+mn-ea"/>
                <a:cs typeface="+mn-cs"/>
              </a:rPr>
              <a:t>.</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1985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23825"/>
            <a:ext cx="8553450" cy="6610350"/>
          </a:xfrm>
          <a:prstGeom prst="rect">
            <a:avLst/>
          </a:prstGeom>
        </p:spPr>
      </p:pic>
    </p:spTree>
    <p:extLst>
      <p:ext uri="{BB962C8B-B14F-4D97-AF65-F5344CB8AC3E}">
        <p14:creationId xmlns:p14="http://schemas.microsoft.com/office/powerpoint/2010/main" val="2388261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461" y="1969483"/>
            <a:ext cx="7886700" cy="1325563"/>
          </a:xfrm>
        </p:spPr>
        <p:txBody>
          <a:bodyPr/>
          <a:lstStyle/>
          <a:p>
            <a:pPr algn="ctr"/>
            <a:r>
              <a:rPr lang="en-US" dirty="0">
                <a:solidFill>
                  <a:srgbClr val="0000FF"/>
                </a:solidFill>
              </a:rPr>
              <a:t>Overview of Greenhouse Gas-Induced Climate Change</a:t>
            </a:r>
          </a:p>
        </p:txBody>
      </p:sp>
    </p:spTree>
    <p:extLst>
      <p:ext uri="{BB962C8B-B14F-4D97-AF65-F5344CB8AC3E}">
        <p14:creationId xmlns:p14="http://schemas.microsoft.com/office/powerpoint/2010/main" val="2320339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John Tyndall.">
            <a:hlinkClick r:id="rId3" tooltip="John Tyndall."/>
          </p:cNvPr>
          <p:cNvPicPr>
            <a:picLocks noChangeAspect="1" noChangeArrowheads="1"/>
          </p:cNvPicPr>
          <p:nvPr/>
        </p:nvPicPr>
        <p:blipFill>
          <a:blip r:embed="rId4" cstate="print"/>
          <a:srcRect/>
          <a:stretch>
            <a:fillRect/>
          </a:stretch>
        </p:blipFill>
        <p:spPr bwMode="auto">
          <a:xfrm>
            <a:off x="6486337" y="681228"/>
            <a:ext cx="2352863" cy="2976372"/>
          </a:xfrm>
          <a:prstGeom prst="rect">
            <a:avLst/>
          </a:prstGeom>
          <a:noFill/>
          <a:ln w="9525">
            <a:noFill/>
            <a:miter lim="800000"/>
            <a:headEnd/>
            <a:tailEnd/>
          </a:ln>
        </p:spPr>
      </p:pic>
      <p:pic>
        <p:nvPicPr>
          <p:cNvPr id="17411" name="Picture 6" descr="tyndall2"/>
          <p:cNvPicPr>
            <a:picLocks noChangeAspect="1" noChangeArrowheads="1"/>
          </p:cNvPicPr>
          <p:nvPr/>
        </p:nvPicPr>
        <p:blipFill>
          <a:blip r:embed="rId5" cstate="print"/>
          <a:srcRect/>
          <a:stretch>
            <a:fillRect/>
          </a:stretch>
        </p:blipFill>
        <p:spPr bwMode="auto">
          <a:xfrm>
            <a:off x="228600" y="1447800"/>
            <a:ext cx="6172200" cy="3917950"/>
          </a:xfrm>
          <a:prstGeom prst="rect">
            <a:avLst/>
          </a:prstGeom>
          <a:noFill/>
          <a:ln w="9525">
            <a:noFill/>
            <a:miter lim="800000"/>
            <a:headEnd/>
            <a:tailEnd/>
          </a:ln>
        </p:spPr>
      </p:pic>
      <p:sp>
        <p:nvSpPr>
          <p:cNvPr id="17412" name="Text Box 7"/>
          <p:cNvSpPr txBox="1">
            <a:spLocks noChangeArrowheads="1"/>
          </p:cNvSpPr>
          <p:nvPr/>
        </p:nvSpPr>
        <p:spPr bwMode="auto">
          <a:xfrm>
            <a:off x="6858000" y="4114800"/>
            <a:ext cx="1676400" cy="641350"/>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002162"/>
                </a:solidFill>
                <a:effectLst/>
                <a:uLnTx/>
                <a:uFillTx/>
                <a:latin typeface="Calibri" panose="020F0502020204030204"/>
                <a:ea typeface="+mn-ea"/>
                <a:cs typeface="+mn-cs"/>
              </a:rPr>
              <a:t>John Tyndall (1820-1893)</a:t>
            </a:r>
          </a:p>
        </p:txBody>
      </p:sp>
    </p:spTree>
    <p:extLst>
      <p:ext uri="{BB962C8B-B14F-4D97-AF65-F5344CB8AC3E}">
        <p14:creationId xmlns:p14="http://schemas.microsoft.com/office/powerpoint/2010/main" val="2441686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Kerry\Documents\Graphics\atmos_pie.tif"/>
          <p:cNvPicPr>
            <a:picLocks noChangeAspect="1" noChangeArrowheads="1"/>
          </p:cNvPicPr>
          <p:nvPr/>
        </p:nvPicPr>
        <p:blipFill>
          <a:blip r:embed="rId2" cstate="print"/>
          <a:srcRect/>
          <a:stretch>
            <a:fillRect/>
          </a:stretch>
        </p:blipFill>
        <p:spPr bwMode="auto">
          <a:xfrm>
            <a:off x="0" y="0"/>
            <a:ext cx="9146740" cy="6858000"/>
          </a:xfrm>
          <a:prstGeom prst="rect">
            <a:avLst/>
          </a:prstGeom>
          <a:noFill/>
        </p:spPr>
      </p:pic>
      <p:sp>
        <p:nvSpPr>
          <p:cNvPr id="5" name="TextBox 4"/>
          <p:cNvSpPr txBox="1"/>
          <p:nvPr/>
        </p:nvSpPr>
        <p:spPr>
          <a:xfrm>
            <a:off x="533400" y="228600"/>
            <a:ext cx="8001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33CC"/>
                </a:solidFill>
                <a:effectLst>
                  <a:outerShdw blurRad="38100" dist="38100" dir="2700000" algn="tl">
                    <a:srgbClr val="000000">
                      <a:alpha val="43137"/>
                    </a:srgbClr>
                  </a:outerShdw>
                </a:effectLst>
                <a:uLnTx/>
                <a:uFillTx/>
                <a:latin typeface="Arial" pitchFamily="34" charset="0"/>
                <a:ea typeface="+mn-ea"/>
                <a:cs typeface="Arial" pitchFamily="34" charset="0"/>
              </a:rPr>
              <a:t>Atmospheric Composition</a:t>
            </a:r>
          </a:p>
        </p:txBody>
      </p:sp>
      <p:sp>
        <p:nvSpPr>
          <p:cNvPr id="2" name="TextBox 1"/>
          <p:cNvSpPr txBox="1"/>
          <p:nvPr/>
        </p:nvSpPr>
        <p:spPr>
          <a:xfrm>
            <a:off x="267419" y="5313872"/>
            <a:ext cx="847113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The orange sliver makes the difference between a mean surface temperature of 0</a:t>
            </a:r>
            <a:r>
              <a:rPr kumimoji="0" lang="en-US" sz="2000" b="0" i="0" u="none" strike="noStrike" kern="1200" cap="none" spc="0" normalizeH="0" baseline="30000" noProof="0" dirty="0">
                <a:ln>
                  <a:noFill/>
                </a:ln>
                <a:solidFill>
                  <a:srgbClr val="0000FF"/>
                </a:solidFill>
                <a:effectLst/>
                <a:uLnTx/>
                <a:uFillTx/>
                <a:latin typeface="Arial" panose="020B0604020202020204" pitchFamily="34" charset="0"/>
                <a:ea typeface="+mn-ea"/>
                <a:cs typeface="Arial" panose="020B0604020202020204" pitchFamily="34" charset="0"/>
              </a:rPr>
              <a:t>o</a:t>
            </a: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F and of 60</a:t>
            </a:r>
            <a:r>
              <a:rPr kumimoji="0" lang="en-US" sz="2000" b="0" i="0" u="none" strike="noStrike" kern="1200" cap="none" spc="0" normalizeH="0" baseline="30000" noProof="0" dirty="0">
                <a:ln>
                  <a:noFill/>
                </a:ln>
                <a:solidFill>
                  <a:srgbClr val="0000FF"/>
                </a:solidFill>
                <a:effectLst/>
                <a:uLnTx/>
                <a:uFillTx/>
                <a:latin typeface="Arial" panose="020B0604020202020204" pitchFamily="34" charset="0"/>
                <a:ea typeface="+mn-ea"/>
                <a:cs typeface="Arial" panose="020B0604020202020204" pitchFamily="34" charset="0"/>
              </a:rPr>
              <a:t>o</a:t>
            </a: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F. </a:t>
            </a:r>
          </a:p>
        </p:txBody>
      </p:sp>
    </p:spTree>
    <p:extLst>
      <p:ext uri="{BB962C8B-B14F-4D97-AF65-F5344CB8AC3E}">
        <p14:creationId xmlns:p14="http://schemas.microsoft.com/office/powerpoint/2010/main" val="329237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080" y="375030"/>
            <a:ext cx="8317838" cy="5614290"/>
          </a:xfrm>
          <a:prstGeom prst="rect">
            <a:avLst/>
          </a:prstGeom>
        </p:spPr>
      </p:pic>
    </p:spTree>
    <p:extLst>
      <p:ext uri="{BB962C8B-B14F-4D97-AF65-F5344CB8AC3E}">
        <p14:creationId xmlns:p14="http://schemas.microsoft.com/office/powerpoint/2010/main" val="1544250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400" y="359153"/>
            <a:ext cx="8341360" cy="5630167"/>
          </a:xfrm>
          <a:prstGeom prst="rect">
            <a:avLst/>
          </a:prstGeom>
        </p:spPr>
      </p:pic>
    </p:spTree>
    <p:extLst>
      <p:ext uri="{BB962C8B-B14F-4D97-AF65-F5344CB8AC3E}">
        <p14:creationId xmlns:p14="http://schemas.microsoft.com/office/powerpoint/2010/main" val="4292560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8526" y="1720101"/>
            <a:ext cx="7886700" cy="1325563"/>
          </a:xfrm>
        </p:spPr>
        <p:txBody>
          <a:bodyPr/>
          <a:lstStyle/>
          <a:p>
            <a:pPr algn="ctr"/>
            <a:r>
              <a:rPr lang="en-US" dirty="0">
                <a:solidFill>
                  <a:srgbClr val="0000FF"/>
                </a:solidFill>
              </a:rPr>
              <a:t>Our Influence on Greenhouse Gases</a:t>
            </a:r>
          </a:p>
        </p:txBody>
      </p:sp>
    </p:spTree>
    <p:extLst>
      <p:ext uri="{BB962C8B-B14F-4D97-AF65-F5344CB8AC3E}">
        <p14:creationId xmlns:p14="http://schemas.microsoft.com/office/powerpoint/2010/main" val="29910717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800600" cy="2544762"/>
          </a:xfrm>
        </p:spPr>
        <p:txBody>
          <a:bodyPr/>
          <a:lstStyle/>
          <a:p>
            <a:r>
              <a:rPr lang="en-US" sz="4000" dirty="0" err="1">
                <a:solidFill>
                  <a:srgbClr val="0033CC"/>
                </a:solidFill>
                <a:effectLst>
                  <a:outerShdw blurRad="38100" dist="38100" dir="2700000" algn="tl">
                    <a:srgbClr val="000000">
                      <a:alpha val="43137"/>
                    </a:srgbClr>
                  </a:outerShdw>
                </a:effectLst>
              </a:rPr>
              <a:t>Svante</a:t>
            </a:r>
            <a:r>
              <a:rPr lang="en-US" sz="4000" dirty="0">
                <a:solidFill>
                  <a:srgbClr val="0033CC"/>
                </a:solidFill>
                <a:effectLst>
                  <a:outerShdw blurRad="38100" dist="38100" dir="2700000" algn="tl">
                    <a:srgbClr val="000000">
                      <a:alpha val="43137"/>
                    </a:srgbClr>
                  </a:outerShdw>
                </a:effectLst>
              </a:rPr>
              <a:t> Arrhenius, 1859-1927</a:t>
            </a:r>
          </a:p>
        </p:txBody>
      </p:sp>
      <p:pic>
        <p:nvPicPr>
          <p:cNvPr id="46082" name="Picture 2" descr="File:Arrhenius2.jpg">
            <a:hlinkClick r:id="rId2"/>
          </p:cNvPr>
          <p:cNvPicPr>
            <a:picLocks noChangeAspect="1" noChangeArrowheads="1"/>
          </p:cNvPicPr>
          <p:nvPr/>
        </p:nvPicPr>
        <p:blipFill>
          <a:blip r:embed="rId3" cstate="print"/>
          <a:srcRect/>
          <a:stretch>
            <a:fillRect/>
          </a:stretch>
        </p:blipFill>
        <p:spPr bwMode="auto">
          <a:xfrm>
            <a:off x="5513959" y="228600"/>
            <a:ext cx="3163316" cy="3962400"/>
          </a:xfrm>
          <a:prstGeom prst="rect">
            <a:avLst/>
          </a:prstGeom>
          <a:noFill/>
          <a:ln w="38100" cmpd="thickThin">
            <a:solidFill>
              <a:schemeClr val="accent1"/>
            </a:solidFill>
          </a:ln>
        </p:spPr>
      </p:pic>
      <p:sp>
        <p:nvSpPr>
          <p:cNvPr id="4" name="TextBox 3"/>
          <p:cNvSpPr txBox="1"/>
          <p:nvPr/>
        </p:nvSpPr>
        <p:spPr>
          <a:xfrm>
            <a:off x="762000" y="4495800"/>
            <a:ext cx="80772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33CC"/>
                </a:solidFill>
                <a:effectLst/>
                <a:uLnTx/>
                <a:uFillTx/>
                <a:latin typeface="Calibri" panose="020F0502020204030204"/>
                <a:ea typeface="+mn-ea"/>
                <a:cs typeface="+mn-cs"/>
              </a:rPr>
              <a:t>“Any doubling of the percentage of carbon dioxide in the air would raise the temperature of the earth's surface by 4°; and if the carbon dioxide were increased fourfold, the temperature would rise by 8°.”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black"/>
                </a:solidFill>
                <a:effectLst/>
                <a:uLnTx/>
                <a:uFillTx/>
                <a:latin typeface="Calibri" panose="020F0502020204030204"/>
                <a:ea typeface="+mn-ea"/>
                <a:cs typeface="+mn-cs"/>
              </a:rPr>
              <a:t>Världarnas</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black"/>
                </a:solidFill>
                <a:effectLst/>
                <a:uLnTx/>
                <a:uFillTx/>
                <a:latin typeface="Calibri" panose="020F0502020204030204"/>
                <a:ea typeface="+mn-ea"/>
                <a:cs typeface="+mn-cs"/>
              </a:rPr>
              <a:t>utveckling</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Worlds in the Making), 1906</a:t>
            </a:r>
            <a:endPar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52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592" y="481685"/>
            <a:ext cx="8205990" cy="5933075"/>
          </a:xfrm>
          <a:prstGeom prst="rect">
            <a:avLst/>
          </a:prstGeom>
        </p:spPr>
      </p:pic>
    </p:spTree>
    <p:extLst>
      <p:ext uri="{BB962C8B-B14F-4D97-AF65-F5344CB8AC3E}">
        <p14:creationId xmlns:p14="http://schemas.microsoft.com/office/powerpoint/2010/main" val="2090172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8711F8-EA22-BC34-DC51-0731BBA57708}"/>
              </a:ext>
            </a:extLst>
          </p:cNvPr>
          <p:cNvSpPr>
            <a:spLocks noGrp="1"/>
          </p:cNvSpPr>
          <p:nvPr>
            <p:ph type="title"/>
          </p:nvPr>
        </p:nvSpPr>
        <p:spPr/>
        <p:txBody>
          <a:bodyPr>
            <a:normAutofit/>
          </a:bodyPr>
          <a:lstStyle/>
          <a:p>
            <a:pPr algn="ctr"/>
            <a:r>
              <a:rPr lang="en-US" sz="3200" dirty="0"/>
              <a:t>Program</a:t>
            </a:r>
          </a:p>
        </p:txBody>
      </p:sp>
      <p:sp>
        <p:nvSpPr>
          <p:cNvPr id="5" name="Content Placeholder 4">
            <a:extLst>
              <a:ext uri="{FF2B5EF4-FFF2-40B4-BE49-F238E27FC236}">
                <a16:creationId xmlns:a16="http://schemas.microsoft.com/office/drawing/2014/main" id="{A6F29F97-2DE3-1A44-23F3-43225E690FBB}"/>
              </a:ext>
            </a:extLst>
          </p:cNvPr>
          <p:cNvSpPr>
            <a:spLocks noGrp="1"/>
          </p:cNvSpPr>
          <p:nvPr>
            <p:ph idx="1"/>
          </p:nvPr>
        </p:nvSpPr>
        <p:spPr/>
        <p:txBody>
          <a:bodyPr/>
          <a:lstStyle/>
          <a:p>
            <a:r>
              <a:rPr lang="en-US" dirty="0"/>
              <a:t> Overview of hurricanes</a:t>
            </a:r>
          </a:p>
          <a:p>
            <a:endParaRPr lang="en-US" dirty="0"/>
          </a:p>
          <a:p>
            <a:r>
              <a:rPr lang="en-US" dirty="0"/>
              <a:t> Overview of climate change</a:t>
            </a:r>
          </a:p>
          <a:p>
            <a:endParaRPr lang="en-US" dirty="0"/>
          </a:p>
          <a:p>
            <a:r>
              <a:rPr lang="en-US" dirty="0"/>
              <a:t> How climate change might affect hurricanes</a:t>
            </a:r>
          </a:p>
          <a:p>
            <a:pPr marL="0" indent="0">
              <a:buNone/>
            </a:pPr>
            <a:endParaRPr lang="en-US" dirty="0"/>
          </a:p>
          <a:p>
            <a:r>
              <a:rPr lang="en-US" dirty="0"/>
              <a:t> Quantifying hurricane risk in a changing 	climate </a:t>
            </a:r>
          </a:p>
        </p:txBody>
      </p:sp>
    </p:spTree>
    <p:extLst>
      <p:ext uri="{BB962C8B-B14F-4D97-AF65-F5344CB8AC3E}">
        <p14:creationId xmlns:p14="http://schemas.microsoft.com/office/powerpoint/2010/main" val="254486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EA76FE-2041-4883-8B05-72781B42D83E}"/>
              </a:ext>
            </a:extLst>
          </p:cNvPr>
          <p:cNvPicPr>
            <a:picLocks noChangeAspect="1"/>
          </p:cNvPicPr>
          <p:nvPr/>
        </p:nvPicPr>
        <p:blipFill>
          <a:blip r:embed="rId2"/>
          <a:stretch>
            <a:fillRect/>
          </a:stretch>
        </p:blipFill>
        <p:spPr>
          <a:xfrm>
            <a:off x="0" y="852627"/>
            <a:ext cx="9144000" cy="5152745"/>
          </a:xfrm>
          <a:prstGeom prst="rect">
            <a:avLst/>
          </a:prstGeom>
        </p:spPr>
      </p:pic>
    </p:spTree>
    <p:extLst>
      <p:ext uri="{BB962C8B-B14F-4D97-AF65-F5344CB8AC3E}">
        <p14:creationId xmlns:p14="http://schemas.microsoft.com/office/powerpoint/2010/main" val="1349353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70119" y="2437176"/>
            <a:ext cx="8229600" cy="1143000"/>
          </a:xfrm>
        </p:spPr>
        <p:txBody>
          <a:bodyPr>
            <a:normAutofit fontScale="90000"/>
          </a:bodyPr>
          <a:lstStyle/>
          <a:p>
            <a:r>
              <a:rPr lang="en-US" b="1" dirty="0">
                <a:solidFill>
                  <a:srgbClr val="FFFF00"/>
                </a:solidFill>
              </a:rPr>
              <a:t>Climate Change Effects on Hurricanes</a:t>
            </a:r>
          </a:p>
        </p:txBody>
      </p:sp>
    </p:spTree>
    <p:extLst>
      <p:ext uri="{BB962C8B-B14F-4D97-AF65-F5344CB8AC3E}">
        <p14:creationId xmlns:p14="http://schemas.microsoft.com/office/powerpoint/2010/main" val="380666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57" y="1800879"/>
            <a:ext cx="8902427" cy="3301611"/>
          </a:xfrm>
          <a:prstGeom prst="rect">
            <a:avLst/>
          </a:prstGeom>
        </p:spPr>
      </p:pic>
      <p:sp>
        <p:nvSpPr>
          <p:cNvPr id="3" name="TextBox 2"/>
          <p:cNvSpPr txBox="1"/>
          <p:nvPr/>
        </p:nvSpPr>
        <p:spPr>
          <a:xfrm>
            <a:off x="1298308" y="1431547"/>
            <a:ext cx="620535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Potential Intensity Trend, 1979-2018, ERA 5 Reanalysis</a:t>
            </a:r>
          </a:p>
        </p:txBody>
      </p:sp>
      <p:sp>
        <p:nvSpPr>
          <p:cNvPr id="4" name="TextBox 3"/>
          <p:cNvSpPr txBox="1"/>
          <p:nvPr/>
        </p:nvSpPr>
        <p:spPr>
          <a:xfrm>
            <a:off x="1382070" y="5365170"/>
            <a:ext cx="612159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(Trend shown only where p value &lt; 0.05)</a:t>
            </a:r>
          </a:p>
        </p:txBody>
      </p:sp>
      <p:sp>
        <p:nvSpPr>
          <p:cNvPr id="5" name="TextBox 4">
            <a:extLst>
              <a:ext uri="{FF2B5EF4-FFF2-40B4-BE49-F238E27FC236}">
                <a16:creationId xmlns:a16="http://schemas.microsoft.com/office/drawing/2014/main" id="{96C2521E-B3DE-4900-82CE-AFCCAE2A0737}"/>
              </a:ext>
            </a:extLst>
          </p:cNvPr>
          <p:cNvSpPr txBox="1"/>
          <p:nvPr/>
        </p:nvSpPr>
        <p:spPr>
          <a:xfrm>
            <a:off x="0" y="304800"/>
            <a:ext cx="9038883" cy="738664"/>
          </a:xfrm>
          <a:prstGeom prst="rect">
            <a:avLst/>
          </a:prstGeom>
          <a:noFill/>
        </p:spPr>
        <p:txBody>
          <a:bodyPr wrap="square" rtlCol="0">
            <a:spAutoFit/>
          </a:bodyPr>
          <a:lstStyle/>
          <a:p>
            <a:pPr algn="ctr"/>
            <a:r>
              <a:rPr lang="en-US" sz="2100" b="1" dirty="0"/>
              <a:t>“</a:t>
            </a:r>
            <a:r>
              <a:rPr lang="en-US" sz="2100" b="1" i="1" dirty="0"/>
              <a:t>Potential Intensity</a:t>
            </a:r>
            <a:r>
              <a:rPr lang="en-US" sz="2100" b="1" dirty="0"/>
              <a:t>” is the theoretical upper bound on maximum surface winds, based on the Carnot-like energy cycle of hurricanes</a:t>
            </a:r>
          </a:p>
        </p:txBody>
      </p:sp>
    </p:spTree>
    <p:extLst>
      <p:ext uri="{BB962C8B-B14F-4D97-AF65-F5344CB8AC3E}">
        <p14:creationId xmlns:p14="http://schemas.microsoft.com/office/powerpoint/2010/main" val="149745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757652" y="1482213"/>
            <a:ext cx="958645" cy="634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2"/>
          <a:stretch>
            <a:fillRect/>
          </a:stretch>
        </p:blipFill>
        <p:spPr>
          <a:xfrm>
            <a:off x="551542" y="926083"/>
            <a:ext cx="4572000" cy="5256321"/>
          </a:xfrm>
          <a:prstGeom prst="rect">
            <a:avLst/>
          </a:prstGeom>
        </p:spPr>
      </p:pic>
      <p:sp>
        <p:nvSpPr>
          <p:cNvPr id="7" name="TextBox 6"/>
          <p:cNvSpPr txBox="1"/>
          <p:nvPr/>
        </p:nvSpPr>
        <p:spPr>
          <a:xfrm>
            <a:off x="1360714" y="306264"/>
            <a:ext cx="59871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Satellite-derived proportion of major hurricane fixes</a:t>
            </a:r>
          </a:p>
        </p:txBody>
      </p:sp>
      <p:sp>
        <p:nvSpPr>
          <p:cNvPr id="8" name="Rectangle 7"/>
          <p:cNvSpPr/>
          <p:nvPr/>
        </p:nvSpPr>
        <p:spPr>
          <a:xfrm>
            <a:off x="4862286" y="2298804"/>
            <a:ext cx="3854011" cy="31085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 series of fractional proportion of global major hurricane estimates to all hurricane estimates for the period 1979–2017. Each point, except the earliest, represents the data in a sequence of 3-y periods. The first data point is based on only 2 y (1979 and 1981) to avoid the years with no eastern hemisphere coverage. The linear Theil−Sen trend (black line) is significant at the 98% confidence level (Mann−Kendall P value = 0.02). The proportion increases by 25% in the 39-y period (about 6% per decade).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Kossin</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PNAS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2020</a:t>
            </a:r>
          </a:p>
        </p:txBody>
      </p:sp>
    </p:spTree>
    <p:extLst>
      <p:ext uri="{BB962C8B-B14F-4D97-AF65-F5344CB8AC3E}">
        <p14:creationId xmlns:p14="http://schemas.microsoft.com/office/powerpoint/2010/main" val="3233851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61950" y="2437176"/>
            <a:ext cx="8458200" cy="1143000"/>
          </a:xfrm>
        </p:spPr>
        <p:txBody>
          <a:bodyPr>
            <a:noAutofit/>
          </a:bodyPr>
          <a:lstStyle/>
          <a:p>
            <a:r>
              <a:rPr lang="en-US" sz="3600" b="1" dirty="0">
                <a:solidFill>
                  <a:srgbClr val="FFFF00"/>
                </a:solidFill>
              </a:rPr>
              <a:t>How do we quantify hurricane risks, accounting for climate change?</a:t>
            </a:r>
          </a:p>
        </p:txBody>
      </p:sp>
    </p:spTree>
    <p:extLst>
      <p:ext uri="{BB962C8B-B14F-4D97-AF65-F5344CB8AC3E}">
        <p14:creationId xmlns:p14="http://schemas.microsoft.com/office/powerpoint/2010/main" val="37366887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300" dirty="0"/>
              <a:t>Flawed Basis of Current Risk Modeling</a:t>
            </a:r>
          </a:p>
        </p:txBody>
      </p:sp>
      <p:sp>
        <p:nvSpPr>
          <p:cNvPr id="6" name="Content Placeholder 5"/>
          <p:cNvSpPr>
            <a:spLocks noGrp="1"/>
          </p:cNvSpPr>
          <p:nvPr>
            <p:ph idx="1"/>
          </p:nvPr>
        </p:nvSpPr>
        <p:spPr>
          <a:xfrm>
            <a:off x="504825" y="2076911"/>
            <a:ext cx="8080327" cy="3269886"/>
          </a:xfrm>
        </p:spPr>
        <p:txBody>
          <a:bodyPr>
            <a:normAutofit/>
          </a:bodyPr>
          <a:lstStyle/>
          <a:p>
            <a:pPr>
              <a:spcBef>
                <a:spcPts val="1500"/>
              </a:spcBef>
            </a:pPr>
            <a:r>
              <a:rPr lang="en-US" dirty="0"/>
              <a:t>  </a:t>
            </a:r>
            <a:r>
              <a:rPr lang="en-US" sz="2100" dirty="0"/>
              <a:t>Almost all current risk assessments are based on historical 	statistics</a:t>
            </a:r>
          </a:p>
          <a:p>
            <a:pPr>
              <a:spcBef>
                <a:spcPts val="1500"/>
              </a:spcBef>
            </a:pPr>
            <a:r>
              <a:rPr lang="en-US" sz="2100" dirty="0"/>
              <a:t>  Historical records are flawed and short</a:t>
            </a:r>
          </a:p>
          <a:p>
            <a:pPr>
              <a:spcBef>
                <a:spcPts val="1500"/>
              </a:spcBef>
            </a:pPr>
            <a:r>
              <a:rPr lang="en-US" sz="2100" dirty="0"/>
              <a:t>  Moreover, the past 50-150 years is a poor guide to the present 	owing to climate change that </a:t>
            </a:r>
            <a:r>
              <a:rPr lang="en-US" sz="2100" i="1" dirty="0"/>
              <a:t>has already occurred</a:t>
            </a:r>
          </a:p>
          <a:p>
            <a:pPr>
              <a:spcBef>
                <a:spcPts val="1500"/>
              </a:spcBef>
            </a:pPr>
            <a:r>
              <a:rPr lang="en-US" sz="2100" dirty="0"/>
              <a:t>  Risk modelers have been slow to migrate to a physics-based 	approach</a:t>
            </a:r>
          </a:p>
        </p:txBody>
      </p:sp>
    </p:spTree>
    <p:extLst>
      <p:ext uri="{BB962C8B-B14F-4D97-AF65-F5344CB8AC3E}">
        <p14:creationId xmlns:p14="http://schemas.microsoft.com/office/powerpoint/2010/main" val="215930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4810"/>
            <a:ext cx="8229600" cy="770391"/>
          </a:xfrm>
        </p:spPr>
        <p:txBody>
          <a:bodyPr>
            <a:normAutofit fontScale="90000"/>
          </a:bodyPr>
          <a:lstStyle/>
          <a:p>
            <a:r>
              <a:rPr lang="en-US" sz="3600" dirty="0">
                <a:solidFill>
                  <a:srgbClr val="0000FF"/>
                </a:solidFill>
              </a:rPr>
              <a:t>The Heart of the Natural Disaster Problem:</a:t>
            </a:r>
          </a:p>
        </p:txBody>
      </p:sp>
      <p:sp>
        <p:nvSpPr>
          <p:cNvPr id="3" name="Content Placeholder 2"/>
          <p:cNvSpPr>
            <a:spLocks noGrp="1"/>
          </p:cNvSpPr>
          <p:nvPr>
            <p:ph idx="1"/>
          </p:nvPr>
        </p:nvSpPr>
        <p:spPr>
          <a:xfrm>
            <a:off x="457200" y="1055915"/>
            <a:ext cx="8229600" cy="2620735"/>
          </a:xfrm>
        </p:spPr>
        <p:txBody>
          <a:bodyPr>
            <a:normAutofit/>
          </a:bodyPr>
          <a:lstStyle/>
          <a:p>
            <a:pPr>
              <a:spcBef>
                <a:spcPts val="700"/>
              </a:spcBef>
              <a:buSzPct val="70000"/>
              <a:buBlip>
                <a:blip r:embed="rId2"/>
              </a:buBlip>
            </a:pPr>
            <a:r>
              <a:rPr lang="en-US" sz="2400" dirty="0"/>
              <a:t>Societies are usually well adapted to frequent events 	(&gt; 1/100 </a:t>
            </a:r>
            <a:r>
              <a:rPr lang="en-US" sz="2400" dirty="0" err="1"/>
              <a:t>yr</a:t>
            </a:r>
            <a:r>
              <a:rPr lang="en-US" sz="2400" dirty="0"/>
              <a:t>)</a:t>
            </a:r>
          </a:p>
          <a:p>
            <a:pPr>
              <a:spcBef>
                <a:spcPts val="700"/>
              </a:spcBef>
              <a:buSzPct val="70000"/>
              <a:buBlip>
                <a:blip r:embed="rId2"/>
              </a:buBlip>
            </a:pPr>
            <a:r>
              <a:rPr lang="en-US" sz="2400" dirty="0"/>
              <a:t>Societies are often poorly adapted to rare events</a:t>
            </a:r>
          </a:p>
          <a:p>
            <a:pPr marL="0" indent="0">
              <a:spcBef>
                <a:spcPts val="700"/>
              </a:spcBef>
              <a:buSzPct val="70000"/>
              <a:buNone/>
            </a:pPr>
            <a:r>
              <a:rPr lang="en-US" sz="2400" dirty="0"/>
              <a:t>	 (&lt; 1/100 </a:t>
            </a:r>
            <a:r>
              <a:rPr lang="en-US" sz="2400" dirty="0" err="1"/>
              <a:t>yr</a:t>
            </a:r>
            <a:r>
              <a:rPr lang="en-US" sz="2400" dirty="0"/>
              <a:t>)</a:t>
            </a:r>
          </a:p>
          <a:p>
            <a:pPr>
              <a:spcBef>
                <a:spcPts val="700"/>
              </a:spcBef>
              <a:buSzPct val="70000"/>
              <a:buBlip>
                <a:blip r:embed="rId2"/>
              </a:buBlip>
            </a:pPr>
            <a:r>
              <a:rPr lang="en-US" sz="2400" dirty="0"/>
              <a:t>Large cost increases result when &gt; 100-yr events 	become &lt; 100-yr events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2435" y="3538224"/>
            <a:ext cx="5402644" cy="3124966"/>
          </a:xfrm>
          <a:prstGeom prst="rect">
            <a:avLst/>
          </a:prstGeom>
        </p:spPr>
      </p:pic>
    </p:spTree>
    <p:extLst>
      <p:ext uri="{BB962C8B-B14F-4D97-AF65-F5344CB8AC3E}">
        <p14:creationId xmlns:p14="http://schemas.microsoft.com/office/powerpoint/2010/main" val="170670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0221" y="1508469"/>
            <a:ext cx="5334011" cy="4023368"/>
          </a:xfrm>
          <a:prstGeom prst="rect">
            <a:avLst/>
          </a:prstGeom>
        </p:spPr>
      </p:pic>
      <p:sp>
        <p:nvSpPr>
          <p:cNvPr id="5" name="TextBox 4"/>
          <p:cNvSpPr txBox="1"/>
          <p:nvPr/>
        </p:nvSpPr>
        <p:spPr>
          <a:xfrm>
            <a:off x="856343" y="250574"/>
            <a:ext cx="776514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Example: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Tropical Cyclone Risk Arises Largely from High Intensity Events</a:t>
            </a:r>
          </a:p>
        </p:txBody>
      </p:sp>
      <p:sp>
        <p:nvSpPr>
          <p:cNvPr id="6" name="TextBox 5"/>
          <p:cNvSpPr txBox="1"/>
          <p:nvPr/>
        </p:nvSpPr>
        <p:spPr>
          <a:xfrm>
            <a:off x="1313542" y="5580665"/>
            <a:ext cx="672737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Probability density of annual damage to a portfolio of insured property in the U.S.</a:t>
            </a:r>
          </a:p>
        </p:txBody>
      </p:sp>
      <p:sp>
        <p:nvSpPr>
          <p:cNvPr id="8" name="TextBox 7"/>
          <p:cNvSpPr txBox="1"/>
          <p:nvPr/>
        </p:nvSpPr>
        <p:spPr>
          <a:xfrm>
            <a:off x="2750457" y="1966686"/>
            <a:ext cx="12119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1984-2014</a:t>
            </a:r>
          </a:p>
        </p:txBody>
      </p:sp>
      <p:sp>
        <p:nvSpPr>
          <p:cNvPr id="9" name="TextBox 8"/>
          <p:cNvSpPr txBox="1"/>
          <p:nvPr/>
        </p:nvSpPr>
        <p:spPr>
          <a:xfrm>
            <a:off x="5711371" y="2387601"/>
            <a:ext cx="12119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2070-2100</a:t>
            </a:r>
          </a:p>
        </p:txBody>
      </p:sp>
      <p:cxnSp>
        <p:nvCxnSpPr>
          <p:cNvPr id="11" name="Straight Arrow Connector 10"/>
          <p:cNvCxnSpPr/>
          <p:nvPr/>
        </p:nvCxnSpPr>
        <p:spPr>
          <a:xfrm>
            <a:off x="3657600" y="2274463"/>
            <a:ext cx="304800" cy="1784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791200" y="2815772"/>
            <a:ext cx="304800" cy="2032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68B7FA6-B6BE-4B3E-8155-91511F0C225B}"/>
              </a:ext>
            </a:extLst>
          </p:cNvPr>
          <p:cNvSpPr txBox="1"/>
          <p:nvPr/>
        </p:nvSpPr>
        <p:spPr>
          <a:xfrm>
            <a:off x="322939" y="3228945"/>
            <a:ext cx="1600200"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Probability</a:t>
            </a:r>
          </a:p>
        </p:txBody>
      </p:sp>
    </p:spTree>
    <p:extLst>
      <p:ext uri="{BB962C8B-B14F-4D97-AF65-F5344CB8AC3E}">
        <p14:creationId xmlns:p14="http://schemas.microsoft.com/office/powerpoint/2010/main" val="26074132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5965" y="971002"/>
            <a:ext cx="5334011" cy="4023368"/>
          </a:xfrm>
          <a:prstGeom prst="rect">
            <a:avLst/>
          </a:prstGeom>
        </p:spPr>
      </p:pic>
      <p:sp>
        <p:nvSpPr>
          <p:cNvPr id="5" name="TextBox 4"/>
          <p:cNvSpPr txBox="1"/>
          <p:nvPr/>
        </p:nvSpPr>
        <p:spPr>
          <a:xfrm>
            <a:off x="899886" y="464457"/>
            <a:ext cx="77651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Tropical Cyclone Risk Arises Largely from High Intensity Events</a:t>
            </a:r>
          </a:p>
        </p:txBody>
      </p:sp>
      <p:sp>
        <p:nvSpPr>
          <p:cNvPr id="6" name="TextBox 5"/>
          <p:cNvSpPr txBox="1"/>
          <p:nvPr/>
        </p:nvSpPr>
        <p:spPr>
          <a:xfrm>
            <a:off x="1313544" y="5232400"/>
            <a:ext cx="672737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Damage times probability density of annual damage to a portfolio of insured property in the U.S.</a:t>
            </a:r>
          </a:p>
        </p:txBody>
      </p:sp>
      <p:sp>
        <p:nvSpPr>
          <p:cNvPr id="8" name="TextBox 7"/>
          <p:cNvSpPr txBox="1"/>
          <p:nvPr/>
        </p:nvSpPr>
        <p:spPr>
          <a:xfrm>
            <a:off x="3936998" y="3521854"/>
            <a:ext cx="12119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1984-2014</a:t>
            </a:r>
          </a:p>
        </p:txBody>
      </p:sp>
      <p:sp>
        <p:nvSpPr>
          <p:cNvPr id="9" name="TextBox 8"/>
          <p:cNvSpPr txBox="1"/>
          <p:nvPr/>
        </p:nvSpPr>
        <p:spPr>
          <a:xfrm>
            <a:off x="4459514" y="2203226"/>
            <a:ext cx="12119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2070-2100</a:t>
            </a:r>
          </a:p>
        </p:txBody>
      </p:sp>
      <p:cxnSp>
        <p:nvCxnSpPr>
          <p:cNvPr id="11" name="Straight Arrow Connector 10"/>
          <p:cNvCxnSpPr/>
          <p:nvPr/>
        </p:nvCxnSpPr>
        <p:spPr>
          <a:xfrm>
            <a:off x="4913086" y="3740406"/>
            <a:ext cx="304800" cy="1784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087257" y="2545833"/>
            <a:ext cx="275772" cy="2032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778178" y="2148868"/>
            <a:ext cx="210457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Total expected damage proportional to area under curves</a:t>
            </a:r>
          </a:p>
        </p:txBody>
      </p:sp>
      <p:sp>
        <p:nvSpPr>
          <p:cNvPr id="3" name="TextBox 2">
            <a:extLst>
              <a:ext uri="{FF2B5EF4-FFF2-40B4-BE49-F238E27FC236}">
                <a16:creationId xmlns:a16="http://schemas.microsoft.com/office/drawing/2014/main" id="{57DB4C40-E5F0-4C44-AA9A-F110617114DC}"/>
              </a:ext>
            </a:extLst>
          </p:cNvPr>
          <p:cNvSpPr txBox="1"/>
          <p:nvPr/>
        </p:nvSpPr>
        <p:spPr>
          <a:xfrm>
            <a:off x="693050" y="2747770"/>
            <a:ext cx="1182915" cy="461665"/>
          </a:xfrm>
          <a:prstGeom prst="rect">
            <a:avLst/>
          </a:prstGeom>
          <a:noFill/>
        </p:spPr>
        <p:txBody>
          <a:bodyPr wrap="square" rtlCol="0">
            <a:spAutoFit/>
          </a:bodyPr>
          <a:lstStyle/>
          <a:p>
            <a:r>
              <a:rPr lang="en-US" sz="2400" dirty="0">
                <a:solidFill>
                  <a:srgbClr val="0000FF"/>
                </a:solidFill>
                <a:latin typeface="Arial" panose="020B0604020202020204" pitchFamily="34" charset="0"/>
                <a:cs typeface="Arial" panose="020B0604020202020204" pitchFamily="34" charset="0"/>
              </a:rPr>
              <a:t>Risk</a:t>
            </a:r>
          </a:p>
        </p:txBody>
      </p:sp>
    </p:spTree>
    <p:extLst>
      <p:ext uri="{BB962C8B-B14F-4D97-AF65-F5344CB8AC3E}">
        <p14:creationId xmlns:p14="http://schemas.microsoft.com/office/powerpoint/2010/main" val="359639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300" dirty="0"/>
              <a:t>Historical Records</a:t>
            </a:r>
          </a:p>
        </p:txBody>
      </p:sp>
      <p:sp>
        <p:nvSpPr>
          <p:cNvPr id="3" name="Content Placeholder 2"/>
          <p:cNvSpPr>
            <a:spLocks noGrp="1"/>
          </p:cNvSpPr>
          <p:nvPr>
            <p:ph idx="1"/>
          </p:nvPr>
        </p:nvSpPr>
        <p:spPr>
          <a:xfrm>
            <a:off x="628650" y="2225675"/>
            <a:ext cx="7886700" cy="2908300"/>
          </a:xfrm>
        </p:spPr>
        <p:txBody>
          <a:bodyPr>
            <a:normAutofit/>
          </a:bodyPr>
          <a:lstStyle/>
          <a:p>
            <a:r>
              <a:rPr lang="en-US" sz="2100" dirty="0"/>
              <a:t> Hurricane records:  ~70 years of good records (U.S.)</a:t>
            </a:r>
          </a:p>
          <a:p>
            <a:pPr marL="0" indent="0">
              <a:buNone/>
            </a:pPr>
            <a:endParaRPr lang="en-US" sz="2100" dirty="0"/>
          </a:p>
          <a:p>
            <a:r>
              <a:rPr lang="en-US" sz="2100" dirty="0"/>
              <a:t> Even if we had 200 years of great records, the past is no 	longer a good guide to the present</a:t>
            </a:r>
          </a:p>
          <a:p>
            <a:endParaRPr lang="en-US" sz="2100" dirty="0"/>
          </a:p>
          <a:p>
            <a:r>
              <a:rPr lang="en-US" sz="2100" dirty="0"/>
              <a:t>  We need to turn to physical models to get better estimates of 	current (and future) weather risks</a:t>
            </a:r>
          </a:p>
        </p:txBody>
      </p:sp>
    </p:spTree>
    <p:extLst>
      <p:ext uri="{BB962C8B-B14F-4D97-AF65-F5344CB8AC3E}">
        <p14:creationId xmlns:p14="http://schemas.microsoft.com/office/powerpoint/2010/main" val="359472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Picture 2" descr="fig2"/>
          <p:cNvPicPr>
            <a:picLocks noChangeAspect="1" noChangeArrowheads="1"/>
          </p:cNvPicPr>
          <p:nvPr/>
        </p:nvPicPr>
        <p:blipFill>
          <a:blip r:embed="rId3" cstate="print"/>
          <a:srcRect/>
          <a:stretch>
            <a:fillRect/>
          </a:stretch>
        </p:blipFill>
        <p:spPr bwMode="auto">
          <a:xfrm>
            <a:off x="0" y="1501775"/>
            <a:ext cx="9144000" cy="5356225"/>
          </a:xfrm>
          <a:prstGeom prst="rect">
            <a:avLst/>
          </a:prstGeom>
          <a:noFill/>
          <a:ln w="9525">
            <a:noFill/>
            <a:miter lim="800000"/>
            <a:headEnd/>
            <a:tailEnd/>
          </a:ln>
        </p:spPr>
      </p:pic>
      <p:sp>
        <p:nvSpPr>
          <p:cNvPr id="18435" name="Rectangle 3"/>
          <p:cNvSpPr>
            <a:spLocks noGrp="1" noChangeArrowheads="1"/>
          </p:cNvSpPr>
          <p:nvPr>
            <p:ph type="title"/>
          </p:nvPr>
        </p:nvSpPr>
        <p:spPr/>
        <p:txBody>
          <a:bodyPr/>
          <a:lstStyle/>
          <a:p>
            <a:pPr algn="ctr" eaLnBrk="1" hangingPunct="1">
              <a:defRPr/>
            </a:pPr>
            <a:r>
              <a:rPr lang="en-US" dirty="0">
                <a:solidFill>
                  <a:srgbClr val="FFFF00"/>
                </a:solidFill>
                <a:effectLst>
                  <a:outerShdw blurRad="38100" dist="38100" dir="2700000" algn="tl">
                    <a:srgbClr val="000000">
                      <a:alpha val="43137"/>
                    </a:srgbClr>
                  </a:outerShdw>
                </a:effectLst>
              </a:rPr>
              <a:t>The View from Space</a:t>
            </a:r>
          </a:p>
        </p:txBody>
      </p:sp>
    </p:spTree>
    <p:extLst>
      <p:ext uri="{BB962C8B-B14F-4D97-AF65-F5344CB8AC3E}">
        <p14:creationId xmlns:p14="http://schemas.microsoft.com/office/powerpoint/2010/main" val="10978742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7191" y="1132530"/>
            <a:ext cx="5486400" cy="5486400"/>
          </a:xfrm>
          <a:prstGeom prst="rect">
            <a:avLst/>
          </a:prstGeom>
        </p:spPr>
      </p:pic>
      <p:sp>
        <p:nvSpPr>
          <p:cNvPr id="5" name="TextBox 4"/>
          <p:cNvSpPr txBox="1"/>
          <p:nvPr/>
        </p:nvSpPr>
        <p:spPr>
          <a:xfrm>
            <a:off x="586333" y="237325"/>
            <a:ext cx="8048116" cy="830997"/>
          </a:xfrm>
          <a:prstGeom prst="rect">
            <a:avLst/>
          </a:prstGeom>
          <a:noFill/>
        </p:spPr>
        <p:txBody>
          <a:bodyPr wrap="square" rtlCol="0">
            <a:spAutoFit/>
          </a:bodyPr>
          <a:lstStyle/>
          <a:p>
            <a:pPr algn="ctr"/>
            <a:r>
              <a:rPr lang="en-US" sz="2400" dirty="0"/>
              <a:t>Why Not use Climate Models to Simulate Future Hurricanes?</a:t>
            </a:r>
          </a:p>
        </p:txBody>
      </p:sp>
    </p:spTree>
    <p:extLst>
      <p:ext uri="{BB962C8B-B14F-4D97-AF65-F5344CB8AC3E}">
        <p14:creationId xmlns:p14="http://schemas.microsoft.com/office/powerpoint/2010/main" val="1566279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153231"/>
            <a:ext cx="5747011" cy="2901622"/>
            <a:chOff x="0" y="2153231"/>
            <a:chExt cx="5747011" cy="2901622"/>
          </a:xfrm>
        </p:grpSpPr>
        <p:pic>
          <p:nvPicPr>
            <p:cNvPr id="1026" name="Picture 2" descr="C:\Users\Kerry Emaanuel\Graphics\Transparent Figures\Intensity_histo_models.png"/>
            <p:cNvPicPr>
              <a:picLocks noChangeAspect="1" noChangeArrowheads="1"/>
            </p:cNvPicPr>
            <p:nvPr/>
          </p:nvPicPr>
          <p:blipFill rotWithShape="1">
            <a:blip r:embed="rId2" cstate="print"/>
            <a:srcRect l="9368" t="35641" r="10172" b="35511"/>
            <a:stretch/>
          </p:blipFill>
          <p:spPr bwMode="auto">
            <a:xfrm>
              <a:off x="0" y="2153231"/>
              <a:ext cx="5747011" cy="2901622"/>
            </a:xfrm>
            <a:prstGeom prst="rect">
              <a:avLst/>
            </a:prstGeom>
            <a:noFill/>
          </p:spPr>
        </p:pic>
        <p:cxnSp>
          <p:nvCxnSpPr>
            <p:cNvPr id="11" name="Straight Connector 10"/>
            <p:cNvCxnSpPr/>
            <p:nvPr/>
          </p:nvCxnSpPr>
          <p:spPr>
            <a:xfrm>
              <a:off x="3048000" y="2667000"/>
              <a:ext cx="20128" cy="18933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3662022" y="3703027"/>
              <a:ext cx="457200" cy="2286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H="1">
              <a:off x="3048000" y="2345749"/>
              <a:ext cx="1312871" cy="76678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93630" y="4769001"/>
              <a:ext cx="446417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Wind Speed (meters per second)</a:t>
              </a:r>
            </a:p>
          </p:txBody>
        </p:sp>
      </p:grpSp>
      <p:sp>
        <p:nvSpPr>
          <p:cNvPr id="6" name="TextBox 5"/>
          <p:cNvSpPr txBox="1"/>
          <p:nvPr/>
        </p:nvSpPr>
        <p:spPr>
          <a:xfrm>
            <a:off x="5623208" y="1509002"/>
            <a:ext cx="35052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Histograms of Tropical Cyclone Intensity as Simulated by a Global Model with 30 mile grid point spacing. (Courtesy Isaac Held, GFDL)</a:t>
            </a:r>
          </a:p>
        </p:txBody>
      </p:sp>
      <p:sp>
        <p:nvSpPr>
          <p:cNvPr id="17" name="TextBox 16"/>
          <p:cNvSpPr txBox="1"/>
          <p:nvPr/>
        </p:nvSpPr>
        <p:spPr>
          <a:xfrm>
            <a:off x="3602971" y="1980564"/>
            <a:ext cx="14593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Category 3</a:t>
            </a:r>
          </a:p>
        </p:txBody>
      </p:sp>
      <p:sp>
        <p:nvSpPr>
          <p:cNvPr id="9" name="TextBox 8"/>
          <p:cNvSpPr txBox="1"/>
          <p:nvPr/>
        </p:nvSpPr>
        <p:spPr>
          <a:xfrm>
            <a:off x="5610667" y="4445835"/>
            <a:ext cx="33528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a:ea typeface="+mn-ea"/>
                <a:cs typeface="+mn-cs"/>
              </a:rPr>
              <a:t>Global models do not simulate the storms that cause destruction</a:t>
            </a:r>
          </a:p>
        </p:txBody>
      </p:sp>
      <p:sp>
        <p:nvSpPr>
          <p:cNvPr id="13" name="TextBox 12"/>
          <p:cNvSpPr txBox="1"/>
          <p:nvPr/>
        </p:nvSpPr>
        <p:spPr>
          <a:xfrm>
            <a:off x="3395523" y="3199682"/>
            <a:ext cx="10842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Observed</a:t>
            </a:r>
          </a:p>
        </p:txBody>
      </p:sp>
      <p:sp>
        <p:nvSpPr>
          <p:cNvPr id="18" name="TextBox 17"/>
          <p:cNvSpPr txBox="1"/>
          <p:nvPr/>
        </p:nvSpPr>
        <p:spPr>
          <a:xfrm>
            <a:off x="2045274" y="2786775"/>
            <a:ext cx="1143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Modeled</a:t>
            </a:r>
          </a:p>
        </p:txBody>
      </p:sp>
      <p:cxnSp>
        <p:nvCxnSpPr>
          <p:cNvPr id="20" name="Straight Arrow Connector 19"/>
          <p:cNvCxnSpPr/>
          <p:nvPr/>
        </p:nvCxnSpPr>
        <p:spPr>
          <a:xfrm rot="10800000" flipV="1">
            <a:off x="2269994" y="3094699"/>
            <a:ext cx="3810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90282" y="107576"/>
            <a:ext cx="780825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Problem:  Today’s models are far too coarse to simulate destructive hurricanes</a:t>
            </a:r>
          </a:p>
        </p:txBody>
      </p:sp>
    </p:spTree>
    <p:extLst>
      <p:ext uri="{BB962C8B-B14F-4D97-AF65-F5344CB8AC3E}">
        <p14:creationId xmlns:p14="http://schemas.microsoft.com/office/powerpoint/2010/main" val="97746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9" grpId="0"/>
      <p:bldP spid="13"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Physics to Assess Hurricane Risk</a:t>
            </a:r>
          </a:p>
        </p:txBody>
      </p:sp>
      <p:sp>
        <p:nvSpPr>
          <p:cNvPr id="3" name="Content Placeholder 2"/>
          <p:cNvSpPr>
            <a:spLocks noGrp="1"/>
          </p:cNvSpPr>
          <p:nvPr>
            <p:ph idx="1"/>
          </p:nvPr>
        </p:nvSpPr>
        <p:spPr/>
        <p:txBody>
          <a:bodyPr/>
          <a:lstStyle/>
          <a:p>
            <a:r>
              <a:rPr lang="en-US" dirty="0"/>
              <a:t>  Reliable, global records of coarse-scale climate are robust and 	widely available</a:t>
            </a:r>
          </a:p>
          <a:p>
            <a:r>
              <a:rPr lang="en-US" dirty="0"/>
              <a:t>  Cull from these datasets the key statistics known to control 	tropical cyclone generation, movement, and intensity 	evolution</a:t>
            </a:r>
          </a:p>
          <a:p>
            <a:r>
              <a:rPr lang="en-US" dirty="0"/>
              <a:t>  Bootstrap these key statistic to create unlimited synthetic time 	series of the hurricane-relevant environmental variables</a:t>
            </a:r>
          </a:p>
          <a:p>
            <a:r>
              <a:rPr lang="en-US" dirty="0"/>
              <a:t>  Use these to drive a specialized, very high resolution physical 	hurricane model coupled to the ocean</a:t>
            </a:r>
          </a:p>
          <a:p>
            <a:r>
              <a:rPr lang="en-US" dirty="0"/>
              <a:t>  Extensively validate the results against historical hurricane 	data</a:t>
            </a:r>
          </a:p>
          <a:p>
            <a:r>
              <a:rPr lang="en-US" dirty="0"/>
              <a:t>  Exact same method can be applied to output of climate 	models</a:t>
            </a:r>
          </a:p>
        </p:txBody>
      </p:sp>
    </p:spTree>
    <p:extLst>
      <p:ext uri="{BB962C8B-B14F-4D97-AF65-F5344CB8AC3E}">
        <p14:creationId xmlns:p14="http://schemas.microsoft.com/office/powerpoint/2010/main" val="357291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25D14C-DB86-4E33-BF88-F5CE6895717F}"/>
              </a:ext>
            </a:extLst>
          </p:cNvPr>
          <p:cNvPicPr>
            <a:picLocks noChangeAspect="1"/>
          </p:cNvPicPr>
          <p:nvPr/>
        </p:nvPicPr>
        <p:blipFill>
          <a:blip r:embed="rId2"/>
          <a:stretch>
            <a:fillRect/>
          </a:stretch>
        </p:blipFill>
        <p:spPr>
          <a:xfrm>
            <a:off x="0" y="750706"/>
            <a:ext cx="9144000" cy="5846445"/>
          </a:xfrm>
          <a:prstGeom prst="rect">
            <a:avLst/>
          </a:prstGeom>
        </p:spPr>
      </p:pic>
      <p:sp>
        <p:nvSpPr>
          <p:cNvPr id="8" name="TextBox 7">
            <a:extLst>
              <a:ext uri="{FF2B5EF4-FFF2-40B4-BE49-F238E27FC236}">
                <a16:creationId xmlns:a16="http://schemas.microsoft.com/office/drawing/2014/main" id="{29E30A22-EDB2-4A7B-A6AD-A5CDBDDB1D96}"/>
              </a:ext>
            </a:extLst>
          </p:cNvPr>
          <p:cNvSpPr txBox="1"/>
          <p:nvPr/>
        </p:nvSpPr>
        <p:spPr>
          <a:xfrm>
            <a:off x="1164770" y="260849"/>
            <a:ext cx="7064829"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Top 1,000 storms Downscaled from CERA 29</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Century Reanalysis</a:t>
            </a:r>
          </a:p>
        </p:txBody>
      </p:sp>
    </p:spTree>
    <p:extLst>
      <p:ext uri="{BB962C8B-B14F-4D97-AF65-F5344CB8AC3E}">
        <p14:creationId xmlns:p14="http://schemas.microsoft.com/office/powerpoint/2010/main" val="33734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85258" y="224304"/>
            <a:ext cx="5798457" cy="120032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Top 100 of 4,500 tropical cyclones affecting Hong Kong, downscaled from UKMO CMIP6, 20</a:t>
            </a:r>
            <a:r>
              <a:rPr kumimoji="0" lang="en-US" sz="2400" b="0" i="0" u="none" strike="noStrike" kern="1200" cap="none" spc="0" normalizeH="0" baseline="30000" noProof="0" dirty="0">
                <a:ln>
                  <a:noFill/>
                </a:ln>
                <a:solidFill>
                  <a:prstClr val="black"/>
                </a:solidFill>
                <a:effectLst/>
                <a:uLnTx/>
                <a:uFillTx/>
                <a:latin typeface="Arial"/>
                <a:ea typeface="+mn-ea"/>
                <a:cs typeface="+mn-cs"/>
              </a:rPr>
              <a:t>th</a:t>
            </a:r>
            <a:r>
              <a:rPr kumimoji="0" lang="en-US" sz="2400" b="0" i="0" u="none" strike="noStrike" kern="1200" cap="none" spc="0" normalizeH="0" baseline="0" noProof="0" dirty="0">
                <a:ln>
                  <a:noFill/>
                </a:ln>
                <a:solidFill>
                  <a:prstClr val="black"/>
                </a:solidFill>
                <a:effectLst/>
                <a:uLnTx/>
                <a:uFillTx/>
                <a:latin typeface="Arial"/>
                <a:ea typeface="+mn-ea"/>
                <a:cs typeface="+mn-cs"/>
              </a:rPr>
              <a:t> Century</a:t>
            </a:r>
          </a:p>
        </p:txBody>
      </p:sp>
      <p:pic>
        <p:nvPicPr>
          <p:cNvPr id="3" name="Picture 2">
            <a:extLst>
              <a:ext uri="{FF2B5EF4-FFF2-40B4-BE49-F238E27FC236}">
                <a16:creationId xmlns:a16="http://schemas.microsoft.com/office/drawing/2014/main" id="{58083D8B-82FB-45BC-A739-A83B7B0C1531}"/>
              </a:ext>
            </a:extLst>
          </p:cNvPr>
          <p:cNvPicPr>
            <a:picLocks noChangeAspect="1"/>
          </p:cNvPicPr>
          <p:nvPr/>
        </p:nvPicPr>
        <p:blipFill rotWithShape="1">
          <a:blip r:embed="rId2"/>
          <a:srcRect l="10000" t="19912" r="6349" b="19109"/>
          <a:stretch/>
        </p:blipFill>
        <p:spPr>
          <a:xfrm>
            <a:off x="66106" y="1523999"/>
            <a:ext cx="9043685" cy="4564744"/>
          </a:xfrm>
          <a:prstGeom prst="rect">
            <a:avLst/>
          </a:prstGeom>
        </p:spPr>
      </p:pic>
    </p:spTree>
    <p:extLst>
      <p:ext uri="{BB962C8B-B14F-4D97-AF65-F5344CB8AC3E}">
        <p14:creationId xmlns:p14="http://schemas.microsoft.com/office/powerpoint/2010/main" val="19746970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8C347A-9264-4772-A791-CDC6A8034B1B}"/>
              </a:ext>
            </a:extLst>
          </p:cNvPr>
          <p:cNvPicPr>
            <a:picLocks noChangeAspect="1"/>
          </p:cNvPicPr>
          <p:nvPr/>
        </p:nvPicPr>
        <p:blipFill rotWithShape="1">
          <a:blip r:embed="rId2"/>
          <a:srcRect l="9921" t="21980" r="5714" b="21026"/>
          <a:stretch/>
        </p:blipFill>
        <p:spPr>
          <a:xfrm>
            <a:off x="100373" y="1524000"/>
            <a:ext cx="9062202" cy="4586514"/>
          </a:xfrm>
          <a:prstGeom prst="rect">
            <a:avLst/>
          </a:prstGeom>
        </p:spPr>
      </p:pic>
      <p:sp>
        <p:nvSpPr>
          <p:cNvPr id="3" name="TextBox 2">
            <a:extLst>
              <a:ext uri="{FF2B5EF4-FFF2-40B4-BE49-F238E27FC236}">
                <a16:creationId xmlns:a16="http://schemas.microsoft.com/office/drawing/2014/main" id="{8311B7D0-F591-42CE-B23C-B9EDF94A5E6A}"/>
              </a:ext>
            </a:extLst>
          </p:cNvPr>
          <p:cNvSpPr txBox="1"/>
          <p:nvPr/>
        </p:nvSpPr>
        <p:spPr>
          <a:xfrm>
            <a:off x="1647371" y="391886"/>
            <a:ext cx="57984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With historical tracks superimposed</a:t>
            </a:r>
          </a:p>
        </p:txBody>
      </p:sp>
    </p:spTree>
    <p:extLst>
      <p:ext uri="{BB962C8B-B14F-4D97-AF65-F5344CB8AC3E}">
        <p14:creationId xmlns:p14="http://schemas.microsoft.com/office/powerpoint/2010/main" val="4508715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8747" y="215660"/>
            <a:ext cx="76657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Atlantic Annual Cycle</a:t>
            </a:r>
          </a:p>
        </p:txBody>
      </p:sp>
      <p:pic>
        <p:nvPicPr>
          <p:cNvPr id="4" name="Picture 3"/>
          <p:cNvPicPr>
            <a:picLocks noChangeAspect="1"/>
          </p:cNvPicPr>
          <p:nvPr/>
        </p:nvPicPr>
        <p:blipFill>
          <a:blip r:embed="rId2"/>
          <a:stretch>
            <a:fillRect/>
          </a:stretch>
        </p:blipFill>
        <p:spPr>
          <a:xfrm>
            <a:off x="760838" y="1010866"/>
            <a:ext cx="7840308" cy="5452756"/>
          </a:xfrm>
          <a:prstGeom prst="rect">
            <a:avLst/>
          </a:prstGeom>
        </p:spPr>
      </p:pic>
      <p:sp>
        <p:nvSpPr>
          <p:cNvPr id="5" name="TextBox 4"/>
          <p:cNvSpPr txBox="1"/>
          <p:nvPr/>
        </p:nvSpPr>
        <p:spPr>
          <a:xfrm>
            <a:off x="678747" y="6100653"/>
            <a:ext cx="1122132"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9254020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10651" y="1778608"/>
            <a:ext cx="6614713" cy="4961035"/>
          </a:xfrm>
          <a:prstGeom prst="rect">
            <a:avLst/>
          </a:prstGeom>
        </p:spPr>
      </p:pic>
      <p:sp>
        <p:nvSpPr>
          <p:cNvPr id="3" name="Title 2"/>
          <p:cNvSpPr txBox="1">
            <a:spLocks/>
          </p:cNvSpPr>
          <p:nvPr/>
        </p:nvSpPr>
        <p:spPr>
          <a:xfrm>
            <a:off x="503208" y="152400"/>
            <a:ext cx="8229600" cy="1143000"/>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Global Tropical Cyclone Frequency from 9 Current Generation (CMIP6) Climate Models</a:t>
            </a:r>
          </a:p>
        </p:txBody>
      </p:sp>
    </p:spTree>
    <p:extLst>
      <p:ext uri="{BB962C8B-B14F-4D97-AF65-F5344CB8AC3E}">
        <p14:creationId xmlns:p14="http://schemas.microsoft.com/office/powerpoint/2010/main" val="4800705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7ACE74-6C5E-46EB-A07D-C63A5BC9338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449" b="6482"/>
          <a:stretch/>
        </p:blipFill>
        <p:spPr>
          <a:xfrm>
            <a:off x="264637" y="1200150"/>
            <a:ext cx="8767126" cy="5574352"/>
          </a:xfrm>
          <a:prstGeom prst="rect">
            <a:avLst/>
          </a:prstGeom>
        </p:spPr>
      </p:pic>
      <p:sp>
        <p:nvSpPr>
          <p:cNvPr id="2" name="TextBox 1">
            <a:extLst>
              <a:ext uri="{FF2B5EF4-FFF2-40B4-BE49-F238E27FC236}">
                <a16:creationId xmlns:a16="http://schemas.microsoft.com/office/drawing/2014/main" id="{D8E9B8CF-8C58-C0BC-25E9-1BFA771EE245}"/>
              </a:ext>
            </a:extLst>
          </p:cNvPr>
          <p:cNvSpPr txBox="1"/>
          <p:nvPr/>
        </p:nvSpPr>
        <p:spPr>
          <a:xfrm>
            <a:off x="342900" y="83498"/>
            <a:ext cx="8324850" cy="892552"/>
          </a:xfrm>
          <a:prstGeom prst="rect">
            <a:avLst/>
          </a:prstGeom>
          <a:noFill/>
        </p:spPr>
        <p:txBody>
          <a:bodyPr wrap="square" rtlCol="0">
            <a:spAutoFit/>
          </a:bodyPr>
          <a:lstStyle/>
          <a:p>
            <a:pPr algn="ctr"/>
            <a:r>
              <a:rPr lang="en-US" sz="2600" b="1" dirty="0"/>
              <a:t>100-year hurricane peak wind based on downscaling 8 climate models, 1984-2014</a:t>
            </a:r>
          </a:p>
        </p:txBody>
      </p:sp>
    </p:spTree>
    <p:extLst>
      <p:ext uri="{BB962C8B-B14F-4D97-AF65-F5344CB8AC3E}">
        <p14:creationId xmlns:p14="http://schemas.microsoft.com/office/powerpoint/2010/main" val="34874879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60C187-3FD1-4134-B69E-1DD2F951D44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056" b="5101"/>
          <a:stretch/>
        </p:blipFill>
        <p:spPr>
          <a:xfrm>
            <a:off x="267843" y="1143001"/>
            <a:ext cx="8741664" cy="5631502"/>
          </a:xfrm>
          <a:prstGeom prst="rect">
            <a:avLst/>
          </a:prstGeom>
        </p:spPr>
      </p:pic>
      <p:sp>
        <p:nvSpPr>
          <p:cNvPr id="4" name="TextBox 3">
            <a:extLst>
              <a:ext uri="{FF2B5EF4-FFF2-40B4-BE49-F238E27FC236}">
                <a16:creationId xmlns:a16="http://schemas.microsoft.com/office/drawing/2014/main" id="{6504F6DE-9C54-166C-F91C-318DCE06D696}"/>
              </a:ext>
            </a:extLst>
          </p:cNvPr>
          <p:cNvSpPr txBox="1"/>
          <p:nvPr/>
        </p:nvSpPr>
        <p:spPr>
          <a:xfrm>
            <a:off x="342900" y="83498"/>
            <a:ext cx="8324850" cy="892552"/>
          </a:xfrm>
          <a:prstGeom prst="rect">
            <a:avLst/>
          </a:prstGeom>
          <a:noFill/>
        </p:spPr>
        <p:txBody>
          <a:bodyPr wrap="square" rtlCol="0">
            <a:spAutoFit/>
          </a:bodyPr>
          <a:lstStyle/>
          <a:p>
            <a:pPr algn="ctr"/>
            <a:r>
              <a:rPr lang="en-US" sz="2600" b="1" dirty="0"/>
              <a:t>100-year hurricane peak wind based on downscaling 8 climate models, 2070-2100</a:t>
            </a:r>
          </a:p>
        </p:txBody>
      </p:sp>
    </p:spTree>
    <p:extLst>
      <p:ext uri="{BB962C8B-B14F-4D97-AF65-F5344CB8AC3E}">
        <p14:creationId xmlns:p14="http://schemas.microsoft.com/office/powerpoint/2010/main" val="263975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4343400" y="6019800"/>
            <a:ext cx="4572000" cy="738664"/>
          </a:xfrm>
          <a:prstGeom prst="rect">
            <a:avLst/>
          </a:prstGeom>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View of the eye of Hurricane Katrina on August 28</a:t>
            </a:r>
            <a:r>
              <a:rPr kumimoji="0" lang="en-US" sz="1400" b="0" i="1" u="none" strike="noStrike" kern="1200" cap="none" spc="0" normalizeH="0" baseline="3000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th</a:t>
            </a:r>
            <a:r>
              <a:rPr kumimoji="0" lang="en-US" sz="1400" b="0" i="1"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 2005, as seen from a NOAA WP-3D hurricane reconnaissance aircraft. </a:t>
            </a:r>
            <a:endParaRPr kumimoji="0" lang="en-US" sz="1400" b="0" i="0" u="none" strike="noStrike" kern="1200" cap="none" spc="0" normalizeH="0" baseline="0" noProof="0" dirty="0">
              <a:ln>
                <a:noFill/>
              </a:ln>
              <a:solidFill>
                <a:srgbClr val="FFFF00"/>
              </a:solidFill>
              <a:effectLst/>
              <a:uLnTx/>
              <a:uFillTx/>
              <a:latin typeface="Arial" charset="0"/>
              <a:ea typeface="+mn-ea"/>
              <a:cs typeface="+mn-cs"/>
            </a:endParaRPr>
          </a:p>
        </p:txBody>
      </p:sp>
    </p:spTree>
    <p:extLst>
      <p:ext uri="{BB962C8B-B14F-4D97-AF65-F5344CB8AC3E}">
        <p14:creationId xmlns:p14="http://schemas.microsoft.com/office/powerpoint/2010/main" val="42466251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descr="3NYmeshes_2.png"/>
          <p:cNvPicPr>
            <a:picLocks noChangeAspect="1"/>
          </p:cNvPicPr>
          <p:nvPr/>
        </p:nvPicPr>
        <p:blipFill>
          <a:blip r:embed="rId3" cstate="print"/>
          <a:stretch>
            <a:fillRect/>
          </a:stretch>
        </p:blipFill>
        <p:spPr>
          <a:xfrm>
            <a:off x="3127248" y="923544"/>
            <a:ext cx="5715000" cy="5715000"/>
          </a:xfrm>
          <a:prstGeom prst="rect">
            <a:avLst/>
          </a:prstGeom>
        </p:spPr>
      </p:pic>
      <p:sp>
        <p:nvSpPr>
          <p:cNvPr id="26626" name="Rectangle 2"/>
          <p:cNvSpPr>
            <a:spLocks noChangeArrowheads="1"/>
          </p:cNvSpPr>
          <p:nvPr/>
        </p:nvSpPr>
        <p:spPr bwMode="auto">
          <a:xfrm>
            <a:off x="1854679" y="228600"/>
            <a:ext cx="5841521" cy="492443"/>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Storm Surge Simulation (Ning Lin)</a:t>
            </a:r>
          </a:p>
        </p:txBody>
      </p:sp>
      <p:cxnSp>
        <p:nvCxnSpPr>
          <p:cNvPr id="5" name="Straight Arrow Connector 4"/>
          <p:cNvCxnSpPr/>
          <p:nvPr/>
        </p:nvCxnSpPr>
        <p:spPr bwMode="auto">
          <a:xfrm>
            <a:off x="4572000" y="1905000"/>
            <a:ext cx="304800" cy="152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6641" name="TextBox 5"/>
          <p:cNvSpPr txBox="1">
            <a:spLocks noChangeArrowheads="1"/>
          </p:cNvSpPr>
          <p:nvPr/>
        </p:nvSpPr>
        <p:spPr bwMode="auto">
          <a:xfrm>
            <a:off x="3352800" y="1411669"/>
            <a:ext cx="1438214" cy="5847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SLOSH mesh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10</a:t>
            </a:r>
            <a:r>
              <a:rPr kumimoji="0" lang="en-US" sz="16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3</a:t>
            </a: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m</a:t>
            </a:r>
          </a:p>
        </p:txBody>
      </p:sp>
      <p:cxnSp>
        <p:nvCxnSpPr>
          <p:cNvPr id="26642" name="Straight Arrow Connector 7"/>
          <p:cNvCxnSpPr>
            <a:cxnSpLocks noChangeShapeType="1"/>
            <a:stCxn id="26643" idx="2"/>
          </p:cNvCxnSpPr>
          <p:nvPr/>
        </p:nvCxnSpPr>
        <p:spPr bwMode="auto">
          <a:xfrm rot="5400000">
            <a:off x="7718902" y="1878317"/>
            <a:ext cx="329624" cy="382990"/>
          </a:xfrm>
          <a:prstGeom prst="straightConnector1">
            <a:avLst/>
          </a:prstGeom>
          <a:noFill/>
          <a:ln w="9525" algn="ctr">
            <a:solidFill>
              <a:srgbClr val="CC04B4"/>
            </a:solidFill>
            <a:round/>
            <a:headEnd/>
            <a:tailEnd type="arrow" w="med" len="med"/>
          </a:ln>
        </p:spPr>
      </p:cxnSp>
      <p:sp>
        <p:nvSpPr>
          <p:cNvPr id="26643" name="TextBox 8"/>
          <p:cNvSpPr txBox="1">
            <a:spLocks noChangeArrowheads="1"/>
          </p:cNvSpPr>
          <p:nvPr/>
        </p:nvSpPr>
        <p:spPr bwMode="auto">
          <a:xfrm>
            <a:off x="7311218" y="1320225"/>
            <a:ext cx="1527982" cy="5847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CA0697"/>
                </a:solidFill>
                <a:effectLst/>
                <a:uLnTx/>
                <a:uFillTx/>
                <a:latin typeface="Arial" pitchFamily="34" charset="0"/>
                <a:ea typeface="+mn-ea"/>
                <a:cs typeface="Arial" pitchFamily="34" charset="0"/>
              </a:rPr>
              <a:t>ADCIRC mesh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CA0697"/>
                </a:solidFill>
                <a:effectLst/>
                <a:uLnTx/>
                <a:uFillTx/>
                <a:latin typeface="Arial" pitchFamily="34" charset="0"/>
                <a:ea typeface="+mn-ea"/>
                <a:cs typeface="Arial" pitchFamily="34" charset="0"/>
              </a:rPr>
              <a:t>~ </a:t>
            </a:r>
            <a:r>
              <a:rPr kumimoji="0" lang="en-US" sz="1600" b="0" i="0" u="none" strike="noStrike" kern="1200" cap="none" spc="0" normalizeH="0" baseline="0" noProof="0" dirty="0">
                <a:ln>
                  <a:noFill/>
                </a:ln>
                <a:solidFill>
                  <a:srgbClr val="CC04B4"/>
                </a:solidFill>
                <a:effectLst/>
                <a:uLnTx/>
                <a:uFillTx/>
                <a:latin typeface="Arial" pitchFamily="34" charset="0"/>
                <a:ea typeface="+mn-ea"/>
                <a:cs typeface="Arial" pitchFamily="34" charset="0"/>
              </a:rPr>
              <a:t>10</a:t>
            </a:r>
            <a:r>
              <a:rPr kumimoji="0" lang="en-US" sz="1600" b="0" i="0" u="none" strike="noStrike" kern="1200" cap="none" spc="0" normalizeH="0" baseline="30000" noProof="0" dirty="0">
                <a:ln>
                  <a:noFill/>
                </a:ln>
                <a:solidFill>
                  <a:srgbClr val="CC04B4"/>
                </a:solidFill>
                <a:effectLst/>
                <a:uLnTx/>
                <a:uFillTx/>
                <a:latin typeface="Arial" pitchFamily="34" charset="0"/>
                <a:ea typeface="+mn-ea"/>
                <a:cs typeface="Arial" pitchFamily="34" charset="0"/>
              </a:rPr>
              <a:t>2</a:t>
            </a:r>
            <a:r>
              <a:rPr kumimoji="0" lang="en-US" sz="1600" b="0" i="0" u="none" strike="noStrike" kern="1200" cap="none" spc="0" normalizeH="0" baseline="0" noProof="0" dirty="0">
                <a:ln>
                  <a:noFill/>
                </a:ln>
                <a:solidFill>
                  <a:srgbClr val="CC04B4"/>
                </a:solidFill>
                <a:effectLst/>
                <a:uLnTx/>
                <a:uFillTx/>
                <a:latin typeface="Arial" pitchFamily="34" charset="0"/>
                <a:ea typeface="+mn-ea"/>
                <a:cs typeface="Arial" pitchFamily="34" charset="0"/>
              </a:rPr>
              <a:t> m</a:t>
            </a:r>
          </a:p>
        </p:txBody>
      </p:sp>
      <p:grpSp>
        <p:nvGrpSpPr>
          <p:cNvPr id="2" name="Group 14"/>
          <p:cNvGrpSpPr>
            <a:grpSpLocks/>
          </p:cNvGrpSpPr>
          <p:nvPr/>
        </p:nvGrpSpPr>
        <p:grpSpPr bwMode="auto">
          <a:xfrm>
            <a:off x="533400" y="2362200"/>
            <a:ext cx="3048000" cy="2286000"/>
            <a:chOff x="228600" y="2209800"/>
            <a:chExt cx="3200400" cy="2514600"/>
          </a:xfrm>
        </p:grpSpPr>
        <p:pic>
          <p:nvPicPr>
            <p:cNvPr id="13" name="Content Placeholder 2" descr="NY.jpg"/>
            <p:cNvPicPr preferRelativeResize="0">
              <a:picLocks/>
            </p:cNvPicPr>
            <p:nvPr/>
          </p:nvPicPr>
          <p:blipFill>
            <a:blip r:embed="rId4" cstate="print"/>
            <a:stretch>
              <a:fillRect/>
            </a:stretch>
          </p:blipFill>
          <p:spPr bwMode="auto">
            <a:xfrm>
              <a:off x="228600" y="2209800"/>
              <a:ext cx="3200400" cy="2514600"/>
            </a:xfrm>
            <a:prstGeom prst="rect">
              <a:avLst/>
            </a:prstGeom>
            <a:noFill/>
            <a:ln w="38100" cap="sq">
              <a:solidFill>
                <a:srgbClr val="000000"/>
              </a:solidFill>
              <a:miter lim="800000"/>
              <a:headEnd/>
              <a:tailEnd/>
            </a:ln>
            <a:effectLst>
              <a:outerShdw blurRad="50800" dist="38100" dir="2700000" algn="tl" rotWithShape="0">
                <a:srgbClr val="000000">
                  <a:alpha val="43000"/>
                </a:srgbClr>
              </a:outerShdw>
            </a:effectLst>
          </p:spPr>
        </p:pic>
        <p:sp>
          <p:nvSpPr>
            <p:cNvPr id="26638" name="Rectangle 13"/>
            <p:cNvSpPr>
              <a:spLocks noChangeArrowheads="1"/>
            </p:cNvSpPr>
            <p:nvPr/>
          </p:nvSpPr>
          <p:spPr bwMode="auto">
            <a:xfrm>
              <a:off x="1905000" y="2819400"/>
              <a:ext cx="1325563" cy="338555"/>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charset="0"/>
                  <a:ea typeface="+mn-ea"/>
                  <a:cs typeface="Arial" charset="0"/>
                </a:rPr>
                <a:t>Battery</a:t>
              </a:r>
              <a:endParaRPr kumimoji="0" lang="en-US" sz="1400" b="0" i="0" u="none" strike="noStrike" kern="1200" cap="none" spc="0" normalizeH="0" baseline="0" noProof="0" dirty="0">
                <a:ln>
                  <a:noFill/>
                </a:ln>
                <a:solidFill>
                  <a:srgbClr val="FFFF00"/>
                </a:solidFill>
                <a:effectLst/>
                <a:uLnTx/>
                <a:uFillTx/>
                <a:latin typeface="Arial" charset="0"/>
                <a:ea typeface="+mn-ea"/>
                <a:cs typeface="Arial" charset="0"/>
              </a:endParaRPr>
            </a:p>
          </p:txBody>
        </p:sp>
      </p:grpSp>
      <p:cxnSp>
        <p:nvCxnSpPr>
          <p:cNvPr id="26629" name="Straight Connector 20"/>
          <p:cNvCxnSpPr>
            <a:cxnSpLocks noChangeShapeType="1"/>
          </p:cNvCxnSpPr>
          <p:nvPr/>
        </p:nvCxnSpPr>
        <p:spPr bwMode="auto">
          <a:xfrm rot="16200000" flipH="1">
            <a:off x="3543300" y="2476500"/>
            <a:ext cx="1219200" cy="990600"/>
          </a:xfrm>
          <a:prstGeom prst="line">
            <a:avLst/>
          </a:prstGeom>
          <a:noFill/>
          <a:ln w="9525" algn="ctr">
            <a:solidFill>
              <a:schemeClr val="tx1"/>
            </a:solidFill>
            <a:round/>
            <a:headEnd/>
            <a:tailEnd/>
          </a:ln>
        </p:spPr>
      </p:cxnSp>
      <p:cxnSp>
        <p:nvCxnSpPr>
          <p:cNvPr id="26630" name="Straight Connector 22"/>
          <p:cNvCxnSpPr>
            <a:cxnSpLocks noChangeShapeType="1"/>
          </p:cNvCxnSpPr>
          <p:nvPr/>
        </p:nvCxnSpPr>
        <p:spPr bwMode="auto">
          <a:xfrm flipV="1">
            <a:off x="3581400" y="3657600"/>
            <a:ext cx="1066800" cy="990600"/>
          </a:xfrm>
          <a:prstGeom prst="line">
            <a:avLst/>
          </a:prstGeom>
          <a:noFill/>
          <a:ln w="9525" algn="ctr">
            <a:solidFill>
              <a:schemeClr val="tx1"/>
            </a:solidFill>
            <a:round/>
            <a:headEnd/>
            <a:tailEnd/>
          </a:ln>
        </p:spPr>
      </p:cxnSp>
      <p:sp>
        <p:nvSpPr>
          <p:cNvPr id="26635" name="TextBox 14"/>
          <p:cNvSpPr txBox="1">
            <a:spLocks noChangeArrowheads="1"/>
          </p:cNvSpPr>
          <p:nvPr/>
        </p:nvSpPr>
        <p:spPr bwMode="auto">
          <a:xfrm>
            <a:off x="381041" y="5105410"/>
            <a:ext cx="2438359" cy="92333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ADCIRC model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a:t>
            </a:r>
            <a:r>
              <a:rPr kumimoji="0" lang="en-US" sz="1800" b="0" i="1" u="none" strike="noStrike" kern="1200" cap="none" spc="0" normalizeH="0" baseline="0" noProof="0" dirty="0" err="1">
                <a:ln>
                  <a:noFill/>
                </a:ln>
                <a:solidFill>
                  <a:prstClr val="white"/>
                </a:solidFill>
                <a:effectLst/>
                <a:uLnTx/>
                <a:uFillTx/>
                <a:latin typeface="Arial" pitchFamily="34" charset="0"/>
                <a:ea typeface="+mn-ea"/>
                <a:cs typeface="Arial" pitchFamily="34" charset="0"/>
              </a:rPr>
              <a:t>Luettich</a:t>
            </a:r>
            <a:r>
              <a:rPr kumimoji="0" lang="en-US" sz="1800" b="0" i="1" u="none" strike="noStrike" kern="1200" cap="none" spc="0" normalizeH="0" baseline="0" noProof="0" dirty="0">
                <a:ln>
                  <a:noFill/>
                </a:ln>
                <a:solidFill>
                  <a:prstClr val="white"/>
                </a:solidFill>
                <a:effectLst/>
                <a:uLnTx/>
                <a:uFillTx/>
                <a:latin typeface="Arial" pitchFamily="34" charset="0"/>
                <a:ea typeface="+mn-ea"/>
                <a:cs typeface="Arial" pitchFamily="34" charset="0"/>
              </a:rPr>
              <a:t> et al. 1992</a:t>
            </a:r>
            <a:r>
              <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7030A0"/>
              </a:solidFill>
              <a:effectLst/>
              <a:uLnTx/>
              <a:uFillTx/>
              <a:latin typeface="Arial" pitchFamily="34" charset="0"/>
              <a:ea typeface="+mn-ea"/>
              <a:cs typeface="Arial" pitchFamily="34" charset="0"/>
            </a:endParaRPr>
          </a:p>
        </p:txBody>
      </p:sp>
      <p:sp>
        <p:nvSpPr>
          <p:cNvPr id="26633" name="TextBox 12"/>
          <p:cNvSpPr txBox="1">
            <a:spLocks noChangeArrowheads="1"/>
          </p:cNvSpPr>
          <p:nvPr/>
        </p:nvSpPr>
        <p:spPr bwMode="auto">
          <a:xfrm>
            <a:off x="76200" y="1143025"/>
            <a:ext cx="3048000" cy="92333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SLOSH model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a:t>
            </a:r>
            <a:r>
              <a:rPr kumimoji="0" lang="en-US" sz="1800" b="0" i="1" u="none" strike="noStrike" kern="1200" cap="none" spc="0" normalizeH="0" baseline="0" noProof="0" dirty="0" err="1">
                <a:ln>
                  <a:noFill/>
                </a:ln>
                <a:solidFill>
                  <a:prstClr val="white"/>
                </a:solidFill>
                <a:effectLst/>
                <a:uLnTx/>
                <a:uFillTx/>
                <a:latin typeface="Arial" pitchFamily="34" charset="0"/>
                <a:ea typeface="+mn-ea"/>
                <a:cs typeface="Arial" pitchFamily="34" charset="0"/>
              </a:rPr>
              <a:t>Jelesnianski</a:t>
            </a:r>
            <a:r>
              <a:rPr kumimoji="0" lang="en-US" sz="1800" b="0" i="1" u="none" strike="noStrike" kern="1200" cap="none" spc="0" normalizeH="0" baseline="0" noProof="0" dirty="0">
                <a:ln>
                  <a:noFill/>
                </a:ln>
                <a:solidFill>
                  <a:prstClr val="white"/>
                </a:solidFill>
                <a:effectLst/>
                <a:uLnTx/>
                <a:uFillTx/>
                <a:latin typeface="Arial" pitchFamily="34" charset="0"/>
                <a:ea typeface="+mn-ea"/>
                <a:cs typeface="Arial" pitchFamily="34" charset="0"/>
              </a:rPr>
              <a:t> et al. 1992</a:t>
            </a:r>
            <a:r>
              <a:rPr kumimoji="0" lang="en-US" sz="18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Arial" pitchFamily="34" charset="0"/>
              <a:ea typeface="+mn-ea"/>
              <a:cs typeface="Arial" pitchFamily="34" charset="0"/>
            </a:endParaRPr>
          </a:p>
        </p:txBody>
      </p:sp>
      <p:cxnSp>
        <p:nvCxnSpPr>
          <p:cNvPr id="21" name="Straight Arrow Connector 7"/>
          <p:cNvCxnSpPr>
            <a:cxnSpLocks noChangeShapeType="1"/>
          </p:cNvCxnSpPr>
          <p:nvPr/>
        </p:nvCxnSpPr>
        <p:spPr bwMode="auto">
          <a:xfrm rot="16200000" flipV="1">
            <a:off x="7543800" y="5334000"/>
            <a:ext cx="304800" cy="304800"/>
          </a:xfrm>
          <a:prstGeom prst="straightConnector1">
            <a:avLst/>
          </a:prstGeom>
          <a:noFill/>
          <a:ln w="9525" algn="ctr">
            <a:solidFill>
              <a:schemeClr val="tx2">
                <a:lumMod val="60000"/>
                <a:lumOff val="40000"/>
              </a:schemeClr>
            </a:solidFill>
            <a:round/>
            <a:headEnd/>
            <a:tailEnd type="arrow" w="med" len="med"/>
          </a:ln>
        </p:spPr>
      </p:cxnSp>
      <p:sp>
        <p:nvSpPr>
          <p:cNvPr id="22" name="TextBox 8"/>
          <p:cNvSpPr txBox="1">
            <a:spLocks noChangeArrowheads="1"/>
          </p:cNvSpPr>
          <p:nvPr/>
        </p:nvSpPr>
        <p:spPr bwMode="auto">
          <a:xfrm>
            <a:off x="7162800" y="5638800"/>
            <a:ext cx="1527982" cy="5847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ADCIRC mesh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 10</a:t>
            </a:r>
            <a:r>
              <a:rPr kumimoji="0" lang="en-US" sz="1600" b="0" i="0" u="none" strike="noStrike" kern="1200" cap="none" spc="0" normalizeH="0" baseline="30000" noProof="0" dirty="0">
                <a:ln>
                  <a:noFill/>
                </a:ln>
                <a:solidFill>
                  <a:srgbClr val="0070C0"/>
                </a:solidFill>
                <a:effectLst/>
                <a:uLnTx/>
                <a:uFillTx/>
                <a:latin typeface="Arial" pitchFamily="34" charset="0"/>
                <a:ea typeface="+mn-ea"/>
                <a:cs typeface="Arial" pitchFamily="34" charset="0"/>
              </a:rPr>
              <a:t> </a:t>
            </a:r>
            <a:r>
              <a:rPr kumimoji="0" lang="en-US" sz="16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m</a:t>
            </a:r>
          </a:p>
        </p:txBody>
      </p:sp>
      <p:sp>
        <p:nvSpPr>
          <p:cNvPr id="30" name="Rectangle 29"/>
          <p:cNvSpPr/>
          <p:nvPr/>
        </p:nvSpPr>
        <p:spPr>
          <a:xfrm>
            <a:off x="7010400" y="6172200"/>
            <a:ext cx="1803699"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a:t>
            </a:r>
            <a:r>
              <a:rPr kumimoji="0" lang="en-US" sz="1600" b="0" i="1" u="none" strike="noStrike" kern="1200" cap="none" spc="0" normalizeH="0" baseline="0" noProof="0" dirty="0" err="1">
                <a:ln>
                  <a:noFill/>
                </a:ln>
                <a:solidFill>
                  <a:srgbClr val="0070C0"/>
                </a:solidFill>
                <a:effectLst/>
                <a:uLnTx/>
                <a:uFillTx/>
                <a:latin typeface="Arial" pitchFamily="34" charset="0"/>
                <a:ea typeface="+mn-ea"/>
                <a:cs typeface="Arial" pitchFamily="34" charset="0"/>
              </a:rPr>
              <a:t>Colle</a:t>
            </a:r>
            <a:r>
              <a:rPr kumimoji="0" lang="en-US" sz="1600" b="0" i="1" u="none" strike="noStrike" kern="1200" cap="none" spc="0" normalizeH="0" baseline="0" noProof="0" dirty="0">
                <a:ln>
                  <a:noFill/>
                </a:ln>
                <a:solidFill>
                  <a:srgbClr val="0070C0"/>
                </a:solidFill>
                <a:effectLst/>
                <a:uLnTx/>
                <a:uFillTx/>
                <a:latin typeface="Arial" pitchFamily="34" charset="0"/>
                <a:ea typeface="+mn-ea"/>
                <a:cs typeface="Arial" pitchFamily="34" charset="0"/>
              </a:rPr>
              <a:t> et al. 2008</a:t>
            </a:r>
            <a:r>
              <a:rPr kumimoji="0" lang="en-US" sz="1600" b="0" i="0" u="none" strike="noStrike" kern="1200" cap="none" spc="0" normalizeH="0" baseline="0" noProof="0" dirty="0">
                <a:ln>
                  <a:noFill/>
                </a:ln>
                <a:solidFill>
                  <a:srgbClr val="0070C0"/>
                </a:solidFill>
                <a:effectLst/>
                <a:uLnTx/>
                <a:uFillTx/>
                <a:latin typeface="Arial" pitchFamily="34" charset="0"/>
                <a:ea typeface="+mn-ea"/>
                <a:cs typeface="Arial" pitchFamily="34" charset="0"/>
              </a:rPr>
              <a:t>)</a:t>
            </a:r>
          </a:p>
        </p:txBody>
      </p:sp>
    </p:spTree>
    <p:extLst>
      <p:ext uri="{BB962C8B-B14F-4D97-AF65-F5344CB8AC3E}">
        <p14:creationId xmlns:p14="http://schemas.microsoft.com/office/powerpoint/2010/main" val="40129348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8" descr="climate&amp;1.1ro_stormtideSLR1m_returnCI.jpg"/>
          <p:cNvPicPr>
            <a:picLocks noChangeAspect="1"/>
          </p:cNvPicPr>
          <p:nvPr/>
        </p:nvPicPr>
        <p:blipFill>
          <a:blip r:embed="rId3" cstate="print"/>
          <a:stretch>
            <a:fillRect/>
          </a:stretch>
        </p:blipFill>
        <p:spPr>
          <a:xfrm>
            <a:off x="-457200" y="1051560"/>
            <a:ext cx="9827726" cy="4663440"/>
          </a:xfrm>
          <a:prstGeom prst="rect">
            <a:avLst/>
          </a:prstGeom>
        </p:spPr>
      </p:pic>
      <p:sp>
        <p:nvSpPr>
          <p:cNvPr id="3" name="Rectangle 4"/>
          <p:cNvSpPr>
            <a:spLocks noChangeArrowheads="1"/>
          </p:cNvSpPr>
          <p:nvPr/>
        </p:nvSpPr>
        <p:spPr bwMode="auto">
          <a:xfrm>
            <a:off x="1165412" y="102025"/>
            <a:ext cx="6934200" cy="1631216"/>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600" b="0" i="0" u="none" strike="noStrike" kern="1200" cap="none" spc="0" normalizeH="0" baseline="0" noProof="0" dirty="0">
                <a:ln>
                  <a:noFill/>
                </a:ln>
                <a:solidFill>
                  <a:srgbClr val="C00000"/>
                </a:solidFill>
                <a:effectLst/>
                <a:uLnTx/>
                <a:uFillTx/>
                <a:latin typeface="Arial" pitchFamily="34" charset="0"/>
                <a:ea typeface="+mn-ea"/>
                <a:cs typeface="Arial" pitchFamily="34" charset="0"/>
              </a:rPr>
              <a:t>GCM flood height return level, Battery, Manhattan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9BBB59">
                    <a:lumMod val="50000"/>
                  </a:srgbClr>
                </a:solidFill>
                <a:effectLst/>
                <a:uLnTx/>
                <a:uFillTx/>
                <a:latin typeface="Arial" pitchFamily="34" charset="0"/>
                <a:ea typeface="+mn-ea"/>
                <a:cs typeface="Arial" pitchFamily="34" charset="0"/>
              </a:rPr>
              <a:t>(assuming SLR of 1 m for the future climate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dirty="0">
              <a:ln>
                <a:noFill/>
              </a:ln>
              <a:solidFill>
                <a:srgbClr val="9BBB59">
                  <a:lumMod val="50000"/>
                </a:srgbClr>
              </a:solidFill>
              <a:effectLst/>
              <a:uLnTx/>
              <a:uFillTx/>
              <a:latin typeface="Arial" pitchFamily="34" charset="0"/>
              <a:ea typeface="+mn-ea"/>
              <a:cs typeface="Arial" pitchFamily="34" charset="0"/>
            </a:endParaRPr>
          </a:p>
        </p:txBody>
      </p:sp>
      <p:grpSp>
        <p:nvGrpSpPr>
          <p:cNvPr id="2" name="Group 85"/>
          <p:cNvGrpSpPr/>
          <p:nvPr/>
        </p:nvGrpSpPr>
        <p:grpSpPr>
          <a:xfrm>
            <a:off x="609601" y="2514600"/>
            <a:ext cx="5644895" cy="2859024"/>
            <a:chOff x="609601" y="2514600"/>
            <a:chExt cx="5644895" cy="2859024"/>
          </a:xfrm>
        </p:grpSpPr>
        <p:cxnSp>
          <p:nvCxnSpPr>
            <p:cNvPr id="6" name="Straight Arrow Connector 5"/>
            <p:cNvCxnSpPr/>
            <p:nvPr/>
          </p:nvCxnSpPr>
          <p:spPr>
            <a:xfrm rot="5400000" flipH="1" flipV="1">
              <a:off x="1638697" y="2856309"/>
              <a:ext cx="534194"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5961888" y="2780903"/>
              <a:ext cx="534194"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flipH="1" flipV="1">
              <a:off x="1658112" y="5066109"/>
              <a:ext cx="534194"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flipH="1" flipV="1">
              <a:off x="5936710" y="5061934"/>
              <a:ext cx="621792"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5400000">
              <a:off x="5218906" y="2780506"/>
              <a:ext cx="533400"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rot="5400000">
              <a:off x="4991894" y="5056632"/>
              <a:ext cx="533400"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10800000">
              <a:off x="609601" y="2589211"/>
              <a:ext cx="1295400"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rot="10800000">
              <a:off x="667512" y="4799012"/>
              <a:ext cx="1280160" cy="158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H="1">
              <a:off x="5230368" y="4745736"/>
              <a:ext cx="1024128" cy="11398"/>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flipV="1">
              <a:off x="5486400" y="2514600"/>
              <a:ext cx="719328" cy="8812"/>
            </a:xfrm>
            <a:prstGeom prst="straightConnector1">
              <a:avLst/>
            </a:prstGeom>
            <a:ln w="19050">
              <a:solidFill>
                <a:schemeClr val="accent6"/>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Group 86"/>
          <p:cNvGrpSpPr/>
          <p:nvPr/>
        </p:nvGrpSpPr>
        <p:grpSpPr>
          <a:xfrm>
            <a:off x="1346111" y="2234489"/>
            <a:ext cx="5740488" cy="3081528"/>
            <a:chOff x="1346249" y="2246681"/>
            <a:chExt cx="5731594" cy="3081528"/>
          </a:xfrm>
        </p:grpSpPr>
        <p:cxnSp>
          <p:nvCxnSpPr>
            <p:cNvPr id="22" name="Straight Arrow Connector 21"/>
            <p:cNvCxnSpPr/>
            <p:nvPr/>
          </p:nvCxnSpPr>
          <p:spPr>
            <a:xfrm rot="16320000" flipV="1">
              <a:off x="2328084" y="2737120"/>
              <a:ext cx="694944" cy="2054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a:off x="1127760" y="2709673"/>
              <a:ext cx="640080"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16200000" flipV="1">
              <a:off x="6653872" y="2663957"/>
              <a:ext cx="841248" cy="6695"/>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6143332" y="2653941"/>
              <a:ext cx="804672" cy="794"/>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16320000" flipV="1">
              <a:off x="2331400" y="4930679"/>
              <a:ext cx="713232" cy="2054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a:off x="1015075" y="4913377"/>
              <a:ext cx="722376"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16200000" flipV="1">
              <a:off x="6568645" y="4895093"/>
              <a:ext cx="859536" cy="6695"/>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5400000">
              <a:off x="6086648" y="4887468"/>
              <a:ext cx="786384" cy="794"/>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rot="10800000">
              <a:off x="1447800" y="2407920"/>
              <a:ext cx="1219200"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10800000">
              <a:off x="1346249" y="4582604"/>
              <a:ext cx="1342085"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rot="10800000">
              <a:off x="6453972" y="4489704"/>
              <a:ext cx="547790"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rot="10800000">
              <a:off x="6541618" y="2251208"/>
              <a:ext cx="529530" cy="158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34" name="Rectangle 4"/>
          <p:cNvSpPr>
            <a:spLocks noChangeArrowheads="1"/>
          </p:cNvSpPr>
          <p:nvPr/>
        </p:nvSpPr>
        <p:spPr bwMode="auto">
          <a:xfrm>
            <a:off x="381000" y="5638800"/>
            <a:ext cx="10668000" cy="1569660"/>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Black: Current climate (1981-2000)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47D6"/>
                </a:solidFill>
                <a:effectLst/>
                <a:uLnTx/>
                <a:uFillTx/>
                <a:latin typeface="Arial" pitchFamily="34" charset="0"/>
                <a:ea typeface="+mn-ea"/>
                <a:cs typeface="Arial" pitchFamily="34" charset="0"/>
              </a:rPr>
              <a:t>Blue: A1B future climate (2081-2100)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Red: A1B future climate (2081-2100) with </a:t>
            </a:r>
            <a:r>
              <a:rPr kumimoji="0" lang="en-US" sz="1600" b="1" i="1" u="none" strike="noStrike" kern="1200" cap="none" spc="0" normalizeH="0" baseline="0" noProof="0" dirty="0">
                <a:ln>
                  <a:noFill/>
                </a:ln>
                <a:solidFill>
                  <a:srgbClr val="C00000"/>
                </a:solidFill>
                <a:effectLst/>
                <a:uLnTx/>
                <a:uFillTx/>
                <a:latin typeface="Arial" pitchFamily="34" charset="0"/>
                <a:ea typeface="+mn-ea"/>
                <a:cs typeface="Arial" pitchFamily="34" charset="0"/>
              </a:rPr>
              <a:t>R</a:t>
            </a:r>
            <a:r>
              <a:rPr kumimoji="0" lang="en-US" sz="1600" b="1" i="1" u="none" strike="noStrike" kern="1200" cap="none" spc="0" normalizeH="0" baseline="-25000" noProof="0" dirty="0">
                <a:ln>
                  <a:noFill/>
                </a:ln>
                <a:solidFill>
                  <a:srgbClr val="C00000"/>
                </a:solidFill>
                <a:effectLst/>
                <a:uLnTx/>
                <a:uFillTx/>
                <a:latin typeface="Arial" pitchFamily="34" charset="0"/>
                <a:ea typeface="+mn-ea"/>
                <a:cs typeface="Arial" pitchFamily="34" charset="0"/>
              </a:rPr>
              <a:t>0</a:t>
            </a:r>
            <a:r>
              <a:rPr kumimoji="0" lang="en-US" sz="16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increased by 10% and </a:t>
            </a:r>
            <a:r>
              <a:rPr kumimoji="0" lang="en-US" sz="1600" b="1" i="1"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R</a:t>
            </a:r>
            <a:r>
              <a:rPr kumimoji="0" lang="en-US" sz="1600" b="1" i="1" u="none" strike="noStrike" kern="1200" cap="none" spc="0" normalizeH="0" baseline="-25000" noProof="0" dirty="0" err="1">
                <a:ln>
                  <a:noFill/>
                </a:ln>
                <a:solidFill>
                  <a:srgbClr val="C00000"/>
                </a:solidFill>
                <a:effectLst/>
                <a:uLnTx/>
                <a:uFillTx/>
                <a:latin typeface="Arial" pitchFamily="34" charset="0"/>
                <a:ea typeface="+mn-ea"/>
                <a:cs typeface="Arial" pitchFamily="34" charset="0"/>
              </a:rPr>
              <a:t>m</a:t>
            </a:r>
            <a:r>
              <a:rPr kumimoji="0" lang="en-US" sz="16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increased by 21%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33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C00000"/>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C00000"/>
              </a:solidFill>
              <a:effectLst/>
              <a:uLnTx/>
              <a:uFillTx/>
              <a:latin typeface="Arial" pitchFamily="34" charset="0"/>
              <a:ea typeface="+mn-ea"/>
              <a:cs typeface="Arial" pitchFamily="34" charset="0"/>
            </a:endParaRPr>
          </a:p>
        </p:txBody>
      </p:sp>
      <p:sp>
        <p:nvSpPr>
          <p:cNvPr id="30" name="Rectangle 23"/>
          <p:cNvSpPr>
            <a:spLocks noChangeArrowheads="1"/>
          </p:cNvSpPr>
          <p:nvPr/>
        </p:nvSpPr>
        <p:spPr bwMode="auto">
          <a:xfrm>
            <a:off x="7391400" y="6488113"/>
            <a:ext cx="2057400" cy="369887"/>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Lin et al. (2012)</a:t>
            </a:r>
          </a:p>
        </p:txBody>
      </p:sp>
    </p:spTree>
    <p:extLst>
      <p:ext uri="{BB962C8B-B14F-4D97-AF65-F5344CB8AC3E}">
        <p14:creationId xmlns:p14="http://schemas.microsoft.com/office/powerpoint/2010/main" val="392137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2801" y="1146629"/>
            <a:ext cx="7490962" cy="5275351"/>
          </a:xfrm>
          <a:prstGeom prst="rect">
            <a:avLst/>
          </a:prstGeom>
        </p:spPr>
      </p:pic>
      <p:sp>
        <p:nvSpPr>
          <p:cNvPr id="3" name="TextBox 2"/>
          <p:cNvSpPr txBox="1"/>
          <p:nvPr/>
        </p:nvSpPr>
        <p:spPr>
          <a:xfrm>
            <a:off x="812801" y="413657"/>
            <a:ext cx="74603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Arial"/>
                <a:ea typeface="+mn-ea"/>
                <a:cs typeface="+mn-cs"/>
              </a:rPr>
              <a:t>2,000 year rain event for Houston</a:t>
            </a:r>
          </a:p>
        </p:txBody>
      </p:sp>
    </p:spTree>
    <p:extLst>
      <p:ext uri="{BB962C8B-B14F-4D97-AF65-F5344CB8AC3E}">
        <p14:creationId xmlns:p14="http://schemas.microsoft.com/office/powerpoint/2010/main" val="17567414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 t="7144" r="5" b="8704"/>
          <a:stretch/>
        </p:blipFill>
        <p:spPr>
          <a:xfrm>
            <a:off x="56307" y="1126177"/>
            <a:ext cx="9031386" cy="5648325"/>
          </a:xfrm>
          <a:prstGeom prst="rect">
            <a:avLst/>
          </a:prstGeom>
        </p:spPr>
      </p:pic>
      <p:sp>
        <p:nvSpPr>
          <p:cNvPr id="3" name="TextBox 2">
            <a:extLst>
              <a:ext uri="{FF2B5EF4-FFF2-40B4-BE49-F238E27FC236}">
                <a16:creationId xmlns:a16="http://schemas.microsoft.com/office/drawing/2014/main" id="{03FB3EA8-9494-3F7B-0DFB-F12A52A4D6A3}"/>
              </a:ext>
            </a:extLst>
          </p:cNvPr>
          <p:cNvSpPr txBox="1"/>
          <p:nvPr/>
        </p:nvSpPr>
        <p:spPr>
          <a:xfrm>
            <a:off x="342900" y="83498"/>
            <a:ext cx="8324850" cy="892552"/>
          </a:xfrm>
          <a:prstGeom prst="rect">
            <a:avLst/>
          </a:prstGeom>
          <a:noFill/>
        </p:spPr>
        <p:txBody>
          <a:bodyPr wrap="square" rtlCol="0">
            <a:spAutoFit/>
          </a:bodyPr>
          <a:lstStyle/>
          <a:p>
            <a:pPr algn="ctr"/>
            <a:r>
              <a:rPr lang="en-US" sz="2600" b="1" dirty="0"/>
              <a:t>100-year hurricane storm total rain based on downscaling 8 climate models, 1984-2014</a:t>
            </a:r>
          </a:p>
        </p:txBody>
      </p:sp>
    </p:spTree>
    <p:extLst>
      <p:ext uri="{BB962C8B-B14F-4D97-AF65-F5344CB8AC3E}">
        <p14:creationId xmlns:p14="http://schemas.microsoft.com/office/powerpoint/2010/main" val="8869323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5316" b="9216"/>
          <a:stretch/>
        </p:blipFill>
        <p:spPr>
          <a:xfrm>
            <a:off x="-20430" y="1057274"/>
            <a:ext cx="9164430" cy="5562601"/>
          </a:xfrm>
          <a:prstGeom prst="rect">
            <a:avLst/>
          </a:prstGeom>
        </p:spPr>
      </p:pic>
      <p:sp>
        <p:nvSpPr>
          <p:cNvPr id="3" name="TextBox 2">
            <a:extLst>
              <a:ext uri="{FF2B5EF4-FFF2-40B4-BE49-F238E27FC236}">
                <a16:creationId xmlns:a16="http://schemas.microsoft.com/office/drawing/2014/main" id="{8B9773C1-95F8-C1AF-F860-3CA60008A01A}"/>
              </a:ext>
            </a:extLst>
          </p:cNvPr>
          <p:cNvSpPr txBox="1"/>
          <p:nvPr/>
        </p:nvSpPr>
        <p:spPr>
          <a:xfrm>
            <a:off x="342900" y="83498"/>
            <a:ext cx="8324850" cy="892552"/>
          </a:xfrm>
          <a:prstGeom prst="rect">
            <a:avLst/>
          </a:prstGeom>
          <a:noFill/>
        </p:spPr>
        <p:txBody>
          <a:bodyPr wrap="square" rtlCol="0">
            <a:spAutoFit/>
          </a:bodyPr>
          <a:lstStyle/>
          <a:p>
            <a:pPr algn="ctr"/>
            <a:r>
              <a:rPr lang="en-US" sz="2600" b="1" dirty="0"/>
              <a:t>100-year hurricane storm total rain based on downscaling 8 climate models, 2070-2100</a:t>
            </a:r>
          </a:p>
        </p:txBody>
      </p:sp>
    </p:spTree>
    <p:extLst>
      <p:ext uri="{BB962C8B-B14F-4D97-AF65-F5344CB8AC3E}">
        <p14:creationId xmlns:p14="http://schemas.microsoft.com/office/powerpoint/2010/main" val="317105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7723" y="241540"/>
            <a:ext cx="878103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FF"/>
                </a:solidFill>
                <a:effectLst/>
                <a:uLnTx/>
                <a:uFillTx/>
                <a:latin typeface="Calibri"/>
                <a:ea typeface="+mn-ea"/>
                <a:cs typeface="+mn-cs"/>
              </a:rPr>
              <a:t>Probability of Storm Accumulated Rainfall in Harris County, from 6 Climate models, 1981-2000, 2008-2027, and 2081-2100, Based on 2000 Events Each, and Using RCP 8.5. Shading Shows Spread Among the Models.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638" y="1562909"/>
            <a:ext cx="7391982" cy="5044450"/>
          </a:xfrm>
          <a:prstGeom prst="rect">
            <a:avLst/>
          </a:prstGeom>
        </p:spPr>
      </p:pic>
    </p:spTree>
    <p:extLst>
      <p:ext uri="{BB962C8B-B14F-4D97-AF65-F5344CB8AC3E}">
        <p14:creationId xmlns:p14="http://schemas.microsoft.com/office/powerpoint/2010/main" val="40237334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A67A5B-8859-F42B-0E25-456B4E8AE5B4}"/>
              </a:ext>
            </a:extLst>
          </p:cNvPr>
          <p:cNvPicPr>
            <a:picLocks noChangeAspect="1"/>
          </p:cNvPicPr>
          <p:nvPr/>
        </p:nvPicPr>
        <p:blipFill>
          <a:blip r:embed="rId2"/>
          <a:stretch>
            <a:fillRect/>
          </a:stretch>
        </p:blipFill>
        <p:spPr>
          <a:xfrm>
            <a:off x="0" y="381000"/>
            <a:ext cx="9144000" cy="6096000"/>
          </a:xfrm>
          <a:prstGeom prst="rect">
            <a:avLst/>
          </a:prstGeom>
        </p:spPr>
      </p:pic>
      <p:sp>
        <p:nvSpPr>
          <p:cNvPr id="2" name="Title 1">
            <a:extLst>
              <a:ext uri="{FF2B5EF4-FFF2-40B4-BE49-F238E27FC236}">
                <a16:creationId xmlns:a16="http://schemas.microsoft.com/office/drawing/2014/main" id="{A2647E56-E187-0EEB-A3DC-4BF751EB39CE}"/>
              </a:ext>
            </a:extLst>
          </p:cNvPr>
          <p:cNvSpPr>
            <a:spLocks noGrp="1"/>
          </p:cNvSpPr>
          <p:nvPr>
            <p:ph type="title"/>
          </p:nvPr>
        </p:nvSpPr>
        <p:spPr/>
        <p:txBody>
          <a:bodyPr/>
          <a:lstStyle/>
          <a:p>
            <a:r>
              <a:rPr lang="en-US" b="1" dirty="0"/>
              <a:t>Making it Personal</a:t>
            </a:r>
          </a:p>
        </p:txBody>
      </p:sp>
    </p:spTree>
    <p:extLst>
      <p:ext uri="{BB962C8B-B14F-4D97-AF65-F5344CB8AC3E}">
        <p14:creationId xmlns:p14="http://schemas.microsoft.com/office/powerpoint/2010/main" val="21595672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41829" y="108857"/>
            <a:ext cx="714828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Property currently for sale in Hilton Head, SC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Realtor.com</a:t>
            </a:r>
          </a:p>
        </p:txBody>
      </p:sp>
      <p:sp>
        <p:nvSpPr>
          <p:cNvPr id="7" name="TextBox 6"/>
          <p:cNvSpPr txBox="1"/>
          <p:nvPr/>
        </p:nvSpPr>
        <p:spPr>
          <a:xfrm>
            <a:off x="-424820" y="6379811"/>
            <a:ext cx="484051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Work of First Street Foundation</a:t>
            </a:r>
          </a:p>
        </p:txBody>
      </p:sp>
      <p:pic>
        <p:nvPicPr>
          <p:cNvPr id="1026" name="Picture 2" descr="Road view featured at 133 Victoria Dr, Hilton Head Island, SC 29926">
            <a:extLst>
              <a:ext uri="{FF2B5EF4-FFF2-40B4-BE49-F238E27FC236}">
                <a16:creationId xmlns:a16="http://schemas.microsoft.com/office/drawing/2014/main" id="{39C3A6E2-E37F-A8F8-CF8C-D11A43C5B1C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6" y="887376"/>
            <a:ext cx="3724963" cy="24807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2A28009-FA28-7CB7-7C1A-F701B2ADDB3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9000"/>
                    </a14:imgEffect>
                  </a14:imgLayer>
                </a14:imgProps>
              </a:ext>
            </a:extLst>
          </a:blip>
          <a:stretch>
            <a:fillRect/>
          </a:stretch>
        </p:blipFill>
        <p:spPr>
          <a:xfrm>
            <a:off x="4415694" y="887376"/>
            <a:ext cx="4592688" cy="2480722"/>
          </a:xfrm>
          <a:prstGeom prst="rect">
            <a:avLst/>
          </a:prstGeom>
        </p:spPr>
      </p:pic>
      <p:pic>
        <p:nvPicPr>
          <p:cNvPr id="11" name="Picture 10">
            <a:extLst>
              <a:ext uri="{FF2B5EF4-FFF2-40B4-BE49-F238E27FC236}">
                <a16:creationId xmlns:a16="http://schemas.microsoft.com/office/drawing/2014/main" id="{DB1F78A8-4525-F102-40DB-0E2DA5BAB03F}"/>
              </a:ext>
            </a:extLst>
          </p:cNvPr>
          <p:cNvPicPr>
            <a:picLocks noChangeAspect="1"/>
          </p:cNvPicPr>
          <p:nvPr/>
        </p:nvPicPr>
        <p:blipFill rotWithShape="1">
          <a:blip r:embed="rId5"/>
          <a:srcRect l="19382"/>
          <a:stretch/>
        </p:blipFill>
        <p:spPr>
          <a:xfrm>
            <a:off x="4659729" y="3489903"/>
            <a:ext cx="4104618" cy="2401944"/>
          </a:xfrm>
          <a:prstGeom prst="rect">
            <a:avLst/>
          </a:prstGeom>
        </p:spPr>
      </p:pic>
      <p:cxnSp>
        <p:nvCxnSpPr>
          <p:cNvPr id="13" name="Straight Arrow Connector 12">
            <a:extLst>
              <a:ext uri="{FF2B5EF4-FFF2-40B4-BE49-F238E27FC236}">
                <a16:creationId xmlns:a16="http://schemas.microsoft.com/office/drawing/2014/main" id="{1CC200C8-DCD1-6F1A-57D1-59603CA54152}"/>
              </a:ext>
            </a:extLst>
          </p:cNvPr>
          <p:cNvCxnSpPr>
            <a:cxnSpLocks/>
          </p:cNvCxnSpPr>
          <p:nvPr/>
        </p:nvCxnSpPr>
        <p:spPr>
          <a:xfrm>
            <a:off x="4415694" y="5410200"/>
            <a:ext cx="466725"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907BAB72-0CC1-22A3-74C2-E74F6989CAAC}"/>
              </a:ext>
            </a:extLst>
          </p:cNvPr>
          <p:cNvPicPr>
            <a:picLocks noChangeAspect="1"/>
          </p:cNvPicPr>
          <p:nvPr/>
        </p:nvPicPr>
        <p:blipFill>
          <a:blip r:embed="rId6"/>
          <a:stretch>
            <a:fillRect/>
          </a:stretch>
        </p:blipFill>
        <p:spPr>
          <a:xfrm>
            <a:off x="4802868" y="5904463"/>
            <a:ext cx="4104618" cy="765544"/>
          </a:xfrm>
          <a:prstGeom prst="rect">
            <a:avLst/>
          </a:prstGeom>
        </p:spPr>
      </p:pic>
      <p:pic>
        <p:nvPicPr>
          <p:cNvPr id="21" name="Picture 20">
            <a:extLst>
              <a:ext uri="{FF2B5EF4-FFF2-40B4-BE49-F238E27FC236}">
                <a16:creationId xmlns:a16="http://schemas.microsoft.com/office/drawing/2014/main" id="{4708553F-FB7C-ADEE-87CE-87E4726C65DE}"/>
              </a:ext>
            </a:extLst>
          </p:cNvPr>
          <p:cNvPicPr>
            <a:picLocks noChangeAspect="1"/>
          </p:cNvPicPr>
          <p:nvPr/>
        </p:nvPicPr>
        <p:blipFill>
          <a:blip r:embed="rId7"/>
          <a:stretch>
            <a:fillRect/>
          </a:stretch>
        </p:blipFill>
        <p:spPr>
          <a:xfrm>
            <a:off x="379653" y="3517883"/>
            <a:ext cx="4066214" cy="2373963"/>
          </a:xfrm>
          <a:prstGeom prst="rect">
            <a:avLst/>
          </a:prstGeom>
        </p:spPr>
      </p:pic>
    </p:spTree>
    <p:extLst>
      <p:ext uri="{BB962C8B-B14F-4D97-AF65-F5344CB8AC3E}">
        <p14:creationId xmlns:p14="http://schemas.microsoft.com/office/powerpoint/2010/main" val="158576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A54953-ED62-7E83-1A4D-6AFB8104EC56}"/>
              </a:ext>
            </a:extLst>
          </p:cNvPr>
          <p:cNvPicPr>
            <a:picLocks noChangeAspect="1"/>
          </p:cNvPicPr>
          <p:nvPr/>
        </p:nvPicPr>
        <p:blipFill>
          <a:blip r:embed="rId2"/>
          <a:stretch>
            <a:fillRect/>
          </a:stretch>
        </p:blipFill>
        <p:spPr>
          <a:xfrm>
            <a:off x="1371600" y="152400"/>
            <a:ext cx="6400800" cy="6553200"/>
          </a:xfrm>
          <a:prstGeom prst="rect">
            <a:avLst/>
          </a:prstGeom>
        </p:spPr>
      </p:pic>
    </p:spTree>
    <p:extLst>
      <p:ext uri="{BB962C8B-B14F-4D97-AF65-F5344CB8AC3E}">
        <p14:creationId xmlns:p14="http://schemas.microsoft.com/office/powerpoint/2010/main" val="34806976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9CD6B-30D1-BBF4-D381-898152E77A07}"/>
              </a:ext>
            </a:extLst>
          </p:cNvPr>
          <p:cNvSpPr>
            <a:spLocks noGrp="1"/>
          </p:cNvSpPr>
          <p:nvPr>
            <p:ph type="title"/>
          </p:nvPr>
        </p:nvSpPr>
        <p:spPr/>
        <p:txBody>
          <a:bodyPr>
            <a:normAutofit/>
          </a:bodyPr>
          <a:lstStyle/>
          <a:p>
            <a:pPr algn="ctr"/>
            <a:r>
              <a:rPr lang="en-US" sz="3600" dirty="0"/>
              <a:t>Summary</a:t>
            </a:r>
          </a:p>
        </p:txBody>
      </p:sp>
      <p:sp>
        <p:nvSpPr>
          <p:cNvPr id="3" name="Content Placeholder 2">
            <a:extLst>
              <a:ext uri="{FF2B5EF4-FFF2-40B4-BE49-F238E27FC236}">
                <a16:creationId xmlns:a16="http://schemas.microsoft.com/office/drawing/2014/main" id="{CE0744BC-0079-AB3D-C9E3-BFFEBEEFD838}"/>
              </a:ext>
            </a:extLst>
          </p:cNvPr>
          <p:cNvSpPr>
            <a:spLocks noGrp="1"/>
          </p:cNvSpPr>
          <p:nvPr>
            <p:ph idx="1"/>
          </p:nvPr>
        </p:nvSpPr>
        <p:spPr/>
        <p:txBody>
          <a:bodyPr/>
          <a:lstStyle/>
          <a:p>
            <a:r>
              <a:rPr lang="en-US" dirty="0"/>
              <a:t> Hurricanes are examples of organized 	structures arising from conditions of 	thermodynamic disequilibrium between  	tropical oceans and atmosphere.</a:t>
            </a:r>
          </a:p>
          <a:p>
            <a:r>
              <a:rPr lang="en-US" dirty="0"/>
              <a:t> This disequilibrium is caused and maintained 	by the greenhouse effect. Adding 	greenhouse gases to the atmosphere 	increases the degree of disequilibrium</a:t>
            </a:r>
          </a:p>
          <a:p>
            <a:r>
              <a:rPr lang="en-US" dirty="0"/>
              <a:t> Hurricanes are significant societal hazards</a:t>
            </a:r>
          </a:p>
        </p:txBody>
      </p:sp>
    </p:spTree>
    <p:extLst>
      <p:ext uri="{BB962C8B-B14F-4D97-AF65-F5344CB8AC3E}">
        <p14:creationId xmlns:p14="http://schemas.microsoft.com/office/powerpoint/2010/main" val="187257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iss007e14908"/>
          <p:cNvPicPr>
            <a:picLocks noGrp="1" noChangeAspect="1" noChangeArrowheads="1"/>
          </p:cNvPicPr>
          <p:nvPr>
            <p:ph idx="1"/>
          </p:nvPr>
        </p:nvPicPr>
        <p:blipFill>
          <a:blip r:embed="rId3" cstate="print">
            <a:lum bright="36000" contrast="-54000"/>
          </a:blip>
          <a:srcRect b="4210"/>
          <a:stretch>
            <a:fillRect/>
          </a:stretch>
        </p:blipFill>
        <p:spPr>
          <a:xfrm>
            <a:off x="0" y="0"/>
            <a:ext cx="9144000" cy="6858000"/>
          </a:xfrm>
          <a:noFill/>
        </p:spPr>
      </p:pic>
      <p:sp>
        <p:nvSpPr>
          <p:cNvPr id="23555" name="Rectangle 2"/>
          <p:cNvSpPr>
            <a:spLocks noGrp="1" noChangeArrowheads="1"/>
          </p:cNvSpPr>
          <p:nvPr>
            <p:ph type="title"/>
          </p:nvPr>
        </p:nvSpPr>
        <p:spPr>
          <a:xfrm>
            <a:off x="457200" y="2133600"/>
            <a:ext cx="8229600" cy="1143000"/>
          </a:xfrm>
        </p:spPr>
        <p:txBody>
          <a:bodyPr/>
          <a:lstStyle/>
          <a:p>
            <a:pPr algn="ctr" eaLnBrk="1" hangingPunct="1">
              <a:defRPr/>
            </a:pPr>
            <a:r>
              <a:rPr lang="en-US" b="1" dirty="0">
                <a:solidFill>
                  <a:srgbClr val="0033CC"/>
                </a:solidFill>
                <a:effectLst>
                  <a:outerShdw blurRad="38100" dist="38100" dir="2700000" algn="tl">
                    <a:srgbClr val="000000">
                      <a:alpha val="43137"/>
                    </a:srgbClr>
                  </a:outerShdw>
                </a:effectLst>
              </a:rPr>
              <a:t>A Little Physics</a:t>
            </a:r>
          </a:p>
        </p:txBody>
      </p:sp>
    </p:spTree>
    <p:extLst>
      <p:ext uri="{BB962C8B-B14F-4D97-AF65-F5344CB8AC3E}">
        <p14:creationId xmlns:p14="http://schemas.microsoft.com/office/powerpoint/2010/main" val="8506116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Take-Away Points</a:t>
            </a:r>
          </a:p>
        </p:txBody>
      </p:sp>
      <p:sp>
        <p:nvSpPr>
          <p:cNvPr id="3" name="Content Placeholder 2"/>
          <p:cNvSpPr>
            <a:spLocks noGrp="1"/>
          </p:cNvSpPr>
          <p:nvPr>
            <p:ph idx="1"/>
          </p:nvPr>
        </p:nvSpPr>
        <p:spPr/>
        <p:txBody>
          <a:bodyPr/>
          <a:lstStyle/>
          <a:p>
            <a:pPr>
              <a:spcBef>
                <a:spcPts val="2000"/>
              </a:spcBef>
            </a:pPr>
            <a:r>
              <a:rPr lang="en-US" dirty="0"/>
              <a:t>  We need to move away from sole dependence on flawed 	historical data in assessing climate- and weather-related 	natural hazard risk and embrace advanced modeling 	techniques</a:t>
            </a:r>
          </a:p>
          <a:p>
            <a:pPr>
              <a:spcBef>
                <a:spcPts val="2000"/>
              </a:spcBef>
            </a:pPr>
            <a:r>
              <a:rPr lang="en-US" dirty="0"/>
              <a:t>  We can no longer regard climate change as a problem for the 	future; it has already tangibly affected important risks, e.g. 	Hurricane Harvey’s rainfall was ~3 times more likely in 	2017 than in 1970</a:t>
            </a:r>
          </a:p>
          <a:p>
            <a:pPr>
              <a:spcBef>
                <a:spcPts val="2000"/>
              </a:spcBef>
            </a:pPr>
            <a:r>
              <a:rPr lang="en-US" dirty="0"/>
              <a:t>   Hurricane-induced flooding is probably the most 	serious 	potential effect of climate change on hurricane-related risks</a:t>
            </a:r>
          </a:p>
        </p:txBody>
      </p:sp>
    </p:spTree>
    <p:extLst>
      <p:ext uri="{BB962C8B-B14F-4D97-AF65-F5344CB8AC3E}">
        <p14:creationId xmlns:p14="http://schemas.microsoft.com/office/powerpoint/2010/main" val="288761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Text Box 2"/>
          <p:cNvSpPr txBox="1">
            <a:spLocks noChangeArrowheads="1"/>
          </p:cNvSpPr>
          <p:nvPr/>
        </p:nvSpPr>
        <p:spPr bwMode="auto">
          <a:xfrm>
            <a:off x="0" y="120650"/>
            <a:ext cx="9144000" cy="488950"/>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33CC"/>
                </a:solidFill>
                <a:effectLst/>
                <a:uLnTx/>
                <a:uFillTx/>
                <a:latin typeface="Arial"/>
                <a:ea typeface="+mn-ea"/>
                <a:cs typeface="+mn-cs"/>
              </a:rPr>
              <a:t>Cross-section through a Hurricane &amp; Energy Production</a:t>
            </a:r>
          </a:p>
        </p:txBody>
      </p:sp>
      <p:grpSp>
        <p:nvGrpSpPr>
          <p:cNvPr id="2" name="Group 3"/>
          <p:cNvGrpSpPr>
            <a:grpSpLocks/>
          </p:cNvGrpSpPr>
          <p:nvPr/>
        </p:nvGrpSpPr>
        <p:grpSpPr bwMode="auto">
          <a:xfrm>
            <a:off x="2286000" y="6324600"/>
            <a:ext cx="5791200" cy="228600"/>
            <a:chOff x="1440" y="3936"/>
            <a:chExt cx="3648" cy="144"/>
          </a:xfrm>
        </p:grpSpPr>
        <p:sp>
          <p:nvSpPr>
            <p:cNvPr id="609284" name="Rectangle 4"/>
            <p:cNvSpPr>
              <a:spLocks noChangeArrowheads="1"/>
            </p:cNvSpPr>
            <p:nvPr/>
          </p:nvSpPr>
          <p:spPr bwMode="auto">
            <a:xfrm>
              <a:off x="1440" y="3936"/>
              <a:ext cx="1104" cy="144"/>
            </a:xfrm>
            <a:prstGeom prst="rect">
              <a:avLst/>
            </a:prstGeom>
            <a:solidFill>
              <a:schemeClr val="bg1"/>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285" name="Rectangle 5"/>
            <p:cNvSpPr>
              <a:spLocks noChangeArrowheads="1"/>
            </p:cNvSpPr>
            <p:nvPr/>
          </p:nvSpPr>
          <p:spPr bwMode="auto">
            <a:xfrm>
              <a:off x="3264" y="3936"/>
              <a:ext cx="1824" cy="144"/>
            </a:xfrm>
            <a:prstGeom prst="rect">
              <a:avLst/>
            </a:prstGeom>
            <a:solidFill>
              <a:schemeClr val="bg1"/>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609286" name="Picture 6" descr="fig2"/>
          <p:cNvPicPr>
            <a:picLocks noChangeAspect="1" noChangeArrowheads="1"/>
          </p:cNvPicPr>
          <p:nvPr/>
        </p:nvPicPr>
        <p:blipFill>
          <a:blip r:embed="rId3" cstate="print"/>
          <a:srcRect/>
          <a:stretch>
            <a:fillRect/>
          </a:stretch>
        </p:blipFill>
        <p:spPr bwMode="auto">
          <a:xfrm>
            <a:off x="977900" y="1676400"/>
            <a:ext cx="6870700" cy="4233863"/>
          </a:xfrm>
          <a:prstGeom prst="rect">
            <a:avLst/>
          </a:prstGeom>
          <a:noFill/>
        </p:spPr>
      </p:pic>
      <p:grpSp>
        <p:nvGrpSpPr>
          <p:cNvPr id="3" name="Group 7"/>
          <p:cNvGrpSpPr>
            <a:grpSpLocks/>
          </p:cNvGrpSpPr>
          <p:nvPr/>
        </p:nvGrpSpPr>
        <p:grpSpPr bwMode="auto">
          <a:xfrm>
            <a:off x="4406900" y="2514600"/>
            <a:ext cx="2971800" cy="2743200"/>
            <a:chOff x="2928" y="1584"/>
            <a:chExt cx="1872" cy="1728"/>
          </a:xfrm>
        </p:grpSpPr>
        <p:sp>
          <p:nvSpPr>
            <p:cNvPr id="609288" name="Line 8"/>
            <p:cNvSpPr>
              <a:spLocks noChangeShapeType="1"/>
            </p:cNvSpPr>
            <p:nvPr/>
          </p:nvSpPr>
          <p:spPr bwMode="auto">
            <a:xfrm>
              <a:off x="2928" y="1584"/>
              <a:ext cx="1872" cy="672"/>
            </a:xfrm>
            <a:prstGeom prst="line">
              <a:avLst/>
            </a:prstGeom>
            <a:noFill/>
            <a:ln w="508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289" name="Line 9"/>
            <p:cNvSpPr>
              <a:spLocks noChangeShapeType="1"/>
            </p:cNvSpPr>
            <p:nvPr/>
          </p:nvSpPr>
          <p:spPr bwMode="auto">
            <a:xfrm>
              <a:off x="2928" y="1584"/>
              <a:ext cx="0" cy="1008"/>
            </a:xfrm>
            <a:prstGeom prst="line">
              <a:avLst/>
            </a:prstGeom>
            <a:noFill/>
            <a:ln w="508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290" name="Line 10"/>
            <p:cNvSpPr>
              <a:spLocks noChangeShapeType="1"/>
            </p:cNvSpPr>
            <p:nvPr/>
          </p:nvSpPr>
          <p:spPr bwMode="auto">
            <a:xfrm>
              <a:off x="2928" y="2592"/>
              <a:ext cx="1872" cy="720"/>
            </a:xfrm>
            <a:prstGeom prst="line">
              <a:avLst/>
            </a:prstGeom>
            <a:noFill/>
            <a:ln w="508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291" name="Line 11"/>
            <p:cNvSpPr>
              <a:spLocks noChangeShapeType="1"/>
            </p:cNvSpPr>
            <p:nvPr/>
          </p:nvSpPr>
          <p:spPr bwMode="auto">
            <a:xfrm>
              <a:off x="4800" y="2256"/>
              <a:ext cx="0" cy="1056"/>
            </a:xfrm>
            <a:prstGeom prst="line">
              <a:avLst/>
            </a:prstGeom>
            <a:noFill/>
            <a:ln w="508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609292" name="Picture 12" descr="slide36"/>
          <p:cNvPicPr>
            <a:picLocks noChangeAspect="1" noChangeArrowheads="1"/>
          </p:cNvPicPr>
          <p:nvPr/>
        </p:nvPicPr>
        <p:blipFill>
          <a:blip r:embed="rId4" cstate="print"/>
          <a:srcRect/>
          <a:stretch>
            <a:fillRect/>
          </a:stretch>
        </p:blipFill>
        <p:spPr bwMode="auto">
          <a:xfrm>
            <a:off x="0" y="609600"/>
            <a:ext cx="9144000" cy="6048375"/>
          </a:xfrm>
          <a:prstGeom prst="rect">
            <a:avLst/>
          </a:prstGeom>
          <a:noFill/>
        </p:spPr>
      </p:pic>
      <p:pic>
        <p:nvPicPr>
          <p:cNvPr id="609293" name="Picture 13" descr="slide36a"/>
          <p:cNvPicPr>
            <a:picLocks noChangeAspect="1" noChangeArrowheads="1"/>
          </p:cNvPicPr>
          <p:nvPr/>
        </p:nvPicPr>
        <p:blipFill>
          <a:blip r:embed="rId5" cstate="print"/>
          <a:srcRect/>
          <a:stretch>
            <a:fillRect/>
          </a:stretch>
        </p:blipFill>
        <p:spPr bwMode="auto">
          <a:xfrm>
            <a:off x="0" y="609600"/>
            <a:ext cx="9144000" cy="6048375"/>
          </a:xfrm>
          <a:prstGeom prst="rect">
            <a:avLst/>
          </a:prstGeom>
          <a:noFill/>
        </p:spPr>
      </p:pic>
      <p:pic>
        <p:nvPicPr>
          <p:cNvPr id="609294" name="Picture 14" descr="slide36b"/>
          <p:cNvPicPr>
            <a:picLocks noChangeAspect="1" noChangeArrowheads="1"/>
          </p:cNvPicPr>
          <p:nvPr/>
        </p:nvPicPr>
        <p:blipFill>
          <a:blip r:embed="rId6" cstate="print"/>
          <a:srcRect/>
          <a:stretch>
            <a:fillRect/>
          </a:stretch>
        </p:blipFill>
        <p:spPr bwMode="auto">
          <a:xfrm>
            <a:off x="0" y="609600"/>
            <a:ext cx="9144000" cy="6048375"/>
          </a:xfrm>
          <a:prstGeom prst="rect">
            <a:avLst/>
          </a:prstGeom>
          <a:noFill/>
        </p:spPr>
      </p:pic>
      <p:pic>
        <p:nvPicPr>
          <p:cNvPr id="609295" name="Picture 15" descr="slide36c"/>
          <p:cNvPicPr>
            <a:picLocks noChangeAspect="1" noChangeArrowheads="1"/>
          </p:cNvPicPr>
          <p:nvPr/>
        </p:nvPicPr>
        <p:blipFill>
          <a:blip r:embed="rId7" cstate="print"/>
          <a:srcRect/>
          <a:stretch>
            <a:fillRect/>
          </a:stretch>
        </p:blipFill>
        <p:spPr bwMode="auto">
          <a:xfrm>
            <a:off x="0" y="609600"/>
            <a:ext cx="9144000" cy="6048375"/>
          </a:xfrm>
          <a:prstGeom prst="rect">
            <a:avLst/>
          </a:prstGeom>
          <a:noFill/>
        </p:spPr>
      </p:pic>
      <p:pic>
        <p:nvPicPr>
          <p:cNvPr id="609296" name="Picture 16" descr="slide36d"/>
          <p:cNvPicPr>
            <a:picLocks noChangeAspect="1" noChangeArrowheads="1"/>
          </p:cNvPicPr>
          <p:nvPr/>
        </p:nvPicPr>
        <p:blipFill>
          <a:blip r:embed="rId8" cstate="print"/>
          <a:srcRect/>
          <a:stretch>
            <a:fillRect/>
          </a:stretch>
        </p:blipFill>
        <p:spPr bwMode="auto">
          <a:xfrm>
            <a:off x="0" y="609600"/>
            <a:ext cx="9144000" cy="6048375"/>
          </a:xfrm>
          <a:prstGeom prst="rect">
            <a:avLst/>
          </a:prstGeom>
          <a:noFill/>
        </p:spPr>
      </p:pic>
      <p:grpSp>
        <p:nvGrpSpPr>
          <p:cNvPr id="4" name="Group 17"/>
          <p:cNvGrpSpPr>
            <a:grpSpLocks/>
          </p:cNvGrpSpPr>
          <p:nvPr/>
        </p:nvGrpSpPr>
        <p:grpSpPr bwMode="auto">
          <a:xfrm>
            <a:off x="1475160" y="5042693"/>
            <a:ext cx="3609727" cy="384175"/>
            <a:chOff x="1200" y="3408"/>
            <a:chExt cx="1536" cy="242"/>
          </a:xfrm>
          <a:noFill/>
        </p:grpSpPr>
        <p:sp>
          <p:nvSpPr>
            <p:cNvPr id="609298" name="Rectangle 18"/>
            <p:cNvSpPr>
              <a:spLocks noChangeArrowheads="1"/>
            </p:cNvSpPr>
            <p:nvPr/>
          </p:nvSpPr>
          <p:spPr bwMode="auto">
            <a:xfrm>
              <a:off x="1200" y="3408"/>
              <a:ext cx="1536" cy="240"/>
            </a:xfrm>
            <a:prstGeom prst="rect">
              <a:avLst/>
            </a:prstGeom>
            <a:grp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299" name="Text Box 19"/>
            <p:cNvSpPr txBox="1">
              <a:spLocks noChangeArrowheads="1"/>
            </p:cNvSpPr>
            <p:nvPr/>
          </p:nvSpPr>
          <p:spPr bwMode="auto">
            <a:xfrm>
              <a:off x="1344" y="3417"/>
              <a:ext cx="1344" cy="233"/>
            </a:xfrm>
            <a:prstGeom prst="rect">
              <a:avLst/>
            </a:prstGeom>
            <a:solidFill>
              <a:schemeClr val="bg1"/>
            </a:solid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Nearly isothermal expansion</a:t>
              </a:r>
            </a:p>
          </p:txBody>
        </p:sp>
      </p:grpSp>
      <p:grpSp>
        <p:nvGrpSpPr>
          <p:cNvPr id="5" name="Group 20"/>
          <p:cNvGrpSpPr>
            <a:grpSpLocks/>
          </p:cNvGrpSpPr>
          <p:nvPr/>
        </p:nvGrpSpPr>
        <p:grpSpPr bwMode="auto">
          <a:xfrm>
            <a:off x="5764213" y="1600202"/>
            <a:ext cx="2743200" cy="392113"/>
            <a:chOff x="3631" y="1056"/>
            <a:chExt cx="1728" cy="247"/>
          </a:xfrm>
        </p:grpSpPr>
        <p:sp>
          <p:nvSpPr>
            <p:cNvPr id="609301" name="Rectangle 21"/>
            <p:cNvSpPr>
              <a:spLocks noChangeArrowheads="1"/>
            </p:cNvSpPr>
            <p:nvPr/>
          </p:nvSpPr>
          <p:spPr bwMode="auto">
            <a:xfrm>
              <a:off x="3648" y="1056"/>
              <a:ext cx="1584" cy="240"/>
            </a:xfrm>
            <a:prstGeom prst="rect">
              <a:avLst/>
            </a:prstGeom>
            <a:solidFill>
              <a:schemeClr val="bg1"/>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302" name="Text Box 22"/>
            <p:cNvSpPr txBox="1">
              <a:spLocks noChangeArrowheads="1"/>
            </p:cNvSpPr>
            <p:nvPr/>
          </p:nvSpPr>
          <p:spPr bwMode="auto">
            <a:xfrm>
              <a:off x="3631" y="1072"/>
              <a:ext cx="1728" cy="231"/>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Isothermal compression</a:t>
              </a:r>
            </a:p>
          </p:txBody>
        </p:sp>
      </p:grpSp>
      <p:grpSp>
        <p:nvGrpSpPr>
          <p:cNvPr id="6" name="Group 23"/>
          <p:cNvGrpSpPr>
            <a:grpSpLocks/>
          </p:cNvGrpSpPr>
          <p:nvPr/>
        </p:nvGrpSpPr>
        <p:grpSpPr bwMode="auto">
          <a:xfrm>
            <a:off x="1920472" y="2514600"/>
            <a:ext cx="1590480" cy="646113"/>
            <a:chOff x="1095" y="1688"/>
            <a:chExt cx="1106" cy="407"/>
          </a:xfrm>
        </p:grpSpPr>
        <p:sp>
          <p:nvSpPr>
            <p:cNvPr id="609304" name="Rectangle 24"/>
            <p:cNvSpPr>
              <a:spLocks noChangeArrowheads="1"/>
            </p:cNvSpPr>
            <p:nvPr/>
          </p:nvSpPr>
          <p:spPr bwMode="auto">
            <a:xfrm rot="-2683230">
              <a:off x="1095" y="1769"/>
              <a:ext cx="1106" cy="231"/>
            </a:xfrm>
            <a:prstGeom prst="rect">
              <a:avLst/>
            </a:prstGeom>
            <a:solidFill>
              <a:schemeClr val="bg1"/>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305" name="Text Box 25"/>
            <p:cNvSpPr txBox="1">
              <a:spLocks noChangeArrowheads="1"/>
            </p:cNvSpPr>
            <p:nvPr/>
          </p:nvSpPr>
          <p:spPr bwMode="auto">
            <a:xfrm rot="18903303">
              <a:off x="1200" y="1688"/>
              <a:ext cx="884" cy="407"/>
            </a:xfrm>
            <a:prstGeom prst="rect">
              <a:avLst/>
            </a:prstGeom>
            <a:solidFill>
              <a:schemeClr val="bg1"/>
            </a:solid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Adiabatic expansion</a:t>
              </a:r>
            </a:p>
          </p:txBody>
        </p:sp>
      </p:grpSp>
      <p:grpSp>
        <p:nvGrpSpPr>
          <p:cNvPr id="7" name="Group 26"/>
          <p:cNvGrpSpPr>
            <a:grpSpLocks/>
          </p:cNvGrpSpPr>
          <p:nvPr/>
        </p:nvGrpSpPr>
        <p:grpSpPr bwMode="auto">
          <a:xfrm>
            <a:off x="5056187" y="3078561"/>
            <a:ext cx="3249613" cy="585788"/>
            <a:chOff x="3306" y="1919"/>
            <a:chExt cx="1734" cy="369"/>
          </a:xfrm>
        </p:grpSpPr>
        <p:sp>
          <p:nvSpPr>
            <p:cNvPr id="609307" name="Rectangle 27"/>
            <p:cNvSpPr>
              <a:spLocks noChangeArrowheads="1"/>
            </p:cNvSpPr>
            <p:nvPr/>
          </p:nvSpPr>
          <p:spPr bwMode="auto">
            <a:xfrm rot="-2337354">
              <a:off x="3306" y="2048"/>
              <a:ext cx="1536" cy="240"/>
            </a:xfrm>
            <a:prstGeom prst="rect">
              <a:avLst/>
            </a:prstGeom>
            <a:solidFill>
              <a:schemeClr val="bg1"/>
            </a:soli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09308" name="Text Box 28"/>
            <p:cNvSpPr txBox="1">
              <a:spLocks noChangeArrowheads="1"/>
            </p:cNvSpPr>
            <p:nvPr/>
          </p:nvSpPr>
          <p:spPr bwMode="auto">
            <a:xfrm rot="19265493">
              <a:off x="3360" y="1919"/>
              <a:ext cx="1680" cy="252"/>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Adiabatic compression</a:t>
              </a:r>
            </a:p>
          </p:txBody>
        </p:sp>
      </p:grpSp>
      <p:grpSp>
        <p:nvGrpSpPr>
          <p:cNvPr id="8" name="Group 29"/>
          <p:cNvGrpSpPr>
            <a:grpSpLocks/>
          </p:cNvGrpSpPr>
          <p:nvPr/>
        </p:nvGrpSpPr>
        <p:grpSpPr bwMode="auto">
          <a:xfrm>
            <a:off x="152400" y="762000"/>
            <a:ext cx="8763000" cy="5913438"/>
            <a:chOff x="96" y="480"/>
            <a:chExt cx="5520" cy="3725"/>
          </a:xfrm>
        </p:grpSpPr>
        <p:sp>
          <p:nvSpPr>
            <p:cNvPr id="609310" name="Text Box 30"/>
            <p:cNvSpPr txBox="1">
              <a:spLocks noChangeArrowheads="1"/>
            </p:cNvSpPr>
            <p:nvPr/>
          </p:nvSpPr>
          <p:spPr bwMode="auto">
            <a:xfrm>
              <a:off x="384" y="480"/>
              <a:ext cx="432" cy="231"/>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eye</a:t>
              </a:r>
            </a:p>
          </p:txBody>
        </p:sp>
        <p:sp>
          <p:nvSpPr>
            <p:cNvPr id="609311" name="Text Box 31"/>
            <p:cNvSpPr txBox="1">
              <a:spLocks noChangeArrowheads="1"/>
            </p:cNvSpPr>
            <p:nvPr/>
          </p:nvSpPr>
          <p:spPr bwMode="auto">
            <a:xfrm>
              <a:off x="5040" y="480"/>
              <a:ext cx="576" cy="231"/>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edge</a:t>
              </a:r>
            </a:p>
          </p:txBody>
        </p:sp>
        <p:sp>
          <p:nvSpPr>
            <p:cNvPr id="609312" name="Text Box 32"/>
            <p:cNvSpPr txBox="1">
              <a:spLocks noChangeArrowheads="1"/>
            </p:cNvSpPr>
            <p:nvPr/>
          </p:nvSpPr>
          <p:spPr bwMode="auto">
            <a:xfrm>
              <a:off x="3852" y="3126"/>
              <a:ext cx="940" cy="213"/>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Low entropy </a:t>
              </a:r>
            </a:p>
          </p:txBody>
        </p:sp>
        <p:sp>
          <p:nvSpPr>
            <p:cNvPr id="609313" name="Text Box 33"/>
            <p:cNvSpPr txBox="1">
              <a:spLocks noChangeArrowheads="1"/>
            </p:cNvSpPr>
            <p:nvPr/>
          </p:nvSpPr>
          <p:spPr bwMode="auto">
            <a:xfrm rot="16200000">
              <a:off x="-753" y="2049"/>
              <a:ext cx="1968" cy="269"/>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200" b="1" i="0" u="none" strike="noStrike" kern="1200" cap="none" spc="0" normalizeH="0" baseline="0" noProof="0" dirty="0">
                  <a:ln>
                    <a:noFill/>
                  </a:ln>
                  <a:solidFill>
                    <a:srgbClr val="0033CC"/>
                  </a:solidFill>
                  <a:effectLst/>
                  <a:uLnTx/>
                  <a:uFillTx/>
                  <a:latin typeface="Arial"/>
                  <a:ea typeface="+mn-ea"/>
                  <a:cs typeface="+mn-cs"/>
                </a:rPr>
                <a:t>Height above ocean</a:t>
              </a:r>
            </a:p>
          </p:txBody>
        </p:sp>
        <p:sp>
          <p:nvSpPr>
            <p:cNvPr id="609314" name="Text Box 34"/>
            <p:cNvSpPr txBox="1">
              <a:spLocks noChangeArrowheads="1"/>
            </p:cNvSpPr>
            <p:nvPr/>
          </p:nvSpPr>
          <p:spPr bwMode="auto">
            <a:xfrm>
              <a:off x="3792" y="3782"/>
              <a:ext cx="1344" cy="25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Ocean surface</a:t>
              </a:r>
            </a:p>
          </p:txBody>
        </p:sp>
        <p:sp>
          <p:nvSpPr>
            <p:cNvPr id="609315" name="Text Box 35"/>
            <p:cNvSpPr txBox="1">
              <a:spLocks noChangeArrowheads="1"/>
            </p:cNvSpPr>
            <p:nvPr/>
          </p:nvSpPr>
          <p:spPr bwMode="auto">
            <a:xfrm>
              <a:off x="2400" y="3936"/>
              <a:ext cx="1344" cy="269"/>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200" b="1" i="0" u="none" strike="noStrike" kern="1200" cap="none" spc="0" normalizeH="0" baseline="0" noProof="0" dirty="0">
                  <a:ln>
                    <a:noFill/>
                  </a:ln>
                  <a:solidFill>
                    <a:srgbClr val="0033CC"/>
                  </a:solidFill>
                  <a:effectLst/>
                  <a:uLnTx/>
                  <a:uFillTx/>
                  <a:latin typeface="Arial"/>
                  <a:ea typeface="+mn-ea"/>
                  <a:cs typeface="+mn-cs"/>
                </a:rPr>
                <a:t>Radius (km)</a:t>
              </a:r>
            </a:p>
          </p:txBody>
        </p:sp>
      </p:grpSp>
    </p:spTree>
    <p:extLst>
      <p:ext uri="{BB962C8B-B14F-4D97-AF65-F5344CB8AC3E}">
        <p14:creationId xmlns:p14="http://schemas.microsoft.com/office/powerpoint/2010/main" val="196617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609292"/>
                                        </p:tgtEl>
                                        <p:attrNameLst>
                                          <p:attrName>style.visibility</p:attrName>
                                        </p:attrNameLst>
                                      </p:cBhvr>
                                      <p:to>
                                        <p:strVal val="visible"/>
                                      </p:to>
                                    </p:set>
                                    <p:anim calcmode="lin" valueType="num">
                                      <p:cBhvr>
                                        <p:cTn id="12" dur="500" fill="hold"/>
                                        <p:tgtEl>
                                          <p:spTgt spid="609292"/>
                                        </p:tgtEl>
                                        <p:attrNameLst>
                                          <p:attrName>ppt_w</p:attrName>
                                        </p:attrNameLst>
                                      </p:cBhvr>
                                      <p:tavLst>
                                        <p:tav tm="0">
                                          <p:val>
                                            <p:fltVal val="0"/>
                                          </p:val>
                                        </p:tav>
                                        <p:tav tm="100000">
                                          <p:val>
                                            <p:strVal val="#ppt_w"/>
                                          </p:val>
                                        </p:tav>
                                      </p:tavLst>
                                    </p:anim>
                                    <p:anim calcmode="lin" valueType="num">
                                      <p:cBhvr>
                                        <p:cTn id="13" dur="500" fill="hold"/>
                                        <p:tgtEl>
                                          <p:spTgt spid="609292"/>
                                        </p:tgtEl>
                                        <p:attrNameLst>
                                          <p:attrName>ppt_h</p:attrName>
                                        </p:attrNameLst>
                                      </p:cBhvr>
                                      <p:tavLst>
                                        <p:tav tm="0">
                                          <p:val>
                                            <p:fltVal val="0"/>
                                          </p:val>
                                        </p:tav>
                                        <p:tav tm="100000">
                                          <p:val>
                                            <p:strVal val="#ppt_h"/>
                                          </p:val>
                                        </p:tav>
                                      </p:tavLst>
                                    </p:anim>
                                    <p:animEffect transition="in" filter="fade">
                                      <p:cBhvr>
                                        <p:cTn id="14" dur="500"/>
                                        <p:tgtEl>
                                          <p:spTgt spid="609292"/>
                                        </p:tgtEl>
                                      </p:cBhvr>
                                    </p:animEffec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par>
                          <p:cTn id="22" fill="hold">
                            <p:stCondLst>
                              <p:cond delay="0"/>
                            </p:stCondLst>
                            <p:childTnLst>
                              <p:par>
                                <p:cTn id="23" presetID="22" presetClass="entr" presetSubtype="2" fill="hold" nodeType="afterEffect">
                                  <p:stCondLst>
                                    <p:cond delay="0"/>
                                  </p:stCondLst>
                                  <p:childTnLst>
                                    <p:set>
                                      <p:cBhvr>
                                        <p:cTn id="24" dur="1" fill="hold">
                                          <p:stCondLst>
                                            <p:cond delay="0"/>
                                          </p:stCondLst>
                                        </p:cTn>
                                        <p:tgtEl>
                                          <p:spTgt spid="609293"/>
                                        </p:tgtEl>
                                        <p:attrNameLst>
                                          <p:attrName>style.visibility</p:attrName>
                                        </p:attrNameLst>
                                      </p:cBhvr>
                                      <p:to>
                                        <p:strVal val="visible"/>
                                      </p:to>
                                    </p:set>
                                    <p:animEffect transition="in" filter="wipe(right)">
                                      <p:cBhvr>
                                        <p:cTn id="25" dur="2000"/>
                                        <p:tgtEl>
                                          <p:spTgt spid="60929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09294"/>
                                        </p:tgtEl>
                                        <p:attrNameLst>
                                          <p:attrName>style.visibility</p:attrName>
                                        </p:attrNameLst>
                                      </p:cBhvr>
                                      <p:to>
                                        <p:strVal val="visible"/>
                                      </p:to>
                                    </p:set>
                                    <p:animEffect transition="in" filter="wipe(down)">
                                      <p:cBhvr>
                                        <p:cTn id="30" dur="2000"/>
                                        <p:tgtEl>
                                          <p:spTgt spid="609294"/>
                                        </p:tgtEl>
                                      </p:cBhvr>
                                    </p:animEffec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609295"/>
                                        </p:tgtEl>
                                        <p:attrNameLst>
                                          <p:attrName>style.visibility</p:attrName>
                                        </p:attrNameLst>
                                      </p:cBhvr>
                                      <p:to>
                                        <p:strVal val="visible"/>
                                      </p:to>
                                    </p:set>
                                    <p:animEffect transition="in" filter="wipe(up)">
                                      <p:cBhvr>
                                        <p:cTn id="37" dur="2000"/>
                                        <p:tgtEl>
                                          <p:spTgt spid="609295"/>
                                        </p:tgtEl>
                                      </p:cBhvr>
                                    </p:animEffect>
                                  </p:childTnLst>
                                </p:cTn>
                              </p:par>
                              <p:par>
                                <p:cTn id="38" presetID="1"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609296"/>
                                        </p:tgtEl>
                                        <p:attrNameLst>
                                          <p:attrName>style.visibility</p:attrName>
                                        </p:attrNameLst>
                                      </p:cBhvr>
                                      <p:to>
                                        <p:strVal val="visible"/>
                                      </p:to>
                                    </p:set>
                                    <p:animEffect transition="in" filter="wipe(up)">
                                      <p:cBhvr>
                                        <p:cTn id="44" dur="2000"/>
                                        <p:tgtEl>
                                          <p:spTgt spid="609296"/>
                                        </p:tgtEl>
                                      </p:cBhvr>
                                    </p:animEffect>
                                  </p:childTnLst>
                                </p:cTn>
                              </p:par>
                              <p:par>
                                <p:cTn id="45" presetID="1"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3" cstate="print"/>
          <a:srcRect l="8392" r="10912"/>
          <a:stretch>
            <a:fillRect/>
          </a:stretch>
        </p:blipFill>
        <p:spPr bwMode="auto">
          <a:xfrm>
            <a:off x="533400" y="762000"/>
            <a:ext cx="7654925" cy="5916613"/>
          </a:xfrm>
          <a:prstGeom prst="rect">
            <a:avLst/>
          </a:prstGeom>
          <a:noFill/>
          <a:ln w="9525">
            <a:noFill/>
            <a:miter lim="800000"/>
            <a:headEnd/>
            <a:tailEnd/>
          </a:ln>
        </p:spPr>
      </p:pic>
      <p:sp>
        <p:nvSpPr>
          <p:cNvPr id="5" name="TextBox 4"/>
          <p:cNvSpPr txBox="1"/>
          <p:nvPr/>
        </p:nvSpPr>
        <p:spPr>
          <a:xfrm>
            <a:off x="1219200" y="381000"/>
            <a:ext cx="7239000" cy="523875"/>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33CC"/>
                </a:solidFill>
                <a:effectLst/>
                <a:uLnTx/>
                <a:uFillTx/>
                <a:latin typeface="Arial" charset="0"/>
                <a:ea typeface="+mn-ea"/>
                <a:cs typeface="+mn-cs"/>
              </a:rPr>
              <a:t>Annual Maximum Potential Intensity (m/s)</a:t>
            </a:r>
          </a:p>
        </p:txBody>
      </p:sp>
    </p:spTree>
    <p:extLst>
      <p:ext uri="{BB962C8B-B14F-4D97-AF65-F5344CB8AC3E}">
        <p14:creationId xmlns:p14="http://schemas.microsoft.com/office/powerpoint/2010/main" val="1902304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solidFill>
                  <a:srgbClr val="0033CC"/>
                </a:solidFill>
              </a:rPr>
              <a:t>Global Climatology</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010" t="1519" r="1010"/>
          <a:stretch/>
        </p:blipFill>
        <p:spPr>
          <a:xfrm>
            <a:off x="838200" y="1364226"/>
            <a:ext cx="7391400" cy="4462169"/>
          </a:xfrm>
          <a:prstGeom prst="rect">
            <a:avLst/>
          </a:prstGeom>
        </p:spPr>
      </p:pic>
      <p:sp>
        <p:nvSpPr>
          <p:cNvPr id="6" name="Rectangle 5"/>
          <p:cNvSpPr/>
          <p:nvPr/>
        </p:nvSpPr>
        <p:spPr>
          <a:xfrm>
            <a:off x="762000" y="6019800"/>
            <a:ext cx="8153400" cy="584775"/>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US" sz="1600" b="0" i="1" u="none" strike="noStrike" kern="1200" cap="none" spc="0" normalizeH="0" baseline="0" noProof="0" dirty="0">
                <a:ln>
                  <a:noFill/>
                </a:ln>
                <a:solidFill>
                  <a:srgbClr val="44546A"/>
                </a:solidFill>
                <a:effectLst/>
                <a:uLnTx/>
                <a:uFillTx/>
                <a:latin typeface="Arial" panose="020B0604020202020204" pitchFamily="34" charset="0"/>
                <a:ea typeface="Calibri" panose="020F0502020204030204" pitchFamily="34" charset="0"/>
                <a:cs typeface="Times New Roman" panose="02020603050405020304" pitchFamily="18" charset="0"/>
              </a:rPr>
              <a:t>Tracks of all tropical cyclones in the historical record from 1851 to 2010. The tracks are colored according to the maximum wind at 10 m altitude, on the scale at lower right.</a:t>
            </a:r>
          </a:p>
        </p:txBody>
      </p:sp>
    </p:spTree>
    <p:extLst>
      <p:ext uri="{BB962C8B-B14F-4D97-AF65-F5344CB8AC3E}">
        <p14:creationId xmlns:p14="http://schemas.microsoft.com/office/powerpoint/2010/main" val="1289125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Global Hurricane Hazard</a:t>
            </a:r>
          </a:p>
        </p:txBody>
      </p:sp>
      <p:sp>
        <p:nvSpPr>
          <p:cNvPr id="3" name="Content Placeholder 2"/>
          <p:cNvSpPr>
            <a:spLocks noGrp="1"/>
          </p:cNvSpPr>
          <p:nvPr>
            <p:ph idx="1"/>
          </p:nvPr>
        </p:nvSpPr>
        <p:spPr>
          <a:xfrm>
            <a:off x="533400" y="1826824"/>
            <a:ext cx="8229600" cy="3745840"/>
          </a:xfrm>
        </p:spPr>
        <p:txBody>
          <a:bodyPr>
            <a:normAutofit/>
          </a:bodyPr>
          <a:lstStyle/>
          <a:p>
            <a:r>
              <a:rPr lang="en-US" dirty="0"/>
              <a:t>About 15,000 deaths per year since 1971</a:t>
            </a:r>
          </a:p>
          <a:p>
            <a:endParaRPr lang="en-US" dirty="0"/>
          </a:p>
          <a:p>
            <a:r>
              <a:rPr lang="en-US" dirty="0"/>
              <a:t>$ 1.1 trillion 2015 U.S. dollars in damages ($21 	billion/</a:t>
            </a:r>
            <a:r>
              <a:rPr lang="en-US" dirty="0" err="1"/>
              <a:t>yr</a:t>
            </a:r>
            <a:r>
              <a:rPr lang="en-US" dirty="0"/>
              <a:t>) since 1971</a:t>
            </a:r>
          </a:p>
          <a:p>
            <a:pPr marL="0" indent="0">
              <a:buNone/>
            </a:pPr>
            <a:endParaRPr lang="en-US" dirty="0"/>
          </a:p>
          <a:p>
            <a:r>
              <a:rPr lang="en-US" dirty="0"/>
              <a:t>Global population exposed to hurricane 	hazards has tripled since 1970</a:t>
            </a:r>
          </a:p>
          <a:p>
            <a:pPr marL="0" indent="0">
              <a:buNone/>
            </a:pPr>
            <a:endParaRPr lang="en-US" dirty="0"/>
          </a:p>
        </p:txBody>
      </p:sp>
      <p:sp>
        <p:nvSpPr>
          <p:cNvPr id="4" name="Rectangle 3"/>
          <p:cNvSpPr/>
          <p:nvPr/>
        </p:nvSpPr>
        <p:spPr>
          <a:xfrm>
            <a:off x="3952874" y="6057224"/>
            <a:ext cx="473392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EM-DAT, 2020: The OFDA/CRED International Disaster Database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563C2"/>
                </a:solidFill>
                <a:effectLst/>
                <a:uLnTx/>
                <a:uFillTx/>
                <a:latin typeface="Arial"/>
                <a:ea typeface="+mn-ea"/>
                <a:cs typeface="+mn-cs"/>
              </a:rPr>
              <a:t>http://www.emdat.be/</a:t>
            </a:r>
            <a:r>
              <a:rPr kumimoji="0" lang="en-US" sz="1200" b="0" i="0" u="none" strike="noStrike" kern="1200" cap="none" spc="0" normalizeH="0" baseline="0" noProof="0" dirty="0">
                <a:ln>
                  <a:noFill/>
                </a:ln>
                <a:solidFill>
                  <a:srgbClr val="000000"/>
                </a:solidFill>
                <a:effectLst/>
                <a:uLnTx/>
                <a:uFillTx/>
                <a:latin typeface="Arial"/>
                <a:ea typeface="+mn-ea"/>
                <a:cs typeface="+mn-cs"/>
              </a:rPr>
              <a:t>.</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3573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iel2.potx" id="{250AC1EA-DA14-4220-9E36-111C7C5F504E}" vid="{0FB28C82-03FD-43C2-9C06-BBD8F4212DC3}"/>
    </a:ext>
  </a:extLst>
</a:theme>
</file>

<file path=ppt/theme/theme2.xml><?xml version="1.0" encoding="utf-8"?>
<a:theme xmlns:a="http://schemas.openxmlformats.org/drawingml/2006/main" name="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2A6F739F-3A09-4ADA-8776-2093663EFD9D}" vid="{40672A34-E831-4C6B-9417-51759A73FF00}"/>
    </a:ext>
  </a:extLst>
</a:theme>
</file>

<file path=ppt/theme/theme4.xml><?xml version="1.0" encoding="utf-8"?>
<a:theme xmlns:a="http://schemas.openxmlformats.org/drawingml/2006/main" name="1_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Ariel2</Template>
  <TotalTime>199</TotalTime>
  <Words>2457</Words>
  <Application>Microsoft Office PowerPoint</Application>
  <PresentationFormat>On-screen Show (4:3)</PresentationFormat>
  <Paragraphs>166</Paragraphs>
  <Slides>50</Slides>
  <Notes>9</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50</vt:i4>
      </vt:variant>
    </vt:vector>
  </HeadingPairs>
  <TitlesOfParts>
    <vt:vector size="58" baseType="lpstr">
      <vt:lpstr>Arial</vt:lpstr>
      <vt:lpstr>Calibri</vt:lpstr>
      <vt:lpstr>Calibri Light</vt:lpstr>
      <vt:lpstr>Office Theme</vt:lpstr>
      <vt:lpstr>Ariel</vt:lpstr>
      <vt:lpstr>5_Office Theme</vt:lpstr>
      <vt:lpstr>1_Ariel</vt:lpstr>
      <vt:lpstr>1_Office Theme</vt:lpstr>
      <vt:lpstr> Hurricanes and Climate Change</vt:lpstr>
      <vt:lpstr>Program</vt:lpstr>
      <vt:lpstr>The View from Space</vt:lpstr>
      <vt:lpstr>PowerPoint Presentation</vt:lpstr>
      <vt:lpstr>A Little Physics</vt:lpstr>
      <vt:lpstr>PowerPoint Presentation</vt:lpstr>
      <vt:lpstr>PowerPoint Presentation</vt:lpstr>
      <vt:lpstr>Global Climatology</vt:lpstr>
      <vt:lpstr>The Global Hurricane Hazard</vt:lpstr>
      <vt:lpstr>PowerPoint Presentation</vt:lpstr>
      <vt:lpstr>PowerPoint Presentation</vt:lpstr>
      <vt:lpstr>Overview of Greenhouse Gas-Induced Climate Change</vt:lpstr>
      <vt:lpstr>PowerPoint Presentation</vt:lpstr>
      <vt:lpstr>PowerPoint Presentation</vt:lpstr>
      <vt:lpstr>PowerPoint Presentation</vt:lpstr>
      <vt:lpstr>PowerPoint Presentation</vt:lpstr>
      <vt:lpstr>Our Influence on Greenhouse Gases</vt:lpstr>
      <vt:lpstr>Svante Arrhenius, 1859-1927</vt:lpstr>
      <vt:lpstr>PowerPoint Presentation</vt:lpstr>
      <vt:lpstr>PowerPoint Presentation</vt:lpstr>
      <vt:lpstr>Climate Change Effects on Hurricanes</vt:lpstr>
      <vt:lpstr>PowerPoint Presentation</vt:lpstr>
      <vt:lpstr>PowerPoint Presentation</vt:lpstr>
      <vt:lpstr>How do we quantify hurricane risks, accounting for climate change?</vt:lpstr>
      <vt:lpstr>Flawed Basis of Current Risk Modeling</vt:lpstr>
      <vt:lpstr>The Heart of the Natural Disaster Problem:</vt:lpstr>
      <vt:lpstr>PowerPoint Presentation</vt:lpstr>
      <vt:lpstr>PowerPoint Presentation</vt:lpstr>
      <vt:lpstr>Historical Records</vt:lpstr>
      <vt:lpstr>PowerPoint Presentation</vt:lpstr>
      <vt:lpstr>PowerPoint Presentation</vt:lpstr>
      <vt:lpstr>Using Physics to Assess Hurricane Risk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Making it Personal</vt:lpstr>
      <vt:lpstr>PowerPoint Presentation</vt:lpstr>
      <vt:lpstr>PowerPoint Presentation</vt:lpstr>
      <vt:lpstr>Summary</vt:lpstr>
      <vt:lpstr>Other Take-Away Points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Hurricanes and Climate Change</dc:title>
  <dc:creator>Kerry Emanuel</dc:creator>
  <cp:lastModifiedBy>Kerry Emanuel</cp:lastModifiedBy>
  <cp:revision>10</cp:revision>
  <dcterms:created xsi:type="dcterms:W3CDTF">2022-06-02T13:10:13Z</dcterms:created>
  <dcterms:modified xsi:type="dcterms:W3CDTF">2022-06-02T16:29:37Z</dcterms:modified>
</cp:coreProperties>
</file>