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6" r:id="rId4"/>
    <p:sldMasterId id="2147483710" r:id="rId5"/>
    <p:sldMasterId id="2147483722" r:id="rId6"/>
    <p:sldMasterId id="2147483784" r:id="rId7"/>
    <p:sldMasterId id="2147483796" r:id="rId8"/>
    <p:sldMasterId id="2147483809" r:id="rId9"/>
    <p:sldMasterId id="2147483821" r:id="rId10"/>
  </p:sldMasterIdLst>
  <p:notesMasterIdLst>
    <p:notesMasterId r:id="rId78"/>
  </p:notesMasterIdLst>
  <p:sldIdLst>
    <p:sldId id="257" r:id="rId11"/>
    <p:sldId id="256" r:id="rId12"/>
    <p:sldId id="486" r:id="rId13"/>
    <p:sldId id="278" r:id="rId14"/>
    <p:sldId id="476" r:id="rId15"/>
    <p:sldId id="528" r:id="rId16"/>
    <p:sldId id="443" r:id="rId17"/>
    <p:sldId id="445" r:id="rId18"/>
    <p:sldId id="413" r:id="rId19"/>
    <p:sldId id="442" r:id="rId20"/>
    <p:sldId id="468" r:id="rId21"/>
    <p:sldId id="469" r:id="rId22"/>
    <p:sldId id="530" r:id="rId23"/>
    <p:sldId id="470" r:id="rId24"/>
    <p:sldId id="538" r:id="rId25"/>
    <p:sldId id="539" r:id="rId26"/>
    <p:sldId id="259" r:id="rId27"/>
    <p:sldId id="531" r:id="rId28"/>
    <p:sldId id="393" r:id="rId29"/>
    <p:sldId id="415" r:id="rId30"/>
    <p:sldId id="529" r:id="rId31"/>
    <p:sldId id="533" r:id="rId32"/>
    <p:sldId id="516" r:id="rId33"/>
    <p:sldId id="523" r:id="rId34"/>
    <p:sldId id="532" r:id="rId35"/>
    <p:sldId id="261" r:id="rId36"/>
    <p:sldId id="534" r:id="rId37"/>
    <p:sldId id="265" r:id="rId38"/>
    <p:sldId id="451" r:id="rId39"/>
    <p:sldId id="294" r:id="rId40"/>
    <p:sldId id="305" r:id="rId41"/>
    <p:sldId id="303" r:id="rId42"/>
    <p:sldId id="304" r:id="rId43"/>
    <p:sldId id="314" r:id="rId44"/>
    <p:sldId id="307" r:id="rId45"/>
    <p:sldId id="540" r:id="rId46"/>
    <p:sldId id="464" r:id="rId47"/>
    <p:sldId id="541" r:id="rId48"/>
    <p:sldId id="454" r:id="rId49"/>
    <p:sldId id="511" r:id="rId50"/>
    <p:sldId id="503" r:id="rId51"/>
    <p:sldId id="536" r:id="rId52"/>
    <p:sldId id="537" r:id="rId53"/>
    <p:sldId id="535" r:id="rId54"/>
    <p:sldId id="514" r:id="rId55"/>
    <p:sldId id="500" r:id="rId56"/>
    <p:sldId id="485" r:id="rId57"/>
    <p:sldId id="509" r:id="rId58"/>
    <p:sldId id="513" r:id="rId59"/>
    <p:sldId id="512" r:id="rId60"/>
    <p:sldId id="492" r:id="rId61"/>
    <p:sldId id="493" r:id="rId62"/>
    <p:sldId id="494" r:id="rId63"/>
    <p:sldId id="504" r:id="rId64"/>
    <p:sldId id="505" r:id="rId65"/>
    <p:sldId id="522" r:id="rId66"/>
    <p:sldId id="472" r:id="rId67"/>
    <p:sldId id="473" r:id="rId68"/>
    <p:sldId id="450" r:id="rId69"/>
    <p:sldId id="526" r:id="rId70"/>
    <p:sldId id="520" r:id="rId71"/>
    <p:sldId id="506" r:id="rId72"/>
    <p:sldId id="508" r:id="rId73"/>
    <p:sldId id="527" r:id="rId74"/>
    <p:sldId id="517" r:id="rId75"/>
    <p:sldId id="465" r:id="rId76"/>
    <p:sldId id="519" r:id="rId7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034" autoAdjust="0"/>
  </p:normalViewPr>
  <p:slideViewPr>
    <p:cSldViewPr snapToGrid="0">
      <p:cViewPr varScale="1">
        <p:scale>
          <a:sx n="105" d="100"/>
          <a:sy n="105" d="100"/>
        </p:scale>
        <p:origin x="57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16" Type="http://schemas.openxmlformats.org/officeDocument/2006/relationships/slide" Target="slides/slide6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82" Type="http://schemas.openxmlformats.org/officeDocument/2006/relationships/tableStyles" Target="tableStyles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A3B82-10DC-4E3E-9FAA-FD7E13A075D1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C5B43F-7019-4863-A9C1-94777A377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04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00DBDC-076F-4398-BD32-9FB6D17C555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593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Describe </a:t>
            </a:r>
            <a:r>
              <a:rPr lang="en-GB" dirty="0" err="1"/>
              <a:t>pdf</a:t>
            </a:r>
            <a:r>
              <a:rPr lang="en-GB" dirty="0"/>
              <a:t>. Reflects</a:t>
            </a:r>
            <a:r>
              <a:rPr lang="en-GB" baseline="0" dirty="0"/>
              <a:t> post-IPCC knowledge as well as IPCC AR4.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4F763-4979-444B-93C0-8B2420FBB9FA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63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0D1C3D-91E2-4F08-8C51-CB7AC6C2E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162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B48AC-F0A4-4B58-A67F-C05AC42687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487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20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16079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82357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95650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43749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1953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0814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58755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141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4258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8604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634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4945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06801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3717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828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452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E8A08-ABF8-4EE6-BBF5-13A29E2C07D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F7967A-4208-4CCB-BE70-D504D25DC10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852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AD45EF-41AF-4B89-A1F2-858EEB91C28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CADC03-3525-42E6-8E81-CD65FAACA2F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878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7B464-C855-4106-B044-83714F5B001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D65033-4078-4342-BC08-CBAC01CA18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256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0EDC1C-705E-478A-B28C-655FAB10D80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A49A7-FCEC-4A71-985F-101EA0B1D9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0382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33C21E-0398-4E89-B501-01219F3D0F1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D7D667-D4E9-441F-AB18-9BCEFFD52F5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5078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0C56D-7FC8-4991-9BFA-594AE38A561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34EC1F-6B94-429B-8A5E-00FFFF9ADBF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2687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F031C-4021-4A6A-903A-C098C7631CE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3B610-FE10-484A-90C3-09B5E884C9F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821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0CB717-13BA-4076-8F43-E9075CF70C4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D33D5-1688-4953-82B6-D3B6EA19FE3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782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908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9755AE-D557-4658-86CF-6F4540E455E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555FF-BE5B-44D6-BCBA-AF8C1F5A91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4811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0BD1C-930A-4B04-BEFC-B4D0437C57A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CB6BB-FED6-43CB-8A69-982AE0B9B2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9607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F6641F-BE9A-4809-B8FE-D4FB7487A1D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49EEA-4D9D-4B91-BE7F-5D89205ACF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9642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D97CE4-62F4-4FC4-B0D2-F260BD3EAC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7547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6256A-85DF-4B4B-B2EC-23F697BF299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407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660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2665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8989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510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56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500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3099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2631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142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308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689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3987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6785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8188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385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756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5686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415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6150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5024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7669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4588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3876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8540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4030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445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833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5399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9869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483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5334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3196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5759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5318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9106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867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908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146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2856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800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0951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4866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3572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3961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3237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2659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5130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38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968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2949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9842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2488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8093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0498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6641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9763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0700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5036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06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8369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2038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045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5204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127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5377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3350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52898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14904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0511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56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09803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55475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ADF67A3-E60F-40FF-A7DC-03DE7CE6A6E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66149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2280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2327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17092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29896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28824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20838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49927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717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tif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AE6FB-3507-458B-9CFF-D59A9CAEE579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70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AE6FB-3507-458B-9CFF-D59A9CAEE579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805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CB381-7132-451F-9A65-9D78098CFB4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124A04-5CB9-4209-B055-16183C3213D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137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AE6FB-3507-458B-9CFF-D59A9CAEE579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785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1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824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650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3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3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384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007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1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3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3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0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9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9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0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upload.wikimedia.org/wikipedia/commons/6/6c/Arrhenius2.jpg" TargetMode="External"/><Relationship Id="rId1" Type="http://schemas.openxmlformats.org/officeDocument/2006/relationships/slideLayout" Target="../slideLayouts/slideLayout3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8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267"/>
          <a:stretch/>
        </p:blipFill>
        <p:spPr>
          <a:xfrm>
            <a:off x="-16468" y="-48540"/>
            <a:ext cx="9230269" cy="6906539"/>
          </a:xfrm>
          <a:prstGeom prst="rect">
            <a:avLst/>
          </a:prstGeom>
        </p:spPr>
      </p:pic>
      <p:sp>
        <p:nvSpPr>
          <p:cNvPr id="300035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1037772" y="254782"/>
            <a:ext cx="7753803" cy="1783089"/>
          </a:xfrm>
          <a:effectLst>
            <a:outerShdw dist="35921" dir="2700000" algn="ctr" rotWithShape="0">
              <a:schemeClr val="tx1"/>
            </a:outerShdw>
          </a:effectLst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rgbClr val="FFFF00"/>
                </a:solidFill>
              </a:rPr>
              <a:t> 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304800" y="5181600"/>
            <a:ext cx="7010400" cy="1524000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Kerry Emanuel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Lorenz Center, MIT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76D94F-C04E-4590-BDD6-3D1FE3AE1F28}"/>
              </a:ext>
            </a:extLst>
          </p:cNvPr>
          <p:cNvSpPr txBox="1"/>
          <p:nvPr/>
        </p:nvSpPr>
        <p:spPr>
          <a:xfrm>
            <a:off x="615546" y="714432"/>
            <a:ext cx="76272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Change, Opportunities, and Risks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536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72" y="980728"/>
            <a:ext cx="8615928" cy="489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2880" y="5522976"/>
            <a:ext cx="6336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Source: 100000 PAGE09 runs</a:t>
            </a:r>
          </a:p>
        </p:txBody>
      </p:sp>
      <p:grpSp>
        <p:nvGrpSpPr>
          <p:cNvPr id="2" name="Group 5"/>
          <p:cNvGrpSpPr/>
          <p:nvPr/>
        </p:nvGrpSpPr>
        <p:grpSpPr>
          <a:xfrm>
            <a:off x="124786" y="6225215"/>
            <a:ext cx="4941473" cy="523057"/>
            <a:chOff x="124786" y="6225215"/>
            <a:chExt cx="4941473" cy="523057"/>
          </a:xfrm>
        </p:grpSpPr>
        <p:pic>
          <p:nvPicPr>
            <p:cNvPr id="7" name="Picture 6" descr="SEILogosmall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4786" y="6225215"/>
              <a:ext cx="1201094" cy="523057"/>
            </a:xfrm>
            <a:prstGeom prst="rect">
              <a:avLst/>
            </a:prstGeom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97759" y="6282856"/>
              <a:ext cx="1968500" cy="3095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67544" y="115094"/>
            <a:ext cx="8226425" cy="1009650"/>
          </a:xfrm>
        </p:spPr>
        <p:txBody>
          <a:bodyPr/>
          <a:lstStyle/>
          <a:p>
            <a:r>
              <a:rPr lang="en-GB" sz="2400" b="0" dirty="0"/>
              <a:t> </a:t>
            </a:r>
            <a:r>
              <a:rPr lang="en-GB" sz="2400" b="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Estimate of how </a:t>
            </a:r>
            <a:r>
              <a:rPr lang="en-GB" sz="24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much global climate will warm as a result of doubling CO</a:t>
            </a:r>
            <a:r>
              <a:rPr lang="en-GB" sz="2400" baseline="-250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GB" sz="24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: a </a:t>
            </a:r>
            <a:r>
              <a:rPr lang="en-GB" sz="2400" b="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probability distribution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92080" y="6093296"/>
            <a:ext cx="3268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Chris Hope, U. Cambridge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courtesy Tim Palmer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E80657-5B65-41CE-A80F-83101B8E2940}"/>
              </a:ext>
            </a:extLst>
          </p:cNvPr>
          <p:cNvSpPr txBox="1"/>
          <p:nvPr/>
        </p:nvSpPr>
        <p:spPr>
          <a:xfrm>
            <a:off x="693964" y="2735036"/>
            <a:ext cx="751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Little risk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904AB5-F162-4E07-A168-556FF3A4D9FD}"/>
              </a:ext>
            </a:extLst>
          </p:cNvPr>
          <p:cNvSpPr txBox="1"/>
          <p:nvPr/>
        </p:nvSpPr>
        <p:spPr>
          <a:xfrm>
            <a:off x="3411726" y="1982214"/>
            <a:ext cx="1340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Substantial risk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556D39-DBC6-440A-951F-FC7D2DC0B38D}"/>
              </a:ext>
            </a:extLst>
          </p:cNvPr>
          <p:cNvSpPr txBox="1"/>
          <p:nvPr/>
        </p:nvSpPr>
        <p:spPr>
          <a:xfrm>
            <a:off x="5849389" y="2529814"/>
            <a:ext cx="1424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Catastrophic risk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6210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ABADA5-78E8-40B6-AFF0-22BD51BE1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 Definition of Risk: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97DE6AC-7C4F-4FBF-89CC-3E45EB4BBA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1400" y="1419225"/>
          <a:ext cx="7029450" cy="3957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616120" imgH="1473120" progId="Equation.DSMT4">
                  <p:embed/>
                </p:oleObj>
              </mc:Choice>
              <mc:Fallback>
                <p:oleObj name="Equation" r:id="rId2" imgW="2616120" imgH="147312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97DE6AC-7C4F-4FBF-89CC-3E45EB4BBA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41400" y="1419225"/>
                        <a:ext cx="7029450" cy="3957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3561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F5CEAA3-C1FA-4DC0-B80D-0599BB1F8A51}"/>
              </a:ext>
            </a:extLst>
          </p:cNvPr>
          <p:cNvSpPr txBox="1"/>
          <p:nvPr/>
        </p:nvSpPr>
        <p:spPr>
          <a:xfrm>
            <a:off x="449943" y="5395112"/>
            <a:ext cx="8142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Uncertainty increases risk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A88018-DF97-4951-B797-E4CA53A1D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06" y="946482"/>
            <a:ext cx="7774159" cy="369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1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91960"/>
          </a:xfrm>
        </p:spPr>
        <p:txBody>
          <a:bodyPr/>
          <a:lstStyle/>
          <a:p>
            <a:r>
              <a:rPr lang="en-US" dirty="0"/>
              <a:t>Climate Risks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 No one really cares whether the world will warm up by 3-5 C 	(nor should they)</a:t>
            </a:r>
          </a:p>
          <a:p>
            <a:r>
              <a:rPr lang="en-US" dirty="0"/>
              <a:t>  We care about real risks: Heat waves, wild fires, hurricanes, 	droughts, floods, etc.</a:t>
            </a:r>
          </a:p>
          <a:p>
            <a:r>
              <a:rPr lang="en-US" dirty="0"/>
              <a:t>  We need to </a:t>
            </a:r>
            <a:r>
              <a:rPr lang="en-US" i="1" dirty="0"/>
              <a:t>price</a:t>
            </a:r>
            <a:r>
              <a:rPr lang="en-US" dirty="0"/>
              <a:t> these risks, </a:t>
            </a:r>
            <a:r>
              <a:rPr lang="en-US" i="1" dirty="0"/>
              <a:t>including uncertainty</a:t>
            </a:r>
            <a:r>
              <a:rPr lang="en-US" dirty="0"/>
              <a:t>, to position 	ourselves to make intelligent choices</a:t>
            </a:r>
          </a:p>
          <a:p>
            <a:r>
              <a:rPr lang="en-US" dirty="0"/>
              <a:t>  Insurance is one instrument for pricing risk, </a:t>
            </a:r>
            <a:r>
              <a:rPr lang="en-US" i="1" dirty="0"/>
              <a:t>but it is not 	currently even accounting for climate change that has 	already occurred</a:t>
            </a:r>
          </a:p>
          <a:p>
            <a:r>
              <a:rPr lang="en-US" i="1" dirty="0"/>
              <a:t> </a:t>
            </a:r>
            <a:r>
              <a:rPr lang="en-US" dirty="0"/>
              <a:t>Science is positioned to make rapid progress in quantifying 	climate risk</a:t>
            </a:r>
          </a:p>
        </p:txBody>
      </p:sp>
    </p:spTree>
    <p:extLst>
      <p:ext uri="{BB962C8B-B14F-4D97-AF65-F5344CB8AC3E}">
        <p14:creationId xmlns:p14="http://schemas.microsoft.com/office/powerpoint/2010/main" val="247641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4810"/>
            <a:ext cx="8229600" cy="770391"/>
          </a:xfrm>
        </p:spPr>
        <p:txBody>
          <a:bodyPr/>
          <a:lstStyle/>
          <a:p>
            <a:r>
              <a:rPr lang="en-US" sz="2800" dirty="0">
                <a:solidFill>
                  <a:srgbClr val="0000FF"/>
                </a:solidFill>
              </a:rPr>
              <a:t>Why Climate Risk is Dominated by Extreme Events: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5916"/>
            <a:ext cx="8229600" cy="1745341"/>
          </a:xfrm>
        </p:spPr>
        <p:txBody>
          <a:bodyPr/>
          <a:lstStyle/>
          <a:p>
            <a:pPr>
              <a:spcBef>
                <a:spcPts val="2400"/>
              </a:spcBef>
              <a:buSzPct val="70000"/>
              <a:buBlip>
                <a:blip r:embed="rId2"/>
              </a:buBlip>
            </a:pPr>
            <a:r>
              <a:rPr lang="en-US" sz="2000" dirty="0"/>
              <a:t>Societies are usually well adapted to frequent events (&gt; 1/100 </a:t>
            </a:r>
            <a:r>
              <a:rPr lang="en-US" sz="2000" dirty="0" err="1"/>
              <a:t>yr</a:t>
            </a:r>
            <a:r>
              <a:rPr lang="en-US" sz="2000" dirty="0"/>
              <a:t>)</a:t>
            </a:r>
          </a:p>
          <a:p>
            <a:pPr>
              <a:spcBef>
                <a:spcPts val="2400"/>
              </a:spcBef>
              <a:buSzPct val="70000"/>
              <a:buBlip>
                <a:blip r:embed="rId2"/>
              </a:buBlip>
            </a:pPr>
            <a:r>
              <a:rPr lang="en-US" sz="2000" dirty="0"/>
              <a:t>Societies are often poorly adapted to rare events (&lt; 1/100 </a:t>
            </a:r>
            <a:r>
              <a:rPr lang="en-US" sz="2000" dirty="0" err="1"/>
              <a:t>yr</a:t>
            </a:r>
            <a:r>
              <a:rPr lang="en-US" sz="2000" dirty="0"/>
              <a:t>)</a:t>
            </a:r>
          </a:p>
          <a:p>
            <a:pPr>
              <a:spcBef>
                <a:spcPts val="2400"/>
              </a:spcBef>
              <a:buSzPct val="70000"/>
              <a:buBlip>
                <a:blip r:embed="rId2"/>
              </a:buBlip>
            </a:pPr>
            <a:r>
              <a:rPr lang="en-US" sz="2000" dirty="0"/>
              <a:t>Large cost increases result when &gt; 100-yr events become &lt; 100-yr events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71" y="2797811"/>
            <a:ext cx="6922039" cy="400380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9259E73-E692-4D73-85EA-78370E75FB21}"/>
              </a:ext>
            </a:extLst>
          </p:cNvPr>
          <p:cNvCxnSpPr>
            <a:cxnSpLocks/>
          </p:cNvCxnSpPr>
          <p:nvPr/>
        </p:nvCxnSpPr>
        <p:spPr>
          <a:xfrm>
            <a:off x="4857750" y="4702629"/>
            <a:ext cx="0" cy="15838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561D370-8CBC-463F-8F80-AAE3D4349D24}"/>
              </a:ext>
            </a:extLst>
          </p:cNvPr>
          <p:cNvSpPr txBox="1"/>
          <p:nvPr/>
        </p:nvSpPr>
        <p:spPr>
          <a:xfrm>
            <a:off x="5045529" y="5617418"/>
            <a:ext cx="1657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Largest slope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AB0F412-01AD-4406-A6D1-B03107801F5D}"/>
              </a:ext>
            </a:extLst>
          </p:cNvPr>
          <p:cNvCxnSpPr/>
          <p:nvPr/>
        </p:nvCxnSpPr>
        <p:spPr>
          <a:xfrm flipH="1" flipV="1">
            <a:off x="4963886" y="5404757"/>
            <a:ext cx="718457" cy="3020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683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56343" y="250574"/>
            <a:ext cx="7765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Example: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Tropical Cyclone Risk Arises Largely from High Intensity Events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3542" y="5580665"/>
            <a:ext cx="6727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Probability density of annual damage to a portfolio of insured property in the U.S.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B06F50-5542-4CB7-99FA-13CA646016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343" y="1204170"/>
            <a:ext cx="6601981" cy="42824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136003-58FB-4E9B-84D9-65FBDC7E1FD2}"/>
              </a:ext>
            </a:extLst>
          </p:cNvPr>
          <p:cNvSpPr txBox="1"/>
          <p:nvPr/>
        </p:nvSpPr>
        <p:spPr>
          <a:xfrm>
            <a:off x="96362" y="3038730"/>
            <a:ext cx="1654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Probability</a:t>
            </a:r>
          </a:p>
        </p:txBody>
      </p:sp>
    </p:spTree>
    <p:extLst>
      <p:ext uri="{BB962C8B-B14F-4D97-AF65-F5344CB8AC3E}">
        <p14:creationId xmlns:p14="http://schemas.microsoft.com/office/powerpoint/2010/main" val="260741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886" y="173044"/>
            <a:ext cx="7765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Tropical Cyclone Risk Arises Largely from High Intensity Events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84507" y="5793873"/>
            <a:ext cx="6727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Damage times probability density of annual damage to a portfolio of insured property in the U.S.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34515" y="2500775"/>
            <a:ext cx="15094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expected damage proportional to area under curves.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~3.5-fold increase in damages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DB4C40-E5F0-4C44-AA9A-F110617114DC}"/>
              </a:ext>
            </a:extLst>
          </p:cNvPr>
          <p:cNvSpPr txBox="1"/>
          <p:nvPr/>
        </p:nvSpPr>
        <p:spPr>
          <a:xfrm>
            <a:off x="308428" y="3118245"/>
            <a:ext cx="1182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Risk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A46DF3A-D8FB-46F1-BB85-92274F02B89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08707" y="591916"/>
          <a:ext cx="5126584" cy="677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692080" imgH="355320" progId="Equation.DSMT4">
                  <p:embed/>
                </p:oleObj>
              </mc:Choice>
              <mc:Fallback>
                <p:oleObj name="Equation" r:id="rId2" imgW="2692080" imgH="35532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8A46DF3A-D8FB-46F1-BB85-92274F02B8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08707" y="591916"/>
                        <a:ext cx="5126584" cy="6770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ECA0D09A-DC77-4B1B-B23C-AE3C60F663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70" y="1287774"/>
            <a:ext cx="6601981" cy="428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9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Flawed Basis of Current Risk Modeling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98452" y="2076911"/>
            <a:ext cx="7886700" cy="3269886"/>
          </a:xfrm>
        </p:spPr>
        <p:txBody>
          <a:bodyPr/>
          <a:lstStyle/>
          <a:p>
            <a:pPr>
              <a:spcBef>
                <a:spcPts val="1500"/>
              </a:spcBef>
            </a:pPr>
            <a:r>
              <a:rPr lang="en-US" dirty="0"/>
              <a:t>  Almost all current risk assessments are based on historical 	statistics</a:t>
            </a:r>
          </a:p>
          <a:p>
            <a:pPr>
              <a:spcBef>
                <a:spcPts val="1500"/>
              </a:spcBef>
            </a:pPr>
            <a:r>
              <a:rPr lang="en-US" dirty="0"/>
              <a:t>  Historical records are flawed and short, particularly outside  	North America</a:t>
            </a:r>
          </a:p>
          <a:p>
            <a:pPr>
              <a:spcBef>
                <a:spcPts val="1500"/>
              </a:spcBef>
            </a:pPr>
            <a:r>
              <a:rPr lang="en-US" dirty="0"/>
              <a:t>  Moreover, the past 50-150 years is a poor guide to the present 	owing to climate change that </a:t>
            </a:r>
            <a:r>
              <a:rPr lang="en-US" i="1" dirty="0"/>
              <a:t>has already occurred</a:t>
            </a:r>
          </a:p>
          <a:p>
            <a:pPr>
              <a:spcBef>
                <a:spcPts val="1500"/>
              </a:spcBef>
            </a:pPr>
            <a:r>
              <a:rPr lang="en-US" dirty="0"/>
              <a:t>  Industry risk modelers have been slow to migrate to a physics-	based approach</a:t>
            </a:r>
          </a:p>
        </p:txBody>
      </p:sp>
    </p:spTree>
    <p:extLst>
      <p:ext uri="{BB962C8B-B14F-4D97-AF65-F5344CB8AC3E}">
        <p14:creationId xmlns:p14="http://schemas.microsoft.com/office/powerpoint/2010/main" val="331331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 contrast="-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4" y="0"/>
            <a:ext cx="915753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264" y="808264"/>
            <a:ext cx="7698922" cy="247135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Quantifying Climate Risks: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b="1" dirty="0">
                <a:solidFill>
                  <a:srgbClr val="FFFF00"/>
                </a:solidFill>
              </a:rPr>
              <a:t>Hurricanes as an Example</a:t>
            </a:r>
          </a:p>
        </p:txBody>
      </p:sp>
    </p:spTree>
    <p:extLst>
      <p:ext uri="{BB962C8B-B14F-4D97-AF65-F5344CB8AC3E}">
        <p14:creationId xmlns:p14="http://schemas.microsoft.com/office/powerpoint/2010/main" val="3801100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Global Hurricane Hazard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6824"/>
            <a:ext cx="8229600" cy="374584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About 10,000 deaths per year since 1971</a:t>
            </a:r>
          </a:p>
          <a:p>
            <a:endParaRPr lang="en-US" dirty="0"/>
          </a:p>
          <a:p>
            <a:r>
              <a:rPr lang="en-US" dirty="0"/>
              <a:t>$700 Billion 2015 U.S. Dollars in Damages 	since 1971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Global population exposed to hurricane 	hazards has tripled since 1970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52875" y="5991910"/>
            <a:ext cx="47339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EM-DAT, 2016: The OFDA/CRED International Disaster Database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63C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http://www.emdat.be/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81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Program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  Update on climate science</a:t>
            </a:r>
          </a:p>
          <a:p>
            <a:endParaRPr lang="en-US" sz="2800" dirty="0"/>
          </a:p>
          <a:p>
            <a:r>
              <a:rPr lang="en-US" sz="2800" dirty="0"/>
              <a:t>  Climate risks</a:t>
            </a:r>
          </a:p>
          <a:p>
            <a:endParaRPr lang="en-US" sz="2800" dirty="0"/>
          </a:p>
          <a:p>
            <a:r>
              <a:rPr lang="en-US" sz="2800" dirty="0"/>
              <a:t>  Quantitative estimates of climate risks</a:t>
            </a:r>
          </a:p>
          <a:p>
            <a:endParaRPr lang="en-US" sz="2800" dirty="0"/>
          </a:p>
          <a:p>
            <a:r>
              <a:rPr lang="en-US" sz="2800" dirty="0"/>
              <a:t>  Solving the problem: A golden opportunity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07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1000" contrast="-7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3462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359" y="1921954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Is Hurricane Risk Changing?</a:t>
            </a:r>
          </a:p>
        </p:txBody>
      </p:sp>
    </p:spTree>
    <p:extLst>
      <p:ext uri="{BB962C8B-B14F-4D97-AF65-F5344CB8AC3E}">
        <p14:creationId xmlns:p14="http://schemas.microsoft.com/office/powerpoint/2010/main" val="285418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920" y="708587"/>
            <a:ext cx="8015167" cy="44076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7048" y="203200"/>
            <a:ext cx="7854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Global Tropical Cyclone Damage Normalized by Gross World Product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92487" y="5116286"/>
            <a:ext cx="8229600" cy="106680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380% increase since 1970</a:t>
            </a:r>
          </a:p>
          <a:p>
            <a:r>
              <a:rPr lang="en-US" dirty="0"/>
              <a:t>Population of TC-prone regions increased by ~200%</a:t>
            </a:r>
          </a:p>
          <a:p>
            <a:r>
              <a:rPr lang="en-US" dirty="0"/>
              <a:t>Suggests that climate change has contributed to increasing damage</a:t>
            </a:r>
          </a:p>
        </p:txBody>
      </p:sp>
      <p:sp>
        <p:nvSpPr>
          <p:cNvPr id="8" name="Rectangle 7"/>
          <p:cNvSpPr/>
          <p:nvPr/>
        </p:nvSpPr>
        <p:spPr>
          <a:xfrm>
            <a:off x="4199617" y="6345535"/>
            <a:ext cx="47339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EM-DAT, 2020: The OFDA/CRED International Disaster Database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63C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http://www.emdat.be/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85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D11526-CFD5-4A2D-9DF4-800790BF7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19200"/>
            <a:ext cx="7620000" cy="529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B5E8F4-539A-4C4E-A360-56EB7A0E792C}"/>
              </a:ext>
            </a:extLst>
          </p:cNvPr>
          <p:cNvSpPr txBox="1"/>
          <p:nvPr/>
        </p:nvSpPr>
        <p:spPr>
          <a:xfrm>
            <a:off x="628650" y="142875"/>
            <a:ext cx="7753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Number of Major Hurricanes in the North Atlantic, 1900-2010</a:t>
            </a:r>
          </a:p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Historical Observations (blue) and MIT Risk Model (red)</a:t>
            </a:r>
          </a:p>
        </p:txBody>
      </p:sp>
    </p:spTree>
    <p:extLst>
      <p:ext uri="{BB962C8B-B14F-4D97-AF65-F5344CB8AC3E}">
        <p14:creationId xmlns:p14="http://schemas.microsoft.com/office/powerpoint/2010/main" val="1436903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B16198-CDF6-487F-BFDE-C1E87AC36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" y="391886"/>
            <a:ext cx="9091749" cy="56823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188AA7-0202-4A0D-B01C-FE4C5D53C11B}"/>
              </a:ext>
            </a:extLst>
          </p:cNvPr>
          <p:cNvSpPr txBox="1"/>
          <p:nvPr/>
        </p:nvSpPr>
        <p:spPr>
          <a:xfrm>
            <a:off x="567418" y="6204857"/>
            <a:ext cx="8009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Global records prior to ~1980 are unreliable</a:t>
            </a:r>
          </a:p>
        </p:txBody>
      </p:sp>
    </p:spTree>
    <p:extLst>
      <p:ext uri="{BB962C8B-B14F-4D97-AF65-F5344CB8AC3E}">
        <p14:creationId xmlns:p14="http://schemas.microsoft.com/office/powerpoint/2010/main" val="373265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757652" y="1482213"/>
            <a:ext cx="958645" cy="634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42" y="926083"/>
            <a:ext cx="4572000" cy="52563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0114" y="246743"/>
            <a:ext cx="5987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Satellite-derived proportion of major hurricane fixes</a:t>
            </a:r>
          </a:p>
        </p:txBody>
      </p:sp>
      <p:sp>
        <p:nvSpPr>
          <p:cNvPr id="8" name="Rectangle 7"/>
          <p:cNvSpPr/>
          <p:nvPr/>
        </p:nvSpPr>
        <p:spPr>
          <a:xfrm>
            <a:off x="4862286" y="2298804"/>
            <a:ext cx="385401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series of fractional proportion of global major hurricane estimates to all hurricane estimates for the period 1979–2017. Each point, except the earliest, represents the data in a sequence of 3-y periods. The first data point is based on only 2 y (1979 and 1981) to avoid the years with no eastern hemisphere coverage. The linear Theil−Sen trend (black line) is significant at the 98% confidence level (Mann−Kendall P value = 0.02). The proportion increases by 25% in the 39-y period (about 6% per decade).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Kossin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PNAS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32338512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C0B20-43A8-4C6F-9194-0FA9F45A3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43241"/>
            <a:ext cx="7886700" cy="2951388"/>
          </a:xfrm>
        </p:spPr>
        <p:txBody>
          <a:bodyPr>
            <a:normAutofit/>
          </a:bodyPr>
          <a:lstStyle/>
          <a:p>
            <a:r>
              <a:rPr lang="en-US" dirty="0"/>
              <a:t>Historical tropical cyclone database vastly insufficient for quantitative evaluation of current risk and risk trends</a:t>
            </a:r>
          </a:p>
        </p:txBody>
      </p:sp>
    </p:spTree>
    <p:extLst>
      <p:ext uri="{BB962C8B-B14F-4D97-AF65-F5344CB8AC3E}">
        <p14:creationId xmlns:p14="http://schemas.microsoft.com/office/powerpoint/2010/main" val="30537322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441" r="4968"/>
          <a:stretch/>
        </p:blipFill>
        <p:spPr>
          <a:xfrm>
            <a:off x="1023714" y="2321571"/>
            <a:ext cx="7587764" cy="45944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68054" y="1726612"/>
            <a:ext cx="2241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Satellite Image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16882" y="1721406"/>
            <a:ext cx="2694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Global Model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C4BF7A4-2642-4EBB-A5AC-386DD38224EB}"/>
              </a:ext>
            </a:extLst>
          </p:cNvPr>
          <p:cNvSpPr txBox="1">
            <a:spLocks/>
          </p:cNvSpPr>
          <p:nvPr/>
        </p:nvSpPr>
        <p:spPr>
          <a:xfrm>
            <a:off x="874246" y="237758"/>
            <a:ext cx="7886700" cy="1325563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Doing it right:</a:t>
            </a:r>
            <a:b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Bring </a:t>
            </a:r>
            <a:r>
              <a:rPr kumimoji="0" lang="en-US" sz="3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Physical Models 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 Bear on Risk Estimation</a:t>
            </a:r>
          </a:p>
        </p:txBody>
      </p:sp>
    </p:spTree>
    <p:extLst>
      <p:ext uri="{BB962C8B-B14F-4D97-AF65-F5344CB8AC3E}">
        <p14:creationId xmlns:p14="http://schemas.microsoft.com/office/powerpoint/2010/main" val="49536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604C64-8A39-40B9-998F-332A173AE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1498"/>
            <a:ext cx="9144000" cy="531790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874C59F-6E48-4310-BCA5-1461CC1D0911}"/>
              </a:ext>
            </a:extLst>
          </p:cNvPr>
          <p:cNvCxnSpPr>
            <a:cxnSpLocks/>
          </p:cNvCxnSpPr>
          <p:nvPr/>
        </p:nvCxnSpPr>
        <p:spPr>
          <a:xfrm flipH="1">
            <a:off x="800100" y="2257425"/>
            <a:ext cx="8172450" cy="0"/>
          </a:xfrm>
          <a:prstGeom prst="line">
            <a:avLst/>
          </a:prstGeom>
          <a:ln w="317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4A1F310-F937-065B-057E-65D253307527}"/>
              </a:ext>
            </a:extLst>
          </p:cNvPr>
          <p:cNvSpPr txBox="1"/>
          <p:nvPr/>
        </p:nvSpPr>
        <p:spPr>
          <a:xfrm>
            <a:off x="533400" y="330684"/>
            <a:ext cx="8142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7-day forecast today about as accurate as 3-day forecast in 1980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E212B4-619E-CE9F-D02D-50EC51114863}"/>
              </a:ext>
            </a:extLst>
          </p:cNvPr>
          <p:cNvSpPr txBox="1"/>
          <p:nvPr/>
        </p:nvSpPr>
        <p:spPr>
          <a:xfrm>
            <a:off x="1205070" y="6327261"/>
            <a:ext cx="708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measure of the skill of numerical weather prediction models</a:t>
            </a:r>
          </a:p>
        </p:txBody>
      </p:sp>
    </p:spTree>
    <p:extLst>
      <p:ext uri="{BB962C8B-B14F-4D97-AF65-F5344CB8AC3E}">
        <p14:creationId xmlns:p14="http://schemas.microsoft.com/office/powerpoint/2010/main" val="338009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erry Emaanuel\Graphics\Transparent Figures\Intensity_histo_models.png"/>
          <p:cNvPicPr>
            <a:picLocks noChangeAspect="1" noChangeArrowheads="1"/>
          </p:cNvPicPr>
          <p:nvPr/>
        </p:nvPicPr>
        <p:blipFill rotWithShape="1">
          <a:blip r:embed="rId2" cstate="print"/>
          <a:srcRect l="9368" t="35641" r="10172" b="35511"/>
          <a:stretch/>
        </p:blipFill>
        <p:spPr bwMode="auto">
          <a:xfrm>
            <a:off x="-183245" y="2054389"/>
            <a:ext cx="5747011" cy="290162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82846" y="2734025"/>
            <a:ext cx="3505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Histograms of Tropical Cyclone Intensity as Simulated by a Global Model with 50 km grid point spacing. (Courtesy Isaac Held, GFDL)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048000" y="2552700"/>
            <a:ext cx="0" cy="18942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602971" y="1980564"/>
            <a:ext cx="2379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Category 2-3 boundary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57650" y="446145"/>
            <a:ext cx="66064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But global models do not simulate the </a:t>
            </a:r>
            <a:r>
              <a:rPr lang="en-US" sz="3200" b="1" dirty="0">
                <a:solidFill>
                  <a:srgbClr val="C00000"/>
                </a:solidFill>
                <a:latin typeface="Calibri"/>
              </a:rPr>
              <a:t>hurricanes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that cause destruction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41192" y="3120553"/>
            <a:ext cx="108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Observed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5400000">
            <a:off x="3488671" y="3604185"/>
            <a:ext cx="45720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118760" y="2813062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Modeled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rot="10800000" flipV="1">
            <a:off x="2247901" y="3150632"/>
            <a:ext cx="3810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H="1">
            <a:off x="3048000" y="2345749"/>
            <a:ext cx="1312871" cy="76678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18444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11512-0130-4CDA-976F-5B7CBB1EC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get the tails right we need to simulate </a:t>
            </a:r>
            <a:r>
              <a:rPr lang="en-US" b="1" i="1" dirty="0"/>
              <a:t>many</a:t>
            </a:r>
            <a:r>
              <a:rPr lang="en-US" dirty="0"/>
              <a:t> events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976506-EFFE-4F21-A9AC-57B8ECACDA5E}"/>
              </a:ext>
            </a:extLst>
          </p:cNvPr>
          <p:cNvSpPr txBox="1"/>
          <p:nvPr/>
        </p:nvSpPr>
        <p:spPr>
          <a:xfrm>
            <a:off x="914400" y="2016370"/>
            <a:ext cx="72604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Here at MIT we have learned how to downscale ~100,000 hurricanes from climate models, using an advanced, very high resolution hurricane model embedded in global climate analyses or models</a:t>
            </a:r>
          </a:p>
        </p:txBody>
      </p:sp>
    </p:spTree>
    <p:extLst>
      <p:ext uri="{BB962C8B-B14F-4D97-AF65-F5344CB8AC3E}">
        <p14:creationId xmlns:p14="http://schemas.microsoft.com/office/powerpoint/2010/main" val="3601706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8526" y="1720101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Our Influence on Greenhouse Gases</a:t>
            </a:r>
          </a:p>
        </p:txBody>
      </p:sp>
    </p:spTree>
    <p:extLst>
      <p:ext uri="{BB962C8B-B14F-4D97-AF65-F5344CB8AC3E}">
        <p14:creationId xmlns:p14="http://schemas.microsoft.com/office/powerpoint/2010/main" val="29910717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702" t="8146" r="6238" b="12024"/>
          <a:stretch/>
        </p:blipFill>
        <p:spPr>
          <a:xfrm>
            <a:off x="615661" y="1182913"/>
            <a:ext cx="7981580" cy="55444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4131" y="331108"/>
            <a:ext cx="7364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Top 50 of 5,000 synthetic events affecting Boston</a:t>
            </a:r>
          </a:p>
        </p:txBody>
      </p:sp>
    </p:spTree>
    <p:extLst>
      <p:ext uri="{BB962C8B-B14F-4D97-AF65-F5344CB8AC3E}">
        <p14:creationId xmlns:p14="http://schemas.microsoft.com/office/powerpoint/2010/main" val="22766565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023" y="1037771"/>
            <a:ext cx="7144583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086" y="130629"/>
            <a:ext cx="8519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Hurricane Wind Risk within 100 miles of Boston, based on 20,000 synthetic events driven by 4 climate models,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2081-2100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714" y="978936"/>
            <a:ext cx="7221200" cy="55452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714" y="1037771"/>
            <a:ext cx="7101923" cy="545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477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023" y="1037771"/>
            <a:ext cx="7144583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086" y="130629"/>
            <a:ext cx="8519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Hurricane Wind Risk within 100 miles of Boston, based on 20,000 synthetic events driven by 4 climate models,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2081-2100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714" y="978936"/>
            <a:ext cx="7221200" cy="554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4925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023" y="1037771"/>
            <a:ext cx="7144583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086" y="130629"/>
            <a:ext cx="8519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Hurricane Wind Risk within 100 miles of Boston, based on 20,000 synthetic events driven by 4 climate models,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2081-2100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714" y="978936"/>
            <a:ext cx="7221200" cy="55452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523" y="1037771"/>
            <a:ext cx="7074545" cy="543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4244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8149" y="133344"/>
            <a:ext cx="8229600" cy="1143000"/>
          </a:xfrm>
        </p:spPr>
        <p:txBody>
          <a:bodyPr/>
          <a:lstStyle/>
          <a:p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Boston Harbor Surge Risk with 1 meter </a:t>
            </a:r>
            <a:b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 Level Rise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158" y="1411235"/>
            <a:ext cx="7226527" cy="508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203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oston underwater: How the rising sea levels will affect the city - Boston 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17" y="1328057"/>
            <a:ext cx="7220497" cy="480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7917" y="6270172"/>
            <a:ext cx="7718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Combination of Hurricane Storm Surge and Freshwater Flooding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7917" y="478971"/>
            <a:ext cx="7580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This in Our Future?</a:t>
            </a:r>
          </a:p>
        </p:txBody>
      </p:sp>
    </p:spTree>
    <p:extLst>
      <p:ext uri="{BB962C8B-B14F-4D97-AF65-F5344CB8AC3E}">
        <p14:creationId xmlns:p14="http://schemas.microsoft.com/office/powerpoint/2010/main" val="36392455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2EBB5-36EB-47A2-8706-457A0017A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 Approach to Climate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3E7BB-ED30-4539-B4C0-451C4D7CB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222" y="2573110"/>
            <a:ext cx="7886700" cy="3094718"/>
          </a:xfrm>
        </p:spPr>
        <p:txBody>
          <a:bodyPr/>
          <a:lstStyle/>
          <a:p>
            <a:pPr>
              <a:spcBef>
                <a:spcPts val="3600"/>
              </a:spcBef>
            </a:pPr>
            <a:r>
              <a:rPr lang="en-US" sz="2800" dirty="0"/>
              <a:t>    Assess climate risks</a:t>
            </a:r>
          </a:p>
          <a:p>
            <a:pPr>
              <a:spcBef>
                <a:spcPts val="3600"/>
              </a:spcBef>
            </a:pPr>
            <a:r>
              <a:rPr lang="en-US" sz="2800" dirty="0"/>
              <a:t>    Use these to assess economic risks</a:t>
            </a:r>
          </a:p>
          <a:p>
            <a:pPr>
              <a:spcBef>
                <a:spcPts val="3600"/>
              </a:spcBef>
            </a:pPr>
            <a:r>
              <a:rPr lang="en-US" sz="2800" dirty="0"/>
              <a:t>    Formulate policies to address the risks</a:t>
            </a:r>
          </a:p>
          <a:p>
            <a:pPr>
              <a:spcBef>
                <a:spcPts val="3600"/>
              </a:spcBef>
            </a:pPr>
            <a:r>
              <a:rPr lang="en-US" sz="2800" dirty="0"/>
              <a:t>    Account for uncertainty at each step</a:t>
            </a:r>
          </a:p>
        </p:txBody>
      </p:sp>
    </p:spTree>
    <p:extLst>
      <p:ext uri="{BB962C8B-B14F-4D97-AF65-F5344CB8AC3E}">
        <p14:creationId xmlns:p14="http://schemas.microsoft.com/office/powerpoint/2010/main" val="27285373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5B8EB7-595D-4C6B-8652-D381976846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60"/>
          <a:stretch/>
        </p:blipFill>
        <p:spPr>
          <a:xfrm>
            <a:off x="1712685" y="139995"/>
            <a:ext cx="5718629" cy="4701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2A180C-4927-4D04-B318-724604ED74C2}"/>
              </a:ext>
            </a:extLst>
          </p:cNvPr>
          <p:cNvSpPr/>
          <p:nvPr/>
        </p:nvSpPr>
        <p:spPr>
          <a:xfrm>
            <a:off x="152400" y="5380672"/>
            <a:ext cx="8839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direct damage to U.S. economy, summed across all assessed sectors, as a function of global mean temperature change. Dot-whiskers indicate the distribution of direct damages in 2080 to 2099 (averaged) for multiple realizations of each combination of climate models and scenario projection (dot, median; dark line, inner 66% credible interval; medium line, inner 90%; light line, inner 95%). Green are from RCP2.6, yellow from RCP4.5, red from RCP8.5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F2D9CE-3B85-4F91-BEE0-2D70167734A7}"/>
              </a:ext>
            </a:extLst>
          </p:cNvPr>
          <p:cNvSpPr txBox="1"/>
          <p:nvPr/>
        </p:nvSpPr>
        <p:spPr>
          <a:xfrm>
            <a:off x="6081486" y="3429000"/>
            <a:ext cx="2989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Hsiang et al.,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129223-F1D4-4F44-97F0-822168301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251" y="4841195"/>
            <a:ext cx="2326771" cy="45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9742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A3AFAB-F503-4224-A9AF-AE9D43B19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6330"/>
            <a:ext cx="9144000" cy="56253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7BEF60-D5CF-4D9A-BD70-AE2FA345C35F}"/>
              </a:ext>
            </a:extLst>
          </p:cNvPr>
          <p:cNvSpPr txBox="1"/>
          <p:nvPr/>
        </p:nvSpPr>
        <p:spPr>
          <a:xfrm>
            <a:off x="3744687" y="4434114"/>
            <a:ext cx="1814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3.3% drop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B1DE4C3-73F2-47F9-96F5-69CE6A01FDEB}"/>
              </a:ext>
            </a:extLst>
          </p:cNvPr>
          <p:cNvCxnSpPr>
            <a:cxnSpLocks/>
          </p:cNvCxnSpPr>
          <p:nvPr/>
        </p:nvCxnSpPr>
        <p:spPr>
          <a:xfrm flipH="1" flipV="1">
            <a:off x="2997201" y="4513944"/>
            <a:ext cx="791028" cy="10483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7B26363-4567-47B4-9734-41C80E7E94DB}"/>
              </a:ext>
            </a:extLst>
          </p:cNvPr>
          <p:cNvSpPr txBox="1"/>
          <p:nvPr/>
        </p:nvSpPr>
        <p:spPr>
          <a:xfrm>
            <a:off x="667657" y="3606800"/>
            <a:ext cx="1886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Great Depression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B6D16AC-4639-4C24-9EC1-5C4FE486226B}"/>
              </a:ext>
            </a:extLst>
          </p:cNvPr>
          <p:cNvCxnSpPr/>
          <p:nvPr/>
        </p:nvCxnSpPr>
        <p:spPr>
          <a:xfrm>
            <a:off x="2373086" y="3882571"/>
            <a:ext cx="464457" cy="40640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4E66DD3-FAC0-4D68-B3AB-6B1AC84EA721}"/>
              </a:ext>
            </a:extLst>
          </p:cNvPr>
          <p:cNvSpPr txBox="1"/>
          <p:nvPr/>
        </p:nvSpPr>
        <p:spPr>
          <a:xfrm>
            <a:off x="5246915" y="3363109"/>
            <a:ext cx="38172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But loss of GDP from climate change likely to be sustained over many years.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“Many people do not appreciate that this is actually a few percent per year, every year.” – Amir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Jina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co-author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B19866-E19F-4331-B6EC-B82351CCA555}"/>
              </a:ext>
            </a:extLst>
          </p:cNvPr>
          <p:cNvSpPr txBox="1"/>
          <p:nvPr/>
        </p:nvSpPr>
        <p:spPr>
          <a:xfrm>
            <a:off x="965200" y="2917371"/>
            <a:ext cx="334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 peak, U.S spent ~40% of its GDP on war effort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3748242-4C24-4DF7-9531-4BA8E85EB77C}"/>
              </a:ext>
            </a:extLst>
          </p:cNvPr>
          <p:cNvCxnSpPr/>
          <p:nvPr/>
        </p:nvCxnSpPr>
        <p:spPr>
          <a:xfrm>
            <a:off x="2837543" y="3502146"/>
            <a:ext cx="573314" cy="18448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550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4D959-5641-40A2-BBCB-FD2B9C370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there is </a:t>
            </a:r>
            <a:r>
              <a:rPr lang="en-US" i="1" dirty="0"/>
              <a:t>Risk</a:t>
            </a:r>
            <a:r>
              <a:rPr lang="en-US" dirty="0"/>
              <a:t> there is </a:t>
            </a:r>
            <a:r>
              <a:rPr lang="en-US" i="1" dirty="0"/>
              <a:t>Opportunity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23F02-FFA9-4538-8685-85714FB18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 Current global annual energy market is ~ $8 trillion</a:t>
            </a:r>
          </a:p>
          <a:p>
            <a:endParaRPr lang="en-US" dirty="0"/>
          </a:p>
          <a:p>
            <a:r>
              <a:rPr lang="en-US" dirty="0"/>
              <a:t>  Large expected growth in demand from developing world</a:t>
            </a:r>
          </a:p>
          <a:p>
            <a:endParaRPr lang="en-US" dirty="0"/>
          </a:p>
          <a:p>
            <a:r>
              <a:rPr lang="en-US" dirty="0"/>
              <a:t>  Energy is slowly being decarbonized</a:t>
            </a:r>
          </a:p>
          <a:p>
            <a:endParaRPr lang="en-US" dirty="0"/>
          </a:p>
          <a:p>
            <a:r>
              <a:rPr lang="en-US" dirty="0"/>
              <a:t>  Nations and industries that innovate clean energy will become 	market leaders</a:t>
            </a:r>
          </a:p>
          <a:p>
            <a:endParaRPr lang="en-US" dirty="0"/>
          </a:p>
          <a:p>
            <a:r>
              <a:rPr lang="en-US" dirty="0"/>
              <a:t>  Now is a good time to catalyze energy innovation</a:t>
            </a:r>
          </a:p>
        </p:txBody>
      </p:sp>
    </p:spTree>
    <p:extLst>
      <p:ext uri="{BB962C8B-B14F-4D97-AF65-F5344CB8AC3E}">
        <p14:creationId xmlns:p14="http://schemas.microsoft.com/office/powerpoint/2010/main" val="39007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00600" cy="2544762"/>
          </a:xfrm>
        </p:spPr>
        <p:txBody>
          <a:bodyPr/>
          <a:lstStyle/>
          <a:p>
            <a:r>
              <a:rPr lang="en-US" sz="40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Svante</a:t>
            </a:r>
            <a:r>
              <a:rPr lang="en-US" sz="4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Arrhenius, 1859-1927</a:t>
            </a:r>
          </a:p>
        </p:txBody>
      </p:sp>
      <p:pic>
        <p:nvPicPr>
          <p:cNvPr id="46082" name="Picture 2" descr="File:Arrhenius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3959" y="228600"/>
            <a:ext cx="3163316" cy="3962400"/>
          </a:xfrm>
          <a:prstGeom prst="rect">
            <a:avLst/>
          </a:prstGeom>
          <a:noFill/>
          <a:ln w="38100" cmpd="thickThin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62000" y="4495800"/>
            <a:ext cx="8077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“Any doubling of the percentage of carbon dioxide in the air would raise the temperature of the earth's surface by 4°; and if the carbon dioxide were increased fourfold, the temperature would rise by 8°.”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Världarnas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utveckling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Worlds in the Making), 1906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52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73817"/>
          </a:xfrm>
        </p:spPr>
        <p:txBody>
          <a:bodyPr/>
          <a:lstStyle/>
          <a:p>
            <a:r>
              <a:rPr lang="en-US" dirty="0"/>
              <a:t>Solutions and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441903"/>
            <a:ext cx="7886700" cy="4918075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dirty="0"/>
              <a:t> Renewables (solar and wind)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Rapidly falling PV and wind turbine costs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At low (&lt;~30%) market penetration, intermittency dealt with through 	baseload (mostly coal, natural gas) backup --- must maintain </a:t>
            </a:r>
            <a:r>
              <a:rPr lang="en-US" i="1" dirty="0"/>
              <a:t>full</a:t>
            </a:r>
            <a:r>
              <a:rPr lang="en-US" dirty="0"/>
              <a:t> 	baseload capacity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At high market penetration must rely on storage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Best current and near-term projected method: Lithium-ion batteries</a:t>
            </a:r>
            <a:r>
              <a:rPr lang="en-US" baseline="30000" dirty="0"/>
              <a:t>1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For 12-hours storage capacity, $4000/Kwh projected for 2025</a:t>
            </a:r>
            <a:r>
              <a:rPr lang="en-US" baseline="30000" dirty="0"/>
              <a:t>1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solidFill>
                  <a:srgbClr val="FF0000"/>
                </a:solidFill>
              </a:rPr>
              <a:t>By 2040 will need 5 trillion W capacity globally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Will cost </a:t>
            </a:r>
            <a:r>
              <a:rPr lang="en-US" dirty="0">
                <a:solidFill>
                  <a:srgbClr val="FF0000"/>
                </a:solidFill>
              </a:rPr>
              <a:t>$ 1 trillion/</a:t>
            </a:r>
            <a:r>
              <a:rPr lang="en-US" dirty="0" err="1">
                <a:solidFill>
                  <a:srgbClr val="FF0000"/>
                </a:solidFill>
              </a:rPr>
              <a:t>yr</a:t>
            </a:r>
            <a:r>
              <a:rPr lang="en-US" dirty="0">
                <a:solidFill>
                  <a:srgbClr val="FF0000"/>
                </a:solidFill>
              </a:rPr>
              <a:t> for 20 years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But current lifetime of Li-ion is only 10 years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solidFill>
                  <a:srgbClr val="FF0000"/>
                </a:solidFill>
              </a:rPr>
              <a:t>Addition $2 trillion/</a:t>
            </a:r>
            <a:r>
              <a:rPr lang="en-US" dirty="0" err="1">
                <a:solidFill>
                  <a:srgbClr val="FF0000"/>
                </a:solidFill>
              </a:rPr>
              <a:t>yr</a:t>
            </a:r>
            <a:r>
              <a:rPr lang="en-US" dirty="0">
                <a:solidFill>
                  <a:srgbClr val="FF0000"/>
                </a:solidFill>
              </a:rPr>
              <a:t> maintenance costs</a:t>
            </a:r>
            <a:r>
              <a:rPr lang="en-US" dirty="0"/>
              <a:t>. Only buys 12 </a:t>
            </a:r>
            <a:r>
              <a:rPr lang="en-US" dirty="0" err="1"/>
              <a:t>hrs</a:t>
            </a:r>
            <a:r>
              <a:rPr lang="en-US" dirty="0"/>
              <a:t> storage</a:t>
            </a:r>
          </a:p>
          <a:p>
            <a:pPr lvl="1"/>
            <a:endParaRPr lang="en-US" baseline="30000" dirty="0"/>
          </a:p>
        </p:txBody>
      </p:sp>
      <p:sp>
        <p:nvSpPr>
          <p:cNvPr id="4" name="Rectangle 3"/>
          <p:cNvSpPr/>
          <p:nvPr/>
        </p:nvSpPr>
        <p:spPr>
          <a:xfrm>
            <a:off x="1208314" y="6175312"/>
            <a:ext cx="712742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U.S. department of Energy: “Energy Storage Technology and Cost Characterization 	Report”, July 2019</a:t>
            </a:r>
          </a:p>
        </p:txBody>
      </p:sp>
    </p:spTree>
    <p:extLst>
      <p:ext uri="{BB962C8B-B14F-4D97-AF65-F5344CB8AC3E}">
        <p14:creationId xmlns:p14="http://schemas.microsoft.com/office/powerpoint/2010/main" val="119775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Solutions and Opportunities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4836" y="1769783"/>
            <a:ext cx="7056498" cy="4784579"/>
          </a:xfrm>
        </p:spPr>
        <p:txBody>
          <a:bodyPr>
            <a:normAutofit lnSpcReduction="10000"/>
          </a:bodyPr>
          <a:lstStyle/>
          <a:p>
            <a:pPr>
              <a:spcBef>
                <a:spcPts val="1500"/>
              </a:spcBef>
            </a:pPr>
            <a:r>
              <a:rPr lang="en-US" dirty="0"/>
              <a:t> Nuclear fission</a:t>
            </a:r>
          </a:p>
          <a:p>
            <a:pPr lvl="1">
              <a:spcBef>
                <a:spcPts val="1500"/>
              </a:spcBef>
            </a:pPr>
            <a:r>
              <a:rPr lang="en-US" dirty="0"/>
              <a:t>Projected electricity demand equivalent to output of 2500 2-	GW nuclear reactors</a:t>
            </a:r>
          </a:p>
          <a:p>
            <a:pPr lvl="1">
              <a:spcBef>
                <a:spcPts val="1500"/>
              </a:spcBef>
            </a:pPr>
            <a:r>
              <a:rPr lang="en-US" dirty="0"/>
              <a:t>Would need to build 125 2-GW reactors per year for 20 years</a:t>
            </a:r>
          </a:p>
          <a:p>
            <a:pPr lvl="1">
              <a:spcBef>
                <a:spcPts val="1500"/>
              </a:spcBef>
            </a:pPr>
            <a:r>
              <a:rPr lang="en-US" dirty="0"/>
              <a:t>Current cost to build one 2-GW reactor in South Korea: $4 		billion</a:t>
            </a:r>
          </a:p>
          <a:p>
            <a:pPr lvl="1">
              <a:spcBef>
                <a:spcPts val="1500"/>
              </a:spcBef>
            </a:pPr>
            <a:r>
              <a:rPr lang="en-US" dirty="0"/>
              <a:t>Would need to spend </a:t>
            </a:r>
            <a:r>
              <a:rPr lang="en-US" dirty="0">
                <a:solidFill>
                  <a:srgbClr val="FF0000"/>
                </a:solidFill>
              </a:rPr>
              <a:t>$500 billion per year for 20 years</a:t>
            </a:r>
          </a:p>
          <a:p>
            <a:pPr lvl="1">
              <a:spcBef>
                <a:spcPts val="1500"/>
              </a:spcBef>
            </a:pPr>
            <a:r>
              <a:rPr lang="en-US" dirty="0"/>
              <a:t>This is about 0.6% of current world domestic product</a:t>
            </a:r>
          </a:p>
          <a:p>
            <a:pPr lvl="1">
              <a:spcBef>
                <a:spcPts val="1500"/>
              </a:spcBef>
            </a:pPr>
            <a:r>
              <a:rPr lang="en-US" dirty="0"/>
              <a:t> Service life &gt; 80 years</a:t>
            </a:r>
          </a:p>
          <a:p>
            <a:pPr lvl="1">
              <a:spcBef>
                <a:spcPts val="1500"/>
              </a:spcBef>
            </a:pPr>
            <a:r>
              <a:rPr lang="en-US" dirty="0"/>
              <a:t>In 1970s and 1980s Sweden built one 4 GW reactor per 10 	million residents per year</a:t>
            </a:r>
          </a:p>
          <a:p>
            <a:pPr lvl="1">
              <a:spcBef>
                <a:spcPts val="1500"/>
              </a:spcBef>
            </a:pPr>
            <a:r>
              <a:rPr lang="en-US" dirty="0"/>
              <a:t>Swedish rate scaled up to world population: 750 4-GW 	reactors/year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78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We Can Do Even Better: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dirty="0">
                <a:solidFill>
                  <a:srgbClr val="0000FF"/>
                </a:solidFill>
              </a:rPr>
              <a:t>Next Generation (Gen IV) Fission Reactors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271510" cy="4727575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  </a:t>
            </a:r>
            <a:r>
              <a:rPr lang="en-US" sz="2800" dirty="0"/>
              <a:t>One Example:  Molten Salt Reactors </a:t>
            </a:r>
          </a:p>
          <a:p>
            <a:pPr lvl="1">
              <a:spcAft>
                <a:spcPts val="900"/>
              </a:spcAft>
            </a:pPr>
            <a:r>
              <a:rPr lang="en-US" sz="2400" dirty="0"/>
              <a:t>  Passively safe</a:t>
            </a:r>
          </a:p>
          <a:p>
            <a:pPr lvl="1">
              <a:spcAft>
                <a:spcPts val="900"/>
              </a:spcAft>
            </a:pPr>
            <a:r>
              <a:rPr lang="en-US" sz="2400" dirty="0"/>
              <a:t>  Can help process waste from light water reactors</a:t>
            </a:r>
          </a:p>
          <a:p>
            <a:pPr lvl="1">
              <a:spcAft>
                <a:spcPts val="900"/>
              </a:spcAft>
            </a:pPr>
            <a:r>
              <a:rPr lang="en-US" sz="2400" dirty="0"/>
              <a:t>  Operate at ambient pressure</a:t>
            </a:r>
          </a:p>
          <a:p>
            <a:pPr lvl="1">
              <a:spcAft>
                <a:spcPts val="900"/>
              </a:spcAft>
            </a:pPr>
            <a:r>
              <a:rPr lang="en-US" sz="2400" dirty="0"/>
              <a:t>  Can run on thorium; unsuitable for weapons</a:t>
            </a:r>
          </a:p>
          <a:p>
            <a:pPr lvl="1">
              <a:spcAft>
                <a:spcPts val="900"/>
              </a:spcAft>
            </a:pPr>
            <a:r>
              <a:rPr lang="en-US" sz="2400" dirty="0"/>
              <a:t>  Estimated plant lifetime &gt; 80 years</a:t>
            </a:r>
          </a:p>
        </p:txBody>
      </p:sp>
    </p:spTree>
    <p:extLst>
      <p:ext uri="{BB962C8B-B14F-4D97-AF65-F5344CB8AC3E}">
        <p14:creationId xmlns:p14="http://schemas.microsoft.com/office/powerpoint/2010/main" val="151983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920"/>
            <a:ext cx="9144000" cy="53644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97040" y="5875030"/>
            <a:ext cx="1899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(includes Chernobyl, Fukushima)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7284720" y="5628640"/>
            <a:ext cx="284480" cy="24639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38480" y="5994400"/>
            <a:ext cx="637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people die every 3 days from fossil fuel particulates than have died in the whole history of nuclear power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60320" y="1706880"/>
            <a:ext cx="4937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~13,000 premature deaths annually in the U.S. from coal production and combustion, 8.7 million globally</a:t>
            </a:r>
          </a:p>
        </p:txBody>
      </p:sp>
    </p:spTree>
    <p:extLst>
      <p:ext uri="{BB962C8B-B14F-4D97-AF65-F5344CB8AC3E}">
        <p14:creationId xmlns:p14="http://schemas.microsoft.com/office/powerpoint/2010/main" val="143252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Non-climate savings from elimination of fossil fuels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  World Health Organization:  4.2 million premature deaths 	annually from particulate pollution (other estimates as high as 	$8.7 billion)</a:t>
            </a:r>
          </a:p>
          <a:p>
            <a:r>
              <a:rPr lang="en-US" dirty="0"/>
              <a:t>  Global “economic value of life”:  $100,000</a:t>
            </a:r>
          </a:p>
          <a:p>
            <a:r>
              <a:rPr lang="en-US" dirty="0"/>
              <a:t>  By 2040 we would be saving $400 billion per year in the 	economic value of lives saved</a:t>
            </a:r>
          </a:p>
          <a:p>
            <a:r>
              <a:rPr lang="en-US" dirty="0"/>
              <a:t>  Brings net costs (of nuclear) to $100 billion /year, 0.1% of WDP</a:t>
            </a:r>
          </a:p>
          <a:p>
            <a:r>
              <a:rPr lang="en-US" dirty="0"/>
              <a:t>  In addition, cheap green energy would permit large increases 	in per capita wealth in developing world</a:t>
            </a:r>
          </a:p>
          <a:p>
            <a:r>
              <a:rPr lang="en-US" dirty="0"/>
              <a:t>  Energy conversion would likely yield NET benefit even before 	climate change is considered</a:t>
            </a:r>
          </a:p>
          <a:p>
            <a:r>
              <a:rPr lang="en-US" dirty="0"/>
              <a:t> Climate costs of continued dependence on fossil fuels could be 	very, very large compared to these numbers ($3 trillion/</a:t>
            </a:r>
            <a:r>
              <a:rPr lang="en-US" dirty="0" err="1"/>
              <a:t>yr</a:t>
            </a:r>
            <a:r>
              <a:rPr lang="en-US" dirty="0"/>
              <a:t> 	estimated by Intelligence Unit of Economist Magazine)</a:t>
            </a:r>
          </a:p>
        </p:txBody>
      </p:sp>
    </p:spTree>
    <p:extLst>
      <p:ext uri="{BB962C8B-B14F-4D97-AF65-F5344CB8AC3E}">
        <p14:creationId xmlns:p14="http://schemas.microsoft.com/office/powerpoint/2010/main" val="250130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Summary of Main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054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>
                <a:latin typeface="Arial" pitchFamily="34" charset="0"/>
                <a:cs typeface="Arial" pitchFamily="34" charset="0"/>
              </a:rPr>
              <a:t>We are altering the composition of our 	atmosphere at considerable risk to 	ourselves and to future generations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>
                <a:latin typeface="Arial" pitchFamily="34" charset="0"/>
                <a:cs typeface="Arial" pitchFamily="34" charset="0"/>
              </a:rPr>
              <a:t>Long-term risk is dominated by extreme 	events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>
                <a:latin typeface="Arial" pitchFamily="34" charset="0"/>
                <a:cs typeface="Arial" pitchFamily="34" charset="0"/>
              </a:rPr>
              <a:t>Historical records inadequate for 	estimating current and future weather 	risks</a:t>
            </a:r>
          </a:p>
        </p:txBody>
      </p:sp>
    </p:spTree>
    <p:extLst>
      <p:ext uri="{BB962C8B-B14F-4D97-AF65-F5344CB8AC3E}">
        <p14:creationId xmlns:p14="http://schemas.microsoft.com/office/powerpoint/2010/main" val="77788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Summary of Main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05400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3800" dirty="0">
                <a:latin typeface="Arial" pitchFamily="34" charset="0"/>
                <a:cs typeface="Arial" pitchFamily="34" charset="0"/>
              </a:rPr>
              <a:t>We need to embrace advanced 	modeling techniques for assessing 	climate risks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3800" dirty="0">
                <a:latin typeface="Arial" pitchFamily="34" charset="0"/>
                <a:cs typeface="Arial" pitchFamily="34" charset="0"/>
              </a:rPr>
              <a:t>Quantitative assessments of climate 	risks to the economy warrant 	spending at least 2% of WDP on 	mitigation (without risk premium)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3800" dirty="0">
                <a:latin typeface="Arial" pitchFamily="34" charset="0"/>
                <a:cs typeface="Arial" pitchFamily="34" charset="0"/>
              </a:rPr>
              <a:t>Using optimal combination of nuclear 	power and renewables, feasible to 	decarbonize electricity at ~ 0.5% of 	WDP, and all energy at ~2% WDP.</a:t>
            </a:r>
          </a:p>
          <a:p>
            <a:pPr>
              <a:buSzPct val="70000"/>
              <a:buBlip>
                <a:blip r:embed="rId2"/>
              </a:buBlip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21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vs. Opportunity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dirty="0"/>
              <a:t>  Where there is risk there is opportunity</a:t>
            </a:r>
          </a:p>
          <a:p>
            <a:pPr>
              <a:spcAft>
                <a:spcPts val="1800"/>
              </a:spcAft>
            </a:pPr>
            <a:r>
              <a:rPr lang="en-US" dirty="0"/>
              <a:t>  Global annual energy market ~ $7 trillion (1/3 U.S. GDP)</a:t>
            </a:r>
          </a:p>
          <a:p>
            <a:pPr>
              <a:spcAft>
                <a:spcPts val="1800"/>
              </a:spcAft>
            </a:pPr>
            <a:r>
              <a:rPr lang="en-US" dirty="0"/>
              <a:t>  Increasing trend toward decarbonization</a:t>
            </a:r>
          </a:p>
          <a:p>
            <a:pPr>
              <a:spcAft>
                <a:spcPts val="1800"/>
              </a:spcAft>
            </a:pPr>
            <a:r>
              <a:rPr lang="en-US" dirty="0"/>
              <a:t>  China is capturing the low-carbon energy market</a:t>
            </a:r>
          </a:p>
          <a:p>
            <a:pPr>
              <a:spcAft>
                <a:spcPts val="1800"/>
              </a:spcAft>
            </a:pPr>
            <a:r>
              <a:rPr lang="en-US" dirty="0"/>
              <a:t>  U.S. still has an edge in technical innovation</a:t>
            </a:r>
          </a:p>
          <a:p>
            <a:pPr>
              <a:spcAft>
                <a:spcPts val="1800"/>
              </a:spcAft>
            </a:pPr>
            <a:r>
              <a:rPr lang="en-US" dirty="0"/>
              <a:t>  While there are global net transition costs, nations that lead in 	low-carbon energy technology will come out ahead</a:t>
            </a:r>
          </a:p>
        </p:txBody>
      </p:sp>
    </p:spTree>
    <p:extLst>
      <p:ext uri="{BB962C8B-B14F-4D97-AF65-F5344CB8AC3E}">
        <p14:creationId xmlns:p14="http://schemas.microsoft.com/office/powerpoint/2010/main" val="331705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a Nutshell: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400"/>
              </a:spcBef>
            </a:pPr>
            <a:r>
              <a:rPr lang="en-US" dirty="0"/>
              <a:t> We must rapidly decarbonize the global economy</a:t>
            </a:r>
          </a:p>
          <a:p>
            <a:pPr>
              <a:spcBef>
                <a:spcPts val="2400"/>
              </a:spcBef>
            </a:pPr>
            <a:r>
              <a:rPr lang="en-US" dirty="0"/>
              <a:t> Economic development of poor nations depends crucially on 	greatly increasing per-capita energy consumption</a:t>
            </a:r>
          </a:p>
          <a:p>
            <a:pPr>
              <a:spcBef>
                <a:spcPts val="2400"/>
              </a:spcBef>
            </a:pPr>
            <a:r>
              <a:rPr lang="en-US" dirty="0"/>
              <a:t> Far more rapid growth in electricity production required to 	decarbonize transportation (batteries, synthetic fuels)</a:t>
            </a:r>
          </a:p>
          <a:p>
            <a:pPr>
              <a:spcBef>
                <a:spcPts val="2400"/>
              </a:spcBef>
            </a:pPr>
            <a:r>
              <a:rPr lang="en-US" dirty="0"/>
              <a:t> Still need non-electrical energy for high-temperature industrial 	applications</a:t>
            </a:r>
          </a:p>
          <a:p>
            <a:pPr>
              <a:spcBef>
                <a:spcPts val="2400"/>
              </a:spcBef>
            </a:pPr>
            <a:r>
              <a:rPr lang="en-US" dirty="0"/>
              <a:t> Conservation will help, but not nearly enough</a:t>
            </a:r>
          </a:p>
        </p:txBody>
      </p:sp>
    </p:spTree>
    <p:extLst>
      <p:ext uri="{BB962C8B-B14F-4D97-AF65-F5344CB8AC3E}">
        <p14:creationId xmlns:p14="http://schemas.microsoft.com/office/powerpoint/2010/main" val="292367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it would take to decarbonize the global economy by 2040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4836" y="1769784"/>
            <a:ext cx="7056498" cy="3806424"/>
          </a:xfrm>
        </p:spPr>
        <p:txBody>
          <a:bodyPr>
            <a:normAutofit/>
          </a:bodyPr>
          <a:lstStyle/>
          <a:p>
            <a:r>
              <a:rPr lang="en-US" dirty="0"/>
              <a:t>  </a:t>
            </a:r>
            <a:r>
              <a:rPr lang="en-US" sz="2400" dirty="0"/>
              <a:t>Projected global electrical power consumption in 	2040: 5 trillion Watts: includes vehicle 	electrification. (2.5 trillion Watts today)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  Total projected global energy consumption ~ 25 	trillion Watts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19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AA8470-A384-E131-3276-AF08E83D1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729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Solutions and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400"/>
              </a:spcBef>
            </a:pPr>
            <a:r>
              <a:rPr lang="en-US" dirty="0"/>
              <a:t> Gas with Carbon sequestration</a:t>
            </a:r>
          </a:p>
          <a:p>
            <a:pPr lvl="1">
              <a:spcBef>
                <a:spcPts val="2400"/>
              </a:spcBef>
            </a:pPr>
            <a:r>
              <a:rPr lang="en-US" dirty="0"/>
              <a:t>Sequestration currently $200/ton</a:t>
            </a:r>
          </a:p>
          <a:p>
            <a:pPr lvl="1">
              <a:spcBef>
                <a:spcPts val="2400"/>
              </a:spcBef>
            </a:pPr>
            <a:r>
              <a:rPr lang="en-US" dirty="0"/>
              <a:t>Prospects for $100/ton</a:t>
            </a:r>
          </a:p>
          <a:p>
            <a:pPr lvl="1">
              <a:spcBef>
                <a:spcPts val="2400"/>
              </a:spcBef>
            </a:pPr>
            <a:r>
              <a:rPr lang="en-US" dirty="0"/>
              <a:t>Projected emissions in 2040: 40 billion tons/</a:t>
            </a:r>
            <a:r>
              <a:rPr lang="en-US" dirty="0" err="1"/>
              <a:t>yr</a:t>
            </a:r>
            <a:endParaRPr lang="en-US" dirty="0"/>
          </a:p>
          <a:p>
            <a:pPr lvl="1">
              <a:spcBef>
                <a:spcPts val="2400"/>
              </a:spcBef>
            </a:pPr>
            <a:r>
              <a:rPr lang="en-US" dirty="0"/>
              <a:t>Cost: $ 4 trillion/</a:t>
            </a:r>
            <a:r>
              <a:rPr lang="en-US" dirty="0" err="1"/>
              <a:t>yr</a:t>
            </a:r>
            <a:endParaRPr lang="en-US" dirty="0"/>
          </a:p>
          <a:p>
            <a:pPr lvl="1">
              <a:spcBef>
                <a:spcPts val="2400"/>
              </a:spcBef>
            </a:pPr>
            <a:r>
              <a:rPr lang="en-US" dirty="0"/>
              <a:t>Need to add projected costs of natural gas: ~$ 2 trillion/</a:t>
            </a:r>
            <a:r>
              <a:rPr lang="en-US" dirty="0" err="1"/>
              <a:t>yr</a:t>
            </a:r>
            <a:endParaRPr lang="en-US" dirty="0"/>
          </a:p>
          <a:p>
            <a:pPr lvl="1">
              <a:spcBef>
                <a:spcPts val="2400"/>
              </a:spcBef>
            </a:pPr>
            <a:r>
              <a:rPr lang="en-US" dirty="0"/>
              <a:t>Total cost per year: ~$ 6 trillion (just electricity)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86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{photo_credit}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17" y="976312"/>
            <a:ext cx="8466898" cy="540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65200" y="213360"/>
            <a:ext cx="6969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Ramping up Fission Power</a:t>
            </a:r>
          </a:p>
        </p:txBody>
      </p:sp>
    </p:spTree>
    <p:extLst>
      <p:ext uri="{BB962C8B-B14F-4D97-AF65-F5344CB8AC3E}">
        <p14:creationId xmlns:p14="http://schemas.microsoft.com/office/powerpoint/2010/main" val="27379458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920"/>
            <a:ext cx="9144000" cy="53644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97040" y="5875030"/>
            <a:ext cx="1899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(includes Chernobyl, Fukushima)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7284720" y="5628640"/>
            <a:ext cx="284480" cy="24639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38480" y="5994400"/>
            <a:ext cx="637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people die every 3 days from fossil fuel particulates than have died in the whole history of nuclear power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60320" y="1706880"/>
            <a:ext cx="4937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~13,000 premature deaths annually in the U.S. from coal production and combustion, 8.7 million globally</a:t>
            </a:r>
          </a:p>
        </p:txBody>
      </p:sp>
    </p:spTree>
    <p:extLst>
      <p:ext uri="{BB962C8B-B14F-4D97-AF65-F5344CB8AC3E}">
        <p14:creationId xmlns:p14="http://schemas.microsoft.com/office/powerpoint/2010/main" val="387128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We Can Do Even Better: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dirty="0">
                <a:solidFill>
                  <a:srgbClr val="0000FF"/>
                </a:solidFill>
              </a:rPr>
              <a:t>Next Generation (Gen IV) Fission Reactors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271510" cy="4727575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  </a:t>
            </a:r>
            <a:r>
              <a:rPr lang="en-US" sz="2800" dirty="0"/>
              <a:t>One Example:  Molten Salt Reactors </a:t>
            </a:r>
          </a:p>
          <a:p>
            <a:pPr lvl="1">
              <a:spcAft>
                <a:spcPts val="900"/>
              </a:spcAft>
            </a:pPr>
            <a:r>
              <a:rPr lang="en-US" sz="2400" dirty="0"/>
              <a:t>  Passively safe</a:t>
            </a:r>
          </a:p>
          <a:p>
            <a:pPr lvl="1">
              <a:spcAft>
                <a:spcPts val="900"/>
              </a:spcAft>
            </a:pPr>
            <a:r>
              <a:rPr lang="en-US" sz="2400" dirty="0"/>
              <a:t>  Can help process waste from light water reactors</a:t>
            </a:r>
          </a:p>
          <a:p>
            <a:pPr lvl="1">
              <a:spcAft>
                <a:spcPts val="900"/>
              </a:spcAft>
            </a:pPr>
            <a:r>
              <a:rPr lang="en-US" sz="2400" dirty="0"/>
              <a:t>  Operate at ambient pressure</a:t>
            </a:r>
          </a:p>
          <a:p>
            <a:pPr lvl="1">
              <a:spcAft>
                <a:spcPts val="900"/>
              </a:spcAft>
            </a:pPr>
            <a:r>
              <a:rPr lang="en-US" sz="2400" dirty="0"/>
              <a:t>  Can run on thorium; unsuitable for weapons</a:t>
            </a:r>
          </a:p>
          <a:p>
            <a:pPr lvl="1">
              <a:spcAft>
                <a:spcPts val="900"/>
              </a:spcAft>
            </a:pPr>
            <a:r>
              <a:rPr lang="en-US" sz="2400" dirty="0"/>
              <a:t>  Estimated plant lifetime &gt; 80 years</a:t>
            </a:r>
          </a:p>
        </p:txBody>
      </p:sp>
    </p:spTree>
    <p:extLst>
      <p:ext uri="{BB962C8B-B14F-4D97-AF65-F5344CB8AC3E}">
        <p14:creationId xmlns:p14="http://schemas.microsoft.com/office/powerpoint/2010/main" val="179820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Non-climate savings from elimination of fossil fuels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  World Health Organization:  4.2 million premature deaths 	annually from particulate pollution</a:t>
            </a:r>
          </a:p>
          <a:p>
            <a:r>
              <a:rPr lang="en-US" dirty="0"/>
              <a:t>  Global “economic value of life”:  $100,000</a:t>
            </a:r>
          </a:p>
          <a:p>
            <a:r>
              <a:rPr lang="en-US" dirty="0"/>
              <a:t>  By 2040 we would be saving $400 billion per year in the 	economic value of lives saved</a:t>
            </a:r>
          </a:p>
          <a:p>
            <a:r>
              <a:rPr lang="en-US" dirty="0"/>
              <a:t>  Brings net costs (of nuclear) to $100 billion /year, 0.1% of 	WDP</a:t>
            </a:r>
          </a:p>
          <a:p>
            <a:r>
              <a:rPr lang="en-US" dirty="0"/>
              <a:t>  In addition, cheap green energy would permit large increases 	in per capita wealth in developing world</a:t>
            </a:r>
          </a:p>
          <a:p>
            <a:r>
              <a:rPr lang="en-US" dirty="0"/>
              <a:t>  Energy conversion would likely yield NET benefit even before 	climate change is considered</a:t>
            </a:r>
          </a:p>
          <a:p>
            <a:r>
              <a:rPr lang="en-US" dirty="0"/>
              <a:t> Climate costs of continued dependence on fossil fuels could be 	very, very large compared to these numbers ($3 trillion/</a:t>
            </a:r>
            <a:r>
              <a:rPr lang="en-US" dirty="0" err="1"/>
              <a:t>yr</a:t>
            </a:r>
            <a:r>
              <a:rPr lang="en-US" dirty="0"/>
              <a:t> 	estimated by Intelligence Unit of Economist Magazine)</a:t>
            </a:r>
          </a:p>
        </p:txBody>
      </p:sp>
    </p:spTree>
    <p:extLst>
      <p:ext uri="{BB962C8B-B14F-4D97-AF65-F5344CB8AC3E}">
        <p14:creationId xmlns:p14="http://schemas.microsoft.com/office/powerpoint/2010/main" val="286949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FF"/>
                </a:solidFill>
              </a:rPr>
              <a:t>How to Catalyze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199466" cy="4351338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 </a:t>
            </a:r>
            <a:r>
              <a:rPr lang="en-US" sz="2400" b="1" dirty="0"/>
              <a:t>Price the negative externalities of carbon emissions</a:t>
            </a:r>
          </a:p>
          <a:p>
            <a:pPr lvl="1">
              <a:spcBef>
                <a:spcPts val="2400"/>
              </a:spcBef>
            </a:pPr>
            <a:r>
              <a:rPr lang="en-US" sz="2200" dirty="0"/>
              <a:t>Bedrock free-market principle</a:t>
            </a:r>
          </a:p>
          <a:p>
            <a:pPr lvl="1">
              <a:spcBef>
                <a:spcPts val="2400"/>
              </a:spcBef>
            </a:pPr>
            <a:r>
              <a:rPr lang="en-US" sz="2200" dirty="0"/>
              <a:t>&gt; 95% of U.S. economists support this</a:t>
            </a:r>
          </a:p>
          <a:p>
            <a:pPr lvl="1">
              <a:spcBef>
                <a:spcPts val="2400"/>
              </a:spcBef>
            </a:pPr>
            <a:r>
              <a:rPr lang="en-US" sz="2200" dirty="0"/>
              <a:t>Coal would vanish owing to health externalities alone</a:t>
            </a:r>
          </a:p>
          <a:p>
            <a:pPr lvl="1">
              <a:spcBef>
                <a:spcPts val="2400"/>
              </a:spcBef>
            </a:pPr>
            <a:r>
              <a:rPr lang="en-US" sz="2200" dirty="0"/>
              <a:t>Markets rather than ideologies would determine best mix of 	solutions</a:t>
            </a:r>
          </a:p>
          <a:p>
            <a:pPr>
              <a:spcBef>
                <a:spcPts val="2400"/>
              </a:spcBef>
            </a:pPr>
            <a:r>
              <a:rPr lang="en-US" sz="2500" dirty="0"/>
              <a:t> Not enough:  Government should stimulate innovation</a:t>
            </a:r>
          </a:p>
        </p:txBody>
      </p:sp>
    </p:spTree>
    <p:extLst>
      <p:ext uri="{BB962C8B-B14F-4D97-AF65-F5344CB8AC3E}">
        <p14:creationId xmlns:p14="http://schemas.microsoft.com/office/powerpoint/2010/main" val="392581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E69805-B9C9-4B57-B5A0-BAB7225D9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05" y="1054213"/>
            <a:ext cx="8606790" cy="53792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400F2B-924C-4002-AD55-695B29120206}"/>
              </a:ext>
            </a:extLst>
          </p:cNvPr>
          <p:cNvSpPr txBox="1"/>
          <p:nvPr/>
        </p:nvSpPr>
        <p:spPr>
          <a:xfrm>
            <a:off x="400050" y="342900"/>
            <a:ext cx="8139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 landfalls (not just USA)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9D2EA8-D6A9-41E9-AF42-9373637E5B5F}"/>
              </a:ext>
            </a:extLst>
          </p:cNvPr>
          <p:cNvSpPr txBox="1"/>
          <p:nvPr/>
        </p:nvSpPr>
        <p:spPr>
          <a:xfrm>
            <a:off x="3992335" y="2032907"/>
            <a:ext cx="2392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7-year running averages</a:t>
            </a:r>
          </a:p>
        </p:txBody>
      </p:sp>
    </p:spTree>
    <p:extLst>
      <p:ext uri="{BB962C8B-B14F-4D97-AF65-F5344CB8AC3E}">
        <p14:creationId xmlns:p14="http://schemas.microsoft.com/office/powerpoint/2010/main" val="33153957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56343" y="250574"/>
            <a:ext cx="7765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Example: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Tropical Cyclone Risk Arises Largely from High Intensity Events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3542" y="5580665"/>
            <a:ext cx="6727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Probability density of annual damage to a portfolio of insured property in the U.S.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B06F50-5542-4CB7-99FA-13CA646016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343" y="1204170"/>
            <a:ext cx="6601981" cy="42824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136003-58FB-4E9B-84D9-65FBDC7E1FD2}"/>
              </a:ext>
            </a:extLst>
          </p:cNvPr>
          <p:cNvSpPr txBox="1"/>
          <p:nvPr/>
        </p:nvSpPr>
        <p:spPr>
          <a:xfrm>
            <a:off x="96362" y="3038730"/>
            <a:ext cx="1654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Probability</a:t>
            </a:r>
          </a:p>
        </p:txBody>
      </p:sp>
    </p:spTree>
    <p:extLst>
      <p:ext uri="{BB962C8B-B14F-4D97-AF65-F5344CB8AC3E}">
        <p14:creationId xmlns:p14="http://schemas.microsoft.com/office/powerpoint/2010/main" val="76704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886" y="173044"/>
            <a:ext cx="7765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Tropical Cyclone Risk Arises Largely from High Intensity Events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84507" y="5793873"/>
            <a:ext cx="6727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Damage times probability density of annual damage to a portfolio of insured property in the U.S.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34515" y="2500775"/>
            <a:ext cx="15094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expected damage proportional to area under curves.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~3.5-fold increase in damages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DB4C40-E5F0-4C44-AA9A-F110617114DC}"/>
              </a:ext>
            </a:extLst>
          </p:cNvPr>
          <p:cNvSpPr txBox="1"/>
          <p:nvPr/>
        </p:nvSpPr>
        <p:spPr>
          <a:xfrm>
            <a:off x="308428" y="3118245"/>
            <a:ext cx="1182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Risk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A0D09A-DC77-4B1B-B23C-AE3C60F663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70" y="1207852"/>
            <a:ext cx="6601981" cy="428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7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0985-A3B9-4AF9-BEAE-9C07EB46A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33045"/>
          </a:xfrm>
        </p:spPr>
        <p:txBody>
          <a:bodyPr>
            <a:normAutofit fontScale="90000"/>
          </a:bodyPr>
          <a:lstStyle/>
          <a:p>
            <a:r>
              <a:rPr lang="en-US" dirty="0"/>
              <a:t>Getting it right means getting the low-probability, high cost events. For example, hurricanes: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AE7488-B8F0-4D6C-B6FD-09335D5469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36" y="2127176"/>
            <a:ext cx="4360714" cy="32892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92D5F1-9A9E-4F43-A707-DEB49819324A}"/>
              </a:ext>
            </a:extLst>
          </p:cNvPr>
          <p:cNvSpPr txBox="1"/>
          <p:nvPr/>
        </p:nvSpPr>
        <p:spPr>
          <a:xfrm>
            <a:off x="1160230" y="2937330"/>
            <a:ext cx="1128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1984-2014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60AFA1-2253-487F-8662-6CCA6ECEC7B8}"/>
              </a:ext>
            </a:extLst>
          </p:cNvPr>
          <p:cNvSpPr txBox="1"/>
          <p:nvPr/>
        </p:nvSpPr>
        <p:spPr>
          <a:xfrm>
            <a:off x="3443516" y="3144744"/>
            <a:ext cx="1128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2070-2100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60822FB-543C-4B7D-AE2F-395A843E930F}"/>
              </a:ext>
            </a:extLst>
          </p:cNvPr>
          <p:cNvCxnSpPr>
            <a:cxnSpLocks/>
          </p:cNvCxnSpPr>
          <p:nvPr/>
        </p:nvCxnSpPr>
        <p:spPr>
          <a:xfrm>
            <a:off x="1724473" y="3214329"/>
            <a:ext cx="222253" cy="1384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5D19B6E-F0A6-42D2-B9FB-4C322AD24F5D}"/>
              </a:ext>
            </a:extLst>
          </p:cNvPr>
          <p:cNvCxnSpPr/>
          <p:nvPr/>
        </p:nvCxnSpPr>
        <p:spPr>
          <a:xfrm flipH="1">
            <a:off x="3443516" y="3421743"/>
            <a:ext cx="304800" cy="1868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A4AAD59B-C035-4EC2-8A9F-FBCE3726E7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364" y="2127176"/>
            <a:ext cx="4360712" cy="328922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1A7A9CC-42B5-4A27-B8B8-2B2F37F69A09}"/>
              </a:ext>
            </a:extLst>
          </p:cNvPr>
          <p:cNvSpPr txBox="1"/>
          <p:nvPr/>
        </p:nvSpPr>
        <p:spPr>
          <a:xfrm>
            <a:off x="6302320" y="4423952"/>
            <a:ext cx="990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1984-2014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AE5CCAE-082C-4109-8163-C7781E1037A7}"/>
              </a:ext>
            </a:extLst>
          </p:cNvPr>
          <p:cNvSpPr txBox="1"/>
          <p:nvPr/>
        </p:nvSpPr>
        <p:spPr>
          <a:xfrm>
            <a:off x="6574781" y="3137064"/>
            <a:ext cx="990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2070-2100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6884667-8DE2-4F8C-AD23-FE1902F04D2A}"/>
              </a:ext>
            </a:extLst>
          </p:cNvPr>
          <p:cNvCxnSpPr>
            <a:cxnSpLocks/>
          </p:cNvCxnSpPr>
          <p:nvPr/>
        </p:nvCxnSpPr>
        <p:spPr>
          <a:xfrm flipV="1">
            <a:off x="7152177" y="4423951"/>
            <a:ext cx="381854" cy="985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CAB74CC-6CBF-421C-868C-33900C0EEB63}"/>
              </a:ext>
            </a:extLst>
          </p:cNvPr>
          <p:cNvCxnSpPr>
            <a:cxnSpLocks/>
          </p:cNvCxnSpPr>
          <p:nvPr/>
        </p:nvCxnSpPr>
        <p:spPr>
          <a:xfrm>
            <a:off x="7258259" y="3413578"/>
            <a:ext cx="275772" cy="203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47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EA76FE-2041-4883-8B05-72781B42D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2627"/>
            <a:ext cx="9144000" cy="5152745"/>
          </a:xfrm>
          <a:prstGeom prst="rect">
            <a:avLst/>
          </a:prstGeom>
        </p:spPr>
      </p:pic>
      <p:sp>
        <p:nvSpPr>
          <p:cNvPr id="3" name="Star: 5 Points 2">
            <a:extLst>
              <a:ext uri="{FF2B5EF4-FFF2-40B4-BE49-F238E27FC236}">
                <a16:creationId xmlns:a16="http://schemas.microsoft.com/office/drawing/2014/main" id="{6B6AA462-EAD7-408F-AC18-FE057A808015}"/>
              </a:ext>
            </a:extLst>
          </p:cNvPr>
          <p:cNvSpPr/>
          <p:nvPr/>
        </p:nvSpPr>
        <p:spPr>
          <a:xfrm>
            <a:off x="8724900" y="923925"/>
            <a:ext cx="247650" cy="28575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5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8747" y="215660"/>
            <a:ext cx="7665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Atlantic Annual Cycle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38" y="1010866"/>
            <a:ext cx="7840308" cy="54527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8747" y="6100653"/>
            <a:ext cx="11221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0" y="2699657"/>
            <a:ext cx="2220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Blue dots: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Actual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Red line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Predicted</a:t>
            </a:r>
          </a:p>
        </p:txBody>
      </p:sp>
    </p:spTree>
    <p:extLst>
      <p:ext uri="{BB962C8B-B14F-4D97-AF65-F5344CB8AC3E}">
        <p14:creationId xmlns:p14="http://schemas.microsoft.com/office/powerpoint/2010/main" val="8688213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4FFEAE-0FE4-4AF9-83C6-8FBF912E40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" t="1429" r="1623" b="2738"/>
          <a:stretch/>
        </p:blipFill>
        <p:spPr>
          <a:xfrm>
            <a:off x="612321" y="97970"/>
            <a:ext cx="7911194" cy="657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1474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c2es.org/site/assets/uploads/2017/09/cait-global-emissions-sect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3" y="1338943"/>
            <a:ext cx="9057602" cy="407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44434" y="301675"/>
            <a:ext cx="77070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Global Manmade Greenhouse Gas Emissions by Sector, 2013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8971" y="6035040"/>
            <a:ext cx="829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Center for Climate and Energy Solutions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https://www.c2es.org/content/international-emissions/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7394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50" y="1015247"/>
            <a:ext cx="6336719" cy="46783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40921" y="553582"/>
            <a:ext cx="72172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 of industrial heat demand by temperature level</a:t>
            </a:r>
          </a:p>
        </p:txBody>
      </p:sp>
      <p:sp>
        <p:nvSpPr>
          <p:cNvPr id="4" name="Rectangle 3"/>
          <p:cNvSpPr/>
          <p:nvPr/>
        </p:nvSpPr>
        <p:spPr>
          <a:xfrm>
            <a:off x="122464" y="5601285"/>
            <a:ext cx="89562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for 2003, 32 countries: EU25 + Bulgaria, Romania, Turkey, Croatia, Iceland, Norway and Switzerland. Source: International Energy Association: https://archive.iea-shc.org/data/sites/1/publications/task33-potential_for_Solar_Heat_in_Industrial_Processes.pdf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299" y="4620986"/>
            <a:ext cx="3241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Cannot feasibly be electrified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543050" y="3037114"/>
            <a:ext cx="2032907" cy="158387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69427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09B12-E43A-49A3-9833-47271A7B2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571" y="1602695"/>
            <a:ext cx="8229600" cy="1143000"/>
          </a:xfrm>
        </p:spPr>
        <p:txBody>
          <a:bodyPr/>
          <a:lstStyle/>
          <a:p>
            <a:r>
              <a:rPr lang="en-US" dirty="0"/>
              <a:t>Accounting for All Climate Risks</a:t>
            </a:r>
          </a:p>
        </p:txBody>
      </p:sp>
    </p:spTree>
    <p:extLst>
      <p:ext uri="{BB962C8B-B14F-4D97-AF65-F5344CB8AC3E}">
        <p14:creationId xmlns:p14="http://schemas.microsoft.com/office/powerpoint/2010/main" val="15301603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5B8EB7-595D-4C6B-8652-D381976846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60"/>
          <a:stretch/>
        </p:blipFill>
        <p:spPr>
          <a:xfrm>
            <a:off x="1712685" y="139995"/>
            <a:ext cx="5718629" cy="4701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2A180C-4927-4D04-B318-724604ED74C2}"/>
              </a:ext>
            </a:extLst>
          </p:cNvPr>
          <p:cNvSpPr/>
          <p:nvPr/>
        </p:nvSpPr>
        <p:spPr>
          <a:xfrm>
            <a:off x="152400" y="5380672"/>
            <a:ext cx="8839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direct damage to U.S. economy, summed across all assessed sectors, as a function of global mean temperature change. Dot-whiskers indicate the distribution of direct damages in 2080 to 2099 (averaged) for multiple realizations of each combination of climate models and scenario projection (dot, median; dark line, inner 66% credible interval; medium line, inner 90%; light line, inner 95%). Green are from RCP2.6, yellow from RCP4.5, red from RCP8.5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F2D9CE-3B85-4F91-BEE0-2D70167734A7}"/>
              </a:ext>
            </a:extLst>
          </p:cNvPr>
          <p:cNvSpPr txBox="1"/>
          <p:nvPr/>
        </p:nvSpPr>
        <p:spPr>
          <a:xfrm>
            <a:off x="6081486" y="3429000"/>
            <a:ext cx="2989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Hsiang et al.,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129223-F1D4-4F44-97F0-822168301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251" y="4841195"/>
            <a:ext cx="2326771" cy="45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1886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A3AFAB-F503-4224-A9AF-AE9D43B19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6330"/>
            <a:ext cx="9144000" cy="56253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7BEF60-D5CF-4D9A-BD70-AE2FA345C35F}"/>
              </a:ext>
            </a:extLst>
          </p:cNvPr>
          <p:cNvSpPr txBox="1"/>
          <p:nvPr/>
        </p:nvSpPr>
        <p:spPr>
          <a:xfrm>
            <a:off x="3744687" y="4434114"/>
            <a:ext cx="1814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3.3% drop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B1DE4C3-73F2-47F9-96F5-69CE6A01FDEB}"/>
              </a:ext>
            </a:extLst>
          </p:cNvPr>
          <p:cNvCxnSpPr>
            <a:cxnSpLocks/>
          </p:cNvCxnSpPr>
          <p:nvPr/>
        </p:nvCxnSpPr>
        <p:spPr>
          <a:xfrm flipH="1" flipV="1">
            <a:off x="2997201" y="4513944"/>
            <a:ext cx="791028" cy="10483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7B26363-4567-47B4-9734-41C80E7E94DB}"/>
              </a:ext>
            </a:extLst>
          </p:cNvPr>
          <p:cNvSpPr txBox="1"/>
          <p:nvPr/>
        </p:nvSpPr>
        <p:spPr>
          <a:xfrm>
            <a:off x="667657" y="3606800"/>
            <a:ext cx="1886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Great Depression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B6D16AC-4639-4C24-9EC1-5C4FE486226B}"/>
              </a:ext>
            </a:extLst>
          </p:cNvPr>
          <p:cNvCxnSpPr/>
          <p:nvPr/>
        </p:nvCxnSpPr>
        <p:spPr>
          <a:xfrm>
            <a:off x="2373086" y="3882571"/>
            <a:ext cx="464457" cy="40640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4E66DD3-FAC0-4D68-B3AB-6B1AC84EA721}"/>
              </a:ext>
            </a:extLst>
          </p:cNvPr>
          <p:cNvSpPr txBox="1"/>
          <p:nvPr/>
        </p:nvSpPr>
        <p:spPr>
          <a:xfrm>
            <a:off x="5246915" y="3363109"/>
            <a:ext cx="38172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But loss of GDP from climate change likely to be sustained over many years.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“Many people do not appreciate that this is actually a few percent per year, every year.” – Amir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Jina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co-author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B19866-E19F-4331-B6EC-B82351CCA555}"/>
              </a:ext>
            </a:extLst>
          </p:cNvPr>
          <p:cNvSpPr txBox="1"/>
          <p:nvPr/>
        </p:nvSpPr>
        <p:spPr>
          <a:xfrm>
            <a:off x="965200" y="2917371"/>
            <a:ext cx="334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 peak, U.S spent ~40% of its GDP on war effort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3748242-4C24-4DF7-9531-4BA8E85EB77C}"/>
              </a:ext>
            </a:extLst>
          </p:cNvPr>
          <p:cNvCxnSpPr/>
          <p:nvPr/>
        </p:nvCxnSpPr>
        <p:spPr>
          <a:xfrm>
            <a:off x="2837543" y="3502146"/>
            <a:ext cx="573314" cy="18448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573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6A9BE4-FA5E-4AA3-9FBC-33C051C65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536" y="0"/>
            <a:ext cx="6022736" cy="54646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46665A-E607-45A3-AE6E-DB6C6E6BC9E6}"/>
              </a:ext>
            </a:extLst>
          </p:cNvPr>
          <p:cNvSpPr/>
          <p:nvPr/>
        </p:nvSpPr>
        <p:spPr>
          <a:xfrm>
            <a:off x="148771" y="5534561"/>
            <a:ext cx="88464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Range of economic damages per year for groupings of US counties, based on their income (29,000 simulations for each of 3,143 counties). The poorest 10% of counties are the leftmost box plot. The richest 10% are the rightmost box plot. Damages are fraction of county income. White lines are median estimates, boxes show the inner 66% of possible outcomes, outer whiskers are inner 90% of possible outcomes.</a:t>
            </a:r>
          </a:p>
        </p:txBody>
      </p:sp>
    </p:spTree>
    <p:extLst>
      <p:ext uri="{BB962C8B-B14F-4D97-AF65-F5344CB8AC3E}">
        <p14:creationId xmlns:p14="http://schemas.microsoft.com/office/powerpoint/2010/main" val="2516294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</a:t>
            </a:r>
            <a:r>
              <a:rPr lang="en-US" sz="4000" baseline="-25000" dirty="0"/>
              <a:t>2</a:t>
            </a:r>
            <a:r>
              <a:rPr lang="en-US" sz="4000" dirty="0"/>
              <a:t> May Go Well Beyond Doubling</a:t>
            </a:r>
          </a:p>
        </p:txBody>
      </p:sp>
      <p:pic>
        <p:nvPicPr>
          <p:cNvPr id="1026" name="Picture 2" descr="http://www.skepticalscience.com/images/CO2_emission_scenario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75" y="1739676"/>
            <a:ext cx="7287128" cy="425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567814" y="3657600"/>
            <a:ext cx="5902661" cy="17254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500590" y="3288268"/>
            <a:ext cx="1354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Pre-Industrial</a:t>
            </a:r>
          </a:p>
        </p:txBody>
      </p:sp>
    </p:spTree>
    <p:extLst>
      <p:ext uri="{BB962C8B-B14F-4D97-AF65-F5344CB8AC3E}">
        <p14:creationId xmlns:p14="http://schemas.microsoft.com/office/powerpoint/2010/main" val="1861009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6522C60-BF53-4959-AC7E-90CCBF6789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b="50000"/>
          <a:stretch/>
        </p:blipFill>
        <p:spPr bwMode="auto">
          <a:xfrm>
            <a:off x="3475596" y="0"/>
            <a:ext cx="5668403" cy="335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50000"/>
          <a:stretch/>
        </p:blipFill>
        <p:spPr bwMode="auto">
          <a:xfrm>
            <a:off x="3475597" y="3505200"/>
            <a:ext cx="566840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04800" y="1600200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33CC"/>
                </a:solidFill>
              </a:rPr>
              <a:t>Atmospheric CO</a:t>
            </a:r>
            <a:r>
              <a:rPr lang="en-US" baseline="-25000" dirty="0">
                <a:solidFill>
                  <a:srgbClr val="0033CC"/>
                </a:solidFill>
              </a:rPr>
              <a:t>2</a:t>
            </a:r>
            <a:r>
              <a:rPr lang="en-US" dirty="0">
                <a:solidFill>
                  <a:srgbClr val="0033CC"/>
                </a:solidFill>
              </a:rPr>
              <a:t> assuming that emissions stop altogether after peak concentrations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4419600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33CC"/>
                </a:solidFill>
              </a:rPr>
              <a:t>Global mean surface temperature corresponding to atmospheric CO</a:t>
            </a:r>
            <a:r>
              <a:rPr lang="en-US" baseline="-25000" dirty="0">
                <a:solidFill>
                  <a:srgbClr val="0033CC"/>
                </a:solidFill>
              </a:rPr>
              <a:t>2</a:t>
            </a:r>
            <a:r>
              <a:rPr lang="en-US" dirty="0">
                <a:solidFill>
                  <a:srgbClr val="0033CC"/>
                </a:solidFill>
              </a:rPr>
              <a:t> above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52400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IPCC 2007: Doubling CO</a:t>
            </a:r>
            <a:r>
              <a:rPr lang="en-US" baseline="-25000" dirty="0"/>
              <a:t>2</a:t>
            </a:r>
            <a:r>
              <a:rPr lang="en-US" dirty="0"/>
              <a:t> will lead to an increase in mean global surface temperature of 2 to 4.5 </a:t>
            </a:r>
            <a:r>
              <a:rPr lang="en-US" baseline="30000" dirty="0" err="1"/>
              <a:t>o</a:t>
            </a:r>
            <a:r>
              <a:rPr lang="en-US" dirty="0" err="1"/>
              <a:t>C.</a:t>
            </a:r>
            <a:r>
              <a:rPr lang="en-US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60960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Courtesy Susan Solomon</a:t>
            </a:r>
          </a:p>
        </p:txBody>
      </p:sp>
    </p:spTree>
    <p:extLst>
      <p:ext uri="{BB962C8B-B14F-4D97-AF65-F5344CB8AC3E}">
        <p14:creationId xmlns:p14="http://schemas.microsoft.com/office/powerpoint/2010/main" val="390416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 contrast="-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4" y="0"/>
            <a:ext cx="915753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82" y="1458686"/>
            <a:ext cx="7698922" cy="150161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Climate Risks</a:t>
            </a:r>
          </a:p>
        </p:txBody>
      </p:sp>
    </p:spTree>
    <p:extLst>
      <p:ext uri="{BB962C8B-B14F-4D97-AF65-F5344CB8AC3E}">
        <p14:creationId xmlns:p14="http://schemas.microsoft.com/office/powerpoint/2010/main" val="37260362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riel2.potx" id="{8D7F14D1-26D0-4A26-ABBD-DD2D7DC99EAF}" vid="{DA866886-4644-4880-8314-28E7856239F6}"/>
    </a:ext>
  </a:extLst>
</a:theme>
</file>

<file path=ppt/theme/theme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Ariel</Template>
  <TotalTime>1280</TotalTime>
  <Words>2859</Words>
  <Application>Microsoft Office PowerPoint</Application>
  <PresentationFormat>On-screen Show (4:3)</PresentationFormat>
  <Paragraphs>262</Paragraphs>
  <Slides>67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81" baseType="lpstr">
      <vt:lpstr>Arial</vt:lpstr>
      <vt:lpstr>Calibri</vt:lpstr>
      <vt:lpstr>Calibri Light</vt:lpstr>
      <vt:lpstr>Office Theme</vt:lpstr>
      <vt:lpstr>1_Office Theme</vt:lpstr>
      <vt:lpstr>2_Office Theme</vt:lpstr>
      <vt:lpstr>13_Office Theme</vt:lpstr>
      <vt:lpstr>4_Office Theme</vt:lpstr>
      <vt:lpstr>Ariel</vt:lpstr>
      <vt:lpstr>6_Office Theme</vt:lpstr>
      <vt:lpstr>7_Office Theme</vt:lpstr>
      <vt:lpstr>1_Ariel</vt:lpstr>
      <vt:lpstr>3_Office Theme</vt:lpstr>
      <vt:lpstr>Equation</vt:lpstr>
      <vt:lpstr> </vt:lpstr>
      <vt:lpstr>Program</vt:lpstr>
      <vt:lpstr>Our Influence on Greenhouse Gases</vt:lpstr>
      <vt:lpstr>Svante Arrhenius, 1859-1927</vt:lpstr>
      <vt:lpstr>PowerPoint Presentation</vt:lpstr>
      <vt:lpstr>PowerPoint Presentation</vt:lpstr>
      <vt:lpstr>CO2 May Go Well Beyond Doubling</vt:lpstr>
      <vt:lpstr>PowerPoint Presentation</vt:lpstr>
      <vt:lpstr>Climate Risks</vt:lpstr>
      <vt:lpstr> Estimate of how much global climate will warm as a result of doubling CO2: a probability distribution</vt:lpstr>
      <vt:lpstr>Formal Definition of Risk:</vt:lpstr>
      <vt:lpstr>PowerPoint Presentation</vt:lpstr>
      <vt:lpstr>Climate Risks</vt:lpstr>
      <vt:lpstr>Why Climate Risk is Dominated by Extreme Events:</vt:lpstr>
      <vt:lpstr>PowerPoint Presentation</vt:lpstr>
      <vt:lpstr>PowerPoint Presentation</vt:lpstr>
      <vt:lpstr>Flawed Basis of Current Risk Modeling</vt:lpstr>
      <vt:lpstr>Quantifying Climate Risks: Hurricanes as an Example</vt:lpstr>
      <vt:lpstr>The Global Hurricane Hazard</vt:lpstr>
      <vt:lpstr>Is Hurricane Risk Changing?</vt:lpstr>
      <vt:lpstr>PowerPoint Presentation</vt:lpstr>
      <vt:lpstr>PowerPoint Presentation</vt:lpstr>
      <vt:lpstr>PowerPoint Presentation</vt:lpstr>
      <vt:lpstr>PowerPoint Presentation</vt:lpstr>
      <vt:lpstr>Historical tropical cyclone database vastly insufficient for quantitative evaluation of current risk and risk trends</vt:lpstr>
      <vt:lpstr>PowerPoint Presentation</vt:lpstr>
      <vt:lpstr>PowerPoint Presentation</vt:lpstr>
      <vt:lpstr>PowerPoint Presentation</vt:lpstr>
      <vt:lpstr>To get the tails right we need to simulate many events</vt:lpstr>
      <vt:lpstr>PowerPoint Presentation</vt:lpstr>
      <vt:lpstr>PowerPoint Presentation</vt:lpstr>
      <vt:lpstr>PowerPoint Presentation</vt:lpstr>
      <vt:lpstr>PowerPoint Presentation</vt:lpstr>
      <vt:lpstr>Boston Harbor Surge Risk with 1 meter  Sea Level Rise</vt:lpstr>
      <vt:lpstr>PowerPoint Presentation</vt:lpstr>
      <vt:lpstr>Rational Approach to Climate Policy</vt:lpstr>
      <vt:lpstr>PowerPoint Presentation</vt:lpstr>
      <vt:lpstr>PowerPoint Presentation</vt:lpstr>
      <vt:lpstr>Where there is Risk there is Opportunity</vt:lpstr>
      <vt:lpstr>Solutions and Opportunities</vt:lpstr>
      <vt:lpstr>Solutions and Opportunities</vt:lpstr>
      <vt:lpstr>We Can Do Even Better: Next Generation (Gen IV) Fission Reactors</vt:lpstr>
      <vt:lpstr>PowerPoint Presentation</vt:lpstr>
      <vt:lpstr>Non-climate savings from elimination of fossil fuels</vt:lpstr>
      <vt:lpstr>Summary of Main Points</vt:lpstr>
      <vt:lpstr>Summary of Main Points</vt:lpstr>
      <vt:lpstr>Risk vs. Opportunity</vt:lpstr>
      <vt:lpstr>In a Nutshell:</vt:lpstr>
      <vt:lpstr>What it would take to decarbonize the global economy by 2040</vt:lpstr>
      <vt:lpstr>Solutions and Opportunities</vt:lpstr>
      <vt:lpstr>PowerPoint Presentation</vt:lpstr>
      <vt:lpstr>PowerPoint Presentation</vt:lpstr>
      <vt:lpstr>We Can Do Even Better: Next Generation (Gen IV) Fission Reactors</vt:lpstr>
      <vt:lpstr>Non-climate savings from elimination of fossil fuels</vt:lpstr>
      <vt:lpstr>How to Catalyze Solutions</vt:lpstr>
      <vt:lpstr>PowerPoint Presentation</vt:lpstr>
      <vt:lpstr>PowerPoint Presentation</vt:lpstr>
      <vt:lpstr>PowerPoint Presentation</vt:lpstr>
      <vt:lpstr>Getting it right means getting the low-probability, high cost events. For example, hurricanes:</vt:lpstr>
      <vt:lpstr>PowerPoint Presentation</vt:lpstr>
      <vt:lpstr>PowerPoint Presentation</vt:lpstr>
      <vt:lpstr>PowerPoint Presentation</vt:lpstr>
      <vt:lpstr>PowerPoint Presentation</vt:lpstr>
      <vt:lpstr>Accounting for All Climate Risks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Quantifying Climate Risks</dc:title>
  <dc:creator>Kerry</dc:creator>
  <cp:lastModifiedBy>Kerry Emanuel</cp:lastModifiedBy>
  <cp:revision>28</cp:revision>
  <dcterms:created xsi:type="dcterms:W3CDTF">2021-11-03T13:16:39Z</dcterms:created>
  <dcterms:modified xsi:type="dcterms:W3CDTF">2022-11-11T00:14:58Z</dcterms:modified>
</cp:coreProperties>
</file>