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323" r:id="rId2"/>
    <p:sldId id="353" r:id="rId3"/>
    <p:sldId id="377" r:id="rId4"/>
    <p:sldId id="376" r:id="rId5"/>
    <p:sldId id="426" r:id="rId6"/>
    <p:sldId id="386" r:id="rId7"/>
    <p:sldId id="379" r:id="rId8"/>
    <p:sldId id="380" r:id="rId9"/>
    <p:sldId id="303" r:id="rId10"/>
    <p:sldId id="388" r:id="rId11"/>
    <p:sldId id="387" r:id="rId12"/>
    <p:sldId id="389" r:id="rId13"/>
    <p:sldId id="325" r:id="rId14"/>
    <p:sldId id="382" r:id="rId15"/>
    <p:sldId id="354" r:id="rId16"/>
    <p:sldId id="326" r:id="rId17"/>
    <p:sldId id="383" r:id="rId18"/>
    <p:sldId id="384" r:id="rId19"/>
    <p:sldId id="381" r:id="rId20"/>
    <p:sldId id="440" r:id="rId21"/>
    <p:sldId id="385" r:id="rId22"/>
    <p:sldId id="391" r:id="rId23"/>
    <p:sldId id="404" r:id="rId24"/>
    <p:sldId id="400" r:id="rId25"/>
    <p:sldId id="393" r:id="rId26"/>
    <p:sldId id="394" r:id="rId27"/>
    <p:sldId id="406" r:id="rId28"/>
    <p:sldId id="397" r:id="rId29"/>
    <p:sldId id="396" r:id="rId30"/>
    <p:sldId id="398" r:id="rId31"/>
    <p:sldId id="430" r:id="rId32"/>
    <p:sldId id="408" r:id="rId33"/>
    <p:sldId id="399" r:id="rId34"/>
    <p:sldId id="415" r:id="rId35"/>
    <p:sldId id="401" r:id="rId36"/>
    <p:sldId id="402" r:id="rId37"/>
    <p:sldId id="403" r:id="rId38"/>
    <p:sldId id="441" r:id="rId39"/>
    <p:sldId id="407" r:id="rId40"/>
    <p:sldId id="414" r:id="rId41"/>
    <p:sldId id="434" r:id="rId42"/>
    <p:sldId id="437" r:id="rId43"/>
    <p:sldId id="438" r:id="rId44"/>
    <p:sldId id="439" r:id="rId45"/>
    <p:sldId id="409" r:id="rId46"/>
    <p:sldId id="412" r:id="rId47"/>
    <p:sldId id="421" r:id="rId48"/>
    <p:sldId id="428" r:id="rId49"/>
    <p:sldId id="329" r:id="rId50"/>
    <p:sldId id="342" r:id="rId51"/>
    <p:sldId id="332" r:id="rId52"/>
    <p:sldId id="335" r:id="rId53"/>
    <p:sldId id="343" r:id="rId54"/>
    <p:sldId id="417" r:id="rId55"/>
    <p:sldId id="442" r:id="rId56"/>
    <p:sldId id="413" r:id="rId57"/>
    <p:sldId id="371" r:id="rId58"/>
    <p:sldId id="443" r:id="rId59"/>
    <p:sldId id="444"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330"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101BE4-66C2-4DB8-93A6-6A41AA06B115}" type="datetimeFigureOut">
              <a:rPr lang="en-US" smtClean="0"/>
              <a:pPr/>
              <a:t>10/23/2013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6F6F13-97D2-4078-8072-8FCA5F52F47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100D8039-63E1-48B0-A8F1-1A9D2B235D88}" type="slidenum">
              <a:rPr lang="en-US" smtClean="0"/>
              <a:pPr/>
              <a:t>5</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34828DD-64C9-4A29-92C9-B8E3219D772E}" type="slidenum">
              <a:rPr lang="en-US" smtClean="0"/>
              <a:pPr/>
              <a:t>30</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13B4FB4C-0643-4917-874D-F47ED05F17E4}" type="slidenum">
              <a:rPr lang="en-US" smtClean="0"/>
              <a:pPr/>
              <a:t>33</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7D2B8268-C7E8-4350-BA6C-B6B2D14280CC}" type="slidenum">
              <a:rPr lang="en-US" smtClean="0"/>
              <a:pPr/>
              <a:t>37</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55B387-3EB6-4A47-AF74-8717047B00BE}" type="slidenum">
              <a:rPr lang="en-GB"/>
              <a:pPr/>
              <a:t>38</a:t>
            </a:fld>
            <a:endParaRPr lang="en-GB"/>
          </a:p>
        </p:txBody>
      </p:sp>
      <p:sp>
        <p:nvSpPr>
          <p:cNvPr id="460802" name="Rectangle 2"/>
          <p:cNvSpPr>
            <a:spLocks noGrp="1" noRot="1" noChangeAspect="1" noChangeArrowheads="1" noTextEdit="1"/>
          </p:cNvSpPr>
          <p:nvPr>
            <p:ph type="sldImg"/>
          </p:nvPr>
        </p:nvSpPr>
        <p:spPr>
          <a:xfrm>
            <a:off x="1144588" y="685800"/>
            <a:ext cx="4570412" cy="3429000"/>
          </a:xfrm>
          <a:ln/>
        </p:spPr>
      </p:sp>
      <p:sp>
        <p:nvSpPr>
          <p:cNvPr id="460803" name="Rectangle 3"/>
          <p:cNvSpPr>
            <a:spLocks noGrp="1" noChangeArrowheads="1"/>
          </p:cNvSpPr>
          <p:nvPr>
            <p:ph type="body" idx="1"/>
          </p:nvPr>
        </p:nvSpPr>
        <p:spPr/>
        <p:txBody>
          <a:bodyPr lIns="91424" tIns="45712" rIns="91424" bIns="45712"/>
          <a:lstStyle/>
          <a:p>
            <a:r>
              <a:rPr lang="de-DE" b="1">
                <a:latin typeface="Frutiger-BlackCn" charset="0"/>
              </a:rPr>
              <a:t>Abbildung 4.3-1</a:t>
            </a:r>
          </a:p>
          <a:p>
            <a:r>
              <a:rPr lang="de-DE">
                <a:latin typeface="TimesTen-Roman" charset="0"/>
              </a:rPr>
              <a:t>Aragonitsättigung und</a:t>
            </a:r>
          </a:p>
          <a:p>
            <a:r>
              <a:rPr lang="de-DE">
                <a:latin typeface="TimesTen-Roman" charset="0"/>
              </a:rPr>
              <a:t>gegenwärtige Riffstandorte</a:t>
            </a:r>
          </a:p>
          <a:p>
            <a:r>
              <a:rPr lang="de-DE">
                <a:latin typeface="TimesTen-Roman" charset="0"/>
              </a:rPr>
              <a:t>von Warmwasserkorallen</a:t>
            </a:r>
          </a:p>
          <a:p>
            <a:r>
              <a:rPr lang="de-DE">
                <a:latin typeface="TimesTen-Roman" charset="0"/>
              </a:rPr>
              <a:t>(blaue Punkte). (a)</a:t>
            </a:r>
          </a:p>
          <a:p>
            <a:r>
              <a:rPr lang="de-DE">
                <a:latin typeface="TimesTen-Roman" charset="0"/>
              </a:rPr>
              <a:t>vorindustrielle Werte</a:t>
            </a:r>
          </a:p>
          <a:p>
            <a:r>
              <a:rPr lang="de-DE">
                <a:latin typeface="TimesTen-Roman" charset="0"/>
              </a:rPr>
              <a:t>(ca. 1870, atmosphärische</a:t>
            </a:r>
          </a:p>
          <a:p>
            <a:r>
              <a:rPr lang="de-DE">
                <a:latin typeface="TimesTen-Roman" charset="0"/>
              </a:rPr>
              <a:t>CO2-Konzentration</a:t>
            </a:r>
          </a:p>
          <a:p>
            <a:r>
              <a:rPr lang="de-DE">
                <a:latin typeface="TimesTen-Roman" charset="0"/>
              </a:rPr>
              <a:t>280 ppm), (b) Gegenwart</a:t>
            </a:r>
          </a:p>
          <a:p>
            <a:r>
              <a:rPr lang="de-DE">
                <a:latin typeface="TimesTen-Roman" charset="0"/>
              </a:rPr>
              <a:t>(ca. 2005, 375 ppm CO2), (c)</a:t>
            </a:r>
          </a:p>
          <a:p>
            <a:r>
              <a:rPr lang="de-DE">
                <a:latin typeface="TimesTen-Roman" charset="0"/>
              </a:rPr>
              <a:t>Zukunft (ca. 2065, 517 ppm</a:t>
            </a:r>
          </a:p>
          <a:p>
            <a:r>
              <a:rPr lang="de-DE">
                <a:latin typeface="TimesTen-Roman" charset="0"/>
              </a:rPr>
              <a:t>CO2). Der Grad der</a:t>
            </a:r>
          </a:p>
          <a:p>
            <a:r>
              <a:rPr lang="de-DE">
                <a:latin typeface="TimesTen-Roman" charset="0"/>
              </a:rPr>
              <a:t>Aragonitsättigung (</a:t>
            </a:r>
            <a:r>
              <a:rPr lang="de-DE">
                <a:latin typeface="LucidaGrande" charset="0"/>
              </a:rPr>
              <a:t>Ù</a:t>
            </a:r>
            <a:r>
              <a:rPr lang="de-DE">
                <a:latin typeface="TimesTen-Roman" charset="0"/>
              </a:rPr>
              <a:t>)</a:t>
            </a:r>
          </a:p>
          <a:p>
            <a:r>
              <a:rPr lang="de-DE">
                <a:latin typeface="TimesTen-Roman" charset="0"/>
              </a:rPr>
              <a:t>bezeichnet das relative</a:t>
            </a:r>
          </a:p>
          <a:p>
            <a:r>
              <a:rPr lang="de-DE">
                <a:latin typeface="TimesTen-Roman" charset="0"/>
              </a:rPr>
              <a:t>Verhältnis zwischen dem</a:t>
            </a:r>
          </a:p>
          <a:p>
            <a:r>
              <a:rPr lang="de-DE">
                <a:latin typeface="TimesTen-Roman" charset="0"/>
              </a:rPr>
              <a:t>Produkt der Konzentrationen</a:t>
            </a:r>
          </a:p>
          <a:p>
            <a:r>
              <a:rPr lang="de-DE">
                <a:latin typeface="TimesTen-Roman" charset="0"/>
              </a:rPr>
              <a:t>von Kalzium- und</a:t>
            </a:r>
          </a:p>
          <a:p>
            <a:r>
              <a:rPr lang="de-DE">
                <a:latin typeface="TimesTen-Roman" charset="0"/>
              </a:rPr>
              <a:t>Karbonationen und dem</a:t>
            </a:r>
          </a:p>
          <a:p>
            <a:r>
              <a:rPr lang="de-DE">
                <a:latin typeface="TimesTen-Roman" charset="0"/>
              </a:rPr>
              <a:t>Löslichkeitsprodukt für</a:t>
            </a:r>
          </a:p>
          <a:p>
            <a:r>
              <a:rPr lang="de-DE">
                <a:latin typeface="TimesTen-Roman" charset="0"/>
              </a:rPr>
              <a:t>Aragonit. Standorte mit</a:t>
            </a:r>
          </a:p>
          <a:p>
            <a:r>
              <a:rPr lang="de-DE">
                <a:latin typeface="TimesTen-Roman" charset="0"/>
              </a:rPr>
              <a:t>einer Aragonitsättigung</a:t>
            </a:r>
          </a:p>
          <a:p>
            <a:r>
              <a:rPr lang="de-DE">
                <a:latin typeface="TimesTen-Roman" charset="0"/>
              </a:rPr>
              <a:t>unterhalb von 3,5 sind nur</a:t>
            </a:r>
          </a:p>
          <a:p>
            <a:r>
              <a:rPr lang="de-DE">
                <a:latin typeface="TimesTen-Roman" charset="0"/>
              </a:rPr>
              <a:t>noch bedingt für riffbildende</a:t>
            </a:r>
          </a:p>
          <a:p>
            <a:r>
              <a:rPr lang="de-DE">
                <a:latin typeface="TimesTen-Roman" charset="0"/>
              </a:rPr>
              <a:t>Warmwasserkorallen</a:t>
            </a:r>
          </a:p>
          <a:p>
            <a:r>
              <a:rPr lang="de-DE">
                <a:latin typeface="TimesTen-Roman" charset="0"/>
              </a:rPr>
              <a:t>geeignet (marginal),</a:t>
            </a:r>
          </a:p>
          <a:p>
            <a:r>
              <a:rPr lang="de-DE">
                <a:latin typeface="TimesTen-Roman" charset="0"/>
              </a:rPr>
              <a:t>unterhalb von 3 sind sie</a:t>
            </a:r>
          </a:p>
          <a:p>
            <a:r>
              <a:rPr lang="de-DE">
                <a:latin typeface="TimesTen-Roman" charset="0"/>
              </a:rPr>
              <a:t>ungeeignet.</a:t>
            </a:r>
          </a:p>
          <a:p>
            <a:r>
              <a:rPr lang="de-DE">
                <a:latin typeface="TimesTen-Roman" charset="0"/>
              </a:rPr>
              <a:t>Quelle: Steffen et al., 2004</a:t>
            </a:r>
            <a:endParaRPr lang="de-DE">
              <a:latin typeface="Frutiger-BlackCn" charset="0"/>
            </a:endParaRPr>
          </a:p>
          <a:p>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Describe </a:t>
            </a:r>
            <a:r>
              <a:rPr lang="en-GB" dirty="0" err="1" smtClean="0"/>
              <a:t>pdf</a:t>
            </a:r>
            <a:r>
              <a:rPr lang="en-GB" dirty="0" smtClean="0"/>
              <a:t>. Reflects</a:t>
            </a:r>
            <a:r>
              <a:rPr lang="en-GB" baseline="0" dirty="0" smtClean="0"/>
              <a:t> post-IPCC knowledge as well as IPCC AR4.</a:t>
            </a:r>
            <a:endParaRPr lang="en-GB" dirty="0"/>
          </a:p>
        </p:txBody>
      </p:sp>
      <p:sp>
        <p:nvSpPr>
          <p:cNvPr id="4" name="Slide Number Placeholder 3"/>
          <p:cNvSpPr>
            <a:spLocks noGrp="1"/>
          </p:cNvSpPr>
          <p:nvPr>
            <p:ph type="sldNum" sz="quarter" idx="10"/>
          </p:nvPr>
        </p:nvSpPr>
        <p:spPr/>
        <p:txBody>
          <a:bodyPr/>
          <a:lstStyle/>
          <a:p>
            <a:pPr>
              <a:defRPr/>
            </a:pPr>
            <a:fld id="{FF44F763-4979-444B-93C0-8B2420FBB9FA}" type="slidenum">
              <a:rPr lang="en-GB">
                <a:solidFill>
                  <a:prstClr val="black"/>
                </a:solidFill>
              </a:rPr>
              <a:pPr>
                <a:defRPr/>
              </a:pPr>
              <a:t>46</a:t>
            </a:fld>
            <a:endParaRPr lang="en-GB">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78E1C3-8CD4-468F-AA41-4EEABCC62DC6}" type="slidenum">
              <a:rPr lang="en-GB"/>
              <a:pPr/>
              <a:t>49</a:t>
            </a:fld>
            <a:endParaRPr lang="en-GB"/>
          </a:p>
        </p:txBody>
      </p:sp>
      <p:sp>
        <p:nvSpPr>
          <p:cNvPr id="514050" name="Rectangle 2"/>
          <p:cNvSpPr>
            <a:spLocks noGrp="1" noRot="1" noChangeAspect="1" noChangeArrowheads="1" noTextEdit="1"/>
          </p:cNvSpPr>
          <p:nvPr>
            <p:ph type="sldImg"/>
          </p:nvPr>
        </p:nvSpPr>
        <p:spPr>
          <a:xfrm>
            <a:off x="1144588" y="685800"/>
            <a:ext cx="4570412" cy="3429000"/>
          </a:xfrm>
          <a:ln/>
        </p:spPr>
      </p:sp>
      <p:sp>
        <p:nvSpPr>
          <p:cNvPr id="514051" name="Rectangle 3"/>
          <p:cNvSpPr>
            <a:spLocks noGrp="1" noChangeArrowheads="1"/>
          </p:cNvSpPr>
          <p:nvPr>
            <p:ph type="body" idx="1"/>
          </p:nvPr>
        </p:nvSpPr>
        <p:spPr>
          <a:xfrm>
            <a:off x="1180207" y="4343704"/>
            <a:ext cx="4500563" cy="4113892"/>
          </a:xfrm>
        </p:spPr>
        <p:txBody>
          <a:bodyPr/>
          <a:lstStyle/>
          <a:p>
            <a:r>
              <a:rPr lang="en-GB"/>
              <a:t>This graph shows how temperature and sea level were closely related in Earth’s history. During the last Ice Age, temperatures were about 6 </a:t>
            </a:r>
            <a:r>
              <a:rPr lang="en-US"/>
              <a:t>ºC colder than now, while sea level was 120 meters lower. During the Pliocene, when it was last significantly warmer than now (by about 2 ºC), sea level was 20-30 meters higher. During the Eocene there was almost no ice on the planet, and sea level was about 70 meters higher.</a:t>
            </a:r>
          </a:p>
          <a:p>
            <a:r>
              <a:rPr lang="en-GB"/>
              <a:t>The history of climate thus sends a strong warning: past climate changes by just a few degrees in global temperature have come with very large sea level changes, by tens of meters. In the long run, this is likely to happen again. The sea level rise by the year 2100 (likely below one meter) is only the small beginning of a much larger rise that will unfold over coming centuries and perhaps millennia, caused by our carbon emissions in this century.</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E7A31D2E-6577-4E30-84D3-052F7A695505}" type="slidenum">
              <a:rPr lang="en-US" smtClean="0"/>
              <a:pPr/>
              <a:t>57</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51D6359-36F8-49E8-AFAC-A919C8338286}" type="slidenum">
              <a:rPr lang="en-US" smtClean="0"/>
              <a:pPr/>
              <a:t>7</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F3CA9F3D-3340-4DB1-A4F8-28003B37011B}" type="slidenum">
              <a:rPr lang="en-US" smtClean="0"/>
              <a:pPr/>
              <a:t>9</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C2C32065-6C2F-4763-A1AA-ED4B38693156}" type="slidenum">
              <a:rPr lang="en-US" smtClean="0"/>
              <a:pPr/>
              <a:t>10</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BAB5D63-49F3-415C-B1C0-766EB7DA5C28}" type="slidenum">
              <a:rPr lang="en-US" smtClean="0"/>
              <a:pPr/>
              <a:t>12</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F3CA9F3D-3340-4DB1-A4F8-28003B37011B}" type="slidenum">
              <a:rPr lang="en-US" smtClean="0"/>
              <a:pPr/>
              <a:t>18</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E92713F9-D66A-4421-BAB1-0FBC37875CFB}" type="slidenum">
              <a:rPr lang="en-US" smtClean="0"/>
              <a:pPr/>
              <a:t>25</a:t>
            </a:fld>
            <a:endParaRPr lang="en-US" smtClean="0"/>
          </a:p>
        </p:txBody>
      </p:sp>
      <p:sp>
        <p:nvSpPr>
          <p:cNvPr id="7168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1939409-4BA0-4A04-AFA4-8AB3DCA4195E}" type="slidenum">
              <a:rPr lang="en-US" sz="1200">
                <a:latin typeface="Calibri" pitchFamily="34" charset="0"/>
              </a:rPr>
              <a:pPr algn="r"/>
              <a:t>25</a:t>
            </a:fld>
            <a:endParaRPr lang="en-US" sz="1200">
              <a:latin typeface="Calibri" pitchFamily="34" charset="0"/>
            </a:endParaRPr>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noFill/>
          <a:ln/>
        </p:spPr>
        <p:txBody>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BE7924-4FCC-4EEE-9ABC-B61EE2FA4EBD}" type="slidenum">
              <a:rPr lang="en-US"/>
              <a:pPr/>
              <a:t>26</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ACEFD395-ADA9-437A-9184-89346F5896C3}" type="slidenum">
              <a:rPr lang="en-US" smtClean="0"/>
              <a:pPr/>
              <a:t>29</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pPr/>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7AF17-8351-4985-8D04-D9402CAA146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pPr/>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7AF17-8351-4985-8D04-D9402CAA146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pPr/>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7AF17-8351-4985-8D04-D9402CAA146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pPr/>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7AF17-8351-4985-8D04-D9402CAA146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4AEE95-9E92-41F4-8319-1190A5F976B8}" type="datetimeFigureOut">
              <a:rPr lang="en-US" smtClean="0"/>
              <a:pPr/>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7AF17-8351-4985-8D04-D9402CAA146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4AEE95-9E92-41F4-8319-1190A5F976B8}" type="datetimeFigureOut">
              <a:rPr lang="en-US" smtClean="0"/>
              <a:pPr/>
              <a:t>10/23/2013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7AF17-8351-4985-8D04-D9402CAA146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4AEE95-9E92-41F4-8319-1190A5F976B8}" type="datetimeFigureOut">
              <a:rPr lang="en-US" smtClean="0"/>
              <a:pPr/>
              <a:t>10/23/2013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57AF17-8351-4985-8D04-D9402CAA146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4AEE95-9E92-41F4-8319-1190A5F976B8}" type="datetimeFigureOut">
              <a:rPr lang="en-US" smtClean="0"/>
              <a:pPr/>
              <a:t>10/23/2013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57AF17-8351-4985-8D04-D9402CAA146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4AEE95-9E92-41F4-8319-1190A5F976B8}" type="datetimeFigureOut">
              <a:rPr lang="en-US" smtClean="0"/>
              <a:pPr/>
              <a:t>10/23/2013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57AF17-8351-4985-8D04-D9402CAA146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4AEE95-9E92-41F4-8319-1190A5F976B8}" type="datetimeFigureOut">
              <a:rPr lang="en-US" smtClean="0"/>
              <a:pPr/>
              <a:t>10/23/2013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7AF17-8351-4985-8D04-D9402CAA146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4AEE95-9E92-41F4-8319-1190A5F976B8}" type="datetimeFigureOut">
              <a:rPr lang="en-US" smtClean="0"/>
              <a:pPr/>
              <a:t>10/23/2013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7AF17-8351-4985-8D04-D9402CAA146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4AEE95-9E92-41F4-8319-1190A5F976B8}" type="datetimeFigureOut">
              <a:rPr lang="en-US" smtClean="0"/>
              <a:pPr/>
              <a:t>10/23/2013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7AF17-8351-4985-8D04-D9402CAA14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upload.wikimedia.org/wikipedia/commons/6/6c/Arrhenius2.jpg"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Image:John_Tyndall_(scientist).jp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upload.wikimedia.org/wikipedia/commons/7/7e/Satellite_Temperatures.pn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ideo" Target="file:///C:\Users\Kerry\Videos\Laurentide%20Ice%20Sheet.wmv"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emf"/></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upload.wikimedia.org/wikipedia/commons/1/1d/Post-Glacial_Sea_Level.pn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Image:John_Tyndall_(scientist).jpg" TargetMode="External"/><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upload.wikimedia.org/wikipedia/en/a/aa/Fourier2.jpg" TargetMode="Externa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antarctica, sea ice, glaciers, ice, icebergs "/>
          <p:cNvPicPr>
            <a:picLocks noChangeAspect="1" noChangeArrowheads="1"/>
          </p:cNvPicPr>
          <p:nvPr/>
        </p:nvPicPr>
        <p:blipFill>
          <a:blip r:embed="rId2" cstate="print">
            <a:lum bright="52000" contrast="-70000"/>
          </a:blip>
          <a:srcRect/>
          <a:stretch>
            <a:fillRect/>
          </a:stretch>
        </p:blipFill>
        <p:spPr bwMode="auto">
          <a:xfrm>
            <a:off x="0" y="0"/>
            <a:ext cx="9169611" cy="6858000"/>
          </a:xfrm>
          <a:prstGeom prst="rect">
            <a:avLst/>
          </a:prstGeom>
          <a:noFill/>
          <a:effectLst>
            <a:outerShdw blurRad="50800" dist="50800" dir="5400000" algn="ctr" rotWithShape="0">
              <a:srgbClr val="000000">
                <a:alpha val="40000"/>
              </a:srgbClr>
            </a:outerShdw>
          </a:effectLst>
        </p:spPr>
      </p:pic>
      <p:sp>
        <p:nvSpPr>
          <p:cNvPr id="4" name="Title 3"/>
          <p:cNvSpPr>
            <a:spLocks noGrp="1"/>
          </p:cNvSpPr>
          <p:nvPr>
            <p:ph type="ctrTitle"/>
          </p:nvPr>
        </p:nvSpPr>
        <p:spPr/>
        <p:txBody>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Science of Climate Change</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Subtitle 4"/>
          <p:cNvSpPr>
            <a:spLocks noGrp="1"/>
          </p:cNvSpPr>
          <p:nvPr>
            <p:ph type="subTitle" idx="1"/>
          </p:nvPr>
        </p:nvSpPr>
        <p:spPr/>
        <p:txBody>
          <a:bodyPr>
            <a:normAutofit fontScale="92500"/>
          </a:bodyPr>
          <a:lstStyle/>
          <a:p>
            <a:r>
              <a:rPr lang="en-US" dirty="0" smtClean="0">
                <a:solidFill>
                  <a:srgbClr val="0033CC"/>
                </a:solidFill>
                <a:latin typeface="Arial" pitchFamily="34" charset="0"/>
                <a:cs typeface="Arial" pitchFamily="34" charset="0"/>
              </a:rPr>
              <a:t>Kerry Emanuel</a:t>
            </a:r>
          </a:p>
          <a:p>
            <a:r>
              <a:rPr lang="en-US" dirty="0" smtClean="0">
                <a:solidFill>
                  <a:srgbClr val="0033CC"/>
                </a:solidFill>
                <a:latin typeface="Arial" pitchFamily="34" charset="0"/>
                <a:cs typeface="Arial" pitchFamily="34" charset="0"/>
              </a:rPr>
              <a:t>Department of Earth, Atmospheric, and Planetary Sciences, MIT</a:t>
            </a:r>
            <a:endParaRPr lang="en-US" dirty="0">
              <a:solidFill>
                <a:srgbClr val="0033CC"/>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2514600" cy="2773362"/>
          </a:xfrm>
        </p:spPr>
        <p:txBody>
          <a:bodyPr>
            <a:normAutofit fontScale="90000"/>
          </a:bodyPr>
          <a:lstStyle/>
          <a:p>
            <a:pPr eaLnBrk="1" hangingPunct="1">
              <a:defRPr/>
            </a:pPr>
            <a:r>
              <a:rPr lang="en-US" sz="4000" dirty="0" smtClean="0">
                <a:solidFill>
                  <a:srgbClr val="002060"/>
                </a:solidFill>
                <a:effectLst>
                  <a:outerShdw blurRad="38100" dist="38100" dir="2700000" algn="tl">
                    <a:srgbClr val="000000">
                      <a:alpha val="43137"/>
                    </a:srgbClr>
                  </a:outerShdw>
                </a:effectLst>
              </a:rPr>
              <a:t>Climate Forcing by Orbital Variations (1912)</a:t>
            </a:r>
          </a:p>
        </p:txBody>
      </p:sp>
      <p:pic>
        <p:nvPicPr>
          <p:cNvPr id="23555" name="Picture 2" descr="C:\Users\Kerry Emaanuel\Class\CLIMATE\milankovitch.gif"/>
          <p:cNvPicPr>
            <a:picLocks noChangeAspect="1" noChangeArrowheads="1"/>
          </p:cNvPicPr>
          <p:nvPr/>
        </p:nvPicPr>
        <p:blipFill>
          <a:blip r:embed="rId3" cstate="print"/>
          <a:srcRect/>
          <a:stretch>
            <a:fillRect/>
          </a:stretch>
        </p:blipFill>
        <p:spPr bwMode="auto">
          <a:xfrm>
            <a:off x="3733800" y="152400"/>
            <a:ext cx="5148263" cy="6618288"/>
          </a:xfrm>
          <a:prstGeom prst="rect">
            <a:avLst/>
          </a:prstGeom>
          <a:noFill/>
          <a:ln w="9525">
            <a:noFill/>
            <a:miter lim="800000"/>
            <a:headEnd/>
            <a:tailEnd/>
          </a:ln>
        </p:spPr>
      </p:pic>
      <p:pic>
        <p:nvPicPr>
          <p:cNvPr id="23556" name="Picture 3" descr="C:\Users\Kerry Emaanuel\Class\CLIMATE\280px-MilutinMilankovic.png"/>
          <p:cNvPicPr>
            <a:picLocks noChangeAspect="1" noChangeArrowheads="1"/>
          </p:cNvPicPr>
          <p:nvPr/>
        </p:nvPicPr>
        <p:blipFill>
          <a:blip r:embed="rId4" cstate="print"/>
          <a:srcRect/>
          <a:stretch>
            <a:fillRect/>
          </a:stretch>
        </p:blipFill>
        <p:spPr bwMode="auto">
          <a:xfrm>
            <a:off x="685800" y="3048000"/>
            <a:ext cx="2062163" cy="3019425"/>
          </a:xfrm>
          <a:prstGeom prst="rect">
            <a:avLst/>
          </a:prstGeom>
          <a:noFill/>
          <a:ln w="9525">
            <a:noFill/>
            <a:miter lim="800000"/>
            <a:headEnd/>
            <a:tailEnd/>
          </a:ln>
        </p:spPr>
      </p:pic>
      <p:sp>
        <p:nvSpPr>
          <p:cNvPr id="23557" name="TextBox 4"/>
          <p:cNvSpPr txBox="1">
            <a:spLocks noChangeArrowheads="1"/>
          </p:cNvSpPr>
          <p:nvPr/>
        </p:nvSpPr>
        <p:spPr bwMode="auto">
          <a:xfrm>
            <a:off x="152400" y="6248400"/>
            <a:ext cx="3200400" cy="366713"/>
          </a:xfrm>
          <a:prstGeom prst="rect">
            <a:avLst/>
          </a:prstGeom>
          <a:noFill/>
          <a:ln w="9525">
            <a:noFill/>
            <a:miter lim="800000"/>
            <a:headEnd/>
            <a:tailEnd/>
          </a:ln>
        </p:spPr>
        <p:txBody>
          <a:bodyPr>
            <a:spAutoFit/>
          </a:bodyPr>
          <a:lstStyle/>
          <a:p>
            <a:r>
              <a:rPr lang="en-US" sz="1800" b="1">
                <a:latin typeface="Calibri" pitchFamily="34" charset="0"/>
              </a:rPr>
              <a:t>Milutin Milanković, 1879-1958</a:t>
            </a:r>
            <a:endParaRPr lang="en-US" sz="1800">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Last 450 Thousand Years</a:t>
            </a:r>
            <a:endParaRPr lang="en-US" sz="40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pic>
        <p:nvPicPr>
          <p:cNvPr id="23554" name="Picture 2"/>
          <p:cNvPicPr>
            <a:picLocks noChangeAspect="1" noChangeArrowheads="1"/>
          </p:cNvPicPr>
          <p:nvPr/>
        </p:nvPicPr>
        <p:blipFill>
          <a:blip r:embed="rId2" cstate="print"/>
          <a:srcRect/>
          <a:stretch>
            <a:fillRect/>
          </a:stretch>
        </p:blipFill>
        <p:spPr bwMode="auto">
          <a:xfrm>
            <a:off x="914400" y="1600200"/>
            <a:ext cx="7352797" cy="48548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313_508_F2"/>
          <p:cNvPicPr>
            <a:picLocks noChangeAspect="1" noChangeArrowheads="1"/>
          </p:cNvPicPr>
          <p:nvPr/>
        </p:nvPicPr>
        <p:blipFill>
          <a:blip r:embed="rId3" cstate="print"/>
          <a:srcRect t="66206" r="21001"/>
          <a:stretch>
            <a:fillRect/>
          </a:stretch>
        </p:blipFill>
        <p:spPr bwMode="auto">
          <a:xfrm>
            <a:off x="152400" y="1295400"/>
            <a:ext cx="8610600" cy="2922588"/>
          </a:xfrm>
          <a:prstGeom prst="rect">
            <a:avLst/>
          </a:prstGeom>
          <a:noFill/>
          <a:ln w="9525">
            <a:noFill/>
            <a:miter lim="800000"/>
            <a:headEnd/>
            <a:tailEnd/>
          </a:ln>
        </p:spPr>
      </p:pic>
      <p:sp>
        <p:nvSpPr>
          <p:cNvPr id="198662" name="Text Box 6"/>
          <p:cNvSpPr txBox="1">
            <a:spLocks noChangeArrowheads="1"/>
          </p:cNvSpPr>
          <p:nvPr/>
        </p:nvSpPr>
        <p:spPr bwMode="auto">
          <a:xfrm>
            <a:off x="1752600" y="4572000"/>
            <a:ext cx="6629400" cy="1004888"/>
          </a:xfrm>
          <a:prstGeom prst="rect">
            <a:avLst/>
          </a:prstGeom>
          <a:noFill/>
          <a:ln w="9525">
            <a:noFill/>
            <a:miter lim="800000"/>
            <a:headEnd/>
            <a:tailEnd/>
          </a:ln>
          <a:effectLst/>
        </p:spPr>
        <p:txBody>
          <a:bodyPr>
            <a:spAutoFit/>
          </a:bodyPr>
          <a:lstStyle/>
          <a:p>
            <a:pPr>
              <a:spcBef>
                <a:spcPct val="50000"/>
              </a:spcBef>
              <a:defRPr/>
            </a:pPr>
            <a:r>
              <a:rPr lang="en-US" sz="2400">
                <a:effectLst>
                  <a:outerShdw blurRad="38100" dist="38100" dir="2700000" algn="tl">
                    <a:srgbClr val="C0C0C0"/>
                  </a:outerShdw>
                </a:effectLst>
              </a:rPr>
              <a:t>Black:  Time rate of change of ice volume</a:t>
            </a:r>
          </a:p>
          <a:p>
            <a:pPr>
              <a:spcBef>
                <a:spcPct val="50000"/>
              </a:spcBef>
              <a:defRPr/>
            </a:pPr>
            <a:r>
              <a:rPr lang="en-US" sz="2400">
                <a:solidFill>
                  <a:srgbClr val="C82004"/>
                </a:solidFill>
                <a:effectLst>
                  <a:outerShdw blurRad="38100" dist="38100" dir="2700000" algn="tl">
                    <a:srgbClr val="C0C0C0"/>
                  </a:outerShdw>
                </a:effectLst>
              </a:rPr>
              <a:t>Red:    Summer high latitude sunlight</a:t>
            </a:r>
          </a:p>
        </p:txBody>
      </p:sp>
      <p:sp>
        <p:nvSpPr>
          <p:cNvPr id="198663" name="Text Box 7"/>
          <p:cNvSpPr txBox="1">
            <a:spLocks noChangeArrowheads="1"/>
          </p:cNvSpPr>
          <p:nvPr/>
        </p:nvSpPr>
        <p:spPr bwMode="auto">
          <a:xfrm>
            <a:off x="381000" y="304800"/>
            <a:ext cx="8305800" cy="830997"/>
          </a:xfrm>
          <a:prstGeom prst="rect">
            <a:avLst/>
          </a:prstGeom>
          <a:noFill/>
          <a:ln w="9525">
            <a:noFill/>
            <a:miter lim="800000"/>
            <a:headEnd/>
            <a:tailEnd/>
          </a:ln>
          <a:effectLst/>
        </p:spPr>
        <p:txBody>
          <a:bodyPr>
            <a:spAutoFit/>
          </a:bodyPr>
          <a:lstStyle/>
          <a:p>
            <a:pPr algn="ctr">
              <a:spcBef>
                <a:spcPct val="50000"/>
              </a:spcBef>
              <a:defRPr/>
            </a:pPr>
            <a:r>
              <a:rPr lang="en-US" sz="2400" b="1" dirty="0">
                <a:solidFill>
                  <a:srgbClr val="0070C0"/>
                </a:solidFill>
                <a:effectLst>
                  <a:outerShdw blurRad="38100" dist="38100" dir="2700000" algn="tl">
                    <a:srgbClr val="C0C0C0"/>
                  </a:outerShdw>
                </a:effectLst>
              </a:rPr>
              <a:t>Strong Correlation between High Latitude Summer Insolation and Ice Volume</a:t>
            </a:r>
          </a:p>
        </p:txBody>
      </p:sp>
      <p:sp>
        <p:nvSpPr>
          <p:cNvPr id="25605" name="TextBox 6"/>
          <p:cNvSpPr txBox="1">
            <a:spLocks noChangeArrowheads="1"/>
          </p:cNvSpPr>
          <p:nvPr/>
        </p:nvSpPr>
        <p:spPr bwMode="auto">
          <a:xfrm>
            <a:off x="5486400" y="6096000"/>
            <a:ext cx="3352800" cy="369888"/>
          </a:xfrm>
          <a:prstGeom prst="rect">
            <a:avLst/>
          </a:prstGeom>
          <a:noFill/>
          <a:ln w="9525">
            <a:noFill/>
            <a:miter lim="800000"/>
            <a:headEnd/>
            <a:tailEnd/>
          </a:ln>
        </p:spPr>
        <p:txBody>
          <a:bodyPr>
            <a:spAutoFit/>
          </a:bodyPr>
          <a:lstStyle/>
          <a:p>
            <a:r>
              <a:rPr lang="en-US" sz="1800"/>
              <a:t>P. Huybers, </a:t>
            </a:r>
            <a:r>
              <a:rPr lang="en-US" sz="1800" i="1"/>
              <a:t>Science</a:t>
            </a:r>
            <a:r>
              <a:rPr lang="en-US" sz="1800"/>
              <a:t>, 2006</a:t>
            </a:r>
          </a:p>
        </p:txBody>
      </p:sp>
      <p:sp>
        <p:nvSpPr>
          <p:cNvPr id="6" name="Rectangle 5"/>
          <p:cNvSpPr/>
          <p:nvPr/>
        </p:nvSpPr>
        <p:spPr>
          <a:xfrm>
            <a:off x="0" y="1295400"/>
            <a:ext cx="457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800600" cy="2544762"/>
          </a:xfrm>
        </p:spPr>
        <p:txBody>
          <a:bodyPr/>
          <a:lstStyle/>
          <a:p>
            <a:r>
              <a:rPr lang="en-US" sz="4000" dirty="0" err="1" smtClean="0">
                <a:solidFill>
                  <a:srgbClr val="0033CC"/>
                </a:solidFill>
                <a:effectLst>
                  <a:outerShdw blurRad="38100" dist="38100" dir="2700000" algn="tl">
                    <a:srgbClr val="000000">
                      <a:alpha val="43137"/>
                    </a:srgbClr>
                  </a:outerShdw>
                </a:effectLst>
              </a:rPr>
              <a:t>Svante</a:t>
            </a:r>
            <a:r>
              <a:rPr lang="en-US" sz="4000" dirty="0" smtClean="0">
                <a:solidFill>
                  <a:srgbClr val="0033CC"/>
                </a:solidFill>
                <a:effectLst>
                  <a:outerShdw blurRad="38100" dist="38100" dir="2700000" algn="tl">
                    <a:srgbClr val="000000">
                      <a:alpha val="43137"/>
                    </a:srgbClr>
                  </a:outerShdw>
                </a:effectLst>
              </a:rPr>
              <a:t> Arrhenius, 1859-1927</a:t>
            </a:r>
            <a:endParaRPr lang="en-US" sz="4000" dirty="0">
              <a:solidFill>
                <a:srgbClr val="0033CC"/>
              </a:solidFill>
              <a:effectLst>
                <a:outerShdw blurRad="38100" dist="38100" dir="2700000" algn="tl">
                  <a:srgbClr val="000000">
                    <a:alpha val="43137"/>
                  </a:srgbClr>
                </a:outerShdw>
              </a:effectLst>
            </a:endParaRPr>
          </a:p>
        </p:txBody>
      </p:sp>
      <p:pic>
        <p:nvPicPr>
          <p:cNvPr id="46082" name="Picture 2" descr="File:Arrhenius2.jpg">
            <a:hlinkClick r:id="rId2"/>
          </p:cNvPr>
          <p:cNvPicPr>
            <a:picLocks noChangeAspect="1" noChangeArrowheads="1"/>
          </p:cNvPicPr>
          <p:nvPr/>
        </p:nvPicPr>
        <p:blipFill>
          <a:blip r:embed="rId3" cstate="print"/>
          <a:srcRect/>
          <a:stretch>
            <a:fillRect/>
          </a:stretch>
        </p:blipFill>
        <p:spPr bwMode="auto">
          <a:xfrm>
            <a:off x="5513959" y="228600"/>
            <a:ext cx="3163316" cy="3962400"/>
          </a:xfrm>
          <a:prstGeom prst="rect">
            <a:avLst/>
          </a:prstGeom>
          <a:noFill/>
          <a:ln w="38100" cmpd="thickThin">
            <a:solidFill>
              <a:schemeClr val="accent1"/>
            </a:solidFill>
          </a:ln>
        </p:spPr>
      </p:pic>
      <p:sp>
        <p:nvSpPr>
          <p:cNvPr id="4" name="TextBox 3"/>
          <p:cNvSpPr txBox="1"/>
          <p:nvPr/>
        </p:nvSpPr>
        <p:spPr>
          <a:xfrm>
            <a:off x="762000" y="4495800"/>
            <a:ext cx="8077200" cy="1938992"/>
          </a:xfrm>
          <a:prstGeom prst="rect">
            <a:avLst/>
          </a:prstGeom>
          <a:noFill/>
        </p:spPr>
        <p:txBody>
          <a:bodyPr wrap="square" rtlCol="0">
            <a:spAutoFit/>
          </a:bodyPr>
          <a:lstStyle/>
          <a:p>
            <a:r>
              <a:rPr lang="en-US" sz="2400" i="1" dirty="0" smtClean="0">
                <a:solidFill>
                  <a:srgbClr val="0033CC"/>
                </a:solidFill>
              </a:rPr>
              <a:t>“Any doubling of the percentage of carbon dioxide in the air would raise the temperature of the earth's surface by 4°; and if the carbon dioxide were increased fourfold, the temperature would rise by 8°.” </a:t>
            </a:r>
            <a:r>
              <a:rPr lang="en-US" sz="2400" dirty="0" smtClean="0"/>
              <a:t>– </a:t>
            </a:r>
            <a:r>
              <a:rPr lang="en-US" sz="2400" i="1" dirty="0" err="1" smtClean="0"/>
              <a:t>Världarnas</a:t>
            </a:r>
            <a:r>
              <a:rPr lang="en-US" sz="2400" i="1" dirty="0" smtClean="0"/>
              <a:t> </a:t>
            </a:r>
            <a:r>
              <a:rPr lang="en-US" sz="2400" i="1" dirty="0" err="1" smtClean="0"/>
              <a:t>utveckling</a:t>
            </a:r>
            <a:r>
              <a:rPr lang="en-US" sz="2400" i="1" dirty="0" smtClean="0"/>
              <a:t> (</a:t>
            </a:r>
            <a:r>
              <a:rPr lang="en-US" sz="2400" dirty="0" smtClean="0"/>
              <a:t>Worlds in the Making), 1906</a:t>
            </a:r>
            <a:endParaRPr lang="en-US" sz="24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1219200"/>
            <a:ext cx="4572000" cy="1143000"/>
          </a:xfrm>
        </p:spPr>
        <p:txBody>
          <a:bodyPr>
            <a:normAutofit/>
          </a:bodyPr>
          <a:lstStyle/>
          <a:p>
            <a:r>
              <a:rPr lang="en-US" sz="3200" dirty="0" smtClean="0">
                <a:solidFill>
                  <a:srgbClr val="0033CC"/>
                </a:solidFill>
                <a:latin typeface="Arial" pitchFamily="34" charset="0"/>
                <a:cs typeface="Arial" pitchFamily="34" charset="0"/>
              </a:rPr>
              <a:t>Guy Stewart Callendar (1898 - 1964)</a:t>
            </a:r>
            <a:endParaRPr lang="en-US" sz="3200" dirty="0">
              <a:solidFill>
                <a:srgbClr val="0033CC"/>
              </a:solidFill>
              <a:latin typeface="Arial" pitchFamily="34" charset="0"/>
              <a:cs typeface="Arial" pitchFamily="34" charset="0"/>
            </a:endParaRPr>
          </a:p>
        </p:txBody>
      </p:sp>
      <p:pic>
        <p:nvPicPr>
          <p:cNvPr id="84994" name="Picture 2" descr="File:GSCallendar1934.jpg"/>
          <p:cNvPicPr>
            <a:picLocks noChangeAspect="1" noChangeArrowheads="1"/>
          </p:cNvPicPr>
          <p:nvPr/>
        </p:nvPicPr>
        <p:blipFill>
          <a:blip r:embed="rId2" cstate="print"/>
          <a:srcRect/>
          <a:stretch>
            <a:fillRect/>
          </a:stretch>
        </p:blipFill>
        <p:spPr bwMode="auto">
          <a:xfrm>
            <a:off x="557403" y="0"/>
            <a:ext cx="3109722" cy="4038600"/>
          </a:xfrm>
          <a:prstGeom prst="rect">
            <a:avLst/>
          </a:prstGeom>
          <a:noFill/>
          <a:ln w="38100">
            <a:solidFill>
              <a:schemeClr val="accent1"/>
            </a:solidFill>
          </a:ln>
        </p:spPr>
      </p:pic>
      <p:pic>
        <p:nvPicPr>
          <p:cNvPr id="84995" name="Picture 3"/>
          <p:cNvPicPr>
            <a:picLocks noChangeAspect="1" noChangeArrowheads="1"/>
          </p:cNvPicPr>
          <p:nvPr/>
        </p:nvPicPr>
        <p:blipFill>
          <a:blip r:embed="rId3" cstate="print"/>
          <a:srcRect/>
          <a:stretch>
            <a:fillRect/>
          </a:stretch>
        </p:blipFill>
        <p:spPr bwMode="auto">
          <a:xfrm>
            <a:off x="1" y="4063732"/>
            <a:ext cx="9144000" cy="27942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2438400"/>
          </a:xfrm>
        </p:spPr>
        <p:txBody>
          <a:bodyPr>
            <a:normAutofit fontScale="90000"/>
          </a:bodyPr>
          <a:lstStyle/>
          <a:p>
            <a:r>
              <a:rPr lang="en-US"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Carbon Dioxide and Climate:</a:t>
            </a:r>
            <a:br>
              <a:rPr lang="en-US"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br>
            <a:r>
              <a:rPr lang="en-US"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A Scientific Assessment</a:t>
            </a:r>
            <a:br>
              <a:rPr lang="en-US"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br>
            <a:r>
              <a:rPr lang="en-US"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
            </a:r>
            <a:br>
              <a:rPr lang="en-US"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br>
            <a:r>
              <a:rPr lang="en-US" sz="3100"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Report to the National Academy of Sciences</a:t>
            </a:r>
            <a:br>
              <a:rPr lang="en-US" sz="3100"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br>
            <a:r>
              <a:rPr lang="en-US" sz="3100" b="1" dirty="0" err="1" smtClean="0">
                <a:solidFill>
                  <a:srgbClr val="0033CC"/>
                </a:solidFill>
                <a:effectLst>
                  <a:outerShdw blurRad="38100" dist="38100" dir="2700000" algn="tl">
                    <a:srgbClr val="000000">
                      <a:alpha val="43137"/>
                    </a:srgbClr>
                  </a:outerShdw>
                </a:effectLst>
                <a:latin typeface="Arial" pitchFamily="34" charset="0"/>
                <a:cs typeface="Arial" pitchFamily="34" charset="0"/>
              </a:rPr>
              <a:t>Jule</a:t>
            </a:r>
            <a:r>
              <a:rPr lang="en-US" sz="3100"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 G. </a:t>
            </a:r>
            <a:r>
              <a:rPr lang="en-US" sz="3100" b="1" dirty="0" err="1" smtClean="0">
                <a:solidFill>
                  <a:srgbClr val="0033CC"/>
                </a:solidFill>
                <a:effectLst>
                  <a:outerShdw blurRad="38100" dist="38100" dir="2700000" algn="tl">
                    <a:srgbClr val="000000">
                      <a:alpha val="43137"/>
                    </a:srgbClr>
                  </a:outerShdw>
                </a:effectLst>
                <a:latin typeface="Arial" pitchFamily="34" charset="0"/>
                <a:cs typeface="Arial" pitchFamily="34" charset="0"/>
              </a:rPr>
              <a:t>Charney</a:t>
            </a:r>
            <a:r>
              <a:rPr lang="en-US" sz="3100"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 and co-authors</a:t>
            </a:r>
            <a:br>
              <a:rPr lang="en-US" sz="3100"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br>
            <a:r>
              <a:rPr lang="en-US" sz="3100"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1979</a:t>
            </a:r>
            <a:endParaRPr lang="en-US" sz="31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Rectangle 2"/>
          <p:cNvSpPr/>
          <p:nvPr/>
        </p:nvSpPr>
        <p:spPr>
          <a:xfrm>
            <a:off x="990600" y="3810000"/>
            <a:ext cx="7315200" cy="2308324"/>
          </a:xfrm>
          <a:prstGeom prst="rect">
            <a:avLst/>
          </a:prstGeom>
        </p:spPr>
        <p:txBody>
          <a:bodyPr wrap="square">
            <a:spAutoFit/>
          </a:bodyPr>
          <a:lstStyle/>
          <a:p>
            <a:pPr algn="just"/>
            <a:r>
              <a:rPr lang="en-US" sz="2400" i="1" dirty="0" smtClean="0">
                <a:latin typeface="Arial" pitchFamily="34" charset="0"/>
                <a:cs typeface="Arial" pitchFamily="34" charset="0"/>
              </a:rPr>
              <a:t>When it is assumed that the CO2 content of the atmosphere is doubled and statistical thermal equilibrium is achieved, the more realistic of the modeling efforts predict a global surface warming of between </a:t>
            </a:r>
            <a:r>
              <a:rPr lang="en-US" sz="2400" i="1" dirty="0" smtClean="0">
                <a:solidFill>
                  <a:srgbClr val="0033CC"/>
                </a:solidFill>
                <a:latin typeface="Arial" pitchFamily="34" charset="0"/>
                <a:cs typeface="Arial" pitchFamily="34" charset="0"/>
              </a:rPr>
              <a:t>2°C and 3.5 °C</a:t>
            </a:r>
            <a:r>
              <a:rPr lang="en-US" sz="2400" i="1" dirty="0" smtClean="0">
                <a:latin typeface="Arial" pitchFamily="34" charset="0"/>
                <a:cs typeface="Arial" pitchFamily="34" charset="0"/>
              </a:rPr>
              <a:t>, with greater increases at high latitudes.</a:t>
            </a:r>
            <a:endParaRPr lang="en-US" sz="2400" i="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erry\Documents\GlobalT\CO2_versus_T.png"/>
          <p:cNvPicPr>
            <a:picLocks noChangeAspect="1" noChangeArrowheads="1"/>
          </p:cNvPicPr>
          <p:nvPr/>
        </p:nvPicPr>
        <p:blipFill>
          <a:blip r:embed="rId2" cstate="print"/>
          <a:srcRect/>
          <a:stretch>
            <a:fillRect/>
          </a:stretch>
        </p:blipFill>
        <p:spPr bwMode="auto">
          <a:xfrm>
            <a:off x="712334" y="533400"/>
            <a:ext cx="7819293" cy="5867399"/>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Common Misperceptions about Climate and Climate Science</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1752600"/>
            <a:ext cx="8229600" cy="4525963"/>
          </a:xfrm>
        </p:spPr>
        <p:txBody>
          <a:bodyPr>
            <a:normAutofit lnSpcReduction="10000"/>
          </a:bodyPr>
          <a:lstStyle/>
          <a:p>
            <a:pPr>
              <a:buSzPct val="70000"/>
              <a:buBlip>
                <a:blip r:embed="rId2"/>
              </a:buBlip>
            </a:pPr>
            <a:r>
              <a:rPr lang="en-US" dirty="0" smtClean="0">
                <a:solidFill>
                  <a:schemeClr val="bg1">
                    <a:lumMod val="75000"/>
                  </a:schemeClr>
                </a:solidFill>
                <a:latin typeface="Arial" pitchFamily="34" charset="0"/>
                <a:cs typeface="Arial" pitchFamily="34" charset="0"/>
              </a:rPr>
              <a:t>Earth’s climate is inherently stable</a:t>
            </a:r>
          </a:p>
          <a:p>
            <a:pPr>
              <a:buSzPct val="70000"/>
              <a:buBlip>
                <a:blip r:embed="rId2"/>
              </a:buBlip>
            </a:pPr>
            <a:r>
              <a:rPr lang="en-US" dirty="0" smtClean="0">
                <a:solidFill>
                  <a:schemeClr val="bg1">
                    <a:lumMod val="75000"/>
                  </a:schemeClr>
                </a:solidFill>
                <a:latin typeface="Arial" pitchFamily="34" charset="0"/>
                <a:cs typeface="Arial" pitchFamily="34" charset="0"/>
              </a:rPr>
              <a:t>Climate science is very young</a:t>
            </a:r>
          </a:p>
          <a:p>
            <a:pPr>
              <a:buSzPct val="70000"/>
              <a:buBlip>
                <a:blip r:embed="rId2"/>
              </a:buBlip>
            </a:pPr>
            <a:r>
              <a:rPr lang="en-US" dirty="0" smtClean="0">
                <a:latin typeface="Arial" pitchFamily="34" charset="0"/>
                <a:cs typeface="Arial" pitchFamily="34" charset="0"/>
              </a:rPr>
              <a:t>Human activities can have only a minuscule effect compared to nature</a:t>
            </a:r>
          </a:p>
          <a:p>
            <a:pPr>
              <a:buSzPct val="70000"/>
              <a:buBlip>
                <a:blip r:embed="rId2"/>
              </a:buBlip>
            </a:pPr>
            <a:r>
              <a:rPr lang="en-US" dirty="0" smtClean="0">
                <a:solidFill>
                  <a:schemeClr val="bg1">
                    <a:lumMod val="75000"/>
                  </a:schemeClr>
                </a:solidFill>
                <a:latin typeface="Arial" pitchFamily="34" charset="0"/>
                <a:cs typeface="Arial" pitchFamily="34" charset="0"/>
              </a:rPr>
              <a:t>The idea that we are altering climate is based exclusively on complex, unreliable models</a:t>
            </a:r>
          </a:p>
          <a:p>
            <a:pPr>
              <a:buSzPct val="70000"/>
              <a:buBlip>
                <a:blip r:embed="rId2"/>
              </a:buBlip>
            </a:pPr>
            <a:r>
              <a:rPr lang="en-US" dirty="0" smtClean="0">
                <a:solidFill>
                  <a:schemeClr val="bg1">
                    <a:lumMod val="75000"/>
                  </a:schemeClr>
                </a:solidFill>
                <a:latin typeface="Arial" pitchFamily="34" charset="0"/>
                <a:cs typeface="Arial" pitchFamily="34" charset="0"/>
              </a:rPr>
              <a:t>Anthropogenic climate change is controversial among climate scientists</a:t>
            </a:r>
          </a:p>
          <a:p>
            <a:pPr>
              <a:buSzPct val="70000"/>
              <a:buBlip>
                <a:blip r:embed="rId2"/>
              </a:buBlip>
            </a:pPr>
            <a:endParaRPr lang="en-US" dirty="0" smtClean="0">
              <a:solidFill>
                <a:schemeClr val="bg1">
                  <a:lumMod val="75000"/>
                </a:schemeClr>
              </a:solidFill>
              <a:latin typeface="Arial" pitchFamily="34" charset="0"/>
              <a:cs typeface="Arial" pitchFamily="34" charset="0"/>
            </a:endParaRPr>
          </a:p>
          <a:p>
            <a:pPr>
              <a:buSzPct val="70000"/>
              <a:buBlip>
                <a:blip r:embed="rId2"/>
              </a:buBlip>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John Tyndall.">
            <a:hlinkClick r:id="rId3" tooltip="John Tyndall."/>
          </p:cNvPr>
          <p:cNvPicPr>
            <a:picLocks noChangeAspect="1" noChangeArrowheads="1"/>
          </p:cNvPicPr>
          <p:nvPr/>
        </p:nvPicPr>
        <p:blipFill>
          <a:blip r:embed="rId4" cstate="print"/>
          <a:srcRect/>
          <a:stretch>
            <a:fillRect/>
          </a:stretch>
        </p:blipFill>
        <p:spPr bwMode="auto">
          <a:xfrm>
            <a:off x="6486337" y="681228"/>
            <a:ext cx="2352863" cy="2976372"/>
          </a:xfrm>
          <a:prstGeom prst="rect">
            <a:avLst/>
          </a:prstGeom>
          <a:noFill/>
          <a:ln w="9525">
            <a:noFill/>
            <a:miter lim="800000"/>
            <a:headEnd/>
            <a:tailEnd/>
          </a:ln>
        </p:spPr>
      </p:pic>
      <p:pic>
        <p:nvPicPr>
          <p:cNvPr id="17411" name="Picture 6" descr="tyndall2"/>
          <p:cNvPicPr>
            <a:picLocks noChangeAspect="1" noChangeArrowheads="1"/>
          </p:cNvPicPr>
          <p:nvPr/>
        </p:nvPicPr>
        <p:blipFill>
          <a:blip r:embed="rId5" cstate="print"/>
          <a:srcRect/>
          <a:stretch>
            <a:fillRect/>
          </a:stretch>
        </p:blipFill>
        <p:spPr bwMode="auto">
          <a:xfrm>
            <a:off x="228600" y="1447800"/>
            <a:ext cx="6172200" cy="3917950"/>
          </a:xfrm>
          <a:prstGeom prst="rect">
            <a:avLst/>
          </a:prstGeom>
          <a:noFill/>
          <a:ln w="9525">
            <a:noFill/>
            <a:miter lim="800000"/>
            <a:headEnd/>
            <a:tailEnd/>
          </a:ln>
        </p:spPr>
      </p:pic>
      <p:sp>
        <p:nvSpPr>
          <p:cNvPr id="17412" name="Text Box 7"/>
          <p:cNvSpPr txBox="1">
            <a:spLocks noChangeArrowheads="1"/>
          </p:cNvSpPr>
          <p:nvPr/>
        </p:nvSpPr>
        <p:spPr bwMode="auto">
          <a:xfrm>
            <a:off x="6858000" y="4114800"/>
            <a:ext cx="1676400" cy="641350"/>
          </a:xfrm>
          <a:prstGeom prst="rect">
            <a:avLst/>
          </a:prstGeom>
          <a:noFill/>
          <a:ln w="9525">
            <a:noFill/>
            <a:miter lim="800000"/>
            <a:headEnd/>
            <a:tailEnd/>
          </a:ln>
        </p:spPr>
        <p:txBody>
          <a:bodyPr>
            <a:spAutoFit/>
          </a:bodyPr>
          <a:lstStyle/>
          <a:p>
            <a:pPr algn="ctr">
              <a:spcBef>
                <a:spcPct val="50000"/>
              </a:spcBef>
            </a:pPr>
            <a:r>
              <a:rPr lang="en-US" sz="1800" b="1" dirty="0">
                <a:solidFill>
                  <a:srgbClr val="002162"/>
                </a:solidFill>
              </a:rPr>
              <a:t>John Tyndall (1820-1893)</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3CC"/>
                </a:solidFill>
                <a:effectLst>
                  <a:outerShdw blurRad="38100" dist="38100" dir="2700000" algn="tl">
                    <a:srgbClr val="000000">
                      <a:alpha val="43137"/>
                    </a:srgbClr>
                  </a:outerShdw>
                </a:effectLst>
              </a:rPr>
              <a:t>Tyndall’s Essential Results:</a:t>
            </a:r>
            <a:endParaRPr lang="en-US" dirty="0">
              <a:solidFill>
                <a:srgbClr val="0033CC"/>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76400"/>
            <a:ext cx="8229600" cy="4800600"/>
          </a:xfrm>
        </p:spPr>
        <p:txBody>
          <a:bodyPr>
            <a:normAutofit fontScale="92500"/>
          </a:bodyPr>
          <a:lstStyle/>
          <a:p>
            <a:pPr>
              <a:buSzPct val="70000"/>
              <a:buBlip>
                <a:blip r:embed="rId2"/>
              </a:buBlip>
            </a:pPr>
            <a:r>
              <a:rPr lang="en-US" sz="2800" b="1" dirty="0" smtClean="0">
                <a:solidFill>
                  <a:srgbClr val="0033CC"/>
                </a:solidFill>
              </a:rPr>
              <a:t>Oxygen (O</a:t>
            </a:r>
            <a:r>
              <a:rPr lang="en-US" sz="2800" b="1" baseline="-25000" dirty="0" smtClean="0">
                <a:solidFill>
                  <a:srgbClr val="0033CC"/>
                </a:solidFill>
              </a:rPr>
              <a:t>2</a:t>
            </a:r>
            <a:r>
              <a:rPr lang="en-US" sz="2800" b="1" dirty="0" smtClean="0">
                <a:solidFill>
                  <a:srgbClr val="0033CC"/>
                </a:solidFill>
              </a:rPr>
              <a:t> ), nitrogen (N</a:t>
            </a:r>
            <a:r>
              <a:rPr lang="en-US" sz="2800" b="1" baseline="-25000" dirty="0" smtClean="0">
                <a:solidFill>
                  <a:srgbClr val="0033CC"/>
                </a:solidFill>
              </a:rPr>
              <a:t>2</a:t>
            </a:r>
            <a:r>
              <a:rPr lang="en-US" sz="2800" b="1" dirty="0" smtClean="0">
                <a:solidFill>
                  <a:srgbClr val="0033CC"/>
                </a:solidFill>
              </a:rPr>
              <a:t>), and argon (</a:t>
            </a:r>
            <a:r>
              <a:rPr lang="en-US" sz="2800" b="1" dirty="0" err="1" smtClean="0">
                <a:solidFill>
                  <a:srgbClr val="0033CC"/>
                </a:solidFill>
              </a:rPr>
              <a:t>Ar</a:t>
            </a:r>
            <a:r>
              <a:rPr lang="en-US" sz="2800" b="1" dirty="0" smtClean="0">
                <a:solidFill>
                  <a:srgbClr val="0033CC"/>
                </a:solidFill>
              </a:rPr>
              <a:t>), though they make up ~99% of the atmosphere, are almost entirely transparent to solar and terrestrial radiation</a:t>
            </a:r>
          </a:p>
          <a:p>
            <a:pPr>
              <a:buSzPct val="70000"/>
              <a:buNone/>
            </a:pPr>
            <a:endParaRPr lang="en-US" sz="2800" b="1" dirty="0" smtClean="0">
              <a:solidFill>
                <a:srgbClr val="0033CC"/>
              </a:solidFill>
            </a:endParaRPr>
          </a:p>
          <a:p>
            <a:pPr>
              <a:buSzPct val="70000"/>
              <a:buBlip>
                <a:blip r:embed="rId2"/>
              </a:buBlip>
            </a:pPr>
            <a:r>
              <a:rPr lang="en-US" sz="2800" b="1" dirty="0" smtClean="0">
                <a:solidFill>
                  <a:srgbClr val="0033CC"/>
                </a:solidFill>
              </a:rPr>
              <a:t>Water vapor (H</a:t>
            </a:r>
            <a:r>
              <a:rPr lang="en-US" sz="2800" b="1" baseline="-25000" dirty="0" smtClean="0">
                <a:solidFill>
                  <a:srgbClr val="0033CC"/>
                </a:solidFill>
              </a:rPr>
              <a:t>2</a:t>
            </a:r>
            <a:r>
              <a:rPr lang="en-US" sz="2800" b="1" dirty="0" smtClean="0">
                <a:solidFill>
                  <a:srgbClr val="0033CC"/>
                </a:solidFill>
              </a:rPr>
              <a:t>O), carbon dioxide (CO</a:t>
            </a:r>
            <a:r>
              <a:rPr lang="en-US" sz="2800" b="1" baseline="-25000" dirty="0" smtClean="0">
                <a:solidFill>
                  <a:srgbClr val="0033CC"/>
                </a:solidFill>
              </a:rPr>
              <a:t>2</a:t>
            </a:r>
            <a:r>
              <a:rPr lang="en-US" sz="2800" b="1" dirty="0" smtClean="0">
                <a:solidFill>
                  <a:srgbClr val="0033CC"/>
                </a:solidFill>
              </a:rPr>
              <a:t>), nitrous oxide (N</a:t>
            </a:r>
            <a:r>
              <a:rPr lang="en-US" sz="2800" b="1" baseline="-25000" dirty="0" smtClean="0">
                <a:solidFill>
                  <a:srgbClr val="0033CC"/>
                </a:solidFill>
              </a:rPr>
              <a:t>2</a:t>
            </a:r>
            <a:r>
              <a:rPr lang="en-US" sz="2800" b="1" dirty="0" smtClean="0">
                <a:solidFill>
                  <a:srgbClr val="0033CC"/>
                </a:solidFill>
              </a:rPr>
              <a:t>O), and a handful of other trace gases make the lower atmosphere nearly opaque to infrared radiation, though still largely transparent to solar radiation (but clouds have strong effects on radiation at all wavelengths). Together they increase the Earth’s surface temperature from about 0</a:t>
            </a:r>
            <a:r>
              <a:rPr lang="en-US" sz="2800" b="1" baseline="30000" dirty="0" smtClean="0">
                <a:solidFill>
                  <a:srgbClr val="0033CC"/>
                </a:solidFill>
              </a:rPr>
              <a:t>o</a:t>
            </a:r>
            <a:r>
              <a:rPr lang="en-US" sz="2800" b="1" dirty="0" smtClean="0">
                <a:solidFill>
                  <a:srgbClr val="0033CC"/>
                </a:solidFill>
              </a:rPr>
              <a:t>F to around 60</a:t>
            </a:r>
            <a:r>
              <a:rPr lang="en-US" sz="2800" b="1" baseline="30000" dirty="0" smtClean="0">
                <a:solidFill>
                  <a:srgbClr val="0033CC"/>
                </a:solidFill>
              </a:rPr>
              <a:t>o</a:t>
            </a:r>
            <a:r>
              <a:rPr lang="en-US" sz="2800" b="1" dirty="0" smtClean="0">
                <a:solidFill>
                  <a:srgbClr val="0033CC"/>
                </a:solidFill>
              </a:rPr>
              <a:t>F.  </a:t>
            </a:r>
            <a:endParaRPr lang="en-US" sz="2800" b="1" dirty="0">
              <a:solidFill>
                <a:srgbClr val="00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Common Misperceptions about Climate and Climate Science</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1752600"/>
            <a:ext cx="8229600" cy="4800600"/>
          </a:xfrm>
        </p:spPr>
        <p:txBody>
          <a:bodyPr>
            <a:normAutofit lnSpcReduction="10000"/>
          </a:bodyPr>
          <a:lstStyle/>
          <a:p>
            <a:pPr>
              <a:buSzPct val="70000"/>
              <a:buBlip>
                <a:blip r:embed="rId2"/>
              </a:buBlip>
            </a:pPr>
            <a:r>
              <a:rPr lang="en-US" dirty="0" smtClean="0">
                <a:latin typeface="Arial" pitchFamily="34" charset="0"/>
                <a:cs typeface="Arial" pitchFamily="34" charset="0"/>
              </a:rPr>
              <a:t>Earth’s climate is inherently stable</a:t>
            </a:r>
          </a:p>
          <a:p>
            <a:pPr>
              <a:buSzPct val="70000"/>
              <a:buBlip>
                <a:blip r:embed="rId2"/>
              </a:buBlip>
            </a:pPr>
            <a:r>
              <a:rPr lang="en-US" dirty="0" smtClean="0">
                <a:latin typeface="Arial" pitchFamily="34" charset="0"/>
                <a:cs typeface="Arial" pitchFamily="34" charset="0"/>
              </a:rPr>
              <a:t>Climate science is very young </a:t>
            </a:r>
          </a:p>
          <a:p>
            <a:pPr>
              <a:buSzPct val="70000"/>
              <a:buBlip>
                <a:blip r:embed="rId2"/>
              </a:buBlip>
            </a:pPr>
            <a:r>
              <a:rPr lang="en-US" dirty="0" smtClean="0">
                <a:latin typeface="Arial" pitchFamily="34" charset="0"/>
                <a:cs typeface="Arial" pitchFamily="34" charset="0"/>
              </a:rPr>
              <a:t>Human activities can have only a minuscule effect compared to nature</a:t>
            </a:r>
          </a:p>
          <a:p>
            <a:pPr>
              <a:buSzPct val="70000"/>
              <a:buBlip>
                <a:blip r:embed="rId2"/>
              </a:buBlip>
            </a:pPr>
            <a:r>
              <a:rPr lang="en-US" dirty="0" smtClean="0">
                <a:latin typeface="Arial" pitchFamily="34" charset="0"/>
                <a:cs typeface="Arial" pitchFamily="34" charset="0"/>
              </a:rPr>
              <a:t>The idea that we are altering climate is based exclusively on complex, unreliable models</a:t>
            </a:r>
          </a:p>
          <a:p>
            <a:pPr>
              <a:buSzPct val="70000"/>
              <a:buBlip>
                <a:blip r:embed="rId2"/>
              </a:buBlip>
            </a:pPr>
            <a:r>
              <a:rPr lang="en-US" dirty="0" smtClean="0">
                <a:latin typeface="Arial" pitchFamily="34" charset="0"/>
                <a:cs typeface="Arial" pitchFamily="34" charset="0"/>
              </a:rPr>
              <a:t>Anthropogenic climate change is controversial among climate scientists</a:t>
            </a:r>
          </a:p>
          <a:p>
            <a:pPr>
              <a:buSzPct val="70000"/>
              <a:buBlip>
                <a:blip r:embed="rId2"/>
              </a:buBlip>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Kerry\Documents\Graphics\atmos_pie.tif"/>
          <p:cNvPicPr>
            <a:picLocks noChangeAspect="1" noChangeArrowheads="1"/>
          </p:cNvPicPr>
          <p:nvPr/>
        </p:nvPicPr>
        <p:blipFill>
          <a:blip r:embed="rId2" cstate="print"/>
          <a:srcRect/>
          <a:stretch>
            <a:fillRect/>
          </a:stretch>
        </p:blipFill>
        <p:spPr bwMode="auto">
          <a:xfrm>
            <a:off x="0" y="0"/>
            <a:ext cx="9146740" cy="6858000"/>
          </a:xfrm>
          <a:prstGeom prst="rect">
            <a:avLst/>
          </a:prstGeom>
          <a:noFill/>
        </p:spPr>
      </p:pic>
      <p:sp>
        <p:nvSpPr>
          <p:cNvPr id="5" name="TextBox 4"/>
          <p:cNvSpPr txBox="1"/>
          <p:nvPr/>
        </p:nvSpPr>
        <p:spPr>
          <a:xfrm>
            <a:off x="533400" y="228600"/>
            <a:ext cx="8001000" cy="584775"/>
          </a:xfrm>
          <a:prstGeom prst="rect">
            <a:avLst/>
          </a:prstGeom>
          <a:noFill/>
        </p:spPr>
        <p:txBody>
          <a:bodyPr wrap="square" rtlCol="0">
            <a:spAutoFit/>
          </a:bodyPr>
          <a:lstStyle/>
          <a:p>
            <a:pPr algn="ctr"/>
            <a:r>
              <a:rPr lang="en-US" sz="32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Atmospheric Composition</a:t>
            </a:r>
            <a:endParaRPr lang="en-US" sz="32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43000"/>
            <a:ext cx="8229600" cy="4525963"/>
          </a:xfrm>
        </p:spPr>
        <p:txBody>
          <a:bodyPr>
            <a:normAutofit lnSpcReduction="10000"/>
          </a:bodyPr>
          <a:lstStyle/>
          <a:p>
            <a:pPr>
              <a:buSzPct val="70000"/>
              <a:buBlip>
                <a:blip r:embed="rId2"/>
              </a:buBlip>
            </a:pPr>
            <a:r>
              <a:rPr lang="en-US" sz="2800" b="1" dirty="0" smtClean="0">
                <a:solidFill>
                  <a:srgbClr val="0033CC"/>
                </a:solidFill>
                <a:cs typeface="Arial" pitchFamily="34" charset="0"/>
              </a:rPr>
              <a:t>Water Vapor (H</a:t>
            </a:r>
            <a:r>
              <a:rPr lang="en-US" sz="2800" b="1" baseline="-25000" dirty="0" smtClean="0">
                <a:solidFill>
                  <a:srgbClr val="0033CC"/>
                </a:solidFill>
                <a:cs typeface="Arial" pitchFamily="34" charset="0"/>
              </a:rPr>
              <a:t>2</a:t>
            </a:r>
            <a:r>
              <a:rPr lang="en-US" sz="2800" b="1" dirty="0" smtClean="0">
                <a:solidFill>
                  <a:srgbClr val="0033CC"/>
                </a:solidFill>
                <a:cs typeface="Arial" pitchFamily="34" charset="0"/>
              </a:rPr>
              <a:t>O), about 0.25% of the mass of the atmosphere, is the most important greenhouse gas, but responds to atmospheric temperature change on a time scale of about 2 weeks</a:t>
            </a:r>
          </a:p>
          <a:p>
            <a:pPr>
              <a:buSzPct val="70000"/>
              <a:buBlip>
                <a:blip r:embed="rId2"/>
              </a:buBlip>
            </a:pPr>
            <a:endParaRPr lang="en-US" sz="2800" b="1" dirty="0" smtClean="0">
              <a:solidFill>
                <a:srgbClr val="0033CC"/>
              </a:solidFill>
              <a:cs typeface="Arial" pitchFamily="34" charset="0"/>
            </a:endParaRPr>
          </a:p>
          <a:p>
            <a:pPr>
              <a:buSzPct val="70000"/>
              <a:buBlip>
                <a:blip r:embed="rId2"/>
              </a:buBlip>
            </a:pPr>
            <a:r>
              <a:rPr lang="en-US" sz="2800" b="1" dirty="0" smtClean="0">
                <a:solidFill>
                  <a:srgbClr val="0033CC"/>
                </a:solidFill>
                <a:cs typeface="Arial" pitchFamily="34" charset="0"/>
              </a:rPr>
              <a:t>Climate is therefore strongly influenced by long-lived greenhouse gases (e.g. CO</a:t>
            </a:r>
            <a:r>
              <a:rPr lang="en-US" sz="2800" b="1" baseline="-25000" dirty="0" smtClean="0">
                <a:solidFill>
                  <a:srgbClr val="0033CC"/>
                </a:solidFill>
                <a:cs typeface="Arial" pitchFamily="34" charset="0"/>
              </a:rPr>
              <a:t>2</a:t>
            </a:r>
            <a:r>
              <a:rPr lang="en-US" sz="2800" b="1" dirty="0" smtClean="0">
                <a:solidFill>
                  <a:srgbClr val="0033CC"/>
                </a:solidFill>
                <a:cs typeface="Arial" pitchFamily="34" charset="0"/>
              </a:rPr>
              <a:t>, CH</a:t>
            </a:r>
            <a:r>
              <a:rPr lang="en-US" sz="2800" b="1" baseline="-25000" dirty="0" smtClean="0">
                <a:solidFill>
                  <a:srgbClr val="0033CC"/>
                </a:solidFill>
                <a:cs typeface="Arial" pitchFamily="34" charset="0"/>
              </a:rPr>
              <a:t>4</a:t>
            </a:r>
            <a:r>
              <a:rPr lang="en-US" sz="2800" b="1" dirty="0" smtClean="0">
                <a:solidFill>
                  <a:srgbClr val="0033CC"/>
                </a:solidFill>
                <a:cs typeface="Arial" pitchFamily="34" charset="0"/>
              </a:rPr>
              <a:t>, N</a:t>
            </a:r>
            <a:r>
              <a:rPr lang="en-US" sz="2800" b="1" baseline="-25000" dirty="0" smtClean="0">
                <a:solidFill>
                  <a:srgbClr val="0033CC"/>
                </a:solidFill>
                <a:cs typeface="Arial" pitchFamily="34" charset="0"/>
              </a:rPr>
              <a:t>2</a:t>
            </a:r>
            <a:r>
              <a:rPr lang="en-US" sz="2800" b="1" dirty="0" smtClean="0">
                <a:solidFill>
                  <a:srgbClr val="0033CC"/>
                </a:solidFill>
                <a:cs typeface="Arial" pitchFamily="34" charset="0"/>
              </a:rPr>
              <a:t>O) that together comprise about </a:t>
            </a:r>
            <a:r>
              <a:rPr lang="en-US" sz="2800" b="1" dirty="0" smtClean="0">
                <a:solidFill>
                  <a:srgbClr val="FF0000"/>
                </a:solidFill>
                <a:cs typeface="Arial" pitchFamily="34" charset="0"/>
              </a:rPr>
              <a:t>0.04%</a:t>
            </a:r>
            <a:r>
              <a:rPr lang="en-US" sz="2800" b="1" dirty="0" smtClean="0">
                <a:solidFill>
                  <a:srgbClr val="0033CC"/>
                </a:solidFill>
                <a:cs typeface="Arial" pitchFamily="34" charset="0"/>
              </a:rPr>
              <a:t> of the mass of the atmosphere. Concentration of CO</a:t>
            </a:r>
            <a:r>
              <a:rPr lang="en-US" sz="2800" b="1" baseline="-25000" dirty="0" smtClean="0">
                <a:solidFill>
                  <a:srgbClr val="0033CC"/>
                </a:solidFill>
                <a:cs typeface="Arial" pitchFamily="34" charset="0"/>
              </a:rPr>
              <a:t>2</a:t>
            </a:r>
            <a:r>
              <a:rPr lang="en-US" sz="2800" b="1" dirty="0" smtClean="0">
                <a:solidFill>
                  <a:srgbClr val="0033CC"/>
                </a:solidFill>
                <a:cs typeface="Arial" pitchFamily="34" charset="0"/>
              </a:rPr>
              <a:t> has increased by 43% since the dawn of the industrial revolution</a:t>
            </a:r>
            <a:endParaRPr lang="en-US" sz="2800" b="1" dirty="0">
              <a:solidFill>
                <a:srgbClr val="0033CC"/>
              </a:solidFill>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Common Misperceptions about Climate and Climate Science</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1752600"/>
            <a:ext cx="8229600" cy="4525963"/>
          </a:xfrm>
        </p:spPr>
        <p:txBody>
          <a:bodyPr>
            <a:normAutofit lnSpcReduction="10000"/>
          </a:bodyPr>
          <a:lstStyle/>
          <a:p>
            <a:pPr>
              <a:buSzPct val="70000"/>
              <a:buBlip>
                <a:blip r:embed="rId2"/>
              </a:buBlip>
            </a:pPr>
            <a:r>
              <a:rPr lang="en-US" dirty="0" smtClean="0">
                <a:solidFill>
                  <a:schemeClr val="bg1">
                    <a:lumMod val="75000"/>
                  </a:schemeClr>
                </a:solidFill>
                <a:latin typeface="Arial" pitchFamily="34" charset="0"/>
                <a:cs typeface="Arial" pitchFamily="34" charset="0"/>
              </a:rPr>
              <a:t>Earth’s climate is inherently stable</a:t>
            </a:r>
          </a:p>
          <a:p>
            <a:pPr>
              <a:buSzPct val="70000"/>
              <a:buBlip>
                <a:blip r:embed="rId2"/>
              </a:buBlip>
            </a:pPr>
            <a:r>
              <a:rPr lang="en-US" dirty="0" smtClean="0">
                <a:solidFill>
                  <a:schemeClr val="bg1">
                    <a:lumMod val="75000"/>
                  </a:schemeClr>
                </a:solidFill>
                <a:latin typeface="Arial" pitchFamily="34" charset="0"/>
                <a:cs typeface="Arial" pitchFamily="34" charset="0"/>
              </a:rPr>
              <a:t>Climate science is very young</a:t>
            </a:r>
          </a:p>
          <a:p>
            <a:pPr>
              <a:buSzPct val="70000"/>
              <a:buBlip>
                <a:blip r:embed="rId2"/>
              </a:buBlip>
            </a:pPr>
            <a:r>
              <a:rPr lang="en-US" dirty="0" smtClean="0">
                <a:solidFill>
                  <a:schemeClr val="bg1">
                    <a:lumMod val="75000"/>
                  </a:schemeClr>
                </a:solidFill>
                <a:latin typeface="Arial" pitchFamily="34" charset="0"/>
                <a:cs typeface="Arial" pitchFamily="34" charset="0"/>
              </a:rPr>
              <a:t>Human activities can have only a minuscule effect compared to nature</a:t>
            </a:r>
          </a:p>
          <a:p>
            <a:pPr>
              <a:buSzPct val="70000"/>
              <a:buBlip>
                <a:blip r:embed="rId2"/>
              </a:buBlip>
            </a:pPr>
            <a:r>
              <a:rPr lang="en-US" dirty="0" smtClean="0">
                <a:latin typeface="Arial" pitchFamily="34" charset="0"/>
                <a:cs typeface="Arial" pitchFamily="34" charset="0"/>
              </a:rPr>
              <a:t>The idea that we are altering climate is based exclusively on complex, unreliable models</a:t>
            </a:r>
          </a:p>
          <a:p>
            <a:pPr>
              <a:buSzPct val="70000"/>
              <a:buBlip>
                <a:blip r:embed="rId2"/>
              </a:buBlip>
            </a:pPr>
            <a:r>
              <a:rPr lang="en-US" dirty="0" smtClean="0">
                <a:solidFill>
                  <a:schemeClr val="bg1">
                    <a:lumMod val="75000"/>
                  </a:schemeClr>
                </a:solidFill>
                <a:latin typeface="Arial" pitchFamily="34" charset="0"/>
                <a:cs typeface="Arial" pitchFamily="34" charset="0"/>
              </a:rPr>
              <a:t>Anthropogenic climate change is controversial among climate scientists</a:t>
            </a:r>
          </a:p>
          <a:p>
            <a:pPr>
              <a:buSzPct val="70000"/>
              <a:buNone/>
            </a:pPr>
            <a:endParaRPr lang="en-US" dirty="0" smtClean="0">
              <a:latin typeface="Arial" pitchFamily="34" charset="0"/>
              <a:cs typeface="Arial" pitchFamily="34" charset="0"/>
            </a:endParaRPr>
          </a:p>
          <a:p>
            <a:pPr>
              <a:buSzPct val="70000"/>
              <a:buBlip>
                <a:blip r:embed="rId2"/>
              </a:buBlip>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ntarctica, sea ice, glaciers, ice, icebergs "/>
          <p:cNvPicPr>
            <a:picLocks noChangeAspect="1" noChangeArrowheads="1"/>
          </p:cNvPicPr>
          <p:nvPr/>
        </p:nvPicPr>
        <p:blipFill>
          <a:blip r:embed="rId2" cstate="print">
            <a:lum bright="52000" contrast="-70000"/>
          </a:blip>
          <a:srcRect/>
          <a:stretch>
            <a:fillRect/>
          </a:stretch>
        </p:blipFill>
        <p:spPr bwMode="auto">
          <a:xfrm>
            <a:off x="0" y="0"/>
            <a:ext cx="9169611" cy="6858000"/>
          </a:xfrm>
          <a:prstGeom prst="rect">
            <a:avLst/>
          </a:prstGeom>
          <a:noFill/>
          <a:effectLst>
            <a:outerShdw blurRad="50800" dist="50800" dir="5400000" algn="ctr" rotWithShape="0">
              <a:srgbClr val="000000">
                <a:alpha val="40000"/>
              </a:srgbClr>
            </a:outerShdw>
          </a:effectLst>
        </p:spPr>
      </p:pic>
      <p:sp>
        <p:nvSpPr>
          <p:cNvPr id="4" name="Title 3"/>
          <p:cNvSpPr>
            <a:spLocks noGrp="1"/>
          </p:cNvSpPr>
          <p:nvPr>
            <p:ph type="title"/>
          </p:nvPr>
        </p:nvSpPr>
        <p:spPr>
          <a:xfrm>
            <a:off x="533400" y="457200"/>
            <a:ext cx="8229600" cy="1143000"/>
          </a:xfrm>
        </p:spPr>
        <p:txBody>
          <a:bodyPr/>
          <a:lstStyle/>
          <a:p>
            <a:r>
              <a:rPr lang="en-US" dirty="0" smtClean="0">
                <a:solidFill>
                  <a:srgbClr val="0033CC"/>
                </a:solidFill>
                <a:latin typeface="Arial" pitchFamily="34" charset="0"/>
                <a:cs typeface="Arial" pitchFamily="34" charset="0"/>
              </a:rPr>
              <a:t>Paleoclimate</a:t>
            </a:r>
            <a:endParaRPr lang="en-US" dirty="0">
              <a:solidFill>
                <a:srgbClr val="0033CC"/>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Last 450 Thousand Years</a:t>
            </a:r>
            <a:endParaRPr lang="en-US" sz="40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pic>
        <p:nvPicPr>
          <p:cNvPr id="23554" name="Picture 2"/>
          <p:cNvPicPr>
            <a:picLocks noChangeAspect="1" noChangeArrowheads="1"/>
          </p:cNvPicPr>
          <p:nvPr/>
        </p:nvPicPr>
        <p:blipFill>
          <a:blip r:embed="rId2" cstate="print"/>
          <a:srcRect/>
          <a:stretch>
            <a:fillRect/>
          </a:stretch>
        </p:blipFill>
        <p:spPr bwMode="auto">
          <a:xfrm>
            <a:off x="914400" y="1600200"/>
            <a:ext cx="7352797" cy="48548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p:txBody>
          <a:bodyPr>
            <a:normAutofit/>
          </a:bodyPr>
          <a:lstStyle/>
          <a:p>
            <a:pPr eaLnBrk="1" hangingPunct="1">
              <a:defRPr/>
            </a:pPr>
            <a:r>
              <a:rPr lang="en-US" sz="3200" dirty="0" err="1" smtClean="0">
                <a:solidFill>
                  <a:srgbClr val="0033CC"/>
                </a:solidFill>
                <a:effectLst>
                  <a:outerShdw blurRad="38100" dist="38100" dir="2700000" algn="tl">
                    <a:srgbClr val="C0C0C0"/>
                  </a:outerShdw>
                </a:effectLst>
                <a:latin typeface="Arial" pitchFamily="34" charset="0"/>
                <a:cs typeface="Arial" pitchFamily="34" charset="0"/>
              </a:rPr>
              <a:t>Paleo</a:t>
            </a:r>
            <a:r>
              <a:rPr lang="en-US" sz="3200" dirty="0" smtClean="0">
                <a:solidFill>
                  <a:srgbClr val="0033CC"/>
                </a:solidFill>
                <a:effectLst>
                  <a:outerShdw blurRad="38100" dist="38100" dir="2700000" algn="tl">
                    <a:srgbClr val="C0C0C0"/>
                  </a:outerShdw>
                </a:effectLst>
                <a:latin typeface="Arial" pitchFamily="34" charset="0"/>
                <a:cs typeface="Arial" pitchFamily="34" charset="0"/>
              </a:rPr>
              <a:t> reconstructions of temperature change over the last 2000 years</a:t>
            </a:r>
          </a:p>
        </p:txBody>
      </p:sp>
      <p:pic>
        <p:nvPicPr>
          <p:cNvPr id="13315" name="Picture 5" descr="2000_Year_Temperature_Comparison"/>
          <p:cNvPicPr>
            <a:picLocks noChangeAspect="1" noChangeArrowheads="1"/>
          </p:cNvPicPr>
          <p:nvPr/>
        </p:nvPicPr>
        <p:blipFill>
          <a:blip r:embed="rId3" cstate="print"/>
          <a:srcRect t="6935"/>
          <a:stretch>
            <a:fillRect/>
          </a:stretch>
        </p:blipFill>
        <p:spPr bwMode="auto">
          <a:xfrm>
            <a:off x="990600" y="1501775"/>
            <a:ext cx="7010400" cy="4818063"/>
          </a:xfrm>
          <a:prstGeom prst="rect">
            <a:avLst/>
          </a:prstGeom>
          <a:noFill/>
          <a:ln w="9525">
            <a:noFill/>
            <a:miter lim="800000"/>
            <a:headEnd/>
            <a:tailEnd/>
          </a:ln>
        </p:spPr>
      </p:pic>
      <p:sp>
        <p:nvSpPr>
          <p:cNvPr id="13316" name="Text Box 6"/>
          <p:cNvSpPr txBox="1">
            <a:spLocks noChangeArrowheads="1"/>
          </p:cNvSpPr>
          <p:nvPr/>
        </p:nvSpPr>
        <p:spPr bwMode="auto">
          <a:xfrm>
            <a:off x="4495800" y="6324600"/>
            <a:ext cx="914400" cy="336550"/>
          </a:xfrm>
          <a:prstGeom prst="rect">
            <a:avLst/>
          </a:prstGeom>
          <a:noFill/>
          <a:ln w="9525">
            <a:noFill/>
            <a:miter lim="800000"/>
            <a:headEnd/>
            <a:tailEnd/>
          </a:ln>
        </p:spPr>
        <p:txBody>
          <a:bodyPr>
            <a:spAutoFit/>
          </a:bodyPr>
          <a:lstStyle/>
          <a:p>
            <a:pPr>
              <a:spcBef>
                <a:spcPct val="50000"/>
              </a:spcBef>
            </a:pPr>
            <a:r>
              <a:rPr lang="en-US" sz="1600"/>
              <a:t>Year</a:t>
            </a:r>
          </a:p>
        </p:txBody>
      </p:sp>
      <p:sp>
        <p:nvSpPr>
          <p:cNvPr id="13317" name="Text Box 7"/>
          <p:cNvSpPr txBox="1">
            <a:spLocks noChangeArrowheads="1"/>
          </p:cNvSpPr>
          <p:nvPr/>
        </p:nvSpPr>
        <p:spPr bwMode="auto">
          <a:xfrm>
            <a:off x="7848600" y="2590800"/>
            <a:ext cx="1295400" cy="523220"/>
          </a:xfrm>
          <a:prstGeom prst="rect">
            <a:avLst/>
          </a:prstGeom>
          <a:noFill/>
          <a:ln w="9525">
            <a:noFill/>
            <a:miter lim="800000"/>
            <a:headEnd/>
            <a:tailEnd/>
          </a:ln>
        </p:spPr>
        <p:txBody>
          <a:bodyPr>
            <a:spAutoFit/>
          </a:bodyPr>
          <a:lstStyle/>
          <a:p>
            <a:pPr>
              <a:spcBef>
                <a:spcPct val="50000"/>
              </a:spcBef>
            </a:pPr>
            <a:r>
              <a:rPr lang="en-US" sz="1400" b="1" dirty="0">
                <a:latin typeface="Arial" pitchFamily="34" charset="0"/>
                <a:cs typeface="Arial" pitchFamily="34" charset="0"/>
              </a:rPr>
              <a:t>Instrumental Record</a:t>
            </a:r>
          </a:p>
        </p:txBody>
      </p:sp>
      <p:sp>
        <p:nvSpPr>
          <p:cNvPr id="13318" name="Line 8"/>
          <p:cNvSpPr>
            <a:spLocks noChangeShapeType="1"/>
          </p:cNvSpPr>
          <p:nvPr/>
        </p:nvSpPr>
        <p:spPr bwMode="auto">
          <a:xfrm flipH="1" flipV="1">
            <a:off x="7696200" y="2438400"/>
            <a:ext cx="533400" cy="152400"/>
          </a:xfrm>
          <a:prstGeom prst="line">
            <a:avLst/>
          </a:prstGeom>
          <a:noFill/>
          <a:ln w="38100">
            <a:solidFill>
              <a:schemeClr val="tx1"/>
            </a:solidFill>
            <a:round/>
            <a:headEnd/>
            <a:tailEnd type="triangle" w="med" len="med"/>
          </a:ln>
        </p:spPr>
        <p:txBody>
          <a:bodyPr/>
          <a:lstStyle/>
          <a:p>
            <a:endParaRPr lang="en-US"/>
          </a:p>
        </p:txBody>
      </p:sp>
      <p:sp>
        <p:nvSpPr>
          <p:cNvPr id="7" name="TextBox 6"/>
          <p:cNvSpPr txBox="1"/>
          <p:nvPr/>
        </p:nvSpPr>
        <p:spPr>
          <a:xfrm>
            <a:off x="1828800" y="1828800"/>
            <a:ext cx="1981200" cy="400110"/>
          </a:xfrm>
          <a:prstGeom prst="rect">
            <a:avLst/>
          </a:prstGeom>
          <a:noFill/>
        </p:spPr>
        <p:txBody>
          <a:bodyPr wrap="square" rtlCol="0">
            <a:spAutoFit/>
          </a:bodyPr>
          <a:lstStyle/>
          <a:p>
            <a:r>
              <a:rPr lang="en-US" sz="2000" dirty="0" smtClean="0"/>
              <a:t>“Hockey Stick”</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5"/>
          <p:cNvSpPr>
            <a:spLocks noChangeArrowheads="1"/>
          </p:cNvSpPr>
          <p:nvPr/>
        </p:nvSpPr>
        <p:spPr bwMode="auto">
          <a:xfrm>
            <a:off x="914400" y="381000"/>
            <a:ext cx="7391400" cy="830997"/>
          </a:xfrm>
          <a:prstGeom prst="rect">
            <a:avLst/>
          </a:prstGeom>
          <a:noFill/>
          <a:ln w="9525">
            <a:noFill/>
            <a:miter lim="800000"/>
            <a:headEnd/>
            <a:tailEnd/>
          </a:ln>
        </p:spPr>
        <p:txBody>
          <a:bodyPr wrap="square">
            <a:spAutoFit/>
          </a:bodyPr>
          <a:lstStyle/>
          <a:p>
            <a:pPr algn="ctr"/>
            <a:r>
              <a:rPr lang="en-US" sz="2400" dirty="0" smtClean="0">
                <a:solidFill>
                  <a:srgbClr val="0070C0"/>
                </a:solidFill>
                <a:effectLst>
                  <a:outerShdw blurRad="38100" dist="38100" dir="2700000" algn="tl">
                    <a:srgbClr val="000000">
                      <a:alpha val="43137"/>
                    </a:srgbClr>
                  </a:outerShdw>
                </a:effectLst>
              </a:rPr>
              <a:t>Arctic </a:t>
            </a:r>
            <a:r>
              <a:rPr lang="en-US" sz="2400" dirty="0">
                <a:solidFill>
                  <a:srgbClr val="0070C0"/>
                </a:solidFill>
                <a:effectLst>
                  <a:outerShdw blurRad="38100" dist="38100" dir="2700000" algn="tl">
                    <a:srgbClr val="000000">
                      <a:alpha val="43137"/>
                    </a:srgbClr>
                  </a:outerShdw>
                </a:effectLst>
              </a:rPr>
              <a:t>air temperature change reconstructed (blue), observed (red) </a:t>
            </a:r>
          </a:p>
        </p:txBody>
      </p:sp>
      <p:pic>
        <p:nvPicPr>
          <p:cNvPr id="13313" name="Picture 1"/>
          <p:cNvPicPr>
            <a:picLocks noChangeAspect="1" noChangeArrowheads="1"/>
          </p:cNvPicPr>
          <p:nvPr/>
        </p:nvPicPr>
        <p:blipFill>
          <a:blip r:embed="rId3" cstate="print"/>
          <a:srcRect/>
          <a:stretch>
            <a:fillRect/>
          </a:stretch>
        </p:blipFill>
        <p:spPr bwMode="auto">
          <a:xfrm>
            <a:off x="224196" y="1146495"/>
            <a:ext cx="8615004" cy="4187505"/>
          </a:xfrm>
          <a:prstGeom prst="rect">
            <a:avLst/>
          </a:prstGeom>
          <a:noFill/>
          <a:ln w="9525">
            <a:noFill/>
            <a:miter lim="800000"/>
            <a:headEnd/>
            <a:tailEnd/>
          </a:ln>
        </p:spPr>
      </p:pic>
      <p:sp>
        <p:nvSpPr>
          <p:cNvPr id="5" name="Rectangle 4"/>
          <p:cNvSpPr/>
          <p:nvPr/>
        </p:nvSpPr>
        <p:spPr>
          <a:xfrm>
            <a:off x="304800" y="5486400"/>
            <a:ext cx="8534400" cy="1169551"/>
          </a:xfrm>
          <a:prstGeom prst="rect">
            <a:avLst/>
          </a:prstGeom>
        </p:spPr>
        <p:txBody>
          <a:bodyPr wrap="square">
            <a:spAutoFit/>
          </a:bodyPr>
          <a:lstStyle/>
          <a:p>
            <a:r>
              <a:rPr lang="en-US" dirty="0" smtClean="0"/>
              <a:t>The long-term cooling trend in the Arctic was reversed during recent decades. The blue line shows the estimated Arctic average summer temperature over the last 2000 years, based on proxy records from lake sediments, ice cores, and tree rings. The shaded area represents variability among the 23 sites use for the reconstruction. The red line shows the recent warming based on instrumental temperatures. From Kaufman et al. (2009).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ntarctica, sea ice, glaciers, ice, icebergs "/>
          <p:cNvPicPr>
            <a:picLocks noChangeAspect="1" noChangeArrowheads="1"/>
          </p:cNvPicPr>
          <p:nvPr/>
        </p:nvPicPr>
        <p:blipFill>
          <a:blip r:embed="rId2" cstate="print">
            <a:lum bright="52000" contrast="-70000"/>
          </a:blip>
          <a:srcRect/>
          <a:stretch>
            <a:fillRect/>
          </a:stretch>
        </p:blipFill>
        <p:spPr bwMode="auto">
          <a:xfrm>
            <a:off x="0" y="0"/>
            <a:ext cx="9169611" cy="6858000"/>
          </a:xfrm>
          <a:prstGeom prst="rect">
            <a:avLst/>
          </a:prstGeom>
          <a:noFill/>
          <a:effectLst>
            <a:outerShdw blurRad="50800" dist="50800" dir="5400000" algn="ctr" rotWithShape="0">
              <a:srgbClr val="000000">
                <a:alpha val="40000"/>
              </a:srgbClr>
            </a:outerShdw>
          </a:effectLst>
        </p:spPr>
      </p:pic>
      <p:sp>
        <p:nvSpPr>
          <p:cNvPr id="4" name="Title 3"/>
          <p:cNvSpPr>
            <a:spLocks noGrp="1"/>
          </p:cNvSpPr>
          <p:nvPr>
            <p:ph type="title"/>
          </p:nvPr>
        </p:nvSpPr>
        <p:spPr>
          <a:xfrm>
            <a:off x="533400" y="457200"/>
            <a:ext cx="8229600" cy="1143000"/>
          </a:xfrm>
        </p:spPr>
        <p:txBody>
          <a:bodyPr/>
          <a:lstStyle/>
          <a:p>
            <a:r>
              <a:rPr lang="en-US" dirty="0" smtClean="0">
                <a:solidFill>
                  <a:srgbClr val="0033CC"/>
                </a:solidFill>
                <a:latin typeface="Arial" pitchFamily="34" charset="0"/>
                <a:cs typeface="Arial" pitchFamily="34" charset="0"/>
              </a:rPr>
              <a:t>Instrumental Record</a:t>
            </a:r>
            <a:endParaRPr lang="en-US" dirty="0">
              <a:solidFill>
                <a:srgbClr val="0033CC"/>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4000"/>
          </a:schemeClr>
        </a:solidFill>
        <a:effectLst/>
      </p:bgPr>
    </p:bg>
    <p:spTree>
      <p:nvGrpSpPr>
        <p:cNvPr id="1" name=""/>
        <p:cNvGrpSpPr/>
        <p:nvPr/>
      </p:nvGrpSpPr>
      <p:grpSpPr>
        <a:xfrm>
          <a:off x="0" y="0"/>
          <a:ext cx="0" cy="0"/>
          <a:chOff x="0" y="0"/>
          <a:chExt cx="0" cy="0"/>
        </a:xfrm>
      </p:grpSpPr>
      <p:pic>
        <p:nvPicPr>
          <p:cNvPr id="63490" name="Picture 2" descr="http://static.berkeleyearth.org/img/decadal-comparison-small.png"/>
          <p:cNvPicPr>
            <a:picLocks noChangeAspect="1" noChangeArrowheads="1"/>
          </p:cNvPicPr>
          <p:nvPr/>
        </p:nvPicPr>
        <p:blipFill>
          <a:blip r:embed="rId2" cstate="print"/>
          <a:srcRect/>
          <a:stretch>
            <a:fillRect/>
          </a:stretch>
        </p:blipFill>
        <p:spPr bwMode="auto">
          <a:xfrm>
            <a:off x="990600" y="586491"/>
            <a:ext cx="7176135" cy="5509509"/>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Image:Satellite Temperatures.png">
            <a:hlinkClick r:id="rId3"/>
          </p:cNvPr>
          <p:cNvPicPr>
            <a:picLocks noChangeAspect="1" noChangeArrowheads="1"/>
          </p:cNvPicPr>
          <p:nvPr/>
        </p:nvPicPr>
        <p:blipFill>
          <a:blip r:embed="rId4" cstate="print"/>
          <a:srcRect/>
          <a:stretch>
            <a:fillRect/>
          </a:stretch>
        </p:blipFill>
        <p:spPr bwMode="auto">
          <a:xfrm>
            <a:off x="685800" y="685800"/>
            <a:ext cx="7391400" cy="5241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Common Misperceptions about Climate and Climate Science</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1752600"/>
            <a:ext cx="8229600" cy="4525963"/>
          </a:xfrm>
        </p:spPr>
        <p:txBody>
          <a:bodyPr>
            <a:normAutofit lnSpcReduction="10000"/>
          </a:bodyPr>
          <a:lstStyle/>
          <a:p>
            <a:pPr>
              <a:buSzPct val="70000"/>
              <a:buBlip>
                <a:blip r:embed="rId2"/>
              </a:buBlip>
            </a:pPr>
            <a:r>
              <a:rPr lang="en-US" dirty="0" smtClean="0">
                <a:latin typeface="Arial" pitchFamily="34" charset="0"/>
                <a:cs typeface="Arial" pitchFamily="34" charset="0"/>
              </a:rPr>
              <a:t>Earth’s climate is inherently stable</a:t>
            </a:r>
          </a:p>
          <a:p>
            <a:pPr>
              <a:buSzPct val="70000"/>
              <a:buBlip>
                <a:blip r:embed="rId2"/>
              </a:buBlip>
            </a:pPr>
            <a:r>
              <a:rPr lang="en-US" dirty="0" smtClean="0">
                <a:solidFill>
                  <a:schemeClr val="bg1">
                    <a:lumMod val="75000"/>
                  </a:schemeClr>
                </a:solidFill>
                <a:latin typeface="Arial" pitchFamily="34" charset="0"/>
                <a:cs typeface="Arial" pitchFamily="34" charset="0"/>
              </a:rPr>
              <a:t>Climate science is very young</a:t>
            </a:r>
            <a:endParaRPr lang="en-US" dirty="0" smtClean="0">
              <a:latin typeface="Arial" pitchFamily="34" charset="0"/>
              <a:cs typeface="Arial" pitchFamily="34" charset="0"/>
            </a:endParaRPr>
          </a:p>
          <a:p>
            <a:pPr>
              <a:buSzPct val="70000"/>
              <a:buBlip>
                <a:blip r:embed="rId2"/>
              </a:buBlip>
            </a:pPr>
            <a:r>
              <a:rPr lang="en-US" dirty="0" smtClean="0">
                <a:solidFill>
                  <a:schemeClr val="bg1">
                    <a:lumMod val="75000"/>
                  </a:schemeClr>
                </a:solidFill>
                <a:latin typeface="Arial" pitchFamily="34" charset="0"/>
                <a:cs typeface="Arial" pitchFamily="34" charset="0"/>
              </a:rPr>
              <a:t>Human activities can have only a minuscule effect compared to nature</a:t>
            </a:r>
          </a:p>
          <a:p>
            <a:pPr>
              <a:buSzPct val="70000"/>
              <a:buBlip>
                <a:blip r:embed="rId2"/>
              </a:buBlip>
            </a:pPr>
            <a:r>
              <a:rPr lang="en-US" dirty="0" smtClean="0">
                <a:solidFill>
                  <a:schemeClr val="bg1">
                    <a:lumMod val="75000"/>
                  </a:schemeClr>
                </a:solidFill>
                <a:latin typeface="Arial" pitchFamily="34" charset="0"/>
                <a:cs typeface="Arial" pitchFamily="34" charset="0"/>
              </a:rPr>
              <a:t>The idea that we are altering climate is based exclusively on complex, unreliable models</a:t>
            </a:r>
          </a:p>
          <a:p>
            <a:pPr>
              <a:buSzPct val="70000"/>
              <a:buBlip>
                <a:blip r:embed="rId2"/>
              </a:buBlip>
            </a:pPr>
            <a:r>
              <a:rPr lang="en-US" dirty="0" smtClean="0">
                <a:solidFill>
                  <a:schemeClr val="bg1">
                    <a:lumMod val="75000"/>
                  </a:schemeClr>
                </a:solidFill>
                <a:latin typeface="Arial" pitchFamily="34" charset="0"/>
                <a:cs typeface="Arial" pitchFamily="34" charset="0"/>
              </a:rPr>
              <a:t>Anthropogenic climate change is controversial among climate scientists</a:t>
            </a:r>
          </a:p>
          <a:p>
            <a:pPr>
              <a:buSzPct val="70000"/>
              <a:buBlip>
                <a:blip r:embed="rId2"/>
              </a:buBlip>
            </a:pPr>
            <a:endParaRPr lang="en-US" dirty="0" smtClean="0">
              <a:solidFill>
                <a:schemeClr val="bg1">
                  <a:lumMod val="75000"/>
                </a:schemeClr>
              </a:solidFill>
              <a:latin typeface="Arial" pitchFamily="34" charset="0"/>
              <a:cs typeface="Arial" pitchFamily="34" charset="0"/>
            </a:endParaRPr>
          </a:p>
          <a:p>
            <a:pPr>
              <a:buSzPct val="70000"/>
              <a:buBlip>
                <a:blip r:embed="rId2"/>
              </a:buBlip>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p:cNvPicPr>
            <a:picLocks noChangeAspect="1" noChangeArrowheads="1"/>
          </p:cNvPicPr>
          <p:nvPr/>
        </p:nvPicPr>
        <p:blipFill>
          <a:blip r:embed="rId3" cstate="print"/>
          <a:srcRect l="11232"/>
          <a:stretch>
            <a:fillRect/>
          </a:stretch>
        </p:blipFill>
        <p:spPr bwMode="auto">
          <a:xfrm>
            <a:off x="609600" y="1200150"/>
            <a:ext cx="8032750" cy="4960938"/>
          </a:xfrm>
          <a:prstGeom prst="rect">
            <a:avLst/>
          </a:prstGeom>
          <a:noFill/>
          <a:ln w="9525">
            <a:noFill/>
            <a:miter lim="800000"/>
            <a:headEnd/>
            <a:tailEnd/>
          </a:ln>
        </p:spPr>
      </p:pic>
      <p:sp>
        <p:nvSpPr>
          <p:cNvPr id="29701" name="Text Box 5"/>
          <p:cNvSpPr txBox="1">
            <a:spLocks noChangeArrowheads="1"/>
          </p:cNvSpPr>
          <p:nvPr/>
        </p:nvSpPr>
        <p:spPr bwMode="auto">
          <a:xfrm>
            <a:off x="838200" y="609600"/>
            <a:ext cx="7696200" cy="519113"/>
          </a:xfrm>
          <a:prstGeom prst="rect">
            <a:avLst/>
          </a:prstGeom>
          <a:noFill/>
          <a:ln w="9525">
            <a:noFill/>
            <a:miter lim="800000"/>
            <a:headEnd/>
            <a:tailEnd/>
          </a:ln>
          <a:effectLst/>
        </p:spPr>
        <p:txBody>
          <a:bodyPr>
            <a:spAutoFit/>
          </a:bodyPr>
          <a:lstStyle/>
          <a:p>
            <a:pPr>
              <a:spcBef>
                <a:spcPct val="50000"/>
              </a:spcBef>
              <a:defRPr/>
            </a:pPr>
            <a:r>
              <a:rPr lang="en-US" sz="2800" dirty="0">
                <a:solidFill>
                  <a:srgbClr val="0033CC"/>
                </a:solidFill>
                <a:effectLst>
                  <a:outerShdw blurRad="38100" dist="38100" dir="2700000" algn="tl">
                    <a:srgbClr val="C0C0C0"/>
                  </a:outerShdw>
                </a:effectLst>
                <a:latin typeface="Arial" pitchFamily="34" charset="0"/>
                <a:cs typeface="Arial" pitchFamily="34" charset="0"/>
              </a:rPr>
              <a:t>Distribution of temperature change, 1901-2005</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6/60/RSS_troposphere_stratosphere_trend.png"/>
          <p:cNvPicPr>
            <a:picLocks noChangeAspect="1" noChangeArrowheads="1"/>
          </p:cNvPicPr>
          <p:nvPr/>
        </p:nvPicPr>
        <p:blipFill>
          <a:blip r:embed="rId2" cstate="print"/>
          <a:srcRect r="161" b="47059"/>
          <a:stretch>
            <a:fillRect/>
          </a:stretch>
        </p:blipFill>
        <p:spPr bwMode="auto">
          <a:xfrm>
            <a:off x="457200" y="0"/>
            <a:ext cx="6262471" cy="3630743"/>
          </a:xfrm>
          <a:prstGeom prst="rect">
            <a:avLst/>
          </a:prstGeom>
          <a:noFill/>
        </p:spPr>
      </p:pic>
      <p:sp>
        <p:nvSpPr>
          <p:cNvPr id="3" name="Rectangle 2"/>
          <p:cNvSpPr/>
          <p:nvPr/>
        </p:nvSpPr>
        <p:spPr>
          <a:xfrm>
            <a:off x="6858000" y="1143000"/>
            <a:ext cx="2286000" cy="1477328"/>
          </a:xfrm>
          <a:prstGeom prst="rect">
            <a:avLst/>
          </a:prstGeom>
        </p:spPr>
        <p:txBody>
          <a:bodyPr wrap="square">
            <a:spAutoFit/>
          </a:bodyPr>
          <a:lstStyle/>
          <a:p>
            <a:r>
              <a:rPr lang="en-US" b="1" dirty="0" smtClean="0"/>
              <a:t>Tropospheric temperature trend from 1979-2012 based on satellite measurements (RSS)</a:t>
            </a:r>
            <a:endParaRPr lang="en-US" b="1" dirty="0"/>
          </a:p>
        </p:txBody>
      </p:sp>
      <p:pic>
        <p:nvPicPr>
          <p:cNvPr id="1028" name="Picture 4" descr="File:STAR TTS SSU Trend.png"/>
          <p:cNvPicPr>
            <a:picLocks noChangeAspect="1" noChangeArrowheads="1"/>
          </p:cNvPicPr>
          <p:nvPr/>
        </p:nvPicPr>
        <p:blipFill>
          <a:blip r:embed="rId3" cstate="print"/>
          <a:srcRect/>
          <a:stretch>
            <a:fillRect/>
          </a:stretch>
        </p:blipFill>
        <p:spPr bwMode="auto">
          <a:xfrm>
            <a:off x="381000" y="3581400"/>
            <a:ext cx="5334000" cy="2973706"/>
          </a:xfrm>
          <a:prstGeom prst="rect">
            <a:avLst/>
          </a:prstGeom>
          <a:noFill/>
        </p:spPr>
      </p:pic>
      <p:sp>
        <p:nvSpPr>
          <p:cNvPr id="5" name="Rectangle 4"/>
          <p:cNvSpPr/>
          <p:nvPr/>
        </p:nvSpPr>
        <p:spPr>
          <a:xfrm>
            <a:off x="6934200" y="4267200"/>
            <a:ext cx="2209800" cy="1200329"/>
          </a:xfrm>
          <a:prstGeom prst="rect">
            <a:avLst/>
          </a:prstGeom>
        </p:spPr>
        <p:txBody>
          <a:bodyPr wrap="square">
            <a:spAutoFit/>
          </a:bodyPr>
          <a:lstStyle/>
          <a:p>
            <a:r>
              <a:rPr lang="en-US" b="1" dirty="0" smtClean="0"/>
              <a:t>Top of the stratosphere (TTS) 1979-2006 temperature trend.</a:t>
            </a:r>
            <a:endParaRPr lang="en-US"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High </a:t>
            </a:r>
            <a:r>
              <a:rPr lang="en-US" dirty="0" err="1" smtClean="0">
                <a:solidFill>
                  <a:srgbClr val="0033CC"/>
                </a:solidFill>
                <a:effectLst>
                  <a:outerShdw blurRad="38100" dist="38100" dir="2700000" algn="tl">
                    <a:srgbClr val="000000">
                      <a:alpha val="43137"/>
                    </a:srgbClr>
                  </a:outerShdw>
                </a:effectLst>
                <a:latin typeface="Arial" pitchFamily="34" charset="0"/>
                <a:cs typeface="Arial" pitchFamily="34" charset="0"/>
              </a:rPr>
              <a:t>vs</a:t>
            </a:r>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 Low Temperature Records</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pic>
        <p:nvPicPr>
          <p:cNvPr id="67586" name="Picture 2"/>
          <p:cNvPicPr>
            <a:picLocks noChangeAspect="1" noChangeArrowheads="1"/>
          </p:cNvPicPr>
          <p:nvPr/>
        </p:nvPicPr>
        <p:blipFill>
          <a:blip r:embed="rId2" cstate="print"/>
          <a:srcRect/>
          <a:stretch>
            <a:fillRect/>
          </a:stretch>
        </p:blipFill>
        <p:spPr bwMode="auto">
          <a:xfrm>
            <a:off x="990600" y="1636589"/>
            <a:ext cx="6781800" cy="4459411"/>
          </a:xfrm>
          <a:prstGeom prst="rect">
            <a:avLst/>
          </a:prstGeom>
          <a:noFill/>
          <a:ln w="9525">
            <a:noFill/>
            <a:miter lim="800000"/>
            <a:headEnd/>
            <a:tailEnd/>
          </a:ln>
        </p:spPr>
      </p:pic>
      <p:cxnSp>
        <p:nvCxnSpPr>
          <p:cNvPr id="5" name="Straight Arrow Connector 4"/>
          <p:cNvCxnSpPr/>
          <p:nvPr/>
        </p:nvCxnSpPr>
        <p:spPr>
          <a:xfrm flipH="1">
            <a:off x="6858000" y="1447800"/>
            <a:ext cx="6858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620000" y="1295400"/>
            <a:ext cx="1524000" cy="369332"/>
          </a:xfrm>
          <a:prstGeom prst="rect">
            <a:avLst/>
          </a:prstGeom>
          <a:noFill/>
        </p:spPr>
        <p:txBody>
          <a:bodyPr wrap="square" rtlCol="0">
            <a:spAutoFit/>
          </a:bodyPr>
          <a:lstStyle/>
          <a:p>
            <a:r>
              <a:rPr lang="en-US" b="1" dirty="0" smtClean="0"/>
              <a:t>2011-   2.7:1</a:t>
            </a:r>
            <a:endParaRPr lang="en-US"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Glacier_Mass_Balance_Map"/>
          <p:cNvPicPr>
            <a:picLocks noChangeAspect="1" noChangeArrowheads="1"/>
          </p:cNvPicPr>
          <p:nvPr/>
        </p:nvPicPr>
        <p:blipFill>
          <a:blip r:embed="rId3" cstate="print"/>
          <a:srcRect/>
          <a:stretch>
            <a:fillRect/>
          </a:stretch>
        </p:blipFill>
        <p:spPr bwMode="auto">
          <a:xfrm>
            <a:off x="838200" y="688975"/>
            <a:ext cx="7391400" cy="5424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http://nsidc.org/arcticseaicenews/files/2012/08/Figure52.png"/>
          <p:cNvPicPr>
            <a:picLocks noChangeAspect="1" noChangeArrowheads="1"/>
          </p:cNvPicPr>
          <p:nvPr/>
        </p:nvPicPr>
        <p:blipFill>
          <a:blip r:embed="rId2" cstate="print"/>
          <a:srcRect/>
          <a:stretch>
            <a:fillRect/>
          </a:stretch>
        </p:blipFill>
        <p:spPr bwMode="auto">
          <a:xfrm>
            <a:off x="152400" y="990600"/>
            <a:ext cx="8630226" cy="4953000"/>
          </a:xfrm>
          <a:prstGeom prst="rect">
            <a:avLst/>
          </a:prstGeom>
          <a:noFill/>
        </p:spPr>
      </p:pic>
      <p:sp>
        <p:nvSpPr>
          <p:cNvPr id="3" name="Rectangle 2"/>
          <p:cNvSpPr/>
          <p:nvPr/>
        </p:nvSpPr>
        <p:spPr>
          <a:xfrm>
            <a:off x="609600" y="6248400"/>
            <a:ext cx="8077200" cy="369332"/>
          </a:xfrm>
          <a:prstGeom prst="rect">
            <a:avLst/>
          </a:prstGeom>
        </p:spPr>
        <p:txBody>
          <a:bodyPr wrap="square">
            <a:spAutoFit/>
          </a:bodyPr>
          <a:lstStyle/>
          <a:p>
            <a:r>
              <a:rPr lang="en-US" b="1" dirty="0" smtClean="0">
                <a:latin typeface="Arial" pitchFamily="34" charset="0"/>
                <a:cs typeface="Arial" pitchFamily="34" charset="0"/>
              </a:rPr>
              <a:t>Credit: National Snow and Ice Data Center courtesy </a:t>
            </a:r>
            <a:r>
              <a:rPr lang="en-US" b="1" dirty="0" err="1" smtClean="0">
                <a:latin typeface="Arial" pitchFamily="34" charset="0"/>
                <a:cs typeface="Arial" pitchFamily="34" charset="0"/>
              </a:rPr>
              <a:t>Stroeve</a:t>
            </a:r>
            <a:r>
              <a:rPr lang="en-US" b="1" dirty="0" smtClean="0">
                <a:latin typeface="Arial" pitchFamily="34" charset="0"/>
                <a:cs typeface="Arial" pitchFamily="34" charset="0"/>
              </a:rPr>
              <a:t> et al. 2012 </a:t>
            </a:r>
            <a:endParaRPr lang="en-US" b="1" dirty="0">
              <a:latin typeface="Arial" pitchFamily="34" charset="0"/>
              <a:cs typeface="Arial" pitchFamily="34" charset="0"/>
            </a:endParaRPr>
          </a:p>
        </p:txBody>
      </p:sp>
      <p:sp>
        <p:nvSpPr>
          <p:cNvPr id="4" name="Title 3"/>
          <p:cNvSpPr>
            <a:spLocks noGrp="1"/>
          </p:cNvSpPr>
          <p:nvPr>
            <p:ph type="title"/>
          </p:nvPr>
        </p:nvSpPr>
        <p:spPr>
          <a:xfrm>
            <a:off x="457200" y="274638"/>
            <a:ext cx="8229600" cy="563562"/>
          </a:xfrm>
        </p:spPr>
        <p:txBody>
          <a:bodyPr>
            <a:normAutofit fontScale="90000"/>
          </a:bodyPr>
          <a:lstStyle/>
          <a:p>
            <a:r>
              <a:rPr lang="en-US" sz="36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September Arctic Sea Ice Extent</a:t>
            </a:r>
            <a:endParaRPr lang="en-US" sz="36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5181600" y="3048000"/>
            <a:ext cx="457200" cy="1015663"/>
          </a:xfrm>
          <a:prstGeom prst="rect">
            <a:avLst/>
          </a:prstGeom>
          <a:noFill/>
        </p:spPr>
        <p:txBody>
          <a:bodyPr wrap="square" rtlCol="0">
            <a:spAutoFit/>
          </a:bodyPr>
          <a:lstStyle/>
          <a:p>
            <a:r>
              <a:rPr lang="en-US" sz="6000" dirty="0" smtClean="0"/>
              <a:t>.</a:t>
            </a:r>
            <a:endParaRPr lang="en-US" sz="6000" dirty="0"/>
          </a:p>
        </p:txBody>
      </p:sp>
      <p:sp>
        <p:nvSpPr>
          <p:cNvPr id="6" name="TextBox 5"/>
          <p:cNvSpPr txBox="1"/>
          <p:nvPr/>
        </p:nvSpPr>
        <p:spPr>
          <a:xfrm>
            <a:off x="4724400" y="3962400"/>
            <a:ext cx="762000" cy="381000"/>
          </a:xfrm>
          <a:prstGeom prst="rect">
            <a:avLst/>
          </a:prstGeom>
          <a:noFill/>
        </p:spPr>
        <p:txBody>
          <a:bodyPr wrap="square" rtlCol="0">
            <a:spAutoFit/>
          </a:bodyPr>
          <a:lstStyle/>
          <a:p>
            <a:r>
              <a:rPr lang="en-US" dirty="0" smtClean="0"/>
              <a:t>2012</a:t>
            </a:r>
            <a:endParaRPr lang="en-US" dirty="0"/>
          </a:p>
        </p:txBody>
      </p:sp>
      <p:cxnSp>
        <p:nvCxnSpPr>
          <p:cNvPr id="8" name="Straight Arrow Connector 7"/>
          <p:cNvCxnSpPr/>
          <p:nvPr/>
        </p:nvCxnSpPr>
        <p:spPr>
          <a:xfrm flipV="1">
            <a:off x="4876800" y="3810000"/>
            <a:ext cx="381000" cy="1524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33400" y="914400"/>
            <a:ext cx="7820025" cy="5676900"/>
          </a:xfrm>
          <a:prstGeom prst="rect">
            <a:avLst/>
          </a:prstGeom>
          <a:noFill/>
          <a:ln w="9525">
            <a:noFill/>
            <a:miter lim="800000"/>
            <a:headEnd/>
            <a:tailEnd/>
          </a:ln>
        </p:spPr>
      </p:pic>
      <p:sp>
        <p:nvSpPr>
          <p:cNvPr id="5" name="TextBox 4"/>
          <p:cNvSpPr txBox="1"/>
          <p:nvPr/>
        </p:nvSpPr>
        <p:spPr>
          <a:xfrm>
            <a:off x="1447800" y="0"/>
            <a:ext cx="7010400" cy="830997"/>
          </a:xfrm>
          <a:prstGeom prst="rect">
            <a:avLst/>
          </a:prstGeom>
          <a:noFill/>
        </p:spPr>
        <p:txBody>
          <a:bodyPr wrap="square" rtlCol="0">
            <a:spAutoFit/>
          </a:bodyPr>
          <a:lstStyle/>
          <a:p>
            <a:pPr algn="ctr"/>
            <a:r>
              <a:rPr lang="en-US" sz="2400" dirty="0" smtClean="0">
                <a:solidFill>
                  <a:srgbClr val="0033CC"/>
                </a:solidFill>
              </a:rPr>
              <a:t>Carbon Dioxide from Ice Cores and Direct Measurements</a:t>
            </a:r>
            <a:endParaRPr lang="en-US" sz="2400" dirty="0">
              <a:solidFill>
                <a:srgbClr val="0033CC"/>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09600" y="838200"/>
            <a:ext cx="7950200" cy="544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3" cstate="print"/>
          <a:srcRect/>
          <a:stretch>
            <a:fillRect/>
          </a:stretch>
        </p:blipFill>
        <p:spPr bwMode="auto">
          <a:xfrm>
            <a:off x="762000" y="0"/>
            <a:ext cx="4598988" cy="6858000"/>
          </a:xfrm>
          <a:prstGeom prst="rect">
            <a:avLst/>
          </a:prstGeom>
          <a:noFill/>
          <a:ln w="9525">
            <a:noFill/>
            <a:miter lim="800000"/>
            <a:headEnd/>
            <a:tailEnd/>
          </a:ln>
        </p:spPr>
      </p:pic>
      <p:sp>
        <p:nvSpPr>
          <p:cNvPr id="106501" name="Text Box 5"/>
          <p:cNvSpPr txBox="1">
            <a:spLocks noChangeArrowheads="1"/>
          </p:cNvSpPr>
          <p:nvPr/>
        </p:nvSpPr>
        <p:spPr bwMode="auto">
          <a:xfrm>
            <a:off x="5715000" y="1600200"/>
            <a:ext cx="3124200" cy="3508375"/>
          </a:xfrm>
          <a:prstGeom prst="rect">
            <a:avLst/>
          </a:prstGeom>
          <a:noFill/>
          <a:ln w="9525">
            <a:noFill/>
            <a:miter lim="800000"/>
            <a:headEnd/>
            <a:tailEnd/>
          </a:ln>
          <a:effectLst/>
        </p:spPr>
        <p:txBody>
          <a:bodyPr>
            <a:spAutoFit/>
          </a:bodyPr>
          <a:lstStyle/>
          <a:p>
            <a:pPr>
              <a:spcBef>
                <a:spcPct val="50000"/>
              </a:spcBef>
              <a:defRPr/>
            </a:pPr>
            <a:r>
              <a:rPr lang="en-US" sz="2800" b="1">
                <a:solidFill>
                  <a:srgbClr val="002162"/>
                </a:solidFill>
                <a:effectLst>
                  <a:outerShdw blurRad="38100" dist="38100" dir="2700000" algn="tl">
                    <a:srgbClr val="C0C0C0"/>
                  </a:outerShdw>
                </a:effectLst>
              </a:rPr>
              <a:t>Variation in carbon dioxide and methane over the past 20,000 years, based on ice core and other records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D72A390E-1027-4F8A-A08E-0A1233E0D43F}" type="slidenum">
              <a:rPr lang="en-US"/>
              <a:pPr/>
              <a:t>38</a:t>
            </a:fld>
            <a:endParaRPr lang="en-US"/>
          </a:p>
        </p:txBody>
      </p:sp>
      <p:sp>
        <p:nvSpPr>
          <p:cNvPr id="459778" name="Rectangle 2"/>
          <p:cNvSpPr>
            <a:spLocks noGrp="1" noChangeArrowheads="1"/>
          </p:cNvSpPr>
          <p:nvPr>
            <p:ph type="title"/>
          </p:nvPr>
        </p:nvSpPr>
        <p:spPr>
          <a:xfrm>
            <a:off x="1600200" y="152400"/>
            <a:ext cx="6237287" cy="1008062"/>
          </a:xfrm>
          <a:noFill/>
          <a:ln/>
        </p:spPr>
        <p:txBody>
          <a:bodyPr>
            <a:normAutofit fontScale="90000"/>
          </a:bodyPr>
          <a:lstStyle/>
          <a:p>
            <a:r>
              <a:rPr lang="en-GB" sz="3200" dirty="0">
                <a:solidFill>
                  <a:srgbClr val="0033CC"/>
                </a:solidFill>
                <a:effectLst>
                  <a:outerShdw blurRad="38100" dist="38100" dir="2700000" algn="tl">
                    <a:srgbClr val="000000">
                      <a:alpha val="43137"/>
                    </a:srgbClr>
                  </a:outerShdw>
                </a:effectLst>
                <a:latin typeface="Arial" pitchFamily="34" charset="0"/>
                <a:cs typeface="Arial" pitchFamily="34" charset="0"/>
              </a:rPr>
              <a:t>The Oceans </a:t>
            </a:r>
            <a:r>
              <a:rPr lang="en-GB" sz="32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Are Becoming More Acidic</a:t>
            </a:r>
            <a:endParaRPr lang="en-GB" sz="32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459779" name="Text Box 3"/>
          <p:cNvSpPr txBox="1">
            <a:spLocks noChangeArrowheads="1"/>
          </p:cNvSpPr>
          <p:nvPr/>
        </p:nvSpPr>
        <p:spPr bwMode="auto">
          <a:xfrm>
            <a:off x="4973638" y="1184275"/>
            <a:ext cx="4170362" cy="762000"/>
          </a:xfrm>
          <a:prstGeom prst="rect">
            <a:avLst/>
          </a:prstGeom>
          <a:solidFill>
            <a:schemeClr val="bg1"/>
          </a:solidFill>
          <a:ln w="9525">
            <a:noFill/>
            <a:miter lim="800000"/>
            <a:headEnd/>
            <a:tailEnd/>
          </a:ln>
          <a:effectLst/>
        </p:spPr>
        <p:txBody>
          <a:bodyPr wrap="square">
            <a:spAutoFit/>
          </a:bodyPr>
          <a:lstStyle/>
          <a:p>
            <a:pPr marL="457200" indent="-457200" eaLnBrk="0" hangingPunct="0">
              <a:spcBef>
                <a:spcPct val="50000"/>
              </a:spcBef>
              <a:buClr>
                <a:srgbClr val="91005C"/>
              </a:buClr>
              <a:buSzPct val="80000"/>
              <a:buFont typeface="Wingdings 3" pitchFamily="18" charset="2"/>
              <a:buChar char="p"/>
            </a:pPr>
            <a:r>
              <a:rPr lang="en-GB" sz="2200" dirty="0"/>
              <a:t>Acidification through CO</a:t>
            </a:r>
            <a:r>
              <a:rPr lang="en-GB" sz="2200" baseline="-25000" dirty="0"/>
              <a:t>2</a:t>
            </a:r>
            <a:r>
              <a:rPr lang="en-GB" sz="2200" dirty="0"/>
              <a:t> threatens marine life</a:t>
            </a:r>
          </a:p>
        </p:txBody>
      </p:sp>
      <p:pic>
        <p:nvPicPr>
          <p:cNvPr id="459780" name="Picture 4"/>
          <p:cNvPicPr>
            <a:picLocks noChangeAspect="1" noChangeArrowheads="1"/>
          </p:cNvPicPr>
          <p:nvPr/>
        </p:nvPicPr>
        <p:blipFill>
          <a:blip r:embed="rId3" cstate="print"/>
          <a:srcRect/>
          <a:stretch>
            <a:fillRect/>
          </a:stretch>
        </p:blipFill>
        <p:spPr bwMode="auto">
          <a:xfrm>
            <a:off x="3721100" y="3127375"/>
            <a:ext cx="5283200" cy="3651250"/>
          </a:xfrm>
          <a:prstGeom prst="rect">
            <a:avLst/>
          </a:prstGeom>
          <a:noFill/>
          <a:ln w="9525">
            <a:noFill/>
            <a:miter lim="800000"/>
            <a:headEnd/>
            <a:tailEnd/>
          </a:ln>
          <a:effectLst/>
        </p:spPr>
      </p:pic>
      <p:pic>
        <p:nvPicPr>
          <p:cNvPr id="459781" name="Picture 5"/>
          <p:cNvPicPr>
            <a:picLocks noChangeAspect="1" noChangeArrowheads="1"/>
          </p:cNvPicPr>
          <p:nvPr/>
        </p:nvPicPr>
        <p:blipFill>
          <a:blip r:embed="rId4" cstate="print"/>
          <a:srcRect/>
          <a:stretch>
            <a:fillRect/>
          </a:stretch>
        </p:blipFill>
        <p:spPr bwMode="auto">
          <a:xfrm>
            <a:off x="150813" y="1174750"/>
            <a:ext cx="4822825" cy="3363913"/>
          </a:xfrm>
          <a:prstGeom prst="rect">
            <a:avLst/>
          </a:prstGeom>
          <a:noFill/>
          <a:ln w="9525">
            <a:noFill/>
            <a:miter lim="800000"/>
            <a:headEnd/>
            <a:tailEnd/>
          </a:ln>
          <a:effectLst/>
        </p:spPr>
      </p:pic>
      <p:sp>
        <p:nvSpPr>
          <p:cNvPr id="459782" name="Text Box 6"/>
          <p:cNvSpPr txBox="1">
            <a:spLocks noChangeArrowheads="1"/>
          </p:cNvSpPr>
          <p:nvPr/>
        </p:nvSpPr>
        <p:spPr bwMode="auto">
          <a:xfrm>
            <a:off x="7931150" y="2760663"/>
            <a:ext cx="1073150" cy="366712"/>
          </a:xfrm>
          <a:prstGeom prst="rect">
            <a:avLst/>
          </a:prstGeom>
          <a:noFill/>
          <a:ln w="9525">
            <a:noFill/>
            <a:miter lim="800000"/>
            <a:headEnd/>
            <a:tailEnd/>
          </a:ln>
          <a:effectLst/>
        </p:spPr>
        <p:txBody>
          <a:bodyPr wrap="none">
            <a:spAutoFit/>
          </a:bodyPr>
          <a:lstStyle/>
          <a:p>
            <a:r>
              <a:rPr lang="en-GB" sz="1800"/>
              <a:t>Plankton</a:t>
            </a:r>
            <a:endParaRPr lang="en-US" sz="1800"/>
          </a:p>
        </p:txBody>
      </p:sp>
      <p:pic>
        <p:nvPicPr>
          <p:cNvPr id="459783" name="Picture 7"/>
          <p:cNvPicPr>
            <a:picLocks noChangeAspect="1" noChangeArrowheads="1"/>
          </p:cNvPicPr>
          <p:nvPr/>
        </p:nvPicPr>
        <p:blipFill>
          <a:blip r:embed="rId5" cstate="print"/>
          <a:srcRect/>
          <a:stretch>
            <a:fillRect/>
          </a:stretch>
        </p:blipFill>
        <p:spPr bwMode="auto">
          <a:xfrm>
            <a:off x="84138" y="4624388"/>
            <a:ext cx="2894012" cy="2170112"/>
          </a:xfrm>
          <a:prstGeom prst="rect">
            <a:avLst/>
          </a:prstGeom>
          <a:noFill/>
          <a:ln w="9525">
            <a:noFill/>
            <a:miter lim="800000"/>
            <a:headEnd/>
            <a:tailEnd/>
          </a:ln>
          <a:effectLst/>
        </p:spPr>
      </p:pic>
      <p:sp>
        <p:nvSpPr>
          <p:cNvPr id="459784" name="Text Box 8"/>
          <p:cNvSpPr txBox="1">
            <a:spLocks noChangeArrowheads="1"/>
          </p:cNvSpPr>
          <p:nvPr/>
        </p:nvSpPr>
        <p:spPr bwMode="auto">
          <a:xfrm>
            <a:off x="28575" y="4554538"/>
            <a:ext cx="1390650" cy="366712"/>
          </a:xfrm>
          <a:prstGeom prst="rect">
            <a:avLst/>
          </a:prstGeom>
          <a:noFill/>
          <a:ln w="9525">
            <a:noFill/>
            <a:miter lim="800000"/>
            <a:headEnd/>
            <a:tailEnd/>
          </a:ln>
          <a:effectLst/>
        </p:spPr>
        <p:txBody>
          <a:bodyPr wrap="none">
            <a:spAutoFit/>
          </a:bodyPr>
          <a:lstStyle/>
          <a:p>
            <a:r>
              <a:rPr lang="en-GB" sz="1800"/>
              <a:t>Coral Reefs</a:t>
            </a:r>
            <a:endParaRPr lang="en-US" sz="1800"/>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ntarctica, sea ice, glaciers, ice, icebergs "/>
          <p:cNvPicPr>
            <a:picLocks noChangeAspect="1" noChangeArrowheads="1"/>
          </p:cNvPicPr>
          <p:nvPr/>
        </p:nvPicPr>
        <p:blipFill>
          <a:blip r:embed="rId2" cstate="print">
            <a:lum bright="52000" contrast="-70000"/>
          </a:blip>
          <a:srcRect/>
          <a:stretch>
            <a:fillRect/>
          </a:stretch>
        </p:blipFill>
        <p:spPr bwMode="auto">
          <a:xfrm>
            <a:off x="0" y="0"/>
            <a:ext cx="9169611" cy="6858000"/>
          </a:xfrm>
          <a:prstGeom prst="rect">
            <a:avLst/>
          </a:prstGeom>
          <a:noFill/>
          <a:effectLst>
            <a:outerShdw blurRad="50800" dist="50800" dir="5400000" algn="ctr" rotWithShape="0">
              <a:srgbClr val="000000">
                <a:alpha val="40000"/>
              </a:srgbClr>
            </a:outerShdw>
          </a:effectLst>
        </p:spPr>
      </p:pic>
      <p:sp>
        <p:nvSpPr>
          <p:cNvPr id="4" name="Title 3"/>
          <p:cNvSpPr>
            <a:spLocks noGrp="1"/>
          </p:cNvSpPr>
          <p:nvPr>
            <p:ph type="title"/>
          </p:nvPr>
        </p:nvSpPr>
        <p:spPr>
          <a:xfrm>
            <a:off x="533400" y="457200"/>
            <a:ext cx="8229600" cy="1143000"/>
          </a:xfrm>
        </p:spPr>
        <p:txBody>
          <a:bodyPr/>
          <a:lstStyle/>
          <a:p>
            <a:r>
              <a:rPr lang="en-US" dirty="0" smtClean="0">
                <a:solidFill>
                  <a:srgbClr val="0033CC"/>
                </a:solidFill>
                <a:latin typeface="Arial" pitchFamily="34" charset="0"/>
                <a:cs typeface="Arial" pitchFamily="34" charset="0"/>
              </a:rPr>
              <a:t>Simple Models</a:t>
            </a:r>
            <a:endParaRPr lang="en-US" dirty="0">
              <a:solidFill>
                <a:srgbClr val="0033CC"/>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Laurentide Ice Sheet.wmv">
            <a:hlinkClick r:id="" action="ppaction://media"/>
          </p:cNvPr>
          <p:cNvPicPr>
            <a:picLocks noRot="1" noChangeAspect="1"/>
          </p:cNvPicPr>
          <p:nvPr>
            <a:videoFile r:link="rId1"/>
          </p:nvPr>
        </p:nvPicPr>
        <p:blipFill>
          <a:blip r:embed="rId3" cstate="print"/>
          <a:stretch>
            <a:fillRect/>
          </a:stretch>
        </p:blipFill>
        <p:spPr>
          <a:xfrm>
            <a:off x="0" y="1"/>
            <a:ext cx="9144001"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71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C:\Users\Kerry\Documents\Convect\RCnew\fifteen_doublings.png"/>
          <p:cNvPicPr>
            <a:picLocks noChangeAspect="1" noChangeArrowheads="1"/>
          </p:cNvPicPr>
          <p:nvPr/>
        </p:nvPicPr>
        <p:blipFill>
          <a:blip r:embed="rId2" cstate="print"/>
          <a:srcRect/>
          <a:stretch>
            <a:fillRect/>
          </a:stretch>
        </p:blipFill>
        <p:spPr bwMode="auto">
          <a:xfrm>
            <a:off x="609600" y="988521"/>
            <a:ext cx="7822065" cy="5869479"/>
          </a:xfrm>
          <a:prstGeom prst="rect">
            <a:avLst/>
          </a:prstGeom>
          <a:noFill/>
        </p:spPr>
      </p:pic>
      <p:sp>
        <p:nvSpPr>
          <p:cNvPr id="4" name="Title 3"/>
          <p:cNvSpPr>
            <a:spLocks noGrp="1"/>
          </p:cNvSpPr>
          <p:nvPr>
            <p:ph type="title"/>
          </p:nvPr>
        </p:nvSpPr>
        <p:spPr>
          <a:xfrm>
            <a:off x="457200" y="274638"/>
            <a:ext cx="8229600" cy="715962"/>
          </a:xfrm>
        </p:spPr>
        <p:txBody>
          <a:bodyPr>
            <a:normAutofit/>
          </a:bodyPr>
          <a:lstStyle/>
          <a:p>
            <a:r>
              <a:rPr lang="en-US" sz="32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MIT Single Column Model</a:t>
            </a:r>
            <a:endParaRPr lang="en-US" sz="32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7848600" y="2514600"/>
            <a:ext cx="1143000" cy="923330"/>
          </a:xfrm>
          <a:prstGeom prst="rect">
            <a:avLst/>
          </a:prstGeom>
          <a:noFill/>
        </p:spPr>
        <p:txBody>
          <a:bodyPr wrap="square" rtlCol="0">
            <a:spAutoFit/>
          </a:bodyPr>
          <a:lstStyle/>
          <a:p>
            <a:r>
              <a:rPr lang="en-US" b="1" dirty="0" smtClean="0"/>
              <a:t>IPCC Estimate:</a:t>
            </a:r>
          </a:p>
          <a:p>
            <a:r>
              <a:rPr lang="en-US" b="1" dirty="0" smtClean="0"/>
              <a:t>2-4.5 </a:t>
            </a:r>
            <a:r>
              <a:rPr lang="en-US" b="1" baseline="30000" dirty="0" err="1" smtClean="0"/>
              <a:t>o</a:t>
            </a:r>
            <a:r>
              <a:rPr lang="en-US" b="1" dirty="0" err="1" smtClean="0"/>
              <a:t>C</a:t>
            </a:r>
            <a:endParaRPr lang="en-US"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Common Misperceptions about Climate and Climate Science</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1752600"/>
            <a:ext cx="8229600" cy="4525963"/>
          </a:xfrm>
        </p:spPr>
        <p:txBody>
          <a:bodyPr>
            <a:normAutofit lnSpcReduction="10000"/>
          </a:bodyPr>
          <a:lstStyle/>
          <a:p>
            <a:pPr>
              <a:buSzPct val="70000"/>
              <a:buBlip>
                <a:blip r:embed="rId2"/>
              </a:buBlip>
            </a:pPr>
            <a:r>
              <a:rPr lang="en-US" dirty="0" smtClean="0">
                <a:solidFill>
                  <a:schemeClr val="bg1">
                    <a:lumMod val="75000"/>
                  </a:schemeClr>
                </a:solidFill>
                <a:latin typeface="Arial" pitchFamily="34" charset="0"/>
                <a:cs typeface="Arial" pitchFamily="34" charset="0"/>
              </a:rPr>
              <a:t>Earth’s climate is inherently stable</a:t>
            </a:r>
          </a:p>
          <a:p>
            <a:pPr>
              <a:buSzPct val="70000"/>
              <a:buBlip>
                <a:blip r:embed="rId2"/>
              </a:buBlip>
            </a:pPr>
            <a:r>
              <a:rPr lang="en-US" dirty="0" smtClean="0">
                <a:solidFill>
                  <a:schemeClr val="bg1">
                    <a:lumMod val="75000"/>
                  </a:schemeClr>
                </a:solidFill>
                <a:latin typeface="Arial" pitchFamily="34" charset="0"/>
                <a:cs typeface="Arial" pitchFamily="34" charset="0"/>
              </a:rPr>
              <a:t>Climate science is very young</a:t>
            </a:r>
          </a:p>
          <a:p>
            <a:pPr>
              <a:buSzPct val="70000"/>
              <a:buBlip>
                <a:blip r:embed="rId2"/>
              </a:buBlip>
            </a:pPr>
            <a:r>
              <a:rPr lang="en-US" dirty="0" smtClean="0">
                <a:solidFill>
                  <a:schemeClr val="bg1">
                    <a:lumMod val="75000"/>
                  </a:schemeClr>
                </a:solidFill>
                <a:latin typeface="Arial" pitchFamily="34" charset="0"/>
                <a:cs typeface="Arial" pitchFamily="34" charset="0"/>
              </a:rPr>
              <a:t>Human activities can have only a minuscule effect compared to nature</a:t>
            </a:r>
          </a:p>
          <a:p>
            <a:pPr>
              <a:buSzPct val="70000"/>
              <a:buBlip>
                <a:blip r:embed="rId2"/>
              </a:buBlip>
            </a:pPr>
            <a:r>
              <a:rPr lang="en-US" dirty="0" smtClean="0">
                <a:solidFill>
                  <a:schemeClr val="bg1">
                    <a:lumMod val="75000"/>
                  </a:schemeClr>
                </a:solidFill>
                <a:latin typeface="Arial" pitchFamily="34" charset="0"/>
                <a:cs typeface="Arial" pitchFamily="34" charset="0"/>
              </a:rPr>
              <a:t>The idea that we are altering climate is based exclusively on complex, unreliable models</a:t>
            </a:r>
          </a:p>
          <a:p>
            <a:pPr>
              <a:buSzPct val="70000"/>
              <a:buBlip>
                <a:blip r:embed="rId2"/>
              </a:buBlip>
            </a:pPr>
            <a:r>
              <a:rPr lang="en-US" dirty="0" smtClean="0">
                <a:latin typeface="Arial" pitchFamily="34" charset="0"/>
                <a:cs typeface="Arial" pitchFamily="34" charset="0"/>
              </a:rPr>
              <a:t>Anthropogenic climate change is controversial among climate scientists</a:t>
            </a:r>
          </a:p>
          <a:p>
            <a:pPr>
              <a:buSzPct val="70000"/>
              <a:buNone/>
            </a:pPr>
            <a:endParaRPr lang="en-US" dirty="0" smtClean="0">
              <a:latin typeface="Arial" pitchFamily="34" charset="0"/>
              <a:cs typeface="Arial" pitchFamily="34" charset="0"/>
            </a:endParaRPr>
          </a:p>
          <a:p>
            <a:pPr>
              <a:buSzPct val="70000"/>
              <a:buBlip>
                <a:blip r:embed="rId2"/>
              </a:buBlip>
            </a:pP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http://environment.yale.edu/climate-communication/files/Fig1-pie2-with_logo1_copy.jpg"/>
          <p:cNvPicPr>
            <a:picLocks noChangeAspect="1" noChangeArrowheads="1"/>
          </p:cNvPicPr>
          <p:nvPr/>
        </p:nvPicPr>
        <p:blipFill>
          <a:blip r:embed="rId2" cstate="print"/>
          <a:srcRect/>
          <a:stretch>
            <a:fillRect/>
          </a:stretch>
        </p:blipFill>
        <p:spPr bwMode="auto">
          <a:xfrm>
            <a:off x="294970" y="0"/>
            <a:ext cx="8849030" cy="68580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5.PNG"/>
          <p:cNvPicPr>
            <a:picLocks noChangeAspect="1"/>
          </p:cNvPicPr>
          <p:nvPr/>
        </p:nvPicPr>
        <p:blipFill>
          <a:blip r:embed="rId2" cstate="print"/>
          <a:stretch>
            <a:fillRect/>
          </a:stretch>
        </p:blipFill>
        <p:spPr>
          <a:xfrm>
            <a:off x="457200" y="381000"/>
            <a:ext cx="5417298" cy="6196982"/>
          </a:xfrm>
          <a:prstGeom prst="rect">
            <a:avLst/>
          </a:prstGeom>
        </p:spPr>
      </p:pic>
      <p:sp>
        <p:nvSpPr>
          <p:cNvPr id="3" name="Rectangle 2"/>
          <p:cNvSpPr/>
          <p:nvPr/>
        </p:nvSpPr>
        <p:spPr>
          <a:xfrm>
            <a:off x="6172200" y="2286000"/>
            <a:ext cx="2971800" cy="1754326"/>
          </a:xfrm>
          <a:prstGeom prst="rect">
            <a:avLst/>
          </a:prstGeom>
        </p:spPr>
        <p:txBody>
          <a:bodyPr wrap="square">
            <a:spAutoFit/>
          </a:bodyPr>
          <a:lstStyle/>
          <a:p>
            <a:r>
              <a:rPr lang="en-US" dirty="0" smtClean="0">
                <a:latin typeface="Arial" pitchFamily="34" charset="0"/>
                <a:cs typeface="Arial" pitchFamily="34" charset="0"/>
              </a:rPr>
              <a:t>Scientific organizations that endorse the consensus position that "most of the global warming in recent decades can be attributed to human activities":</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6.PNG"/>
          <p:cNvPicPr>
            <a:picLocks noChangeAspect="1"/>
          </p:cNvPicPr>
          <p:nvPr/>
        </p:nvPicPr>
        <p:blipFill>
          <a:blip r:embed="rId2" cstate="print"/>
          <a:stretch>
            <a:fillRect/>
          </a:stretch>
        </p:blipFill>
        <p:spPr>
          <a:xfrm>
            <a:off x="608594" y="2057400"/>
            <a:ext cx="8256762" cy="4114800"/>
          </a:xfrm>
          <a:prstGeom prst="rect">
            <a:avLst/>
          </a:prstGeom>
        </p:spPr>
      </p:pic>
      <p:sp>
        <p:nvSpPr>
          <p:cNvPr id="4" name="Rectangle 3"/>
          <p:cNvSpPr/>
          <p:nvPr/>
        </p:nvSpPr>
        <p:spPr>
          <a:xfrm>
            <a:off x="1143000" y="457200"/>
            <a:ext cx="7086600" cy="461665"/>
          </a:xfrm>
          <a:prstGeom prst="rect">
            <a:avLst/>
          </a:prstGeom>
        </p:spPr>
        <p:txBody>
          <a:bodyPr wrap="square">
            <a:spAutoFit/>
          </a:bodyPr>
          <a:lstStyle/>
          <a:p>
            <a:pPr algn="ctr"/>
            <a:r>
              <a:rPr lang="en-US" sz="2400"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Academies of Science</a:t>
            </a:r>
            <a:endParaRPr lang="en-US" sz="2400" b="1"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33400" y="457200"/>
            <a:ext cx="8229600" cy="1143000"/>
          </a:xfrm>
        </p:spPr>
        <p:txBody>
          <a:bodyPr/>
          <a:lstStyle/>
          <a:p>
            <a:r>
              <a:rPr lang="en-US" dirty="0" smtClean="0">
                <a:solidFill>
                  <a:srgbClr val="0033CC"/>
                </a:solidFill>
                <a:latin typeface="Arial" pitchFamily="34" charset="0"/>
                <a:cs typeface="Arial" pitchFamily="34" charset="0"/>
              </a:rPr>
              <a:t>The Future</a:t>
            </a:r>
            <a:endParaRPr lang="en-US" dirty="0">
              <a:solidFill>
                <a:srgbClr val="0033CC"/>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8072" y="980728"/>
            <a:ext cx="8615928" cy="4893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182880" y="5522976"/>
            <a:ext cx="6336792" cy="338554"/>
          </a:xfrm>
          <a:prstGeom prst="rect">
            <a:avLst/>
          </a:prstGeom>
          <a:noFill/>
        </p:spPr>
        <p:txBody>
          <a:bodyPr wrap="square" rtlCol="0">
            <a:spAutoFit/>
          </a:bodyPr>
          <a:lstStyle/>
          <a:p>
            <a:pPr fontAlgn="base">
              <a:spcBef>
                <a:spcPct val="0"/>
              </a:spcBef>
              <a:spcAft>
                <a:spcPct val="0"/>
              </a:spcAft>
            </a:pPr>
            <a:r>
              <a:rPr lang="en-GB" sz="1600" i="1" dirty="0">
                <a:solidFill>
                  <a:srgbClr val="000000"/>
                </a:solidFill>
                <a:latin typeface="Arial" pitchFamily="34" charset="0"/>
                <a:cs typeface="Arial" pitchFamily="34" charset="0"/>
              </a:rPr>
              <a:t>Source: </a:t>
            </a:r>
            <a:r>
              <a:rPr lang="en-GB" sz="1600" i="1" dirty="0" smtClean="0">
                <a:solidFill>
                  <a:srgbClr val="000000"/>
                </a:solidFill>
                <a:latin typeface="Arial" pitchFamily="34" charset="0"/>
                <a:cs typeface="Arial" pitchFamily="34" charset="0"/>
              </a:rPr>
              <a:t>100000 </a:t>
            </a:r>
            <a:r>
              <a:rPr lang="en-GB" sz="1600" i="1" dirty="0">
                <a:solidFill>
                  <a:srgbClr val="000000"/>
                </a:solidFill>
                <a:latin typeface="Arial" pitchFamily="34" charset="0"/>
                <a:cs typeface="Arial" pitchFamily="34" charset="0"/>
              </a:rPr>
              <a:t>PAGE09 runs</a:t>
            </a:r>
          </a:p>
        </p:txBody>
      </p:sp>
      <p:grpSp>
        <p:nvGrpSpPr>
          <p:cNvPr id="2" name="Group 5"/>
          <p:cNvGrpSpPr/>
          <p:nvPr/>
        </p:nvGrpSpPr>
        <p:grpSpPr>
          <a:xfrm>
            <a:off x="124786" y="6225215"/>
            <a:ext cx="4941473" cy="523057"/>
            <a:chOff x="124786" y="6225215"/>
            <a:chExt cx="4941473" cy="523057"/>
          </a:xfrm>
        </p:grpSpPr>
        <p:pic>
          <p:nvPicPr>
            <p:cNvPr id="7" name="Picture 6" descr="SEILogosmall.JPG"/>
            <p:cNvPicPr>
              <a:picLocks noChangeAspect="1"/>
            </p:cNvPicPr>
            <p:nvPr/>
          </p:nvPicPr>
          <p:blipFill>
            <a:blip r:embed="rId5" cstate="print"/>
            <a:stretch>
              <a:fillRect/>
            </a:stretch>
          </p:blipFill>
          <p:spPr>
            <a:xfrm>
              <a:off x="124786" y="6225215"/>
              <a:ext cx="1201094" cy="523057"/>
            </a:xfrm>
            <a:prstGeom prst="rect">
              <a:avLst/>
            </a:prstGeom>
          </p:spPr>
        </p:pic>
        <p:pic>
          <p:nvPicPr>
            <p:cNvPr id="9" name="Picture 2"/>
            <p:cNvPicPr>
              <a:picLocks noChangeAspect="1" noChangeArrowheads="1"/>
            </p:cNvPicPr>
            <p:nvPr/>
          </p:nvPicPr>
          <p:blipFill>
            <a:blip r:embed="rId6" cstate="print"/>
            <a:srcRect/>
            <a:stretch>
              <a:fillRect/>
            </a:stretch>
          </p:blipFill>
          <p:spPr bwMode="auto">
            <a:xfrm>
              <a:off x="3097759" y="6282856"/>
              <a:ext cx="1968500" cy="309563"/>
            </a:xfrm>
            <a:prstGeom prst="rect">
              <a:avLst/>
            </a:prstGeom>
            <a:noFill/>
            <a:ln w="12700">
              <a:noFill/>
              <a:miter lim="800000"/>
              <a:headEnd/>
              <a:tailEnd/>
            </a:ln>
          </p:spPr>
        </p:pic>
      </p:grpSp>
      <p:sp>
        <p:nvSpPr>
          <p:cNvPr id="15" name="Title 1"/>
          <p:cNvSpPr>
            <a:spLocks noGrp="1"/>
          </p:cNvSpPr>
          <p:nvPr>
            <p:ph type="title"/>
          </p:nvPr>
        </p:nvSpPr>
        <p:spPr>
          <a:xfrm>
            <a:off x="467544" y="115094"/>
            <a:ext cx="8226425" cy="1009650"/>
          </a:xfrm>
        </p:spPr>
        <p:txBody>
          <a:bodyPr/>
          <a:lstStyle/>
          <a:p>
            <a:r>
              <a:rPr lang="en-GB" sz="2400" b="0" dirty="0" smtClean="0"/>
              <a:t> </a:t>
            </a:r>
            <a:r>
              <a:rPr lang="en-GB" sz="2400" b="0" dirty="0" smtClean="0">
                <a:solidFill>
                  <a:srgbClr val="0033CC"/>
                </a:solidFill>
                <a:latin typeface="Arial" pitchFamily="34" charset="0"/>
                <a:cs typeface="Arial" pitchFamily="34" charset="0"/>
              </a:rPr>
              <a:t>Estimate of how </a:t>
            </a:r>
            <a:r>
              <a:rPr lang="en-GB" sz="2400" dirty="0" smtClean="0">
                <a:solidFill>
                  <a:srgbClr val="0033CC"/>
                </a:solidFill>
                <a:latin typeface="Arial" pitchFamily="34" charset="0"/>
                <a:cs typeface="Arial" pitchFamily="34" charset="0"/>
              </a:rPr>
              <a:t>much global climate will warm as a result of doubling CO</a:t>
            </a:r>
            <a:r>
              <a:rPr lang="en-GB" sz="2400" baseline="-25000" dirty="0" smtClean="0">
                <a:solidFill>
                  <a:srgbClr val="0033CC"/>
                </a:solidFill>
                <a:latin typeface="Arial" pitchFamily="34" charset="0"/>
                <a:cs typeface="Arial" pitchFamily="34" charset="0"/>
              </a:rPr>
              <a:t>2</a:t>
            </a:r>
            <a:r>
              <a:rPr lang="en-GB" sz="2400" dirty="0" smtClean="0">
                <a:solidFill>
                  <a:srgbClr val="0033CC"/>
                </a:solidFill>
                <a:latin typeface="Arial" pitchFamily="34" charset="0"/>
                <a:cs typeface="Arial" pitchFamily="34" charset="0"/>
              </a:rPr>
              <a:t>: a </a:t>
            </a:r>
            <a:r>
              <a:rPr lang="en-GB" sz="2400" b="0" dirty="0" smtClean="0">
                <a:solidFill>
                  <a:srgbClr val="0033CC"/>
                </a:solidFill>
                <a:latin typeface="Arial" pitchFamily="34" charset="0"/>
                <a:cs typeface="Arial" pitchFamily="34" charset="0"/>
              </a:rPr>
              <a:t>probability distribution</a:t>
            </a:r>
            <a:endParaRPr lang="en-GB" sz="2400" b="0" dirty="0">
              <a:solidFill>
                <a:srgbClr val="0033CC"/>
              </a:solidFill>
              <a:latin typeface="Arial" pitchFamily="34" charset="0"/>
              <a:cs typeface="Arial" pitchFamily="34" charset="0"/>
            </a:endParaRPr>
          </a:p>
        </p:txBody>
      </p:sp>
      <p:sp>
        <p:nvSpPr>
          <p:cNvPr id="8" name="TextBox 7"/>
          <p:cNvSpPr txBox="1"/>
          <p:nvPr/>
        </p:nvSpPr>
        <p:spPr>
          <a:xfrm>
            <a:off x="5292080" y="6093296"/>
            <a:ext cx="3268216" cy="646331"/>
          </a:xfrm>
          <a:prstGeom prst="rect">
            <a:avLst/>
          </a:prstGeom>
          <a:noFill/>
        </p:spPr>
        <p:txBody>
          <a:bodyPr wrap="square" rtlCol="0">
            <a:spAutoFit/>
          </a:bodyPr>
          <a:lstStyle/>
          <a:p>
            <a:pPr defTabSz="457200"/>
            <a:r>
              <a:rPr lang="en-US" dirty="0" smtClean="0">
                <a:solidFill>
                  <a:srgbClr val="FF0000"/>
                </a:solidFill>
                <a:latin typeface="Arial"/>
                <a:cs typeface="Arial"/>
              </a:rPr>
              <a:t>Chris Hope, U. Cambridge</a:t>
            </a:r>
          </a:p>
          <a:p>
            <a:pPr defTabSz="457200"/>
            <a:r>
              <a:rPr lang="en-US" dirty="0" smtClean="0">
                <a:solidFill>
                  <a:srgbClr val="FF0000"/>
                </a:solidFill>
                <a:latin typeface="Arial"/>
                <a:cs typeface="Arial"/>
              </a:rPr>
              <a:t>courtesy Tim Palmer</a:t>
            </a:r>
            <a:endParaRPr lang="en-US" dirty="0">
              <a:solidFill>
                <a:srgbClr val="FF0000"/>
              </a:solidFill>
              <a:latin typeface="Arial"/>
              <a:cs typeface="Arial"/>
            </a:endParaRPr>
          </a:p>
        </p:txBody>
      </p:sp>
    </p:spTree>
    <p:custDataLst>
      <p:tags r:id="rId1"/>
    </p:custDataLst>
    <p:extLst>
      <p:ext uri="{BB962C8B-B14F-4D97-AF65-F5344CB8AC3E}">
        <p14:creationId xmlns:p14="http://schemas.microsoft.com/office/powerpoint/2010/main" xmlns="" val="1882292132"/>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Sources of Uncertainty</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1828800"/>
            <a:ext cx="8229600" cy="4525963"/>
          </a:xfrm>
        </p:spPr>
        <p:txBody>
          <a:bodyPr/>
          <a:lstStyle/>
          <a:p>
            <a:pPr>
              <a:buSzPct val="70000"/>
              <a:buBlip>
                <a:blip r:embed="rId2"/>
              </a:buBlip>
            </a:pPr>
            <a:r>
              <a:rPr lang="en-US" dirty="0" smtClean="0">
                <a:solidFill>
                  <a:srgbClr val="0033CC"/>
                </a:solidFill>
                <a:latin typeface="Arial" pitchFamily="34" charset="0"/>
                <a:cs typeface="Arial" pitchFamily="34" charset="0"/>
              </a:rPr>
              <a:t>Cloud Feedback</a:t>
            </a:r>
          </a:p>
          <a:p>
            <a:pPr>
              <a:buSzPct val="70000"/>
              <a:buBlip>
                <a:blip r:embed="rId2"/>
              </a:buBlip>
            </a:pPr>
            <a:endParaRPr lang="en-US" dirty="0" smtClean="0">
              <a:solidFill>
                <a:srgbClr val="0033CC"/>
              </a:solidFill>
              <a:latin typeface="Arial" pitchFamily="34" charset="0"/>
              <a:cs typeface="Arial" pitchFamily="34" charset="0"/>
            </a:endParaRPr>
          </a:p>
          <a:p>
            <a:pPr>
              <a:buSzPct val="70000"/>
              <a:buBlip>
                <a:blip r:embed="rId2"/>
              </a:buBlip>
            </a:pPr>
            <a:r>
              <a:rPr lang="en-US" dirty="0" smtClean="0">
                <a:solidFill>
                  <a:srgbClr val="0033CC"/>
                </a:solidFill>
                <a:latin typeface="Arial" pitchFamily="34" charset="0"/>
                <a:cs typeface="Arial" pitchFamily="34" charset="0"/>
              </a:rPr>
              <a:t>Water Vapor Feedback</a:t>
            </a:r>
          </a:p>
          <a:p>
            <a:pPr>
              <a:buSzPct val="70000"/>
              <a:buBlip>
                <a:blip r:embed="rId2"/>
              </a:buBlip>
            </a:pPr>
            <a:endParaRPr lang="en-US" dirty="0" smtClean="0">
              <a:solidFill>
                <a:srgbClr val="0033CC"/>
              </a:solidFill>
              <a:latin typeface="Arial" pitchFamily="34" charset="0"/>
              <a:cs typeface="Arial" pitchFamily="34" charset="0"/>
            </a:endParaRPr>
          </a:p>
          <a:p>
            <a:pPr>
              <a:buSzPct val="70000"/>
              <a:buBlip>
                <a:blip r:embed="rId2"/>
              </a:buBlip>
            </a:pPr>
            <a:r>
              <a:rPr lang="en-US" dirty="0" smtClean="0">
                <a:solidFill>
                  <a:srgbClr val="0033CC"/>
                </a:solidFill>
                <a:latin typeface="Arial" pitchFamily="34" charset="0"/>
                <a:cs typeface="Arial" pitchFamily="34" charset="0"/>
              </a:rPr>
              <a:t>Ocean Response</a:t>
            </a:r>
          </a:p>
          <a:p>
            <a:pPr>
              <a:buSzPct val="70000"/>
              <a:buBlip>
                <a:blip r:embed="rId2"/>
              </a:buBlip>
            </a:pPr>
            <a:endParaRPr lang="en-US" dirty="0" smtClean="0">
              <a:solidFill>
                <a:srgbClr val="0033CC"/>
              </a:solidFill>
              <a:latin typeface="Arial" pitchFamily="34" charset="0"/>
              <a:cs typeface="Arial" pitchFamily="34" charset="0"/>
            </a:endParaRPr>
          </a:p>
          <a:p>
            <a:pPr>
              <a:buSzPct val="70000"/>
              <a:buBlip>
                <a:blip r:embed="rId2"/>
              </a:buBlip>
            </a:pPr>
            <a:r>
              <a:rPr lang="en-US" dirty="0" smtClean="0">
                <a:solidFill>
                  <a:srgbClr val="0033CC"/>
                </a:solidFill>
                <a:latin typeface="Arial" pitchFamily="34" charset="0"/>
                <a:cs typeface="Arial" pitchFamily="34" charset="0"/>
              </a:rPr>
              <a:t>Aerosols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ntarctica, sea ice, glaciers, ice, icebergs "/>
          <p:cNvPicPr>
            <a:picLocks noChangeAspect="1" noChangeArrowheads="1"/>
          </p:cNvPicPr>
          <p:nvPr/>
        </p:nvPicPr>
        <p:blipFill>
          <a:blip r:embed="rId2" cstate="print">
            <a:lum bright="52000" contrast="-70000"/>
          </a:blip>
          <a:srcRect/>
          <a:stretch>
            <a:fillRect/>
          </a:stretch>
        </p:blipFill>
        <p:spPr bwMode="auto">
          <a:xfrm>
            <a:off x="0" y="0"/>
            <a:ext cx="9169611" cy="6858000"/>
          </a:xfrm>
          <a:prstGeom prst="rect">
            <a:avLst/>
          </a:prstGeom>
          <a:noFill/>
          <a:effectLst>
            <a:outerShdw blurRad="50800" dist="50800" dir="5400000" algn="ctr" rotWithShape="0">
              <a:srgbClr val="000000">
                <a:alpha val="40000"/>
              </a:srgbClr>
            </a:outerShdw>
          </a:effectLst>
        </p:spPr>
      </p:pic>
      <p:sp>
        <p:nvSpPr>
          <p:cNvPr id="4" name="Title 3"/>
          <p:cNvSpPr>
            <a:spLocks noGrp="1"/>
          </p:cNvSpPr>
          <p:nvPr>
            <p:ph type="title"/>
          </p:nvPr>
        </p:nvSpPr>
        <p:spPr>
          <a:xfrm>
            <a:off x="533400" y="457200"/>
            <a:ext cx="8229600" cy="1143000"/>
          </a:xfrm>
        </p:spPr>
        <p:txBody>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Consequences</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Text Box 2"/>
          <p:cNvSpPr txBox="1">
            <a:spLocks noChangeArrowheads="1"/>
          </p:cNvSpPr>
          <p:nvPr/>
        </p:nvSpPr>
        <p:spPr bwMode="auto">
          <a:xfrm>
            <a:off x="5724525" y="6554788"/>
            <a:ext cx="3436938" cy="304800"/>
          </a:xfrm>
          <a:prstGeom prst="rect">
            <a:avLst/>
          </a:prstGeom>
          <a:noFill/>
          <a:ln w="9525">
            <a:noFill/>
            <a:miter lim="800000"/>
            <a:headEnd/>
            <a:tailEnd/>
          </a:ln>
          <a:effectLst/>
        </p:spPr>
        <p:txBody>
          <a:bodyPr wrap="none">
            <a:spAutoFit/>
          </a:bodyPr>
          <a:lstStyle/>
          <a:p>
            <a:r>
              <a:rPr lang="en-GB" sz="1400"/>
              <a:t>(Source: WBGU after David Archer 2006)</a:t>
            </a:r>
            <a:endParaRPr lang="de-DE" sz="1400"/>
          </a:p>
        </p:txBody>
      </p:sp>
      <p:sp>
        <p:nvSpPr>
          <p:cNvPr id="513027" name="Rectangle 3"/>
          <p:cNvSpPr>
            <a:spLocks noGrp="1" noChangeArrowheads="1"/>
          </p:cNvSpPr>
          <p:nvPr>
            <p:ph type="title"/>
          </p:nvPr>
        </p:nvSpPr>
        <p:spPr>
          <a:xfrm>
            <a:off x="685800" y="228600"/>
            <a:ext cx="8229600" cy="1143000"/>
          </a:xfrm>
        </p:spPr>
        <p:txBody>
          <a:bodyPr>
            <a:normAutofit fontScale="90000"/>
          </a:bodyPr>
          <a:lstStyle/>
          <a:p>
            <a:r>
              <a:rPr lang="en-GB" sz="36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Past and Projected </a:t>
            </a:r>
            <a:r>
              <a:rPr lang="en-GB" sz="3600" dirty="0">
                <a:solidFill>
                  <a:srgbClr val="0033CC"/>
                </a:solidFill>
                <a:effectLst>
                  <a:outerShdw blurRad="38100" dist="38100" dir="2700000" algn="tl">
                    <a:srgbClr val="000000">
                      <a:alpha val="43137"/>
                    </a:srgbClr>
                  </a:outerShdw>
                </a:effectLst>
                <a:latin typeface="Arial" pitchFamily="34" charset="0"/>
                <a:cs typeface="Arial" pitchFamily="34" charset="0"/>
              </a:rPr>
              <a:t>Sea Level vs. Temperature</a:t>
            </a:r>
            <a:endParaRPr lang="en-US" sz="36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pic>
        <p:nvPicPr>
          <p:cNvPr id="513028" name="Picture 4"/>
          <p:cNvPicPr>
            <a:picLocks noChangeAspect="1" noChangeArrowheads="1"/>
          </p:cNvPicPr>
          <p:nvPr/>
        </p:nvPicPr>
        <p:blipFill>
          <a:blip r:embed="rId3" cstate="print"/>
          <a:srcRect/>
          <a:stretch>
            <a:fillRect/>
          </a:stretch>
        </p:blipFill>
        <p:spPr bwMode="auto">
          <a:xfrm>
            <a:off x="533400" y="1295400"/>
            <a:ext cx="7753350" cy="490855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Image:Post-Glacial Sea Level.png">
            <a:hlinkClick r:id="rId3"/>
          </p:cNvPr>
          <p:cNvPicPr>
            <a:picLocks noChangeAspect="1" noChangeArrowheads="1"/>
          </p:cNvPicPr>
          <p:nvPr/>
        </p:nvPicPr>
        <p:blipFill>
          <a:blip r:embed="rId4" cstate="print"/>
          <a:srcRect/>
          <a:stretch>
            <a:fillRect/>
          </a:stretch>
        </p:blipFill>
        <p:spPr bwMode="auto">
          <a:xfrm>
            <a:off x="533400" y="762000"/>
            <a:ext cx="8305800" cy="5668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8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fontScale="90000"/>
          </a:bodyPr>
          <a:lstStyle/>
          <a:p>
            <a:r>
              <a:rPr lang="en-US" dirty="0" smtClean="0">
                <a:solidFill>
                  <a:srgbClr val="FFFF00"/>
                </a:solidFill>
              </a:rPr>
              <a:t>Hydrological Extremes Increase with Temperature </a:t>
            </a:r>
            <a:endParaRPr lang="en-US" dirty="0">
              <a:solidFill>
                <a:srgbClr val="FFFF00"/>
              </a:solidFill>
            </a:endParaRPr>
          </a:p>
        </p:txBody>
      </p:sp>
      <p:pic>
        <p:nvPicPr>
          <p:cNvPr id="11266" name="Picture 2" descr="C:\Users\Kerry Emaanuel\Class\12.103\IntroLecture\floods-turkey_1548760i.jpg"/>
          <p:cNvPicPr>
            <a:picLocks noChangeAspect="1" noChangeArrowheads="1"/>
          </p:cNvPicPr>
          <p:nvPr/>
        </p:nvPicPr>
        <p:blipFill>
          <a:blip r:embed="rId2" cstate="print"/>
          <a:srcRect/>
          <a:stretch>
            <a:fillRect/>
          </a:stretch>
        </p:blipFill>
        <p:spPr bwMode="auto">
          <a:xfrm>
            <a:off x="762000" y="1219200"/>
            <a:ext cx="7749538" cy="4999702"/>
          </a:xfrm>
          <a:prstGeom prst="rect">
            <a:avLst/>
          </a:prstGeom>
          <a:noFill/>
        </p:spPr>
      </p:pic>
      <p:sp>
        <p:nvSpPr>
          <p:cNvPr id="4" name="TextBox 3"/>
          <p:cNvSpPr txBox="1"/>
          <p:nvPr/>
        </p:nvSpPr>
        <p:spPr>
          <a:xfrm>
            <a:off x="2819400" y="6211669"/>
            <a:ext cx="3810000" cy="646331"/>
          </a:xfrm>
          <a:prstGeom prst="rect">
            <a:avLst/>
          </a:prstGeom>
          <a:noFill/>
        </p:spPr>
        <p:txBody>
          <a:bodyPr wrap="square" rtlCol="0">
            <a:spAutoFit/>
          </a:bodyPr>
          <a:lstStyle/>
          <a:p>
            <a:pPr algn="ctr"/>
            <a:r>
              <a:rPr lang="en-US" sz="3600" dirty="0" smtClean="0">
                <a:solidFill>
                  <a:srgbClr val="FFFF00"/>
                </a:solidFill>
              </a:rPr>
              <a:t>Floods</a:t>
            </a: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3CC"/>
                </a:solidFill>
                <a:effectLst>
                  <a:outerShdw blurRad="38100" dist="38100" dir="2700000" algn="tl">
                    <a:srgbClr val="000000">
                      <a:alpha val="43137"/>
                    </a:srgbClr>
                  </a:outerShdw>
                </a:effectLst>
              </a:rPr>
              <a:t>Drought</a:t>
            </a:r>
            <a:endParaRPr lang="en-US" dirty="0">
              <a:solidFill>
                <a:srgbClr val="0033CC"/>
              </a:solidFill>
              <a:effectLst>
                <a:outerShdw blurRad="38100" dist="38100" dir="2700000" algn="tl">
                  <a:srgbClr val="000000">
                    <a:alpha val="43137"/>
                  </a:srgbClr>
                </a:outerShdw>
              </a:effectLst>
            </a:endParaRPr>
          </a:p>
        </p:txBody>
      </p:sp>
      <p:pic>
        <p:nvPicPr>
          <p:cNvPr id="75778" name="Picture 2" descr="http://graphics8.nytimes.com/images/2008/06/05/us/drought600.jpg"/>
          <p:cNvPicPr>
            <a:picLocks noChangeAspect="1" noChangeArrowheads="1"/>
          </p:cNvPicPr>
          <p:nvPr/>
        </p:nvPicPr>
        <p:blipFill>
          <a:blip r:embed="rId2" cstate="print"/>
          <a:srcRect/>
          <a:stretch>
            <a:fillRect/>
          </a:stretch>
        </p:blipFill>
        <p:spPr bwMode="auto">
          <a:xfrm>
            <a:off x="609600" y="1524000"/>
            <a:ext cx="7933762" cy="449580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81000" y="1304329"/>
            <a:ext cx="84582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smtClean="0">
                <a:ln>
                  <a:noFill/>
                </a:ln>
                <a:solidFill>
                  <a:srgbClr val="0033CC"/>
                </a:solidFill>
                <a:effectLst/>
                <a:ea typeface="Times New Roman" pitchFamily="18" charset="0"/>
                <a:cs typeface="Arial" pitchFamily="34" charset="0"/>
              </a:rPr>
              <a:t>“Climate change could have significant geopolitical impacts around the world, contributing to poverty, environmental degradation, and the further weakening of fragile governments. Climate change will contribute to food and water scarcity, will increase the spread of disease, and may spur or exacerbate mass migration.”</a:t>
            </a:r>
          </a:p>
          <a:p>
            <a:pPr marL="0" marR="0" lvl="0" indent="0" algn="l" defTabSz="914400" rtl="0" eaLnBrk="1" fontAlgn="base" latinLnBrk="0" hangingPunct="1">
              <a:lnSpc>
                <a:spcPct val="100000"/>
              </a:lnSpc>
              <a:spcBef>
                <a:spcPct val="0"/>
              </a:spcBef>
              <a:spcAft>
                <a:spcPct val="0"/>
              </a:spcAft>
              <a:buClrTx/>
              <a:buSzTx/>
              <a:buFontTx/>
              <a:buNone/>
              <a:tabLst/>
            </a:pPr>
            <a:endParaRPr lang="en-US" sz="2400" i="1" dirty="0" smtClean="0">
              <a:solidFill>
                <a:srgbClr val="0033CC"/>
              </a:solidFill>
              <a:cs typeface="Arial" pitchFamily="34" charset="0"/>
            </a:endParaRPr>
          </a:p>
          <a:p>
            <a:pPr fontAlgn="base">
              <a:spcBef>
                <a:spcPct val="0"/>
              </a:spcBef>
              <a:spcAft>
                <a:spcPct val="0"/>
              </a:spcAft>
            </a:pPr>
            <a:endParaRPr lang="en-US" sz="2400" dirty="0" smtClean="0">
              <a:solidFill>
                <a:srgbClr val="0033CC"/>
              </a:solidFill>
            </a:endParaRPr>
          </a:p>
          <a:p>
            <a:pPr lvl="2" fontAlgn="base">
              <a:spcBef>
                <a:spcPct val="0"/>
              </a:spcBef>
              <a:spcAft>
                <a:spcPct val="0"/>
              </a:spcAft>
            </a:pPr>
            <a:r>
              <a:rPr lang="en-US" sz="2400" dirty="0" smtClean="0">
                <a:solidFill>
                  <a:srgbClr val="0033CC"/>
                </a:solidFill>
                <a:cs typeface="Arial" pitchFamily="34" charset="0"/>
              </a:rPr>
              <a:t>--</a:t>
            </a:r>
            <a:r>
              <a:rPr kumimoji="0" lang="en-US" sz="2400" b="0" i="0" u="none" strike="noStrike" cap="none" normalizeH="0" baseline="0" dirty="0" smtClean="0">
                <a:ln>
                  <a:noFill/>
                </a:ln>
                <a:solidFill>
                  <a:srgbClr val="0033CC"/>
                </a:solidFill>
                <a:effectLst/>
                <a:cs typeface="Arial" pitchFamily="34" charset="0"/>
              </a:rPr>
              <a:t> Quadrennial Defense Review, U.S. Department of Defense, February, 2010</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solidFill>
                  <a:srgbClr val="002060"/>
                </a:solidFill>
                <a:effectLst>
                  <a:outerShdw blurRad="38100" dist="38100" dir="2700000" algn="tl">
                    <a:srgbClr val="000000">
                      <a:alpha val="43137"/>
                    </a:srgbClr>
                  </a:outerShdw>
                </a:effectLst>
              </a:rPr>
              <a:t>Hurricanes</a:t>
            </a:r>
            <a:endParaRPr lang="en-US" b="1" dirty="0">
              <a:solidFill>
                <a:srgbClr val="002060"/>
              </a:solidFill>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2" cstate="print"/>
          <a:srcRect/>
          <a:stretch>
            <a:fillRect/>
          </a:stretch>
        </p:blipFill>
        <p:spPr bwMode="auto">
          <a:xfrm>
            <a:off x="519113" y="1099931"/>
            <a:ext cx="8091487" cy="56288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2849" name="Picture 1" descr="C:\Users\Kerry\Documents\Papers\CMIP5_Tcs\fig6.png"/>
          <p:cNvPicPr>
            <a:picLocks noChangeAspect="1" noChangeArrowheads="1"/>
          </p:cNvPicPr>
          <p:nvPr/>
        </p:nvPicPr>
        <p:blipFill>
          <a:blip r:embed="rId2" cstate="print"/>
          <a:srcRect t="18405" r="5178" b="16104"/>
          <a:stretch>
            <a:fillRect/>
          </a:stretch>
        </p:blipFill>
        <p:spPr bwMode="auto">
          <a:xfrm>
            <a:off x="228600" y="609600"/>
            <a:ext cx="8454343" cy="4381591"/>
          </a:xfrm>
          <a:prstGeom prst="rect">
            <a:avLst/>
          </a:prstGeom>
          <a:noFill/>
        </p:spPr>
      </p:pic>
      <p:sp>
        <p:nvSpPr>
          <p:cNvPr id="5" name="TextBox 4"/>
          <p:cNvSpPr txBox="1"/>
          <p:nvPr/>
        </p:nvSpPr>
        <p:spPr>
          <a:xfrm>
            <a:off x="457200" y="152400"/>
            <a:ext cx="8458200" cy="523220"/>
          </a:xfrm>
          <a:prstGeom prst="rect">
            <a:avLst/>
          </a:prstGeom>
          <a:noFill/>
        </p:spPr>
        <p:txBody>
          <a:bodyPr wrap="square" rtlCol="0">
            <a:spAutoFit/>
          </a:bodyPr>
          <a:lstStyle/>
          <a:p>
            <a:pPr algn="ctr"/>
            <a:r>
              <a:rPr lang="en-US" sz="2800" dirty="0" smtClean="0">
                <a:solidFill>
                  <a:srgbClr val="0033CC"/>
                </a:solidFill>
                <a:effectLst>
                  <a:outerShdw blurRad="38100" dist="38100" dir="2700000" algn="tl">
                    <a:srgbClr val="000000">
                      <a:alpha val="43137"/>
                    </a:srgbClr>
                  </a:outerShdw>
                </a:effectLst>
              </a:rPr>
              <a:t>Projected Global Tropical Cyclone Power Dissipation</a:t>
            </a:r>
            <a:endParaRPr lang="en-US" sz="2800" dirty="0">
              <a:solidFill>
                <a:srgbClr val="0033CC"/>
              </a:solidFill>
              <a:effectLst>
                <a:outerShdw blurRad="38100" dist="38100" dir="2700000" algn="tl">
                  <a:srgbClr val="000000">
                    <a:alpha val="43137"/>
                  </a:srgbClr>
                </a:outerShdw>
              </a:effectLst>
            </a:endParaRPr>
          </a:p>
        </p:txBody>
      </p:sp>
      <p:sp>
        <p:nvSpPr>
          <p:cNvPr id="4" name="Rectangle 3"/>
          <p:cNvSpPr/>
          <p:nvPr/>
        </p:nvSpPr>
        <p:spPr>
          <a:xfrm>
            <a:off x="457200" y="4778276"/>
            <a:ext cx="8458200" cy="2079724"/>
          </a:xfrm>
          <a:prstGeom prst="rect">
            <a:avLst/>
          </a:prstGeom>
        </p:spPr>
        <p:txBody>
          <a:bodyPr wrap="square">
            <a:spAutoFit/>
          </a:bodyPr>
          <a:lstStyle/>
          <a:p>
            <a:r>
              <a:rPr lang="en-US" dirty="0" smtClean="0"/>
              <a:t>Global annual tropical cyclone power dissipation averaged in 10-year blocks for the period 1950-2100, using historical simulations for the period 1950-2005 and the RCP 8.5 scenario for the period 2006-2100. In each box, the red line represents the median among the 5 models, and the bottom and tops of the boxes represent the 25</a:t>
            </a:r>
            <a:r>
              <a:rPr lang="en-US" baseline="30000" dirty="0" smtClean="0"/>
              <a:t>th</a:t>
            </a:r>
            <a:r>
              <a:rPr lang="en-US" dirty="0" smtClean="0"/>
              <a:t> and 75</a:t>
            </a:r>
            <a:r>
              <a:rPr lang="en-US" baseline="30000" dirty="0" smtClean="0"/>
              <a:t>th</a:t>
            </a:r>
            <a:r>
              <a:rPr lang="en-US" dirty="0" smtClean="0"/>
              <a:t> percentiles, respectively. The whiskers extent to the most extreme points not considered outliers, which are represented by the red + signs. Points are considered outliers if they lie more than 1.5 times the box height above or below the box. </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457200"/>
            <a:ext cx="8229600" cy="1143000"/>
          </a:xfrm>
        </p:spPr>
        <p:txBody>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Why We Need to Act Now</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pic>
        <p:nvPicPr>
          <p:cNvPr id="113666" name="Picture 2" descr="367614554_e216e821a4.jpg"/>
          <p:cNvPicPr>
            <a:picLocks noChangeAspect="1" noChangeArrowheads="1"/>
          </p:cNvPicPr>
          <p:nvPr/>
        </p:nvPicPr>
        <p:blipFill>
          <a:blip r:embed="rId2" cstate="print"/>
          <a:srcRect/>
          <a:stretch>
            <a:fillRect/>
          </a:stretch>
        </p:blipFill>
        <p:spPr bwMode="auto">
          <a:xfrm>
            <a:off x="838200" y="1524000"/>
            <a:ext cx="7497094" cy="4648200"/>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352799" y="152401"/>
            <a:ext cx="5668403" cy="6705600"/>
          </a:xfrm>
          <a:prstGeom prst="rect">
            <a:avLst/>
          </a:prstGeom>
          <a:noFill/>
          <a:ln w="9525">
            <a:noFill/>
            <a:miter lim="800000"/>
            <a:headEnd/>
            <a:tailEnd/>
          </a:ln>
        </p:spPr>
      </p:pic>
      <p:sp>
        <p:nvSpPr>
          <p:cNvPr id="3" name="TextBox 2"/>
          <p:cNvSpPr txBox="1"/>
          <p:nvPr/>
        </p:nvSpPr>
        <p:spPr>
          <a:xfrm>
            <a:off x="304800" y="1600200"/>
            <a:ext cx="3124200" cy="1200329"/>
          </a:xfrm>
          <a:prstGeom prst="rect">
            <a:avLst/>
          </a:prstGeom>
          <a:noFill/>
        </p:spPr>
        <p:txBody>
          <a:bodyPr wrap="square" rtlCol="0">
            <a:spAutoFit/>
          </a:bodyPr>
          <a:lstStyle/>
          <a:p>
            <a:pPr algn="ctr"/>
            <a:r>
              <a:rPr lang="en-US" dirty="0" smtClean="0">
                <a:solidFill>
                  <a:srgbClr val="0033CC"/>
                </a:solidFill>
              </a:rPr>
              <a:t>Atmospheric CO</a:t>
            </a:r>
            <a:r>
              <a:rPr lang="en-US" baseline="-25000" dirty="0" smtClean="0">
                <a:solidFill>
                  <a:srgbClr val="0033CC"/>
                </a:solidFill>
              </a:rPr>
              <a:t>2</a:t>
            </a:r>
            <a:r>
              <a:rPr lang="en-US" dirty="0" smtClean="0">
                <a:solidFill>
                  <a:srgbClr val="0033CC"/>
                </a:solidFill>
              </a:rPr>
              <a:t> assuming that emissions stop altogether after peak concentrations</a:t>
            </a:r>
            <a:endParaRPr lang="en-US" dirty="0">
              <a:solidFill>
                <a:srgbClr val="0033CC"/>
              </a:solidFill>
            </a:endParaRPr>
          </a:p>
        </p:txBody>
      </p:sp>
      <p:sp>
        <p:nvSpPr>
          <p:cNvPr id="4" name="TextBox 3"/>
          <p:cNvSpPr txBox="1"/>
          <p:nvPr/>
        </p:nvSpPr>
        <p:spPr>
          <a:xfrm>
            <a:off x="381000" y="4419600"/>
            <a:ext cx="2971800" cy="923330"/>
          </a:xfrm>
          <a:prstGeom prst="rect">
            <a:avLst/>
          </a:prstGeom>
          <a:noFill/>
        </p:spPr>
        <p:txBody>
          <a:bodyPr wrap="square" rtlCol="0">
            <a:spAutoFit/>
          </a:bodyPr>
          <a:lstStyle/>
          <a:p>
            <a:pPr algn="ctr"/>
            <a:r>
              <a:rPr lang="en-US" dirty="0" smtClean="0">
                <a:solidFill>
                  <a:srgbClr val="0033CC"/>
                </a:solidFill>
              </a:rPr>
              <a:t>Global mean surface temperature corresponding to atmospheric CO</a:t>
            </a:r>
            <a:r>
              <a:rPr lang="en-US" baseline="-25000" dirty="0" smtClean="0">
                <a:solidFill>
                  <a:srgbClr val="0033CC"/>
                </a:solidFill>
              </a:rPr>
              <a:t>2</a:t>
            </a:r>
            <a:r>
              <a:rPr lang="en-US" dirty="0" smtClean="0">
                <a:solidFill>
                  <a:srgbClr val="0033CC"/>
                </a:solidFill>
              </a:rPr>
              <a:t> above</a:t>
            </a:r>
            <a:endParaRPr lang="en-US" dirty="0">
              <a:solidFill>
                <a:srgbClr val="0033CC"/>
              </a:solidFill>
            </a:endParaRPr>
          </a:p>
        </p:txBody>
      </p:sp>
      <p:sp>
        <p:nvSpPr>
          <p:cNvPr id="5" name="TextBox 4"/>
          <p:cNvSpPr txBox="1"/>
          <p:nvPr/>
        </p:nvSpPr>
        <p:spPr>
          <a:xfrm>
            <a:off x="0" y="152400"/>
            <a:ext cx="3733800" cy="923330"/>
          </a:xfrm>
          <a:prstGeom prst="rect">
            <a:avLst/>
          </a:prstGeom>
          <a:noFill/>
        </p:spPr>
        <p:txBody>
          <a:bodyPr wrap="square" rtlCol="0">
            <a:spAutoFit/>
          </a:bodyPr>
          <a:lstStyle/>
          <a:p>
            <a:pPr algn="ctr"/>
            <a:r>
              <a:rPr lang="en-US" dirty="0" smtClean="0"/>
              <a:t>IPCC 2007: Doubling CO</a:t>
            </a:r>
            <a:r>
              <a:rPr lang="en-US" baseline="-25000" dirty="0" smtClean="0"/>
              <a:t>2</a:t>
            </a:r>
            <a:r>
              <a:rPr lang="en-US" dirty="0" smtClean="0"/>
              <a:t> will lead to an increase in mean global surface temperature of 2 to 4.5 </a:t>
            </a:r>
            <a:r>
              <a:rPr lang="en-US" baseline="30000" dirty="0" err="1" smtClean="0"/>
              <a:t>o</a:t>
            </a:r>
            <a:r>
              <a:rPr lang="en-US" dirty="0" err="1" smtClean="0"/>
              <a:t>C.</a:t>
            </a:r>
            <a:r>
              <a:rPr lang="en-US" dirty="0" smtClean="0"/>
              <a:t> </a:t>
            </a:r>
            <a:endParaRPr lang="en-US" dirty="0"/>
          </a:p>
        </p:txBody>
      </p:sp>
      <p:sp>
        <p:nvSpPr>
          <p:cNvPr id="6" name="TextBox 5"/>
          <p:cNvSpPr txBox="1"/>
          <p:nvPr/>
        </p:nvSpPr>
        <p:spPr>
          <a:xfrm>
            <a:off x="228600" y="6096000"/>
            <a:ext cx="3429000" cy="369332"/>
          </a:xfrm>
          <a:prstGeom prst="rect">
            <a:avLst/>
          </a:prstGeom>
          <a:noFill/>
        </p:spPr>
        <p:txBody>
          <a:bodyPr wrap="square" rtlCol="0">
            <a:spAutoFit/>
          </a:bodyPr>
          <a:lstStyle/>
          <a:p>
            <a:pPr algn="ctr"/>
            <a:r>
              <a:rPr lang="en-US" dirty="0" smtClean="0"/>
              <a:t>Courtesy Susan Solomon</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lumMod val="75000"/>
            <a:alpha val="62000"/>
          </a:schemeClr>
        </a:solidFill>
        <a:effectLst/>
      </p:bgPr>
    </p:bg>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pPr eaLnBrk="1" hangingPunct="1">
              <a:defRPr/>
            </a:pPr>
            <a:r>
              <a:rPr lang="en-US" b="1" dirty="0" smtClean="0">
                <a:solidFill>
                  <a:srgbClr val="002162"/>
                </a:solidFill>
                <a:effectLst>
                  <a:outerShdw blurRad="38100" dist="38100" dir="2700000" algn="tl">
                    <a:srgbClr val="C0C0C0"/>
                  </a:outerShdw>
                </a:effectLst>
                <a:latin typeface="Arial" pitchFamily="34" charset="0"/>
                <a:cs typeface="Arial" pitchFamily="34" charset="0"/>
              </a:rPr>
              <a:t>Dealing with Climate Change</a:t>
            </a:r>
          </a:p>
        </p:txBody>
      </p:sp>
      <p:sp>
        <p:nvSpPr>
          <p:cNvPr id="58371" name="Rectangle 3"/>
          <p:cNvSpPr>
            <a:spLocks noGrp="1" noChangeArrowheads="1"/>
          </p:cNvSpPr>
          <p:nvPr>
            <p:ph type="body" idx="1"/>
          </p:nvPr>
        </p:nvSpPr>
        <p:spPr/>
        <p:txBody>
          <a:bodyPr/>
          <a:lstStyle/>
          <a:p>
            <a:pPr eaLnBrk="1" hangingPunct="1">
              <a:lnSpc>
                <a:spcPct val="90000"/>
              </a:lnSpc>
            </a:pPr>
            <a:r>
              <a:rPr lang="en-US" sz="2800" b="1" dirty="0" smtClean="0">
                <a:solidFill>
                  <a:srgbClr val="002162"/>
                </a:solidFill>
                <a:latin typeface="Arial" pitchFamily="34" charset="0"/>
                <a:cs typeface="Arial" pitchFamily="34" charset="0"/>
              </a:rPr>
              <a:t>Reduce emissions</a:t>
            </a:r>
          </a:p>
          <a:p>
            <a:pPr lvl="1" eaLnBrk="1" hangingPunct="1">
              <a:lnSpc>
                <a:spcPct val="90000"/>
              </a:lnSpc>
            </a:pPr>
            <a:r>
              <a:rPr lang="en-US" sz="2400" dirty="0" smtClean="0">
                <a:solidFill>
                  <a:srgbClr val="002162"/>
                </a:solidFill>
                <a:latin typeface="Arial" pitchFamily="34" charset="0"/>
                <a:cs typeface="Arial" pitchFamily="34" charset="0"/>
              </a:rPr>
              <a:t>gasification of coal—potential CO</a:t>
            </a:r>
            <a:r>
              <a:rPr lang="en-US" sz="2400" baseline="-25000" dirty="0" smtClean="0">
                <a:solidFill>
                  <a:srgbClr val="002162"/>
                </a:solidFill>
                <a:latin typeface="Arial" pitchFamily="34" charset="0"/>
                <a:cs typeface="Arial" pitchFamily="34" charset="0"/>
              </a:rPr>
              <a:t>2</a:t>
            </a:r>
            <a:r>
              <a:rPr lang="en-US" sz="2400" dirty="0" smtClean="0">
                <a:solidFill>
                  <a:srgbClr val="002162"/>
                </a:solidFill>
                <a:latin typeface="Arial" pitchFamily="34" charset="0"/>
                <a:cs typeface="Arial" pitchFamily="34" charset="0"/>
              </a:rPr>
              <a:t> capture</a:t>
            </a:r>
          </a:p>
          <a:p>
            <a:pPr lvl="1" eaLnBrk="1" hangingPunct="1">
              <a:lnSpc>
                <a:spcPct val="90000"/>
              </a:lnSpc>
            </a:pPr>
            <a:r>
              <a:rPr lang="en-US" sz="2400" dirty="0" smtClean="0">
                <a:solidFill>
                  <a:srgbClr val="002162"/>
                </a:solidFill>
                <a:latin typeface="Arial" pitchFamily="34" charset="0"/>
                <a:cs typeface="Arial" pitchFamily="34" charset="0"/>
              </a:rPr>
              <a:t>alternative sources– nuclear, wind, etc.</a:t>
            </a:r>
          </a:p>
          <a:p>
            <a:pPr lvl="1" eaLnBrk="1" hangingPunct="1">
              <a:lnSpc>
                <a:spcPct val="90000"/>
              </a:lnSpc>
            </a:pPr>
            <a:r>
              <a:rPr lang="en-US" sz="2400" dirty="0" smtClean="0">
                <a:solidFill>
                  <a:srgbClr val="002162"/>
                </a:solidFill>
                <a:latin typeface="Arial" pitchFamily="34" charset="0"/>
                <a:cs typeface="Arial" pitchFamily="34" charset="0"/>
              </a:rPr>
              <a:t>unlikely to effect major reductions</a:t>
            </a:r>
          </a:p>
          <a:p>
            <a:pPr lvl="1" eaLnBrk="1" hangingPunct="1">
              <a:lnSpc>
                <a:spcPct val="90000"/>
              </a:lnSpc>
            </a:pPr>
            <a:r>
              <a:rPr lang="en-US" sz="2400" dirty="0" smtClean="0">
                <a:solidFill>
                  <a:srgbClr val="002162"/>
                </a:solidFill>
                <a:latin typeface="Arial" pitchFamily="34" charset="0"/>
                <a:cs typeface="Arial" pitchFamily="34" charset="0"/>
              </a:rPr>
              <a:t>focus on non-CO</a:t>
            </a:r>
            <a:r>
              <a:rPr lang="en-US" sz="2400" baseline="-25000" dirty="0" smtClean="0">
                <a:solidFill>
                  <a:srgbClr val="002162"/>
                </a:solidFill>
                <a:latin typeface="Arial" pitchFamily="34" charset="0"/>
                <a:cs typeface="Arial" pitchFamily="34" charset="0"/>
              </a:rPr>
              <a:t>2</a:t>
            </a:r>
            <a:r>
              <a:rPr lang="en-US" sz="2400" dirty="0" smtClean="0">
                <a:solidFill>
                  <a:srgbClr val="002162"/>
                </a:solidFill>
                <a:latin typeface="Arial" pitchFamily="34" charset="0"/>
                <a:cs typeface="Arial" pitchFamily="34" charset="0"/>
              </a:rPr>
              <a:t> greenhouse gases</a:t>
            </a:r>
          </a:p>
          <a:p>
            <a:pPr eaLnBrk="1" hangingPunct="1">
              <a:lnSpc>
                <a:spcPct val="90000"/>
              </a:lnSpc>
            </a:pPr>
            <a:r>
              <a:rPr lang="en-US" sz="2800" b="1" dirty="0" smtClean="0">
                <a:solidFill>
                  <a:srgbClr val="002162"/>
                </a:solidFill>
                <a:latin typeface="Arial" pitchFamily="34" charset="0"/>
                <a:cs typeface="Arial" pitchFamily="34" charset="0"/>
              </a:rPr>
              <a:t>Carbon capture and sequestration</a:t>
            </a:r>
          </a:p>
          <a:p>
            <a:pPr eaLnBrk="1" hangingPunct="1">
              <a:lnSpc>
                <a:spcPct val="90000"/>
              </a:lnSpc>
            </a:pPr>
            <a:r>
              <a:rPr lang="en-US" sz="2800" b="1" dirty="0" smtClean="0">
                <a:solidFill>
                  <a:srgbClr val="002162"/>
                </a:solidFill>
                <a:latin typeface="Arial" pitchFamily="34" charset="0"/>
                <a:cs typeface="Arial" pitchFamily="34" charset="0"/>
              </a:rPr>
              <a:t>Other geoengineering</a:t>
            </a:r>
          </a:p>
          <a:p>
            <a:pPr lvl="1" eaLnBrk="1" hangingPunct="1">
              <a:lnSpc>
                <a:spcPct val="90000"/>
              </a:lnSpc>
            </a:pPr>
            <a:r>
              <a:rPr lang="en-US" sz="2400" dirty="0" smtClean="0">
                <a:solidFill>
                  <a:srgbClr val="002162"/>
                </a:solidFill>
                <a:latin typeface="Arial" pitchFamily="34" charset="0"/>
                <a:cs typeface="Arial" pitchFamily="34" charset="0"/>
              </a:rPr>
              <a:t>technically feasible, $20-30 billion/year</a:t>
            </a:r>
          </a:p>
          <a:p>
            <a:pPr lvl="1" eaLnBrk="1" hangingPunct="1">
              <a:lnSpc>
                <a:spcPct val="90000"/>
              </a:lnSpc>
            </a:pPr>
            <a:r>
              <a:rPr lang="en-US" sz="2400" dirty="0" smtClean="0">
                <a:solidFill>
                  <a:srgbClr val="002162"/>
                </a:solidFill>
                <a:latin typeface="Arial" pitchFamily="34" charset="0"/>
                <a:cs typeface="Arial" pitchFamily="34" charset="0"/>
              </a:rPr>
              <a:t>side effects, e.g. reduced precipitation</a:t>
            </a:r>
          </a:p>
          <a:p>
            <a:pPr eaLnBrk="1" hangingPunct="1">
              <a:lnSpc>
                <a:spcPct val="90000"/>
              </a:lnSpc>
            </a:pPr>
            <a:r>
              <a:rPr lang="en-US" sz="2800" b="1" dirty="0" smtClean="0">
                <a:solidFill>
                  <a:srgbClr val="002162"/>
                </a:solidFill>
                <a:latin typeface="Arial" pitchFamily="34" charset="0"/>
                <a:cs typeface="Arial" pitchFamily="34" charset="0"/>
              </a:rPr>
              <a:t>Adaptation</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Summary of Main Points</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1447800"/>
            <a:ext cx="8229600" cy="5105400"/>
          </a:xfrm>
        </p:spPr>
        <p:txBody>
          <a:bodyPr>
            <a:normAutofit/>
          </a:bodyPr>
          <a:lstStyle/>
          <a:p>
            <a:pPr>
              <a:buSzPct val="70000"/>
              <a:buBlip>
                <a:blip r:embed="rId2"/>
              </a:buBlip>
            </a:pPr>
            <a:r>
              <a:rPr lang="en-US" dirty="0" smtClean="0">
                <a:latin typeface="Arial" pitchFamily="34" charset="0"/>
                <a:cs typeface="Arial" pitchFamily="34" charset="0"/>
              </a:rPr>
              <a:t>Several aspects of climate science are well established</a:t>
            </a:r>
          </a:p>
          <a:p>
            <a:pPr>
              <a:buSzPct val="70000"/>
              <a:buBlip>
                <a:blip r:embed="rId2"/>
              </a:buBlip>
            </a:pPr>
            <a:endParaRPr lang="en-US" dirty="0" smtClean="0">
              <a:latin typeface="Arial" pitchFamily="34" charset="0"/>
              <a:cs typeface="Arial" pitchFamily="34" charset="0"/>
            </a:endParaRPr>
          </a:p>
          <a:p>
            <a:pPr>
              <a:buSzPct val="70000"/>
              <a:buBlip>
                <a:blip r:embed="rId2"/>
              </a:buBlip>
            </a:pPr>
            <a:r>
              <a:rPr lang="en-US" dirty="0" smtClean="0">
                <a:latin typeface="Arial" pitchFamily="34" charset="0"/>
                <a:cs typeface="Arial" pitchFamily="34" charset="0"/>
              </a:rPr>
              <a:t>Projections remain highly uncertain, particularly at the regional scale</a:t>
            </a:r>
          </a:p>
          <a:p>
            <a:pPr>
              <a:buSzPct val="70000"/>
              <a:buNone/>
            </a:pPr>
            <a:endParaRPr lang="en-US" dirty="0" smtClean="0">
              <a:latin typeface="Arial" pitchFamily="34" charset="0"/>
              <a:cs typeface="Arial" pitchFamily="34" charset="0"/>
            </a:endParaRPr>
          </a:p>
          <a:p>
            <a:pPr>
              <a:buSzPct val="70000"/>
              <a:buBlip>
                <a:blip r:embed="rId2"/>
              </a:buBlip>
            </a:pPr>
            <a:r>
              <a:rPr lang="en-US" dirty="0" smtClean="0">
                <a:latin typeface="Arial" pitchFamily="34" charset="0"/>
                <a:cs typeface="Arial" pitchFamily="34" charset="0"/>
              </a:rPr>
              <a:t>Ill effects felt mostly through sea level rise, weather extremes and through indirect fallout, such as global armed conflict</a:t>
            </a:r>
          </a:p>
          <a:p>
            <a:pPr>
              <a:buSzPct val="70000"/>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ox(i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Summary of Main Points</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2209800"/>
            <a:ext cx="8229600" cy="3962400"/>
          </a:xfrm>
        </p:spPr>
        <p:txBody>
          <a:bodyPr>
            <a:normAutofit fontScale="92500" lnSpcReduction="10000"/>
          </a:bodyPr>
          <a:lstStyle/>
          <a:p>
            <a:pPr>
              <a:buSzPct val="70000"/>
              <a:buBlip>
                <a:blip r:embed="rId2"/>
              </a:buBlip>
            </a:pPr>
            <a:r>
              <a:rPr lang="en-US" dirty="0" smtClean="0">
                <a:latin typeface="Arial" pitchFamily="34" charset="0"/>
                <a:cs typeface="Arial" pitchFamily="34" charset="0"/>
              </a:rPr>
              <a:t>Highly asymmetric risk function</a:t>
            </a:r>
          </a:p>
          <a:p>
            <a:pPr>
              <a:buSzPct val="70000"/>
              <a:buBlip>
                <a:blip r:embed="rId2"/>
              </a:buBlip>
            </a:pPr>
            <a:endParaRPr lang="en-US" dirty="0" smtClean="0">
              <a:latin typeface="Arial" pitchFamily="34" charset="0"/>
              <a:cs typeface="Arial" pitchFamily="34" charset="0"/>
            </a:endParaRPr>
          </a:p>
          <a:p>
            <a:pPr>
              <a:buSzPct val="70000"/>
              <a:buBlip>
                <a:blip r:embed="rId2"/>
              </a:buBlip>
            </a:pPr>
            <a:r>
              <a:rPr lang="en-US" dirty="0" smtClean="0">
                <a:latin typeface="Arial" pitchFamily="34" charset="0"/>
                <a:cs typeface="Arial" pitchFamily="34" charset="0"/>
              </a:rPr>
              <a:t>Rational response to risk impeded by well-funded and highly effective marketing campaign by fossil fuel interests</a:t>
            </a:r>
          </a:p>
          <a:p>
            <a:pPr>
              <a:buSzPct val="70000"/>
              <a:buBlip>
                <a:blip r:embed="rId2"/>
              </a:buBlip>
            </a:pPr>
            <a:endParaRPr lang="en-US" dirty="0" smtClean="0">
              <a:latin typeface="Arial" pitchFamily="34" charset="0"/>
              <a:cs typeface="Arial" pitchFamily="34" charset="0"/>
            </a:endParaRPr>
          </a:p>
          <a:p>
            <a:pPr>
              <a:buSzPct val="70000"/>
              <a:buBlip>
                <a:blip r:embed="rId2"/>
              </a:buBlip>
            </a:pPr>
            <a:r>
              <a:rPr lang="en-US" dirty="0" smtClean="0">
                <a:latin typeface="Arial" pitchFamily="34" charset="0"/>
                <a:cs typeface="Arial" pitchFamily="34" charset="0"/>
              </a:rPr>
              <a:t>Rational measures possible when many begin to notice tangible climate change</a:t>
            </a:r>
          </a:p>
          <a:p>
            <a:pPr>
              <a:buSzPct val="70000"/>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ox(in)">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Last 450 Thousand Years</a:t>
            </a:r>
            <a:endParaRPr lang="en-US" sz="40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pic>
        <p:nvPicPr>
          <p:cNvPr id="23554" name="Picture 2"/>
          <p:cNvPicPr>
            <a:picLocks noChangeAspect="1" noChangeArrowheads="1"/>
          </p:cNvPicPr>
          <p:nvPr/>
        </p:nvPicPr>
        <p:blipFill>
          <a:blip r:embed="rId2" cstate="print"/>
          <a:srcRect/>
          <a:stretch>
            <a:fillRect/>
          </a:stretch>
        </p:blipFill>
        <p:spPr bwMode="auto">
          <a:xfrm>
            <a:off x="914400" y="1600200"/>
            <a:ext cx="7352797" cy="48548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idx="4294967295"/>
          </p:nvPr>
        </p:nvSpPr>
        <p:spPr/>
        <p:txBody>
          <a:bodyPr/>
          <a:lstStyle/>
          <a:p>
            <a:pPr eaLnBrk="1" hangingPunct="1">
              <a:defRPr/>
            </a:pPr>
            <a:r>
              <a:rPr lang="en-US" sz="4000" dirty="0" smtClean="0">
                <a:solidFill>
                  <a:srgbClr val="002162"/>
                </a:solidFill>
                <a:effectLst>
                  <a:outerShdw blurRad="38100" dist="38100" dir="2700000" algn="tl">
                    <a:srgbClr val="C0C0C0"/>
                  </a:outerShdw>
                </a:effectLst>
              </a:rPr>
              <a:t>The Snowball Earth, 650-750 </a:t>
            </a:r>
            <a:r>
              <a:rPr lang="en-US" sz="4000" dirty="0" err="1" smtClean="0">
                <a:solidFill>
                  <a:srgbClr val="002162"/>
                </a:solidFill>
                <a:effectLst>
                  <a:outerShdw blurRad="38100" dist="38100" dir="2700000" algn="tl">
                    <a:srgbClr val="C0C0C0"/>
                  </a:outerShdw>
                </a:effectLst>
              </a:rPr>
              <a:t>mya</a:t>
            </a:r>
            <a:endParaRPr lang="en-US" sz="4000" dirty="0" smtClean="0">
              <a:solidFill>
                <a:srgbClr val="002162"/>
              </a:solidFill>
              <a:effectLst>
                <a:outerShdw blurRad="38100" dist="38100" dir="2700000" algn="tl">
                  <a:srgbClr val="C0C0C0"/>
                </a:outerShdw>
              </a:effectLst>
            </a:endParaRPr>
          </a:p>
        </p:txBody>
      </p:sp>
      <p:pic>
        <p:nvPicPr>
          <p:cNvPr id="8195" name="Picture 2" descr="C:\Users\Kerry Emaanuel\Class\CLIMATE\snowball.gif"/>
          <p:cNvPicPr>
            <a:picLocks noChangeAspect="1" noChangeArrowheads="1"/>
          </p:cNvPicPr>
          <p:nvPr/>
        </p:nvPicPr>
        <p:blipFill>
          <a:blip r:embed="rId3" cstate="print"/>
          <a:srcRect/>
          <a:stretch>
            <a:fillRect/>
          </a:stretch>
        </p:blipFill>
        <p:spPr bwMode="auto">
          <a:xfrm>
            <a:off x="685800" y="1524000"/>
            <a:ext cx="3962400" cy="4802188"/>
          </a:xfrm>
          <a:prstGeom prst="rect">
            <a:avLst/>
          </a:prstGeom>
          <a:noFill/>
          <a:ln w="9525">
            <a:noFill/>
            <a:miter lim="800000"/>
            <a:headEnd/>
            <a:tailEnd/>
          </a:ln>
        </p:spPr>
      </p:pic>
      <p:pic>
        <p:nvPicPr>
          <p:cNvPr id="8196" name="Picture 3" descr="C:\Users\Kerry Emaanuel\Class\CLIMATE\untitled.bmp"/>
          <p:cNvPicPr>
            <a:picLocks noChangeAspect="1" noChangeArrowheads="1"/>
          </p:cNvPicPr>
          <p:nvPr/>
        </p:nvPicPr>
        <p:blipFill>
          <a:blip r:embed="rId4" cstate="print"/>
          <a:srcRect/>
          <a:stretch>
            <a:fillRect/>
          </a:stretch>
        </p:blipFill>
        <p:spPr bwMode="auto">
          <a:xfrm>
            <a:off x="5105400" y="1524000"/>
            <a:ext cx="3148013" cy="2362200"/>
          </a:xfrm>
          <a:prstGeom prst="rect">
            <a:avLst/>
          </a:prstGeom>
          <a:noFill/>
          <a:ln w="9525">
            <a:noFill/>
            <a:miter lim="800000"/>
            <a:headEnd/>
            <a:tailEnd/>
          </a:ln>
        </p:spPr>
      </p:pic>
      <p:pic>
        <p:nvPicPr>
          <p:cNvPr id="8197" name="Picture 4" descr="65my"/>
          <p:cNvPicPr>
            <a:picLocks noChangeAspect="1" noChangeArrowheads="1"/>
          </p:cNvPicPr>
          <p:nvPr/>
        </p:nvPicPr>
        <p:blipFill>
          <a:blip r:embed="rId5" cstate="print"/>
          <a:srcRect/>
          <a:stretch>
            <a:fillRect/>
          </a:stretch>
        </p:blipFill>
        <p:spPr bwMode="auto">
          <a:xfrm>
            <a:off x="5105400" y="3962400"/>
            <a:ext cx="3176588" cy="2392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Common Misperceptions about Climate and Climate Science</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1752600"/>
            <a:ext cx="8229600" cy="4525963"/>
          </a:xfrm>
        </p:spPr>
        <p:txBody>
          <a:bodyPr>
            <a:normAutofit lnSpcReduction="10000"/>
          </a:bodyPr>
          <a:lstStyle/>
          <a:p>
            <a:pPr>
              <a:buSzPct val="70000"/>
              <a:buBlip>
                <a:blip r:embed="rId2"/>
              </a:buBlip>
            </a:pPr>
            <a:r>
              <a:rPr lang="en-US" dirty="0" smtClean="0">
                <a:solidFill>
                  <a:schemeClr val="bg1">
                    <a:lumMod val="75000"/>
                  </a:schemeClr>
                </a:solidFill>
                <a:latin typeface="Arial" pitchFamily="34" charset="0"/>
                <a:cs typeface="Arial" pitchFamily="34" charset="0"/>
              </a:rPr>
              <a:t>Earth’s climate is inherently stable</a:t>
            </a:r>
          </a:p>
          <a:p>
            <a:pPr>
              <a:buSzPct val="70000"/>
              <a:buBlip>
                <a:blip r:embed="rId2"/>
              </a:buBlip>
            </a:pPr>
            <a:r>
              <a:rPr lang="en-US" dirty="0" smtClean="0">
                <a:latin typeface="Arial" pitchFamily="34" charset="0"/>
                <a:cs typeface="Arial" pitchFamily="34" charset="0"/>
              </a:rPr>
              <a:t>Climate science is very young</a:t>
            </a:r>
          </a:p>
          <a:p>
            <a:pPr>
              <a:buSzPct val="70000"/>
              <a:buBlip>
                <a:blip r:embed="rId2"/>
              </a:buBlip>
            </a:pPr>
            <a:r>
              <a:rPr lang="en-US" dirty="0" smtClean="0">
                <a:solidFill>
                  <a:schemeClr val="bg1">
                    <a:lumMod val="75000"/>
                  </a:schemeClr>
                </a:solidFill>
                <a:latin typeface="Arial" pitchFamily="34" charset="0"/>
                <a:cs typeface="Arial" pitchFamily="34" charset="0"/>
              </a:rPr>
              <a:t>Human activities can have only a minuscule effect compared to nature</a:t>
            </a:r>
          </a:p>
          <a:p>
            <a:pPr>
              <a:buSzPct val="70000"/>
              <a:buBlip>
                <a:blip r:embed="rId2"/>
              </a:buBlip>
            </a:pPr>
            <a:r>
              <a:rPr lang="en-US" dirty="0" smtClean="0">
                <a:solidFill>
                  <a:schemeClr val="bg1">
                    <a:lumMod val="75000"/>
                  </a:schemeClr>
                </a:solidFill>
                <a:latin typeface="Arial" pitchFamily="34" charset="0"/>
                <a:cs typeface="Arial" pitchFamily="34" charset="0"/>
              </a:rPr>
              <a:t>The idea that we are altering climate is based exclusively on complex, unreliable models</a:t>
            </a:r>
          </a:p>
          <a:p>
            <a:pPr>
              <a:buSzPct val="70000"/>
              <a:buBlip>
                <a:blip r:embed="rId2"/>
              </a:buBlip>
            </a:pPr>
            <a:r>
              <a:rPr lang="en-US" dirty="0" smtClean="0">
                <a:solidFill>
                  <a:schemeClr val="bg1">
                    <a:lumMod val="75000"/>
                  </a:schemeClr>
                </a:solidFill>
                <a:latin typeface="Arial" pitchFamily="34" charset="0"/>
                <a:cs typeface="Arial" pitchFamily="34" charset="0"/>
              </a:rPr>
              <a:t>Anthropogenic climate change is controversial among climate scientists</a:t>
            </a:r>
          </a:p>
          <a:p>
            <a:pPr>
              <a:buSzPct val="70000"/>
              <a:buBlip>
                <a:blip r:embed="rId2"/>
              </a:buBlip>
            </a:pPr>
            <a:endParaRPr lang="en-US" dirty="0" smtClean="0">
              <a:solidFill>
                <a:schemeClr val="bg1">
                  <a:lumMod val="75000"/>
                </a:schemeClr>
              </a:solidFill>
              <a:latin typeface="Arial" pitchFamily="34" charset="0"/>
              <a:cs typeface="Arial" pitchFamily="34" charset="0"/>
            </a:endParaRPr>
          </a:p>
          <a:p>
            <a:pPr>
              <a:buSzPct val="70000"/>
              <a:buBlip>
                <a:blip r:embed="rId2"/>
              </a:buBlip>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John Tyndall.">
            <a:hlinkClick r:id="rId3" tooltip="John Tyndall."/>
          </p:cNvPr>
          <p:cNvPicPr>
            <a:picLocks noChangeAspect="1" noChangeArrowheads="1"/>
          </p:cNvPicPr>
          <p:nvPr/>
        </p:nvPicPr>
        <p:blipFill>
          <a:blip r:embed="rId4" cstate="print"/>
          <a:srcRect/>
          <a:stretch>
            <a:fillRect/>
          </a:stretch>
        </p:blipFill>
        <p:spPr bwMode="auto">
          <a:xfrm>
            <a:off x="6934200" y="304800"/>
            <a:ext cx="1905000" cy="2409825"/>
          </a:xfrm>
          <a:prstGeom prst="rect">
            <a:avLst/>
          </a:prstGeom>
          <a:noFill/>
          <a:ln w="9525">
            <a:noFill/>
            <a:miter lim="800000"/>
            <a:headEnd/>
            <a:tailEnd/>
          </a:ln>
        </p:spPr>
      </p:pic>
      <p:pic>
        <p:nvPicPr>
          <p:cNvPr id="17411" name="Picture 6" descr="tyndall2"/>
          <p:cNvPicPr>
            <a:picLocks noChangeAspect="1" noChangeArrowheads="1"/>
          </p:cNvPicPr>
          <p:nvPr/>
        </p:nvPicPr>
        <p:blipFill>
          <a:blip r:embed="rId5" cstate="print"/>
          <a:srcRect/>
          <a:stretch>
            <a:fillRect/>
          </a:stretch>
        </p:blipFill>
        <p:spPr bwMode="auto">
          <a:xfrm>
            <a:off x="1676400" y="2819400"/>
            <a:ext cx="6172200" cy="3917950"/>
          </a:xfrm>
          <a:prstGeom prst="rect">
            <a:avLst/>
          </a:prstGeom>
          <a:noFill/>
          <a:ln w="9525">
            <a:noFill/>
            <a:miter lim="800000"/>
            <a:headEnd/>
            <a:tailEnd/>
          </a:ln>
        </p:spPr>
      </p:pic>
      <p:sp>
        <p:nvSpPr>
          <p:cNvPr id="17412" name="Text Box 7"/>
          <p:cNvSpPr txBox="1">
            <a:spLocks noChangeArrowheads="1"/>
          </p:cNvSpPr>
          <p:nvPr/>
        </p:nvSpPr>
        <p:spPr bwMode="auto">
          <a:xfrm>
            <a:off x="7086600" y="2895600"/>
            <a:ext cx="1676400" cy="641350"/>
          </a:xfrm>
          <a:prstGeom prst="rect">
            <a:avLst/>
          </a:prstGeom>
          <a:noFill/>
          <a:ln w="9525">
            <a:noFill/>
            <a:miter lim="800000"/>
            <a:headEnd/>
            <a:tailEnd/>
          </a:ln>
        </p:spPr>
        <p:txBody>
          <a:bodyPr>
            <a:spAutoFit/>
          </a:bodyPr>
          <a:lstStyle/>
          <a:p>
            <a:pPr algn="ctr">
              <a:spcBef>
                <a:spcPct val="50000"/>
              </a:spcBef>
            </a:pPr>
            <a:r>
              <a:rPr lang="en-US" sz="1800" b="1">
                <a:solidFill>
                  <a:srgbClr val="002162"/>
                </a:solidFill>
              </a:rPr>
              <a:t>John Tyndall (1820-1893)</a:t>
            </a:r>
          </a:p>
        </p:txBody>
      </p:sp>
      <p:pic>
        <p:nvPicPr>
          <p:cNvPr id="17414" name="Picture 7" descr="File:Fourier2.jpg">
            <a:hlinkClick r:id="rId6"/>
          </p:cNvPr>
          <p:cNvPicPr>
            <a:picLocks noChangeAspect="1" noChangeArrowheads="1"/>
          </p:cNvPicPr>
          <p:nvPr/>
        </p:nvPicPr>
        <p:blipFill>
          <a:blip r:embed="rId7" cstate="print"/>
          <a:srcRect/>
          <a:stretch>
            <a:fillRect/>
          </a:stretch>
        </p:blipFill>
        <p:spPr bwMode="auto">
          <a:xfrm>
            <a:off x="304800" y="228600"/>
            <a:ext cx="2066925" cy="2362200"/>
          </a:xfrm>
          <a:prstGeom prst="rect">
            <a:avLst/>
          </a:prstGeom>
          <a:noFill/>
          <a:ln w="9525">
            <a:noFill/>
            <a:miter lim="800000"/>
            <a:headEnd/>
            <a:tailEnd/>
          </a:ln>
        </p:spPr>
      </p:pic>
      <p:sp>
        <p:nvSpPr>
          <p:cNvPr id="17415" name="TextBox 6"/>
          <p:cNvSpPr txBox="1">
            <a:spLocks noChangeArrowheads="1"/>
          </p:cNvSpPr>
          <p:nvPr/>
        </p:nvSpPr>
        <p:spPr bwMode="auto">
          <a:xfrm>
            <a:off x="304800" y="2667000"/>
            <a:ext cx="2286000" cy="923925"/>
          </a:xfrm>
          <a:prstGeom prst="rect">
            <a:avLst/>
          </a:prstGeom>
          <a:noFill/>
          <a:ln w="9525">
            <a:noFill/>
            <a:miter lim="800000"/>
            <a:headEnd/>
            <a:tailEnd/>
          </a:ln>
        </p:spPr>
        <p:txBody>
          <a:bodyPr>
            <a:spAutoFit/>
          </a:bodyPr>
          <a:lstStyle/>
          <a:p>
            <a:r>
              <a:rPr lang="en-US" sz="1800" b="1">
                <a:solidFill>
                  <a:srgbClr val="002060"/>
                </a:solidFill>
              </a:rPr>
              <a:t>Jean Baptiste Joseph Fourier</a:t>
            </a:r>
          </a:p>
          <a:p>
            <a:r>
              <a:rPr lang="en-US" sz="1800" b="1">
                <a:solidFill>
                  <a:srgbClr val="002060"/>
                </a:solidFill>
              </a:rPr>
              <a:t>(1768-1830)</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1557</TotalTime>
  <Words>1689</Words>
  <Application>Microsoft Office PowerPoint</Application>
  <PresentationFormat>On-screen Show (4:3)</PresentationFormat>
  <Paragraphs>198</Paragraphs>
  <Slides>59</Slides>
  <Notes>16</Notes>
  <HiddenSlides>0</HiddenSlides>
  <MMClips>1</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Science of Climate Change</vt:lpstr>
      <vt:lpstr>Common Misperceptions about Climate and Climate Science</vt:lpstr>
      <vt:lpstr>Common Misperceptions about Climate and Climate Science</vt:lpstr>
      <vt:lpstr>Slide 4</vt:lpstr>
      <vt:lpstr>Slide 5</vt:lpstr>
      <vt:lpstr>Last 450 Thousand Years</vt:lpstr>
      <vt:lpstr>The Snowball Earth, 650-750 mya</vt:lpstr>
      <vt:lpstr>Common Misperceptions about Climate and Climate Science</vt:lpstr>
      <vt:lpstr>Slide 9</vt:lpstr>
      <vt:lpstr>Climate Forcing by Orbital Variations (1912)</vt:lpstr>
      <vt:lpstr>Last 450 Thousand Years</vt:lpstr>
      <vt:lpstr>Slide 12</vt:lpstr>
      <vt:lpstr>Svante Arrhenius, 1859-1927</vt:lpstr>
      <vt:lpstr>Guy Stewart Callendar (1898 - 1964)</vt:lpstr>
      <vt:lpstr>Carbon Dioxide and Climate: A Scientific Assessment  Report to the National Academy of Sciences Jule G. Charney and co-authors 1979</vt:lpstr>
      <vt:lpstr>Slide 16</vt:lpstr>
      <vt:lpstr>Common Misperceptions about Climate and Climate Science</vt:lpstr>
      <vt:lpstr>Slide 18</vt:lpstr>
      <vt:lpstr>Tyndall’s Essential Results:</vt:lpstr>
      <vt:lpstr>Slide 20</vt:lpstr>
      <vt:lpstr>Slide 21</vt:lpstr>
      <vt:lpstr>Common Misperceptions about Climate and Climate Science</vt:lpstr>
      <vt:lpstr>Paleoclimate</vt:lpstr>
      <vt:lpstr>Last 450 Thousand Years</vt:lpstr>
      <vt:lpstr>Paleo reconstructions of temperature change over the last 2000 years</vt:lpstr>
      <vt:lpstr>Slide 26</vt:lpstr>
      <vt:lpstr>Instrumental Record</vt:lpstr>
      <vt:lpstr>Slide 28</vt:lpstr>
      <vt:lpstr>Slide 29</vt:lpstr>
      <vt:lpstr>Slide 30</vt:lpstr>
      <vt:lpstr>Slide 31</vt:lpstr>
      <vt:lpstr>High vs Low Temperature Records</vt:lpstr>
      <vt:lpstr>Slide 33</vt:lpstr>
      <vt:lpstr>September Arctic Sea Ice Extent</vt:lpstr>
      <vt:lpstr>Slide 35</vt:lpstr>
      <vt:lpstr>Slide 36</vt:lpstr>
      <vt:lpstr>Slide 37</vt:lpstr>
      <vt:lpstr>The Oceans Are Becoming More Acidic</vt:lpstr>
      <vt:lpstr>Simple Models</vt:lpstr>
      <vt:lpstr>MIT Single Column Model</vt:lpstr>
      <vt:lpstr>Common Misperceptions about Climate and Climate Science</vt:lpstr>
      <vt:lpstr>Slide 42</vt:lpstr>
      <vt:lpstr>Slide 43</vt:lpstr>
      <vt:lpstr>Slide 44</vt:lpstr>
      <vt:lpstr>The Future</vt:lpstr>
      <vt:lpstr> Estimate of how much global climate will warm as a result of doubling CO2: a probability distribution</vt:lpstr>
      <vt:lpstr>Sources of Uncertainty</vt:lpstr>
      <vt:lpstr>Consequences</vt:lpstr>
      <vt:lpstr>Past and Projected Sea Level vs. Temperature</vt:lpstr>
      <vt:lpstr>Hydrological Extremes Increase with Temperature </vt:lpstr>
      <vt:lpstr>Drought</vt:lpstr>
      <vt:lpstr>Slide 52</vt:lpstr>
      <vt:lpstr>Hurricanes</vt:lpstr>
      <vt:lpstr>Slide 54</vt:lpstr>
      <vt:lpstr>Why We Need to Act Now</vt:lpstr>
      <vt:lpstr>Slide 56</vt:lpstr>
      <vt:lpstr>Dealing with Climate Change</vt:lpstr>
      <vt:lpstr>Summary of Main Points</vt:lpstr>
      <vt:lpstr>Summary of Main Points</vt:lpstr>
    </vt:vector>
  </TitlesOfParts>
  <Company>Massachusetts Institute of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Extreme Weather an Climate</dc:title>
  <dc:creator>Kerry Emanuel</dc:creator>
  <cp:lastModifiedBy>Kerry Emanuel</cp:lastModifiedBy>
  <cp:revision>70</cp:revision>
  <dcterms:created xsi:type="dcterms:W3CDTF">2010-08-25T11:01:16Z</dcterms:created>
  <dcterms:modified xsi:type="dcterms:W3CDTF">2013-10-23T14:06:08Z</dcterms:modified>
</cp:coreProperties>
</file>