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7" r:id="rId2"/>
    <p:sldId id="260" r:id="rId3"/>
    <p:sldId id="374" r:id="rId4"/>
    <p:sldId id="364" r:id="rId5"/>
    <p:sldId id="283" r:id="rId6"/>
    <p:sldId id="324" r:id="rId7"/>
    <p:sldId id="287" r:id="rId8"/>
    <p:sldId id="290" r:id="rId9"/>
    <p:sldId id="292" r:id="rId10"/>
    <p:sldId id="295" r:id="rId11"/>
    <p:sldId id="510" r:id="rId12"/>
    <p:sldId id="298" r:id="rId13"/>
    <p:sldId id="434" r:id="rId14"/>
    <p:sldId id="511" r:id="rId15"/>
    <p:sldId id="408" r:id="rId16"/>
    <p:sldId id="304" r:id="rId17"/>
    <p:sldId id="375" r:id="rId18"/>
    <p:sldId id="306" r:id="rId19"/>
    <p:sldId id="368" r:id="rId20"/>
    <p:sldId id="405" r:id="rId21"/>
    <p:sldId id="480" r:id="rId22"/>
    <p:sldId id="462" r:id="rId23"/>
    <p:sldId id="466" r:id="rId24"/>
    <p:sldId id="465" r:id="rId25"/>
    <p:sldId id="311" r:id="rId26"/>
    <p:sldId id="312" r:id="rId27"/>
    <p:sldId id="472" r:id="rId28"/>
    <p:sldId id="473" r:id="rId29"/>
    <p:sldId id="474" r:id="rId30"/>
    <p:sldId id="422" r:id="rId31"/>
    <p:sldId id="476" r:id="rId32"/>
    <p:sldId id="477" r:id="rId33"/>
    <p:sldId id="503" r:id="rId34"/>
    <p:sldId id="478" r:id="rId35"/>
    <p:sldId id="481" r:id="rId36"/>
    <p:sldId id="482" r:id="rId37"/>
    <p:sldId id="484" r:id="rId38"/>
    <p:sldId id="486" r:id="rId39"/>
    <p:sldId id="487" r:id="rId40"/>
    <p:sldId id="488" r:id="rId41"/>
    <p:sldId id="489" r:id="rId42"/>
    <p:sldId id="490" r:id="rId43"/>
    <p:sldId id="452" r:id="rId44"/>
    <p:sldId id="453" r:id="rId45"/>
    <p:sldId id="454" r:id="rId46"/>
    <p:sldId id="455" r:id="rId47"/>
    <p:sldId id="491" r:id="rId48"/>
    <p:sldId id="512" r:id="rId49"/>
    <p:sldId id="504" r:id="rId50"/>
    <p:sldId id="492" r:id="rId51"/>
    <p:sldId id="497" r:id="rId52"/>
    <p:sldId id="493" r:id="rId53"/>
    <p:sldId id="494" r:id="rId54"/>
    <p:sldId id="495" r:id="rId55"/>
    <p:sldId id="509" r:id="rId56"/>
    <p:sldId id="322" r:id="rId57"/>
    <p:sldId id="323" r:id="rId58"/>
    <p:sldId id="459" r:id="rId59"/>
    <p:sldId id="327" r:id="rId60"/>
    <p:sldId id="391" r:id="rId61"/>
    <p:sldId id="392" r:id="rId62"/>
    <p:sldId id="398" r:id="rId63"/>
    <p:sldId id="404" r:id="rId64"/>
    <p:sldId id="409" r:id="rId65"/>
    <p:sldId id="410" r:id="rId66"/>
    <p:sldId id="411" r:id="rId67"/>
    <p:sldId id="412" r:id="rId68"/>
    <p:sldId id="429" r:id="rId69"/>
    <p:sldId id="432" r:id="rId70"/>
    <p:sldId id="435" r:id="rId71"/>
    <p:sldId id="438" r:id="rId72"/>
    <p:sldId id="439" r:id="rId73"/>
    <p:sldId id="450" r:id="rId74"/>
    <p:sldId id="498" r:id="rId75"/>
    <p:sldId id="499" r:id="rId76"/>
    <p:sldId id="500" r:id="rId77"/>
    <p:sldId id="505" r:id="rId78"/>
    <p:sldId id="506" r:id="rId79"/>
    <p:sldId id="50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F2A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4DF3E-9714-40A2-90CA-1AB4252FAC43}" type="datetimeFigureOut">
              <a:rPr lang="en-US" smtClean="0"/>
              <a:pPr/>
              <a:t>5/24/2012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534C9-34A5-4E6D-AB3D-DD69D4FC26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8695D9F-F25D-4EE7-B783-667B641939F7}"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Are hurricanes becoming more powerful and destructive?  Are these changes due to a natural cycle of hurricane activity or are they caused by human-induced climate change?  Although this is currently a hot debate among scientists, new research suggests that the destructive potential of hurricanes is increasing due to the heating of the oceans. </a:t>
            </a:r>
          </a:p>
          <a:p>
            <a:endParaRPr lang="en-US" smtClean="0"/>
          </a:p>
          <a:p>
            <a:r>
              <a:rPr lang="en-US" smtClean="0"/>
              <a:t>Image: Satellite image of Hurricane Floyd approaching the east coast of Florida in 1999.  The image has been digitally enhanced to lend a three-dimensional perspective.  Credit: NASA/Goddard Space Flight Center.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AC333-29BF-4AF1-851C-230F8CF8655B}" type="slidenum">
              <a:rPr lang="en-US"/>
              <a:pPr/>
              <a:t>16</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05620CB-912D-431A-AB31-B4E543C68ED8}" type="slidenum">
              <a:rPr lang="en-US" sz="1200">
                <a:latin typeface="+mn-lt"/>
                <a:cs typeface="+mn-cs"/>
              </a:rPr>
              <a:pPr algn="r" fontAlgn="auto">
                <a:spcBef>
                  <a:spcPts val="0"/>
                </a:spcBef>
                <a:spcAft>
                  <a:spcPts val="0"/>
                </a:spcAft>
                <a:defRPr/>
              </a:pPr>
              <a:t>18</a:t>
            </a:fld>
            <a:endParaRPr lang="en-US" sz="1200" dirty="0">
              <a:latin typeface="+mn-lt"/>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5001F7-0756-47FA-B148-C64553E1A13E}" type="slidenum">
              <a:rPr lang="en-US" sz="1200"/>
              <a:pPr algn="r"/>
              <a:t>21</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3C9E16-4896-432B-B748-73A674FB1E2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5CEEC3FB-6E32-4933-A4D3-012AD448EED0}" type="slidenum">
              <a:rPr lang="en-US" smtClean="0"/>
              <a:pPr>
                <a:defRPr/>
              </a:pPr>
              <a:t>24</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9D72D-4BF9-4435-BC0A-ED0DF5BAB410}" type="slidenum">
              <a:rPr lang="en-US" sz="1200"/>
              <a:pPr algn="r"/>
              <a:t>24</a:t>
            </a:fld>
            <a:endParaRPr lang="en-US" sz="1200"/>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1A6BA8BB-1C88-4506-9CC3-A349AE0CAA72}" type="slidenum">
              <a:rPr lang="en-US" smtClean="0"/>
              <a:pPr>
                <a:defRPr/>
              </a:pPr>
              <a:t>25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B81912-4841-46DA-A69A-E6B03BB04632}"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106A17A9-D095-424F-8F54-3A4821AADDC1}" type="slidenum">
              <a:rPr lang="en-US" sz="1200"/>
              <a:pPr algn="r"/>
              <a:t>27</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B9E0CD-602E-4DED-A34E-132B9F182323}" type="slidenum">
              <a:rPr lang="en-US" sz="1200"/>
              <a:pPr algn="r"/>
              <a:t>29</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4030ED99-5918-4C65-9DE5-CD47301F8FEC}" type="slidenum">
              <a:rPr lang="en-US" smtClean="0"/>
              <a:pPr>
                <a:defRPr/>
              </a:pPr>
              <a:t>36</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42CEA78-20DE-43D3-81D0-F7FD35B7935D}" type="slidenum">
              <a:rPr lang="en-US" smtClean="0"/>
              <a:pPr/>
              <a:t>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603328-354B-41C7-8CBB-25F19F4515E9}" type="slidenum">
              <a:rPr lang="en-US" sz="1200"/>
              <a:pPr algn="r"/>
              <a:t>37</a:t>
            </a:fld>
            <a:endParaRPr lang="en-US" sz="1200"/>
          </a:p>
        </p:txBody>
      </p:sp>
      <p:sp>
        <p:nvSpPr>
          <p:cNvPr id="1218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6E6665-AD93-407D-8473-EC5A6397036F}" type="slidenum">
              <a:rPr lang="en-US" sz="1200"/>
              <a:pPr algn="r"/>
              <a:t>37</a:t>
            </a:fld>
            <a:endParaRPr lang="en-US" sz="1200"/>
          </a:p>
        </p:txBody>
      </p:sp>
      <p:sp>
        <p:nvSpPr>
          <p:cNvPr id="1218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F56FA58-9E4C-45CE-87C6-80F056BAFD0F}" type="slidenum">
              <a:rPr lang="en-US" sz="1200"/>
              <a:pPr algn="r"/>
              <a:t>38</a:t>
            </a:fld>
            <a:endParaRPr lang="en-US" sz="1200"/>
          </a:p>
        </p:txBody>
      </p:sp>
      <p:sp>
        <p:nvSpPr>
          <p:cNvPr id="123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AA6C90-B075-4B90-A401-5C9526F43EB8}" type="slidenum">
              <a:rPr lang="en-US" sz="1200"/>
              <a:pPr algn="r"/>
              <a:t>38</a:t>
            </a:fld>
            <a:endParaRPr lang="en-US" sz="1200"/>
          </a:p>
        </p:txBody>
      </p:sp>
      <p:sp>
        <p:nvSpPr>
          <p:cNvPr id="1239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3DEECE-10FE-467B-9E37-0919343B6CBD}" type="slidenum">
              <a:rPr lang="en-US" smtClean="0"/>
              <a:pPr>
                <a:defRPr/>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8ECC491-347E-4E17-8D99-0301767C9DF6}" type="slidenum">
              <a:rPr lang="en-US" smtClean="0"/>
              <a:pPr>
                <a:defRPr/>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8EB91EF-6156-400C-994C-300C240728BA}" type="slidenum">
              <a:rPr lang="en-US" smtClean="0"/>
              <a:pPr>
                <a:defRPr/>
              </a:pPr>
              <a:t>42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4B1B3909-0410-4E40-9A59-A9DE4C472721}" type="slidenum">
              <a:rPr lang="en-US" smtClean="0"/>
              <a:pPr>
                <a:defRPr/>
              </a:pPr>
              <a:t>56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6E1AF096-5A2C-4E47-AE49-FE4758381631}" type="slidenum">
              <a:rPr lang="en-US" smtClean="0"/>
              <a:pPr>
                <a:defRPr/>
              </a:pPr>
              <a:t>57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128DFD6-35A4-41A3-AC01-B817C088D9C0}" type="slidenum">
              <a:rPr lang="en-US" smtClean="0"/>
              <a:pPr>
                <a:defRPr/>
              </a:pPr>
              <a:t>60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9FC5EA7-08A3-40F2-B3E0-6469A8CBAEDF}" type="slidenum">
              <a:rPr lang="en-US" smtClean="0"/>
              <a:pPr>
                <a:defRPr/>
              </a:pPr>
              <a:t>61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4C49E2C9-2035-49B8-9051-F246E6C975D1}" type="slidenum">
              <a:rPr lang="en-US" smtClean="0"/>
              <a:pPr>
                <a:defRPr/>
              </a:pPr>
              <a:t>62</a:t>
            </a:fld>
            <a:endParaRPr lang="en-US" smtClean="0"/>
          </a:p>
        </p:txBody>
      </p:sp>
      <p:sp>
        <p:nvSpPr>
          <p:cNvPr id="1290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5EA7B8-584A-4D17-B9B4-043032246CF2}" type="slidenum">
              <a:rPr lang="en-US" sz="1200"/>
              <a:pPr algn="r"/>
              <a:t>62</a:t>
            </a:fld>
            <a:endParaRPr lang="en-US" sz="1200"/>
          </a:p>
        </p:txBody>
      </p:sp>
      <p:sp>
        <p:nvSpPr>
          <p:cNvPr id="1290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64B17-82DD-49DD-A5B7-E9CAE506DC3D}" type="slidenum">
              <a:rPr lang="en-US" sz="1200">
                <a:latin typeface="Calibri" pitchFamily="34" charset="0"/>
              </a:rPr>
              <a:pPr algn="r"/>
              <a:t>4</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6B2E8CC-8C16-41E7-BD3F-A2BF1F473C58}" type="slidenum">
              <a:rPr lang="en-US" smtClean="0"/>
              <a:pPr/>
              <a:t>64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F3A0BD9-9622-4AA6-8A1D-E368F5B89C71}" type="slidenum">
              <a:rPr lang="en-US" smtClean="0"/>
              <a:pPr/>
              <a:t>65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057D53C-E5EE-4427-9D05-A003EF1B1412}" type="slidenum">
              <a:rPr lang="en-US" smtClean="0"/>
              <a:pPr/>
              <a:t>66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B089D9F-95C1-4BBB-A31F-78E99883C19A}" type="slidenum">
              <a:rPr lang="en-US" smtClean="0"/>
              <a:pPr/>
              <a:t>67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B4CF6E-10DB-47DE-8FC5-16002E072DFF}" type="slidenum">
              <a:rPr lang="en-US" sz="1200"/>
              <a:pPr algn="r"/>
              <a:t>70</a:t>
            </a:fld>
            <a:endParaRPr lang="en-US" sz="1200"/>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45DA63-0E77-47C3-9620-A4A18E4FDAFC}" type="slidenum">
              <a:rPr lang="en-US" sz="1200"/>
              <a:pPr algn="r"/>
              <a:t>70</a:t>
            </a:fld>
            <a:endParaRPr lang="en-US" sz="1200"/>
          </a:p>
        </p:txBody>
      </p:sp>
      <p:sp>
        <p:nvSpPr>
          <p:cNvPr id="1187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0ACDF2F-F273-42A2-BFEB-EE725052766C}" type="slidenum">
              <a:rPr lang="en-US" smtClean="0"/>
              <a:pPr/>
              <a:t>71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2E92EA5-EF5A-4323-9FFF-12E566953F1F}" type="slidenum">
              <a:rPr lang="en-US" smtClean="0"/>
              <a:pPr/>
              <a:t>72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DF0785-ECAA-4D92-B276-AC8589893754}" type="slidenum">
              <a:rPr lang="en-US" smtClean="0">
                <a:latin typeface="Arial" pitchFamily="34" charset="0"/>
              </a:rPr>
              <a:pPr fontAlgn="base">
                <a:spcBef>
                  <a:spcPct val="0"/>
                </a:spcBef>
                <a:spcAft>
                  <a:spcPct val="0"/>
                </a:spcAft>
              </a:pPr>
              <a:t>73</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28F32-3CEB-40F9-842C-EE4C177AF954}" type="slidenum">
              <a:rPr lang="en-US"/>
              <a:pPr/>
              <a:t>74</a:t>
            </a:fld>
            <a:endParaRPr lang="en-US"/>
          </a:p>
        </p:txBody>
      </p:sp>
      <p:sp>
        <p:nvSpPr>
          <p:cNvPr id="179202" name="Rectangle 2"/>
          <p:cNvSpPr>
            <a:spLocks noGrp="1" noRot="1" noChangeAspect="1" noChangeArrowheads="1" noTextEdit="1"/>
          </p:cNvSpPr>
          <p:nvPr>
            <p:ph type="sldImg"/>
          </p:nvPr>
        </p:nvSpPr>
        <p:spPr>
          <a:xfrm>
            <a:off x="1144588" y="685800"/>
            <a:ext cx="4572000" cy="34290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1179B-6881-4DEF-A87C-35B8C416BBC6}" type="slidenum">
              <a:rPr lang="en-US"/>
              <a:pPr/>
              <a:t>75</a:t>
            </a:fld>
            <a:endParaRPr lang="en-US"/>
          </a:p>
        </p:txBody>
      </p:sp>
      <p:sp>
        <p:nvSpPr>
          <p:cNvPr id="158722" name="Rectangle 2"/>
          <p:cNvSpPr>
            <a:spLocks noGrp="1" noRot="1" noChangeAspect="1" noChangeArrowheads="1" noTextEdit="1"/>
          </p:cNvSpPr>
          <p:nvPr>
            <p:ph type="sldImg"/>
          </p:nvPr>
        </p:nvSpPr>
        <p:spPr>
          <a:xfrm>
            <a:off x="1144588" y="685800"/>
            <a:ext cx="4572000" cy="3429000"/>
          </a:xfrm>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586C0-6118-4664-AA26-D64DA4BA5A7E}" type="slidenum">
              <a:rPr lang="en-US"/>
              <a:pPr/>
              <a:t>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0D87B1-3FB9-4E49-B7D2-BAAB66E382CF}" type="slidenum">
              <a:rPr lang="en-US" smtClean="0">
                <a:latin typeface="Arial" pitchFamily="34" charset="0"/>
              </a:rPr>
              <a:pPr/>
              <a:t>76</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32238-326B-4A44-BD84-42BA6F7ABB3C}" type="slidenum">
              <a:rPr lang="en-US"/>
              <a:pPr/>
              <a:t>7</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EBC7D-5E53-40A6-BC97-FDDD36EF9436}" type="slidenum">
              <a:rPr lang="en-US"/>
              <a:pPr/>
              <a:t>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8B957-F998-4E9C-A21D-16AEAC91937F}" type="slidenum">
              <a:rPr lang="en-US"/>
              <a:pPr/>
              <a:t>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1E98E-7E45-4AE4-B89C-2DF2F94CA4F8}" type="slidenum">
              <a:rPr lang="en-US"/>
              <a:pPr/>
              <a:t>10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2EB59-2755-449B-9CAE-52337C6C9A42}"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4BCD941-05C6-42E0-8E03-8E92EBC18FC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4139-B77C-4CAA-AC7A-8E30897225B7}"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4139-B77C-4CAA-AC7A-8E30897225B7}"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4139-B77C-4CAA-AC7A-8E30897225B7}"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4139-B77C-4CAA-AC7A-8E30897225B7}" type="datetimeFigureOut">
              <a:rPr lang="en-US" smtClean="0"/>
              <a:pPr/>
              <a:t>5/24/2012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4139-B77C-4CAA-AC7A-8E30897225B7}" type="datetimeFigureOut">
              <a:rPr lang="en-US" smtClean="0"/>
              <a:pPr/>
              <a:t>5/24/2012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4139-B77C-4CAA-AC7A-8E30897225B7}" type="datetimeFigureOut">
              <a:rPr lang="en-US" smtClean="0"/>
              <a:pPr/>
              <a:t>5/24/2012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4139-B77C-4CAA-AC7A-8E30897225B7}"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3950D-01BF-45D8-8B6D-AFB14EF059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4139-B77C-4CAA-AC7A-8E30897225B7}" type="datetimeFigureOut">
              <a:rPr lang="en-US" smtClean="0"/>
              <a:pPr/>
              <a:t>5/24/2012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3950D-01BF-45D8-8B6D-AFB14EF059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p:nvPr>
        </p:nvSpPr>
        <p:spPr>
          <a:xfrm>
            <a:off x="1066800" y="685800"/>
            <a:ext cx="7772400" cy="1470025"/>
          </a:xfrm>
          <a:effectLst>
            <a:outerShdw dist="35921" dir="2700000" algn="ctr" rotWithShape="0">
              <a:schemeClr val="tx1"/>
            </a:outerShdw>
          </a:effectLst>
        </p:spPr>
        <p:txBody>
          <a:bodyPr>
            <a:normAutofit/>
          </a:bodyPr>
          <a:lstStyle/>
          <a:p>
            <a:pPr algn="r">
              <a:defRPr/>
            </a:pP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Hurricane Risk: Present and Future</a:t>
            </a:r>
            <a:endParaRPr lang="en-US" sz="5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124" name="Rectangle 4"/>
          <p:cNvSpPr>
            <a:spLocks noGrp="1" noChangeArrowheads="1"/>
          </p:cNvSpPr>
          <p:nvPr>
            <p:ph type="subTitle" idx="1"/>
          </p:nvPr>
        </p:nvSpPr>
        <p:spPr>
          <a:xfrm>
            <a:off x="228600" y="4724400"/>
            <a:ext cx="8458200" cy="1981200"/>
          </a:xfrm>
        </p:spPr>
        <p:txBody>
          <a:bodyPr>
            <a:normAutofit/>
          </a:bodyPr>
          <a:lstStyle/>
          <a:p>
            <a:pPr algn="l">
              <a:lnSpc>
                <a:spcPct val="90000"/>
              </a:lnSpc>
            </a:pPr>
            <a:r>
              <a:rPr lang="en-US" sz="2800" b="1" dirty="0" smtClean="0">
                <a:solidFill>
                  <a:srgbClr val="0F2AB1"/>
                </a:solidFill>
              </a:rPr>
              <a:t>Kerry Emanuel</a:t>
            </a:r>
          </a:p>
          <a:p>
            <a:pPr algn="l">
              <a:lnSpc>
                <a:spcPct val="90000"/>
              </a:lnSpc>
            </a:pPr>
            <a:r>
              <a:rPr lang="en-US" sz="2800" b="1" dirty="0" smtClean="0">
                <a:solidFill>
                  <a:srgbClr val="0F2AB1"/>
                </a:solidFill>
              </a:rPr>
              <a:t>Program in Atmospheres, Oceans, and Climate</a:t>
            </a:r>
          </a:p>
          <a:p>
            <a:pPr algn="l">
              <a:lnSpc>
                <a:spcPct val="90000"/>
              </a:lnSpc>
            </a:pPr>
            <a:r>
              <a:rPr lang="en-US" sz="2800" b="1" dirty="0" smtClean="0">
                <a:solidFill>
                  <a:srgbClr val="0F2AB1"/>
                </a:solidFill>
              </a:rPr>
              <a:t>Massachusetts Institute of </a:t>
            </a:r>
            <a:r>
              <a:rPr lang="en-US" sz="2800" b="1" dirty="0" smtClean="0">
                <a:solidFill>
                  <a:srgbClr val="0F2AB1"/>
                </a:solidFill>
              </a:rPr>
              <a:t>Technology</a:t>
            </a:r>
          </a:p>
          <a:p>
            <a:pPr algn="l">
              <a:lnSpc>
                <a:spcPct val="90000"/>
              </a:lnSpc>
            </a:pPr>
            <a:r>
              <a:rPr lang="en-US" sz="2800" b="1" dirty="0" smtClean="0">
                <a:solidFill>
                  <a:srgbClr val="00B050"/>
                </a:solidFill>
              </a:rPr>
              <a:t>WindRiskTech, L.L.C.</a:t>
            </a:r>
            <a:endParaRPr lang="en-US" sz="2800" b="1" dirty="0" smtClean="0">
              <a:solidFill>
                <a:srgbClr val="00B050"/>
              </a:solidFill>
            </a:endParaRPr>
          </a:p>
          <a:p>
            <a:pPr algn="l">
              <a:lnSpc>
                <a:spcPct val="90000"/>
              </a:lnSpc>
            </a:pPr>
            <a:endParaRPr lang="en-US" sz="2500" b="1" dirty="0" smtClean="0">
              <a:solidFill>
                <a:srgbClr val="002060"/>
              </a:solidFill>
            </a:endParaRPr>
          </a:p>
          <a:p>
            <a:pPr algn="l">
              <a:lnSpc>
                <a:spcPct val="90000"/>
              </a:lnSpc>
            </a:pPr>
            <a:endParaRPr lang="en-US" sz="2500" b="1" dirty="0" smtClean="0">
              <a:solidFill>
                <a:srgbClr val="002060"/>
              </a:solidFill>
            </a:endParaRPr>
          </a:p>
          <a:p>
            <a:pPr algn="l">
              <a:lnSpc>
                <a:spcPct val="90000"/>
              </a:lnSpc>
            </a:pPr>
            <a:endParaRPr lang="en-US" sz="2500" b="1"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solidFill>
                  <a:srgbClr val="0033CC"/>
                </a:solidFill>
                <a:effectLst>
                  <a:outerShdw blurRad="38100" dist="38100" dir="2700000" algn="tl">
                    <a:srgbClr val="000000">
                      <a:alpha val="43137"/>
                    </a:srgbClr>
                  </a:outerShdw>
                </a:effectLst>
                <a:latin typeface="Arial" pitchFamily="34" charset="0"/>
                <a:cs typeface="Arial" pitchFamily="34" charset="0"/>
              </a:rPr>
              <a:t>How to deal with this?</a:t>
            </a:r>
          </a:p>
        </p:txBody>
      </p:sp>
      <p:sp>
        <p:nvSpPr>
          <p:cNvPr id="84995" name="Rectangle 3"/>
          <p:cNvSpPr>
            <a:spLocks noGrp="1" noChangeArrowheads="1"/>
          </p:cNvSpPr>
          <p:nvPr>
            <p:ph type="body" sz="half" idx="1"/>
          </p:nvPr>
        </p:nvSpPr>
        <p:spPr>
          <a:xfrm>
            <a:off x="457200" y="1371600"/>
            <a:ext cx="8382000" cy="1219200"/>
          </a:xfrm>
        </p:spPr>
        <p:txBody>
          <a:bodyPr/>
          <a:lstStyle/>
          <a:p>
            <a:pPr>
              <a:buSzPct val="60000"/>
              <a:buBlip>
                <a:blip r:embed="rId3"/>
              </a:buBlip>
            </a:pPr>
            <a:r>
              <a:rPr lang="en-US" sz="2800" dirty="0">
                <a:solidFill>
                  <a:srgbClr val="0033CC"/>
                </a:solidFill>
                <a:latin typeface="Arial" pitchFamily="34" charset="0"/>
                <a:cs typeface="Arial" pitchFamily="34" charset="0"/>
              </a:rPr>
              <a:t>Option 1:  Brute force and obstinacy</a:t>
            </a:r>
          </a:p>
          <a:p>
            <a:pPr>
              <a:buSzPct val="60000"/>
              <a:buBlip>
                <a:blip r:embed="rId3"/>
              </a:buBlip>
            </a:pPr>
            <a:r>
              <a:rPr lang="en-US" sz="2800" b="1" dirty="0">
                <a:solidFill>
                  <a:srgbClr val="0033CC"/>
                </a:solidFill>
                <a:effectLst>
                  <a:outerShdw blurRad="38100" dist="38100" dir="2700000" algn="tl">
                    <a:srgbClr val="C0C0C0"/>
                  </a:outerShdw>
                </a:effectLst>
                <a:latin typeface="Arial" pitchFamily="34" charset="0"/>
                <a:cs typeface="Arial" pitchFamily="34" charset="0"/>
              </a:rPr>
              <a:t>Option 2: Applied math and modest resources</a:t>
            </a:r>
          </a:p>
          <a:p>
            <a:endParaRPr lang="en-US" sz="2800" dirty="0"/>
          </a:p>
        </p:txBody>
      </p:sp>
      <p:pic>
        <p:nvPicPr>
          <p:cNvPr id="84996" name="Picture 4" descr="Crumpled%20paper%20and%20pencil-773142"/>
          <p:cNvPicPr>
            <a:picLocks noGrp="1" noChangeAspect="1" noChangeArrowheads="1"/>
          </p:cNvPicPr>
          <p:nvPr>
            <p:ph sz="quarter" idx="2"/>
          </p:nvPr>
        </p:nvPicPr>
        <p:blipFill>
          <a:blip r:embed="rId4" cstate="print"/>
          <a:srcRect/>
          <a:stretch>
            <a:fillRect/>
          </a:stretch>
        </p:blipFill>
        <p:spPr>
          <a:xfrm>
            <a:off x="381000" y="2743200"/>
            <a:ext cx="4191000" cy="2614613"/>
          </a:xfrm>
          <a:noFill/>
          <a:ln/>
        </p:spPr>
      </p:pic>
      <p:pic>
        <p:nvPicPr>
          <p:cNvPr id="84997" name="Picture 5" descr="23277595"/>
          <p:cNvPicPr>
            <a:picLocks noGrp="1" noChangeAspect="1" noChangeArrowheads="1"/>
          </p:cNvPicPr>
          <p:nvPr>
            <p:ph sz="quarter" idx="3"/>
          </p:nvPr>
        </p:nvPicPr>
        <p:blipFill>
          <a:blip r:embed="rId5" cstate="print"/>
          <a:srcRect/>
          <a:stretch>
            <a:fillRect/>
          </a:stretch>
        </p:blipFill>
        <p:spPr>
          <a:xfrm>
            <a:off x="5257800" y="2743200"/>
            <a:ext cx="2655888" cy="2667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box(in)">
                                      <p:cBhvr>
                                        <p:cTn id="7" dur="500"/>
                                        <p:tgtEl>
                                          <p:spTgt spid="849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box(in)">
                                      <p:cBhvr>
                                        <p:cTn id="12" dur="500"/>
                                        <p:tgtEl>
                                          <p:spTgt spid="849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4997"/>
                                        </p:tgtEl>
                                        <p:attrNameLst>
                                          <p:attrName>style.visibility</p:attrName>
                                        </p:attrNameLst>
                                      </p:cBhvr>
                                      <p:to>
                                        <p:strVal val="visible"/>
                                      </p:to>
                                    </p:set>
                                    <p:animEffect transition="in" filter="box(in)">
                                      <p:cBhvr>
                                        <p:cTn id="1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5059362"/>
          </a:xfrm>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Basic equations written as a function of </a:t>
            </a:r>
            <a:r>
              <a:rPr lang="en-US" i="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radius</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(distance from the storm Center), altitude, and time</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Re-Write in terms of </a:t>
            </a:r>
            <a:r>
              <a:rPr lang="en-US"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a</a:t>
            </a:r>
            <a:r>
              <a:rPr lang="en-US"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ngular </a:t>
            </a:r>
            <a:r>
              <a:rPr lang="en-US"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m</a:t>
            </a:r>
            <a:r>
              <a:rPr lang="en-US" b="1" i="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omentum</a:t>
            </a: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altitude, and time</a:t>
            </a:r>
            <a:r>
              <a:rPr lang="en-US" dirty="0" smtClean="0"/>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vrz"/>
          <p:cNvPicPr>
            <a:picLocks noChangeAspect="1" noChangeArrowheads="1"/>
          </p:cNvPicPr>
          <p:nvPr/>
        </p:nvPicPr>
        <p:blipFill>
          <a:blip r:embed="rId3" cstate="print"/>
          <a:srcRect/>
          <a:stretch>
            <a:fillRect/>
          </a:stretch>
        </p:blipFill>
        <p:spPr bwMode="auto">
          <a:xfrm>
            <a:off x="457200" y="288925"/>
            <a:ext cx="8229600" cy="62801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3" name="Picture 3" descr="C:\Users\Kerry\Documents\HURR\Newgraphicsfiles\M_contours.png"/>
          <p:cNvPicPr>
            <a:picLocks noChangeAspect="1" noChangeArrowheads="1"/>
          </p:cNvPicPr>
          <p:nvPr/>
        </p:nvPicPr>
        <p:blipFill>
          <a:blip r:embed="rId2" cstate="print"/>
          <a:srcRect/>
          <a:stretch>
            <a:fillRect/>
          </a:stretch>
        </p:blipFill>
        <p:spPr bwMode="auto">
          <a:xfrm>
            <a:off x="914400" y="990600"/>
            <a:ext cx="7083980" cy="5315639"/>
          </a:xfrm>
          <a:prstGeom prst="rect">
            <a:avLst/>
          </a:prstGeom>
          <a:noFill/>
        </p:spPr>
      </p:pic>
      <p:sp>
        <p:nvSpPr>
          <p:cNvPr id="3" name="Title 2"/>
          <p:cNvSpPr>
            <a:spLocks noGrp="1"/>
          </p:cNvSpPr>
          <p:nvPr>
            <p:ph type="title"/>
          </p:nvPr>
        </p:nvSpPr>
        <p:spPr/>
        <p:txBody>
          <a:bodyPr>
            <a:normAutofit/>
          </a:bodyPr>
          <a:lstStyle/>
          <a:p>
            <a:r>
              <a:rPr lang="en-US" sz="3200" dirty="0" smtClean="0">
                <a:solidFill>
                  <a:srgbClr val="0F2AB1"/>
                </a:solidFill>
                <a:effectLst>
                  <a:outerShdw blurRad="38100" dist="38100" dir="2700000" algn="tl">
                    <a:srgbClr val="000000">
                      <a:alpha val="43137"/>
                    </a:srgbClr>
                  </a:outerShdw>
                </a:effectLst>
              </a:rPr>
              <a:t>Angular Momentum Distribution</a:t>
            </a:r>
            <a:endParaRPr lang="en-US" sz="3200" dirty="0">
              <a:solidFill>
                <a:srgbClr val="0F2AB1"/>
              </a:solidFill>
              <a:effectLst>
                <a:outerShdw blurRad="38100" dist="38100" dir="2700000" algn="tl">
                  <a:srgbClr val="000000">
                    <a:alpha val="43137"/>
                  </a:srgbClr>
                </a:outerShdw>
              </a:effectLst>
            </a:endParaRPr>
          </a:p>
        </p:txBody>
      </p:sp>
      <p:sp>
        <p:nvSpPr>
          <p:cNvPr id="4" name="TextBox 3"/>
          <p:cNvSpPr txBox="1"/>
          <p:nvPr/>
        </p:nvSpPr>
        <p:spPr>
          <a:xfrm>
            <a:off x="152400" y="2743200"/>
            <a:ext cx="1524000" cy="369332"/>
          </a:xfrm>
          <a:prstGeom prst="rect">
            <a:avLst/>
          </a:prstGeom>
          <a:noFill/>
        </p:spPr>
        <p:txBody>
          <a:bodyPr wrap="square" rtlCol="0">
            <a:spAutoFit/>
          </a:bodyPr>
          <a:lstStyle/>
          <a:p>
            <a:r>
              <a:rPr lang="en-US" b="1" dirty="0" smtClean="0"/>
              <a:t>Altitude (km)</a:t>
            </a:r>
            <a:endParaRPr lang="en-US" b="1" dirty="0"/>
          </a:p>
        </p:txBody>
      </p:sp>
      <p:sp>
        <p:nvSpPr>
          <p:cNvPr id="5" name="TextBox 4"/>
          <p:cNvSpPr txBox="1"/>
          <p:nvPr/>
        </p:nvSpPr>
        <p:spPr>
          <a:xfrm>
            <a:off x="1219200" y="6324600"/>
            <a:ext cx="1905000" cy="369332"/>
          </a:xfrm>
          <a:prstGeom prst="rect">
            <a:avLst/>
          </a:prstGeom>
          <a:noFill/>
        </p:spPr>
        <p:txBody>
          <a:bodyPr wrap="square" rtlCol="0">
            <a:spAutoFit/>
          </a:bodyPr>
          <a:lstStyle/>
          <a:p>
            <a:r>
              <a:rPr lang="en-US" dirty="0" smtClean="0">
                <a:latin typeface="Arial" pitchFamily="34" charset="0"/>
                <a:cs typeface="Arial" pitchFamily="34" charset="0"/>
              </a:rPr>
              <a:t>Storm Center</a:t>
            </a:r>
            <a:endParaRPr lang="en-US" dirty="0">
              <a:latin typeface="Arial" pitchFamily="34" charset="0"/>
              <a:cs typeface="Arial" pitchFamily="34" charset="0"/>
            </a:endParaRPr>
          </a:p>
        </p:txBody>
      </p:sp>
      <p:cxnSp>
        <p:nvCxnSpPr>
          <p:cNvPr id="7" name="Straight Arrow Connector 6"/>
          <p:cNvCxnSpPr/>
          <p:nvPr/>
        </p:nvCxnSpPr>
        <p:spPr>
          <a:xfrm flipV="1">
            <a:off x="1828800" y="6019800"/>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4" name="Picture 4" descr="http://wind.mit.edu/%7Eemanuel/temp1t.png"/>
          <p:cNvPicPr>
            <a:picLocks noChangeAspect="1" noChangeArrowheads="1"/>
          </p:cNvPicPr>
          <p:nvPr/>
        </p:nvPicPr>
        <p:blipFill>
          <a:blip r:embed="rId2" cstate="print"/>
          <a:srcRect/>
          <a:stretch>
            <a:fillRect/>
          </a:stretch>
        </p:blipFill>
        <p:spPr bwMode="auto">
          <a:xfrm>
            <a:off x="4114800" y="3378000"/>
            <a:ext cx="4419600" cy="3480000"/>
          </a:xfrm>
          <a:prstGeom prst="rect">
            <a:avLst/>
          </a:prstGeom>
          <a:noFill/>
        </p:spPr>
      </p:pic>
      <p:sp>
        <p:nvSpPr>
          <p:cNvPr id="2" name="Title 1"/>
          <p:cNvSpPr>
            <a:spLocks noGrp="1"/>
          </p:cNvSpPr>
          <p:nvPr>
            <p:ph type="title"/>
          </p:nvPr>
        </p:nvSpPr>
        <p:spPr>
          <a:xfrm>
            <a:off x="457200" y="274638"/>
            <a:ext cx="8382000" cy="3459162"/>
          </a:xfrm>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Originally Developed as a Student Laboratory Tool, Later Adapted  as a Hurricane Intensity </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Forecasting </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Model</a:t>
            </a:r>
            <a:r>
              <a:rPr lang="en-US" dirty="0" smtClean="0">
                <a:solidFill>
                  <a:srgbClr val="0033CC"/>
                </a:solidFill>
                <a:latin typeface="Arial" pitchFamily="34" charset="0"/>
                <a:cs typeface="Arial" pitchFamily="34" charset="0"/>
              </a:rPr>
              <a:t/>
            </a:r>
            <a:br>
              <a:rPr lang="en-US" dirty="0" smtClean="0">
                <a:solidFill>
                  <a:srgbClr val="0033CC"/>
                </a:solidFill>
                <a:latin typeface="Arial" pitchFamily="34" charset="0"/>
                <a:cs typeface="Arial" pitchFamily="34" charset="0"/>
              </a:rPr>
            </a:br>
            <a:r>
              <a:rPr lang="en-US" sz="3600" dirty="0" smtClean="0">
                <a:solidFill>
                  <a:srgbClr val="0033CC"/>
                </a:solidFill>
                <a:latin typeface="Arial" pitchFamily="34" charset="0"/>
                <a:cs typeface="Arial" pitchFamily="34" charset="0"/>
              </a:rPr>
              <a:t>(http://wind.mit.edu/~</a:t>
            </a:r>
            <a:r>
              <a:rPr lang="en-US" sz="3600" dirty="0" smtClean="0">
                <a:solidFill>
                  <a:srgbClr val="0033CC"/>
                </a:solidFill>
                <a:latin typeface="Arial" pitchFamily="34" charset="0"/>
                <a:cs typeface="Arial" pitchFamily="34" charset="0"/>
              </a:rPr>
              <a:t>emanuel/storm.html)</a:t>
            </a:r>
            <a:endParaRPr lang="en-US" sz="3600" dirty="0">
              <a:solidFill>
                <a:srgbClr val="0033CC"/>
              </a:solidFill>
              <a:latin typeface="Arial" pitchFamily="34" charset="0"/>
              <a:cs typeface="Arial" pitchFamily="34" charset="0"/>
            </a:endParaRPr>
          </a:p>
        </p:txBody>
      </p:sp>
      <p:pic>
        <p:nvPicPr>
          <p:cNvPr id="404482" name="Picture 2" descr="http://wind.mit.edu/%7Eemanuel/temp1.png"/>
          <p:cNvPicPr>
            <a:picLocks noChangeAspect="1" noChangeArrowheads="1"/>
          </p:cNvPicPr>
          <p:nvPr/>
        </p:nvPicPr>
        <p:blipFill>
          <a:blip r:embed="rId3" cstate="print"/>
          <a:srcRect/>
          <a:stretch>
            <a:fillRect/>
          </a:stretch>
        </p:blipFill>
        <p:spPr bwMode="auto">
          <a:xfrm>
            <a:off x="1219200" y="3429000"/>
            <a:ext cx="3276600" cy="3276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descr="C:\Users\Kerry\Documents\CHIP\2011\dora.png"/>
          <p:cNvPicPr>
            <a:picLocks noChangeAspect="1" noChangeArrowheads="1"/>
          </p:cNvPicPr>
          <p:nvPr/>
        </p:nvPicPr>
        <p:blipFill>
          <a:blip r:embed="rId2" cstate="print"/>
          <a:srcRect/>
          <a:stretch>
            <a:fillRect/>
          </a:stretch>
        </p:blipFill>
        <p:spPr bwMode="auto">
          <a:xfrm>
            <a:off x="457200" y="341953"/>
            <a:ext cx="8077199" cy="60609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descr="C:\Users\Kerry\Documents\CHIP\2011\scoresep.png"/>
          <p:cNvPicPr>
            <a:picLocks noChangeAspect="1" noChangeArrowheads="1"/>
          </p:cNvPicPr>
          <p:nvPr/>
        </p:nvPicPr>
        <p:blipFill>
          <a:blip r:embed="rId3" cstate="print"/>
          <a:srcRect/>
          <a:stretch>
            <a:fillRect/>
          </a:stretch>
        </p:blipFill>
        <p:spPr bwMode="auto">
          <a:xfrm>
            <a:off x="609600" y="729719"/>
            <a:ext cx="7987669" cy="54424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382000" cy="2362200"/>
          </a:xfrm>
        </p:spPr>
        <p:txBody>
          <a:bodyPr>
            <a:normAutofit/>
          </a:bodyPr>
          <a:lstStyle/>
          <a:p>
            <a:r>
              <a:rPr lang="en-US" sz="38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How Can We Use This Model to Help Assess Hurricane Risk in Current and Future Climates?</a:t>
            </a:r>
            <a:endParaRPr lang="en-US" sz="3800" b="1"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idx="4294967295"/>
          </p:nvPr>
        </p:nvSpPr>
        <p:spPr>
          <a:xfrm>
            <a:off x="457200" y="152400"/>
            <a:ext cx="8229600" cy="914400"/>
          </a:xfrm>
        </p:spPr>
        <p:txBody>
          <a:bodyPr>
            <a:normAutofit/>
          </a:bodyPr>
          <a:lstStyle/>
          <a:p>
            <a:pPr eaLnBrk="1" hangingPunct="1">
              <a:defRPr/>
            </a:pPr>
            <a:r>
              <a:rPr lang="en-US" sz="3600" b="1" dirty="0" smtClean="0">
                <a:solidFill>
                  <a:srgbClr val="0F2AB1"/>
                </a:solidFill>
                <a:effectLst>
                  <a:outerShdw blurRad="38100" dist="38100" dir="2700000" algn="tl">
                    <a:srgbClr val="C0C0C0"/>
                  </a:outerShdw>
                </a:effectLst>
                <a:latin typeface="Arial" pitchFamily="34" charset="0"/>
                <a:cs typeface="Arial" pitchFamily="34" charset="0"/>
              </a:rPr>
              <a:t>Risk Assessment Approach:</a:t>
            </a:r>
          </a:p>
        </p:txBody>
      </p:sp>
      <p:sp>
        <p:nvSpPr>
          <p:cNvPr id="21508" name="Rectangle 4"/>
          <p:cNvSpPr>
            <a:spLocks noGrp="1" noChangeArrowheads="1"/>
          </p:cNvSpPr>
          <p:nvPr>
            <p:ph type="body" sz="half" idx="4294967295"/>
          </p:nvPr>
        </p:nvSpPr>
        <p:spPr>
          <a:xfrm>
            <a:off x="457200" y="1295400"/>
            <a:ext cx="8382000" cy="4876800"/>
          </a:xfrm>
        </p:spPr>
        <p:txBody>
          <a:bodyPr>
            <a:normAutofit lnSpcReduction="10000"/>
          </a:bodyPr>
          <a:lstStyle/>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1</a:t>
            </a:r>
            <a:r>
              <a:rPr lang="en-US" sz="2600" dirty="0" smtClean="0">
                <a:solidFill>
                  <a:srgbClr val="0F2AB1"/>
                </a:solidFill>
                <a:latin typeface="Arial" pitchFamily="34" charset="0"/>
                <a:cs typeface="Arial" pitchFamily="34" charset="0"/>
              </a:rPr>
              <a:t>: Seed each ocean basin with a very large number of weak, randomly located cyclones</a:t>
            </a:r>
          </a:p>
          <a:p>
            <a:pPr>
              <a:lnSpc>
                <a:spcPct val="90000"/>
              </a:lnSpc>
              <a:buSzPct val="60000"/>
              <a:buBlip>
                <a:blip r:embed="rId3"/>
              </a:buBlip>
            </a:pPr>
            <a:endParaRPr lang="en-US" sz="26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2</a:t>
            </a:r>
            <a:r>
              <a:rPr lang="en-US" sz="2600" dirty="0" smtClean="0">
                <a:solidFill>
                  <a:srgbClr val="0F2AB1"/>
                </a:solidFill>
                <a:latin typeface="Arial" pitchFamily="34" charset="0"/>
                <a:cs typeface="Arial" pitchFamily="34" charset="0"/>
              </a:rPr>
              <a:t>: Cyclones are assumed to move with the large scale atmospheric flow in which they are embedded, plus a correction for beta drift</a:t>
            </a:r>
          </a:p>
          <a:p>
            <a:pPr>
              <a:lnSpc>
                <a:spcPct val="90000"/>
              </a:lnSpc>
              <a:buSzPct val="60000"/>
              <a:buBlip>
                <a:blip r:embed="rId3"/>
              </a:buBlip>
            </a:pPr>
            <a:endParaRPr lang="en-US" sz="26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3</a:t>
            </a:r>
            <a:r>
              <a:rPr lang="en-US" sz="2600" dirty="0" smtClean="0">
                <a:solidFill>
                  <a:srgbClr val="0F2AB1"/>
                </a:solidFill>
                <a:latin typeface="Arial" pitchFamily="34" charset="0"/>
                <a:cs typeface="Arial" pitchFamily="34" charset="0"/>
              </a:rPr>
              <a:t>: Run the CHIPS model for each cyclone, and note how many achieve at least tropical storm strength</a:t>
            </a:r>
            <a:endParaRPr lang="en-US" sz="24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endParaRPr lang="en-US" sz="2600" dirty="0" smtClean="0">
              <a:solidFill>
                <a:srgbClr val="0F2AB1"/>
              </a:solidFill>
              <a:latin typeface="Arial" pitchFamily="34" charset="0"/>
              <a:cs typeface="Arial" pitchFamily="34" charset="0"/>
            </a:endParaRPr>
          </a:p>
          <a:p>
            <a:pPr eaLnBrk="1" hangingPunct="1">
              <a:lnSpc>
                <a:spcPct val="90000"/>
              </a:lnSpc>
              <a:buSzPct val="60000"/>
              <a:buBlip>
                <a:blip r:embed="rId3"/>
              </a:buBlip>
            </a:pPr>
            <a:r>
              <a:rPr lang="en-US" sz="2600" b="1" dirty="0" smtClean="0">
                <a:solidFill>
                  <a:srgbClr val="0F2AB1"/>
                </a:solidFill>
                <a:latin typeface="Arial" pitchFamily="34" charset="0"/>
                <a:cs typeface="Arial" pitchFamily="34" charset="0"/>
              </a:rPr>
              <a:t>Step 4:</a:t>
            </a:r>
            <a:r>
              <a:rPr lang="en-US" sz="2600" dirty="0" smtClean="0">
                <a:solidFill>
                  <a:srgbClr val="0F2AB1"/>
                </a:solidFill>
                <a:latin typeface="Arial" pitchFamily="34" charset="0"/>
                <a:cs typeface="Arial" pitchFamily="34" charset="0"/>
              </a:rPr>
              <a:t> Using the small fraction of surviving events, determine storm statistics</a:t>
            </a:r>
          </a:p>
        </p:txBody>
      </p:sp>
      <p:sp>
        <p:nvSpPr>
          <p:cNvPr id="5" name="TextBox 4"/>
          <p:cNvSpPr txBox="1"/>
          <p:nvPr/>
        </p:nvSpPr>
        <p:spPr>
          <a:xfrm>
            <a:off x="533400" y="6324600"/>
            <a:ext cx="8153400" cy="461665"/>
          </a:xfrm>
          <a:prstGeom prst="rect">
            <a:avLst/>
          </a:prstGeom>
          <a:noFill/>
        </p:spPr>
        <p:txBody>
          <a:bodyPr wrap="square" rtlCol="0">
            <a:spAutoFit/>
          </a:bodyPr>
          <a:lstStyle/>
          <a:p>
            <a:r>
              <a:rPr lang="en-US" sz="2400" dirty="0" smtClean="0">
                <a:latin typeface="Arial" pitchFamily="34" charset="0"/>
                <a:cs typeface="Arial" pitchFamily="34" charset="0"/>
              </a:rPr>
              <a:t>Details:  Emanuel et al., </a:t>
            </a:r>
            <a:r>
              <a:rPr lang="en-US" sz="2400" i="1" dirty="0" smtClean="0">
                <a:latin typeface="Arial" pitchFamily="34" charset="0"/>
                <a:cs typeface="Arial" pitchFamily="34" charset="0"/>
              </a:rPr>
              <a:t>Bull. Amer. Meteor. Soc</a:t>
            </a:r>
            <a:r>
              <a:rPr lang="en-US" sz="2400" dirty="0" smtClean="0">
                <a:latin typeface="Arial" pitchFamily="34" charset="0"/>
                <a:cs typeface="Arial" pitchFamily="34" charset="0"/>
              </a:rPr>
              <a:t>, 2008</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153400" cy="1706562"/>
          </a:xfrm>
        </p:spPr>
        <p:txBody>
          <a:bodyPr>
            <a:normAutofit/>
          </a:bodyPr>
          <a:lstStyle/>
          <a:p>
            <a: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t>Synthetic Track </a:t>
            </a:r>
            <a:r>
              <a:rPr lang="en-US" sz="33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Generation:</a:t>
            </a:r>
            <a: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t/>
            </a:r>
            <a:b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sz="33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Generation of </a:t>
            </a:r>
            <a:r>
              <a:rPr lang="en-US" sz="3300" dirty="0">
                <a:solidFill>
                  <a:srgbClr val="0F2AB1"/>
                </a:solidFill>
                <a:effectLst>
                  <a:outerShdw blurRad="38100" dist="38100" dir="2700000" algn="tl">
                    <a:srgbClr val="000000">
                      <a:alpha val="43137"/>
                    </a:srgbClr>
                  </a:outerShdw>
                </a:effectLst>
                <a:latin typeface="Arial" pitchFamily="34" charset="0"/>
                <a:cs typeface="Arial" pitchFamily="34" charset="0"/>
              </a:rPr>
              <a:t>Synthetic Wind Time Series</a:t>
            </a:r>
          </a:p>
        </p:txBody>
      </p:sp>
      <p:sp>
        <p:nvSpPr>
          <p:cNvPr id="23555" name="Rectangle 3"/>
          <p:cNvSpPr>
            <a:spLocks noGrp="1" noChangeArrowheads="1"/>
          </p:cNvSpPr>
          <p:nvPr>
            <p:ph type="body" idx="1"/>
          </p:nvPr>
        </p:nvSpPr>
        <p:spPr>
          <a:xfrm>
            <a:off x="381000" y="2819400"/>
            <a:ext cx="8229600" cy="3763963"/>
          </a:xfrm>
        </p:spPr>
        <p:txBody>
          <a:bodyPr>
            <a:normAutofit lnSpcReduction="10000"/>
          </a:bodyPr>
          <a:lstStyle/>
          <a:p>
            <a:pPr>
              <a:buSzPct val="70000"/>
              <a:buBlip>
                <a:blip r:embed="rId2"/>
              </a:buBlip>
            </a:pPr>
            <a:r>
              <a:rPr lang="en-US" sz="3000" b="1" dirty="0" smtClean="0">
                <a:solidFill>
                  <a:srgbClr val="0F2AB1"/>
                </a:solidFill>
                <a:latin typeface="Arial" pitchFamily="34" charset="0"/>
                <a:cs typeface="Arial" pitchFamily="34" charset="0"/>
              </a:rPr>
              <a:t>Postulate </a:t>
            </a:r>
            <a:r>
              <a:rPr lang="en-US" sz="3000" b="1" dirty="0">
                <a:solidFill>
                  <a:srgbClr val="0F2AB1"/>
                </a:solidFill>
                <a:latin typeface="Arial" pitchFamily="34" charset="0"/>
                <a:cs typeface="Arial" pitchFamily="34" charset="0"/>
              </a:rPr>
              <a:t>that TCs move with vertically averaged environmental flow plus a “beta drift” </a:t>
            </a:r>
            <a:r>
              <a:rPr lang="en-US" sz="3000" b="1" dirty="0" smtClean="0">
                <a:solidFill>
                  <a:srgbClr val="0F2AB1"/>
                </a:solidFill>
                <a:latin typeface="Arial" pitchFamily="34" charset="0"/>
                <a:cs typeface="Arial" pitchFamily="34" charset="0"/>
              </a:rPr>
              <a:t>correction for effects of the earth’s curvature and rotation</a:t>
            </a:r>
            <a:endParaRPr lang="en-US" sz="3000" b="1" dirty="0" smtClean="0">
              <a:solidFill>
                <a:srgbClr val="0F2AB1"/>
              </a:solidFill>
              <a:latin typeface="Arial" pitchFamily="34" charset="0"/>
              <a:cs typeface="Arial" pitchFamily="34" charset="0"/>
            </a:endParaRPr>
          </a:p>
          <a:p>
            <a:pPr>
              <a:buSzPct val="70000"/>
              <a:buNone/>
            </a:pPr>
            <a:endParaRPr lang="en-US" sz="3000" b="1" dirty="0">
              <a:solidFill>
                <a:srgbClr val="0F2AB1"/>
              </a:solidFill>
              <a:latin typeface="Arial" pitchFamily="34" charset="0"/>
              <a:cs typeface="Arial" pitchFamily="34" charset="0"/>
            </a:endParaRPr>
          </a:p>
          <a:p>
            <a:pPr>
              <a:buSzPct val="70000"/>
              <a:buBlip>
                <a:blip r:embed="rId2"/>
              </a:buBlip>
            </a:pPr>
            <a:r>
              <a:rPr lang="en-US" sz="3000" b="1" dirty="0">
                <a:solidFill>
                  <a:srgbClr val="0F2AB1"/>
                </a:solidFill>
                <a:latin typeface="Arial" pitchFamily="34" charset="0"/>
                <a:cs typeface="Arial" pitchFamily="34" charset="0"/>
              </a:rPr>
              <a:t>Approximate “vertically averaged” by weighted mean of </a:t>
            </a:r>
            <a:r>
              <a:rPr lang="en-US" sz="3000" b="1" dirty="0" smtClean="0">
                <a:solidFill>
                  <a:srgbClr val="0F2AB1"/>
                </a:solidFill>
                <a:latin typeface="Arial" pitchFamily="34" charset="0"/>
                <a:cs typeface="Arial" pitchFamily="34" charset="0"/>
              </a:rPr>
              <a:t>about 1.5 and 10 km altitude</a:t>
            </a:r>
            <a:endParaRPr lang="en-US" sz="3000" b="1" dirty="0">
              <a:solidFill>
                <a:srgbClr val="0F2AB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a:xfrm>
            <a:off x="457200" y="0"/>
            <a:ext cx="8229600" cy="1143000"/>
          </a:xfrm>
        </p:spPr>
        <p:txBody>
          <a:bodyPr>
            <a:normAutofit/>
          </a:bodyPr>
          <a:lstStyle/>
          <a:p>
            <a:pPr>
              <a:defRPr/>
            </a:pPr>
            <a:r>
              <a:rPr lang="en-US" sz="30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Limitations of a strictly statistical approach</a:t>
            </a:r>
            <a:endParaRPr lang="en-US" sz="3000" b="1" dirty="0">
              <a:solidFill>
                <a:srgbClr val="0F2AB1"/>
              </a:solidFill>
              <a:effectLst>
                <a:outerShdw blurRad="38100" dist="38100" dir="2700000" algn="tl">
                  <a:srgbClr val="C0C0C0"/>
                </a:outerShdw>
              </a:effectLst>
              <a:latin typeface="Arial" pitchFamily="34" charset="0"/>
              <a:cs typeface="Arial" pitchFamily="34" charset="0"/>
            </a:endParaRPr>
          </a:p>
        </p:txBody>
      </p:sp>
      <p:sp>
        <p:nvSpPr>
          <p:cNvPr id="164869" name="Rectangle 5"/>
          <p:cNvSpPr>
            <a:spLocks noGrp="1" noChangeArrowheads="1"/>
          </p:cNvSpPr>
          <p:nvPr>
            <p:ph type="body" sz="half" idx="1"/>
          </p:nvPr>
        </p:nvSpPr>
        <p:spPr>
          <a:xfrm>
            <a:off x="533400" y="1828800"/>
            <a:ext cx="8077200" cy="3810000"/>
          </a:xfrm>
        </p:spPr>
        <p:txBody>
          <a:bodyPr>
            <a:normAutofit/>
          </a:bodyPr>
          <a:lstStyle/>
          <a:p>
            <a:pPr>
              <a:buSzPct val="80000"/>
              <a:buBlip>
                <a:blip r:embed="rId4"/>
              </a:buBlip>
              <a:defRPr/>
            </a:pPr>
            <a:r>
              <a:rPr lang="en-US" sz="2600" dirty="0">
                <a:solidFill>
                  <a:srgbClr val="0F2AB1"/>
                </a:solidFill>
                <a:latin typeface="Arial" pitchFamily="34" charset="0"/>
                <a:cs typeface="Arial" pitchFamily="34" charset="0"/>
              </a:rPr>
              <a:t>&gt;50% of all normalized damage caused by </a:t>
            </a:r>
            <a:r>
              <a:rPr lang="en-US" sz="2600" b="1" dirty="0">
                <a:solidFill>
                  <a:srgbClr val="0F2AB1"/>
                </a:solidFill>
                <a:latin typeface="Arial" pitchFamily="34" charset="0"/>
                <a:cs typeface="Arial" pitchFamily="34" charset="0"/>
              </a:rPr>
              <a:t>top 8 events</a:t>
            </a:r>
            <a:r>
              <a:rPr lang="en-US" sz="2600" dirty="0">
                <a:solidFill>
                  <a:srgbClr val="0F2AB1"/>
                </a:solidFill>
                <a:latin typeface="Arial" pitchFamily="34" charset="0"/>
                <a:cs typeface="Arial" pitchFamily="34" charset="0"/>
              </a:rPr>
              <a:t>, all category 3, 4 and 5</a:t>
            </a:r>
          </a:p>
          <a:p>
            <a:pPr>
              <a:buSzPct val="80000"/>
              <a:buBlip>
                <a:blip r:embed="rId4"/>
              </a:buBlip>
              <a:defRPr/>
            </a:pPr>
            <a:r>
              <a:rPr lang="en-US" sz="2600" b="1" dirty="0">
                <a:solidFill>
                  <a:srgbClr val="C00000"/>
                </a:solidFill>
                <a:latin typeface="Arial" pitchFamily="34" charset="0"/>
                <a:cs typeface="Arial" pitchFamily="34" charset="0"/>
              </a:rPr>
              <a:t>&gt;90% </a:t>
            </a:r>
            <a:r>
              <a:rPr lang="en-US" sz="2600" dirty="0">
                <a:solidFill>
                  <a:srgbClr val="0F2AB1"/>
                </a:solidFill>
                <a:latin typeface="Arial" pitchFamily="34" charset="0"/>
                <a:cs typeface="Arial" pitchFamily="34" charset="0"/>
              </a:rPr>
              <a:t>of all damage caused by storms of category </a:t>
            </a:r>
            <a:r>
              <a:rPr lang="en-US" sz="2600" b="1" dirty="0">
                <a:solidFill>
                  <a:srgbClr val="C00000"/>
                </a:solidFill>
                <a:latin typeface="Arial" pitchFamily="34" charset="0"/>
                <a:cs typeface="Arial" pitchFamily="34" charset="0"/>
              </a:rPr>
              <a:t>3</a:t>
            </a:r>
            <a:r>
              <a:rPr lang="en-US" sz="2600" dirty="0">
                <a:solidFill>
                  <a:srgbClr val="0F2AB1"/>
                </a:solidFill>
                <a:latin typeface="Arial" pitchFamily="34" charset="0"/>
                <a:cs typeface="Arial" pitchFamily="34" charset="0"/>
              </a:rPr>
              <a:t> and greater</a:t>
            </a:r>
          </a:p>
          <a:p>
            <a:pPr>
              <a:buSzPct val="80000"/>
              <a:buBlip>
                <a:blip r:embed="rId4"/>
              </a:buBlip>
              <a:defRPr/>
            </a:pPr>
            <a:r>
              <a:rPr lang="en-US" sz="2600" dirty="0">
                <a:solidFill>
                  <a:srgbClr val="0F2AB1"/>
                </a:solidFill>
                <a:latin typeface="Arial" pitchFamily="34" charset="0"/>
                <a:cs typeface="Arial" pitchFamily="34" charset="0"/>
              </a:rPr>
              <a:t>Category 3,4 and 5 events are only 13% of total landfalling events; only 30 since 1870</a:t>
            </a:r>
          </a:p>
          <a:p>
            <a:pPr>
              <a:buSzPct val="80000"/>
              <a:buBlip>
                <a:blip r:embed="rId4"/>
              </a:buBlip>
              <a:defRPr/>
            </a:pPr>
            <a:r>
              <a:rPr lang="en-US" sz="2600" dirty="0">
                <a:solidFill>
                  <a:srgbClr val="0F2AB1"/>
                </a:solidFill>
                <a:latin typeface="Arial" pitchFamily="34" charset="0"/>
                <a:cs typeface="Arial" pitchFamily="34" charset="0"/>
              </a:rPr>
              <a:t>    </a:t>
            </a:r>
            <a:r>
              <a:rPr lang="en-US" sz="2600" dirty="0" smtClean="0">
                <a:solidFill>
                  <a:srgbClr val="0F2AB1"/>
                </a:solidFill>
                <a:latin typeface="Arial" pitchFamily="34" charset="0"/>
                <a:cs typeface="Arial" pitchFamily="34" charset="0"/>
              </a:rPr>
              <a:t>  </a:t>
            </a:r>
            <a:r>
              <a:rPr lang="en-US" sz="2600" b="1" i="1" dirty="0" smtClean="0">
                <a:solidFill>
                  <a:srgbClr val="0F2AB1"/>
                </a:solidFill>
                <a:latin typeface="Arial" pitchFamily="34" charset="0"/>
                <a:cs typeface="Arial" pitchFamily="34" charset="0"/>
              </a:rPr>
              <a:t>Landfalling </a:t>
            </a:r>
            <a:r>
              <a:rPr lang="en-US" sz="2600" b="1" i="1" dirty="0">
                <a:solidFill>
                  <a:srgbClr val="0F2AB1"/>
                </a:solidFill>
                <a:latin typeface="Arial" pitchFamily="34" charset="0"/>
                <a:cs typeface="Arial" pitchFamily="34" charset="0"/>
              </a:rPr>
              <a:t>storm statistics are </a:t>
            </a:r>
            <a:r>
              <a:rPr lang="en-US" sz="2600" b="1" i="1" dirty="0" smtClean="0">
                <a:solidFill>
                  <a:srgbClr val="0F2AB1"/>
                </a:solidFill>
                <a:latin typeface="Arial" pitchFamily="34" charset="0"/>
                <a:cs typeface="Arial" pitchFamily="34" charset="0"/>
              </a:rPr>
              <a:t>inadequate </a:t>
            </a:r>
            <a:r>
              <a:rPr lang="en-US" sz="2600" b="1" i="1" dirty="0">
                <a:solidFill>
                  <a:srgbClr val="0F2AB1"/>
                </a:solidFill>
                <a:latin typeface="Arial" pitchFamily="34" charset="0"/>
                <a:cs typeface="Arial" pitchFamily="34" charset="0"/>
              </a:rPr>
              <a:t>for assessing hurricane risk</a:t>
            </a:r>
          </a:p>
        </p:txBody>
      </p:sp>
      <p:graphicFrame>
        <p:nvGraphicFramePr>
          <p:cNvPr id="1026" name="Object 2"/>
          <p:cNvGraphicFramePr>
            <a:graphicFrameLocks noChangeAspect="1"/>
          </p:cNvGraphicFramePr>
          <p:nvPr/>
        </p:nvGraphicFramePr>
        <p:xfrm>
          <a:off x="914400" y="4495800"/>
          <a:ext cx="450850" cy="409575"/>
        </p:xfrm>
        <a:graphic>
          <a:graphicData uri="http://schemas.openxmlformats.org/presentationml/2006/ole">
            <p:oleObj spid="_x0000_s1026" name="Equation" r:id="rId5" imgW="139680" imgH="126720" progId="Equation.DSMT4">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534400" cy="954107"/>
          </a:xfrm>
          <a:prstGeom prst="rect">
            <a:avLst/>
          </a:prstGeom>
          <a:noFill/>
        </p:spPr>
        <p:txBody>
          <a:bodyPr wrap="square" rtlCol="0">
            <a:spAutoFit/>
          </a:bodyPr>
          <a:lstStyle/>
          <a:p>
            <a:pPr algn="ctr"/>
            <a:r>
              <a:rPr lang="en-US" sz="28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Comparison of Random Seeding Genesis Locations with Observations</a:t>
            </a:r>
            <a:endPar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pic>
        <p:nvPicPr>
          <p:cNvPr id="372737" name="Picture 1" descr="C:\Users\Kerry\Documents\Riskproject\Figures\genatl.png"/>
          <p:cNvPicPr>
            <a:picLocks noChangeAspect="1" noChangeArrowheads="1"/>
          </p:cNvPicPr>
          <p:nvPr/>
        </p:nvPicPr>
        <p:blipFill>
          <a:blip r:embed="rId2" cstate="print"/>
          <a:srcRect l="8631" r="12083"/>
          <a:stretch>
            <a:fillRect/>
          </a:stretch>
        </p:blipFill>
        <p:spPr bwMode="auto">
          <a:xfrm>
            <a:off x="304800" y="1524000"/>
            <a:ext cx="4200215" cy="3975100"/>
          </a:xfrm>
          <a:prstGeom prst="rect">
            <a:avLst/>
          </a:prstGeom>
          <a:noFill/>
        </p:spPr>
      </p:pic>
      <p:pic>
        <p:nvPicPr>
          <p:cNvPr id="372738" name="Picture 2" descr="C:\Users\Kerry\Documents\Riskproject\Figures\genbestal.png"/>
          <p:cNvPicPr>
            <a:picLocks noChangeAspect="1" noChangeArrowheads="1"/>
          </p:cNvPicPr>
          <p:nvPr/>
        </p:nvPicPr>
        <p:blipFill>
          <a:blip r:embed="rId3" cstate="print"/>
          <a:srcRect l="8631" r="12083"/>
          <a:stretch>
            <a:fillRect/>
          </a:stretch>
        </p:blipFill>
        <p:spPr bwMode="auto">
          <a:xfrm>
            <a:off x="4572000" y="1524000"/>
            <a:ext cx="4200196" cy="39751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idx="4294967295"/>
          </p:nvPr>
        </p:nvSpPr>
        <p:spPr>
          <a:xfrm>
            <a:off x="457200" y="152400"/>
            <a:ext cx="8229600" cy="1143000"/>
          </a:xfrm>
        </p:spPr>
        <p:txBody>
          <a:bodyPr/>
          <a:lstStyle/>
          <a:p>
            <a:pPr eaLnBrk="1" hangingPunct="1">
              <a:defRPr/>
            </a:pPr>
            <a:r>
              <a:rPr lang="en-US" dirty="0" smtClean="0">
                <a:solidFill>
                  <a:srgbClr val="0F2AB1"/>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a:lstStyle/>
          <a:p>
            <a:pPr algn="ctr" eaLnBrk="1" hangingPunct="1">
              <a:defRPr/>
            </a:pPr>
            <a:r>
              <a:rPr lang="en-US" b="1" dirty="0" smtClean="0">
                <a:solidFill>
                  <a:srgbClr val="0F2AB1"/>
                </a:solidFill>
                <a:effectLst>
                  <a:outerShdw blurRad="38100" dist="38100" dir="2700000" algn="tl">
                    <a:srgbClr val="C0C0C0"/>
                  </a:outerShdw>
                </a:effectLst>
              </a:rPr>
              <a:t>Absolute genesis frequency calibrated to globe during the period 1980-2005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Riskproject\Figures\era40_1000tracks.tif"/>
          <p:cNvPicPr>
            <a:picLocks noChangeAspect="1" noChangeArrowheads="1"/>
          </p:cNvPicPr>
          <p:nvPr/>
        </p:nvPicPr>
        <p:blipFill>
          <a:blip r:embed="rId2" cstate="print"/>
          <a:srcRect/>
          <a:stretch>
            <a:fillRect/>
          </a:stretch>
        </p:blipFill>
        <p:spPr bwMode="auto">
          <a:xfrm>
            <a:off x="152400" y="304800"/>
            <a:ext cx="8763000" cy="57941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53400" cy="914400"/>
          </a:xfrm>
        </p:spPr>
        <p:txBody>
          <a:bodyPr rtlCol="0">
            <a:normAutofit/>
          </a:bodyPr>
          <a:lstStyle/>
          <a:p>
            <a:pPr eaLnBrk="1" fontAlgn="auto" hangingPunct="1">
              <a:spcAft>
                <a:spcPts val="0"/>
              </a:spcAft>
              <a:defRPr/>
            </a:pPr>
            <a:r>
              <a:rPr lang="en-US" sz="32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Sample Storm Wind Swath</a:t>
            </a:r>
            <a:endParaRPr lang="en-US" sz="3200"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pic>
        <p:nvPicPr>
          <p:cNvPr id="19459" name="Picture 2" descr="C:\Users\Kerry Emaanuel\Graphics\Transparent Figures\New_England_swath.png"/>
          <p:cNvPicPr>
            <a:picLocks noChangeAspect="1" noChangeArrowheads="1"/>
          </p:cNvPicPr>
          <p:nvPr/>
        </p:nvPicPr>
        <p:blipFill>
          <a:blip r:embed="rId3" cstate="print"/>
          <a:srcRect/>
          <a:stretch>
            <a:fillRect/>
          </a:stretch>
        </p:blipFill>
        <p:spPr bwMode="auto">
          <a:xfrm>
            <a:off x="1143000" y="1143000"/>
            <a:ext cx="6705600"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title" idx="4294967295"/>
          </p:nvPr>
        </p:nvSpPr>
        <p:spPr>
          <a:xfrm>
            <a:off x="457200" y="0"/>
            <a:ext cx="8229600" cy="1143000"/>
          </a:xfrm>
        </p:spPr>
        <p:txBody>
          <a:bodyPr>
            <a:normAutofit fontScale="90000"/>
          </a:bodyPr>
          <a:lstStyle/>
          <a:p>
            <a:pPr eaLnBrk="1" hangingPunct="1">
              <a:defRPr/>
            </a:pPr>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6-hour zonal displacements in region bounded by 10</a:t>
            </a:r>
            <a:r>
              <a:rPr lang="en-US" sz="2800" baseline="30000" dirty="0">
                <a:solidFill>
                  <a:srgbClr val="0F2AB1"/>
                </a:solidFill>
                <a:effectLst>
                  <a:outerShdw blurRad="38100" dist="38100" dir="2700000" algn="tl">
                    <a:srgbClr val="000000">
                      <a:alpha val="43137"/>
                    </a:srgbClr>
                  </a:outerShdw>
                </a:effectLst>
                <a:latin typeface="Arial" pitchFamily="34" charset="0"/>
                <a:cs typeface="Arial" pitchFamily="34" charset="0"/>
              </a:rPr>
              <a:t>o</a:t>
            </a:r>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 and 30</a:t>
            </a:r>
            <a:r>
              <a:rPr lang="en-US" sz="2800" baseline="30000" dirty="0">
                <a:solidFill>
                  <a:srgbClr val="0F2AB1"/>
                </a:solidFill>
                <a:effectLst>
                  <a:outerShdw blurRad="38100" dist="38100" dir="2700000" algn="tl">
                    <a:srgbClr val="000000">
                      <a:alpha val="43137"/>
                    </a:srgbClr>
                  </a:outerShdw>
                </a:effectLst>
                <a:latin typeface="Arial" pitchFamily="34" charset="0"/>
                <a:cs typeface="Arial" pitchFamily="34" charset="0"/>
              </a:rPr>
              <a:t>o</a:t>
            </a:r>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 N latitude, and 80</a:t>
            </a:r>
            <a:r>
              <a:rPr lang="en-US" sz="2800" baseline="30000" dirty="0">
                <a:solidFill>
                  <a:srgbClr val="0F2AB1"/>
                </a:solidFill>
                <a:effectLst>
                  <a:outerShdw blurRad="38100" dist="38100" dir="2700000" algn="tl">
                    <a:srgbClr val="000000">
                      <a:alpha val="43137"/>
                    </a:srgbClr>
                  </a:outerShdw>
                </a:effectLst>
                <a:latin typeface="Arial" pitchFamily="34" charset="0"/>
                <a:cs typeface="Arial" pitchFamily="34" charset="0"/>
              </a:rPr>
              <a:t>o</a:t>
            </a:r>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 and 30</a:t>
            </a:r>
            <a:r>
              <a:rPr lang="en-US" sz="2800" baseline="30000" dirty="0">
                <a:solidFill>
                  <a:srgbClr val="0F2AB1"/>
                </a:solidFill>
                <a:effectLst>
                  <a:outerShdw blurRad="38100" dist="38100" dir="2700000" algn="tl">
                    <a:srgbClr val="000000">
                      <a:alpha val="43137"/>
                    </a:srgbClr>
                  </a:outerShdw>
                </a:effectLst>
                <a:latin typeface="Arial" pitchFamily="34" charset="0"/>
                <a:cs typeface="Arial" pitchFamily="34" charset="0"/>
              </a:rPr>
              <a:t>o</a:t>
            </a:r>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 W longitude, using only post-1970 hurricane data</a:t>
            </a:r>
          </a:p>
        </p:txBody>
      </p:sp>
      <p:pic>
        <p:nvPicPr>
          <p:cNvPr id="45060" name="Picture 7" descr="C:\Users\Kerry Emaanuel\Powerpoint\Transparent_images\zonal_track_stats.png"/>
          <p:cNvPicPr>
            <a:picLocks noChangeAspect="1" noChangeArrowheads="1"/>
          </p:cNvPicPr>
          <p:nvPr/>
        </p:nvPicPr>
        <p:blipFill>
          <a:blip r:embed="rId3" cstate="print"/>
          <a:srcRect/>
          <a:stretch>
            <a:fillRect/>
          </a:stretch>
        </p:blipFill>
        <p:spPr bwMode="auto">
          <a:xfrm>
            <a:off x="990600" y="1143000"/>
            <a:ext cx="7543800"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457200" y="152400"/>
            <a:ext cx="8229600" cy="944562"/>
          </a:xfrm>
        </p:spPr>
        <p:txBody>
          <a:bodyPr>
            <a:noAutofit/>
          </a:bodyPr>
          <a:lstStyle/>
          <a:p>
            <a:pPr>
              <a:defRPr/>
            </a:pPr>
            <a:r>
              <a:rPr lang="en-US" sz="2600" dirty="0">
                <a:solidFill>
                  <a:srgbClr val="0F2AB1"/>
                </a:solidFill>
                <a:effectLst>
                  <a:outerShdw blurRad="38100" dist="38100" dir="2700000" algn="tl">
                    <a:srgbClr val="C0C0C0"/>
                  </a:outerShdw>
                </a:effectLst>
                <a:latin typeface="Arial" pitchFamily="34" charset="0"/>
                <a:cs typeface="Arial" pitchFamily="34" charset="0"/>
              </a:rPr>
              <a:t>Cumulative Distribution of Storm Lifetime Peak Wind Speed, with Sample of </a:t>
            </a:r>
            <a:r>
              <a:rPr lang="en-US" sz="2600" dirty="0" smtClean="0">
                <a:solidFill>
                  <a:srgbClr val="0F2AB1"/>
                </a:solidFill>
                <a:effectLst>
                  <a:outerShdw blurRad="38100" dist="38100" dir="2700000" algn="tl">
                    <a:srgbClr val="C0C0C0"/>
                  </a:outerShdw>
                </a:effectLst>
                <a:latin typeface="Arial" pitchFamily="34" charset="0"/>
                <a:cs typeface="Arial" pitchFamily="34" charset="0"/>
              </a:rPr>
              <a:t>1755</a:t>
            </a:r>
            <a:r>
              <a:rPr lang="en-US" sz="2600" dirty="0" smtClean="0">
                <a:solidFill>
                  <a:srgbClr val="0F2AB1"/>
                </a:solidFill>
                <a:latin typeface="Arial" pitchFamily="34" charset="0"/>
                <a:cs typeface="Arial" pitchFamily="34" charset="0"/>
              </a:rPr>
              <a:t> </a:t>
            </a:r>
            <a:r>
              <a:rPr lang="en-US" sz="2600" dirty="0">
                <a:solidFill>
                  <a:srgbClr val="0F2AB1"/>
                </a:solidFill>
                <a:effectLst>
                  <a:outerShdw blurRad="38100" dist="38100" dir="2700000" algn="tl">
                    <a:srgbClr val="C0C0C0"/>
                  </a:outerShdw>
                </a:effectLst>
                <a:latin typeface="Arial" pitchFamily="34" charset="0"/>
                <a:cs typeface="Arial" pitchFamily="34" charset="0"/>
              </a:rPr>
              <a:t>Synthetic Tracks</a:t>
            </a:r>
          </a:p>
        </p:txBody>
      </p:sp>
      <p:pic>
        <p:nvPicPr>
          <p:cNvPr id="43011" name="Picture 3" descr="C:\Users\Kerry Emaanuel\Riskproject\atlanticrand4histot.png"/>
          <p:cNvPicPr>
            <a:picLocks noChangeAspect="1" noChangeArrowheads="1"/>
          </p:cNvPicPr>
          <p:nvPr/>
        </p:nvPicPr>
        <p:blipFill>
          <a:blip r:embed="rId3" cstate="print"/>
          <a:srcRect/>
          <a:stretch>
            <a:fillRect/>
          </a:stretch>
        </p:blipFill>
        <p:spPr bwMode="auto">
          <a:xfrm>
            <a:off x="685800" y="838200"/>
            <a:ext cx="7571871" cy="5676651"/>
          </a:xfrm>
          <a:prstGeom prst="rect">
            <a:avLst/>
          </a:prstGeom>
          <a:noFill/>
        </p:spPr>
      </p:pic>
      <p:sp>
        <p:nvSpPr>
          <p:cNvPr id="9" name="Text Box 12"/>
          <p:cNvSpPr txBox="1">
            <a:spLocks noChangeArrowheads="1"/>
          </p:cNvSpPr>
          <p:nvPr/>
        </p:nvSpPr>
        <p:spPr bwMode="auto">
          <a:xfrm>
            <a:off x="6934200" y="621665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sz="32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Return Periods</a:t>
            </a:r>
          </a:p>
        </p:txBody>
      </p:sp>
      <p:pic>
        <p:nvPicPr>
          <p:cNvPr id="18435" name="Picture 4" descr="C:\Documents and Settings\Kerry Emanuel\My Documents\riskproject\fig2ct.png"/>
          <p:cNvPicPr>
            <a:picLocks noChangeAspect="1" noChangeArrowheads="1"/>
          </p:cNvPicPr>
          <p:nvPr/>
        </p:nvPicPr>
        <p:blipFill>
          <a:blip r:embed="rId3" cstate="print"/>
          <a:srcRect/>
          <a:stretch>
            <a:fillRect/>
          </a:stretch>
        </p:blipFill>
        <p:spPr bwMode="auto">
          <a:xfrm>
            <a:off x="685800" y="914400"/>
            <a:ext cx="7572375"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title" idx="4294967295"/>
          </p:nvPr>
        </p:nvSpPr>
        <p:spPr>
          <a:xfrm>
            <a:off x="457200" y="0"/>
            <a:ext cx="8229600" cy="1143000"/>
          </a:xfrm>
        </p:spPr>
        <p:txBody>
          <a:bodyPr/>
          <a:lstStyle/>
          <a:p>
            <a:pPr eaLnBrk="1" hangingPunct="1">
              <a:defRPr/>
            </a:pPr>
            <a:r>
              <a:rPr lang="en-US" dirty="0" smtClean="0">
                <a:solidFill>
                  <a:srgbClr val="0F2AB1"/>
                </a:solidFill>
                <a:effectLst>
                  <a:outerShdw blurRad="38100" dist="38100" dir="2700000" algn="tl">
                    <a:srgbClr val="C0C0C0"/>
                  </a:outerShdw>
                </a:effectLst>
              </a:rPr>
              <a:t>Genesis rates</a:t>
            </a:r>
          </a:p>
        </p:txBody>
      </p:sp>
      <p:sp>
        <p:nvSpPr>
          <p:cNvPr id="175109" name="Text Box 5"/>
          <p:cNvSpPr txBox="1">
            <a:spLocks noChangeArrowheads="1"/>
          </p:cNvSpPr>
          <p:nvPr/>
        </p:nvSpPr>
        <p:spPr bwMode="auto">
          <a:xfrm>
            <a:off x="2133600" y="4038600"/>
            <a:ext cx="1143000" cy="3968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latin typeface="Arial" pitchFamily="34" charset="0"/>
                <a:cs typeface="+mn-cs"/>
              </a:rPr>
              <a:t>Atlantic</a:t>
            </a:r>
          </a:p>
        </p:txBody>
      </p:sp>
      <p:sp>
        <p:nvSpPr>
          <p:cNvPr id="24582"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Eastern North Pacific</a:t>
            </a:r>
          </a:p>
        </p:txBody>
      </p:sp>
      <p:sp>
        <p:nvSpPr>
          <p:cNvPr id="24583" name="Text Box 7"/>
          <p:cNvSpPr txBox="1">
            <a:spLocks noChangeArrowheads="1"/>
          </p:cNvSpPr>
          <p:nvPr/>
        </p:nvSpPr>
        <p:spPr bwMode="auto">
          <a:xfrm>
            <a:off x="3581400" y="1600200"/>
            <a:ext cx="22860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Western North Pacific</a:t>
            </a:r>
          </a:p>
        </p:txBody>
      </p:sp>
      <p:sp>
        <p:nvSpPr>
          <p:cNvPr id="24584" name="Text Box 8"/>
          <p:cNvSpPr txBox="1">
            <a:spLocks noChangeArrowheads="1"/>
          </p:cNvSpPr>
          <p:nvPr/>
        </p:nvSpPr>
        <p:spPr bwMode="auto">
          <a:xfrm>
            <a:off x="5181600" y="4191000"/>
            <a:ext cx="1219200" cy="10064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North Indian Ocean</a:t>
            </a:r>
          </a:p>
        </p:txBody>
      </p:sp>
      <p:sp>
        <p:nvSpPr>
          <p:cNvPr id="24585" name="Text Box 9"/>
          <p:cNvSpPr txBox="1">
            <a:spLocks noChangeArrowheads="1"/>
          </p:cNvSpPr>
          <p:nvPr/>
        </p:nvSpPr>
        <p:spPr bwMode="auto">
          <a:xfrm>
            <a:off x="5105400" y="1905000"/>
            <a:ext cx="22098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Southern Hemisphere</a:t>
            </a:r>
          </a:p>
        </p:txBody>
      </p:sp>
      <p:pic>
        <p:nvPicPr>
          <p:cNvPr id="22530" name="Picture 2" descr="C:\Users\Kerry Emaanuel\Riskproject\era_rand_gb_new\countst.PNG"/>
          <p:cNvPicPr>
            <a:picLocks noChangeAspect="1" noChangeArrowheads="1"/>
          </p:cNvPicPr>
          <p:nvPr/>
        </p:nvPicPr>
        <p:blipFill>
          <a:blip r:embed="rId3" cstate="print"/>
          <a:srcRect/>
          <a:stretch>
            <a:fillRect/>
          </a:stretch>
        </p:blipFill>
        <p:spPr bwMode="auto">
          <a:xfrm>
            <a:off x="914279" y="914604"/>
            <a:ext cx="7317831" cy="548619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Kerry Emaanuel\Graphics\Transparent Figures\amm_freq.PNG"/>
          <p:cNvPicPr>
            <a:picLocks noChangeAspect="1" noChangeArrowheads="1"/>
          </p:cNvPicPr>
          <p:nvPr/>
        </p:nvPicPr>
        <p:blipFill>
          <a:blip r:embed="rId2" cstate="print"/>
          <a:srcRect/>
          <a:stretch>
            <a:fillRect/>
          </a:stretch>
        </p:blipFill>
        <p:spPr bwMode="auto">
          <a:xfrm>
            <a:off x="228600" y="1676400"/>
            <a:ext cx="8656638" cy="4438650"/>
          </a:xfrm>
          <a:prstGeom prst="rect">
            <a:avLst/>
          </a:prstGeom>
          <a:noFill/>
          <a:ln w="9525">
            <a:noFill/>
            <a:miter lim="800000"/>
            <a:headEnd/>
            <a:tailEnd/>
          </a:ln>
        </p:spPr>
      </p:pic>
      <p:sp>
        <p:nvSpPr>
          <p:cNvPr id="6" name="TextBox 5"/>
          <p:cNvSpPr txBox="1"/>
          <p:nvPr/>
        </p:nvSpPr>
        <p:spPr>
          <a:xfrm>
            <a:off x="381000" y="381000"/>
            <a:ext cx="8382000" cy="1077913"/>
          </a:xfrm>
          <a:prstGeom prst="rect">
            <a:avLst/>
          </a:prstGeom>
          <a:noFill/>
        </p:spPr>
        <p:txBody>
          <a:bodyPr>
            <a:spAutoFit/>
          </a:bodyPr>
          <a:lstStyle/>
          <a:p>
            <a:pPr algn="ctr">
              <a:defRPr/>
            </a:pPr>
            <a:r>
              <a:rPr lang="en-US" sz="3200" dirty="0">
                <a:solidFill>
                  <a:srgbClr val="0F2AB1"/>
                </a:solidFill>
                <a:effectLst>
                  <a:outerShdw blurRad="38100" dist="38100" dir="2700000" algn="tl">
                    <a:srgbClr val="000000">
                      <a:alpha val="43137"/>
                    </a:srgbClr>
                  </a:outerShdw>
                </a:effectLst>
              </a:rPr>
              <a:t>Captures effects of regional climate phenomena (e.g. ENSO, AMM)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0"/>
            <a:ext cx="8229600" cy="1143000"/>
          </a:xfrm>
        </p:spPr>
        <p:txBody>
          <a:bodyPr/>
          <a:lstStyle/>
          <a:p>
            <a:pPr eaLnBrk="1" hangingPunct="1">
              <a:defRPr/>
            </a:pPr>
            <a:r>
              <a:rPr lang="en-US" dirty="0">
                <a:solidFill>
                  <a:srgbClr val="0F2AB1"/>
                </a:solidFill>
                <a:effectLst>
                  <a:outerShdw blurRad="38100" dist="38100" dir="2700000" algn="tl">
                    <a:srgbClr val="000000">
                      <a:alpha val="43137"/>
                    </a:srgbClr>
                  </a:outerShdw>
                </a:effectLst>
              </a:rPr>
              <a:t>Seasonal Cycles</a:t>
            </a:r>
          </a:p>
        </p:txBody>
      </p:sp>
      <p:sp>
        <p:nvSpPr>
          <p:cNvPr id="148484" name="TextBox 5"/>
          <p:cNvSpPr txBox="1">
            <a:spLocks noChangeArrowheads="1"/>
          </p:cNvSpPr>
          <p:nvPr/>
        </p:nvSpPr>
        <p:spPr bwMode="auto">
          <a:xfrm>
            <a:off x="3962400" y="6019800"/>
            <a:ext cx="2133600" cy="457200"/>
          </a:xfrm>
          <a:prstGeom prst="rect">
            <a:avLst/>
          </a:prstGeom>
          <a:noFill/>
          <a:ln w="9525">
            <a:noFill/>
            <a:miter lim="800000"/>
            <a:headEnd/>
            <a:tailEnd/>
          </a:ln>
        </p:spPr>
        <p:txBody>
          <a:bodyPr>
            <a:spAutoFit/>
          </a:bodyPr>
          <a:lstStyle/>
          <a:p>
            <a:pPr>
              <a:defRPr/>
            </a:pPr>
            <a:r>
              <a:rPr lang="en-US" dirty="0">
                <a:effectLst>
                  <a:outerShdw blurRad="38100" dist="38100" dir="2700000" algn="tl">
                    <a:srgbClr val="C0C0C0"/>
                  </a:outerShdw>
                </a:effectLst>
                <a:cs typeface="+mn-cs"/>
              </a:rPr>
              <a:t>Atlantic</a:t>
            </a:r>
          </a:p>
        </p:txBody>
      </p:sp>
      <p:pic>
        <p:nvPicPr>
          <p:cNvPr id="25605" name="Picture 6" descr="C:\Users\Kerry Emaanuel\Papers\IPCC_TC\version4\fig2a_newt.PNG"/>
          <p:cNvPicPr>
            <a:picLocks noChangeAspect="1" noChangeArrowheads="1"/>
          </p:cNvPicPr>
          <p:nvPr/>
        </p:nvPicPr>
        <p:blipFill>
          <a:blip r:embed="rId3" cstate="print"/>
          <a:srcRect/>
          <a:stretch>
            <a:fillRect/>
          </a:stretch>
        </p:blipFill>
        <p:spPr bwMode="auto">
          <a:xfrm>
            <a:off x="1066800" y="800100"/>
            <a:ext cx="7010400"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305800" cy="1600200"/>
          </a:xfrm>
        </p:spPr>
        <p:txBody>
          <a:bodyPr>
            <a:normAutofit/>
          </a:bodyPr>
          <a:lstStyle/>
          <a:p>
            <a: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Additional Problem:</a:t>
            </a:r>
            <a:b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b="1" dirty="0" err="1" smtClean="0">
                <a:solidFill>
                  <a:srgbClr val="0F2AB1"/>
                </a:solidFill>
                <a:effectLst>
                  <a:outerShdw blurRad="38100" dist="38100" dir="2700000" algn="tl">
                    <a:srgbClr val="000000">
                      <a:alpha val="43137"/>
                    </a:srgbClr>
                  </a:outerShdw>
                </a:effectLst>
                <a:latin typeface="Arial" pitchFamily="34" charset="0"/>
                <a:cs typeface="Arial" pitchFamily="34" charset="0"/>
              </a:rPr>
              <a:t>Nonstationarity</a:t>
            </a:r>
            <a: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 of climate</a:t>
            </a:r>
            <a:endParaRPr lang="en-US" b="1"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Coupling large hurricane event sets to surge models (with </a:t>
            </a:r>
            <a:r>
              <a:rPr lang="en-US" sz="36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Ning Lin</a:t>
            </a:r>
            <a:r>
              <a:rPr lang="en-US" sz="36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
            </a:r>
            <a:endParaRPr lang="en-US" sz="3600" b="1"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981200"/>
            <a:ext cx="8229600" cy="4525963"/>
          </a:xfrm>
        </p:spPr>
        <p:txBody>
          <a:bodyPr>
            <a:normAutofit fontScale="92500" lnSpcReduction="10000"/>
          </a:bodyPr>
          <a:lstStyle/>
          <a:p>
            <a:pPr>
              <a:buSzPct val="65000"/>
              <a:buBlip>
                <a:blip r:embed="rId2"/>
              </a:buBlip>
            </a:pPr>
            <a:r>
              <a:rPr lang="en-US" b="1" dirty="0" smtClean="0">
                <a:solidFill>
                  <a:srgbClr val="0033CC"/>
                </a:solidFill>
                <a:latin typeface="Arial" pitchFamily="34" charset="0"/>
                <a:cs typeface="Arial" pitchFamily="34" charset="0"/>
              </a:rPr>
              <a:t>Couple synthetic tropical cyclone events (Emanuel et al., BAMS, 2008) to surge models</a:t>
            </a:r>
          </a:p>
          <a:p>
            <a:pPr>
              <a:buSzPct val="65000"/>
              <a:buNone/>
            </a:pPr>
            <a:endParaRPr lang="en-US" b="1" dirty="0" smtClean="0">
              <a:solidFill>
                <a:srgbClr val="0033CC"/>
              </a:solidFill>
              <a:latin typeface="Arial" pitchFamily="34" charset="0"/>
              <a:cs typeface="Arial" pitchFamily="34" charset="0"/>
            </a:endParaRPr>
          </a:p>
          <a:p>
            <a:pPr lvl="1">
              <a:buSzPct val="65000"/>
              <a:buBlip>
                <a:blip r:embed="rId2"/>
              </a:buBlip>
            </a:pPr>
            <a:r>
              <a:rPr lang="en-US" b="1" dirty="0" smtClean="0">
                <a:solidFill>
                  <a:srgbClr val="0033CC"/>
                </a:solidFill>
                <a:latin typeface="Arial" pitchFamily="34" charset="0"/>
                <a:cs typeface="Arial" pitchFamily="34" charset="0"/>
              </a:rPr>
              <a:t>SLOSH</a:t>
            </a:r>
          </a:p>
          <a:p>
            <a:pPr lvl="1">
              <a:buSzPct val="65000"/>
              <a:buBlip>
                <a:blip r:embed="rId2"/>
              </a:buBlip>
            </a:pPr>
            <a:r>
              <a:rPr lang="en-US" b="1" dirty="0" smtClean="0">
                <a:solidFill>
                  <a:srgbClr val="0033CC"/>
                </a:solidFill>
                <a:latin typeface="Arial" pitchFamily="34" charset="0"/>
                <a:cs typeface="Arial" pitchFamily="34" charset="0"/>
              </a:rPr>
              <a:t>ADCIRC (fine mesh)</a:t>
            </a:r>
          </a:p>
          <a:p>
            <a:pPr lvl="1">
              <a:buSzPct val="65000"/>
              <a:buBlip>
                <a:blip r:embed="rId2"/>
              </a:buBlip>
            </a:pPr>
            <a:r>
              <a:rPr lang="en-US" b="1" dirty="0" smtClean="0">
                <a:solidFill>
                  <a:srgbClr val="0033CC"/>
                </a:solidFill>
                <a:latin typeface="Arial" pitchFamily="34" charset="0"/>
                <a:cs typeface="Arial" pitchFamily="34" charset="0"/>
              </a:rPr>
              <a:t>ADCIRC (coarse mesh)</a:t>
            </a:r>
          </a:p>
          <a:p>
            <a:pPr lvl="1">
              <a:buSzPct val="65000"/>
              <a:buBlip>
                <a:blip r:embed="rId2"/>
              </a:buBlip>
            </a:pPr>
            <a:endParaRPr lang="en-US" b="1" dirty="0" smtClean="0">
              <a:solidFill>
                <a:srgbClr val="0033CC"/>
              </a:solidFill>
              <a:latin typeface="Arial" pitchFamily="34" charset="0"/>
              <a:cs typeface="Arial" pitchFamily="34" charset="0"/>
            </a:endParaRPr>
          </a:p>
          <a:p>
            <a:pPr>
              <a:buSzPct val="65000"/>
              <a:buBlip>
                <a:blip r:embed="rId2"/>
              </a:buBlip>
            </a:pPr>
            <a:r>
              <a:rPr lang="en-US" b="1" dirty="0" smtClean="0">
                <a:solidFill>
                  <a:srgbClr val="0033CC"/>
                </a:solidFill>
                <a:latin typeface="Arial" pitchFamily="34" charset="0"/>
                <a:cs typeface="Arial" pitchFamily="34" charset="0"/>
              </a:rPr>
              <a:t>Generate probability distributions of surge at desired locations</a:t>
            </a:r>
            <a:endParaRPr lang="en-US" b="1"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942975" y="263037"/>
            <a:ext cx="7258050" cy="5581650"/>
          </a:xfrm>
          <a:prstGeom prst="rect">
            <a:avLst/>
          </a:prstGeom>
          <a:noFill/>
          <a:ln w="9525">
            <a:noFill/>
            <a:miter lim="800000"/>
            <a:headEnd/>
            <a:tailEnd/>
          </a:ln>
        </p:spPr>
      </p:pic>
      <p:sp>
        <p:nvSpPr>
          <p:cNvPr id="5" name="Rectangle 4"/>
          <p:cNvSpPr/>
          <p:nvPr/>
        </p:nvSpPr>
        <p:spPr>
          <a:xfrm>
            <a:off x="731960" y="5844687"/>
            <a:ext cx="7732101" cy="707886"/>
          </a:xfrm>
          <a:prstGeom prst="rect">
            <a:avLst/>
          </a:prstGeom>
        </p:spPr>
        <p:txBody>
          <a:bodyPr wrap="square">
            <a:spAutoFit/>
          </a:bodyPr>
          <a:lstStyle/>
          <a:p>
            <a:pPr algn="ctr"/>
            <a:r>
              <a:rPr lang="en-US" sz="2000" b="1" dirty="0" smtClean="0">
                <a:solidFill>
                  <a:srgbClr val="0033CC"/>
                </a:solidFill>
              </a:rPr>
              <a:t>5000 synthetic storm tracks under current climate. (Red portion of each</a:t>
            </a:r>
          </a:p>
          <a:p>
            <a:pPr algn="ctr"/>
            <a:r>
              <a:rPr lang="en-US" sz="2000" b="1" dirty="0" smtClean="0">
                <a:solidFill>
                  <a:srgbClr val="0033CC"/>
                </a:solidFill>
              </a:rPr>
              <a:t>track is used in surge analysis.)</a:t>
            </a:r>
            <a:endParaRPr lang="en-US" sz="2000" b="1" dirty="0">
              <a:solidFill>
                <a:srgbClr val="0033C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352550" y="233729"/>
            <a:ext cx="6438900" cy="5734050"/>
          </a:xfrm>
          <a:prstGeom prst="rect">
            <a:avLst/>
          </a:prstGeom>
          <a:noFill/>
          <a:ln w="9525">
            <a:noFill/>
            <a:miter lim="800000"/>
            <a:headEnd/>
            <a:tailEnd/>
          </a:ln>
        </p:spPr>
      </p:pic>
      <p:sp>
        <p:nvSpPr>
          <p:cNvPr id="3" name="Rectangle 2"/>
          <p:cNvSpPr/>
          <p:nvPr/>
        </p:nvSpPr>
        <p:spPr>
          <a:xfrm>
            <a:off x="539261" y="5967779"/>
            <a:ext cx="8088923" cy="461665"/>
          </a:xfrm>
          <a:prstGeom prst="rect">
            <a:avLst/>
          </a:prstGeom>
        </p:spPr>
        <p:txBody>
          <a:bodyPr wrap="square">
            <a:spAutoFit/>
          </a:bodyPr>
          <a:lstStyle/>
          <a:p>
            <a:pPr algn="ctr"/>
            <a:r>
              <a:rPr lang="en-US" sz="2400" b="1" dirty="0" smtClean="0">
                <a:solidFill>
                  <a:srgbClr val="0033CC"/>
                </a:solidFill>
              </a:rPr>
              <a:t>SLOSH mesh for the New York area (</a:t>
            </a:r>
            <a:r>
              <a:rPr lang="en-US" sz="2400" b="1" dirty="0" err="1" smtClean="0">
                <a:solidFill>
                  <a:srgbClr val="0033CC"/>
                </a:solidFill>
              </a:rPr>
              <a:t>Jelesnianski</a:t>
            </a:r>
            <a:r>
              <a:rPr lang="en-US" sz="2400" b="1" dirty="0" smtClean="0">
                <a:solidFill>
                  <a:srgbClr val="0033CC"/>
                </a:solidFill>
              </a:rPr>
              <a:t> et al., 1992)</a:t>
            </a:r>
            <a:endParaRPr lang="en-US" sz="2400" b="1" dirty="0">
              <a:solidFill>
                <a:srgbClr val="0033C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533400" y="152400"/>
            <a:ext cx="5029200" cy="6501160"/>
          </a:xfrm>
          <a:prstGeom prst="rect">
            <a:avLst/>
          </a:prstGeom>
          <a:noFill/>
          <a:ln w="9525">
            <a:noFill/>
            <a:miter lim="800000"/>
            <a:headEnd/>
            <a:tailEnd/>
          </a:ln>
        </p:spPr>
      </p:pic>
      <p:sp>
        <p:nvSpPr>
          <p:cNvPr id="3" name="TextBox 2"/>
          <p:cNvSpPr txBox="1"/>
          <p:nvPr/>
        </p:nvSpPr>
        <p:spPr>
          <a:xfrm>
            <a:off x="5943600" y="2286000"/>
            <a:ext cx="2743200" cy="1077218"/>
          </a:xfrm>
          <a:prstGeom prst="rect">
            <a:avLst/>
          </a:prstGeom>
          <a:noFill/>
        </p:spPr>
        <p:txBody>
          <a:bodyPr wrap="square" rtlCol="0">
            <a:spAutoFit/>
          </a:bodyPr>
          <a:lstStyle/>
          <a:p>
            <a:pPr algn="ctr"/>
            <a:r>
              <a:rPr lang="en-US" sz="3200" dirty="0" smtClean="0">
                <a:solidFill>
                  <a:srgbClr val="0F2AB1"/>
                </a:solidFill>
                <a:effectLst>
                  <a:outerShdw blurRad="38100" dist="38100" dir="2700000" algn="tl">
                    <a:srgbClr val="000000">
                      <a:alpha val="43137"/>
                    </a:srgbClr>
                  </a:outerShdw>
                </a:effectLst>
              </a:rPr>
              <a:t>Surge map for single event</a:t>
            </a:r>
            <a:endParaRPr lang="en-US" sz="3200" dirty="0">
              <a:solidFill>
                <a:srgbClr val="0F2AB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Kerry\Documents\Riskproject\Surge\ncep3ALNY_return_19-45_slosh.png"/>
          <p:cNvPicPr>
            <a:picLocks noChangeAspect="1" noChangeArrowheads="1"/>
          </p:cNvPicPr>
          <p:nvPr/>
        </p:nvPicPr>
        <p:blipFill>
          <a:blip r:embed="rId2" cstate="print"/>
          <a:srcRect t="10929"/>
          <a:stretch>
            <a:fillRect/>
          </a:stretch>
        </p:blipFill>
        <p:spPr bwMode="auto">
          <a:xfrm>
            <a:off x="1430214" y="910265"/>
            <a:ext cx="6142893" cy="5461595"/>
          </a:xfrm>
          <a:prstGeom prst="rect">
            <a:avLst/>
          </a:prstGeom>
          <a:noFill/>
        </p:spPr>
      </p:pic>
      <p:sp>
        <p:nvSpPr>
          <p:cNvPr id="3" name="TextBox 2"/>
          <p:cNvSpPr txBox="1"/>
          <p:nvPr/>
        </p:nvSpPr>
        <p:spPr>
          <a:xfrm>
            <a:off x="1430214" y="281354"/>
            <a:ext cx="6142893" cy="461665"/>
          </a:xfrm>
          <a:prstGeom prst="rect">
            <a:avLst/>
          </a:prstGeom>
          <a:noFill/>
        </p:spPr>
        <p:txBody>
          <a:bodyPr wrap="square" rtlCol="0">
            <a:spAutoFit/>
          </a:bodyPr>
          <a:lstStyle/>
          <a:p>
            <a:pPr algn="ctr"/>
            <a:r>
              <a:rPr lang="en-US" sz="2400" dirty="0" smtClean="0">
                <a:solidFill>
                  <a:srgbClr val="0033CC"/>
                </a:solidFill>
                <a:effectLst>
                  <a:outerShdw blurRad="38100" dist="38100" dir="2700000" algn="tl">
                    <a:srgbClr val="000000">
                      <a:alpha val="43137"/>
                    </a:srgbClr>
                  </a:outerShdw>
                </a:effectLst>
              </a:rPr>
              <a:t>Surge Return Periods for The Battery, New York</a:t>
            </a:r>
            <a:endParaRPr lang="en-US" sz="2400" dirty="0">
              <a:solidFill>
                <a:srgbClr val="0033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lstStyle/>
          <a:p>
            <a:r>
              <a:rPr lang="en-US" dirty="0" smtClean="0">
                <a:solidFill>
                  <a:srgbClr val="0F2AB1"/>
                </a:solidFill>
                <a:effectLst>
                  <a:outerShdw blurRad="38100" dist="38100" dir="2700000" algn="tl">
                    <a:srgbClr val="000000">
                      <a:alpha val="43137"/>
                    </a:srgbClr>
                  </a:outerShdw>
                </a:effectLst>
              </a:rPr>
              <a:t>Applications to Climate Change</a:t>
            </a:r>
            <a:endParaRPr lang="en-US" dirty="0">
              <a:solidFill>
                <a:srgbClr val="0F2AB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xfrm>
            <a:off x="609600" y="1828800"/>
            <a:ext cx="8077200" cy="4191000"/>
          </a:xfrm>
        </p:spPr>
        <p:txBody>
          <a:bodyPr/>
          <a:lstStyle/>
          <a:p>
            <a:pPr algn="l" eaLnBrk="1" hangingPunct="1">
              <a:defRPr/>
            </a:pPr>
            <a:r>
              <a:rPr lang="en-US" sz="4000" b="1" dirty="0" smtClean="0">
                <a:solidFill>
                  <a:srgbClr val="0F2AB1"/>
                </a:solidFill>
              </a:rPr>
              <a:t>1.</a:t>
            </a:r>
            <a:r>
              <a:rPr lang="en-US" sz="4000" dirty="0" smtClean="0">
                <a:solidFill>
                  <a:srgbClr val="0F2AB1"/>
                </a:solidFill>
              </a:rPr>
              <a:t> </a:t>
            </a:r>
            <a:r>
              <a:rPr lang="en-US" sz="4000" dirty="0" smtClean="0">
                <a:solidFill>
                  <a:srgbClr val="0F2AB1"/>
                </a:solidFill>
                <a:effectLst>
                  <a:outerShdw blurRad="38100" dist="38100" dir="2700000" algn="tl">
                    <a:srgbClr val="C0C0C0"/>
                  </a:outerShdw>
                </a:effectLst>
              </a:rPr>
              <a:t>Last 20 years of 20</a:t>
            </a:r>
            <a:r>
              <a:rPr lang="en-US" sz="4000" baseline="30000" dirty="0" smtClean="0">
                <a:solidFill>
                  <a:srgbClr val="0F2AB1"/>
                </a:solidFill>
                <a:effectLst>
                  <a:outerShdw blurRad="38100" dist="38100" dir="2700000" algn="tl">
                    <a:srgbClr val="C0C0C0"/>
                  </a:outerShdw>
                </a:effectLst>
              </a:rPr>
              <a:t>th</a:t>
            </a:r>
            <a:r>
              <a:rPr lang="en-US" sz="4000" dirty="0" smtClean="0">
                <a:solidFill>
                  <a:srgbClr val="0F2AB1"/>
                </a:solidFill>
                <a:effectLst>
                  <a:outerShdw blurRad="38100" dist="38100" dir="2700000" algn="tl">
                    <a:srgbClr val="C0C0C0"/>
                  </a:outerShdw>
                </a:effectLst>
              </a:rPr>
              <a:t> century simulations</a:t>
            </a:r>
            <a:br>
              <a:rPr lang="en-US" sz="4000" dirty="0" smtClean="0">
                <a:solidFill>
                  <a:srgbClr val="0F2AB1"/>
                </a:solidFill>
                <a:effectLst>
                  <a:outerShdw blurRad="38100" dist="38100" dir="2700000" algn="tl">
                    <a:srgbClr val="C0C0C0"/>
                  </a:outerShdw>
                </a:effectLst>
              </a:rPr>
            </a:br>
            <a:r>
              <a:rPr lang="en-US" sz="4000" dirty="0" smtClean="0">
                <a:solidFill>
                  <a:srgbClr val="0F2AB1"/>
                </a:solidFill>
                <a:effectLst>
                  <a:outerShdw blurRad="38100" dist="38100" dir="2700000" algn="tl">
                    <a:srgbClr val="C0C0C0"/>
                  </a:outerShdw>
                </a:effectLst>
              </a:rPr>
              <a:t/>
            </a:r>
            <a:br>
              <a:rPr lang="en-US" sz="4000" dirty="0" smtClean="0">
                <a:solidFill>
                  <a:srgbClr val="0F2AB1"/>
                </a:solidFill>
                <a:effectLst>
                  <a:outerShdw blurRad="38100" dist="38100" dir="2700000" algn="tl">
                    <a:srgbClr val="C0C0C0"/>
                  </a:outerShdw>
                </a:effectLst>
              </a:rPr>
            </a:br>
            <a:r>
              <a:rPr lang="en-US" sz="4000" b="1" dirty="0" smtClean="0">
                <a:solidFill>
                  <a:srgbClr val="0F2AB1"/>
                </a:solidFill>
                <a:effectLst>
                  <a:outerShdw blurRad="38100" dist="38100" dir="2700000" algn="tl">
                    <a:srgbClr val="C0C0C0"/>
                  </a:outerShdw>
                </a:effectLst>
              </a:rPr>
              <a:t>2.</a:t>
            </a:r>
            <a:r>
              <a:rPr lang="en-US" sz="4000" dirty="0" smtClean="0">
                <a:solidFill>
                  <a:srgbClr val="0F2AB1"/>
                </a:solidFill>
                <a:effectLst>
                  <a:outerShdw blurRad="38100" dist="38100" dir="2700000" algn="tl">
                    <a:srgbClr val="C0C0C0"/>
                  </a:outerShdw>
                </a:effectLst>
              </a:rPr>
              <a:t> Years 2180-2200 of IPCC Scenario A1b (CO</a:t>
            </a:r>
            <a:r>
              <a:rPr lang="en-US" sz="4000" baseline="-25000" dirty="0" smtClean="0">
                <a:solidFill>
                  <a:srgbClr val="0F2AB1"/>
                </a:solidFill>
                <a:effectLst>
                  <a:outerShdw blurRad="38100" dist="38100" dir="2700000" algn="tl">
                    <a:srgbClr val="C0C0C0"/>
                  </a:outerShdw>
                </a:effectLst>
              </a:rPr>
              <a:t>2</a:t>
            </a:r>
            <a:r>
              <a:rPr lang="en-US" sz="4000" dirty="0" smtClean="0">
                <a:solidFill>
                  <a:srgbClr val="0F2AB1"/>
                </a:solidFill>
                <a:effectLst>
                  <a:outerShdw blurRad="38100" dist="38100" dir="2700000" algn="tl">
                    <a:srgbClr val="C0C0C0"/>
                  </a:outerShdw>
                </a:effectLst>
              </a:rPr>
              <a:t> stabilized at 720 </a:t>
            </a:r>
            <a:r>
              <a:rPr lang="en-US" sz="4000" dirty="0" err="1" smtClean="0">
                <a:solidFill>
                  <a:srgbClr val="0F2AB1"/>
                </a:solidFill>
                <a:effectLst>
                  <a:outerShdw blurRad="38100" dist="38100" dir="2700000" algn="tl">
                    <a:srgbClr val="C0C0C0"/>
                  </a:outerShdw>
                </a:effectLst>
              </a:rPr>
              <a:t>ppm</a:t>
            </a:r>
            <a:r>
              <a:rPr lang="en-US" sz="4000" dirty="0" smtClean="0">
                <a:solidFill>
                  <a:srgbClr val="0F2AB1"/>
                </a:solidFill>
                <a:effectLst>
                  <a:outerShdw blurRad="38100" dist="38100" dir="2700000" algn="tl">
                    <a:srgbClr val="C0C0C0"/>
                  </a:outerShdw>
                </a:effectLst>
              </a:rPr>
              <a:t>)</a:t>
            </a:r>
          </a:p>
        </p:txBody>
      </p:sp>
      <p:sp>
        <p:nvSpPr>
          <p:cNvPr id="201732" name="Text Box 4"/>
          <p:cNvSpPr txBox="1">
            <a:spLocks noChangeArrowheads="1"/>
          </p:cNvSpPr>
          <p:nvPr/>
        </p:nvSpPr>
        <p:spPr bwMode="auto">
          <a:xfrm>
            <a:off x="381000" y="0"/>
            <a:ext cx="8077200" cy="1600438"/>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0F2AB1"/>
                </a:solidFill>
                <a:effectLst>
                  <a:outerShdw blurRad="38100" dist="38100" dir="2700000" algn="tl">
                    <a:srgbClr val="C0C0C0"/>
                  </a:outerShdw>
                </a:effectLst>
              </a:rPr>
              <a:t>Compare two simulations each from 7 IPCC models:</a:t>
            </a:r>
            <a:r>
              <a:rPr lang="en-US" dirty="0">
                <a:solidFill>
                  <a:srgbClr val="0F2AB1"/>
                </a:solidFill>
              </a:rPr>
              <a:t> </a:t>
            </a:r>
            <a:r>
              <a:rPr lang="en-US" dirty="0">
                <a:solidFill>
                  <a:schemeClr val="tx2"/>
                </a:solidFill>
              </a:rPr>
              <a:t/>
            </a:r>
            <a:br>
              <a:rPr lang="en-US" dirty="0">
                <a:solidFill>
                  <a:schemeClr val="tx2"/>
                </a:solidFill>
              </a:rPr>
            </a:br>
            <a:endParaRPr lang="en-US"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47800" y="0"/>
            <a:ext cx="6858000" cy="1143000"/>
          </a:xfrm>
        </p:spPr>
        <p:txBody>
          <a:bodyPr>
            <a:normAutofit fontScale="90000"/>
          </a:bodyPr>
          <a:lstStyle/>
          <a:p>
            <a:pPr eaLnBrk="1" hangingPunct="1">
              <a:defRPr/>
            </a:pPr>
            <a:r>
              <a:rPr lang="en-US" sz="3600" dirty="0" smtClean="0">
                <a:solidFill>
                  <a:srgbClr val="0F2AB1"/>
                </a:solidFill>
                <a:effectLst>
                  <a:outerShdw blurRad="38100" dist="38100" dir="2700000" algn="tl">
                    <a:srgbClr val="C0C0C0"/>
                  </a:outerShdw>
                </a:effectLst>
              </a:rPr>
              <a:t>Basin-Wide Percentage Change in Power Dissipation</a:t>
            </a:r>
          </a:p>
        </p:txBody>
      </p:sp>
      <p:pic>
        <p:nvPicPr>
          <p:cNvPr id="58372" name="Picture 5" descr="C:\Users\Kerry Emaanuel\Graphics\Transparent Figures\delpdi_new.PNG"/>
          <p:cNvPicPr>
            <a:picLocks noChangeAspect="1" noChangeArrowheads="1"/>
          </p:cNvPicPr>
          <p:nvPr/>
        </p:nvPicPr>
        <p:blipFill>
          <a:blip r:embed="rId3" cstate="print"/>
          <a:srcRect/>
          <a:stretch>
            <a:fillRect/>
          </a:stretch>
        </p:blipFill>
        <p:spPr bwMode="auto">
          <a:xfrm>
            <a:off x="139700" y="1219200"/>
            <a:ext cx="87439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43000" y="0"/>
            <a:ext cx="6858000" cy="1143000"/>
          </a:xfrm>
        </p:spPr>
        <p:txBody>
          <a:bodyPr>
            <a:normAutofit fontScale="90000"/>
          </a:bodyPr>
          <a:lstStyle/>
          <a:p>
            <a:pPr eaLnBrk="1" hangingPunct="1">
              <a:defRPr/>
            </a:pPr>
            <a:r>
              <a:rPr lang="en-US" sz="3600" dirty="0" smtClean="0">
                <a:solidFill>
                  <a:srgbClr val="0F2AB1"/>
                </a:solidFill>
                <a:effectLst>
                  <a:outerShdw blurRad="38100" dist="38100" dir="2700000" algn="tl">
                    <a:srgbClr val="C0C0C0"/>
                  </a:outerShdw>
                </a:effectLst>
              </a:rPr>
              <a:t>7 Model Consensus Change in Storm Frequency</a:t>
            </a:r>
          </a:p>
        </p:txBody>
      </p:sp>
      <p:pic>
        <p:nvPicPr>
          <p:cNvPr id="60420" name="Picture 2" descr="C:\Users\Kerry Emaanuel\Papers\IPCC_TC\version4\consensus_freq_changet.PNG"/>
          <p:cNvPicPr>
            <a:picLocks noChangeAspect="1" noChangeArrowheads="1"/>
          </p:cNvPicPr>
          <p:nvPr/>
        </p:nvPicPr>
        <p:blipFill>
          <a:blip r:embed="rId3" cstate="print"/>
          <a:srcRect l="8571" t="16006" r="8571" b="22865"/>
          <a:stretch>
            <a:fillRect/>
          </a:stretch>
        </p:blipFill>
        <p:spPr bwMode="auto">
          <a:xfrm>
            <a:off x="152400" y="1484313"/>
            <a:ext cx="8458200" cy="467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Kerry Emanuel\My Documents\riskproject\miroc_return_compt.png"/>
          <p:cNvPicPr>
            <a:picLocks noChangeAspect="1" noChangeArrowheads="1"/>
          </p:cNvPicPr>
          <p:nvPr/>
        </p:nvPicPr>
        <p:blipFill>
          <a:blip r:embed="rId3" cstate="print"/>
          <a:srcRect/>
          <a:stretch>
            <a:fillRect/>
          </a:stretch>
        </p:blipFill>
        <p:spPr bwMode="auto">
          <a:xfrm>
            <a:off x="914400" y="857250"/>
            <a:ext cx="76231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cstate="print"/>
          <a:srcRect/>
          <a:stretch>
            <a:fillRect/>
          </a:stretch>
        </p:blipFill>
        <p:spPr bwMode="auto">
          <a:xfrm>
            <a:off x="838200" y="1371600"/>
            <a:ext cx="6705600" cy="50292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solidFill>
                  <a:srgbClr val="0F2AB1"/>
                </a:solidFill>
                <a:effectLst>
                  <a:outerShdw blurRad="38100" dist="38100" dir="2700000" algn="tl">
                    <a:srgbClr val="C0C0C0"/>
                  </a:outerShdw>
                </a:effectLst>
                <a:cs typeface="+mn-cs"/>
              </a:rPr>
              <a:t>Atlantic Sea Surface Temperatures and Storm Max Power Dissipation</a:t>
            </a:r>
          </a:p>
          <a:p>
            <a:pPr algn="ctr" fontAlgn="auto">
              <a:spcBef>
                <a:spcPts val="0"/>
              </a:spcBef>
              <a:spcAft>
                <a:spcPts val="0"/>
              </a:spcAft>
              <a:defRPr/>
            </a:pPr>
            <a:r>
              <a:rPr lang="en-US" sz="2200" dirty="0">
                <a:solidFill>
                  <a:srgbClr val="0F2AB1"/>
                </a:solidFill>
                <a:cs typeface="+mn-cs"/>
              </a:rPr>
              <a:t>(Smoothed with a 1-3-4-3-1 filter)</a:t>
            </a:r>
          </a:p>
        </p:txBody>
      </p:sp>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lgn="ctr">
              <a:spcBef>
                <a:spcPct val="50000"/>
              </a:spcBef>
            </a:pPr>
            <a:r>
              <a:rPr lang="en-US" b="1" dirty="0">
                <a:solidFill>
                  <a:srgbClr val="0F2AB1"/>
                </a:solidFill>
                <a:latin typeface="Calibri" pitchFamily="34" charset="0"/>
              </a:rPr>
              <a:t>Years included: </a:t>
            </a:r>
            <a:r>
              <a:rPr lang="en-US" b="1" dirty="0" smtClean="0">
                <a:solidFill>
                  <a:srgbClr val="0F2AB1"/>
                </a:solidFill>
                <a:latin typeface="Calibri" pitchFamily="34" charset="0"/>
              </a:rPr>
              <a:t>1870-2011</a:t>
            </a:r>
            <a:endParaRPr lang="en-US" b="1" dirty="0">
              <a:solidFill>
                <a:srgbClr val="0F2AB1"/>
              </a:solidFill>
              <a:latin typeface="Calibri" pitchFamily="34" charset="0"/>
            </a:endParaRP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Data Sources: NOAA/TPC, UKMO/HADSST1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Users\Kerry Emaanuel\Riskproject\mri_northestt.PNG"/>
          <p:cNvPicPr>
            <a:picLocks noChangeAspect="1" noChangeArrowheads="1"/>
          </p:cNvPicPr>
          <p:nvPr/>
        </p:nvPicPr>
        <p:blipFill>
          <a:blip r:embed="rId2" cstate="print"/>
          <a:srcRect/>
          <a:stretch>
            <a:fillRect/>
          </a:stretch>
        </p:blipFill>
        <p:spPr bwMode="auto">
          <a:xfrm>
            <a:off x="685800" y="721779"/>
            <a:ext cx="7873194" cy="613622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Kerry Emanuel\My Documents\riskproject\CNRM_return_compt.png"/>
          <p:cNvPicPr>
            <a:picLocks noChangeAspect="1" noChangeArrowheads="1"/>
          </p:cNvPicPr>
          <p:nvPr/>
        </p:nvPicPr>
        <p:blipFill>
          <a:blip r:embed="rId3" cstate="print"/>
          <a:srcRect/>
          <a:stretch>
            <a:fillRect/>
          </a:stretch>
        </p:blipFill>
        <p:spPr bwMode="auto">
          <a:xfrm>
            <a:off x="736600" y="914400"/>
            <a:ext cx="7518400" cy="563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Kerry Emanuel\My Documents\riskproject\echam_return_compt.png"/>
          <p:cNvPicPr>
            <a:picLocks noChangeAspect="1" noChangeArrowheads="1"/>
          </p:cNvPicPr>
          <p:nvPr/>
        </p:nvPicPr>
        <p:blipFill>
          <a:blip r:embed="rId3" cstate="print"/>
          <a:srcRect/>
          <a:stretch>
            <a:fillRect/>
          </a:stretch>
        </p:blipFill>
        <p:spPr bwMode="auto">
          <a:xfrm>
            <a:off x="609600" y="838200"/>
            <a:ext cx="7851775"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C:\Users\Kerry\Documents\Riskproject\TAMPA_261.png"/>
          <p:cNvPicPr>
            <a:picLocks noChangeAspect="1" noChangeArrowheads="1"/>
          </p:cNvPicPr>
          <p:nvPr/>
        </p:nvPicPr>
        <p:blipFill>
          <a:blip r:embed="rId2" cstate="print"/>
          <a:srcRect b="11503"/>
          <a:stretch>
            <a:fillRect/>
          </a:stretch>
        </p:blipFill>
        <p:spPr bwMode="auto">
          <a:xfrm>
            <a:off x="773724" y="1558315"/>
            <a:ext cx="7617298" cy="5058333"/>
          </a:xfrm>
          <a:prstGeom prst="rect">
            <a:avLst/>
          </a:prstGeom>
          <a:noFill/>
        </p:spPr>
      </p:pic>
      <p:sp>
        <p:nvSpPr>
          <p:cNvPr id="6" name="Title 5"/>
          <p:cNvSpPr>
            <a:spLocks noGrp="1"/>
          </p:cNvSpPr>
          <p:nvPr>
            <p:ph type="title"/>
          </p:nvPr>
        </p:nvSpPr>
        <p:spPr/>
        <p:txBody>
          <a:bodyPr>
            <a:normAutofit/>
          </a:bodyPr>
          <a:lstStyle/>
          <a:p>
            <a:r>
              <a:rPr lang="en-US" sz="3200" dirty="0" smtClean="0">
                <a:solidFill>
                  <a:srgbClr val="0033CC"/>
                </a:solidFill>
                <a:effectLst>
                  <a:outerShdw blurRad="38100" dist="38100" dir="2700000" algn="tl">
                    <a:srgbClr val="000000">
                      <a:alpha val="43137"/>
                    </a:srgbClr>
                  </a:outerShdw>
                </a:effectLst>
              </a:rPr>
              <a:t>Example: Intense event in future climate downscaled from CNRM model</a:t>
            </a:r>
            <a:endParaRPr lang="en-US" sz="3200" dirty="0">
              <a:solidFill>
                <a:srgbClr val="0033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238250" y="371475"/>
            <a:ext cx="66675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Kerry\Documents\Riskproject\Surge\grid.png"/>
          <p:cNvPicPr>
            <a:picLocks noChangeAspect="1" noChangeArrowheads="1"/>
          </p:cNvPicPr>
          <p:nvPr/>
        </p:nvPicPr>
        <p:blipFill>
          <a:blip r:embed="rId2" cstate="print"/>
          <a:srcRect/>
          <a:stretch>
            <a:fillRect/>
          </a:stretch>
        </p:blipFill>
        <p:spPr bwMode="auto">
          <a:xfrm>
            <a:off x="1059729" y="1257299"/>
            <a:ext cx="7258108" cy="4826977"/>
          </a:xfrm>
          <a:prstGeom prst="rect">
            <a:avLst/>
          </a:prstGeom>
          <a:noFill/>
        </p:spPr>
      </p:pic>
      <p:sp>
        <p:nvSpPr>
          <p:cNvPr id="3" name="Title 2"/>
          <p:cNvSpPr>
            <a:spLocks noGrp="1"/>
          </p:cNvSpPr>
          <p:nvPr>
            <p:ph type="title"/>
          </p:nvPr>
        </p:nvSpPr>
        <p:spPr>
          <a:xfrm>
            <a:off x="457200" y="274638"/>
            <a:ext cx="8229600" cy="982661"/>
          </a:xfrm>
        </p:spPr>
        <p:txBody>
          <a:bodyPr>
            <a:normAutofit/>
          </a:bodyPr>
          <a:lstStyle/>
          <a:p>
            <a:r>
              <a:rPr lang="en-US" sz="3600" dirty="0" smtClean="0">
                <a:solidFill>
                  <a:srgbClr val="0033CC"/>
                </a:solidFill>
                <a:effectLst>
                  <a:outerShdw blurRad="38100" dist="38100" dir="2700000" algn="tl">
                    <a:srgbClr val="000000">
                      <a:alpha val="43137"/>
                    </a:srgbClr>
                  </a:outerShdw>
                </a:effectLst>
              </a:rPr>
              <a:t>ADCIRC Mesh</a:t>
            </a:r>
            <a:endParaRPr lang="en-US" sz="3600" dirty="0">
              <a:solidFill>
                <a:srgbClr val="0033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Kerry\Documents\Riskproject\1_GM_Tampa_MaxEle0001.jpg"/>
          <p:cNvPicPr>
            <a:picLocks noChangeAspect="1" noChangeArrowheads="1"/>
          </p:cNvPicPr>
          <p:nvPr/>
        </p:nvPicPr>
        <p:blipFill>
          <a:blip r:embed="rId2" cstate="print"/>
          <a:srcRect/>
          <a:stretch>
            <a:fillRect/>
          </a:stretch>
        </p:blipFill>
        <p:spPr bwMode="auto">
          <a:xfrm>
            <a:off x="3034079" y="132091"/>
            <a:ext cx="5031398" cy="6371897"/>
          </a:xfrm>
          <a:prstGeom prst="rect">
            <a:avLst/>
          </a:prstGeom>
          <a:noFill/>
        </p:spPr>
      </p:pic>
      <p:sp>
        <p:nvSpPr>
          <p:cNvPr id="3" name="TextBox 2"/>
          <p:cNvSpPr txBox="1"/>
          <p:nvPr/>
        </p:nvSpPr>
        <p:spPr>
          <a:xfrm>
            <a:off x="257908" y="1559169"/>
            <a:ext cx="2157046" cy="1569660"/>
          </a:xfrm>
          <a:prstGeom prst="rect">
            <a:avLst/>
          </a:prstGeom>
          <a:noFill/>
        </p:spPr>
        <p:txBody>
          <a:bodyPr wrap="square" rtlCol="0">
            <a:spAutoFit/>
          </a:bodyPr>
          <a:lstStyle/>
          <a:p>
            <a:pPr algn="ctr"/>
            <a:r>
              <a:rPr lang="en-US" sz="2400" b="1" dirty="0" smtClean="0">
                <a:solidFill>
                  <a:srgbClr val="0033CC"/>
                </a:solidFill>
              </a:rPr>
              <a:t>Peak Surge at each point along Florida west coast</a:t>
            </a:r>
            <a:endParaRPr lang="en-US" sz="2400" b="1" dirty="0">
              <a:solidFill>
                <a:srgbClr val="0033C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Kerry\Documents\Riskproject\Surge\Climate_surge11ro_returnCI_Tampa.jpg"/>
          <p:cNvPicPr>
            <a:picLocks noChangeAspect="1" noChangeArrowheads="1"/>
          </p:cNvPicPr>
          <p:nvPr/>
        </p:nvPicPr>
        <p:blipFill>
          <a:blip r:embed="rId2" cstate="print"/>
          <a:srcRect l="7028" r="8346"/>
          <a:stretch>
            <a:fillRect/>
          </a:stretch>
        </p:blipFill>
        <p:spPr bwMode="auto">
          <a:xfrm>
            <a:off x="56077" y="638320"/>
            <a:ext cx="9087923" cy="5094265"/>
          </a:xfrm>
          <a:prstGeom prst="rect">
            <a:avLst/>
          </a:prstGeom>
          <a:noFill/>
        </p:spPr>
      </p:pic>
      <p:sp>
        <p:nvSpPr>
          <p:cNvPr id="3" name="Rectangle 2"/>
          <p:cNvSpPr/>
          <p:nvPr/>
        </p:nvSpPr>
        <p:spPr>
          <a:xfrm>
            <a:off x="1125416" y="5732585"/>
            <a:ext cx="6893169" cy="707886"/>
          </a:xfrm>
          <a:prstGeom prst="rect">
            <a:avLst/>
          </a:prstGeom>
        </p:spPr>
        <p:txBody>
          <a:bodyPr wrap="square">
            <a:spAutoFit/>
          </a:bodyPr>
          <a:lstStyle/>
          <a:p>
            <a:pPr algn="ctr"/>
            <a:r>
              <a:rPr lang="en-US" sz="2000" b="1" dirty="0" smtClean="0">
                <a:solidFill>
                  <a:srgbClr val="0033CC"/>
                </a:solidFill>
              </a:rPr>
              <a:t>Return levels for Tampa, including three cases : control (black), A1B (blue), A1B with 1.1ro and 1.21 </a:t>
            </a:r>
            <a:r>
              <a:rPr lang="en-US" sz="2000" b="1" dirty="0" err="1" smtClean="0">
                <a:solidFill>
                  <a:srgbClr val="0033CC"/>
                </a:solidFill>
              </a:rPr>
              <a:t>rm</a:t>
            </a:r>
            <a:r>
              <a:rPr lang="en-US" sz="2000" b="1" dirty="0" smtClean="0">
                <a:solidFill>
                  <a:srgbClr val="0033CC"/>
                </a:solidFill>
              </a:rPr>
              <a:t> (red)</a:t>
            </a:r>
            <a:endParaRPr lang="en-US" sz="2000" b="1" dirty="0">
              <a:solidFill>
                <a:srgbClr val="0033CC"/>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Kerry\Documents\Riskproject\Figures\charleston_rainmax.png"/>
          <p:cNvPicPr>
            <a:picLocks noChangeAspect="1" noChangeArrowheads="1"/>
          </p:cNvPicPr>
          <p:nvPr/>
        </p:nvPicPr>
        <p:blipFill>
          <a:blip r:embed="rId2" cstate="print"/>
          <a:srcRect/>
          <a:stretch>
            <a:fillRect/>
          </a:stretch>
        </p:blipFill>
        <p:spPr bwMode="auto">
          <a:xfrm>
            <a:off x="990600" y="685800"/>
            <a:ext cx="7820479" cy="5868289"/>
          </a:xfrm>
          <a:prstGeom prst="rect">
            <a:avLst/>
          </a:prstGeom>
          <a:noFill/>
        </p:spPr>
      </p:pic>
      <p:sp>
        <p:nvSpPr>
          <p:cNvPr id="3" name="Title 2"/>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Rainfall</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rry\Documents\Riskproject\Figures\rainfall_charleston_gfdlcm20.png"/>
          <p:cNvPicPr>
            <a:picLocks noChangeAspect="1" noChangeArrowheads="1"/>
          </p:cNvPicPr>
          <p:nvPr/>
        </p:nvPicPr>
        <p:blipFill>
          <a:blip r:embed="rId2" cstate="print"/>
          <a:srcRect/>
          <a:stretch>
            <a:fillRect/>
          </a:stretch>
        </p:blipFill>
        <p:spPr bwMode="auto">
          <a:xfrm>
            <a:off x="1" y="0"/>
            <a:ext cx="4569717" cy="3429000"/>
          </a:xfrm>
          <a:prstGeom prst="rect">
            <a:avLst/>
          </a:prstGeom>
          <a:noFill/>
        </p:spPr>
      </p:pic>
      <p:pic>
        <p:nvPicPr>
          <p:cNvPr id="3075" name="Picture 3" descr="C:\Users\Kerry\Documents\Riskproject\Figures\rainfall_charleston_miroc.png"/>
          <p:cNvPicPr>
            <a:picLocks noChangeAspect="1" noChangeArrowheads="1"/>
          </p:cNvPicPr>
          <p:nvPr/>
        </p:nvPicPr>
        <p:blipFill>
          <a:blip r:embed="rId3" cstate="print"/>
          <a:srcRect/>
          <a:stretch>
            <a:fillRect/>
          </a:stretch>
        </p:blipFill>
        <p:spPr bwMode="auto">
          <a:xfrm>
            <a:off x="0" y="3427287"/>
            <a:ext cx="4572000" cy="3430713"/>
          </a:xfrm>
          <a:prstGeom prst="rect">
            <a:avLst/>
          </a:prstGeom>
          <a:noFill/>
        </p:spPr>
      </p:pic>
      <p:pic>
        <p:nvPicPr>
          <p:cNvPr id="3076" name="Picture 4" descr="C:\Users\Kerry\Documents\Riskproject\Figures\rainfall_charleston_echam.png"/>
          <p:cNvPicPr>
            <a:picLocks noChangeAspect="1" noChangeArrowheads="1"/>
          </p:cNvPicPr>
          <p:nvPr/>
        </p:nvPicPr>
        <p:blipFill>
          <a:blip r:embed="rId4" cstate="print"/>
          <a:srcRect/>
          <a:stretch>
            <a:fillRect/>
          </a:stretch>
        </p:blipFill>
        <p:spPr bwMode="auto">
          <a:xfrm>
            <a:off x="4574282" y="3429001"/>
            <a:ext cx="4569718" cy="3429000"/>
          </a:xfrm>
          <a:prstGeom prst="rect">
            <a:avLst/>
          </a:prstGeom>
          <a:noFill/>
        </p:spPr>
      </p:pic>
      <p:pic>
        <p:nvPicPr>
          <p:cNvPr id="3077" name="Picture 5" descr="C:\Users\Kerry\Documents\Riskproject\Figures\rainfall_Charleston_CNRM.png"/>
          <p:cNvPicPr>
            <a:picLocks noChangeAspect="1" noChangeArrowheads="1"/>
          </p:cNvPicPr>
          <p:nvPr/>
        </p:nvPicPr>
        <p:blipFill>
          <a:blip r:embed="rId5" cstate="print"/>
          <a:srcRect/>
          <a:stretch>
            <a:fillRect/>
          </a:stretch>
        </p:blipFill>
        <p:spPr bwMode="auto">
          <a:xfrm>
            <a:off x="4574283" y="0"/>
            <a:ext cx="4569718" cy="3429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2316162"/>
          </a:xfrm>
        </p:spPr>
        <p:txBody>
          <a:bodyPr>
            <a:noAutofit/>
          </a:bodyPr>
          <a:lstStyle/>
          <a:p>
            <a:r>
              <a:rPr lang="en-US" sz="36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Risk Assessment by Direct Numerical Simulation of Hurricanes</a:t>
            </a:r>
            <a:r>
              <a:rPr lang="en-US" sz="36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a:t>
            </a:r>
            <a:br>
              <a:rPr lang="en-US" sz="36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
            </a:r>
            <a:b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br>
            <a: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The </a:t>
            </a:r>
            <a:r>
              <a:rPr lang="en-US" sz="3600" dirty="0">
                <a:solidFill>
                  <a:srgbClr val="0F2AB1"/>
                </a:solidFill>
                <a:effectLst>
                  <a:outerShdw blurRad="38100" dist="38100" dir="2700000" algn="tl">
                    <a:srgbClr val="000000">
                      <a:alpha val="43137"/>
                    </a:srgbClr>
                  </a:outerShdw>
                </a:effectLst>
                <a:latin typeface="Arial" pitchFamily="34" charset="0"/>
                <a:cs typeface="Arial" pitchFamily="34" charset="0"/>
              </a:rPr>
              <a:t>Problem</a:t>
            </a:r>
          </a:p>
        </p:txBody>
      </p:sp>
      <p:sp>
        <p:nvSpPr>
          <p:cNvPr id="3075" name="Rectangle 3"/>
          <p:cNvSpPr>
            <a:spLocks noGrp="1" noChangeArrowheads="1"/>
          </p:cNvSpPr>
          <p:nvPr>
            <p:ph type="body" idx="1"/>
          </p:nvPr>
        </p:nvSpPr>
        <p:spPr>
          <a:xfrm>
            <a:off x="457200" y="2895600"/>
            <a:ext cx="8229600" cy="3429000"/>
          </a:xfrm>
        </p:spPr>
        <p:txBody>
          <a:bodyPr>
            <a:normAutofit/>
          </a:bodyPr>
          <a:lstStyle/>
          <a:p>
            <a:pPr>
              <a:buSzPct val="80000"/>
              <a:buBlip>
                <a:blip r:embed="rId3"/>
              </a:buBlip>
            </a:pPr>
            <a:r>
              <a:rPr lang="en-US" sz="2800" b="1" dirty="0">
                <a:solidFill>
                  <a:srgbClr val="0F2AB1"/>
                </a:solidFill>
                <a:latin typeface="Arial" pitchFamily="34" charset="0"/>
                <a:cs typeface="Arial" pitchFamily="34" charset="0"/>
              </a:rPr>
              <a:t>The hurricane eyewall is </a:t>
            </a:r>
            <a:r>
              <a:rPr lang="en-US" sz="2800" b="1" dirty="0" smtClean="0">
                <a:solidFill>
                  <a:srgbClr val="0F2AB1"/>
                </a:solidFill>
                <a:latin typeface="Arial" pitchFamily="34" charset="0"/>
                <a:cs typeface="Arial" pitchFamily="34" charset="0"/>
              </a:rPr>
              <a:t>an intense, circular </a:t>
            </a:r>
            <a:r>
              <a:rPr lang="en-US" sz="2800" b="1" i="1" dirty="0" smtClean="0">
                <a:solidFill>
                  <a:srgbClr val="0F2AB1"/>
                </a:solidFill>
                <a:latin typeface="Arial" pitchFamily="34" charset="0"/>
                <a:cs typeface="Arial" pitchFamily="34" charset="0"/>
              </a:rPr>
              <a:t>front</a:t>
            </a:r>
            <a:r>
              <a:rPr lang="en-US" sz="2800" b="1" dirty="0" smtClean="0">
                <a:solidFill>
                  <a:srgbClr val="0F2AB1"/>
                </a:solidFill>
                <a:latin typeface="Arial" pitchFamily="34" charset="0"/>
                <a:cs typeface="Arial" pitchFamily="34" charset="0"/>
              </a:rPr>
              <a:t>, </a:t>
            </a:r>
            <a:r>
              <a:rPr lang="en-US" sz="2800" b="1" dirty="0">
                <a:solidFill>
                  <a:srgbClr val="0F2AB1"/>
                </a:solidFill>
                <a:latin typeface="Arial" pitchFamily="34" charset="0"/>
                <a:cs typeface="Arial" pitchFamily="34" charset="0"/>
              </a:rPr>
              <a:t>attaining scales of ~ 1 km or </a:t>
            </a:r>
            <a:r>
              <a:rPr lang="en-US" sz="2800" b="1" dirty="0" smtClean="0">
                <a:solidFill>
                  <a:srgbClr val="0F2AB1"/>
                </a:solidFill>
                <a:latin typeface="Arial" pitchFamily="34" charset="0"/>
                <a:cs typeface="Arial" pitchFamily="34" charset="0"/>
              </a:rPr>
              <a:t>less</a:t>
            </a:r>
          </a:p>
          <a:p>
            <a:pPr>
              <a:buSzPct val="80000"/>
              <a:buBlip>
                <a:blip r:embed="rId3"/>
              </a:buBlip>
            </a:pPr>
            <a:endParaRPr lang="en-US" sz="2800" b="1" dirty="0">
              <a:solidFill>
                <a:srgbClr val="0F2AB1"/>
              </a:solidFill>
              <a:latin typeface="Arial" pitchFamily="34" charset="0"/>
              <a:cs typeface="Arial" pitchFamily="34" charset="0"/>
            </a:endParaRPr>
          </a:p>
          <a:p>
            <a:pPr>
              <a:buSzPct val="80000"/>
              <a:buBlip>
                <a:blip r:embed="rId3"/>
              </a:buBlip>
            </a:pPr>
            <a:r>
              <a:rPr lang="en-US" sz="2800" b="1" dirty="0">
                <a:solidFill>
                  <a:srgbClr val="0F2AB1"/>
                </a:solidFill>
                <a:latin typeface="Arial" pitchFamily="34" charset="0"/>
                <a:cs typeface="Arial" pitchFamily="34" charset="0"/>
              </a:rPr>
              <a:t>At the same time, the storm’s circulation extends to ~1000 km and is embedded in much larger scale flows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2087562"/>
          </a:xfrm>
        </p:spPr>
        <p:txBody>
          <a:bodyPr>
            <a:normAutofit/>
          </a:bodyPr>
          <a:lstStyle/>
          <a:p>
            <a:r>
              <a:rPr lang="en-US" dirty="0" smtClean="0">
                <a:solidFill>
                  <a:srgbClr val="0F2AB1"/>
                </a:solidFill>
                <a:effectLst>
                  <a:outerShdw blurRad="38100" dist="38100" dir="2700000" algn="tl">
                    <a:srgbClr val="000000">
                      <a:alpha val="43137"/>
                    </a:srgbClr>
                  </a:outerShdw>
                </a:effectLst>
              </a:rPr>
              <a:t>Integrated Assessments</a:t>
            </a:r>
            <a:br>
              <a:rPr lang="en-US" dirty="0" smtClean="0">
                <a:solidFill>
                  <a:srgbClr val="0F2AB1"/>
                </a:solidFill>
                <a:effectLst>
                  <a:outerShdw blurRad="38100" dist="38100" dir="2700000" algn="tl">
                    <a:srgbClr val="000000">
                      <a:alpha val="43137"/>
                    </a:srgbClr>
                  </a:outerShdw>
                </a:effectLst>
              </a:rPr>
            </a:br>
            <a:r>
              <a:rPr lang="en-US" dirty="0" smtClean="0">
                <a:solidFill>
                  <a:srgbClr val="0F2AB1"/>
                </a:solidFill>
                <a:effectLst>
                  <a:outerShdw blurRad="38100" dist="38100" dir="2700000" algn="tl">
                    <a:srgbClr val="000000">
                      <a:alpha val="43137"/>
                    </a:srgbClr>
                  </a:outerShdw>
                </a:effectLst>
              </a:rPr>
              <a:t/>
            </a:r>
            <a:br>
              <a:rPr lang="en-US" dirty="0" smtClean="0">
                <a:solidFill>
                  <a:srgbClr val="0F2AB1"/>
                </a:solidFill>
                <a:effectLst>
                  <a:outerShdw blurRad="38100" dist="38100" dir="2700000" algn="tl">
                    <a:srgbClr val="000000">
                      <a:alpha val="43137"/>
                    </a:srgbClr>
                  </a:outerShdw>
                </a:effectLst>
              </a:rPr>
            </a:br>
            <a:r>
              <a:rPr lang="en-US" sz="3600" dirty="0" smtClean="0">
                <a:solidFill>
                  <a:srgbClr val="0F2AB1"/>
                </a:solidFill>
              </a:rPr>
              <a:t>with Robert Mendelsohn, Yale</a:t>
            </a:r>
            <a:endParaRPr lang="en-US" sz="3600" dirty="0">
              <a:solidFill>
                <a:srgbClr val="0F2AB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Kerry Emaanuel\World Bank Project\miroc_pdf.png"/>
          <p:cNvPicPr>
            <a:picLocks noChangeAspect="1" noChangeArrowheads="1"/>
          </p:cNvPicPr>
          <p:nvPr/>
        </p:nvPicPr>
        <p:blipFill>
          <a:blip r:embed="rId2" cstate="print"/>
          <a:srcRect/>
          <a:stretch>
            <a:fillRect/>
          </a:stretch>
        </p:blipFill>
        <p:spPr bwMode="auto">
          <a:xfrm>
            <a:off x="4343400" y="152400"/>
            <a:ext cx="4268788" cy="3200400"/>
          </a:xfrm>
          <a:prstGeom prst="rect">
            <a:avLst/>
          </a:prstGeom>
          <a:noFill/>
          <a:ln w="9525">
            <a:noFill/>
            <a:miter lim="800000"/>
            <a:headEnd/>
            <a:tailEnd/>
          </a:ln>
        </p:spPr>
      </p:pic>
      <p:pic>
        <p:nvPicPr>
          <p:cNvPr id="18435" name="Picture 3" descr="C:\Users\Kerry Emaanuel\World Bank Project\miroc_dam_prob.png"/>
          <p:cNvPicPr>
            <a:picLocks noChangeAspect="1" noChangeArrowheads="1"/>
          </p:cNvPicPr>
          <p:nvPr/>
        </p:nvPicPr>
        <p:blipFill>
          <a:blip r:embed="rId3" cstate="print"/>
          <a:srcRect/>
          <a:stretch>
            <a:fillRect/>
          </a:stretch>
        </p:blipFill>
        <p:spPr bwMode="auto">
          <a:xfrm>
            <a:off x="4343400" y="3390900"/>
            <a:ext cx="4267200" cy="3198813"/>
          </a:xfrm>
          <a:prstGeom prst="rect">
            <a:avLst/>
          </a:prstGeom>
          <a:noFill/>
          <a:ln w="9525">
            <a:noFill/>
            <a:miter lim="800000"/>
            <a:headEnd/>
            <a:tailEnd/>
          </a:ln>
        </p:spPr>
      </p:pic>
      <p:sp>
        <p:nvSpPr>
          <p:cNvPr id="18436" name="TextBox 3"/>
          <p:cNvSpPr txBox="1">
            <a:spLocks noChangeArrowheads="1"/>
          </p:cNvSpPr>
          <p:nvPr/>
        </p:nvSpPr>
        <p:spPr bwMode="auto">
          <a:xfrm>
            <a:off x="457200" y="914400"/>
            <a:ext cx="3200400" cy="1200329"/>
          </a:xfrm>
          <a:prstGeom prst="rect">
            <a:avLst/>
          </a:prstGeom>
          <a:noFill/>
          <a:ln w="9525">
            <a:noFill/>
            <a:miter lim="800000"/>
            <a:headEnd/>
            <a:tailEnd/>
          </a:ln>
        </p:spPr>
        <p:txBody>
          <a:bodyPr>
            <a:spAutoFit/>
          </a:bodyPr>
          <a:lstStyle/>
          <a:p>
            <a:pPr algn="ctr"/>
            <a:r>
              <a:rPr lang="en-US" sz="2400" dirty="0">
                <a:solidFill>
                  <a:srgbClr val="0066FF"/>
                </a:solidFill>
                <a:latin typeface="Arial" pitchFamily="34" charset="0"/>
                <a:cs typeface="Arial" pitchFamily="34" charset="0"/>
              </a:rPr>
              <a:t>Probability Density of TC Damage, U.S. East Coast</a:t>
            </a:r>
          </a:p>
        </p:txBody>
      </p:sp>
      <p:sp>
        <p:nvSpPr>
          <p:cNvPr id="18437" name="TextBox 4"/>
          <p:cNvSpPr txBox="1">
            <a:spLocks noChangeArrowheads="1"/>
          </p:cNvSpPr>
          <p:nvPr/>
        </p:nvSpPr>
        <p:spPr bwMode="auto">
          <a:xfrm>
            <a:off x="381000" y="4114800"/>
            <a:ext cx="3200400" cy="1569660"/>
          </a:xfrm>
          <a:prstGeom prst="rect">
            <a:avLst/>
          </a:prstGeom>
          <a:noFill/>
          <a:ln w="9525">
            <a:noFill/>
            <a:miter lim="800000"/>
            <a:headEnd/>
            <a:tailEnd/>
          </a:ln>
        </p:spPr>
        <p:txBody>
          <a:bodyPr>
            <a:spAutoFit/>
          </a:bodyPr>
          <a:lstStyle/>
          <a:p>
            <a:pPr algn="ctr"/>
            <a:r>
              <a:rPr lang="en-US" sz="2400" dirty="0">
                <a:solidFill>
                  <a:srgbClr val="0066FF"/>
                </a:solidFill>
                <a:latin typeface="Arial" pitchFamily="34" charset="0"/>
                <a:cs typeface="Arial" pitchFamily="34" charset="0"/>
              </a:rPr>
              <a:t>Damage Multiplied by Probability Density of TC Damage, U.S. East Coast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blinds(horizontal)">
                                      <p:cBhvr>
                                        <p:cTn id="10"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800600"/>
            <a:ext cx="6934200" cy="1631216"/>
          </a:xfrm>
          <a:prstGeom prst="rect">
            <a:avLst/>
          </a:prstGeom>
        </p:spPr>
        <p:txBody>
          <a:bodyPr wrap="square">
            <a:spAutoFit/>
          </a:bodyPr>
          <a:lstStyle/>
          <a:p>
            <a:pPr algn="ctr"/>
            <a:r>
              <a:rPr lang="en-US" sz="2000" b="1" dirty="0" smtClean="0">
                <a:solidFill>
                  <a:srgbClr val="0F2AB1"/>
                </a:solidFill>
              </a:rPr>
              <a:t>Present and future baseline tropical cyclone damage by region</a:t>
            </a:r>
            <a:r>
              <a:rPr lang="en-US" sz="2000" dirty="0" smtClean="0">
                <a:solidFill>
                  <a:srgbClr val="0F2AB1"/>
                </a:solidFill>
              </a:rPr>
              <a:t>.</a:t>
            </a:r>
          </a:p>
          <a:p>
            <a:pPr algn="ctr"/>
            <a:r>
              <a:rPr lang="en-US" sz="2000" dirty="0" smtClean="0">
                <a:solidFill>
                  <a:srgbClr val="0F2AB1"/>
                </a:solidFill>
              </a:rPr>
              <a:t>Changes in income will increase future tropical cyclone damages in 2100 in every region even if climate does not change. Changes are larger in regions experiencing faster economic growth, such as East Asia and the Central America–Caribbean region.</a:t>
            </a:r>
            <a:endParaRPr lang="en-US" sz="2000" dirty="0">
              <a:solidFill>
                <a:srgbClr val="0F2AB1"/>
              </a:solidFill>
            </a:endParaRPr>
          </a:p>
        </p:txBody>
      </p:sp>
      <p:pic>
        <p:nvPicPr>
          <p:cNvPr id="306179" name="Picture 3"/>
          <p:cNvPicPr>
            <a:picLocks noChangeAspect="1" noChangeArrowheads="1"/>
          </p:cNvPicPr>
          <p:nvPr/>
        </p:nvPicPr>
        <p:blipFill>
          <a:blip r:embed="rId2" cstate="print"/>
          <a:srcRect/>
          <a:stretch>
            <a:fillRect/>
          </a:stretch>
        </p:blipFill>
        <p:spPr bwMode="auto">
          <a:xfrm>
            <a:off x="685800" y="685800"/>
            <a:ext cx="7924800"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3" name="Picture 3"/>
          <p:cNvPicPr>
            <a:picLocks noChangeAspect="1" noChangeArrowheads="1"/>
          </p:cNvPicPr>
          <p:nvPr/>
        </p:nvPicPr>
        <p:blipFill>
          <a:blip r:embed="rId2" cstate="print"/>
          <a:srcRect/>
          <a:stretch>
            <a:fillRect/>
          </a:stretch>
        </p:blipFill>
        <p:spPr bwMode="auto">
          <a:xfrm>
            <a:off x="1" y="922128"/>
            <a:ext cx="9144000" cy="3794546"/>
          </a:xfrm>
          <a:prstGeom prst="rect">
            <a:avLst/>
          </a:prstGeom>
          <a:noFill/>
          <a:ln w="9525">
            <a:noFill/>
            <a:miter lim="800000"/>
            <a:headEnd/>
            <a:tailEnd/>
          </a:ln>
        </p:spPr>
      </p:pic>
      <p:sp>
        <p:nvSpPr>
          <p:cNvPr id="5" name="Rectangle 4"/>
          <p:cNvSpPr/>
          <p:nvPr/>
        </p:nvSpPr>
        <p:spPr>
          <a:xfrm>
            <a:off x="762000" y="4876800"/>
            <a:ext cx="7848600" cy="1323439"/>
          </a:xfrm>
          <a:prstGeom prst="rect">
            <a:avLst/>
          </a:prstGeom>
        </p:spPr>
        <p:txBody>
          <a:bodyPr wrap="square">
            <a:spAutoFit/>
          </a:bodyPr>
          <a:lstStyle/>
          <a:p>
            <a:pPr algn="ctr"/>
            <a:r>
              <a:rPr lang="en-US" sz="2000" b="1" dirty="0" smtClean="0">
                <a:solidFill>
                  <a:srgbClr val="0F2AB1"/>
                </a:solidFill>
              </a:rPr>
              <a:t>Climate change impacts on tropical cyclone damage by region in 2100</a:t>
            </a:r>
            <a:r>
              <a:rPr lang="en-US" sz="2000" dirty="0" smtClean="0">
                <a:solidFill>
                  <a:srgbClr val="0F2AB1"/>
                </a:solidFill>
              </a:rPr>
              <a:t>. Damage is concentrated in North America, East Asia and Central America–Caribbean. Damage is generally higher in the CNRM and GFDL climate scenarios.</a:t>
            </a:r>
            <a:endParaRPr lang="en-US" sz="2000" dirty="0">
              <a:solidFill>
                <a:srgbClr val="0F2AB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cstate="print"/>
          <a:srcRect/>
          <a:stretch>
            <a:fillRect/>
          </a:stretch>
        </p:blipFill>
        <p:spPr bwMode="auto">
          <a:xfrm>
            <a:off x="80411" y="533400"/>
            <a:ext cx="9063589" cy="4400550"/>
          </a:xfrm>
          <a:prstGeom prst="rect">
            <a:avLst/>
          </a:prstGeom>
          <a:noFill/>
          <a:ln w="9525">
            <a:noFill/>
            <a:miter lim="800000"/>
            <a:headEnd/>
            <a:tailEnd/>
          </a:ln>
        </p:spPr>
      </p:pic>
      <p:sp>
        <p:nvSpPr>
          <p:cNvPr id="3" name="Rectangle 2"/>
          <p:cNvSpPr/>
          <p:nvPr/>
        </p:nvSpPr>
        <p:spPr>
          <a:xfrm>
            <a:off x="304800" y="5257800"/>
            <a:ext cx="8534400" cy="923330"/>
          </a:xfrm>
          <a:prstGeom prst="rect">
            <a:avLst/>
          </a:prstGeom>
        </p:spPr>
        <p:txBody>
          <a:bodyPr wrap="square">
            <a:spAutoFit/>
          </a:bodyPr>
          <a:lstStyle/>
          <a:p>
            <a:pPr algn="ctr"/>
            <a:r>
              <a:rPr lang="en-US" b="1" dirty="0" smtClean="0">
                <a:solidFill>
                  <a:srgbClr val="0F2AB1"/>
                </a:solidFill>
              </a:rPr>
              <a:t>Climate change impacts on tropical cyclone damage divided by GDP by region in 2100</a:t>
            </a:r>
            <a:r>
              <a:rPr lang="en-US" dirty="0" smtClean="0">
                <a:solidFill>
                  <a:srgbClr val="0F2AB1"/>
                </a:solidFill>
              </a:rPr>
              <a:t>. The ratio of damage to GDP is highest in the Caribbean–Central American region but North America, Oceania and East Asia all have above-average ratios.</a:t>
            </a:r>
            <a:endParaRPr lang="en-US" dirty="0">
              <a:solidFill>
                <a:srgbClr val="0F2AB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Kerry\Documents\Papers\gwdamage\gfdlgwrev.png"/>
          <p:cNvPicPr>
            <a:picLocks noChangeAspect="1" noChangeArrowheads="1"/>
          </p:cNvPicPr>
          <p:nvPr/>
        </p:nvPicPr>
        <p:blipFill>
          <a:blip r:embed="rId2" cstate="print"/>
          <a:srcRect/>
          <a:stretch>
            <a:fillRect/>
          </a:stretch>
        </p:blipFill>
        <p:spPr bwMode="auto">
          <a:xfrm>
            <a:off x="1143000" y="990600"/>
            <a:ext cx="7210879" cy="5410861"/>
          </a:xfrm>
          <a:prstGeom prst="rect">
            <a:avLst/>
          </a:prstGeom>
          <a:noFill/>
        </p:spPr>
      </p:pic>
      <p:sp>
        <p:nvSpPr>
          <p:cNvPr id="5" name="Title 4"/>
          <p:cNvSpPr>
            <a:spLocks noGrp="1"/>
          </p:cNvSpPr>
          <p:nvPr>
            <p:ph type="title"/>
          </p:nvPr>
        </p:nvSpPr>
        <p:spPr>
          <a:xfrm>
            <a:off x="457200" y="152400"/>
            <a:ext cx="8229600" cy="1143000"/>
          </a:xfrm>
        </p:spPr>
        <p:txBody>
          <a:bodyPr>
            <a:normAutofit/>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Projections of U.S. Insured Damage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0" y="6477000"/>
            <a:ext cx="5943600" cy="381000"/>
          </a:xfrm>
          <a:prstGeom prst="rect">
            <a:avLst/>
          </a:prstGeom>
          <a:noFill/>
        </p:spPr>
        <p:txBody>
          <a:bodyPr wrap="square" rtlCol="0">
            <a:spAutoFit/>
          </a:bodyPr>
          <a:lstStyle/>
          <a:p>
            <a:r>
              <a:rPr lang="en-US" b="1" dirty="0" smtClean="0"/>
              <a:t>Emanuel, K. A., 2012, </a:t>
            </a:r>
            <a:r>
              <a:rPr lang="en-US" b="1" i="1" dirty="0" smtClean="0"/>
              <a:t>Weather, Climate, and Society</a:t>
            </a:r>
            <a:endParaRPr lang="en-US" b="1"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xfrm>
            <a:off x="457200" y="228600"/>
            <a:ext cx="8229600" cy="1020763"/>
          </a:xfrm>
        </p:spPr>
        <p:txBody>
          <a:bodyPr/>
          <a:lstStyle/>
          <a:p>
            <a:pPr>
              <a:defRPr/>
            </a:pPr>
            <a:r>
              <a:rPr lang="en-US" b="1" dirty="0" smtClean="0">
                <a:solidFill>
                  <a:srgbClr val="0F2AB1"/>
                </a:solidFill>
                <a:effectLst>
                  <a:outerShdw blurRad="38100" dist="38100" dir="2700000" algn="tl">
                    <a:srgbClr val="000000">
                      <a:alpha val="43137"/>
                    </a:srgbClr>
                  </a:outerShdw>
                </a:effectLst>
              </a:rPr>
              <a:t>Summary:</a:t>
            </a:r>
          </a:p>
        </p:txBody>
      </p:sp>
      <p:sp>
        <p:nvSpPr>
          <p:cNvPr id="69636" name="Rectangle 4"/>
          <p:cNvSpPr>
            <a:spLocks noGrp="1" noChangeArrowheads="1"/>
          </p:cNvSpPr>
          <p:nvPr>
            <p:ph type="body" idx="1"/>
          </p:nvPr>
        </p:nvSpPr>
        <p:spPr>
          <a:xfrm>
            <a:off x="457200" y="1600200"/>
            <a:ext cx="8229600" cy="4800600"/>
          </a:xfrm>
        </p:spPr>
        <p:txBody>
          <a:bodyPr>
            <a:normAutofit fontScale="92500"/>
          </a:bodyPr>
          <a:lstStyle/>
          <a:p>
            <a:pPr>
              <a:buSzPct val="65000"/>
              <a:buBlip>
                <a:blip r:embed="rId3"/>
              </a:buBlip>
              <a:defRPr/>
            </a:pPr>
            <a:r>
              <a:rPr lang="en-US" b="1" dirty="0" smtClean="0">
                <a:solidFill>
                  <a:srgbClr val="0F2AB1"/>
                </a:solidFill>
                <a:effectLst>
                  <a:outerShdw blurRad="38100" dist="38100" dir="2700000" algn="tl">
                    <a:srgbClr val="C0C0C0"/>
                  </a:outerShdw>
                </a:effectLst>
                <a:latin typeface="Arial" pitchFamily="34" charset="0"/>
                <a:cs typeface="Arial" pitchFamily="34" charset="0"/>
              </a:rPr>
              <a:t>History too short and inaccurate to deduce real risk from tropical cyclones</a:t>
            </a:r>
          </a:p>
          <a:p>
            <a:pPr>
              <a:buSzPct val="65000"/>
              <a:buBlip>
                <a:blip r:embed="rId3"/>
              </a:buBlip>
              <a:defRPr/>
            </a:pPr>
            <a:endParaRPr lang="en-US" b="1" dirty="0" smtClean="0">
              <a:solidFill>
                <a:srgbClr val="0F2AB1"/>
              </a:solidFill>
              <a:effectLst>
                <a:outerShdw blurRad="38100" dist="38100" dir="2700000" algn="tl">
                  <a:srgbClr val="C0C0C0"/>
                </a:outerShdw>
              </a:effectLst>
              <a:latin typeface="Arial" pitchFamily="34" charset="0"/>
              <a:cs typeface="Arial" pitchFamily="34" charset="0"/>
            </a:endParaRPr>
          </a:p>
          <a:p>
            <a:pPr>
              <a:buSzPct val="65000"/>
              <a:buBlip>
                <a:blip r:embed="rId3"/>
              </a:buBlip>
              <a:defRPr/>
            </a:pPr>
            <a:r>
              <a:rPr lang="en-US" b="1" dirty="0" smtClean="0">
                <a:solidFill>
                  <a:srgbClr val="0F2AB1"/>
                </a:solidFill>
                <a:effectLst>
                  <a:outerShdw blurRad="38100" dist="38100" dir="2700000" algn="tl">
                    <a:srgbClr val="C0C0C0"/>
                  </a:outerShdw>
                </a:effectLst>
                <a:latin typeface="Arial" pitchFamily="34" charset="0"/>
                <a:cs typeface="Arial" pitchFamily="34" charset="0"/>
              </a:rPr>
              <a:t>Global (and most regional) models are far too coarse to simulate reasonably intense tropical cyclones</a:t>
            </a:r>
          </a:p>
          <a:p>
            <a:pPr>
              <a:buSzPct val="65000"/>
              <a:buBlip>
                <a:blip r:embed="rId3"/>
              </a:buBlip>
              <a:defRPr/>
            </a:pPr>
            <a:endParaRPr lang="en-US" b="1" dirty="0" smtClean="0">
              <a:solidFill>
                <a:srgbClr val="0F2AB1"/>
              </a:solidFill>
              <a:effectLst>
                <a:outerShdw blurRad="38100" dist="38100" dir="2700000" algn="tl">
                  <a:srgbClr val="C0C0C0"/>
                </a:outerShdw>
              </a:effectLst>
              <a:latin typeface="Arial" pitchFamily="34" charset="0"/>
              <a:cs typeface="Arial" pitchFamily="34" charset="0"/>
            </a:endParaRPr>
          </a:p>
          <a:p>
            <a:pPr>
              <a:buSzPct val="65000"/>
              <a:buBlip>
                <a:blip r:embed="rId3"/>
              </a:buBlip>
              <a:defRPr/>
            </a:pPr>
            <a:r>
              <a:rPr lang="en-US" b="1" dirty="0" smtClean="0">
                <a:solidFill>
                  <a:srgbClr val="0F2AB1"/>
                </a:solidFill>
                <a:effectLst>
                  <a:outerShdw blurRad="38100" dist="38100" dir="2700000" algn="tl">
                    <a:srgbClr val="C0C0C0"/>
                  </a:outerShdw>
                </a:effectLst>
                <a:latin typeface="Arial" pitchFamily="34" charset="0"/>
                <a:cs typeface="Arial" pitchFamily="34" charset="0"/>
              </a:rPr>
              <a:t>Globally and regionally simulated tropical cyclones are not coupled to the ocean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body" idx="1"/>
          </p:nvPr>
        </p:nvSpPr>
        <p:spPr>
          <a:xfrm>
            <a:off x="533400" y="914400"/>
            <a:ext cx="8229600" cy="4876800"/>
          </a:xfrm>
        </p:spPr>
        <p:txBody>
          <a:bodyPr>
            <a:noAutofit/>
          </a:bodyPr>
          <a:lstStyle/>
          <a:p>
            <a:pPr>
              <a:buSzPct val="65000"/>
              <a:buBlip>
                <a:blip r:embed="rId3"/>
              </a:buBlip>
              <a:defRPr/>
            </a:pPr>
            <a:r>
              <a:rPr lang="en-US" sz="2800" b="1" dirty="0" smtClean="0">
                <a:solidFill>
                  <a:srgbClr val="0F2AB1"/>
                </a:solidFill>
                <a:effectLst>
                  <a:outerShdw blurRad="38100" dist="38100" dir="2700000" algn="tl">
                    <a:srgbClr val="C0C0C0"/>
                  </a:outerShdw>
                </a:effectLst>
                <a:latin typeface="Arial" pitchFamily="34" charset="0"/>
                <a:cs typeface="Arial" pitchFamily="34" charset="0"/>
              </a:rPr>
              <a:t>We have developed a technique for downscaling global models or reanalysis data sets, using a very high resolution, coupled TC model phrased in angular momentum coordinates</a:t>
            </a:r>
          </a:p>
          <a:p>
            <a:pPr>
              <a:buSzPct val="65000"/>
              <a:buBlip>
                <a:blip r:embed="rId3"/>
              </a:buBlip>
              <a:defRPr/>
            </a:pPr>
            <a:endParaRPr lang="en-US" sz="2800" b="1" dirty="0" smtClean="0">
              <a:solidFill>
                <a:srgbClr val="0F2AB1"/>
              </a:solidFill>
              <a:effectLst>
                <a:outerShdw blurRad="38100" dist="38100" dir="2700000" algn="tl">
                  <a:srgbClr val="C0C0C0"/>
                </a:outerShdw>
              </a:effectLst>
              <a:latin typeface="Arial" pitchFamily="34" charset="0"/>
              <a:cs typeface="Arial" pitchFamily="34" charset="0"/>
            </a:endParaRPr>
          </a:p>
          <a:p>
            <a:pPr>
              <a:buSzPct val="65000"/>
              <a:buBlip>
                <a:blip r:embed="rId3"/>
              </a:buBlip>
              <a:defRPr/>
            </a:pPr>
            <a:r>
              <a:rPr lang="en-US" sz="2800" b="1" dirty="0" smtClean="0">
                <a:solidFill>
                  <a:srgbClr val="0F2AB1"/>
                </a:solidFill>
                <a:effectLst>
                  <a:outerShdw blurRad="38100" dist="38100" dir="2700000" algn="tl">
                    <a:srgbClr val="C0C0C0"/>
                  </a:outerShdw>
                </a:effectLst>
                <a:latin typeface="Arial" pitchFamily="34" charset="0"/>
                <a:cs typeface="Arial" pitchFamily="34" charset="0"/>
              </a:rPr>
              <a:t>Model shows skill in capturing spatial and seasonal variability of TCs, has an excellent intensity spectrum, and captures well known climate phenomena such as ENSO and the effects of warming over the past few decades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229600" cy="1143000"/>
          </a:xfrm>
        </p:spPr>
        <p:txBody>
          <a:bodyPr/>
          <a:lstStyle/>
          <a:p>
            <a:r>
              <a:rPr lang="en-US"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Spare Slides</a:t>
            </a:r>
            <a:endParaRPr lang="en-US" b="1"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533400" y="838200"/>
            <a:ext cx="8034548" cy="5876925"/>
          </a:xfrm>
          <a:prstGeom prst="rect">
            <a:avLst/>
          </a:prstGeom>
          <a:noFill/>
          <a:ln w="9525">
            <a:noFill/>
            <a:miter lim="800000"/>
            <a:headEnd/>
            <a:tailEnd/>
          </a:ln>
        </p:spPr>
      </p:pic>
      <p:sp>
        <p:nvSpPr>
          <p:cNvPr id="3" name="TextBox 2"/>
          <p:cNvSpPr txBox="1"/>
          <p:nvPr/>
        </p:nvSpPr>
        <p:spPr>
          <a:xfrm>
            <a:off x="304800" y="152400"/>
            <a:ext cx="8458200" cy="523220"/>
          </a:xfrm>
          <a:prstGeom prst="rect">
            <a:avLst/>
          </a:prstGeom>
          <a:noFill/>
        </p:spPr>
        <p:txBody>
          <a:bodyPr wrap="square" rtlCol="0">
            <a:spAutoFit/>
          </a:bodyPr>
          <a:lstStyle/>
          <a:p>
            <a:pPr algn="ctr"/>
            <a:r>
              <a:rPr lang="en-US" sz="2800" b="1"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Application to Other Climates</a:t>
            </a:r>
            <a:endParaRPr lang="en-US" sz="2800" b="1"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 Emaanuel\Graphics\Transparent Figures\Intensity_histo_models.png"/>
          <p:cNvPicPr>
            <a:picLocks noChangeAspect="1" noChangeArrowheads="1"/>
          </p:cNvPicPr>
          <p:nvPr/>
        </p:nvPicPr>
        <p:blipFill>
          <a:blip r:embed="rId2" cstate="print"/>
          <a:srcRect t="10204" b="9388"/>
          <a:stretch>
            <a:fillRect/>
          </a:stretch>
        </p:blipFill>
        <p:spPr bwMode="auto">
          <a:xfrm>
            <a:off x="228600" y="228600"/>
            <a:ext cx="5478682" cy="6203459"/>
          </a:xfrm>
          <a:prstGeom prst="rect">
            <a:avLst/>
          </a:prstGeom>
          <a:noFill/>
        </p:spPr>
      </p:pic>
      <p:sp>
        <p:nvSpPr>
          <p:cNvPr id="6" name="TextBox 5"/>
          <p:cNvSpPr txBox="1"/>
          <p:nvPr/>
        </p:nvSpPr>
        <p:spPr>
          <a:xfrm>
            <a:off x="5257800" y="914400"/>
            <a:ext cx="3505200" cy="2308324"/>
          </a:xfrm>
          <a:prstGeom prst="rect">
            <a:avLst/>
          </a:prstGeom>
          <a:noFill/>
        </p:spPr>
        <p:txBody>
          <a:bodyPr wrap="square" rtlCol="0">
            <a:spAutoFit/>
          </a:bodyPr>
          <a:lstStyle/>
          <a:p>
            <a:pPr algn="ctr"/>
            <a:r>
              <a:rPr lang="en-US" sz="2400" dirty="0" smtClean="0">
                <a:solidFill>
                  <a:srgbClr val="002060"/>
                </a:solidFill>
              </a:rPr>
              <a:t>Histograms of Tropical Cyclone Intensity as Simulated by a Global Model with 50 km grid point spacing. (Courtesy Isaac Held, GFDL)</a:t>
            </a:r>
            <a:endParaRPr lang="en-US" sz="2400" dirty="0">
              <a:solidFill>
                <a:srgbClr val="002060"/>
              </a:solidFill>
            </a:endParaRPr>
          </a:p>
        </p:txBody>
      </p:sp>
      <p:cxnSp>
        <p:nvCxnSpPr>
          <p:cNvPr id="10" name="Straight Connector 9"/>
          <p:cNvCxnSpPr/>
          <p:nvPr/>
        </p:nvCxnSpPr>
        <p:spPr>
          <a:xfrm rot="5400000">
            <a:off x="2324100" y="12573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24100" y="33147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24100" y="53721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124200" y="5105400"/>
            <a:ext cx="2895600" cy="533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0" y="5486400"/>
            <a:ext cx="2667000" cy="369332"/>
          </a:xfrm>
          <a:prstGeom prst="rect">
            <a:avLst/>
          </a:prstGeom>
          <a:noFill/>
        </p:spPr>
        <p:txBody>
          <a:bodyPr wrap="square" rtlCol="0">
            <a:spAutoFit/>
          </a:bodyPr>
          <a:lstStyle/>
          <a:p>
            <a:r>
              <a:rPr lang="en-US" dirty="0" smtClean="0"/>
              <a:t>Category 3</a:t>
            </a:r>
            <a:endParaRPr lang="en-US" dirty="0"/>
          </a:p>
        </p:txBody>
      </p:sp>
      <p:sp>
        <p:nvSpPr>
          <p:cNvPr id="9" name="TextBox 8"/>
          <p:cNvSpPr txBox="1"/>
          <p:nvPr/>
        </p:nvSpPr>
        <p:spPr>
          <a:xfrm>
            <a:off x="5257800" y="3657600"/>
            <a:ext cx="3352800" cy="1200329"/>
          </a:xfrm>
          <a:prstGeom prst="rect">
            <a:avLst/>
          </a:prstGeom>
          <a:noFill/>
        </p:spPr>
        <p:txBody>
          <a:bodyPr wrap="square" rtlCol="0">
            <a:spAutoFit/>
          </a:bodyPr>
          <a:lstStyle/>
          <a:p>
            <a:pPr algn="ctr"/>
            <a:r>
              <a:rPr lang="en-US" sz="2400" b="1" dirty="0" smtClean="0">
                <a:solidFill>
                  <a:srgbClr val="C00000"/>
                </a:solidFill>
              </a:rPr>
              <a:t>Global models do not simulate the storms that cause destruction</a:t>
            </a:r>
            <a:endParaRPr lang="en-US" sz="2400" b="1" dirty="0">
              <a:solidFill>
                <a:srgbClr val="C00000"/>
              </a:solidFill>
            </a:endParaRPr>
          </a:p>
        </p:txBody>
      </p:sp>
      <p:sp>
        <p:nvSpPr>
          <p:cNvPr id="13" name="TextBox 12"/>
          <p:cNvSpPr txBox="1"/>
          <p:nvPr/>
        </p:nvSpPr>
        <p:spPr>
          <a:xfrm>
            <a:off x="3276600" y="2895600"/>
            <a:ext cx="1084271" cy="369332"/>
          </a:xfrm>
          <a:prstGeom prst="rect">
            <a:avLst/>
          </a:prstGeom>
          <a:noFill/>
        </p:spPr>
        <p:txBody>
          <a:bodyPr wrap="none" rtlCol="0">
            <a:spAutoFit/>
          </a:bodyPr>
          <a:lstStyle/>
          <a:p>
            <a:r>
              <a:rPr lang="en-US" dirty="0" smtClean="0"/>
              <a:t>Observed</a:t>
            </a:r>
            <a:endParaRPr lang="en-US" dirty="0"/>
          </a:p>
        </p:txBody>
      </p:sp>
      <p:cxnSp>
        <p:nvCxnSpPr>
          <p:cNvPr id="15" name="Straight Arrow Connector 14"/>
          <p:cNvCxnSpPr/>
          <p:nvPr/>
        </p:nvCxnSpPr>
        <p:spPr>
          <a:xfrm rot="5400000">
            <a:off x="3619500" y="3390900"/>
            <a:ext cx="45720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4600" y="2667000"/>
            <a:ext cx="1143000" cy="369332"/>
          </a:xfrm>
          <a:prstGeom prst="rect">
            <a:avLst/>
          </a:prstGeom>
          <a:noFill/>
        </p:spPr>
        <p:txBody>
          <a:bodyPr wrap="square" rtlCol="0">
            <a:spAutoFit/>
          </a:bodyPr>
          <a:lstStyle/>
          <a:p>
            <a:r>
              <a:rPr lang="en-US" dirty="0" smtClean="0">
                <a:solidFill>
                  <a:srgbClr val="FF0000"/>
                </a:solidFill>
              </a:rPr>
              <a:t>Modeled</a:t>
            </a:r>
            <a:endParaRPr lang="en-US" dirty="0">
              <a:solidFill>
                <a:srgbClr val="FF0000"/>
              </a:solidFill>
            </a:endParaRPr>
          </a:p>
        </p:txBody>
      </p:sp>
      <p:cxnSp>
        <p:nvCxnSpPr>
          <p:cNvPr id="20" name="Straight Arrow Connector 19"/>
          <p:cNvCxnSpPr/>
          <p:nvPr/>
        </p:nvCxnSpPr>
        <p:spPr>
          <a:xfrm rot="10800000" flipV="1">
            <a:off x="2590800" y="2971800"/>
            <a:ext cx="381000"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Kerry Emanuel\My Documents\riskproject\cnrm720_topt.png"/>
          <p:cNvPicPr>
            <a:picLocks noChangeAspect="1" noChangeArrowheads="1"/>
          </p:cNvPicPr>
          <p:nvPr/>
        </p:nvPicPr>
        <p:blipFill>
          <a:blip r:embed="rId3" cstate="print"/>
          <a:srcRect/>
          <a:stretch>
            <a:fillRect/>
          </a:stretch>
        </p:blipFill>
        <p:spPr bwMode="auto">
          <a:xfrm>
            <a:off x="762000" y="1123950"/>
            <a:ext cx="7648575"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Kerry Emanuel\My Documents\riskproject\cnrm720_1_swatht.png"/>
          <p:cNvPicPr>
            <a:picLocks noChangeAspect="1" noChangeArrowheads="1"/>
          </p:cNvPicPr>
          <p:nvPr/>
        </p:nvPicPr>
        <p:blipFill>
          <a:blip r:embed="rId3" cstate="print"/>
          <a:srcRect l="3429" t="11433" r="6857" b="11433"/>
          <a:stretch>
            <a:fillRect/>
          </a:stretch>
        </p:blipFill>
        <p:spPr bwMode="auto">
          <a:xfrm>
            <a:off x="528638" y="1143000"/>
            <a:ext cx="81565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65539" name="Picture 2" descr="C:\Users\Kerry Emaanuel\Papers\IPCC_TC\version4\fig6_newt.PNG"/>
          <p:cNvPicPr>
            <a:picLocks noChangeAspect="1" noChangeArrowheads="1"/>
          </p:cNvPicPr>
          <p:nvPr/>
        </p:nvPicPr>
        <p:blipFill>
          <a:blip r:embed="rId4" cstate="print"/>
          <a:srcRect b="4630"/>
          <a:stretch>
            <a:fillRect/>
          </a:stretch>
        </p:blipFill>
        <p:spPr bwMode="auto">
          <a:xfrm>
            <a:off x="0" y="377825"/>
            <a:ext cx="9144000" cy="6411913"/>
          </a:xfrm>
          <a:prstGeom prst="rect">
            <a:avLst/>
          </a:prstGeom>
          <a:noFill/>
          <a:ln w="9525">
            <a:noFill/>
            <a:miter lim="800000"/>
            <a:headEnd/>
            <a:tailEnd/>
          </a:ln>
        </p:spPr>
      </p:pic>
      <p:sp>
        <p:nvSpPr>
          <p:cNvPr id="65540" name="TextBox 4"/>
          <p:cNvSpPr txBox="1">
            <a:spLocks noChangeArrowheads="1"/>
          </p:cNvSpPr>
          <p:nvPr/>
        </p:nvSpPr>
        <p:spPr bwMode="auto">
          <a:xfrm>
            <a:off x="2895600" y="228600"/>
            <a:ext cx="4114800" cy="523875"/>
          </a:xfrm>
          <a:prstGeom prst="rect">
            <a:avLst/>
          </a:prstGeom>
          <a:noFill/>
          <a:ln w="9525">
            <a:noFill/>
            <a:miter lim="800000"/>
            <a:headEnd/>
            <a:tailEnd/>
          </a:ln>
        </p:spPr>
        <p:txBody>
          <a:bodyPr>
            <a:spAutoFit/>
          </a:bodyPr>
          <a:lstStyle/>
          <a:p>
            <a:r>
              <a:rPr lang="en-US" sz="2800">
                <a:solidFill>
                  <a:srgbClr val="FFFF00"/>
                </a:solidFill>
              </a:rPr>
              <a:t>Genesis Distributions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228600" y="762000"/>
            <a:ext cx="4517448" cy="3581400"/>
          </a:xfrm>
          <a:prstGeom prst="rect">
            <a:avLst/>
          </a:prstGeom>
          <a:noFill/>
          <a:ln w="9525">
            <a:no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4495800" y="838200"/>
            <a:ext cx="4229100" cy="3448050"/>
          </a:xfrm>
          <a:prstGeom prst="rect">
            <a:avLst/>
          </a:prstGeom>
          <a:noFill/>
          <a:ln w="9525">
            <a:noFill/>
            <a:miter lim="800000"/>
            <a:headEnd/>
            <a:tailEnd/>
          </a:ln>
        </p:spPr>
      </p:pic>
      <p:sp>
        <p:nvSpPr>
          <p:cNvPr id="4" name="Rectangle 3"/>
          <p:cNvSpPr/>
          <p:nvPr/>
        </p:nvSpPr>
        <p:spPr>
          <a:xfrm>
            <a:off x="304800" y="0"/>
            <a:ext cx="8686800" cy="830997"/>
          </a:xfrm>
          <a:prstGeom prst="rect">
            <a:avLst/>
          </a:prstGeom>
        </p:spPr>
        <p:txBody>
          <a:bodyPr wrap="square">
            <a:spAutoFit/>
          </a:bodyPr>
          <a:lstStyle/>
          <a:p>
            <a:pPr algn="ctr"/>
            <a:r>
              <a:rPr lang="en-US" sz="2400" dirty="0" smtClean="0">
                <a:solidFill>
                  <a:srgbClr val="002060"/>
                </a:solidFill>
              </a:rPr>
              <a:t>Analysis of satellite-derived tropical cyclone</a:t>
            </a:r>
          </a:p>
          <a:p>
            <a:pPr algn="ctr"/>
            <a:r>
              <a:rPr lang="en-US" sz="2400" dirty="0" smtClean="0">
                <a:solidFill>
                  <a:srgbClr val="002060"/>
                </a:solidFill>
              </a:rPr>
              <a:t>lifetime-maximum wind speeds</a:t>
            </a:r>
            <a:endParaRPr lang="en-US" sz="2400" dirty="0">
              <a:solidFill>
                <a:srgbClr val="002060"/>
              </a:solidFill>
            </a:endParaRPr>
          </a:p>
        </p:txBody>
      </p:sp>
      <p:sp>
        <p:nvSpPr>
          <p:cNvPr id="5" name="Rectangle 4"/>
          <p:cNvSpPr/>
          <p:nvPr/>
        </p:nvSpPr>
        <p:spPr>
          <a:xfrm>
            <a:off x="685800" y="4343400"/>
            <a:ext cx="3886200" cy="830997"/>
          </a:xfrm>
          <a:prstGeom prst="rect">
            <a:avLst/>
          </a:prstGeom>
        </p:spPr>
        <p:txBody>
          <a:bodyPr wrap="square">
            <a:spAutoFit/>
          </a:bodyPr>
          <a:lstStyle/>
          <a:p>
            <a:pPr algn="ctr"/>
            <a:r>
              <a:rPr lang="en-US" sz="1600" dirty="0" smtClean="0">
                <a:solidFill>
                  <a:srgbClr val="002060"/>
                </a:solidFill>
              </a:rPr>
              <a:t>Box plots by year. Trend lines are shown</a:t>
            </a:r>
          </a:p>
          <a:p>
            <a:pPr algn="ctr"/>
            <a:r>
              <a:rPr lang="en-US" sz="1600" dirty="0" smtClean="0">
                <a:solidFill>
                  <a:srgbClr val="002060"/>
                </a:solidFill>
              </a:rPr>
              <a:t>for the median, 0.75 </a:t>
            </a:r>
            <a:r>
              <a:rPr lang="en-US" sz="1600" dirty="0" err="1" smtClean="0">
                <a:solidFill>
                  <a:srgbClr val="002060"/>
                </a:solidFill>
              </a:rPr>
              <a:t>quantile</a:t>
            </a:r>
            <a:r>
              <a:rPr lang="en-US" sz="1600" dirty="0" smtClean="0">
                <a:solidFill>
                  <a:srgbClr val="002060"/>
                </a:solidFill>
              </a:rPr>
              <a:t>, and 1.5 times the </a:t>
            </a:r>
            <a:r>
              <a:rPr lang="en-US" sz="1600" dirty="0" err="1" smtClean="0">
                <a:solidFill>
                  <a:srgbClr val="002060"/>
                </a:solidFill>
              </a:rPr>
              <a:t>interquartile</a:t>
            </a:r>
            <a:r>
              <a:rPr lang="en-US" sz="1600" dirty="0" smtClean="0">
                <a:solidFill>
                  <a:srgbClr val="002060"/>
                </a:solidFill>
              </a:rPr>
              <a:t> range</a:t>
            </a:r>
            <a:endParaRPr lang="en-US" sz="1600" dirty="0">
              <a:solidFill>
                <a:srgbClr val="002060"/>
              </a:solidFill>
            </a:endParaRPr>
          </a:p>
        </p:txBody>
      </p:sp>
      <p:sp>
        <p:nvSpPr>
          <p:cNvPr id="6" name="Rectangle 5"/>
          <p:cNvSpPr/>
          <p:nvPr/>
        </p:nvSpPr>
        <p:spPr>
          <a:xfrm>
            <a:off x="5029200" y="4267200"/>
            <a:ext cx="3505200" cy="1077218"/>
          </a:xfrm>
          <a:prstGeom prst="rect">
            <a:avLst/>
          </a:prstGeom>
        </p:spPr>
        <p:txBody>
          <a:bodyPr wrap="square">
            <a:spAutoFit/>
          </a:bodyPr>
          <a:lstStyle/>
          <a:p>
            <a:pPr algn="ctr"/>
            <a:r>
              <a:rPr lang="en-US" sz="1600" dirty="0" smtClean="0">
                <a:solidFill>
                  <a:srgbClr val="002060"/>
                </a:solidFill>
              </a:rPr>
              <a:t>Trends in global satellite-derived tropical cyclone maximum wind speeds by </a:t>
            </a:r>
            <a:r>
              <a:rPr lang="en-US" sz="1600" dirty="0" err="1" smtClean="0">
                <a:solidFill>
                  <a:srgbClr val="002060"/>
                </a:solidFill>
              </a:rPr>
              <a:t>quantile</a:t>
            </a:r>
            <a:r>
              <a:rPr lang="en-US" sz="1600" dirty="0" smtClean="0">
                <a:solidFill>
                  <a:srgbClr val="002060"/>
                </a:solidFill>
              </a:rPr>
              <a:t>, from 0.1 to 0.9 in increments of 0.1.</a:t>
            </a:r>
            <a:endParaRPr lang="en-US" sz="1600" dirty="0">
              <a:solidFill>
                <a:srgbClr val="002060"/>
              </a:solidFill>
            </a:endParaRPr>
          </a:p>
        </p:txBody>
      </p:sp>
      <p:sp>
        <p:nvSpPr>
          <p:cNvPr id="7" name="TextBox 6"/>
          <p:cNvSpPr txBox="1"/>
          <p:nvPr/>
        </p:nvSpPr>
        <p:spPr>
          <a:xfrm>
            <a:off x="1219200" y="5715000"/>
            <a:ext cx="7086600" cy="369332"/>
          </a:xfrm>
          <a:prstGeom prst="rect">
            <a:avLst/>
          </a:prstGeom>
          <a:noFill/>
        </p:spPr>
        <p:txBody>
          <a:bodyPr wrap="square" rtlCol="0">
            <a:spAutoFit/>
          </a:bodyPr>
          <a:lstStyle/>
          <a:p>
            <a:pPr algn="ctr"/>
            <a:r>
              <a:rPr lang="en-US" dirty="0" smtClean="0">
                <a:solidFill>
                  <a:srgbClr val="002060"/>
                </a:solidFill>
              </a:rPr>
              <a:t>Elsner, Kossin, and Jagger, </a:t>
            </a:r>
            <a:r>
              <a:rPr lang="en-US" i="1" dirty="0" smtClean="0">
                <a:solidFill>
                  <a:srgbClr val="002060"/>
                </a:solidFill>
              </a:rPr>
              <a:t>Nature</a:t>
            </a:r>
            <a:r>
              <a:rPr lang="en-US" dirty="0" smtClean="0">
                <a:solidFill>
                  <a:srgbClr val="002060"/>
                </a:solidFill>
              </a:rPr>
              <a:t>, 2008</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iss007e14908"/>
          <p:cNvPicPr>
            <a:picLocks noGrp="1" noChangeAspect="1" noChangeArrowheads="1"/>
          </p:cNvPicPr>
          <p:nvPr>
            <p:ph idx="1"/>
          </p:nvPr>
        </p:nvPicPr>
        <p:blipFill>
          <a:blip r:embed="rId3" cstate="print">
            <a:lum bright="36000" contrast="-54000"/>
          </a:blip>
          <a:srcRect b="4210"/>
          <a:stretch>
            <a:fillRect/>
          </a:stretch>
        </p:blipFill>
        <p:spPr>
          <a:xfrm>
            <a:off x="0" y="0"/>
            <a:ext cx="9144000" cy="6858000"/>
          </a:xfrm>
          <a:noFill/>
        </p:spPr>
      </p:pic>
      <p:sp>
        <p:nvSpPr>
          <p:cNvPr id="23555" name="Rectangle 2"/>
          <p:cNvSpPr>
            <a:spLocks noGrp="1" noChangeArrowheads="1"/>
          </p:cNvSpPr>
          <p:nvPr>
            <p:ph type="title"/>
          </p:nvPr>
        </p:nvSpPr>
        <p:spPr>
          <a:xfrm>
            <a:off x="457200" y="2133600"/>
            <a:ext cx="8229600" cy="1143000"/>
          </a:xfrm>
        </p:spPr>
        <p:txBody>
          <a:bodyPr/>
          <a:lstStyle/>
          <a:p>
            <a:pPr eaLnBrk="1" hangingPunct="1">
              <a:defRPr/>
            </a:pPr>
            <a:r>
              <a:rPr lang="en-US" b="1" dirty="0" smtClean="0">
                <a:solidFill>
                  <a:srgbClr val="002060"/>
                </a:solidFill>
                <a:effectLst>
                  <a:outerShdw blurRad="38100" dist="38100" dir="2700000" algn="tl">
                    <a:srgbClr val="000000">
                      <a:alpha val="43137"/>
                    </a:srgbClr>
                  </a:outerShdw>
                </a:effectLst>
              </a:rPr>
              <a:t>Physics of Mature Hurricanes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eaLnBrk="1" hangingPunct="1">
              <a:defRPr/>
            </a:pPr>
            <a:r>
              <a:rPr lang="en-US" sz="4000" dirty="0" smtClean="0">
                <a:solidFill>
                  <a:srgbClr val="174FA9"/>
                </a:solidFill>
                <a:effectLst>
                  <a:outerShdw blurRad="38100" dist="38100" dir="2700000" algn="tl">
                    <a:srgbClr val="000000">
                      <a:alpha val="43137"/>
                    </a:srgbClr>
                  </a:outerShdw>
                </a:effectLst>
              </a:rPr>
              <a:t>Theoretical Upper Bound on Hurricane Maximum Wind Speed:</a:t>
            </a:r>
            <a:br>
              <a:rPr lang="en-US" sz="4000" dirty="0" smtClean="0">
                <a:solidFill>
                  <a:srgbClr val="174FA9"/>
                </a:solidFill>
                <a:effectLst>
                  <a:outerShdw blurRad="38100" dist="38100" dir="2700000" algn="tl">
                    <a:srgbClr val="000000">
                      <a:alpha val="43137"/>
                    </a:srgbClr>
                  </a:outerShdw>
                </a:effectLst>
              </a:rPr>
            </a:br>
            <a:r>
              <a:rPr lang="en-US" sz="4000" b="1" dirty="0" smtClean="0">
                <a:solidFill>
                  <a:srgbClr val="174FA9"/>
                </a:solidFill>
                <a:effectLst>
                  <a:outerShdw blurRad="38100" dist="38100" dir="2700000" algn="tl">
                    <a:srgbClr val="000000">
                      <a:alpha val="43137"/>
                    </a:srgbClr>
                  </a:outerShdw>
                </a:effectLst>
              </a:rPr>
              <a:t>POTENTIAL INTENSITY</a:t>
            </a:r>
          </a:p>
        </p:txBody>
      </p:sp>
      <p:graphicFrame>
        <p:nvGraphicFramePr>
          <p:cNvPr id="4098" name="Object 3"/>
          <p:cNvGraphicFramePr>
            <a:graphicFrameLocks noChangeAspect="1"/>
          </p:cNvGraphicFramePr>
          <p:nvPr>
            <p:ph idx="1"/>
          </p:nvPr>
        </p:nvGraphicFramePr>
        <p:xfrm>
          <a:off x="1041400" y="2514600"/>
          <a:ext cx="6632575" cy="2060575"/>
        </p:xfrm>
        <a:graphic>
          <a:graphicData uri="http://schemas.openxmlformats.org/presentationml/2006/ole">
            <p:oleObj spid="_x0000_s257026" name="Equation" r:id="rId4" imgW="3924000" imgH="1218960" progId="Equation.DSMT4">
              <p:embed/>
            </p:oleObj>
          </a:graphicData>
        </a:graphic>
      </p:graphicFrame>
      <p:sp>
        <p:nvSpPr>
          <p:cNvPr id="4100" name="Text Box 4"/>
          <p:cNvSpPr txBox="1">
            <a:spLocks noChangeArrowheads="1"/>
          </p:cNvSpPr>
          <p:nvPr/>
        </p:nvSpPr>
        <p:spPr bwMode="auto">
          <a:xfrm>
            <a:off x="5867400" y="4495800"/>
            <a:ext cx="2057400" cy="641350"/>
          </a:xfrm>
          <a:prstGeom prst="rect">
            <a:avLst/>
          </a:prstGeom>
          <a:noFill/>
          <a:ln w="9525">
            <a:noFill/>
            <a:miter lim="800000"/>
            <a:headEnd/>
            <a:tailEnd/>
          </a:ln>
        </p:spPr>
        <p:txBody>
          <a:bodyPr>
            <a:spAutoFit/>
          </a:bodyPr>
          <a:lstStyle/>
          <a:p>
            <a:pPr>
              <a:spcBef>
                <a:spcPct val="50000"/>
              </a:spcBef>
            </a:pPr>
            <a:r>
              <a:rPr lang="en-US" sz="1800" b="1" dirty="0">
                <a:solidFill>
                  <a:srgbClr val="00B050"/>
                </a:solidFill>
              </a:rPr>
              <a:t>Air-sea enthalpy disequilibrium</a:t>
            </a:r>
          </a:p>
        </p:txBody>
      </p:sp>
      <p:sp>
        <p:nvSpPr>
          <p:cNvPr id="4101" name="Text Box 5"/>
          <p:cNvSpPr txBox="1">
            <a:spLocks noChangeArrowheads="1"/>
          </p:cNvSpPr>
          <p:nvPr/>
        </p:nvSpPr>
        <p:spPr bwMode="auto">
          <a:xfrm>
            <a:off x="4191000" y="1752600"/>
            <a:ext cx="1676400" cy="641350"/>
          </a:xfrm>
          <a:prstGeom prst="rect">
            <a:avLst/>
          </a:prstGeom>
          <a:noFill/>
          <a:ln w="9525">
            <a:noFill/>
            <a:miter lim="800000"/>
            <a:headEnd/>
            <a:tailEnd/>
          </a:ln>
        </p:spPr>
        <p:txBody>
          <a:bodyPr>
            <a:spAutoFit/>
          </a:bodyPr>
          <a:lstStyle/>
          <a:p>
            <a:pPr>
              <a:spcBef>
                <a:spcPct val="50000"/>
              </a:spcBef>
            </a:pPr>
            <a:r>
              <a:rPr lang="en-US" sz="1800" b="1" dirty="0">
                <a:solidFill>
                  <a:srgbClr val="00B050"/>
                </a:solidFill>
              </a:rPr>
              <a:t>Surface temperature</a:t>
            </a:r>
          </a:p>
        </p:txBody>
      </p:sp>
      <p:sp>
        <p:nvSpPr>
          <p:cNvPr id="4102" name="Text Box 6"/>
          <p:cNvSpPr txBox="1">
            <a:spLocks noChangeArrowheads="1"/>
          </p:cNvSpPr>
          <p:nvPr/>
        </p:nvSpPr>
        <p:spPr bwMode="auto">
          <a:xfrm>
            <a:off x="4343400" y="4495800"/>
            <a:ext cx="1600200" cy="641350"/>
          </a:xfrm>
          <a:prstGeom prst="rect">
            <a:avLst/>
          </a:prstGeom>
          <a:noFill/>
          <a:ln w="9525">
            <a:noFill/>
            <a:miter lim="800000"/>
            <a:headEnd/>
            <a:tailEnd/>
          </a:ln>
        </p:spPr>
        <p:txBody>
          <a:bodyPr>
            <a:spAutoFit/>
          </a:bodyPr>
          <a:lstStyle/>
          <a:p>
            <a:pPr>
              <a:spcBef>
                <a:spcPct val="50000"/>
              </a:spcBef>
            </a:pPr>
            <a:r>
              <a:rPr lang="en-US" sz="1800" b="1" dirty="0">
                <a:solidFill>
                  <a:srgbClr val="00B050"/>
                </a:solidFill>
              </a:rPr>
              <a:t>Outflow temperature</a:t>
            </a:r>
          </a:p>
        </p:txBody>
      </p:sp>
      <p:sp>
        <p:nvSpPr>
          <p:cNvPr id="4103" name="Line 7"/>
          <p:cNvSpPr>
            <a:spLocks noChangeShapeType="1"/>
          </p:cNvSpPr>
          <p:nvPr/>
        </p:nvSpPr>
        <p:spPr bwMode="auto">
          <a:xfrm flipV="1">
            <a:off x="4648200" y="4038600"/>
            <a:ext cx="228600" cy="457200"/>
          </a:xfrm>
          <a:prstGeom prst="line">
            <a:avLst/>
          </a:prstGeom>
          <a:noFill/>
          <a:ln w="9525">
            <a:solidFill>
              <a:schemeClr val="tx1"/>
            </a:solidFill>
            <a:round/>
            <a:headEnd/>
            <a:tailEnd type="triangle" w="med" len="med"/>
          </a:ln>
        </p:spPr>
        <p:txBody>
          <a:bodyPr/>
          <a:lstStyle/>
          <a:p>
            <a:endParaRPr lang="en-US"/>
          </a:p>
        </p:txBody>
      </p:sp>
      <p:sp>
        <p:nvSpPr>
          <p:cNvPr id="4104" name="Line 8"/>
          <p:cNvSpPr>
            <a:spLocks noChangeShapeType="1"/>
          </p:cNvSpPr>
          <p:nvPr/>
        </p:nvSpPr>
        <p:spPr bwMode="auto">
          <a:xfrm flipH="1">
            <a:off x="4724400" y="2362200"/>
            <a:ext cx="381000" cy="304800"/>
          </a:xfrm>
          <a:prstGeom prst="line">
            <a:avLst/>
          </a:prstGeom>
          <a:noFill/>
          <a:ln w="9525">
            <a:solidFill>
              <a:schemeClr val="tx1"/>
            </a:solidFill>
            <a:round/>
            <a:headEnd/>
            <a:tailEnd type="triangle" w="med" len="med"/>
          </a:ln>
        </p:spPr>
        <p:txBody>
          <a:bodyPr/>
          <a:lstStyle/>
          <a:p>
            <a:endParaRPr lang="en-US"/>
          </a:p>
        </p:txBody>
      </p:sp>
      <p:sp>
        <p:nvSpPr>
          <p:cNvPr id="4105" name="Text Box 9"/>
          <p:cNvSpPr txBox="1">
            <a:spLocks noChangeArrowheads="1"/>
          </p:cNvSpPr>
          <p:nvPr/>
        </p:nvSpPr>
        <p:spPr bwMode="auto">
          <a:xfrm>
            <a:off x="1905000" y="4495800"/>
            <a:ext cx="1981200" cy="1465263"/>
          </a:xfrm>
          <a:prstGeom prst="rect">
            <a:avLst/>
          </a:prstGeom>
          <a:noFill/>
          <a:ln w="9525">
            <a:noFill/>
            <a:miter lim="800000"/>
            <a:headEnd/>
            <a:tailEnd/>
          </a:ln>
        </p:spPr>
        <p:txBody>
          <a:bodyPr>
            <a:spAutoFit/>
          </a:bodyPr>
          <a:lstStyle/>
          <a:p>
            <a:pPr>
              <a:spcBef>
                <a:spcPct val="50000"/>
              </a:spcBef>
            </a:pPr>
            <a:r>
              <a:rPr lang="en-US" sz="1800" b="1" dirty="0">
                <a:solidFill>
                  <a:srgbClr val="00B050"/>
                </a:solidFill>
              </a:rPr>
              <a:t>Ratio of exchange coefficients of enthalpy and momentum</a:t>
            </a:r>
          </a:p>
        </p:txBody>
      </p:sp>
      <p:sp>
        <p:nvSpPr>
          <p:cNvPr id="4106" name="Line 10"/>
          <p:cNvSpPr>
            <a:spLocks noChangeShapeType="1"/>
          </p:cNvSpPr>
          <p:nvPr/>
        </p:nvSpPr>
        <p:spPr bwMode="auto">
          <a:xfrm flipV="1">
            <a:off x="2514600" y="4038600"/>
            <a:ext cx="8382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l="8392" r="10912"/>
          <a:stretch>
            <a:fillRect/>
          </a:stretch>
        </p:blipFill>
        <p:spPr bwMode="auto">
          <a:xfrm>
            <a:off x="533400" y="762000"/>
            <a:ext cx="7654925" cy="5916613"/>
          </a:xfrm>
          <a:prstGeom prst="rect">
            <a:avLst/>
          </a:prstGeom>
          <a:noFill/>
          <a:ln w="9525">
            <a:noFill/>
            <a:miter lim="800000"/>
            <a:headEnd/>
            <a:tailEnd/>
          </a:ln>
        </p:spPr>
      </p:pic>
      <p:sp>
        <p:nvSpPr>
          <p:cNvPr id="5" name="TextBox 4"/>
          <p:cNvSpPr txBox="1"/>
          <p:nvPr/>
        </p:nvSpPr>
        <p:spPr>
          <a:xfrm>
            <a:off x="990600" y="381000"/>
            <a:ext cx="7239000" cy="523875"/>
          </a:xfrm>
          <a:prstGeom prst="rect">
            <a:avLst/>
          </a:prstGeom>
          <a:noFill/>
        </p:spPr>
        <p:txBody>
          <a:bodyPr>
            <a:spAutoFit/>
          </a:bodyPr>
          <a:lstStyle/>
          <a:p>
            <a:pPr algn="ctr">
              <a:defRPr/>
            </a:pPr>
            <a:r>
              <a:rPr lang="en-US" sz="2800" dirty="0">
                <a:solidFill>
                  <a:srgbClr val="0070C0"/>
                </a:solidFill>
                <a:effectLst>
                  <a:outerShdw blurRad="38100" dist="38100" dir="2700000" algn="tl">
                    <a:srgbClr val="000000">
                      <a:alpha val="43137"/>
                    </a:srgbClr>
                  </a:outerShdw>
                </a:effectLst>
              </a:rPr>
              <a:t>Annual Maximum Potential Intensity (m/s)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1520-0493-128-4-1139-f04"/>
          <p:cNvPicPr>
            <a:picLocks noChangeAspect="1" noChangeArrowheads="1"/>
          </p:cNvPicPr>
          <p:nvPr/>
        </p:nvPicPr>
        <p:blipFill>
          <a:blip r:embed="rId3" cstate="print"/>
          <a:srcRect b="50824"/>
          <a:stretch>
            <a:fillRect/>
          </a:stretch>
        </p:blipFill>
        <p:spPr bwMode="auto">
          <a:xfrm>
            <a:off x="1600200" y="411163"/>
            <a:ext cx="640080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221313" y="855786"/>
            <a:ext cx="8700600" cy="4373440"/>
          </a:xfrm>
          <a:prstGeom prst="rect">
            <a:avLst/>
          </a:prstGeom>
          <a:noFill/>
          <a:ln w="9525">
            <a:noFill/>
            <a:miter lim="800000"/>
            <a:headEnd/>
            <a:tailEnd/>
          </a:ln>
        </p:spPr>
      </p:pic>
      <p:sp>
        <p:nvSpPr>
          <p:cNvPr id="3" name="Rectangle 2"/>
          <p:cNvSpPr/>
          <p:nvPr/>
        </p:nvSpPr>
        <p:spPr>
          <a:xfrm>
            <a:off x="445477" y="5229226"/>
            <a:ext cx="8206154" cy="830997"/>
          </a:xfrm>
          <a:prstGeom prst="rect">
            <a:avLst/>
          </a:prstGeom>
        </p:spPr>
        <p:txBody>
          <a:bodyPr wrap="square">
            <a:spAutoFit/>
          </a:bodyPr>
          <a:lstStyle/>
          <a:p>
            <a:pPr algn="ctr"/>
            <a:r>
              <a:rPr lang="en-US" sz="2400" b="1" dirty="0" smtClean="0">
                <a:solidFill>
                  <a:srgbClr val="0033CC"/>
                </a:solidFill>
              </a:rPr>
              <a:t>Tracks of 18 “most dangerous” storms for the Battery, under the current (left) and A1B (right) climate, respectively</a:t>
            </a:r>
            <a:endParaRPr lang="en-US" sz="2400" b="1" dirty="0">
              <a:solidFill>
                <a:srgbClr val="0033CC"/>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1b_rev.png"/>
          <p:cNvPicPr>
            <a:picLocks noChangeAspect="1"/>
          </p:cNvPicPr>
          <p:nvPr/>
        </p:nvPicPr>
        <p:blipFill>
          <a:blip r:embed="rId2" cstate="print"/>
          <a:stretch>
            <a:fillRect/>
          </a:stretch>
        </p:blipFill>
        <p:spPr>
          <a:xfrm>
            <a:off x="3280975" y="3406948"/>
            <a:ext cx="5634425" cy="3451052"/>
          </a:xfrm>
          <a:prstGeom prst="rect">
            <a:avLst/>
          </a:prstGeom>
        </p:spPr>
      </p:pic>
      <p:pic>
        <p:nvPicPr>
          <p:cNvPr id="3" name="Picture 2" descr="fig1a_rev.png"/>
          <p:cNvPicPr>
            <a:picLocks noChangeAspect="1"/>
          </p:cNvPicPr>
          <p:nvPr/>
        </p:nvPicPr>
        <p:blipFill>
          <a:blip r:embed="rId3" cstate="print"/>
          <a:stretch>
            <a:fillRect/>
          </a:stretch>
        </p:blipFill>
        <p:spPr>
          <a:xfrm>
            <a:off x="3276600" y="0"/>
            <a:ext cx="5651005" cy="3461208"/>
          </a:xfrm>
          <a:prstGeom prst="rect">
            <a:avLst/>
          </a:prstGeom>
        </p:spPr>
      </p:pic>
      <p:sp>
        <p:nvSpPr>
          <p:cNvPr id="4" name="TextBox 3"/>
          <p:cNvSpPr txBox="1"/>
          <p:nvPr/>
        </p:nvSpPr>
        <p:spPr>
          <a:xfrm>
            <a:off x="304800" y="1143000"/>
            <a:ext cx="3200400" cy="4154984"/>
          </a:xfrm>
          <a:prstGeom prst="rect">
            <a:avLst/>
          </a:prstGeom>
          <a:noFill/>
        </p:spPr>
        <p:txBody>
          <a:bodyPr wrap="square" rtlCol="0">
            <a:spAutoFit/>
          </a:bodyPr>
          <a:lstStyle/>
          <a:p>
            <a:r>
              <a:rPr lang="en-US" sz="2400" dirty="0" smtClean="0">
                <a:solidFill>
                  <a:srgbClr val="0D428F"/>
                </a:solidFill>
              </a:rPr>
              <a:t>Explicit (blue dots) and downscaled (red dots) genesis points for June-October for Control (top) and Global Warming (bottom) experiments using the 14-km resolution NICAM model. Collaborative work with K. Oouchi.</a:t>
            </a:r>
            <a:endParaRPr lang="en-US" sz="2400" dirty="0">
              <a:solidFill>
                <a:srgbClr val="0D428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v_max_comp"/>
          <p:cNvPicPr>
            <a:picLocks noGrp="1" noChangeAspect="1" noChangeArrowheads="1"/>
          </p:cNvPicPr>
          <p:nvPr>
            <p:ph idx="4294967295"/>
          </p:nvPr>
        </p:nvPicPr>
        <p:blipFill>
          <a:blip r:embed="rId3" cstate="print"/>
          <a:srcRect/>
          <a:stretch>
            <a:fillRect/>
          </a:stretch>
        </p:blipFill>
        <p:spPr>
          <a:xfrm>
            <a:off x="990600" y="1143000"/>
            <a:ext cx="7315200" cy="5487988"/>
          </a:xfrm>
          <a:noFill/>
          <a:ln/>
        </p:spPr>
      </p:pic>
      <p:sp>
        <p:nvSpPr>
          <p:cNvPr id="61448" name="Rectangle 8"/>
          <p:cNvSpPr>
            <a:spLocks noGrp="1" noChangeArrowheads="1"/>
          </p:cNvSpPr>
          <p:nvPr>
            <p:ph type="title"/>
          </p:nvPr>
        </p:nvSpPr>
        <p:spPr>
          <a:xfrm>
            <a:off x="457200" y="228600"/>
            <a:ext cx="8458200" cy="1143000"/>
          </a:xfrm>
        </p:spPr>
        <p:txBody>
          <a:bodyPr/>
          <a:lstStyle/>
          <a:p>
            <a:r>
              <a:rPr lang="en-US" sz="2800" dirty="0">
                <a:solidFill>
                  <a:srgbClr val="0F2AB1"/>
                </a:solidFill>
                <a:effectLst>
                  <a:outerShdw blurRad="38100" dist="38100" dir="2700000" algn="tl">
                    <a:srgbClr val="000000">
                      <a:alpha val="43137"/>
                    </a:srgbClr>
                  </a:outerShdw>
                </a:effectLst>
                <a:latin typeface="Arial" pitchFamily="34" charset="0"/>
                <a:cs typeface="Arial" pitchFamily="34" charset="0"/>
              </a:rPr>
              <a:t>Numerical convergence in an axisymmetric, nonhydrostatic model (Rotunno and Emanuel, 1987)</a:t>
            </a:r>
          </a:p>
        </p:txBody>
      </p:sp>
      <p:sp>
        <p:nvSpPr>
          <p:cNvPr id="4" name="TextBox 3"/>
          <p:cNvSpPr txBox="1"/>
          <p:nvPr/>
        </p:nvSpPr>
        <p:spPr>
          <a:xfrm>
            <a:off x="7086600" y="4343400"/>
            <a:ext cx="2057400" cy="923330"/>
          </a:xfrm>
          <a:prstGeom prst="rect">
            <a:avLst/>
          </a:prstGeom>
          <a:noFill/>
        </p:spPr>
        <p:txBody>
          <a:bodyPr wrap="square" rtlCol="0">
            <a:spAutoFit/>
          </a:bodyPr>
          <a:lstStyle/>
          <a:p>
            <a:pPr algn="ctr"/>
            <a:r>
              <a:rPr lang="en-US" dirty="0" smtClean="0">
                <a:latin typeface="Arial" pitchFamily="34" charset="0"/>
                <a:cs typeface="Arial" pitchFamily="34" charset="0"/>
              </a:rPr>
              <a:t>Distance between computational nodes</a:t>
            </a:r>
            <a:endParaRPr lang="en-US" dirty="0">
              <a:latin typeface="Arial" pitchFamily="34" charset="0"/>
              <a:cs typeface="Arial" pitchFamily="34" charset="0"/>
            </a:endParaRPr>
          </a:p>
        </p:txBody>
      </p:sp>
      <p:cxnSp>
        <p:nvCxnSpPr>
          <p:cNvPr id="6" name="Straight Arrow Connector 5"/>
          <p:cNvCxnSpPr/>
          <p:nvPr/>
        </p:nvCxnSpPr>
        <p:spPr>
          <a:xfrm flipH="1" flipV="1">
            <a:off x="6553200" y="4724400"/>
            <a:ext cx="762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33600" y="1524000"/>
            <a:ext cx="3733800" cy="369332"/>
          </a:xfrm>
          <a:prstGeom prst="rect">
            <a:avLst/>
          </a:prstGeom>
          <a:noFill/>
        </p:spPr>
        <p:txBody>
          <a:bodyPr wrap="square" rtlCol="0">
            <a:spAutoFit/>
          </a:bodyPr>
          <a:lstStyle/>
          <a:p>
            <a:r>
              <a:rPr lang="en-US" b="1" dirty="0" smtClean="0">
                <a:solidFill>
                  <a:schemeClr val="accent5"/>
                </a:solidFill>
              </a:rPr>
              <a:t>Theoretical Maximum Intensity</a:t>
            </a:r>
            <a:endParaRPr lang="en-US" b="1" dirty="0">
              <a:solidFill>
                <a:schemeClr val="accent5"/>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C:\Users\Kerry Emaanuel\Papers\IPCC_TC\version4\fig5_newbt.PNG"/>
          <p:cNvPicPr>
            <a:picLocks noGrp="1" noChangeAspect="1" noChangeArrowheads="1"/>
          </p:cNvPicPr>
          <p:nvPr>
            <p:ph idx="4294967295"/>
          </p:nvPr>
        </p:nvPicPr>
        <p:blipFill>
          <a:blip r:embed="rId3" cstate="print"/>
          <a:srcRect/>
          <a:stretch>
            <a:fillRect/>
          </a:stretch>
        </p:blipFill>
        <p:spPr>
          <a:xfrm>
            <a:off x="0" y="430213"/>
            <a:ext cx="8982075" cy="6427787"/>
          </a:xfrm>
          <a:noFill/>
        </p:spPr>
      </p:pic>
      <p:sp>
        <p:nvSpPr>
          <p:cNvPr id="6" name="TextBox 5"/>
          <p:cNvSpPr txBox="1"/>
          <p:nvPr/>
        </p:nvSpPr>
        <p:spPr>
          <a:xfrm>
            <a:off x="533400" y="228600"/>
            <a:ext cx="8077200" cy="461665"/>
          </a:xfrm>
          <a:prstGeom prst="rect">
            <a:avLst/>
          </a:prstGeom>
          <a:noFill/>
        </p:spPr>
        <p:txBody>
          <a:bodyPr>
            <a:spAutoFit/>
          </a:bodyPr>
          <a:lstStyle/>
          <a:p>
            <a:pPr>
              <a:defRPr/>
            </a:pPr>
            <a:r>
              <a:rPr lang="en-US" sz="2400" b="1" dirty="0">
                <a:solidFill>
                  <a:srgbClr val="0F2AB1"/>
                </a:solidFill>
                <a:effectLst>
                  <a:outerShdw blurRad="38100" dist="38100" dir="2700000" algn="tl">
                    <a:srgbClr val="000000">
                      <a:alpha val="43137"/>
                    </a:srgbClr>
                  </a:outerShdw>
                </a:effectLst>
              </a:rPr>
              <a:t>Simulated vs. Observed Power Dissipation Trends,  1980-2006</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12291" name="Picture 9" descr="hurr_num_cat"/>
          <p:cNvPicPr>
            <a:picLocks noChangeAspect="1" noChangeArrowheads="1"/>
          </p:cNvPicPr>
          <p:nvPr/>
        </p:nvPicPr>
        <p:blipFill>
          <a:blip r:embed="rId4" cstate="print"/>
          <a:srcRect t="5711"/>
          <a:stretch>
            <a:fillRect/>
          </a:stretch>
        </p:blipFill>
        <p:spPr bwMode="auto">
          <a:xfrm>
            <a:off x="609600" y="1146175"/>
            <a:ext cx="8077200" cy="5711825"/>
          </a:xfrm>
          <a:prstGeom prst="rect">
            <a:avLst/>
          </a:prstGeom>
          <a:noFill/>
          <a:ln w="9525">
            <a:noFill/>
            <a:miter lim="800000"/>
            <a:headEnd/>
            <a:tailEnd/>
          </a:ln>
        </p:spPr>
      </p:pic>
      <p:sp>
        <p:nvSpPr>
          <p:cNvPr id="12292" name="Text Box 10"/>
          <p:cNvSpPr txBox="1">
            <a:spLocks noChangeArrowheads="1"/>
          </p:cNvSpPr>
          <p:nvPr/>
        </p:nvSpPr>
        <p:spPr bwMode="auto">
          <a:xfrm>
            <a:off x="685800" y="152400"/>
            <a:ext cx="8001000" cy="954107"/>
          </a:xfrm>
          <a:prstGeom prst="rect">
            <a:avLst/>
          </a:prstGeom>
          <a:noFill/>
          <a:ln w="9525">
            <a:noFill/>
            <a:miter lim="800000"/>
            <a:headEnd/>
            <a:tailEnd/>
          </a:ln>
        </p:spPr>
        <p:txBody>
          <a:bodyPr>
            <a:spAutoFit/>
          </a:bodyPr>
          <a:lstStyle/>
          <a:p>
            <a:pPr algn="ctr">
              <a:spcBef>
                <a:spcPct val="50000"/>
              </a:spcBef>
            </a:pPr>
            <a:r>
              <a:rPr lang="en-US" sz="2800" dirty="0">
                <a:solidFill>
                  <a:srgbClr val="FFFF66"/>
                </a:solidFill>
                <a:effectLst>
                  <a:outerShdw blurRad="38100" dist="38100" dir="2700000" algn="tl">
                    <a:srgbClr val="000000">
                      <a:alpha val="43137"/>
                    </a:srgbClr>
                  </a:outerShdw>
                </a:effectLst>
              </a:rPr>
              <a:t>Total Number of </a:t>
            </a:r>
            <a:r>
              <a:rPr lang="en-US" sz="2800" dirty="0" smtClean="0">
                <a:solidFill>
                  <a:srgbClr val="FFFF66"/>
                </a:solidFill>
                <a:effectLst>
                  <a:outerShdw blurRad="38100" dist="38100" dir="2700000" algn="tl">
                    <a:srgbClr val="000000">
                      <a:alpha val="43137"/>
                    </a:srgbClr>
                  </a:outerShdw>
                </a:effectLst>
              </a:rPr>
              <a:t>United States Landfall </a:t>
            </a:r>
            <a:r>
              <a:rPr lang="en-US" sz="2800" dirty="0">
                <a:solidFill>
                  <a:srgbClr val="FFFF66"/>
                </a:solidFill>
                <a:effectLst>
                  <a:outerShdw blurRad="38100" dist="38100" dir="2700000" algn="tl">
                    <a:srgbClr val="000000">
                      <a:alpha val="43137"/>
                    </a:srgbClr>
                  </a:outerShdw>
                </a:effectLst>
              </a:rPr>
              <a:t>Events, by Category, 1870-2004</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13315" name="Picture 6" descr="hurr_damage_cat"/>
          <p:cNvPicPr>
            <a:picLocks noChangeAspect="1" noChangeArrowheads="1"/>
          </p:cNvPicPr>
          <p:nvPr/>
        </p:nvPicPr>
        <p:blipFill>
          <a:blip r:embed="rId4" cstate="print"/>
          <a:srcRect t="5711"/>
          <a:stretch>
            <a:fillRect/>
          </a:stretch>
        </p:blipFill>
        <p:spPr bwMode="auto">
          <a:xfrm>
            <a:off x="609600" y="974725"/>
            <a:ext cx="8077200" cy="5713413"/>
          </a:xfrm>
          <a:prstGeom prst="rect">
            <a:avLst/>
          </a:prstGeom>
          <a:noFill/>
          <a:ln w="9525">
            <a:noFill/>
            <a:miter lim="800000"/>
            <a:headEnd/>
            <a:tailEnd/>
          </a:ln>
        </p:spPr>
      </p:pic>
      <p:sp>
        <p:nvSpPr>
          <p:cNvPr id="13316" name="Text Box 7"/>
          <p:cNvSpPr txBox="1">
            <a:spLocks noChangeArrowheads="1"/>
          </p:cNvSpPr>
          <p:nvPr/>
        </p:nvSpPr>
        <p:spPr bwMode="auto">
          <a:xfrm>
            <a:off x="685800" y="0"/>
            <a:ext cx="8001000" cy="954107"/>
          </a:xfrm>
          <a:prstGeom prst="rect">
            <a:avLst/>
          </a:prstGeom>
          <a:noFill/>
          <a:ln w="9525">
            <a:noFill/>
            <a:miter lim="800000"/>
            <a:headEnd/>
            <a:tailEnd/>
          </a:ln>
        </p:spPr>
        <p:txBody>
          <a:bodyPr>
            <a:spAutoFit/>
          </a:bodyPr>
          <a:lstStyle/>
          <a:p>
            <a:pPr algn="ctr">
              <a:spcBef>
                <a:spcPct val="50000"/>
              </a:spcBef>
            </a:pPr>
            <a:r>
              <a:rPr lang="en-US" sz="2800" dirty="0">
                <a:solidFill>
                  <a:srgbClr val="FFFF66"/>
                </a:solidFill>
                <a:effectLst>
                  <a:outerShdw blurRad="38100" dist="38100" dir="2700000" algn="tl">
                    <a:srgbClr val="000000">
                      <a:alpha val="43137"/>
                    </a:srgbClr>
                  </a:outerShdw>
                </a:effectLst>
              </a:rPr>
              <a:t>U.S. Hurricane Damage, 1900-2004</a:t>
            </a:r>
            <a:r>
              <a:rPr lang="en-US" sz="2800" dirty="0" smtClean="0">
                <a:solidFill>
                  <a:srgbClr val="FFFF66"/>
                </a:solidFill>
                <a:effectLst>
                  <a:outerShdw blurRad="38100" dist="38100" dir="2700000" algn="tl">
                    <a:srgbClr val="000000">
                      <a:alpha val="43137"/>
                    </a:srgbClr>
                  </a:outerShdw>
                </a:effectLst>
              </a:rPr>
              <a:t>, Adjusted </a:t>
            </a:r>
            <a:r>
              <a:rPr lang="en-US" sz="2800" dirty="0">
                <a:solidFill>
                  <a:srgbClr val="FFFF66"/>
                </a:solidFill>
                <a:effectLst>
                  <a:outerShdw blurRad="38100" dist="38100" dir="2700000" algn="tl">
                    <a:srgbClr val="000000">
                      <a:alpha val="43137"/>
                    </a:srgbClr>
                  </a:outerShdw>
                </a:effectLst>
              </a:rPr>
              <a:t>for Inflation, Wealth, and Population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0"/>
            <a:ext cx="8458200" cy="1143000"/>
          </a:xfrm>
        </p:spPr>
        <p:txBody>
          <a:bodyPr rtlCol="0">
            <a:normAutofit/>
          </a:bodyPr>
          <a:lstStyle/>
          <a:p>
            <a:pPr eaLnBrk="1" fontAlgn="auto" hangingPunct="1">
              <a:spcAft>
                <a:spcPts val="0"/>
              </a:spcAft>
              <a:defRPr/>
            </a:pPr>
            <a:r>
              <a:rPr lang="en-US" sz="3200" dirty="0">
                <a:solidFill>
                  <a:srgbClr val="0F2AB1"/>
                </a:solidFill>
                <a:effectLst>
                  <a:outerShdw blurRad="38100" dist="38100" dir="2700000" algn="tl">
                    <a:srgbClr val="000000">
                      <a:alpha val="43137"/>
                    </a:srgbClr>
                  </a:outerShdw>
                </a:effectLst>
              </a:rPr>
              <a:t>3000 Tracks within 100 km of Miami</a:t>
            </a:r>
          </a:p>
        </p:txBody>
      </p:sp>
      <p:sp>
        <p:nvSpPr>
          <p:cNvPr id="17412" name="Text Box 12"/>
          <p:cNvSpPr txBox="1">
            <a:spLocks noChangeArrowheads="1"/>
          </p:cNvSpPr>
          <p:nvPr/>
        </p:nvSpPr>
        <p:spPr bwMode="auto">
          <a:xfrm>
            <a:off x="6934200" y="6019800"/>
            <a:ext cx="1981200" cy="641350"/>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95% confidence bounds</a:t>
            </a:r>
          </a:p>
        </p:txBody>
      </p:sp>
      <p:pic>
        <p:nvPicPr>
          <p:cNvPr id="5122" name="Picture 2" descr="C:\Users\Kerry Emaanuel\Riskproject\Mia2\histoerrt.PNG"/>
          <p:cNvPicPr>
            <a:picLocks noChangeAspect="1" noChangeArrowheads="1"/>
          </p:cNvPicPr>
          <p:nvPr/>
        </p:nvPicPr>
        <p:blipFill>
          <a:blip r:embed="rId3" cstate="print"/>
          <a:srcRect/>
          <a:stretch>
            <a:fillRect/>
          </a:stretch>
        </p:blipFill>
        <p:spPr bwMode="auto">
          <a:xfrm>
            <a:off x="1066799" y="800350"/>
            <a:ext cx="7368589" cy="552425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304800"/>
            <a:ext cx="7848600" cy="23622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800" b="1" dirty="0">
                <a:solidFill>
                  <a:srgbClr val="0070C0"/>
                </a:solidFill>
              </a:rPr>
              <a:t>Ocean Component</a:t>
            </a:r>
            <a:r>
              <a:rPr lang="en-US" b="1" dirty="0">
                <a:solidFill>
                  <a:srgbClr val="0070C0"/>
                </a:solidFill>
              </a:rPr>
              <a:t>:</a:t>
            </a:r>
          </a:p>
          <a:p>
            <a:pPr marL="342900" indent="-342900">
              <a:lnSpc>
                <a:spcPct val="90000"/>
              </a:lnSpc>
              <a:spcBef>
                <a:spcPct val="20000"/>
              </a:spcBef>
              <a:buClr>
                <a:schemeClr val="accent2"/>
              </a:buClr>
              <a:buSzPct val="80000"/>
              <a:buFont typeface="Wingdings" pitchFamily="2" charset="2"/>
              <a:buNone/>
            </a:pPr>
            <a:r>
              <a:rPr lang="en-US" b="1" dirty="0">
                <a:solidFill>
                  <a:srgbClr val="0070C0"/>
                </a:solidFill>
              </a:rPr>
              <a:t>    </a:t>
            </a:r>
            <a:r>
              <a:rPr lang="en-US" sz="1800" b="1" dirty="0">
                <a:solidFill>
                  <a:srgbClr val="0070C0"/>
                </a:solidFill>
              </a:rPr>
              <a:t>((</a:t>
            </a:r>
            <a:r>
              <a:rPr lang="en-US" sz="1800" b="1" dirty="0" err="1">
                <a:solidFill>
                  <a:srgbClr val="0070C0"/>
                </a:solidFill>
              </a:rPr>
              <a:t>Schade</a:t>
            </a:r>
            <a:r>
              <a:rPr lang="en-US" sz="1800" b="1" dirty="0">
                <a:solidFill>
                  <a:srgbClr val="0070C0"/>
                </a:solidFill>
              </a:rPr>
              <a:t>, L.R., 1997:  A physical </a:t>
            </a:r>
            <a:r>
              <a:rPr lang="en-US" sz="1800" b="1" dirty="0" err="1">
                <a:solidFill>
                  <a:srgbClr val="0070C0"/>
                </a:solidFill>
              </a:rPr>
              <a:t>interpreatation</a:t>
            </a:r>
            <a:r>
              <a:rPr lang="en-US" sz="1800" b="1" dirty="0">
                <a:solidFill>
                  <a:srgbClr val="0070C0"/>
                </a:solidFill>
              </a:rPr>
              <a:t> of SST-feedback.</a:t>
            </a:r>
          </a:p>
          <a:p>
            <a:pPr marL="342900" indent="-342900">
              <a:lnSpc>
                <a:spcPct val="90000"/>
              </a:lnSpc>
              <a:spcBef>
                <a:spcPct val="20000"/>
              </a:spcBef>
              <a:buClr>
                <a:schemeClr val="accent2"/>
              </a:buClr>
              <a:buSzPct val="80000"/>
              <a:buFont typeface="Wingdings" pitchFamily="2" charset="2"/>
              <a:buNone/>
            </a:pPr>
            <a:r>
              <a:rPr lang="en-US" sz="1800" b="1" dirty="0">
                <a:solidFill>
                  <a:srgbClr val="0070C0"/>
                </a:solidFill>
              </a:rPr>
              <a:t>         Preprints of the 22</a:t>
            </a:r>
            <a:r>
              <a:rPr lang="en-US" sz="1800" b="1" baseline="30000" dirty="0">
                <a:solidFill>
                  <a:srgbClr val="0070C0"/>
                </a:solidFill>
              </a:rPr>
              <a:t>nd</a:t>
            </a:r>
            <a:r>
              <a:rPr lang="en-US" sz="1800" b="1" dirty="0">
                <a:solidFill>
                  <a:srgbClr val="0070C0"/>
                </a:solidFill>
              </a:rPr>
              <a:t> Conf. on </a:t>
            </a:r>
            <a:r>
              <a:rPr lang="en-US" sz="1800" b="1" dirty="0" err="1">
                <a:solidFill>
                  <a:srgbClr val="0070C0"/>
                </a:solidFill>
              </a:rPr>
              <a:t>Hurr</a:t>
            </a:r>
            <a:r>
              <a:rPr lang="en-US" sz="1800" b="1" dirty="0">
                <a:solidFill>
                  <a:srgbClr val="0070C0"/>
                </a:solidFill>
              </a:rPr>
              <a:t>. Trop. Meteor., Amer. Meteor.     	Soc.,  Boston, pgs. 439-440.)</a:t>
            </a:r>
          </a:p>
          <a:p>
            <a:pPr marL="342900" indent="-342900">
              <a:lnSpc>
                <a:spcPct val="90000"/>
              </a:lnSpc>
              <a:spcBef>
                <a:spcPct val="20000"/>
              </a:spcBef>
              <a:buClr>
                <a:schemeClr val="accent2"/>
              </a:buClr>
              <a:buSzPct val="80000"/>
              <a:buFontTx/>
              <a:buChar char="•"/>
            </a:pPr>
            <a:r>
              <a:rPr lang="en-US" b="1" dirty="0">
                <a:solidFill>
                  <a:srgbClr val="0070C0"/>
                </a:solidFill>
              </a:rPr>
              <a:t>Mixing by bulk-Richardson number closure</a:t>
            </a:r>
          </a:p>
          <a:p>
            <a:pPr marL="342900" indent="-342900">
              <a:lnSpc>
                <a:spcPct val="90000"/>
              </a:lnSpc>
              <a:spcBef>
                <a:spcPct val="20000"/>
              </a:spcBef>
              <a:buClr>
                <a:schemeClr val="accent2"/>
              </a:buClr>
              <a:buSzPct val="80000"/>
              <a:buFontTx/>
              <a:buChar char="•"/>
            </a:pPr>
            <a:r>
              <a:rPr lang="en-US" b="1" dirty="0">
                <a:solidFill>
                  <a:srgbClr val="0070C0"/>
                </a:solidFill>
              </a:rPr>
              <a:t>Mixed-layer current driven by hurricane model surface wind</a:t>
            </a:r>
          </a:p>
        </p:txBody>
      </p:sp>
      <p:pic>
        <p:nvPicPr>
          <p:cNvPr id="178179" name="Picture 3" descr="fig1"/>
          <p:cNvPicPr>
            <a:picLocks noChangeAspect="1" noChangeArrowheads="1"/>
          </p:cNvPicPr>
          <p:nvPr/>
        </p:nvPicPr>
        <p:blipFill>
          <a:blip r:embed="rId3" cstate="print"/>
          <a:srcRect/>
          <a:stretch>
            <a:fillRect/>
          </a:stretch>
        </p:blipFill>
        <p:spPr bwMode="auto">
          <a:xfrm>
            <a:off x="1676400" y="2979738"/>
            <a:ext cx="6096000" cy="387826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fig2"/>
          <p:cNvPicPr>
            <a:picLocks noChangeAspect="1" noChangeArrowheads="1"/>
          </p:cNvPicPr>
          <p:nvPr/>
        </p:nvPicPr>
        <p:blipFill>
          <a:blip r:embed="rId3" cstate="print"/>
          <a:srcRect/>
          <a:stretch>
            <a:fillRect/>
          </a:stretch>
        </p:blipFill>
        <p:spPr bwMode="auto">
          <a:xfrm>
            <a:off x="942975" y="53975"/>
            <a:ext cx="7258050" cy="6748463"/>
          </a:xfrm>
          <a:prstGeom prst="rect">
            <a:avLst/>
          </a:prstGeom>
          <a:noFill/>
        </p:spPr>
      </p:pic>
      <p:sp>
        <p:nvSpPr>
          <p:cNvPr id="157699" name="Text Box 3"/>
          <p:cNvSpPr txBox="1">
            <a:spLocks noChangeArrowheads="1"/>
          </p:cNvSpPr>
          <p:nvPr/>
        </p:nvSpPr>
        <p:spPr bwMode="auto">
          <a:xfrm>
            <a:off x="4937125" y="163513"/>
            <a:ext cx="3752850" cy="1616075"/>
          </a:xfrm>
          <a:prstGeom prst="rect">
            <a:avLst/>
          </a:prstGeom>
          <a:noFill/>
          <a:ln w="9525">
            <a:noFill/>
            <a:miter lim="800000"/>
            <a:headEnd/>
            <a:tailEnd/>
          </a:ln>
          <a:effectLst/>
        </p:spPr>
        <p:txBody>
          <a:bodyPr wrap="none">
            <a:spAutoFit/>
          </a:bodyPr>
          <a:lstStyle/>
          <a:p>
            <a:r>
              <a:rPr lang="en-US" sz="2000"/>
              <a:t>Ocean columns integrated only </a:t>
            </a:r>
          </a:p>
          <a:p>
            <a:r>
              <a:rPr lang="en-US" sz="2000"/>
              <a:t>Along predicted storm track.</a:t>
            </a:r>
          </a:p>
          <a:p>
            <a:r>
              <a:rPr lang="en-US" sz="2000"/>
              <a:t>Predicted storm center SST </a:t>
            </a:r>
          </a:p>
          <a:p>
            <a:r>
              <a:rPr lang="en-US" sz="2000"/>
              <a:t>anomaly used for input to ALL</a:t>
            </a:r>
          </a:p>
          <a:p>
            <a:r>
              <a:rPr lang="en-US" sz="2000"/>
              <a:t>atmospheric points.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5bc"/>
          <p:cNvPicPr>
            <a:picLocks noChangeAspect="1" noChangeArrowheads="1"/>
          </p:cNvPicPr>
          <p:nvPr/>
        </p:nvPicPr>
        <p:blipFill>
          <a:blip r:embed="rId3" cstate="print"/>
          <a:srcRect/>
          <a:stretch>
            <a:fillRect/>
          </a:stretch>
        </p:blipFill>
        <p:spPr bwMode="auto">
          <a:xfrm>
            <a:off x="609600" y="971550"/>
            <a:ext cx="7848600" cy="5886450"/>
          </a:xfrm>
          <a:prstGeom prst="rect">
            <a:avLst/>
          </a:prstGeom>
          <a:noFill/>
          <a:ln w="9525">
            <a:noFill/>
            <a:miter lim="800000"/>
            <a:headEnd/>
            <a:tailEnd/>
          </a:ln>
        </p:spPr>
      </p:pic>
      <p:sp>
        <p:nvSpPr>
          <p:cNvPr id="33795" name="Text Box 3"/>
          <p:cNvSpPr txBox="1">
            <a:spLocks noChangeArrowheads="1"/>
          </p:cNvSpPr>
          <p:nvPr/>
        </p:nvSpPr>
        <p:spPr bwMode="auto">
          <a:xfrm>
            <a:off x="838200" y="457200"/>
            <a:ext cx="7620000" cy="584775"/>
          </a:xfrm>
          <a:prstGeom prst="rect">
            <a:avLst/>
          </a:prstGeom>
          <a:noFill/>
          <a:ln w="9525">
            <a:noFill/>
            <a:miter lim="800000"/>
            <a:headEnd/>
            <a:tailEnd/>
          </a:ln>
        </p:spPr>
        <p:txBody>
          <a:bodyPr wrap="square">
            <a:spAutoFit/>
          </a:bodyPr>
          <a:lstStyle/>
          <a:p>
            <a:pPr algn="ctr">
              <a:defRPr/>
            </a:pPr>
            <a:r>
              <a:rPr lang="en-US" sz="3200" dirty="0">
                <a:solidFill>
                  <a:srgbClr val="0F2AB1"/>
                </a:solidFill>
                <a:effectLst>
                  <a:outerShdw blurRad="38100" dist="38100" dir="2700000" algn="tl">
                    <a:srgbClr val="000000">
                      <a:alpha val="43137"/>
                    </a:srgbClr>
                  </a:outerShdw>
                </a:effectLst>
                <a:latin typeface="Arial" charset="0"/>
              </a:rPr>
              <a:t>Comparing Fixed to Interactive SST:</a:t>
            </a:r>
          </a:p>
        </p:txBody>
      </p:sp>
      <p:sp>
        <p:nvSpPr>
          <p:cNvPr id="4" name="TextBox 3"/>
          <p:cNvSpPr txBox="1"/>
          <p:nvPr/>
        </p:nvSpPr>
        <p:spPr>
          <a:xfrm>
            <a:off x="1752600" y="1447800"/>
            <a:ext cx="2590800" cy="646331"/>
          </a:xfrm>
          <a:prstGeom prst="rect">
            <a:avLst/>
          </a:prstGeom>
          <a:noFill/>
        </p:spPr>
        <p:txBody>
          <a:bodyPr wrap="square" rtlCol="0">
            <a:spAutoFit/>
          </a:bodyPr>
          <a:lstStyle/>
          <a:p>
            <a:pPr algn="ctr"/>
            <a:r>
              <a:rPr lang="en-US" b="1" dirty="0" smtClean="0">
                <a:solidFill>
                  <a:srgbClr val="FF0000"/>
                </a:solidFill>
              </a:rPr>
              <a:t>Model with Fixed Ocean Temperature</a:t>
            </a:r>
            <a:endParaRPr lang="en-US" b="1" dirty="0">
              <a:solidFill>
                <a:srgbClr val="FF0000"/>
              </a:solidFill>
            </a:endParaRPr>
          </a:p>
        </p:txBody>
      </p:sp>
      <p:cxnSp>
        <p:nvCxnSpPr>
          <p:cNvPr id="6" name="Straight Arrow Connector 5"/>
          <p:cNvCxnSpPr/>
          <p:nvPr/>
        </p:nvCxnSpPr>
        <p:spPr>
          <a:xfrm>
            <a:off x="3810000" y="1828800"/>
            <a:ext cx="762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24200" y="3581400"/>
            <a:ext cx="2667000" cy="646331"/>
          </a:xfrm>
          <a:prstGeom prst="rect">
            <a:avLst/>
          </a:prstGeom>
          <a:noFill/>
        </p:spPr>
        <p:txBody>
          <a:bodyPr wrap="square" rtlCol="0">
            <a:spAutoFit/>
          </a:bodyPr>
          <a:lstStyle/>
          <a:p>
            <a:pPr algn="ctr"/>
            <a:r>
              <a:rPr lang="en-US" b="1" dirty="0" smtClean="0">
                <a:solidFill>
                  <a:srgbClr val="170BB5"/>
                </a:solidFill>
              </a:rPr>
              <a:t>Model including Ocean Interaction</a:t>
            </a:r>
            <a:endParaRPr lang="en-US" b="1" dirty="0">
              <a:solidFill>
                <a:srgbClr val="170BB5"/>
              </a:solidFill>
            </a:endParaRPr>
          </a:p>
        </p:txBody>
      </p:sp>
      <p:cxnSp>
        <p:nvCxnSpPr>
          <p:cNvPr id="9" name="Straight Arrow Connector 8"/>
          <p:cNvCxnSpPr/>
          <p:nvPr/>
        </p:nvCxnSpPr>
        <p:spPr>
          <a:xfrm flipV="1">
            <a:off x="3810000" y="2971800"/>
            <a:ext cx="762000" cy="533400"/>
          </a:xfrm>
          <a:prstGeom prst="straightConnector1">
            <a:avLst/>
          </a:prstGeom>
          <a:ln w="25400">
            <a:solidFill>
              <a:srgbClr val="170BB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US"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Some early results</a:t>
            </a:r>
            <a:endParaRPr lang="en-US"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C:\Users\Kerry\Documents\Proposals\NSF_2012\katrina_rainfield.png"/>
          <p:cNvPicPr>
            <a:picLocks noChangeAspect="1"/>
          </p:cNvPicPr>
          <p:nvPr/>
        </p:nvPicPr>
        <p:blipFill>
          <a:blip r:embed="rId2" cstate="print"/>
          <a:srcRect/>
          <a:stretch>
            <a:fillRect/>
          </a:stretch>
        </p:blipFill>
        <p:spPr bwMode="auto">
          <a:xfrm>
            <a:off x="1524000" y="909008"/>
            <a:ext cx="6324599" cy="4753623"/>
          </a:xfrm>
          <a:prstGeom prst="rect">
            <a:avLst/>
          </a:prstGeom>
          <a:noFill/>
          <a:ln w="9525">
            <a:noFill/>
            <a:miter lim="800000"/>
            <a:headEnd/>
            <a:tailEnd/>
          </a:ln>
        </p:spPr>
      </p:pic>
      <p:sp>
        <p:nvSpPr>
          <p:cNvPr id="4" name="Rectangle 3"/>
          <p:cNvSpPr/>
          <p:nvPr/>
        </p:nvSpPr>
        <p:spPr>
          <a:xfrm>
            <a:off x="990600" y="5715000"/>
            <a:ext cx="6934200" cy="1200329"/>
          </a:xfrm>
          <a:prstGeom prst="rect">
            <a:avLst/>
          </a:prstGeom>
        </p:spPr>
        <p:txBody>
          <a:bodyPr wrap="square">
            <a:spAutoFit/>
          </a:bodyPr>
          <a:lstStyle/>
          <a:p>
            <a:pPr algn="ctr"/>
            <a:r>
              <a:rPr lang="en-US" b="1" dirty="0" smtClean="0">
                <a:solidFill>
                  <a:srgbClr val="0033CC"/>
                </a:solidFill>
              </a:rPr>
              <a:t>Instantaneous rainfall rate (mm/day) associated with Hurricane Katrina at 06 GMT 29 August 2005 predicted by the model driven towards Katrina’s observed wind intensity along its observed track</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erry\Documents\Proposals\NSF_2012\Katrina_rainfall.jpg"/>
          <p:cNvPicPr>
            <a:picLocks noChangeAspect="1"/>
          </p:cNvPicPr>
          <p:nvPr/>
        </p:nvPicPr>
        <p:blipFill>
          <a:blip r:embed="rId2" cstate="print"/>
          <a:srcRect/>
          <a:stretch>
            <a:fillRect/>
          </a:stretch>
        </p:blipFill>
        <p:spPr bwMode="auto">
          <a:xfrm>
            <a:off x="220728" y="914400"/>
            <a:ext cx="4194859" cy="2362200"/>
          </a:xfrm>
          <a:prstGeom prst="rect">
            <a:avLst/>
          </a:prstGeom>
          <a:noFill/>
          <a:ln w="9525">
            <a:noFill/>
            <a:miter lim="800000"/>
            <a:headEnd/>
            <a:tailEnd/>
          </a:ln>
        </p:spPr>
      </p:pic>
      <p:pic>
        <p:nvPicPr>
          <p:cNvPr id="4" name="Picture 3" descr="C:\Users\Kerry\Documents\Proposals\NSF_2012\fig4b.png"/>
          <p:cNvPicPr>
            <a:picLocks noChangeAspect="1"/>
          </p:cNvPicPr>
          <p:nvPr/>
        </p:nvPicPr>
        <p:blipFill>
          <a:blip r:embed="rId3" cstate="print"/>
          <a:srcRect l="5178" r="3452"/>
          <a:stretch>
            <a:fillRect/>
          </a:stretch>
        </p:blipFill>
        <p:spPr bwMode="auto">
          <a:xfrm>
            <a:off x="4464942" y="350662"/>
            <a:ext cx="4679058" cy="3840338"/>
          </a:xfrm>
          <a:prstGeom prst="rect">
            <a:avLst/>
          </a:prstGeom>
          <a:noFill/>
          <a:ln w="9525">
            <a:noFill/>
            <a:miter lim="800000"/>
            <a:headEnd/>
            <a:tailEnd/>
          </a:ln>
        </p:spPr>
      </p:pic>
      <p:sp>
        <p:nvSpPr>
          <p:cNvPr id="5" name="Rectangle 4"/>
          <p:cNvSpPr/>
          <p:nvPr/>
        </p:nvSpPr>
        <p:spPr>
          <a:xfrm>
            <a:off x="381000" y="4343400"/>
            <a:ext cx="8534400" cy="1323439"/>
          </a:xfrm>
          <a:prstGeom prst="rect">
            <a:avLst/>
          </a:prstGeom>
        </p:spPr>
        <p:txBody>
          <a:bodyPr wrap="square">
            <a:spAutoFit/>
          </a:bodyPr>
          <a:lstStyle/>
          <a:p>
            <a:pPr algn="ctr"/>
            <a:r>
              <a:rPr lang="en-US" sz="1600" b="1" dirty="0" smtClean="0">
                <a:solidFill>
                  <a:srgbClr val="0033CC"/>
                </a:solidFill>
              </a:rPr>
              <a:t>Observed (left) and simulated storm total rainfall accumulation during Hurricane Katrina of 2005. The plot at left is from NASA’s Multi-Satellite Precipitation Analysis, which is based on the Tropical Rainfall Measurement Mission (TRMM) satellite, among others. Dark red areas exceed 300 mm of rainfall; yellow areas exceed 200 mm, and green areas exceed 125 mm</a:t>
            </a:r>
            <a:endParaRPr lang="en-US" sz="1600" dirty="0">
              <a:solidFill>
                <a:srgbClr val="0033CC"/>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2400" y="533400"/>
            <a:ext cx="7721600" cy="5791200"/>
          </a:xfrm>
          <a:prstGeom prst="rect">
            <a:avLst/>
          </a:prstGeom>
          <a:noFill/>
          <a:ln w="9525">
            <a:noFill/>
            <a:miter lim="800000"/>
            <a:headEnd/>
            <a:tailEnd/>
          </a:ln>
        </p:spPr>
      </p:pic>
      <p:sp>
        <p:nvSpPr>
          <p:cNvPr id="3" name="TextBox 2"/>
          <p:cNvSpPr txBox="1"/>
          <p:nvPr/>
        </p:nvSpPr>
        <p:spPr>
          <a:xfrm>
            <a:off x="304800" y="1676400"/>
            <a:ext cx="1905000" cy="1477328"/>
          </a:xfrm>
          <a:prstGeom prst="rect">
            <a:avLst/>
          </a:prstGeom>
          <a:noFill/>
        </p:spPr>
        <p:txBody>
          <a:bodyPr wrap="square" rtlCol="0">
            <a:spAutoFit/>
          </a:bodyPr>
          <a:lstStyle/>
          <a:p>
            <a:pPr algn="ctr"/>
            <a:r>
              <a:rPr lang="en-US" b="1" dirty="0" smtClean="0">
                <a:solidFill>
                  <a:srgbClr val="0033CC"/>
                </a:solidFill>
              </a:rPr>
              <a:t>Example showing baroclinic and topographic effects</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solidFill>
                  <a:srgbClr val="0033CC"/>
                </a:solidFill>
                <a:effectLst>
                  <a:outerShdw blurRad="38100" dist="38100" dir="2700000" algn="tl">
                    <a:srgbClr val="000000">
                      <a:alpha val="43137"/>
                    </a:srgbClr>
                  </a:outerShdw>
                </a:effectLst>
                <a:latin typeface="Arial" pitchFamily="34" charset="0"/>
                <a:cs typeface="Arial" pitchFamily="34" charset="0"/>
              </a:rPr>
              <a:t>How to deal with this?</a:t>
            </a:r>
          </a:p>
        </p:txBody>
      </p:sp>
      <p:sp>
        <p:nvSpPr>
          <p:cNvPr id="70659" name="Rectangle 3"/>
          <p:cNvSpPr>
            <a:spLocks noGrp="1" noChangeArrowheads="1"/>
          </p:cNvSpPr>
          <p:nvPr>
            <p:ph type="body" sz="half" idx="1"/>
          </p:nvPr>
        </p:nvSpPr>
        <p:spPr>
          <a:xfrm>
            <a:off x="457200" y="1600200"/>
            <a:ext cx="8153400" cy="762000"/>
          </a:xfrm>
        </p:spPr>
        <p:txBody>
          <a:bodyPr/>
          <a:lstStyle/>
          <a:p>
            <a:pPr>
              <a:buSzPct val="60000"/>
              <a:buBlip>
                <a:blip r:embed="rId3"/>
              </a:buBlip>
            </a:pPr>
            <a:r>
              <a:rPr lang="en-US" sz="2800" b="1" dirty="0">
                <a:solidFill>
                  <a:srgbClr val="0033CC"/>
                </a:solidFill>
                <a:effectLst>
                  <a:outerShdw blurRad="38100" dist="38100" dir="2700000" algn="tl">
                    <a:srgbClr val="C0C0C0"/>
                  </a:outerShdw>
                </a:effectLst>
                <a:latin typeface="Arial" pitchFamily="34" charset="0"/>
                <a:cs typeface="Arial" pitchFamily="34" charset="0"/>
              </a:rPr>
              <a:t>Option 1:  Brute force and obstinacy</a:t>
            </a:r>
          </a:p>
        </p:txBody>
      </p:sp>
      <p:pic>
        <p:nvPicPr>
          <p:cNvPr id="70660" name="Picture 4" descr="earth_simulator"/>
          <p:cNvPicPr>
            <a:picLocks noGrp="1" noChangeAspect="1" noChangeArrowheads="1"/>
          </p:cNvPicPr>
          <p:nvPr>
            <p:ph sz="half" idx="2"/>
          </p:nvPr>
        </p:nvPicPr>
        <p:blipFill>
          <a:blip r:embed="rId4" cstate="print"/>
          <a:srcRect/>
          <a:stretch>
            <a:fillRect/>
          </a:stretch>
        </p:blipFill>
        <p:spPr>
          <a:xfrm>
            <a:off x="1600200" y="2209800"/>
            <a:ext cx="5943600" cy="44577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in)">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box(in)">
                                      <p:cBhvr>
                                        <p:cTn id="12"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838200"/>
          </a:xfrm>
        </p:spPr>
        <p:txBody>
          <a:bodyPr/>
          <a:lstStyle/>
          <a:p>
            <a:r>
              <a:rPr lang="en-US" sz="3600" dirty="0" smtClean="0">
                <a:solidFill>
                  <a:srgbClr val="0F2AB1"/>
                </a:solidFill>
                <a:effectLst>
                  <a:outerShdw blurRad="38100" dist="38100" dir="2700000" algn="tl">
                    <a:srgbClr val="000000">
                      <a:alpha val="43137"/>
                    </a:srgbClr>
                  </a:outerShdw>
                </a:effectLst>
                <a:latin typeface="Arial" pitchFamily="34" charset="0"/>
                <a:cs typeface="Arial" pitchFamily="34" charset="0"/>
              </a:rPr>
              <a:t>Multiply nested grids</a:t>
            </a:r>
            <a:endParaRPr lang="en-US" sz="3600" dirty="0">
              <a:solidFill>
                <a:srgbClr val="0F2AB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0899" name="Object 3"/>
          <p:cNvGraphicFramePr>
            <a:graphicFrameLocks noChangeAspect="1"/>
          </p:cNvGraphicFramePr>
          <p:nvPr>
            <p:ph type="body" idx="1"/>
          </p:nvPr>
        </p:nvGraphicFramePr>
        <p:xfrm>
          <a:off x="1143000" y="1371600"/>
          <a:ext cx="6705600" cy="5029200"/>
        </p:xfrm>
        <a:graphic>
          <a:graphicData uri="http://schemas.openxmlformats.org/presentationml/2006/ole">
            <p:oleObj spid="_x0000_s51202" name="Document" r:id="rId4" imgW="4712208" imgH="3776472" progId="Word.Documen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1595</Words>
  <Application>Microsoft Office PowerPoint</Application>
  <PresentationFormat>On-screen Show (4:3)</PresentationFormat>
  <Paragraphs>200</Paragraphs>
  <Slides>79</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Office Theme</vt:lpstr>
      <vt:lpstr>Equation</vt:lpstr>
      <vt:lpstr>Document</vt:lpstr>
      <vt:lpstr>Hurricane Risk: Present and Future</vt:lpstr>
      <vt:lpstr>Limitations of a strictly statistical approach</vt:lpstr>
      <vt:lpstr>Additional Problem: Nonstationarity of climate</vt:lpstr>
      <vt:lpstr>Slide 4</vt:lpstr>
      <vt:lpstr>Risk Assessment by Direct Numerical Simulation of Hurricanes:  The Problem</vt:lpstr>
      <vt:lpstr>Slide 6</vt:lpstr>
      <vt:lpstr>Numerical convergence in an axisymmetric, nonhydrostatic model (Rotunno and Emanuel, 1987)</vt:lpstr>
      <vt:lpstr>How to deal with this?</vt:lpstr>
      <vt:lpstr>Multiply nested grids</vt:lpstr>
      <vt:lpstr>How to deal with this?</vt:lpstr>
      <vt:lpstr>Basic equations written as a function of radius (distance from the storm Center), altitude, and time  Re-Write in terms of angular momentum, altitude, and time </vt:lpstr>
      <vt:lpstr>Slide 12</vt:lpstr>
      <vt:lpstr>Angular Momentum Distribution</vt:lpstr>
      <vt:lpstr>Originally Developed as a Student Laboratory Tool, Later Adapted  as a Hurricane Intensity Forecasting Model (http://wind.mit.edu/~emanuel/storm.html)</vt:lpstr>
      <vt:lpstr>Slide 15</vt:lpstr>
      <vt:lpstr>Slide 16</vt:lpstr>
      <vt:lpstr>How Can We Use This Model to Help Assess Hurricane Risk in Current and Future Climates?</vt:lpstr>
      <vt:lpstr>Risk Assessment Approach:</vt:lpstr>
      <vt:lpstr>Synthetic Track Generation: Generation of Synthetic Wind Time Series</vt:lpstr>
      <vt:lpstr>Slide 20</vt:lpstr>
      <vt:lpstr>Calibration</vt:lpstr>
      <vt:lpstr>Slide 22</vt:lpstr>
      <vt:lpstr>Sample Storm Wind Swath</vt:lpstr>
      <vt:lpstr>6-hour zonal displacements in region bounded by 10o and 30o N latitude, and 80o and 30o W longitude, using only post-1970 hurricane data</vt:lpstr>
      <vt:lpstr>Cumulative Distribution of Storm Lifetime Peak Wind Speed, with Sample of 1755 Synthetic Tracks</vt:lpstr>
      <vt:lpstr>Return Periods</vt:lpstr>
      <vt:lpstr>Genesis rates</vt:lpstr>
      <vt:lpstr>Slide 28</vt:lpstr>
      <vt:lpstr>Seasonal Cycles</vt:lpstr>
      <vt:lpstr>Coupling large hurricane event sets to surge models (with Ning Lin)</vt:lpstr>
      <vt:lpstr>Slide 31</vt:lpstr>
      <vt:lpstr>Slide 32</vt:lpstr>
      <vt:lpstr>Slide 33</vt:lpstr>
      <vt:lpstr>Slide 34</vt:lpstr>
      <vt:lpstr>Applications to Climate Change</vt:lpstr>
      <vt:lpstr>1. Last 20 years of 20th century simulations  2. Years 2180-2200 of IPCC Scenario A1b (CO2 stabilized at 720 ppm)</vt:lpstr>
      <vt:lpstr>Basin-Wide Percentage Change in Power Dissipation</vt:lpstr>
      <vt:lpstr>7 Model Consensus Change in Storm Frequency</vt:lpstr>
      <vt:lpstr>Slide 39</vt:lpstr>
      <vt:lpstr>Slide 40</vt:lpstr>
      <vt:lpstr>Slide 41</vt:lpstr>
      <vt:lpstr>Slide 42</vt:lpstr>
      <vt:lpstr>Example: Intense event in future climate downscaled from CNRM model</vt:lpstr>
      <vt:lpstr>Slide 44</vt:lpstr>
      <vt:lpstr>ADCIRC Mesh</vt:lpstr>
      <vt:lpstr>Slide 46</vt:lpstr>
      <vt:lpstr>Slide 47</vt:lpstr>
      <vt:lpstr>Rainfall</vt:lpstr>
      <vt:lpstr>Slide 49</vt:lpstr>
      <vt:lpstr>Integrated Assessments  with Robert Mendelsohn, Yale</vt:lpstr>
      <vt:lpstr>Slide 51</vt:lpstr>
      <vt:lpstr>Slide 52</vt:lpstr>
      <vt:lpstr>Slide 53</vt:lpstr>
      <vt:lpstr>Slide 54</vt:lpstr>
      <vt:lpstr>Projections of U.S. Insured Damage</vt:lpstr>
      <vt:lpstr>Summary:</vt:lpstr>
      <vt:lpstr>Slide 57</vt:lpstr>
      <vt:lpstr>Spare Slides</vt:lpstr>
      <vt:lpstr>Slide 59</vt:lpstr>
      <vt:lpstr>Slide 60</vt:lpstr>
      <vt:lpstr>Slide 61</vt:lpstr>
      <vt:lpstr>Slide 62</vt:lpstr>
      <vt:lpstr>Slide 63</vt:lpstr>
      <vt:lpstr>Physics of Mature Hurricanes</vt:lpstr>
      <vt:lpstr>Theoretical Upper Bound on Hurricane Maximum Wind Speed: POTENTIAL INTENSITY</vt:lpstr>
      <vt:lpstr>Slide 66</vt:lpstr>
      <vt:lpstr>Slide 67</vt:lpstr>
      <vt:lpstr>Slide 68</vt:lpstr>
      <vt:lpstr>Slide 69</vt:lpstr>
      <vt:lpstr>Slide 70</vt:lpstr>
      <vt:lpstr>Slide 71</vt:lpstr>
      <vt:lpstr>Slide 72</vt:lpstr>
      <vt:lpstr>3000 Tracks within 100 km of Miami</vt:lpstr>
      <vt:lpstr>Slide 74</vt:lpstr>
      <vt:lpstr>Slide 75</vt:lpstr>
      <vt:lpstr>Slide 76</vt:lpstr>
      <vt:lpstr>Some early results</vt:lpstr>
      <vt:lpstr>Slide 78</vt:lpstr>
      <vt:lpstr>Slide 79</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Physics to Help Assess Hurricane Risk</dc:title>
  <dc:creator>Kerry Emanuel</dc:creator>
  <cp:lastModifiedBy>Kerry Emanuel</cp:lastModifiedBy>
  <cp:revision>39</cp:revision>
  <dcterms:created xsi:type="dcterms:W3CDTF">2011-04-20T12:39:01Z</dcterms:created>
  <dcterms:modified xsi:type="dcterms:W3CDTF">2012-05-24T14:39:24Z</dcterms:modified>
</cp:coreProperties>
</file>