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8" r:id="rId5"/>
  </p:sldMasterIdLst>
  <p:notesMasterIdLst>
    <p:notesMasterId r:id="rId44"/>
  </p:notesMasterIdLst>
  <p:sldIdLst>
    <p:sldId id="256" r:id="rId6"/>
    <p:sldId id="257" r:id="rId7"/>
    <p:sldId id="268" r:id="rId8"/>
    <p:sldId id="325" r:id="rId9"/>
    <p:sldId id="449" r:id="rId10"/>
    <p:sldId id="451" r:id="rId11"/>
    <p:sldId id="456" r:id="rId12"/>
    <p:sldId id="453" r:id="rId13"/>
    <p:sldId id="467" r:id="rId14"/>
    <p:sldId id="468" r:id="rId15"/>
    <p:sldId id="469" r:id="rId16"/>
    <p:sldId id="470" r:id="rId17"/>
    <p:sldId id="472" r:id="rId18"/>
    <p:sldId id="473" r:id="rId19"/>
    <p:sldId id="474" r:id="rId20"/>
    <p:sldId id="476" r:id="rId21"/>
    <p:sldId id="464" r:id="rId22"/>
    <p:sldId id="502" r:id="rId23"/>
    <p:sldId id="465" r:id="rId24"/>
    <p:sldId id="466" r:id="rId25"/>
    <p:sldId id="463" r:id="rId26"/>
    <p:sldId id="478" r:id="rId27"/>
    <p:sldId id="477" r:id="rId28"/>
    <p:sldId id="481" r:id="rId29"/>
    <p:sldId id="483" r:id="rId30"/>
    <p:sldId id="484" r:id="rId31"/>
    <p:sldId id="479" r:id="rId32"/>
    <p:sldId id="480" r:id="rId33"/>
    <p:sldId id="501" r:id="rId34"/>
    <p:sldId id="452" r:id="rId35"/>
    <p:sldId id="454" r:id="rId36"/>
    <p:sldId id="455" r:id="rId37"/>
    <p:sldId id="457" r:id="rId38"/>
    <p:sldId id="458" r:id="rId39"/>
    <p:sldId id="459" r:id="rId40"/>
    <p:sldId id="461" r:id="rId41"/>
    <p:sldId id="462" r:id="rId42"/>
    <p:sldId id="45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1443"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4BAF0-86E8-4006-B70D-E2F36043E1A6}" type="datetimeFigureOut">
              <a:rPr lang="en-US" smtClean="0"/>
              <a:t>10/20/2021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7A95D-75C4-4DC6-A98D-C4B87F186E54}" type="slidenum">
              <a:rPr lang="en-US" smtClean="0"/>
              <a:t>‹#›</a:t>
            </a:fld>
            <a:endParaRPr lang="en-US"/>
          </a:p>
        </p:txBody>
      </p:sp>
    </p:spTree>
    <p:extLst>
      <p:ext uri="{BB962C8B-B14F-4D97-AF65-F5344CB8AC3E}">
        <p14:creationId xmlns:p14="http://schemas.microsoft.com/office/powerpoint/2010/main" val="85751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8039-63E1-48B0-A8F1-1A9D2B235D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8811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15090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59193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88412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469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AE6FB-3507-458B-9CFF-D59A9CAEE579}"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57087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76639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88854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520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5515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96579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66732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65883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031372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874233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9975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AE6FB-3507-458B-9CFF-D59A9CAEE579}"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12472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644800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7850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64026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344364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6511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883897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E8A08-ABF8-4EE6-BBF5-13A29E2C07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F7967A-4208-4CCB-BE70-D504D25DC10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088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AD45EF-41AF-4B89-A1F2-858EEB91C28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ADC03-3525-42E6-8E81-CD65FAACA2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126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87B464-C855-4106-B044-83714F5B001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D65033-4078-4342-BC08-CBAC01CA180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8997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0EDC1C-705E-478A-B28C-655FAB10D80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A49A7-FCEC-4A71-985F-101EA0B1D98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1594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3C21E-0398-4E89-B501-01219F3D0F1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D7D667-D4E9-441F-AB18-9BCEFFD52F5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604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10C56D-7FC8-4991-9BFA-594AE38A561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34EC1F-6B94-429B-8A5E-00FFFF9ADBF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610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9F031C-4021-4A6A-903A-C098C7631C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3B610-FE10-484A-90C3-09B5E884C9F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9835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0CB717-13BA-4076-8F43-E9075CF70C4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D33D5-1688-4953-82B6-D3B6EA19FE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618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755AE-D557-4658-86CF-6F4540E455E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9555FF-BE5B-44D6-BCBA-AF8C1F5A91D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8228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0BD1C-930A-4B04-BEFC-B4D0437C57A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4CB6BB-FED6-43CB-8A69-982AE0B9B2C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042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F6641F-BE9A-4809-B8FE-D4FB7487A1D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E49EEA-4D9D-4B91-BE7F-5D89205ACF7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452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D97CE4-62F4-4FC4-B0D2-F260BD3EAC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3707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6256A-85DF-4B4B-B2EC-23F697BF299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5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90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292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50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AE6FB-3507-458B-9CFF-D59A9CAEE579}"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09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473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110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395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81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2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69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tif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10/20/2021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10/20/2021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165189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10/20/2021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314315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5CB381-7132-451F-9A65-9D78098CFB4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24A04-5CB9-4209-B055-16183C3213D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4917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2933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6170E-E912-4210-AB48-2D933CC0E349}"/>
              </a:ext>
            </a:extLst>
          </p:cNvPr>
          <p:cNvSpPr>
            <a:spLocks noGrp="1"/>
          </p:cNvSpPr>
          <p:nvPr>
            <p:ph type="ctrTitle"/>
          </p:nvPr>
        </p:nvSpPr>
        <p:spPr/>
        <p:txBody>
          <a:bodyPr/>
          <a:lstStyle/>
          <a:p>
            <a:r>
              <a:rPr lang="en-US" dirty="0"/>
              <a:t>Why We Should Mitigate Climate Change</a:t>
            </a:r>
          </a:p>
        </p:txBody>
      </p:sp>
      <p:sp>
        <p:nvSpPr>
          <p:cNvPr id="6" name="Content Placeholder 5"/>
          <p:cNvSpPr>
            <a:spLocks noGrp="1"/>
          </p:cNvSpPr>
          <p:nvPr>
            <p:ph type="subTitle" idx="1"/>
          </p:nvPr>
        </p:nvSpPr>
        <p:spPr>
          <a:xfrm>
            <a:off x="1143000" y="4291466"/>
            <a:ext cx="6858000" cy="1655762"/>
          </a:xfrm>
        </p:spPr>
        <p:txBody>
          <a:bodyPr/>
          <a:lstStyle/>
          <a:p>
            <a:r>
              <a:rPr lang="en-US" dirty="0"/>
              <a:t> </a:t>
            </a:r>
            <a:r>
              <a:rPr lang="en-US" sz="2400" dirty="0"/>
              <a:t>Kerry Emanuel</a:t>
            </a:r>
          </a:p>
          <a:p>
            <a:r>
              <a:rPr lang="en-US" sz="2400" dirty="0"/>
              <a:t>Lorenz Center</a:t>
            </a:r>
          </a:p>
          <a:p>
            <a:r>
              <a:rPr lang="en-US" sz="2400" dirty="0"/>
              <a:t>MIT</a:t>
            </a:r>
          </a:p>
        </p:txBody>
      </p:sp>
    </p:spTree>
    <p:extLst>
      <p:ext uri="{BB962C8B-B14F-4D97-AF65-F5344CB8AC3E}">
        <p14:creationId xmlns:p14="http://schemas.microsoft.com/office/powerpoint/2010/main" val="331807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BADA5-78E8-40B6-AFF0-22BD51BE1892}"/>
              </a:ext>
            </a:extLst>
          </p:cNvPr>
          <p:cNvSpPr>
            <a:spLocks noGrp="1"/>
          </p:cNvSpPr>
          <p:nvPr>
            <p:ph type="title"/>
          </p:nvPr>
        </p:nvSpPr>
        <p:spPr/>
        <p:txBody>
          <a:bodyPr/>
          <a:lstStyle/>
          <a:p>
            <a:r>
              <a:rPr lang="en-US" dirty="0"/>
              <a:t>Formal Definition of Risk:</a:t>
            </a:r>
          </a:p>
        </p:txBody>
      </p:sp>
      <p:graphicFrame>
        <p:nvGraphicFramePr>
          <p:cNvPr id="5" name="Object 4">
            <a:extLst>
              <a:ext uri="{FF2B5EF4-FFF2-40B4-BE49-F238E27FC236}">
                <a16:creationId xmlns:a16="http://schemas.microsoft.com/office/drawing/2014/main" id="{A97DE6AC-7C4F-4FBF-89CC-3E45EB4BBA89}"/>
              </a:ext>
            </a:extLst>
          </p:cNvPr>
          <p:cNvGraphicFramePr>
            <a:graphicFrameLocks noChangeAspect="1"/>
          </p:cNvGraphicFramePr>
          <p:nvPr>
            <p:extLst>
              <p:ext uri="{D42A27DB-BD31-4B8C-83A1-F6EECF244321}">
                <p14:modId xmlns:p14="http://schemas.microsoft.com/office/powerpoint/2010/main" val="1882452102"/>
              </p:ext>
            </p:extLst>
          </p:nvPr>
        </p:nvGraphicFramePr>
        <p:xfrm>
          <a:off x="1041400" y="1419225"/>
          <a:ext cx="7029450" cy="3957638"/>
        </p:xfrm>
        <a:graphic>
          <a:graphicData uri="http://schemas.openxmlformats.org/presentationml/2006/ole">
            <mc:AlternateContent xmlns:mc="http://schemas.openxmlformats.org/markup-compatibility/2006">
              <mc:Choice xmlns:v="urn:schemas-microsoft-com:vml" Requires="v">
                <p:oleObj spid="_x0000_s1045" name="Equation" r:id="rId3" imgW="2616120" imgH="1473120" progId="Equation.DSMT4">
                  <p:embed/>
                </p:oleObj>
              </mc:Choice>
              <mc:Fallback>
                <p:oleObj name="Equation" r:id="rId3" imgW="2616120" imgH="1473120" progId="Equation.DSMT4">
                  <p:embed/>
                  <p:pic>
                    <p:nvPicPr>
                      <p:cNvPr id="0" name=""/>
                      <p:cNvPicPr/>
                      <p:nvPr/>
                    </p:nvPicPr>
                    <p:blipFill>
                      <a:blip r:embed="rId4"/>
                      <a:stretch>
                        <a:fillRect/>
                      </a:stretch>
                    </p:blipFill>
                    <p:spPr>
                      <a:xfrm>
                        <a:off x="1041400" y="1419225"/>
                        <a:ext cx="7029450" cy="3957638"/>
                      </a:xfrm>
                      <a:prstGeom prst="rect">
                        <a:avLst/>
                      </a:prstGeom>
                    </p:spPr>
                  </p:pic>
                </p:oleObj>
              </mc:Fallback>
            </mc:AlternateContent>
          </a:graphicData>
        </a:graphic>
      </p:graphicFrame>
    </p:spTree>
    <p:extLst>
      <p:ext uri="{BB962C8B-B14F-4D97-AF65-F5344CB8AC3E}">
        <p14:creationId xmlns:p14="http://schemas.microsoft.com/office/powerpoint/2010/main" val="53356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CEAA3-C1FA-4DC0-B80D-0599BB1F8A51}"/>
              </a:ext>
            </a:extLst>
          </p:cNvPr>
          <p:cNvSpPr txBox="1"/>
          <p:nvPr/>
        </p:nvSpPr>
        <p:spPr>
          <a:xfrm>
            <a:off x="449943" y="5395112"/>
            <a:ext cx="814251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Uncertainty increases risk</a:t>
            </a:r>
          </a:p>
        </p:txBody>
      </p:sp>
      <p:pic>
        <p:nvPicPr>
          <p:cNvPr id="7" name="Picture 6">
            <a:extLst>
              <a:ext uri="{FF2B5EF4-FFF2-40B4-BE49-F238E27FC236}">
                <a16:creationId xmlns:a16="http://schemas.microsoft.com/office/drawing/2014/main" id="{D4A88018-DF97-4951-B797-E4CA53A1D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946482"/>
            <a:ext cx="7774159" cy="3693885"/>
          </a:xfrm>
          <a:prstGeom prst="rect">
            <a:avLst/>
          </a:prstGeom>
        </p:spPr>
      </p:pic>
    </p:spTree>
    <p:extLst>
      <p:ext uri="{BB962C8B-B14F-4D97-AF65-F5344CB8AC3E}">
        <p14:creationId xmlns:p14="http://schemas.microsoft.com/office/powerpoint/2010/main" val="37808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10"/>
            <a:ext cx="8229600" cy="770391"/>
          </a:xfrm>
        </p:spPr>
        <p:txBody>
          <a:bodyPr/>
          <a:lstStyle/>
          <a:p>
            <a:r>
              <a:rPr lang="en-US" sz="2800" dirty="0">
                <a:solidFill>
                  <a:srgbClr val="0000FF"/>
                </a:solidFill>
              </a:rPr>
              <a:t>Why Climate Risk is Dominated by Extreme Events:</a:t>
            </a:r>
          </a:p>
        </p:txBody>
      </p:sp>
      <p:sp>
        <p:nvSpPr>
          <p:cNvPr id="3" name="Content Placeholder 2"/>
          <p:cNvSpPr>
            <a:spLocks noGrp="1"/>
          </p:cNvSpPr>
          <p:nvPr>
            <p:ph idx="1"/>
          </p:nvPr>
        </p:nvSpPr>
        <p:spPr>
          <a:xfrm>
            <a:off x="457200" y="1055916"/>
            <a:ext cx="8229600" cy="1745341"/>
          </a:xfrm>
        </p:spPr>
        <p:txBody>
          <a:bodyPr/>
          <a:lstStyle/>
          <a:p>
            <a:pPr>
              <a:spcBef>
                <a:spcPts val="2400"/>
              </a:spcBef>
              <a:buSzPct val="70000"/>
              <a:buBlip>
                <a:blip r:embed="rId2"/>
              </a:buBlip>
            </a:pPr>
            <a:r>
              <a:rPr lang="en-US" sz="2000" dirty="0"/>
              <a:t>Societies are usually well adapted to frequent events (&gt; 1/100 </a:t>
            </a:r>
            <a:r>
              <a:rPr lang="en-US" sz="2000" dirty="0" err="1"/>
              <a:t>yr</a:t>
            </a:r>
            <a:r>
              <a:rPr lang="en-US" sz="2000" dirty="0"/>
              <a:t>)</a:t>
            </a:r>
          </a:p>
          <a:p>
            <a:pPr>
              <a:spcBef>
                <a:spcPts val="2400"/>
              </a:spcBef>
              <a:buSzPct val="70000"/>
              <a:buBlip>
                <a:blip r:embed="rId2"/>
              </a:buBlip>
            </a:pPr>
            <a:r>
              <a:rPr lang="en-US" sz="2000" dirty="0"/>
              <a:t>Societies are often poorly adapted to rare events (&lt; 1/100 </a:t>
            </a:r>
            <a:r>
              <a:rPr lang="en-US" sz="2000" dirty="0" err="1"/>
              <a:t>yr</a:t>
            </a:r>
            <a:r>
              <a:rPr lang="en-US" sz="2000" dirty="0"/>
              <a:t>)</a:t>
            </a:r>
          </a:p>
          <a:p>
            <a:pPr>
              <a:spcBef>
                <a:spcPts val="2400"/>
              </a:spcBef>
              <a:buSzPct val="70000"/>
              <a:buBlip>
                <a:blip r:embed="rId2"/>
              </a:buBlip>
            </a:pPr>
            <a:r>
              <a:rPr lang="en-US" sz="2000" dirty="0"/>
              <a:t>Large cost increases result when &gt; 100-yr events become &lt; 100-yr events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71" y="2797811"/>
            <a:ext cx="6922039" cy="4003805"/>
          </a:xfrm>
          <a:prstGeom prst="rect">
            <a:avLst/>
          </a:prstGeom>
        </p:spPr>
      </p:pic>
    </p:spTree>
    <p:extLst>
      <p:ext uri="{BB962C8B-B14F-4D97-AF65-F5344CB8AC3E}">
        <p14:creationId xmlns:p14="http://schemas.microsoft.com/office/powerpoint/2010/main" val="17067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56343" y="250574"/>
            <a:ext cx="7765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Tropical Cyclone Risk Arises Largely from High Intensity Events</a:t>
            </a:r>
          </a:p>
        </p:txBody>
      </p:sp>
      <p:sp>
        <p:nvSpPr>
          <p:cNvPr id="6" name="TextBox 5"/>
          <p:cNvSpPr txBox="1"/>
          <p:nvPr/>
        </p:nvSpPr>
        <p:spPr>
          <a:xfrm>
            <a:off x="1313542" y="5580665"/>
            <a:ext cx="67273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Probability density of annual damage to a portfolio of insured property in the U.S.</a:t>
            </a:r>
          </a:p>
        </p:txBody>
      </p:sp>
      <p:pic>
        <p:nvPicPr>
          <p:cNvPr id="7" name="Picture 6">
            <a:extLst>
              <a:ext uri="{FF2B5EF4-FFF2-40B4-BE49-F238E27FC236}">
                <a16:creationId xmlns:a16="http://schemas.microsoft.com/office/drawing/2014/main" id="{46B06F50-5542-4CB7-99FA-13CA64601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343" y="1204170"/>
            <a:ext cx="6601981" cy="4282449"/>
          </a:xfrm>
          <a:prstGeom prst="rect">
            <a:avLst/>
          </a:prstGeom>
        </p:spPr>
      </p:pic>
      <p:sp>
        <p:nvSpPr>
          <p:cNvPr id="10" name="TextBox 9">
            <a:extLst>
              <a:ext uri="{FF2B5EF4-FFF2-40B4-BE49-F238E27FC236}">
                <a16:creationId xmlns:a16="http://schemas.microsoft.com/office/drawing/2014/main" id="{95136003-58FB-4E9B-84D9-65FBDC7E1FD2}"/>
              </a:ext>
            </a:extLst>
          </p:cNvPr>
          <p:cNvSpPr txBox="1"/>
          <p:nvPr/>
        </p:nvSpPr>
        <p:spPr>
          <a:xfrm>
            <a:off x="96362" y="3038730"/>
            <a:ext cx="1654628" cy="461665"/>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Probability</a:t>
            </a:r>
          </a:p>
        </p:txBody>
      </p:sp>
    </p:spTree>
    <p:extLst>
      <p:ext uri="{BB962C8B-B14F-4D97-AF65-F5344CB8AC3E}">
        <p14:creationId xmlns:p14="http://schemas.microsoft.com/office/powerpoint/2010/main" val="26074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99886" y="173044"/>
            <a:ext cx="77651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Tropical Cyclone Risk Arises Largely from High Intensity Events</a:t>
            </a:r>
          </a:p>
        </p:txBody>
      </p:sp>
      <p:sp>
        <p:nvSpPr>
          <p:cNvPr id="6" name="TextBox 5"/>
          <p:cNvSpPr txBox="1"/>
          <p:nvPr/>
        </p:nvSpPr>
        <p:spPr>
          <a:xfrm>
            <a:off x="1284507" y="5793873"/>
            <a:ext cx="67273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Damage times probability</a:t>
            </a:r>
            <a:r>
              <a:rPr lang="en-US" dirty="0">
                <a:solidFill>
                  <a:prstClr val="black"/>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density of annual damage to a portfolio of insured property in the U.S.</a:t>
            </a:r>
          </a:p>
        </p:txBody>
      </p:sp>
      <p:sp>
        <p:nvSpPr>
          <p:cNvPr id="7" name="TextBox 6"/>
          <p:cNvSpPr txBox="1"/>
          <p:nvPr/>
        </p:nvSpPr>
        <p:spPr>
          <a:xfrm>
            <a:off x="7634515" y="2500775"/>
            <a:ext cx="150948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expected damage proportional to area under curves.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~3.5-fold increase in damages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57DB4C40-E5F0-4C44-AA9A-F110617114DC}"/>
              </a:ext>
            </a:extLst>
          </p:cNvPr>
          <p:cNvSpPr txBox="1"/>
          <p:nvPr/>
        </p:nvSpPr>
        <p:spPr>
          <a:xfrm>
            <a:off x="308428" y="3118245"/>
            <a:ext cx="1182915" cy="461665"/>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Risk</a:t>
            </a:r>
          </a:p>
        </p:txBody>
      </p:sp>
      <p:graphicFrame>
        <p:nvGraphicFramePr>
          <p:cNvPr id="4" name="Object 3">
            <a:extLst>
              <a:ext uri="{FF2B5EF4-FFF2-40B4-BE49-F238E27FC236}">
                <a16:creationId xmlns:a16="http://schemas.microsoft.com/office/drawing/2014/main" id="{8A46DF3A-D8FB-46F1-BB85-92274F02B899}"/>
              </a:ext>
            </a:extLst>
          </p:cNvPr>
          <p:cNvGraphicFramePr>
            <a:graphicFrameLocks noChangeAspect="1"/>
          </p:cNvGraphicFramePr>
          <p:nvPr>
            <p:extLst>
              <p:ext uri="{D42A27DB-BD31-4B8C-83A1-F6EECF244321}">
                <p14:modId xmlns:p14="http://schemas.microsoft.com/office/powerpoint/2010/main" val="2552255689"/>
              </p:ext>
            </p:extLst>
          </p:nvPr>
        </p:nvGraphicFramePr>
        <p:xfrm>
          <a:off x="2008707" y="591916"/>
          <a:ext cx="5126584" cy="677096"/>
        </p:xfrm>
        <a:graphic>
          <a:graphicData uri="http://schemas.openxmlformats.org/presentationml/2006/ole">
            <mc:AlternateContent xmlns:mc="http://schemas.openxmlformats.org/markup-compatibility/2006">
              <mc:Choice xmlns:v="urn:schemas-microsoft-com:vml" Requires="v">
                <p:oleObj spid="_x0000_s2064" name="Equation" r:id="rId3" imgW="2692080" imgH="355320" progId="Equation.DSMT4">
                  <p:embed/>
                </p:oleObj>
              </mc:Choice>
              <mc:Fallback>
                <p:oleObj name="Equation" r:id="rId3" imgW="2692080" imgH="355320" progId="Equation.DSMT4">
                  <p:embed/>
                  <p:pic>
                    <p:nvPicPr>
                      <p:cNvPr id="0" name=""/>
                      <p:cNvPicPr/>
                      <p:nvPr/>
                    </p:nvPicPr>
                    <p:blipFill>
                      <a:blip r:embed="rId4"/>
                      <a:stretch>
                        <a:fillRect/>
                      </a:stretch>
                    </p:blipFill>
                    <p:spPr>
                      <a:xfrm>
                        <a:off x="2008707" y="591916"/>
                        <a:ext cx="5126584" cy="677096"/>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ECA0D09A-DC77-4B1B-B23C-AE3C60F66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370" y="1287774"/>
            <a:ext cx="6601981" cy="4282449"/>
          </a:xfrm>
          <a:prstGeom prst="rect">
            <a:avLst/>
          </a:prstGeom>
        </p:spPr>
      </p:pic>
    </p:spTree>
    <p:extLst>
      <p:ext uri="{BB962C8B-B14F-4D97-AF65-F5344CB8AC3E}">
        <p14:creationId xmlns:p14="http://schemas.microsoft.com/office/powerpoint/2010/main" val="35963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B838-9187-49BD-AA76-C0C0C6F2DF3E}"/>
              </a:ext>
            </a:extLst>
          </p:cNvPr>
          <p:cNvSpPr>
            <a:spLocks noGrp="1"/>
          </p:cNvSpPr>
          <p:nvPr>
            <p:ph type="title"/>
          </p:nvPr>
        </p:nvSpPr>
        <p:spPr>
          <a:xfrm>
            <a:off x="628649" y="365126"/>
            <a:ext cx="7985579" cy="2588531"/>
          </a:xfrm>
        </p:spPr>
        <p:txBody>
          <a:bodyPr>
            <a:normAutofit/>
          </a:bodyPr>
          <a:lstStyle/>
          <a:p>
            <a:r>
              <a:rPr lang="en-US" dirty="0"/>
              <a:t>Note that the events that dominate long-term risk are rare and may not be formally detectable in observed time series.</a:t>
            </a:r>
          </a:p>
        </p:txBody>
      </p:sp>
      <p:sp>
        <p:nvSpPr>
          <p:cNvPr id="3" name="TextBox 2">
            <a:extLst>
              <a:ext uri="{FF2B5EF4-FFF2-40B4-BE49-F238E27FC236}">
                <a16:creationId xmlns:a16="http://schemas.microsoft.com/office/drawing/2014/main" id="{A5BCBC9C-B473-47EA-961B-5CCC669AC82E}"/>
              </a:ext>
            </a:extLst>
          </p:cNvPr>
          <p:cNvSpPr txBox="1"/>
          <p:nvPr/>
        </p:nvSpPr>
        <p:spPr>
          <a:xfrm>
            <a:off x="994229" y="3352800"/>
            <a:ext cx="7017657" cy="600164"/>
          </a:xfrm>
          <a:prstGeom prst="rect">
            <a:avLst/>
          </a:prstGeom>
          <a:noFill/>
        </p:spPr>
        <p:txBody>
          <a:bodyPr wrap="square" rtlCol="0">
            <a:spAutoFit/>
          </a:bodyPr>
          <a:lstStyle/>
          <a:p>
            <a:pPr algn="ctr"/>
            <a:r>
              <a:rPr lang="en-US" sz="3300" dirty="0"/>
              <a:t>Should we therefore neglect them?</a:t>
            </a:r>
            <a:endParaRPr lang="en-US" sz="33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7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EBB5-36EB-47A2-8706-457A0017A490}"/>
              </a:ext>
            </a:extLst>
          </p:cNvPr>
          <p:cNvSpPr>
            <a:spLocks noGrp="1"/>
          </p:cNvSpPr>
          <p:nvPr>
            <p:ph type="title"/>
          </p:nvPr>
        </p:nvSpPr>
        <p:spPr/>
        <p:txBody>
          <a:bodyPr/>
          <a:lstStyle/>
          <a:p>
            <a:r>
              <a:rPr lang="en-US" dirty="0"/>
              <a:t>Rational Approach to Climate Policy</a:t>
            </a:r>
          </a:p>
        </p:txBody>
      </p:sp>
      <p:sp>
        <p:nvSpPr>
          <p:cNvPr id="3" name="Content Placeholder 2">
            <a:extLst>
              <a:ext uri="{FF2B5EF4-FFF2-40B4-BE49-F238E27FC236}">
                <a16:creationId xmlns:a16="http://schemas.microsoft.com/office/drawing/2014/main" id="{CE43E7BB-ED30-4539-B4C0-451C4D7CBB5E}"/>
              </a:ext>
            </a:extLst>
          </p:cNvPr>
          <p:cNvSpPr>
            <a:spLocks noGrp="1"/>
          </p:cNvSpPr>
          <p:nvPr>
            <p:ph idx="1"/>
          </p:nvPr>
        </p:nvSpPr>
        <p:spPr>
          <a:xfrm>
            <a:off x="701222" y="2573110"/>
            <a:ext cx="7886700" cy="3094718"/>
          </a:xfrm>
        </p:spPr>
        <p:txBody>
          <a:bodyPr/>
          <a:lstStyle/>
          <a:p>
            <a:pPr>
              <a:spcBef>
                <a:spcPts val="3600"/>
              </a:spcBef>
            </a:pPr>
            <a:r>
              <a:rPr lang="en-US" sz="2800" dirty="0"/>
              <a:t>    Assess climate risks</a:t>
            </a:r>
          </a:p>
          <a:p>
            <a:pPr>
              <a:spcBef>
                <a:spcPts val="3600"/>
              </a:spcBef>
            </a:pPr>
            <a:r>
              <a:rPr lang="en-US" sz="2800" dirty="0"/>
              <a:t>    Use these to assess economic risks</a:t>
            </a:r>
          </a:p>
          <a:p>
            <a:pPr>
              <a:spcBef>
                <a:spcPts val="3600"/>
              </a:spcBef>
            </a:pPr>
            <a:r>
              <a:rPr lang="en-US" sz="2800" dirty="0"/>
              <a:t>    Formulate policies to address the risks</a:t>
            </a:r>
          </a:p>
        </p:txBody>
      </p:sp>
    </p:spTree>
    <p:extLst>
      <p:ext uri="{BB962C8B-B14F-4D97-AF65-F5344CB8AC3E}">
        <p14:creationId xmlns:p14="http://schemas.microsoft.com/office/powerpoint/2010/main" val="272853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B8EB7-595D-4C6B-8652-D381976846AE}"/>
              </a:ext>
            </a:extLst>
          </p:cNvPr>
          <p:cNvPicPr>
            <a:picLocks noChangeAspect="1"/>
          </p:cNvPicPr>
          <p:nvPr/>
        </p:nvPicPr>
        <p:blipFill rotWithShape="1">
          <a:blip r:embed="rId2"/>
          <a:srcRect r="2260"/>
          <a:stretch/>
        </p:blipFill>
        <p:spPr>
          <a:xfrm>
            <a:off x="1712685" y="139995"/>
            <a:ext cx="5718629" cy="4701200"/>
          </a:xfrm>
          <a:prstGeom prst="rect">
            <a:avLst/>
          </a:prstGeom>
        </p:spPr>
      </p:pic>
      <p:sp>
        <p:nvSpPr>
          <p:cNvPr id="3" name="Rectangle 2">
            <a:extLst>
              <a:ext uri="{FF2B5EF4-FFF2-40B4-BE49-F238E27FC236}">
                <a16:creationId xmlns:a16="http://schemas.microsoft.com/office/drawing/2014/main" id="{312A180C-4927-4D04-B318-724604ED74C2}"/>
              </a:ext>
            </a:extLst>
          </p:cNvPr>
          <p:cNvSpPr/>
          <p:nvPr/>
        </p:nvSpPr>
        <p:spPr>
          <a:xfrm>
            <a:off x="152400" y="5380672"/>
            <a:ext cx="8839200" cy="1477328"/>
          </a:xfrm>
          <a:prstGeom prst="rect">
            <a:avLst/>
          </a:prstGeom>
        </p:spPr>
        <p:txBody>
          <a:bodyPr wrap="square">
            <a:spAutoFit/>
          </a:bodyPr>
          <a:lstStyle/>
          <a:p>
            <a:r>
              <a:rPr lang="en-US" dirty="0"/>
              <a:t>Total direct damage to U.S. economy, summed across all assessed sectors, as a function of global mean temperature change. Dot-whiskers indicate the distribution of direct damages in 2080 to 2099 (averaged) for multiple realizations of each combination of climate models and scenario projection (dot, median; dark line, inner 66% credible interval; medium line, inner 90%; light line, inner 95%). Green are from RCP2.6, yellow from RCP4.5, red from RCP8.5</a:t>
            </a:r>
          </a:p>
        </p:txBody>
      </p:sp>
      <p:sp>
        <p:nvSpPr>
          <p:cNvPr id="4" name="TextBox 3">
            <a:extLst>
              <a:ext uri="{FF2B5EF4-FFF2-40B4-BE49-F238E27FC236}">
                <a16:creationId xmlns:a16="http://schemas.microsoft.com/office/drawing/2014/main" id="{3FF2D9CE-3B85-4F91-BEE0-2D70167734A7}"/>
              </a:ext>
            </a:extLst>
          </p:cNvPr>
          <p:cNvSpPr txBox="1"/>
          <p:nvPr/>
        </p:nvSpPr>
        <p:spPr>
          <a:xfrm>
            <a:off x="6081486" y="3429000"/>
            <a:ext cx="298994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Hsiang et al., </a:t>
            </a:r>
            <a:r>
              <a:rPr lang="en-US" sz="1600" i="1" dirty="0">
                <a:latin typeface="Arial" panose="020B0604020202020204" pitchFamily="34" charset="0"/>
                <a:cs typeface="Arial" panose="020B0604020202020204" pitchFamily="34" charset="0"/>
              </a:rPr>
              <a:t>Science</a:t>
            </a:r>
            <a:r>
              <a:rPr lang="en-US" sz="1600" dirty="0">
                <a:latin typeface="Arial" panose="020B0604020202020204" pitchFamily="34" charset="0"/>
                <a:cs typeface="Arial" panose="020B0604020202020204" pitchFamily="34" charset="0"/>
              </a:rPr>
              <a:t>, 2017</a:t>
            </a:r>
          </a:p>
        </p:txBody>
      </p:sp>
      <p:pic>
        <p:nvPicPr>
          <p:cNvPr id="5" name="Picture 4">
            <a:extLst>
              <a:ext uri="{FF2B5EF4-FFF2-40B4-BE49-F238E27FC236}">
                <a16:creationId xmlns:a16="http://schemas.microsoft.com/office/drawing/2014/main" id="{A8129223-F1D4-4F44-97F0-822168301631}"/>
              </a:ext>
            </a:extLst>
          </p:cNvPr>
          <p:cNvPicPr>
            <a:picLocks noChangeAspect="1"/>
          </p:cNvPicPr>
          <p:nvPr/>
        </p:nvPicPr>
        <p:blipFill>
          <a:blip r:embed="rId3"/>
          <a:stretch>
            <a:fillRect/>
          </a:stretch>
        </p:blipFill>
        <p:spPr>
          <a:xfrm>
            <a:off x="3862251" y="4841195"/>
            <a:ext cx="2326771" cy="456519"/>
          </a:xfrm>
          <a:prstGeom prst="rect">
            <a:avLst/>
          </a:prstGeom>
        </p:spPr>
      </p:pic>
    </p:spTree>
    <p:extLst>
      <p:ext uri="{BB962C8B-B14F-4D97-AF65-F5344CB8AC3E}">
        <p14:creationId xmlns:p14="http://schemas.microsoft.com/office/powerpoint/2010/main" val="134697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C416B-7CE7-47D7-A343-4FD0F5FED6FB}"/>
              </a:ext>
            </a:extLst>
          </p:cNvPr>
          <p:cNvSpPr txBox="1"/>
          <p:nvPr/>
        </p:nvSpPr>
        <p:spPr>
          <a:xfrm>
            <a:off x="442686" y="1712686"/>
            <a:ext cx="8026400" cy="2246769"/>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The net economic impact of human-induced climate change will be minimal through at least the end of the century”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 Steve </a:t>
            </a:r>
            <a:r>
              <a:rPr lang="en-US" sz="2400" dirty="0" err="1">
                <a:latin typeface="Arial" panose="020B0604020202020204" pitchFamily="34" charset="0"/>
                <a:cs typeface="Arial" panose="020B0604020202020204" pitchFamily="34" charset="0"/>
              </a:rPr>
              <a:t>Koonin</a:t>
            </a:r>
            <a:r>
              <a:rPr lang="en-US" sz="2400" dirty="0">
                <a:latin typeface="Arial" panose="020B0604020202020204" pitchFamily="34" charset="0"/>
                <a:cs typeface="Arial" panose="020B0604020202020204" pitchFamily="34" charset="0"/>
              </a:rPr>
              <a:t>, “Unsettled”</a:t>
            </a:r>
          </a:p>
          <a:p>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8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3AFAB-F503-4224-A9AF-AE9D43B19800}"/>
              </a:ext>
            </a:extLst>
          </p:cNvPr>
          <p:cNvPicPr>
            <a:picLocks noChangeAspect="1"/>
          </p:cNvPicPr>
          <p:nvPr/>
        </p:nvPicPr>
        <p:blipFill>
          <a:blip r:embed="rId2"/>
          <a:stretch>
            <a:fillRect/>
          </a:stretch>
        </p:blipFill>
        <p:spPr>
          <a:xfrm>
            <a:off x="0" y="616330"/>
            <a:ext cx="9144000" cy="5625339"/>
          </a:xfrm>
          <a:prstGeom prst="rect">
            <a:avLst/>
          </a:prstGeom>
        </p:spPr>
      </p:pic>
      <p:sp>
        <p:nvSpPr>
          <p:cNvPr id="2" name="TextBox 1">
            <a:extLst>
              <a:ext uri="{FF2B5EF4-FFF2-40B4-BE49-F238E27FC236}">
                <a16:creationId xmlns:a16="http://schemas.microsoft.com/office/drawing/2014/main" id="{E47BEF60-D5CF-4D9A-BD70-AE2FA345C35F}"/>
              </a:ext>
            </a:extLst>
          </p:cNvPr>
          <p:cNvSpPr txBox="1"/>
          <p:nvPr/>
        </p:nvSpPr>
        <p:spPr>
          <a:xfrm>
            <a:off x="3744687" y="4434114"/>
            <a:ext cx="18142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3.3% drop</a:t>
            </a:r>
          </a:p>
        </p:txBody>
      </p:sp>
      <p:cxnSp>
        <p:nvCxnSpPr>
          <p:cNvPr id="5" name="Straight Arrow Connector 4">
            <a:extLst>
              <a:ext uri="{FF2B5EF4-FFF2-40B4-BE49-F238E27FC236}">
                <a16:creationId xmlns:a16="http://schemas.microsoft.com/office/drawing/2014/main" id="{CB1DE4C3-73F2-47F9-96F5-69CE6A01FDEB}"/>
              </a:ext>
            </a:extLst>
          </p:cNvPr>
          <p:cNvCxnSpPr>
            <a:cxnSpLocks/>
          </p:cNvCxnSpPr>
          <p:nvPr/>
        </p:nvCxnSpPr>
        <p:spPr>
          <a:xfrm flipH="1" flipV="1">
            <a:off x="2997201" y="4513944"/>
            <a:ext cx="791028" cy="10483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B26363-4567-47B4-9734-41C80E7E94DB}"/>
              </a:ext>
            </a:extLst>
          </p:cNvPr>
          <p:cNvSpPr txBox="1"/>
          <p:nvPr/>
        </p:nvSpPr>
        <p:spPr>
          <a:xfrm>
            <a:off x="667657" y="3606800"/>
            <a:ext cx="188685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Great Depression</a:t>
            </a:r>
          </a:p>
        </p:txBody>
      </p:sp>
      <p:cxnSp>
        <p:nvCxnSpPr>
          <p:cNvPr id="7" name="Straight Arrow Connector 6">
            <a:extLst>
              <a:ext uri="{FF2B5EF4-FFF2-40B4-BE49-F238E27FC236}">
                <a16:creationId xmlns:a16="http://schemas.microsoft.com/office/drawing/2014/main" id="{0B6D16AC-4639-4C24-9EC1-5C4FE486226B}"/>
              </a:ext>
            </a:extLst>
          </p:cNvPr>
          <p:cNvCxnSpPr/>
          <p:nvPr/>
        </p:nvCxnSpPr>
        <p:spPr>
          <a:xfrm>
            <a:off x="2373086" y="3882571"/>
            <a:ext cx="464457" cy="4064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E66DD3-FAC0-4D68-B3AB-6B1AC84EA721}"/>
              </a:ext>
            </a:extLst>
          </p:cNvPr>
          <p:cNvSpPr txBox="1"/>
          <p:nvPr/>
        </p:nvSpPr>
        <p:spPr>
          <a:xfrm>
            <a:off x="5246915" y="3363109"/>
            <a:ext cx="3817257"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But loss of GDP from climate change likely to be sustained over many years.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“Many people do not appreciate that this is actually a few percent per year, every year.” – Amir </a:t>
            </a:r>
            <a:r>
              <a:rPr lang="en-US" sz="1600" dirty="0" err="1">
                <a:latin typeface="Arial" panose="020B0604020202020204" pitchFamily="34" charset="0"/>
                <a:cs typeface="Arial" panose="020B0604020202020204" pitchFamily="34" charset="0"/>
              </a:rPr>
              <a:t>Jina</a:t>
            </a:r>
            <a:r>
              <a:rPr lang="en-US" sz="1600" dirty="0">
                <a:latin typeface="Arial" panose="020B0604020202020204" pitchFamily="34" charset="0"/>
                <a:cs typeface="Arial" panose="020B0604020202020204" pitchFamily="34" charset="0"/>
              </a:rPr>
              <a:t>, co-author</a:t>
            </a:r>
          </a:p>
        </p:txBody>
      </p:sp>
      <p:sp>
        <p:nvSpPr>
          <p:cNvPr id="6" name="TextBox 5">
            <a:extLst>
              <a:ext uri="{FF2B5EF4-FFF2-40B4-BE49-F238E27FC236}">
                <a16:creationId xmlns:a16="http://schemas.microsoft.com/office/drawing/2014/main" id="{F3B19866-E19F-4331-B6EC-B82351CCA555}"/>
              </a:ext>
            </a:extLst>
          </p:cNvPr>
          <p:cNvSpPr txBox="1"/>
          <p:nvPr/>
        </p:nvSpPr>
        <p:spPr>
          <a:xfrm>
            <a:off x="965200" y="2917371"/>
            <a:ext cx="334554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At peak, U.S spent ~40% of its GDP on war effort</a:t>
            </a:r>
          </a:p>
        </p:txBody>
      </p:sp>
      <p:cxnSp>
        <p:nvCxnSpPr>
          <p:cNvPr id="10" name="Straight Arrow Connector 9">
            <a:extLst>
              <a:ext uri="{FF2B5EF4-FFF2-40B4-BE49-F238E27FC236}">
                <a16:creationId xmlns:a16="http://schemas.microsoft.com/office/drawing/2014/main" id="{23748242-4C24-4DF7-9531-4BA8E85EB77C}"/>
              </a:ext>
            </a:extLst>
          </p:cNvPr>
          <p:cNvCxnSpPr/>
          <p:nvPr/>
        </p:nvCxnSpPr>
        <p:spPr>
          <a:xfrm>
            <a:off x="2837543" y="3502146"/>
            <a:ext cx="573314" cy="1844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50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5715-DE3A-428B-864A-AE513D725FA9}"/>
              </a:ext>
            </a:extLst>
          </p:cNvPr>
          <p:cNvSpPr>
            <a:spLocks noGrp="1"/>
          </p:cNvSpPr>
          <p:nvPr>
            <p:ph type="title"/>
          </p:nvPr>
        </p:nvSpPr>
        <p:spPr>
          <a:xfrm>
            <a:off x="628650" y="1635126"/>
            <a:ext cx="7886700" cy="1325563"/>
          </a:xfrm>
        </p:spPr>
        <p:txBody>
          <a:bodyPr/>
          <a:lstStyle/>
          <a:p>
            <a:r>
              <a:rPr lang="en-US" dirty="0"/>
              <a:t>First, a Little History of Climate Science…</a:t>
            </a:r>
          </a:p>
        </p:txBody>
      </p:sp>
    </p:spTree>
    <p:extLst>
      <p:ext uri="{BB962C8B-B14F-4D97-AF65-F5344CB8AC3E}">
        <p14:creationId xmlns:p14="http://schemas.microsoft.com/office/powerpoint/2010/main" val="403942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ea.gov/system/files/gdp4q20_adv-chart-01.png">
            <a:extLst>
              <a:ext uri="{FF2B5EF4-FFF2-40B4-BE49-F238E27FC236}">
                <a16:creationId xmlns:a16="http://schemas.microsoft.com/office/drawing/2014/main" id="{A28A2CD4-51C8-4B4F-8420-52F1181F4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4456"/>
            <a:ext cx="9144000" cy="39385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49BFB0-8E31-41C2-97F0-CDC284F40B6E}"/>
              </a:ext>
            </a:extLst>
          </p:cNvPr>
          <p:cNvSpPr txBox="1"/>
          <p:nvPr/>
        </p:nvSpPr>
        <p:spPr>
          <a:xfrm>
            <a:off x="624114" y="5297714"/>
            <a:ext cx="783771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As of October 18</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4.9 million deaths globally</a:t>
            </a:r>
          </a:p>
        </p:txBody>
      </p:sp>
      <p:sp>
        <p:nvSpPr>
          <p:cNvPr id="3" name="TextBox 2">
            <a:extLst>
              <a:ext uri="{FF2B5EF4-FFF2-40B4-BE49-F238E27FC236}">
                <a16:creationId xmlns:a16="http://schemas.microsoft.com/office/drawing/2014/main" id="{06BC63DA-713D-49DD-962A-32870D263DA3}"/>
              </a:ext>
            </a:extLst>
          </p:cNvPr>
          <p:cNvSpPr txBox="1"/>
          <p:nvPr/>
        </p:nvSpPr>
        <p:spPr>
          <a:xfrm>
            <a:off x="1211943" y="217714"/>
            <a:ext cx="7097486"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Effect of COVID Pandemic on U.S. GDP</a:t>
            </a:r>
          </a:p>
        </p:txBody>
      </p:sp>
    </p:spTree>
    <p:extLst>
      <p:ext uri="{BB962C8B-B14F-4D97-AF65-F5344CB8AC3E}">
        <p14:creationId xmlns:p14="http://schemas.microsoft.com/office/powerpoint/2010/main" val="132128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A9BE4-FA5E-4AA3-9FBC-33C051C6510F}"/>
              </a:ext>
            </a:extLst>
          </p:cNvPr>
          <p:cNvPicPr>
            <a:picLocks noChangeAspect="1"/>
          </p:cNvPicPr>
          <p:nvPr/>
        </p:nvPicPr>
        <p:blipFill>
          <a:blip r:embed="rId2"/>
          <a:stretch>
            <a:fillRect/>
          </a:stretch>
        </p:blipFill>
        <p:spPr>
          <a:xfrm>
            <a:off x="1293536" y="0"/>
            <a:ext cx="6022736" cy="5464629"/>
          </a:xfrm>
          <a:prstGeom prst="rect">
            <a:avLst/>
          </a:prstGeom>
        </p:spPr>
      </p:pic>
      <p:sp>
        <p:nvSpPr>
          <p:cNvPr id="3" name="Rectangle 2">
            <a:extLst>
              <a:ext uri="{FF2B5EF4-FFF2-40B4-BE49-F238E27FC236}">
                <a16:creationId xmlns:a16="http://schemas.microsoft.com/office/drawing/2014/main" id="{B546665A-E607-45A3-AE6E-DB6C6E6BC9E6}"/>
              </a:ext>
            </a:extLst>
          </p:cNvPr>
          <p:cNvSpPr/>
          <p:nvPr/>
        </p:nvSpPr>
        <p:spPr>
          <a:xfrm>
            <a:off x="148771" y="5534561"/>
            <a:ext cx="8846457" cy="1323439"/>
          </a:xfrm>
          <a:prstGeom prst="rect">
            <a:avLst/>
          </a:prstGeom>
        </p:spPr>
        <p:txBody>
          <a:bodyPr wrap="square">
            <a:spAutoFit/>
          </a:bodyPr>
          <a:lstStyle/>
          <a:p>
            <a:r>
              <a:rPr lang="en-US" sz="1600" dirty="0"/>
              <a:t>Range of economic damages per year for groupings of US counties, based on their income (29,000 simulations for each of 3,143 counties). The poorest 10% of counties are the leftmost box plot. The richest 10% are the rightmost box plot. Damages are fraction of county income. White lines are median estimates, boxes show the inner 66% of possible outcomes, outer whiskers are inner 90% of possible outcomes.</a:t>
            </a:r>
          </a:p>
        </p:txBody>
      </p:sp>
    </p:spTree>
    <p:extLst>
      <p:ext uri="{BB962C8B-B14F-4D97-AF65-F5344CB8AC3E}">
        <p14:creationId xmlns:p14="http://schemas.microsoft.com/office/powerpoint/2010/main" val="204814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3F1D-277A-4DD8-9A74-85FD73BDE4F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6794E2F-5265-455D-AD89-E1A4A768286D}"/>
              </a:ext>
            </a:extLst>
          </p:cNvPr>
          <p:cNvSpPr>
            <a:spLocks noGrp="1"/>
          </p:cNvSpPr>
          <p:nvPr>
            <p:ph idx="1"/>
          </p:nvPr>
        </p:nvSpPr>
        <p:spPr/>
        <p:txBody>
          <a:bodyPr/>
          <a:lstStyle/>
          <a:p>
            <a:pPr>
              <a:spcBef>
                <a:spcPts val="1500"/>
              </a:spcBef>
            </a:pPr>
            <a:r>
              <a:rPr lang="en-US" dirty="0"/>
              <a:t>  There is little question that we are incurring non-trivial societal 	and economic risks by adding greenhouse gases to the 	atmosphere</a:t>
            </a:r>
          </a:p>
          <a:p>
            <a:pPr>
              <a:spcBef>
                <a:spcPts val="1500"/>
              </a:spcBef>
            </a:pPr>
            <a:r>
              <a:rPr lang="en-US" dirty="0"/>
              <a:t>  Uncertainty in the quantification of these hazards and their 	economic consequences increases risk</a:t>
            </a:r>
          </a:p>
          <a:p>
            <a:pPr>
              <a:spcBef>
                <a:spcPts val="1500"/>
              </a:spcBef>
            </a:pPr>
            <a:r>
              <a:rPr lang="en-US" dirty="0"/>
              <a:t>  A rational approach would warrant spending at least as much 	to mitigate the risk as the hazard is likely to cost</a:t>
            </a:r>
          </a:p>
          <a:p>
            <a:pPr>
              <a:spcBef>
                <a:spcPts val="1500"/>
              </a:spcBef>
            </a:pPr>
            <a:r>
              <a:rPr lang="en-US" dirty="0"/>
              <a:t>  The possibility of catastrophic outcomes, even at very low 	probability, justifies some degree of risk aversion and thus 	willingness to pay some risk premium</a:t>
            </a:r>
          </a:p>
          <a:p>
            <a:pPr>
              <a:spcBef>
                <a:spcPts val="1500"/>
              </a:spcBef>
            </a:pPr>
            <a:r>
              <a:rPr lang="en-US" dirty="0"/>
              <a:t>  There is no rational basis for zero mitigation. </a:t>
            </a:r>
          </a:p>
        </p:txBody>
      </p:sp>
    </p:spTree>
    <p:extLst>
      <p:ext uri="{BB962C8B-B14F-4D97-AF65-F5344CB8AC3E}">
        <p14:creationId xmlns:p14="http://schemas.microsoft.com/office/powerpoint/2010/main" val="26258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4CC0-305A-4A09-85E5-28F4BF5DD5B1}"/>
              </a:ext>
            </a:extLst>
          </p:cNvPr>
          <p:cNvSpPr>
            <a:spLocks noGrp="1"/>
          </p:cNvSpPr>
          <p:nvPr>
            <p:ph type="title"/>
          </p:nvPr>
        </p:nvSpPr>
        <p:spPr>
          <a:xfrm>
            <a:off x="628650" y="2230212"/>
            <a:ext cx="7886700" cy="1325563"/>
          </a:xfrm>
        </p:spPr>
        <p:txBody>
          <a:bodyPr/>
          <a:lstStyle/>
          <a:p>
            <a:r>
              <a:rPr lang="en-US" dirty="0"/>
              <a:t>Spare Slides</a:t>
            </a:r>
          </a:p>
        </p:txBody>
      </p:sp>
    </p:spTree>
    <p:extLst>
      <p:ext uri="{BB962C8B-B14F-4D97-AF65-F5344CB8AC3E}">
        <p14:creationId xmlns:p14="http://schemas.microsoft.com/office/powerpoint/2010/main" val="153231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A045D3-7E59-4143-ADB3-C3743B1FE717}"/>
              </a:ext>
            </a:extLst>
          </p:cNvPr>
          <p:cNvSpPr/>
          <p:nvPr/>
        </p:nvSpPr>
        <p:spPr>
          <a:xfrm>
            <a:off x="58058" y="902301"/>
            <a:ext cx="9085942" cy="5355312"/>
          </a:xfrm>
          <a:prstGeom prst="rect">
            <a:avLst/>
          </a:prstGeom>
        </p:spPr>
        <p:txBody>
          <a:bodyPr wrap="square">
            <a:spAutoFit/>
          </a:bodyPr>
          <a:lstStyle/>
          <a:p>
            <a:pPr marL="342900" indent="-342900">
              <a:buAutoNum type="arabicPeriod"/>
            </a:pPr>
            <a:r>
              <a:rPr lang="en-US" dirty="0"/>
              <a:t>“Heat waves in the U.S. are now no more common than they were in 1900, and the warmest temperatures have not risen in the past 50 years.”  </a:t>
            </a:r>
          </a:p>
          <a:p>
            <a:r>
              <a:rPr lang="en-US" dirty="0"/>
              <a:t>      </a:t>
            </a:r>
          </a:p>
          <a:p>
            <a:r>
              <a:rPr lang="en-US" dirty="0"/>
              <a:t>        Comment:  Cherry-picking…U.S. is 1.5% of global surface area, 5% of global land area.</a:t>
            </a:r>
          </a:p>
          <a:p>
            <a:endParaRPr lang="en-US" dirty="0"/>
          </a:p>
          <a:p>
            <a:r>
              <a:rPr lang="en-US" dirty="0"/>
              <a:t>       AR6: </a:t>
            </a:r>
            <a:r>
              <a:rPr lang="en-US" i="1" dirty="0"/>
              <a:t>It is virtually certain that the [global] frequency and intensity of hot extremes and the    	intensity and duration of heat waves have increased since 1950 and will further 	increase in the future even if global warming is stabilized at 1.5°C. </a:t>
            </a:r>
          </a:p>
          <a:p>
            <a:endParaRPr lang="en-US" i="1" dirty="0"/>
          </a:p>
          <a:p>
            <a:pPr marL="342900" indent="-342900">
              <a:buAutoNum type="arabicPeriod" startAt="2"/>
            </a:pPr>
            <a:r>
              <a:rPr lang="en-US" dirty="0"/>
              <a:t>“Humans have had no detectable impact on hurricanes over the past century”</a:t>
            </a:r>
          </a:p>
          <a:p>
            <a:endParaRPr lang="en-US" dirty="0"/>
          </a:p>
          <a:p>
            <a:r>
              <a:rPr lang="en-US" dirty="0"/>
              <a:t>        AR6: </a:t>
            </a:r>
            <a:r>
              <a:rPr lang="en-US" i="1" dirty="0"/>
              <a:t>It is likely that the proportion of major (Category 3–5) tropical cyclones (TCs) and the 	frequency of rapid TC intensification events have increased over the past four decades. 	The average location of peak TC wind intensity has very likely migrated poleward in 	the western North Pacific Ocean since the 1940s, and TC forward translation speed 	has likely slowed over the contiguous USA since 1900. It is likely that the poleward 	migration of TCs in the western North Pacific and the global increase in TC intensity 	rates cannot be explained entirely by natural variability</a:t>
            </a:r>
            <a:endParaRPr lang="en-US" dirty="0"/>
          </a:p>
          <a:p>
            <a:endParaRPr lang="en-US" dirty="0"/>
          </a:p>
        </p:txBody>
      </p:sp>
      <p:sp>
        <p:nvSpPr>
          <p:cNvPr id="4" name="TextBox 3">
            <a:extLst>
              <a:ext uri="{FF2B5EF4-FFF2-40B4-BE49-F238E27FC236}">
                <a16:creationId xmlns:a16="http://schemas.microsoft.com/office/drawing/2014/main" id="{37B0D301-6DAC-460F-9603-ED18FB0D44AC}"/>
              </a:ext>
            </a:extLst>
          </p:cNvPr>
          <p:cNvSpPr txBox="1"/>
          <p:nvPr/>
        </p:nvSpPr>
        <p:spPr>
          <a:xfrm>
            <a:off x="566057" y="145143"/>
            <a:ext cx="762725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Notes on Page 1 of “Unsettled”</a:t>
            </a:r>
          </a:p>
        </p:txBody>
      </p:sp>
    </p:spTree>
    <p:extLst>
      <p:ext uri="{BB962C8B-B14F-4D97-AF65-F5344CB8AC3E}">
        <p14:creationId xmlns:p14="http://schemas.microsoft.com/office/powerpoint/2010/main" val="408538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B98CF-2CC6-45DF-AA8B-D007BFB01ED1}"/>
              </a:ext>
            </a:extLst>
          </p:cNvPr>
          <p:cNvSpPr txBox="1"/>
          <p:nvPr/>
        </p:nvSpPr>
        <p:spPr>
          <a:xfrm>
            <a:off x="254000" y="558800"/>
            <a:ext cx="8650514" cy="3724096"/>
          </a:xfrm>
          <a:prstGeom prst="rect">
            <a:avLst/>
          </a:prstGeom>
          <a:noFill/>
        </p:spPr>
        <p:txBody>
          <a:bodyPr wrap="square" rtlCol="0">
            <a:spAutoFit/>
          </a:bodyPr>
          <a:lstStyle/>
          <a:p>
            <a:pPr marL="342900" indent="-342900">
              <a:buAutoNum type="arabicPeriod" startAt="3"/>
            </a:pPr>
            <a:r>
              <a:rPr lang="en-US" dirty="0"/>
              <a:t>“Greenland’s ice sheet isn’t shrinking more rapidly than it was eighty years ago”</a:t>
            </a:r>
          </a:p>
          <a:p>
            <a:endParaRPr lang="en-US" dirty="0"/>
          </a:p>
          <a:p>
            <a:r>
              <a:rPr lang="en-US" dirty="0"/>
              <a:t>        AR6:  </a:t>
            </a:r>
            <a:r>
              <a:rPr lang="en-US" i="1" dirty="0"/>
              <a:t>The Special Report on the Ocean and Cryosphere also found that summer 	melting rate had increased since the 1990s to a rate unprecedented over the last 	350 years (very high confidence), being two to five times greater than the pre-	industrial rates (medium confidence).</a:t>
            </a:r>
          </a:p>
          <a:p>
            <a:endParaRPr lang="en-US" dirty="0"/>
          </a:p>
          <a:p>
            <a:r>
              <a:rPr lang="en-US" i="1" dirty="0"/>
              <a:t>	It is very likely that human influence has contributed to the observed surface 	melting of the Greenland Ice Sheet over the past two decades. The rate of recent 	GMSL rise (3.6±0.5 mm yr-1 for 2006–2015) is about 2.5 times larger than for 	1901–1990. </a:t>
            </a:r>
            <a:endParaRPr lang="en-US" dirty="0"/>
          </a:p>
          <a:p>
            <a:endParaRPr lang="en-US" dirty="0"/>
          </a:p>
          <a:p>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9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1E06-5BFD-4244-81DF-D302D43D3985}"/>
              </a:ext>
            </a:extLst>
          </p:cNvPr>
          <p:cNvSpPr>
            <a:spLocks noGrp="1"/>
          </p:cNvSpPr>
          <p:nvPr>
            <p:ph type="title"/>
          </p:nvPr>
        </p:nvSpPr>
        <p:spPr/>
        <p:txBody>
          <a:bodyPr/>
          <a:lstStyle/>
          <a:p>
            <a:r>
              <a:rPr lang="en-US" dirty="0"/>
              <a:t>Tilting at Strawmen</a:t>
            </a:r>
          </a:p>
        </p:txBody>
      </p:sp>
      <p:sp>
        <p:nvSpPr>
          <p:cNvPr id="3" name="Rectangle 2">
            <a:extLst>
              <a:ext uri="{FF2B5EF4-FFF2-40B4-BE49-F238E27FC236}">
                <a16:creationId xmlns:a16="http://schemas.microsoft.com/office/drawing/2014/main" id="{65FADABD-2914-4709-A4E1-BB688F4A11F8}"/>
              </a:ext>
            </a:extLst>
          </p:cNvPr>
          <p:cNvSpPr/>
          <p:nvPr/>
        </p:nvSpPr>
        <p:spPr>
          <a:xfrm>
            <a:off x="628651" y="1452749"/>
            <a:ext cx="7886699" cy="2862322"/>
          </a:xfrm>
          <a:prstGeom prst="rect">
            <a:avLst/>
          </a:prstGeom>
        </p:spPr>
        <p:txBody>
          <a:bodyPr wrap="square">
            <a:spAutoFit/>
          </a:bodyPr>
          <a:lstStyle/>
          <a:p>
            <a:r>
              <a:rPr lang="en-US" dirty="0"/>
              <a:t>“There has been no significant trend in the global number of tropical cyclones nor has any trend been identified in the number of U.S. landfalling hurricanes”. </a:t>
            </a:r>
          </a:p>
          <a:p>
            <a:endParaRPr lang="en-US" dirty="0"/>
          </a:p>
          <a:p>
            <a:r>
              <a:rPr lang="en-US" dirty="0"/>
              <a:t>In fact, there has never been a scientific prediction that the global numbers of tropical cyclones should increase; in fact, the “weak” consensus view is that they may actually drop. The theoretical prediction, dating back to 1987, is that the incidence of very high intensity hurricanes should increase, and there is now some evidence that that is happening.  As for U.S. landfalling hurricanes; they constitute about 3% of all hurricanes. If one looks at the trend in ALL (not just U.S.) Atlantic landfalls, there has been a significant increase.</a:t>
            </a:r>
          </a:p>
        </p:txBody>
      </p:sp>
      <p:sp>
        <p:nvSpPr>
          <p:cNvPr id="4" name="TextBox 3">
            <a:extLst>
              <a:ext uri="{FF2B5EF4-FFF2-40B4-BE49-F238E27FC236}">
                <a16:creationId xmlns:a16="http://schemas.microsoft.com/office/drawing/2014/main" id="{BB0C8D4B-D715-4A94-A5EA-AD294B21924B}"/>
              </a:ext>
            </a:extLst>
          </p:cNvPr>
          <p:cNvSpPr txBox="1"/>
          <p:nvPr/>
        </p:nvSpPr>
        <p:spPr>
          <a:xfrm>
            <a:off x="628650" y="4767943"/>
            <a:ext cx="7746093" cy="923330"/>
          </a:xfrm>
          <a:prstGeom prst="rect">
            <a:avLst/>
          </a:prstGeom>
          <a:noFill/>
        </p:spPr>
        <p:txBody>
          <a:bodyPr wrap="square" rtlCol="0">
            <a:spAutoFit/>
          </a:bodyPr>
          <a:lstStyle/>
          <a:p>
            <a:r>
              <a:rPr lang="en-US" dirty="0" err="1">
                <a:cs typeface="Arial" panose="020B0604020202020204" pitchFamily="34" charset="0"/>
              </a:rPr>
              <a:t>Koonin</a:t>
            </a:r>
            <a:r>
              <a:rPr lang="en-US" dirty="0">
                <a:cs typeface="Arial" panose="020B0604020202020204" pitchFamily="34" charset="0"/>
              </a:rPr>
              <a:t> spends some time showing that there has been no detectable increase in U.S. tornadoes. But no one in the scientific community ever suggested there was, or that the observational data could be used to find trends. </a:t>
            </a:r>
          </a:p>
        </p:txBody>
      </p:sp>
    </p:spTree>
    <p:extLst>
      <p:ext uri="{BB962C8B-B14F-4D97-AF65-F5344CB8AC3E}">
        <p14:creationId xmlns:p14="http://schemas.microsoft.com/office/powerpoint/2010/main" val="46837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2BDC1-3A7F-44EC-B333-4A72D52B0B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6" y="355599"/>
            <a:ext cx="7677245" cy="5499277"/>
          </a:xfrm>
          <a:prstGeom prst="rect">
            <a:avLst/>
          </a:prstGeom>
        </p:spPr>
      </p:pic>
      <p:sp>
        <p:nvSpPr>
          <p:cNvPr id="4" name="TextBox 3">
            <a:extLst>
              <a:ext uri="{FF2B5EF4-FFF2-40B4-BE49-F238E27FC236}">
                <a16:creationId xmlns:a16="http://schemas.microsoft.com/office/drawing/2014/main" id="{A1AB34A0-978F-4F90-94DC-4FCFE3565D34}"/>
              </a:ext>
            </a:extLst>
          </p:cNvPr>
          <p:cNvSpPr txBox="1"/>
          <p:nvPr/>
        </p:nvSpPr>
        <p:spPr>
          <a:xfrm>
            <a:off x="1509486" y="6154840"/>
            <a:ext cx="7170057"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Figure from Fourth National Climate Assessment</a:t>
            </a:r>
          </a:p>
        </p:txBody>
      </p:sp>
    </p:spTree>
    <p:extLst>
      <p:ext uri="{BB962C8B-B14F-4D97-AF65-F5344CB8AC3E}">
        <p14:creationId xmlns:p14="http://schemas.microsoft.com/office/powerpoint/2010/main" val="158146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D2723F-3CDA-4BF7-B432-8739AFE5A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6290"/>
            <a:ext cx="9144000" cy="5265420"/>
          </a:xfrm>
          <a:prstGeom prst="rect">
            <a:avLst/>
          </a:prstGeom>
        </p:spPr>
      </p:pic>
    </p:spTree>
    <p:extLst>
      <p:ext uri="{BB962C8B-B14F-4D97-AF65-F5344CB8AC3E}">
        <p14:creationId xmlns:p14="http://schemas.microsoft.com/office/powerpoint/2010/main" val="329191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5E79-D10C-4C34-9F50-DCC35B5FE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2957"/>
            <a:ext cx="8645979" cy="5065404"/>
          </a:xfrm>
          <a:prstGeom prst="rect">
            <a:avLst/>
          </a:prstGeom>
        </p:spPr>
      </p:pic>
      <p:sp>
        <p:nvSpPr>
          <p:cNvPr id="6" name="TextBox 5">
            <a:extLst>
              <a:ext uri="{FF2B5EF4-FFF2-40B4-BE49-F238E27FC236}">
                <a16:creationId xmlns:a16="http://schemas.microsoft.com/office/drawing/2014/main" id="{9BF97A5C-FE56-4F70-84FB-BCD101985D1B}"/>
              </a:ext>
            </a:extLst>
          </p:cNvPr>
          <p:cNvSpPr txBox="1"/>
          <p:nvPr/>
        </p:nvSpPr>
        <p:spPr>
          <a:xfrm>
            <a:off x="65315" y="1894115"/>
            <a:ext cx="13389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landfalls, not just U.S.)</a:t>
            </a:r>
          </a:p>
        </p:txBody>
      </p:sp>
      <p:sp>
        <p:nvSpPr>
          <p:cNvPr id="7" name="TextBox 6">
            <a:extLst>
              <a:ext uri="{FF2B5EF4-FFF2-40B4-BE49-F238E27FC236}">
                <a16:creationId xmlns:a16="http://schemas.microsoft.com/office/drawing/2014/main" id="{BFEA931F-D64C-4EB1-BC2A-6904783504B0}"/>
              </a:ext>
            </a:extLst>
          </p:cNvPr>
          <p:cNvSpPr txBox="1"/>
          <p:nvPr/>
        </p:nvSpPr>
        <p:spPr>
          <a:xfrm>
            <a:off x="734786" y="5842337"/>
            <a:ext cx="80908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Shading shows estimate of historical sampling error….90% of subsamples of the synthetic tracks at rate of historical tracks should lie within shading</a:t>
            </a:r>
          </a:p>
        </p:txBody>
      </p:sp>
      <p:sp>
        <p:nvSpPr>
          <p:cNvPr id="8" name="TextBox 7">
            <a:extLst>
              <a:ext uri="{FF2B5EF4-FFF2-40B4-BE49-F238E27FC236}">
                <a16:creationId xmlns:a16="http://schemas.microsoft.com/office/drawing/2014/main" id="{D837B2BF-F93D-4264-B9D8-C97898F03979}"/>
              </a:ext>
            </a:extLst>
          </p:cNvPr>
          <p:cNvSpPr txBox="1"/>
          <p:nvPr/>
        </p:nvSpPr>
        <p:spPr>
          <a:xfrm>
            <a:off x="1240971" y="155121"/>
            <a:ext cx="68824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Charts show 7-year running means</a:t>
            </a:r>
          </a:p>
        </p:txBody>
      </p:sp>
    </p:spTree>
    <p:extLst>
      <p:ext uri="{BB962C8B-B14F-4D97-AF65-F5344CB8AC3E}">
        <p14:creationId xmlns:p14="http://schemas.microsoft.com/office/powerpoint/2010/main" val="278494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a:t>  Polar radiative forcing:  10 W/m</a:t>
            </a:r>
            <a:r>
              <a:rPr lang="en-US" sz="2000" baseline="30000" dirty="0"/>
              <a:t>2</a:t>
            </a:r>
            <a:r>
              <a:rPr lang="en-US" sz="2000" dirty="0"/>
              <a:t>    (4 W/m</a:t>
            </a:r>
            <a:r>
              <a:rPr lang="en-US" sz="1800" baseline="30000" dirty="0"/>
              <a:t>2</a:t>
            </a:r>
            <a:r>
              <a:rPr lang="en-US" sz="1800" dirty="0"/>
              <a:t> for 2 x CO</a:t>
            </a:r>
            <a:r>
              <a:rPr lang="en-US" sz="1800" baseline="-25000" dirty="0"/>
              <a:t>2</a:t>
            </a:r>
            <a:r>
              <a:rPr lang="en-US" sz="1800" dirty="0"/>
              <a:t>)</a:t>
            </a:r>
            <a:endParaRPr lang="en-US" sz="2000" baseline="30000" dirty="0"/>
          </a:p>
          <a:p>
            <a:r>
              <a:rPr lang="en-US" sz="2000" baseline="30000" dirty="0"/>
              <a:t>   </a:t>
            </a:r>
            <a:r>
              <a:rPr lang="en-US" sz="2000" dirty="0"/>
              <a:t>Global mean temperature fluctuation:  ~5 C</a:t>
            </a:r>
          </a:p>
        </p:txBody>
      </p:sp>
      <p:sp>
        <p:nvSpPr>
          <p:cNvPr id="2" name="TextBox 1">
            <a:extLst>
              <a:ext uri="{FF2B5EF4-FFF2-40B4-BE49-F238E27FC236}">
                <a16:creationId xmlns:a16="http://schemas.microsoft.com/office/drawing/2014/main" id="{18E8AF3F-856C-4A5C-B3BB-B7F695CB8430}"/>
              </a:ext>
            </a:extLst>
          </p:cNvPr>
          <p:cNvSpPr txBox="1"/>
          <p:nvPr/>
        </p:nvSpPr>
        <p:spPr>
          <a:xfrm>
            <a:off x="3614057" y="328908"/>
            <a:ext cx="28448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Beginnings of human civilization</a:t>
            </a:r>
          </a:p>
        </p:txBody>
      </p:sp>
      <p:cxnSp>
        <p:nvCxnSpPr>
          <p:cNvPr id="5" name="Straight Arrow Connector 4">
            <a:extLst>
              <a:ext uri="{FF2B5EF4-FFF2-40B4-BE49-F238E27FC236}">
                <a16:creationId xmlns:a16="http://schemas.microsoft.com/office/drawing/2014/main" id="{F1ED45F3-042D-436F-8A77-9182AD71AD5C}"/>
              </a:ext>
            </a:extLst>
          </p:cNvPr>
          <p:cNvCxnSpPr/>
          <p:nvPr/>
        </p:nvCxnSpPr>
        <p:spPr>
          <a:xfrm>
            <a:off x="4731657" y="689429"/>
            <a:ext cx="442686" cy="798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7B8CA-D444-4A7E-AAB1-2EDC7A685535}"/>
              </a:ext>
            </a:extLst>
          </p:cNvPr>
          <p:cNvPicPr>
            <a:picLocks noChangeAspect="1"/>
          </p:cNvPicPr>
          <p:nvPr/>
        </p:nvPicPr>
        <p:blipFill>
          <a:blip r:embed="rId2"/>
          <a:stretch>
            <a:fillRect/>
          </a:stretch>
        </p:blipFill>
        <p:spPr>
          <a:xfrm>
            <a:off x="0" y="1679323"/>
            <a:ext cx="9144000" cy="3499354"/>
          </a:xfrm>
          <a:prstGeom prst="rect">
            <a:avLst/>
          </a:prstGeom>
        </p:spPr>
      </p:pic>
    </p:spTree>
    <p:extLst>
      <p:ext uri="{BB962C8B-B14F-4D97-AF65-F5344CB8AC3E}">
        <p14:creationId xmlns:p14="http://schemas.microsoft.com/office/powerpoint/2010/main" val="48853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AD898-69D7-4D99-9372-D0DB4659DF4A}"/>
              </a:ext>
            </a:extLst>
          </p:cNvPr>
          <p:cNvPicPr>
            <a:picLocks noChangeAspect="1"/>
          </p:cNvPicPr>
          <p:nvPr/>
        </p:nvPicPr>
        <p:blipFill>
          <a:blip r:embed="rId2"/>
          <a:stretch>
            <a:fillRect/>
          </a:stretch>
        </p:blipFill>
        <p:spPr>
          <a:xfrm>
            <a:off x="2190750" y="471487"/>
            <a:ext cx="4762500" cy="5915025"/>
          </a:xfrm>
          <a:prstGeom prst="rect">
            <a:avLst/>
          </a:prstGeom>
        </p:spPr>
      </p:pic>
    </p:spTree>
    <p:extLst>
      <p:ext uri="{BB962C8B-B14F-4D97-AF65-F5344CB8AC3E}">
        <p14:creationId xmlns:p14="http://schemas.microsoft.com/office/powerpoint/2010/main" val="228379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78BE55-10CC-4D96-89FC-BB8D453BEC0E}"/>
              </a:ext>
            </a:extLst>
          </p:cNvPr>
          <p:cNvPicPr>
            <a:picLocks noChangeAspect="1"/>
          </p:cNvPicPr>
          <p:nvPr/>
        </p:nvPicPr>
        <p:blipFill rotWithShape="1">
          <a:blip r:embed="rId2"/>
          <a:srcRect r="1412"/>
          <a:stretch/>
        </p:blipFill>
        <p:spPr>
          <a:xfrm>
            <a:off x="2039258" y="395033"/>
            <a:ext cx="5065486" cy="5983422"/>
          </a:xfrm>
          <a:prstGeom prst="rect">
            <a:avLst/>
          </a:prstGeom>
        </p:spPr>
      </p:pic>
    </p:spTree>
    <p:extLst>
      <p:ext uri="{BB962C8B-B14F-4D97-AF65-F5344CB8AC3E}">
        <p14:creationId xmlns:p14="http://schemas.microsoft.com/office/powerpoint/2010/main" val="19844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4923E-4BBE-4EF1-8D40-A42E328028C7}"/>
              </a:ext>
            </a:extLst>
          </p:cNvPr>
          <p:cNvPicPr>
            <a:picLocks noChangeAspect="1"/>
          </p:cNvPicPr>
          <p:nvPr/>
        </p:nvPicPr>
        <p:blipFill rotWithShape="1">
          <a:blip r:embed="rId2"/>
          <a:srcRect l="3889"/>
          <a:stretch/>
        </p:blipFill>
        <p:spPr>
          <a:xfrm>
            <a:off x="141504" y="1524000"/>
            <a:ext cx="9002496" cy="3721496"/>
          </a:xfrm>
          <a:prstGeom prst="rect">
            <a:avLst/>
          </a:prstGeom>
        </p:spPr>
      </p:pic>
    </p:spTree>
    <p:extLst>
      <p:ext uri="{BB962C8B-B14F-4D97-AF65-F5344CB8AC3E}">
        <p14:creationId xmlns:p14="http://schemas.microsoft.com/office/powerpoint/2010/main" val="2126606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9D2A2-4B1B-4830-B73B-90509FA55E76}"/>
              </a:ext>
            </a:extLst>
          </p:cNvPr>
          <p:cNvPicPr>
            <a:picLocks noChangeAspect="1"/>
          </p:cNvPicPr>
          <p:nvPr/>
        </p:nvPicPr>
        <p:blipFill>
          <a:blip r:embed="rId2"/>
          <a:stretch>
            <a:fillRect/>
          </a:stretch>
        </p:blipFill>
        <p:spPr>
          <a:xfrm>
            <a:off x="391885" y="953674"/>
            <a:ext cx="8086145" cy="5113297"/>
          </a:xfrm>
          <a:prstGeom prst="rect">
            <a:avLst/>
          </a:prstGeom>
        </p:spPr>
      </p:pic>
    </p:spTree>
    <p:extLst>
      <p:ext uri="{BB962C8B-B14F-4D97-AF65-F5344CB8AC3E}">
        <p14:creationId xmlns:p14="http://schemas.microsoft.com/office/powerpoint/2010/main" val="948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F3630-8BDC-4068-A334-0C4E08211CA9}"/>
              </a:ext>
            </a:extLst>
          </p:cNvPr>
          <p:cNvPicPr>
            <a:picLocks noChangeAspect="1"/>
          </p:cNvPicPr>
          <p:nvPr/>
        </p:nvPicPr>
        <p:blipFill>
          <a:blip r:embed="rId2"/>
          <a:stretch>
            <a:fillRect/>
          </a:stretch>
        </p:blipFill>
        <p:spPr>
          <a:xfrm>
            <a:off x="689429" y="1072865"/>
            <a:ext cx="7954515" cy="4827192"/>
          </a:xfrm>
          <a:prstGeom prst="rect">
            <a:avLst/>
          </a:prstGeom>
        </p:spPr>
      </p:pic>
    </p:spTree>
    <p:extLst>
      <p:ext uri="{BB962C8B-B14F-4D97-AF65-F5344CB8AC3E}">
        <p14:creationId xmlns:p14="http://schemas.microsoft.com/office/powerpoint/2010/main" val="936336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243DEB-EAF9-4A69-B12E-A4282670AD32}"/>
              </a:ext>
            </a:extLst>
          </p:cNvPr>
          <p:cNvPicPr>
            <a:picLocks noChangeAspect="1"/>
          </p:cNvPicPr>
          <p:nvPr/>
        </p:nvPicPr>
        <p:blipFill>
          <a:blip r:embed="rId2"/>
          <a:stretch>
            <a:fillRect/>
          </a:stretch>
        </p:blipFill>
        <p:spPr>
          <a:xfrm>
            <a:off x="1244161" y="254000"/>
            <a:ext cx="6655678" cy="6103257"/>
          </a:xfrm>
          <a:prstGeom prst="rect">
            <a:avLst/>
          </a:prstGeom>
        </p:spPr>
      </p:pic>
    </p:spTree>
    <p:extLst>
      <p:ext uri="{BB962C8B-B14F-4D97-AF65-F5344CB8AC3E}">
        <p14:creationId xmlns:p14="http://schemas.microsoft.com/office/powerpoint/2010/main" val="1922602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7484A-AED5-4508-A1A8-39FBE1F0D08B}"/>
              </a:ext>
            </a:extLst>
          </p:cNvPr>
          <p:cNvPicPr>
            <a:picLocks noChangeAspect="1"/>
          </p:cNvPicPr>
          <p:nvPr/>
        </p:nvPicPr>
        <p:blipFill>
          <a:blip r:embed="rId2"/>
          <a:stretch>
            <a:fillRect/>
          </a:stretch>
        </p:blipFill>
        <p:spPr>
          <a:xfrm>
            <a:off x="1010019" y="0"/>
            <a:ext cx="7123961" cy="6858000"/>
          </a:xfrm>
          <a:prstGeom prst="rect">
            <a:avLst/>
          </a:prstGeom>
        </p:spPr>
      </p:pic>
    </p:spTree>
    <p:extLst>
      <p:ext uri="{BB962C8B-B14F-4D97-AF65-F5344CB8AC3E}">
        <p14:creationId xmlns:p14="http://schemas.microsoft.com/office/powerpoint/2010/main" val="3878373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892CA-3B85-41A6-8D6B-4171EA500B15}"/>
              </a:ext>
            </a:extLst>
          </p:cNvPr>
          <p:cNvSpPr/>
          <p:nvPr/>
        </p:nvSpPr>
        <p:spPr>
          <a:xfrm>
            <a:off x="624114" y="1166843"/>
            <a:ext cx="7366000" cy="3785652"/>
          </a:xfrm>
          <a:prstGeom prst="rect">
            <a:avLst/>
          </a:prstGeom>
        </p:spPr>
        <p:txBody>
          <a:bodyPr wrap="square">
            <a:spAutoFit/>
          </a:bodyPr>
          <a:lstStyle/>
          <a:p>
            <a:r>
              <a:rPr lang="en-US" sz="2400" i="1" dirty="0"/>
              <a:t>The likely range of total human-caused global surface temperature increase from 1850–1900 to 2010–2019 is 0.8°C to 1.3°C, with a best estimate of 1.07°C. It is likely that well-mixed GHGs contributed a warming of 1.0°C to 2.0°C, other human drivers (principally aerosols) contributed a cooling of 0.0°C to 0.8°C, natural drivers changed global surface temperature by –0.1°C to 0.1°C, and internal variability changed it by –0.2°C to 0.2°C. It is very likely that well-mixed GHGs were the main driver of tropospheric warming since 1979</a:t>
            </a:r>
          </a:p>
        </p:txBody>
      </p:sp>
    </p:spTree>
    <p:extLst>
      <p:ext uri="{BB962C8B-B14F-4D97-AF65-F5344CB8AC3E}">
        <p14:creationId xmlns:p14="http://schemas.microsoft.com/office/powerpoint/2010/main" val="127359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a:solidFill>
                  <a:srgbClr val="0033CC"/>
                </a:solidFill>
                <a:effectLst>
                  <a:outerShdw blurRad="38100" dist="38100" dir="2700000" algn="tl">
                    <a:srgbClr val="000000">
                      <a:alpha val="43137"/>
                    </a:srgbClr>
                  </a:outerShdw>
                </a:effectLst>
              </a:rPr>
              <a:t>Svante</a:t>
            </a:r>
            <a:r>
              <a:rPr lang="en-US" sz="4000" dirty="0">
                <a:solidFill>
                  <a:srgbClr val="0033CC"/>
                </a:solidFill>
                <a:effectLst>
                  <a:outerShdw blurRad="38100" dist="38100" dir="2700000" algn="tl">
                    <a:srgbClr val="000000">
                      <a:alpha val="43137"/>
                    </a:srgbClr>
                  </a:outerShdw>
                </a:effectLst>
              </a:rPr>
              <a:t> Arrhenius, 1859-1927</a:t>
            </a: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33CC"/>
                </a:solidFill>
                <a:effectLst/>
                <a:uLnTx/>
                <a:uFillTx/>
                <a:latin typeface="Calibri" panose="020F0502020204030204"/>
                <a:ea typeface="+mn-ea"/>
                <a:cs typeface="+mn-cs"/>
              </a:rPr>
              <a:t>“Any doubling of the percentage of carbon dioxide in the air would raise the temperature of the earth's surface by 4°; and if the carbon dioxide were increased fourfold, the temperature would rise by 8°.”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Världarnas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utveckling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Worlds in the Making), 1906</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949" y="307884"/>
            <a:ext cx="7244102" cy="5237613"/>
          </a:xfrm>
          <a:prstGeom prst="rect">
            <a:avLst/>
          </a:prstGeom>
        </p:spPr>
      </p:pic>
      <p:sp>
        <p:nvSpPr>
          <p:cNvPr id="2" name="Rectangle 1">
            <a:extLst>
              <a:ext uri="{FF2B5EF4-FFF2-40B4-BE49-F238E27FC236}">
                <a16:creationId xmlns:a16="http://schemas.microsoft.com/office/drawing/2014/main" id="{CFCE5699-B3B6-4A35-8862-702FCE8B1E62}"/>
              </a:ext>
            </a:extLst>
          </p:cNvPr>
          <p:cNvSpPr/>
          <p:nvPr/>
        </p:nvSpPr>
        <p:spPr>
          <a:xfrm>
            <a:off x="244401" y="5626786"/>
            <a:ext cx="8389257" cy="923330"/>
          </a:xfrm>
          <a:prstGeom prst="rect">
            <a:avLst/>
          </a:prstGeom>
        </p:spPr>
        <p:txBody>
          <a:bodyPr wrap="square">
            <a:spAutoFit/>
          </a:bodyPr>
          <a:lstStyle/>
          <a:p>
            <a:r>
              <a:rPr lang="en-US" i="1" dirty="0"/>
              <a:t>IPCC AR6: Observed increases in well-mixed greenhouse gas (GHG) concentrations since around 1750 are unequivocally caused by human activities. It is very likely that well-mixed GHGs were the main driver of tropospheric warming since 1979.</a:t>
            </a:r>
          </a:p>
        </p:txBody>
      </p:sp>
    </p:spTree>
    <p:extLst>
      <p:ext uri="{BB962C8B-B14F-4D97-AF65-F5344CB8AC3E}">
        <p14:creationId xmlns:p14="http://schemas.microsoft.com/office/powerpoint/2010/main" val="12423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23E62-D9A7-4DE6-8898-7C72B8F70188}"/>
              </a:ext>
            </a:extLst>
          </p:cNvPr>
          <p:cNvPicPr>
            <a:picLocks noChangeAspect="1"/>
          </p:cNvPicPr>
          <p:nvPr/>
        </p:nvPicPr>
        <p:blipFill>
          <a:blip r:embed="rId2"/>
          <a:stretch>
            <a:fillRect/>
          </a:stretch>
        </p:blipFill>
        <p:spPr>
          <a:xfrm>
            <a:off x="1818723" y="138339"/>
            <a:ext cx="5506552" cy="4731204"/>
          </a:xfrm>
          <a:prstGeom prst="rect">
            <a:avLst/>
          </a:prstGeom>
        </p:spPr>
      </p:pic>
      <p:sp>
        <p:nvSpPr>
          <p:cNvPr id="3" name="Rectangle 2">
            <a:extLst>
              <a:ext uri="{FF2B5EF4-FFF2-40B4-BE49-F238E27FC236}">
                <a16:creationId xmlns:a16="http://schemas.microsoft.com/office/drawing/2014/main" id="{DA033072-F20F-4093-BB58-C1FCFA9FC3DD}"/>
              </a:ext>
            </a:extLst>
          </p:cNvPr>
          <p:cNvSpPr/>
          <p:nvPr/>
        </p:nvSpPr>
        <p:spPr>
          <a:xfrm>
            <a:off x="112485" y="4795897"/>
            <a:ext cx="8919029" cy="2062103"/>
          </a:xfrm>
          <a:prstGeom prst="rect">
            <a:avLst/>
          </a:prstGeom>
        </p:spPr>
        <p:txBody>
          <a:bodyPr wrap="square">
            <a:spAutoFit/>
          </a:bodyPr>
          <a:lstStyle/>
          <a:p>
            <a:r>
              <a:rPr lang="en-US" sz="1600" dirty="0"/>
              <a:t>Changes in global surface temperature reconstructed from paleoclimate archives (solid grey line, 1–2000) and from direct observations (solid black line, 1850–2020), both relative to 1850–1900 and </a:t>
            </a:r>
            <a:r>
              <a:rPr lang="en-US" sz="1600" dirty="0" err="1"/>
              <a:t>decadally</a:t>
            </a:r>
            <a:r>
              <a:rPr lang="en-US" sz="1600" dirty="0"/>
              <a:t> averaged. The vertical bar on the left shows the estimated temperature (very likely range) during the warmest multi-century period in at least the last 100,000 years, which occurred around 6500 years ago during the current interglacial period (Holocene). The Last Interglacial, around 125,000 years ago, is the next most recent candidate for a period of higher temperature. These past warm periods were caused by slow (multi-millennial) orbital variations. The grey shading with white diagonal lines shows the very likely ranges for the temperature reconstructions.</a:t>
            </a:r>
          </a:p>
        </p:txBody>
      </p:sp>
    </p:spTree>
    <p:extLst>
      <p:ext uri="{BB962C8B-B14F-4D97-AF65-F5344CB8AC3E}">
        <p14:creationId xmlns:p14="http://schemas.microsoft.com/office/powerpoint/2010/main" val="86306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A02C9-48BE-4593-885B-B2FE71EC94D2}"/>
              </a:ext>
            </a:extLst>
          </p:cNvPr>
          <p:cNvPicPr>
            <a:picLocks noChangeAspect="1"/>
          </p:cNvPicPr>
          <p:nvPr/>
        </p:nvPicPr>
        <p:blipFill>
          <a:blip r:embed="rId2"/>
          <a:stretch>
            <a:fillRect/>
          </a:stretch>
        </p:blipFill>
        <p:spPr>
          <a:xfrm>
            <a:off x="0" y="1278247"/>
            <a:ext cx="9144000" cy="4301506"/>
          </a:xfrm>
          <a:prstGeom prst="rect">
            <a:avLst/>
          </a:prstGeom>
        </p:spPr>
      </p:pic>
      <p:sp>
        <p:nvSpPr>
          <p:cNvPr id="3" name="TextBox 2">
            <a:extLst>
              <a:ext uri="{FF2B5EF4-FFF2-40B4-BE49-F238E27FC236}">
                <a16:creationId xmlns:a16="http://schemas.microsoft.com/office/drawing/2014/main" id="{2BA77F9B-E8E4-4B97-BAB3-7CE5D7A2081B}"/>
              </a:ext>
            </a:extLst>
          </p:cNvPr>
          <p:cNvSpPr txBox="1"/>
          <p:nvPr/>
        </p:nvSpPr>
        <p:spPr>
          <a:xfrm>
            <a:off x="645886" y="254000"/>
            <a:ext cx="7895771"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Equilibrium climate sensitivity is the equilibrium response of annual mean global mean surface temperature to doubling CO</a:t>
            </a:r>
            <a:r>
              <a:rPr lang="en-US" sz="2000" baseline="-25000" dirty="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3FCF2D1-4341-412A-A27C-4CF937B35F15}"/>
              </a:ext>
            </a:extLst>
          </p:cNvPr>
          <p:cNvCxnSpPr>
            <a:cxnSpLocks/>
          </p:cNvCxnSpPr>
          <p:nvPr/>
        </p:nvCxnSpPr>
        <p:spPr>
          <a:xfrm>
            <a:off x="979714" y="2815771"/>
            <a:ext cx="7474857" cy="0"/>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043966-98A7-4C20-AB54-639978341D81}"/>
              </a:ext>
            </a:extLst>
          </p:cNvPr>
          <p:cNvSpPr txBox="1"/>
          <p:nvPr/>
        </p:nvSpPr>
        <p:spPr>
          <a:xfrm>
            <a:off x="1117600" y="1828800"/>
            <a:ext cx="267788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Arrhenius, 1906</a:t>
            </a:r>
          </a:p>
        </p:txBody>
      </p:sp>
      <p:cxnSp>
        <p:nvCxnSpPr>
          <p:cNvPr id="9" name="Straight Arrow Connector 8">
            <a:extLst>
              <a:ext uri="{FF2B5EF4-FFF2-40B4-BE49-F238E27FC236}">
                <a16:creationId xmlns:a16="http://schemas.microsoft.com/office/drawing/2014/main" id="{0DEE0E27-7305-4AE4-A96C-E6A103DA4C99}"/>
              </a:ext>
            </a:extLst>
          </p:cNvPr>
          <p:cNvCxnSpPr/>
          <p:nvPr/>
        </p:nvCxnSpPr>
        <p:spPr>
          <a:xfrm>
            <a:off x="1944914" y="2167354"/>
            <a:ext cx="326572" cy="648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0F9BE7-2910-4226-873B-0E8AA0F025CB}"/>
              </a:ext>
            </a:extLst>
          </p:cNvPr>
          <p:cNvSpPr txBox="1"/>
          <p:nvPr/>
        </p:nvSpPr>
        <p:spPr>
          <a:xfrm>
            <a:off x="391886" y="5675086"/>
            <a:ext cx="828040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There is not now, nor has there ever been, an attempt by climate scientists to cover up or downplay uncertainty in climate projections</a:t>
            </a:r>
          </a:p>
        </p:txBody>
      </p:sp>
    </p:spTree>
    <p:extLst>
      <p:ext uri="{BB962C8B-B14F-4D97-AF65-F5344CB8AC3E}">
        <p14:creationId xmlns:p14="http://schemas.microsoft.com/office/powerpoint/2010/main" val="1959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7538A4-B009-45FC-9C81-D85549CDE55B}"/>
              </a:ext>
            </a:extLst>
          </p:cNvPr>
          <p:cNvPicPr>
            <a:picLocks noChangeAspect="1"/>
          </p:cNvPicPr>
          <p:nvPr/>
        </p:nvPicPr>
        <p:blipFill>
          <a:blip r:embed="rId2"/>
          <a:stretch>
            <a:fillRect/>
          </a:stretch>
        </p:blipFill>
        <p:spPr>
          <a:xfrm>
            <a:off x="0" y="501735"/>
            <a:ext cx="9144000" cy="5302988"/>
          </a:xfrm>
          <a:prstGeom prst="rect">
            <a:avLst/>
          </a:prstGeom>
        </p:spPr>
      </p:pic>
      <p:sp>
        <p:nvSpPr>
          <p:cNvPr id="3" name="TextBox 2">
            <a:extLst>
              <a:ext uri="{FF2B5EF4-FFF2-40B4-BE49-F238E27FC236}">
                <a16:creationId xmlns:a16="http://schemas.microsoft.com/office/drawing/2014/main" id="{97517FB7-A049-481D-B0C5-B0ECD2BF14AB}"/>
              </a:ext>
            </a:extLst>
          </p:cNvPr>
          <p:cNvSpPr txBox="1"/>
          <p:nvPr/>
        </p:nvSpPr>
        <p:spPr>
          <a:xfrm>
            <a:off x="268514" y="5804723"/>
            <a:ext cx="8505372"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Projection uncertainty arises from uncertainty in future emissions and climate model uncertainty</a:t>
            </a:r>
          </a:p>
        </p:txBody>
      </p:sp>
      <p:sp>
        <p:nvSpPr>
          <p:cNvPr id="4" name="TextBox 3">
            <a:extLst>
              <a:ext uri="{FF2B5EF4-FFF2-40B4-BE49-F238E27FC236}">
                <a16:creationId xmlns:a16="http://schemas.microsoft.com/office/drawing/2014/main" id="{1FED4E23-37F6-4974-B6AE-868A74A1C560}"/>
              </a:ext>
            </a:extLst>
          </p:cNvPr>
          <p:cNvSpPr txBox="1"/>
          <p:nvPr/>
        </p:nvSpPr>
        <p:spPr>
          <a:xfrm>
            <a:off x="6734629" y="6356265"/>
            <a:ext cx="203925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From IPCC AR6</a:t>
            </a:r>
          </a:p>
        </p:txBody>
      </p:sp>
    </p:spTree>
    <p:extLst>
      <p:ext uri="{BB962C8B-B14F-4D97-AF65-F5344CB8AC3E}">
        <p14:creationId xmlns:p14="http://schemas.microsoft.com/office/powerpoint/2010/main" val="132688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D764-67FB-4517-9F20-8184CC6377BE}"/>
              </a:ext>
            </a:extLst>
          </p:cNvPr>
          <p:cNvSpPr>
            <a:spLocks noGrp="1"/>
          </p:cNvSpPr>
          <p:nvPr>
            <p:ph type="title"/>
          </p:nvPr>
        </p:nvSpPr>
        <p:spPr/>
        <p:txBody>
          <a:bodyPr/>
          <a:lstStyle/>
          <a:p>
            <a:r>
              <a:rPr lang="en-US" dirty="0"/>
              <a:t>Hypothesis Testing vs. Risk Assessment</a:t>
            </a:r>
          </a:p>
        </p:txBody>
      </p:sp>
      <p:sp>
        <p:nvSpPr>
          <p:cNvPr id="3" name="Content Placeholder 2">
            <a:extLst>
              <a:ext uri="{FF2B5EF4-FFF2-40B4-BE49-F238E27FC236}">
                <a16:creationId xmlns:a16="http://schemas.microsoft.com/office/drawing/2014/main" id="{11A31CF3-6989-4806-8323-96EEB4602E72}"/>
              </a:ext>
            </a:extLst>
          </p:cNvPr>
          <p:cNvSpPr>
            <a:spLocks noGrp="1"/>
          </p:cNvSpPr>
          <p:nvPr>
            <p:ph idx="1"/>
          </p:nvPr>
        </p:nvSpPr>
        <p:spPr/>
        <p:txBody>
          <a:bodyPr>
            <a:normAutofit lnSpcReduction="10000"/>
          </a:bodyPr>
          <a:lstStyle/>
          <a:p>
            <a:r>
              <a:rPr lang="en-US" dirty="0"/>
              <a:t>  Hypothesis testing</a:t>
            </a:r>
          </a:p>
          <a:p>
            <a:pPr lvl="1"/>
            <a:r>
              <a:rPr lang="en-US" dirty="0"/>
              <a:t>  Applied in purest form when no risks are in play</a:t>
            </a:r>
          </a:p>
          <a:p>
            <a:pPr lvl="1"/>
            <a:r>
              <a:rPr lang="en-US" dirty="0"/>
              <a:t>  Very high bar for detecting signal</a:t>
            </a:r>
          </a:p>
          <a:p>
            <a:pPr lvl="1"/>
            <a:r>
              <a:rPr lang="en-US" dirty="0"/>
              <a:t>  Great recent example:  LIGO</a:t>
            </a:r>
          </a:p>
          <a:p>
            <a:r>
              <a:rPr lang="en-US" dirty="0"/>
              <a:t>  Risk assessment</a:t>
            </a:r>
          </a:p>
          <a:p>
            <a:pPr lvl="1"/>
            <a:r>
              <a:rPr lang="en-US" dirty="0"/>
              <a:t>Appropriate framework for societal risks such as climate change</a:t>
            </a:r>
          </a:p>
          <a:p>
            <a:pPr lvl="1"/>
            <a:r>
              <a:rPr lang="en-US" dirty="0"/>
              <a:t> May involve signal detection and attribution</a:t>
            </a:r>
          </a:p>
          <a:p>
            <a:pPr lvl="1"/>
            <a:r>
              <a:rPr lang="en-US" dirty="0"/>
              <a:t> But, in a Bayesian framework, puts weight on priors based on, e.g. 	physics and models</a:t>
            </a:r>
          </a:p>
          <a:p>
            <a:pPr lvl="1"/>
            <a:r>
              <a:rPr lang="en-US" dirty="0"/>
              <a:t> Decisions must often be made with incomplete information</a:t>
            </a:r>
          </a:p>
          <a:p>
            <a:pPr lvl="1"/>
            <a:r>
              <a:rPr lang="en-US" dirty="0"/>
              <a:t> Example:  Decisions commanders make on battlefields</a:t>
            </a:r>
          </a:p>
          <a:p>
            <a:r>
              <a:rPr lang="en-US" dirty="0"/>
              <a:t>  The part of climate science devoted to global warming is 	largely a matter of risk assessment, adaptation, and 	mitigation</a:t>
            </a:r>
          </a:p>
        </p:txBody>
      </p:sp>
    </p:spTree>
    <p:extLst>
      <p:ext uri="{BB962C8B-B14F-4D97-AF65-F5344CB8AC3E}">
        <p14:creationId xmlns:p14="http://schemas.microsoft.com/office/powerpoint/2010/main" val="19391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Template>
  <TotalTime>3689</TotalTime>
  <Words>1724</Words>
  <Application>Microsoft Office PowerPoint</Application>
  <PresentationFormat>On-screen Show (4:3)</PresentationFormat>
  <Paragraphs>97</Paragraphs>
  <Slides>38</Slides>
  <Notes>1</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Calibri Light</vt:lpstr>
      <vt:lpstr>Office Theme</vt:lpstr>
      <vt:lpstr>1_Office Theme</vt:lpstr>
      <vt:lpstr>2_Office Theme</vt:lpstr>
      <vt:lpstr>10_Office Theme</vt:lpstr>
      <vt:lpstr>3_Office Theme</vt:lpstr>
      <vt:lpstr>Equation</vt:lpstr>
      <vt:lpstr>Why We Should Mitigate Climate Change</vt:lpstr>
      <vt:lpstr>First, a Little History of Climate Science…</vt:lpstr>
      <vt:lpstr>PowerPoint Presentation</vt:lpstr>
      <vt:lpstr>Svante Arrhenius, 1859-1927</vt:lpstr>
      <vt:lpstr>PowerPoint Presentation</vt:lpstr>
      <vt:lpstr>PowerPoint Presentation</vt:lpstr>
      <vt:lpstr>PowerPoint Presentation</vt:lpstr>
      <vt:lpstr>PowerPoint Presentation</vt:lpstr>
      <vt:lpstr>Hypothesis Testing vs. Risk Assessment</vt:lpstr>
      <vt:lpstr>Formal Definition of Risk:</vt:lpstr>
      <vt:lpstr>PowerPoint Presentation</vt:lpstr>
      <vt:lpstr>Why Climate Risk is Dominated by Extreme Events:</vt:lpstr>
      <vt:lpstr>PowerPoint Presentation</vt:lpstr>
      <vt:lpstr>PowerPoint Presentation</vt:lpstr>
      <vt:lpstr>Note that the events that dominate long-term risk are rare and may not be formally detectable in observed time series.</vt:lpstr>
      <vt:lpstr>Rational Approach to Climate Policy</vt:lpstr>
      <vt:lpstr>PowerPoint Presentation</vt:lpstr>
      <vt:lpstr>PowerPoint Presentation</vt:lpstr>
      <vt:lpstr>PowerPoint Presentation</vt:lpstr>
      <vt:lpstr>PowerPoint Presentation</vt:lpstr>
      <vt:lpstr>PowerPoint Presentation</vt:lpstr>
      <vt:lpstr>Summary</vt:lpstr>
      <vt:lpstr>Spare Slides</vt:lpstr>
      <vt:lpstr>PowerPoint Presentation</vt:lpstr>
      <vt:lpstr>PowerPoint Presentation</vt:lpstr>
      <vt:lpstr>Tilting at Strawmen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Unsettling Thoughts on “Unsettled”</dc:title>
  <dc:creator>Kerry</dc:creator>
  <cp:lastModifiedBy>Kerry</cp:lastModifiedBy>
  <cp:revision>53</cp:revision>
  <dcterms:created xsi:type="dcterms:W3CDTF">2021-10-16T21:39:02Z</dcterms:created>
  <dcterms:modified xsi:type="dcterms:W3CDTF">2021-10-20T12:03:40Z</dcterms:modified>
</cp:coreProperties>
</file>