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49" r:id="rId4"/>
    <p:sldMasterId id="2147483763" r:id="rId5"/>
    <p:sldMasterId id="2147483775" r:id="rId6"/>
    <p:sldMasterId id="2147483799" r:id="rId7"/>
    <p:sldMasterId id="2147483811" r:id="rId8"/>
    <p:sldMasterId id="2147483823" r:id="rId9"/>
    <p:sldMasterId id="2147483835" r:id="rId10"/>
    <p:sldMasterId id="2147483847" r:id="rId11"/>
    <p:sldMasterId id="2147483864" r:id="rId12"/>
    <p:sldMasterId id="2147483878" r:id="rId13"/>
    <p:sldMasterId id="2147483890" r:id="rId14"/>
  </p:sldMasterIdLst>
  <p:notesMasterIdLst>
    <p:notesMasterId r:id="rId102"/>
  </p:notesMasterIdLst>
  <p:sldIdLst>
    <p:sldId id="263" r:id="rId15"/>
    <p:sldId id="265" r:id="rId16"/>
    <p:sldId id="327" r:id="rId17"/>
    <p:sldId id="484" r:id="rId18"/>
    <p:sldId id="485" r:id="rId19"/>
    <p:sldId id="478" r:id="rId20"/>
    <p:sldId id="268" r:id="rId21"/>
    <p:sldId id="376" r:id="rId22"/>
    <p:sldId id="377" r:id="rId23"/>
    <p:sldId id="274" r:id="rId24"/>
    <p:sldId id="457" r:id="rId25"/>
    <p:sldId id="458" r:id="rId26"/>
    <p:sldId id="387" r:id="rId27"/>
    <p:sldId id="276" r:id="rId28"/>
    <p:sldId id="388" r:id="rId29"/>
    <p:sldId id="278" r:id="rId30"/>
    <p:sldId id="481" r:id="rId31"/>
    <p:sldId id="398" r:id="rId32"/>
    <p:sldId id="339" r:id="rId33"/>
    <p:sldId id="456" r:id="rId34"/>
    <p:sldId id="405" r:id="rId35"/>
    <p:sldId id="472" r:id="rId36"/>
    <p:sldId id="440" r:id="rId37"/>
    <p:sldId id="354" r:id="rId38"/>
    <p:sldId id="348" r:id="rId39"/>
    <p:sldId id="349" r:id="rId40"/>
    <p:sldId id="350" r:id="rId41"/>
    <p:sldId id="372" r:id="rId42"/>
    <p:sldId id="373" r:id="rId43"/>
    <p:sldId id="441" r:id="rId44"/>
    <p:sldId id="374" r:id="rId45"/>
    <p:sldId id="442" r:id="rId46"/>
    <p:sldId id="443" r:id="rId47"/>
    <p:sldId id="445" r:id="rId48"/>
    <p:sldId id="422" r:id="rId49"/>
    <p:sldId id="423" r:id="rId50"/>
    <p:sldId id="444" r:id="rId51"/>
    <p:sldId id="427" r:id="rId52"/>
    <p:sldId id="428" r:id="rId53"/>
    <p:sldId id="432" r:id="rId54"/>
    <p:sldId id="430" r:id="rId55"/>
    <p:sldId id="431" r:id="rId56"/>
    <p:sldId id="433" r:id="rId57"/>
    <p:sldId id="434" r:id="rId58"/>
    <p:sldId id="435" r:id="rId59"/>
    <p:sldId id="473" r:id="rId60"/>
    <p:sldId id="474" r:id="rId61"/>
    <p:sldId id="475" r:id="rId62"/>
    <p:sldId id="480" r:id="rId63"/>
    <p:sldId id="439" r:id="rId64"/>
    <p:sldId id="389" r:id="rId65"/>
    <p:sldId id="469" r:id="rId66"/>
    <p:sldId id="482" r:id="rId67"/>
    <p:sldId id="470" r:id="rId68"/>
    <p:sldId id="471" r:id="rId69"/>
    <p:sldId id="317" r:id="rId70"/>
    <p:sldId id="318" r:id="rId71"/>
    <p:sldId id="393" r:id="rId72"/>
    <p:sldId id="319" r:id="rId73"/>
    <p:sldId id="468" r:id="rId74"/>
    <p:sldId id="420" r:id="rId75"/>
    <p:sldId id="313" r:id="rId76"/>
    <p:sldId id="261" r:id="rId77"/>
    <p:sldId id="362" r:id="rId78"/>
    <p:sldId id="262" r:id="rId79"/>
    <p:sldId id="256" r:id="rId80"/>
    <p:sldId id="257" r:id="rId81"/>
    <p:sldId id="258" r:id="rId82"/>
    <p:sldId id="260" r:id="rId83"/>
    <p:sldId id="303" r:id="rId84"/>
    <p:sldId id="355" r:id="rId85"/>
    <p:sldId id="357" r:id="rId86"/>
    <p:sldId id="358" r:id="rId87"/>
    <p:sldId id="386" r:id="rId88"/>
    <p:sldId id="446" r:id="rId89"/>
    <p:sldId id="447" r:id="rId90"/>
    <p:sldId id="453" r:id="rId91"/>
    <p:sldId id="454" r:id="rId92"/>
    <p:sldId id="455" r:id="rId93"/>
    <p:sldId id="459" r:id="rId94"/>
    <p:sldId id="460" r:id="rId95"/>
    <p:sldId id="477" r:id="rId96"/>
    <p:sldId id="462" r:id="rId97"/>
    <p:sldId id="463" r:id="rId98"/>
    <p:sldId id="464" r:id="rId99"/>
    <p:sldId id="486" r:id="rId100"/>
    <p:sldId id="487"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071" autoAdjust="0"/>
  </p:normalViewPr>
  <p:slideViewPr>
    <p:cSldViewPr snapToGrid="0">
      <p:cViewPr varScale="1">
        <p:scale>
          <a:sx n="74" d="100"/>
          <a:sy n="74" d="100"/>
        </p:scale>
        <p:origin x="1553" y="3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10/16/2018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B48AC-F0A4-4B58-A67F-C05AC4268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47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75352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66</a:t>
            </a:fld>
            <a:endParaRPr lang="en-US"/>
          </a:p>
        </p:txBody>
      </p:sp>
    </p:spTree>
    <p:extLst>
      <p:ext uri="{BB962C8B-B14F-4D97-AF65-F5344CB8AC3E}">
        <p14:creationId xmlns:p14="http://schemas.microsoft.com/office/powerpoint/2010/main" val="1136594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67</a:t>
            </a:fld>
            <a:endParaRPr lang="en-US"/>
          </a:p>
        </p:txBody>
      </p:sp>
    </p:spTree>
    <p:extLst>
      <p:ext uri="{BB962C8B-B14F-4D97-AF65-F5344CB8AC3E}">
        <p14:creationId xmlns:p14="http://schemas.microsoft.com/office/powerpoint/2010/main" val="1912234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68</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69</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70</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71</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71</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77</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5044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simulations of Arctic sea ice extent for September (1900-2100) based on observed concentrations of heat-trapping gases and particles (through 2005) and four scenarios. Colored lines for RCP scenarios are model averages (CMIP5) and lighter shades of the line colors denote ranges among models for each scenario. Dotted gray line and gray shading denotes average and range of the historical simulations through 2005. The thick black line shows observed data for 1953-2012. These newer model (CMIP5) simulations project more rapid sea ice loss compared to the previous generation of models (CMIP3) under similar forcing scenarios, although the simulated September ice losses under all scenarios still lag the observed loss of the past decade. Extrapolation of the present observed trend suggests an essentially ice-free Arctic in summer before mid-century. The Arctic is considered essentially ice-free when the areal extent of ice is less than one million square kilometers. (Figure source: adapted from Stroeve et al. 2012).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B48AC-F0A4-4B58-A67F-C05AC4268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45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8</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9</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10</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19</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25</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295629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97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3144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259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40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60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220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306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219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701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075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01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5233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868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815058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2913637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7717444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2144814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620660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8608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7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8466020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1062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24370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7030616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24748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91251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16427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181011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8057849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8333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5975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958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69447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4085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18544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25474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4179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9668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4520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679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54606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28307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93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059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045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703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034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76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351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0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01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857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876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47160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3411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57139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90818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71882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4174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8194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67829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5809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97400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6030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7357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10/16/2018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10/16/2018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10/16/2018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10/16/2018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10/16/2018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10/16/2018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7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326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607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62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2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09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23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96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158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5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2991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819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3170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210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10/16/2018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4803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10/16/2018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8054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10/16/2018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9170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373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795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04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00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7323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42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239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263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376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47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216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120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0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3.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11.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2.tiff"/><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tif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tif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tiff"/><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10/16/2018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10/16/2018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3564245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03344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85659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2154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651810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10/16/2018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10/16/2018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10/16/2018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929273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3950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10/16/2018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095494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8.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18.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119.xml"/><Relationship Id="rId5" Type="http://schemas.openxmlformats.org/officeDocument/2006/relationships/image" Target="../media/image78.png"/><Relationship Id="rId4" Type="http://schemas.openxmlformats.org/officeDocument/2006/relationships/image" Target="../media/image7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53160" y="1223963"/>
            <a:ext cx="6858000" cy="2387600"/>
          </a:xfrm>
        </p:spPr>
        <p:txBody>
          <a:bodyPr/>
          <a:lstStyle/>
          <a:p>
            <a:r>
              <a:rPr lang="en-US" b="1" dirty="0" smtClean="0">
                <a:solidFill>
                  <a:srgbClr val="0000FF"/>
                </a:solidFill>
              </a:rPr>
              <a:t>What We Know About Climate </a:t>
            </a:r>
            <a:r>
              <a:rPr lang="en-US" b="1" dirty="0">
                <a:solidFill>
                  <a:srgbClr val="0000FF"/>
                </a:solidFill>
              </a:rPr>
              <a:t>Change:  </a:t>
            </a:r>
            <a:r>
              <a:rPr lang="en-US" b="1" dirty="0" smtClean="0">
                <a:solidFill>
                  <a:srgbClr val="0000FF"/>
                </a:solidFill>
              </a:rPr>
              <a:t/>
            </a:r>
            <a:br>
              <a:rPr lang="en-US" b="1" dirty="0" smtClean="0">
                <a:solidFill>
                  <a:srgbClr val="0000FF"/>
                </a:solidFill>
              </a:rPr>
            </a:br>
            <a:r>
              <a:rPr lang="en-US" b="1" dirty="0" smtClean="0">
                <a:solidFill>
                  <a:srgbClr val="0000FF"/>
                </a:solidFill>
              </a:rPr>
              <a:t>Risks </a:t>
            </a:r>
            <a:r>
              <a:rPr lang="en-US" b="1" dirty="0">
                <a:solidFill>
                  <a:srgbClr val="0000FF"/>
                </a:solidFill>
              </a:rPr>
              <a:t>and Opportunities</a:t>
            </a:r>
            <a:endParaRPr lang="en-US"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smtClean="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9493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3812113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780"/>
            <a:ext cx="7886700" cy="1148581"/>
          </a:xfrm>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5343"/>
            <a:ext cx="8229600" cy="5198806"/>
          </a:xfrm>
        </p:spPr>
        <p:txBody>
          <a:bodyPr>
            <a:normAutofit fontScale="92500" lnSpcReduction="20000"/>
          </a:bodyPr>
          <a:lstStyle/>
          <a:p>
            <a:pPr>
              <a:lnSpc>
                <a:spcPct val="120000"/>
              </a:lnSpc>
              <a:spcBef>
                <a:spcPts val="2300"/>
              </a:spcBef>
              <a:buSzPct val="70000"/>
              <a:buBlip>
                <a:blip r:embed="rId2"/>
              </a:buBlip>
            </a:pPr>
            <a:r>
              <a:rPr lang="en-US" sz="2400" dirty="0" smtClean="0">
                <a:latin typeface="Arial" pitchFamily="34" charset="0"/>
                <a:cs typeface="Arial" pitchFamily="34" charset="0"/>
              </a:rPr>
              <a:t> Earth’s climate is </a:t>
            </a:r>
            <a:r>
              <a:rPr lang="en-US" sz="2400" dirty="0" smtClean="0"/>
              <a:t>stable within certain limits, but sensitive to </a:t>
            </a:r>
            <a:r>
              <a:rPr lang="en-US" sz="2400" dirty="0" smtClean="0"/>
              <a:t>	change in </a:t>
            </a:r>
            <a:r>
              <a:rPr lang="en-US" sz="2400" dirty="0" smtClean="0"/>
              <a:t>forcing within those limits.</a:t>
            </a:r>
            <a:endParaRPr lang="en-US" sz="2400" dirty="0" smtClean="0">
              <a:latin typeface="Arial" pitchFamily="34" charset="0"/>
              <a:cs typeface="Arial" pitchFamily="34" charset="0"/>
            </a:endParaRPr>
          </a:p>
          <a:p>
            <a:pPr>
              <a:lnSpc>
                <a:spcPct val="120000"/>
              </a:lnSpc>
              <a:spcBef>
                <a:spcPts val="2300"/>
              </a:spcBef>
              <a:buSzPct val="70000"/>
              <a:buBlip>
                <a:blip r:embed="rId2"/>
              </a:buBlip>
            </a:pPr>
            <a:r>
              <a:rPr lang="en-US" sz="2400" dirty="0" smtClean="0">
                <a:latin typeface="Arial" pitchFamily="34" charset="0"/>
                <a:cs typeface="Arial" pitchFamily="34" charset="0"/>
              </a:rPr>
              <a:t> Climate science has a long and illustrious history</a:t>
            </a:r>
          </a:p>
          <a:p>
            <a:pPr>
              <a:lnSpc>
                <a:spcPct val="120000"/>
              </a:lnSpc>
              <a:spcBef>
                <a:spcPts val="2300"/>
              </a:spcBef>
              <a:buSzPct val="70000"/>
              <a:buBlip>
                <a:blip r:embed="rId2"/>
              </a:buBlip>
            </a:pPr>
            <a:r>
              <a:rPr lang="en-US" sz="2400" dirty="0" smtClean="0">
                <a:latin typeface="Arial" pitchFamily="34" charset="0"/>
                <a:cs typeface="Arial" pitchFamily="34" charset="0"/>
              </a:rPr>
              <a:t> The idea that we are altering climate is based on simple </a:t>
            </a:r>
            <a:r>
              <a:rPr lang="en-US" sz="2400" dirty="0" smtClean="0">
                <a:latin typeface="Arial" pitchFamily="34" charset="0"/>
                <a:cs typeface="Arial" pitchFamily="34" charset="0"/>
              </a:rPr>
              <a:t>	physics</a:t>
            </a:r>
            <a:r>
              <a:rPr lang="en-US" sz="2400" dirty="0" smtClean="0">
                <a:latin typeface="Arial" pitchFamily="34" charset="0"/>
                <a:cs typeface="Arial" pitchFamily="34" charset="0"/>
              </a:rPr>
              <a:t>, </a:t>
            </a:r>
            <a:r>
              <a:rPr lang="en-US" sz="2400" dirty="0" smtClean="0">
                <a:latin typeface="Arial" pitchFamily="34" charset="0"/>
                <a:cs typeface="Arial" pitchFamily="34" charset="0"/>
              </a:rPr>
              <a:t>simple </a:t>
            </a:r>
            <a:r>
              <a:rPr lang="en-US" sz="2400" dirty="0" smtClean="0">
                <a:latin typeface="Arial" pitchFamily="34" charset="0"/>
                <a:cs typeface="Arial" pitchFamily="34" charset="0"/>
              </a:rPr>
              <a:t>models, and complex models</a:t>
            </a:r>
          </a:p>
          <a:p>
            <a:pPr>
              <a:lnSpc>
                <a:spcPct val="120000"/>
              </a:lnSpc>
              <a:spcBef>
                <a:spcPts val="2300"/>
              </a:spcBef>
              <a:buSzPct val="70000"/>
              <a:buBlip>
                <a:blip r:embed="rId2"/>
              </a:buBlip>
            </a:pPr>
            <a:r>
              <a:rPr lang="en-US" sz="2400" dirty="0" smtClean="0"/>
              <a:t> Human </a:t>
            </a:r>
            <a:r>
              <a:rPr lang="en-US" sz="2400" dirty="0"/>
              <a:t>activities can and do have a strong effect on </a:t>
            </a:r>
            <a:r>
              <a:rPr lang="en-US" sz="2400" dirty="0" smtClean="0"/>
              <a:t>climate</a:t>
            </a:r>
          </a:p>
          <a:p>
            <a:pPr>
              <a:lnSpc>
                <a:spcPct val="120000"/>
              </a:lnSpc>
              <a:spcBef>
                <a:spcPts val="2300"/>
              </a:spcBef>
              <a:buSzPct val="70000"/>
              <a:buBlip>
                <a:blip r:embed="rId2"/>
              </a:buBlip>
            </a:pPr>
            <a:r>
              <a:rPr lang="en-US" sz="2400" dirty="0" smtClean="0"/>
              <a:t> We are beginning to quantify some climate-related </a:t>
            </a:r>
            <a:r>
              <a:rPr lang="en-US" sz="2400" dirty="0" smtClean="0"/>
              <a:t>risks</a:t>
            </a:r>
          </a:p>
          <a:p>
            <a:pPr>
              <a:lnSpc>
                <a:spcPct val="120000"/>
              </a:lnSpc>
              <a:spcBef>
                <a:spcPts val="2300"/>
              </a:spcBef>
              <a:buSzPct val="70000"/>
              <a:buBlip>
                <a:blip r:embed="rId2"/>
              </a:buBlip>
            </a:pPr>
            <a:r>
              <a:rPr lang="en-US" sz="2400" dirty="0"/>
              <a:t> </a:t>
            </a:r>
            <a:r>
              <a:rPr lang="en-US" sz="2400" dirty="0" smtClean="0"/>
              <a:t>It is necessary to start to decarbonize now and to move quickly 	to finish the job</a:t>
            </a:r>
            <a:endParaRPr lang="en-US" sz="2400" dirty="0" smtClean="0"/>
          </a:p>
          <a:p>
            <a:pPr>
              <a:lnSpc>
                <a:spcPct val="120000"/>
              </a:lnSpc>
              <a:spcBef>
                <a:spcPts val="2300"/>
              </a:spcBef>
              <a:buSzPct val="70000"/>
              <a:buBlip>
                <a:blip r:embed="rId2"/>
              </a:buBlip>
            </a:pPr>
            <a:r>
              <a:rPr lang="en-US" sz="2400" dirty="0" smtClean="0"/>
              <a:t> Where there is risk there is also opportunity</a:t>
            </a:r>
          </a:p>
          <a:p>
            <a:pPr>
              <a:spcAft>
                <a:spcPts val="2000"/>
              </a:spcAft>
              <a:buSzPct val="70000"/>
              <a:buBlip>
                <a:blip r:embed="rId2"/>
              </a:buBlip>
            </a:pPr>
            <a:endParaRPr lang="en-US" sz="2400" dirty="0"/>
          </a:p>
          <a:p>
            <a:pPr marL="0" indent="0">
              <a:spcAft>
                <a:spcPts val="2000"/>
              </a:spcAft>
              <a:buSzPct val="70000"/>
              <a:buNone/>
            </a:pPr>
            <a:endParaRPr lang="en-US" dirty="0"/>
          </a:p>
        </p:txBody>
      </p:sp>
    </p:spTree>
    <p:extLst>
      <p:ext uri="{BB962C8B-B14F-4D97-AF65-F5344CB8AC3E}">
        <p14:creationId xmlns:p14="http://schemas.microsoft.com/office/powerpoint/2010/main" val="1764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smtClean="0">
                <a:solidFill>
                  <a:srgbClr val="0000FF"/>
                </a:solidFill>
              </a:rPr>
              <a:t>Other Trends</a:t>
            </a:r>
            <a:endParaRPr lang="en-US" sz="4400" dirty="0">
              <a:solidFill>
                <a:srgbClr val="0000FF"/>
              </a:solidFill>
            </a:endParaRPr>
          </a:p>
        </p:txBody>
      </p:sp>
    </p:spTree>
    <p:extLst>
      <p:ext uri="{BB962C8B-B14F-4D97-AF65-F5344CB8AC3E}">
        <p14:creationId xmlns:p14="http://schemas.microsoft.com/office/powerpoint/2010/main" val="3222652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European Alpine Glaciers</a:t>
            </a:r>
          </a:p>
        </p:txBody>
      </p:sp>
    </p:spTree>
    <p:extLst>
      <p:ext uri="{BB962C8B-B14F-4D97-AF65-F5344CB8AC3E}">
        <p14:creationId xmlns:p14="http://schemas.microsoft.com/office/powerpoint/2010/main" val="3319739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95" y="1121658"/>
            <a:ext cx="7722014" cy="5628853"/>
          </a:xfrm>
          <a:prstGeom prst="rect">
            <a:avLst/>
          </a:prstGeom>
        </p:spPr>
      </p:pic>
      <p:sp>
        <p:nvSpPr>
          <p:cNvPr id="4" name="TextBox 3"/>
          <p:cNvSpPr txBox="1"/>
          <p:nvPr/>
        </p:nvSpPr>
        <p:spPr>
          <a:xfrm>
            <a:off x="449826" y="290661"/>
            <a:ext cx="838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Trends in Global TC Frequency Over Threshold Intensities, from Historical TC Data, 1980-2016. Trends Shown Only </a:t>
            </a:r>
            <a:r>
              <a:rPr kumimoji="0" lang="en-US" sz="2400" b="0" i="0" u="none" strike="noStrike" kern="1200" cap="none" spc="0" normalizeH="0" baseline="0" noProof="0" dirty="0">
                <a:ln>
                  <a:noFill/>
                </a:ln>
                <a:solidFill>
                  <a:srgbClr val="0000FF"/>
                </a:solidFill>
                <a:effectLst/>
                <a:uLnTx/>
                <a:uFillTx/>
                <a:latin typeface="Calibri"/>
                <a:ea typeface="+mn-ea"/>
                <a:cs typeface="+mn-cs"/>
              </a:rPr>
              <a:t>W</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hen p &lt; 0.05.</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2013155" y="1689046"/>
            <a:ext cx="6821129" cy="368353"/>
          </a:xfrm>
          <a:prstGeom prst="rect">
            <a:avLst/>
          </a:prstGeom>
        </p:spPr>
      </p:pic>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4890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r>
              <a:rPr lang="en-US" dirty="0" smtClean="0">
                <a:solidFill>
                  <a:prstClr val="black"/>
                </a:solidFill>
                <a:cs typeface="Arial" charset="0"/>
              </a:rPr>
              <a:t>Time series of the latitudes at which tropical cyclones reach maximum intensity.</a:t>
            </a:r>
          </a:p>
          <a:p>
            <a:endParaRPr lang="en-US" dirty="0">
              <a:solidFill>
                <a:prstClr val="black"/>
              </a:solidFill>
              <a:cs typeface="Arial" charset="0"/>
            </a:endParaRPr>
          </a:p>
          <a:p>
            <a:r>
              <a:rPr lang="en-US" dirty="0" smtClean="0">
                <a:solidFill>
                  <a:prstClr val="black"/>
                </a:solidFill>
                <a:cs typeface="Arial" charset="0"/>
              </a:rPr>
              <a:t>From </a:t>
            </a:r>
            <a:r>
              <a:rPr lang="en-US" i="1" dirty="0" err="1" smtClean="0">
                <a:solidFill>
                  <a:prstClr val="black"/>
                </a:solidFill>
                <a:cs typeface="Arial" charset="0"/>
              </a:rPr>
              <a:t>Kossin</a:t>
            </a:r>
            <a:r>
              <a:rPr lang="en-US" i="1" dirty="0" smtClean="0">
                <a:solidFill>
                  <a:prstClr val="black"/>
                </a:solidFill>
                <a:cs typeface="Arial" charset="0"/>
              </a:rPr>
              <a:t> et al. (2014)</a:t>
            </a:r>
            <a:endParaRPr lang="en-US" i="1" dirty="0">
              <a:solidFill>
                <a:prstClr val="black"/>
              </a:solidFill>
              <a:cs typeface="Arial" charset="0"/>
            </a:endParaRPr>
          </a:p>
        </p:txBody>
      </p:sp>
      <p:sp>
        <p:nvSpPr>
          <p:cNvPr id="4" name="TextBox 3"/>
          <p:cNvSpPr txBox="1"/>
          <p:nvPr/>
        </p:nvSpPr>
        <p:spPr>
          <a:xfrm>
            <a:off x="5923280" y="365760"/>
            <a:ext cx="3098800" cy="1815882"/>
          </a:xfrm>
          <a:prstGeom prst="rect">
            <a:avLst/>
          </a:prstGeom>
          <a:noFill/>
        </p:spPr>
        <p:txBody>
          <a:bodyPr wrap="square" rtlCol="0">
            <a:spAutoFit/>
          </a:bodyPr>
          <a:lstStyle/>
          <a:p>
            <a:pPr algn="ctr"/>
            <a:r>
              <a:rPr lang="en-US" sz="2800" dirty="0" smtClean="0">
                <a:solidFill>
                  <a:srgbClr val="0000FF"/>
                </a:solidFill>
              </a:rPr>
              <a:t>Hurricanes are reaching peak intensity at higher latitudes</a:t>
            </a:r>
            <a:endParaRPr lang="en-US" sz="2800" dirty="0">
              <a:solidFill>
                <a:srgbClr val="0000FF"/>
              </a:solidFill>
            </a:endParaRP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1289524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25</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63880" y="1036320"/>
            <a:ext cx="8229600" cy="1143000"/>
          </a:xfrm>
        </p:spPr>
        <p:txBody>
          <a:bodyPr/>
          <a:lstStyle/>
          <a:p>
            <a:r>
              <a:rPr lang="en-US" dirty="0" smtClean="0">
                <a:solidFill>
                  <a:srgbClr val="0033CC"/>
                </a:solidFill>
                <a:latin typeface="Arial" pitchFamily="34" charset="0"/>
                <a:cs typeface="Arial" pitchFamily="34" charset="0"/>
              </a:rPr>
              <a:t>Simple Models of Climate Change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4167989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1010920" y="1513712"/>
            <a:ext cx="7122160" cy="5344288"/>
          </a:xfrm>
          <a:prstGeom prst="rect">
            <a:avLst/>
          </a:prstGeom>
          <a:noFill/>
        </p:spPr>
      </p:pic>
      <p:sp>
        <p:nvSpPr>
          <p:cNvPr id="4" name="Title 3"/>
          <p:cNvSpPr>
            <a:spLocks noGrp="1"/>
          </p:cNvSpPr>
          <p:nvPr>
            <p:ph type="title"/>
          </p:nvPr>
        </p:nvSpPr>
        <p:spPr>
          <a:xfrm>
            <a:off x="457200" y="274638"/>
            <a:ext cx="8229600" cy="715962"/>
          </a:xfrm>
        </p:spPr>
        <p:txBody>
          <a:bodyPr>
            <a:normAutofit fontScale="90000"/>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b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200" dirty="0" smtClean="0">
                <a:solidFill>
                  <a:srgbClr val="0033CC"/>
                </a:solidFill>
                <a:effectLst>
                  <a:outerShdw blurRad="38100" dist="38100" dir="2700000" algn="tl">
                    <a:srgbClr val="000000">
                      <a:alpha val="43137"/>
                    </a:srgbClr>
                  </a:outerShdw>
                </a:effectLst>
              </a:rPr>
              <a:t>(Radiation and Convection Only)</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r>
              <a:rPr lang="en-US" b="1" dirty="0" smtClean="0">
                <a:solidFill>
                  <a:prstClr val="black"/>
                </a:solidFill>
              </a:rPr>
              <a:t>IPCC Estimate:</a:t>
            </a:r>
          </a:p>
          <a:p>
            <a:r>
              <a:rPr lang="en-US" b="1" dirty="0" smtClean="0">
                <a:solidFill>
                  <a:prstClr val="black"/>
                </a:solidFill>
              </a:rPr>
              <a:t>2-4.5 </a:t>
            </a:r>
            <a:r>
              <a:rPr lang="en-US" b="1" baseline="30000" dirty="0" err="1" smtClean="0">
                <a:solidFill>
                  <a:prstClr val="black"/>
                </a:solidFill>
              </a:rPr>
              <a:t>o</a:t>
            </a:r>
            <a:r>
              <a:rPr lang="en-US" b="1" dirty="0" err="1" smtClean="0">
                <a:solidFill>
                  <a:prstClr val="black"/>
                </a:solidFill>
              </a:rPr>
              <a:t>C</a:t>
            </a:r>
            <a:endParaRPr lang="en-US" b="1" dirty="0">
              <a:solidFill>
                <a:prstClr val="black"/>
              </a:solidFill>
            </a:endParaRPr>
          </a:p>
        </p:txBody>
      </p:sp>
    </p:spTree>
    <p:extLst>
      <p:ext uri="{BB962C8B-B14F-4D97-AF65-F5344CB8AC3E}">
        <p14:creationId xmlns:p14="http://schemas.microsoft.com/office/powerpoint/2010/main" val="3115975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21779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205621004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904160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marL="0" indent="0">
              <a:spcBef>
                <a:spcPts val="500"/>
              </a:spcBef>
              <a:buNone/>
            </a:pPr>
            <a:endParaRPr lang="en-US" dirty="0" smtClean="0"/>
          </a:p>
          <a:p>
            <a:pPr>
              <a:spcBef>
                <a:spcPts val="500"/>
              </a:spcBef>
            </a:pPr>
            <a:r>
              <a:rPr lang="en-US" dirty="0"/>
              <a:t> </a:t>
            </a:r>
            <a:r>
              <a:rPr lang="en-US" dirty="0" smtClean="0"/>
              <a:t>Increasing incidence of high category hurricanes and 	associated storm surges and freshwater flooding</a:t>
            </a:r>
          </a:p>
          <a:p>
            <a:pPr>
              <a:spcBef>
                <a:spcPts val="500"/>
              </a:spcBef>
            </a:pPr>
            <a:endParaRPr lang="en-US" dirty="0" smtClean="0"/>
          </a:p>
          <a:p>
            <a:pPr>
              <a:spcBef>
                <a:spcPts val="500"/>
              </a:spcBef>
            </a:pPr>
            <a:r>
              <a:rPr lang="en-US" dirty="0"/>
              <a:t> </a:t>
            </a:r>
            <a:r>
              <a:rPr lang="en-US" dirty="0" smtClean="0"/>
              <a:t>More heat stress and other health risks</a:t>
            </a:r>
          </a:p>
          <a:p>
            <a:pPr>
              <a:spcBef>
                <a:spcPts val="500"/>
              </a:spcBef>
            </a:pPr>
            <a:endParaRPr lang="en-US" dirty="0"/>
          </a:p>
          <a:p>
            <a:pPr>
              <a:spcBef>
                <a:spcPts val="500"/>
              </a:spcBef>
            </a:pPr>
            <a:r>
              <a:rPr lang="en-US" dirty="0" smtClean="0"/>
              <a:t>  Armed conflict</a:t>
            </a:r>
          </a:p>
          <a:p>
            <a:pPr>
              <a:spcBef>
                <a:spcPts val="500"/>
              </a:spcBef>
            </a:pPr>
            <a:endParaRPr lang="en-US" dirty="0" smtClean="0"/>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smtClean="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smtClean="0">
                <a:solidFill>
                  <a:srgbClr val="0033CC"/>
                </a:solidFill>
                <a:latin typeface="Arial" charset="0"/>
                <a:cs typeface="Arial" charset="0"/>
              </a:rPr>
              <a:t>“Taken </a:t>
            </a:r>
            <a:r>
              <a:rPr lang="en-US" sz="2400" dirty="0">
                <a:solidFill>
                  <a:srgbClr val="0033CC"/>
                </a:solidFill>
                <a:latin typeface="Arial" charset="0"/>
                <a:cs typeface="Arial" charset="0"/>
              </a:rPr>
              <a:t>as a whole, the range of published evidence indicates that the net damage costs of climate change are likely to be significant and to increase over time</a:t>
            </a:r>
            <a:r>
              <a:rPr lang="en-US" sz="2400" dirty="0" smtClean="0">
                <a:solidFill>
                  <a:srgbClr val="0033CC"/>
                </a:solidFill>
                <a:latin typeface="Arial" charset="0"/>
                <a:cs typeface="Arial" charset="0"/>
              </a:rPr>
              <a:t>.”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a:t>
            </a:r>
            <a:r>
              <a:rPr lang="en-US" sz="2400" i="1" dirty="0" smtClean="0">
                <a:solidFill>
                  <a:prstClr val="black"/>
                </a:solidFill>
                <a:latin typeface="Arial" charset="0"/>
                <a:cs typeface="Arial" charset="0"/>
              </a:rPr>
              <a:t>	Change</a:t>
            </a:r>
            <a:r>
              <a:rPr lang="en-US" sz="2400" dirty="0" smtClean="0">
                <a:solidFill>
                  <a:prstClr val="black"/>
                </a:solidFill>
                <a:latin typeface="Arial" charset="0"/>
                <a:cs typeface="Arial" charset="0"/>
              </a:rPr>
              <a:t> </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975944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3798537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96529" y="1555953"/>
            <a:ext cx="7983794" cy="1496961"/>
          </a:xfrm>
        </p:spPr>
        <p:txBody>
          <a:bodyPr>
            <a:normAutofit/>
          </a:bodyPr>
          <a:lstStyle/>
          <a:p>
            <a:r>
              <a:rPr lang="en-US" dirty="0" smtClean="0">
                <a:solidFill>
                  <a:srgbClr val="0033CC"/>
                </a:solidFill>
              </a:rPr>
              <a:t>Specific Risks:</a:t>
            </a:r>
            <a:br>
              <a:rPr lang="en-US" dirty="0" smtClean="0">
                <a:solidFill>
                  <a:srgbClr val="0033CC"/>
                </a:solidFill>
              </a:rPr>
            </a:br>
            <a:r>
              <a:rPr lang="en-US" dirty="0" smtClean="0">
                <a:solidFill>
                  <a:srgbClr val="0033CC"/>
                </a:solidFill>
              </a:rPr>
              <a:t/>
            </a:r>
            <a:br>
              <a:rPr lang="en-US" dirty="0" smtClean="0">
                <a:solidFill>
                  <a:srgbClr val="0033CC"/>
                </a:solidFill>
              </a:rPr>
            </a:br>
            <a:r>
              <a:rPr lang="en-US" dirty="0" smtClean="0">
                <a:solidFill>
                  <a:srgbClr val="0033CC"/>
                </a:solidFill>
              </a:rPr>
              <a:t>Heat</a:t>
            </a:r>
            <a:endParaRPr lang="en-US" dirty="0">
              <a:solidFill>
                <a:srgbClr val="0033CC"/>
              </a:solidFill>
            </a:endParaRPr>
          </a:p>
        </p:txBody>
      </p:sp>
    </p:spTree>
    <p:extLst>
      <p:ext uri="{BB962C8B-B14F-4D97-AF65-F5344CB8AC3E}">
        <p14:creationId xmlns:p14="http://schemas.microsoft.com/office/powerpoint/2010/main" val="3275999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solidFill>
                  <a:prstClr val="black">
                    <a:tint val="75000"/>
                  </a:prstClr>
                </a:solidFill>
              </a:rPr>
              <a:pPr/>
              <a:t>39</a:t>
            </a:fld>
            <a:endParaRPr lang="en-US">
              <a:solidFill>
                <a:prstClr val="black">
                  <a:tint val="75000"/>
                </a:prstClr>
              </a:solidFill>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0" y="672894"/>
            <a:ext cx="8665369" cy="6048582"/>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GB" sz="1600">
                <a:solidFill>
                  <a:srgbClr val="000000"/>
                </a:solidFill>
                <a:latin typeface="Arial" charset="0"/>
                <a:cs typeface="Arial" charset="0"/>
              </a:rPr>
              <a:t>observations</a:t>
            </a:r>
          </a:p>
          <a:p>
            <a:pPr eaLnBrk="0" fontAlgn="base" hangingPunct="0">
              <a:spcBef>
                <a:spcPct val="0"/>
              </a:spcBef>
              <a:spcAft>
                <a:spcPct val="0"/>
              </a:spcAft>
            </a:pPr>
            <a:r>
              <a:rPr lang="en-GB" sz="1600">
                <a:solidFill>
                  <a:srgbClr val="FF0000"/>
                </a:solidFill>
                <a:latin typeface="Arial" charset="0"/>
                <a:cs typeface="Arial" charset="0"/>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3" name="Text Box 11"/>
          <p:cNvSpPr txBox="1">
            <a:spLocks noChangeArrowheads="1"/>
          </p:cNvSpPr>
          <p:nvPr/>
        </p:nvSpPr>
        <p:spPr bwMode="auto">
          <a:xfrm>
            <a:off x="4857956" y="2603501"/>
            <a:ext cx="6350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dirty="0">
                <a:solidFill>
                  <a:srgbClr val="1F497D"/>
                </a:solidFill>
                <a:latin typeface="Arial" charset="0"/>
                <a:cs typeface="Arial" charset="0"/>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2060s</a:t>
            </a:r>
          </a:p>
        </p:txBody>
      </p:sp>
      <p:sp>
        <p:nvSpPr>
          <p:cNvPr id="479246" name="AutoShape 14"/>
          <p:cNvSpPr>
            <a:spLocks noChangeArrowheads="1"/>
          </p:cNvSpPr>
          <p:nvPr/>
        </p:nvSpPr>
        <p:spPr bwMode="auto">
          <a:xfrm>
            <a:off x="5068300" y="2988828"/>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en-US" sz="2800">
              <a:solidFill>
                <a:srgbClr val="C0504D"/>
              </a:solidFill>
              <a:latin typeface="Arial" charset="0"/>
              <a:cs typeface="Arial" charset="0"/>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fontAlgn="base" hangingPunct="0">
              <a:spcBef>
                <a:spcPct val="0"/>
              </a:spcBef>
              <a:spcAft>
                <a:spcPct val="0"/>
              </a:spcAft>
            </a:pPr>
            <a:r>
              <a:rPr lang="en-GB" b="1">
                <a:solidFill>
                  <a:srgbClr val="000000"/>
                </a:solidFill>
                <a:latin typeface="Arial" charset="0"/>
                <a:cs typeface="Times New Roman" pitchFamily="18" charset="0"/>
              </a:rPr>
              <a:t>Temperature anomaly (wrt 1961-90)  </a:t>
            </a:r>
            <a:r>
              <a:rPr lang="en-US" b="1">
                <a:solidFill>
                  <a:srgbClr val="000000"/>
                </a:solidFill>
                <a:latin typeface="Arial" charset="0"/>
                <a:cs typeface="Arial" pitchFamily="34" charset="0"/>
              </a:rPr>
              <a:t>°</a:t>
            </a:r>
            <a:r>
              <a:rPr lang="en-GB" b="1">
                <a:solidFill>
                  <a:srgbClr val="000000"/>
                </a:solidFill>
                <a:latin typeface="Arial" charset="0"/>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412815" y="82551"/>
            <a:ext cx="7219950" cy="838200"/>
          </a:xfrm>
          <a:prstGeom prst="rect">
            <a:avLst/>
          </a:prstGeom>
          <a:noFill/>
          <a:ln w="9525">
            <a:noFill/>
            <a:miter lim="800000"/>
            <a:headEnd/>
            <a:tailEnd/>
          </a:ln>
        </p:spPr>
        <p:txBody>
          <a:bodyPr/>
          <a:lstStyle/>
          <a:p>
            <a:pPr algn="ctr" fontAlgn="base">
              <a:spcBef>
                <a:spcPct val="0"/>
              </a:spcBef>
              <a:spcAft>
                <a:spcPct val="0"/>
              </a:spcAft>
            </a:pPr>
            <a:r>
              <a:rPr lang="en-GB" sz="3200" dirty="0">
                <a:solidFill>
                  <a:srgbClr val="0033CC"/>
                </a:solidFill>
                <a:effectLst>
                  <a:outerShdw blurRad="38100" dist="38100" dir="2700000" algn="tl">
                    <a:srgbClr val="000000">
                      <a:alpha val="43137"/>
                    </a:srgbClr>
                  </a:outerShdw>
                </a:effectLst>
                <a:latin typeface="Arial" charset="0"/>
                <a:cs typeface="Arial" charset="0"/>
              </a:rPr>
              <a:t>Heat Waves</a:t>
            </a:r>
          </a:p>
        </p:txBody>
      </p:sp>
    </p:spTree>
    <p:extLst>
      <p:ext uri="{BB962C8B-B14F-4D97-AF65-F5344CB8AC3E}">
        <p14:creationId xmlns:p14="http://schemas.microsoft.com/office/powerpoint/2010/main" val="2146092537"/>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25" y="320747"/>
            <a:ext cx="5453585" cy="6350397"/>
          </a:xfrm>
          <a:prstGeom prst="rect">
            <a:avLst/>
          </a:prstGeom>
        </p:spPr>
      </p:pic>
      <p:sp>
        <p:nvSpPr>
          <p:cNvPr id="3" name="TextBox 2"/>
          <p:cNvSpPr txBox="1"/>
          <p:nvPr/>
        </p:nvSpPr>
        <p:spPr>
          <a:xfrm>
            <a:off x="6209969" y="2385392"/>
            <a:ext cx="278295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Maximum extent of first major Pleistocene Glaciation</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The Pre-</a:t>
            </a:r>
            <a:r>
              <a:rPr kumimoji="0" lang="en-US" sz="2000" b="0"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Illinoian</a:t>
            </a:r>
            <a:r>
              <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Stage, formerly known as the Nebraskan Glacial</a:t>
            </a:r>
          </a:p>
        </p:txBody>
      </p:sp>
    </p:spTree>
    <p:extLst>
      <p:ext uri="{BB962C8B-B14F-4D97-AF65-F5344CB8AC3E}">
        <p14:creationId xmlns:p14="http://schemas.microsoft.com/office/powerpoint/2010/main" val="3279190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smtClean="0">
                <a:solidFill>
                  <a:srgbClr val="0033CC"/>
                </a:solidFill>
              </a:rPr>
              <a:t>Hydrological Extremes</a:t>
            </a:r>
            <a:endParaRPr lang="en-US" dirty="0">
              <a:solidFill>
                <a:srgbClr val="0033CC"/>
              </a:solidFill>
            </a:endParaRPr>
          </a:p>
        </p:txBody>
      </p:sp>
      <p:sp>
        <p:nvSpPr>
          <p:cNvPr id="4" name="Content Placeholder 3"/>
          <p:cNvSpPr>
            <a:spLocks noGrp="1"/>
          </p:cNvSpPr>
          <p:nvPr>
            <p:ph idx="1"/>
          </p:nvPr>
        </p:nvSpPr>
        <p:spPr>
          <a:xfrm>
            <a:off x="457200" y="1295400"/>
            <a:ext cx="8229600" cy="5105400"/>
          </a:xfrm>
        </p:spPr>
        <p:txBody>
          <a:bodyPr/>
          <a:lstStyle/>
          <a:p>
            <a:pPr>
              <a:buSzPct val="70000"/>
              <a:buBlip>
                <a:blip r:embed="rId2"/>
              </a:buBlip>
            </a:pPr>
            <a:r>
              <a:rPr lang="en-US" sz="3000" dirty="0" smtClean="0"/>
              <a:t>Rainfall intensity (how hard it rains when/where it is raining) scales with the Clausius-Clapeyron equation, doubling for every 10</a:t>
            </a:r>
            <a:r>
              <a:rPr lang="en-US" sz="3000" baseline="30000" dirty="0" smtClean="0"/>
              <a:t>o</a:t>
            </a:r>
            <a:r>
              <a:rPr lang="en-US" sz="3000" dirty="0" smtClean="0"/>
              <a:t> C temperature increase</a:t>
            </a:r>
          </a:p>
          <a:p>
            <a:pPr>
              <a:buSzPct val="70000"/>
              <a:buBlip>
                <a:blip r:embed="rId2"/>
              </a:buBlip>
            </a:pPr>
            <a:endParaRPr lang="en-US" sz="3000" dirty="0" smtClean="0"/>
          </a:p>
          <a:p>
            <a:pPr>
              <a:buSzPct val="70000"/>
              <a:buBlip>
                <a:blip r:embed="rId2"/>
              </a:buBlip>
            </a:pPr>
            <a:r>
              <a:rPr lang="en-US" sz="3000" dirty="0" smtClean="0"/>
              <a:t>Wet places get wetter, dry places get drier; incidence of both floods and droughts increases</a:t>
            </a:r>
          </a:p>
          <a:p>
            <a:pPr>
              <a:buSzPct val="70000"/>
              <a:buBlip>
                <a:blip r:embed="rId2"/>
              </a:buBlip>
            </a:pPr>
            <a:endParaRPr lang="en-US" sz="3000" dirty="0" smtClean="0"/>
          </a:p>
          <a:p>
            <a:pPr>
              <a:buSzPct val="70000"/>
              <a:buBlip>
                <a:blip r:embed="rId2"/>
              </a:buBlip>
            </a:pPr>
            <a:r>
              <a:rPr lang="en-US" sz="3000" dirty="0" smtClean="0"/>
              <a:t>Large potential effects on food and water supplies; major national security issue</a:t>
            </a:r>
            <a:endParaRPr lang="en-US" sz="3000" dirty="0"/>
          </a:p>
        </p:txBody>
      </p:sp>
    </p:spTree>
    <p:extLst>
      <p:ext uri="{BB962C8B-B14F-4D97-AF65-F5344CB8AC3E}">
        <p14:creationId xmlns:p14="http://schemas.microsoft.com/office/powerpoint/2010/main" val="11161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FFFF00"/>
                </a:solidFill>
                <a:latin typeface="Arial" charset="0"/>
                <a:cs typeface="Arial" charset="0"/>
              </a:rPr>
              <a:t>Floods</a:t>
            </a:r>
            <a:endParaRPr lang="en-US" sz="3600" dirty="0">
              <a:solidFill>
                <a:srgbClr val="FFFF00"/>
              </a:solidFill>
              <a:latin typeface="Arial" charset="0"/>
              <a:cs typeface="Arial" charset="0"/>
            </a:endParaRPr>
          </a:p>
        </p:txBody>
      </p:sp>
    </p:spTree>
    <p:extLst>
      <p:ext uri="{BB962C8B-B14F-4D97-AF65-F5344CB8AC3E}">
        <p14:creationId xmlns:p14="http://schemas.microsoft.com/office/powerpoint/2010/main" val="8253169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3049853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i="1" dirty="0" smtClean="0">
                <a:solidFill>
                  <a:srgbClr val="0033CC"/>
                </a:solidFill>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fontAlgn="base">
              <a:spcBef>
                <a:spcPct val="0"/>
              </a:spcBef>
              <a:spcAft>
                <a:spcPct val="0"/>
              </a:spcAf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cs typeface="Arial" charset="0"/>
            </a:endParaRPr>
          </a:p>
          <a:p>
            <a:pPr lvl="2" fontAlgn="base">
              <a:spcBef>
                <a:spcPct val="0"/>
              </a:spcBef>
              <a:spcAft>
                <a:spcPct val="0"/>
              </a:spcAft>
            </a:pPr>
            <a:r>
              <a:rPr lang="en-US" sz="2400" dirty="0" smtClean="0">
                <a:solidFill>
                  <a:srgbClr val="0033CC"/>
                </a:solidFill>
                <a:cs typeface="Arial" pitchFamily="34" charset="0"/>
              </a:rPr>
              <a:t>-- Quadrennial Defense Review, U.S. Department of Defense, February, 2010</a:t>
            </a:r>
          </a:p>
        </p:txBody>
      </p:sp>
    </p:spTree>
    <p:extLst>
      <p:ext uri="{BB962C8B-B14F-4D97-AF65-F5344CB8AC3E}">
        <p14:creationId xmlns:p14="http://schemas.microsoft.com/office/powerpoint/2010/main" val="1765574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1371600"/>
            <a:ext cx="6733034" cy="4536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228600"/>
            <a:ext cx="67818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0000FF"/>
                </a:solidFill>
                <a:latin typeface="Arial" panose="020B0604020202020204" pitchFamily="34" charset="0"/>
                <a:cs typeface="Arial" panose="020B0604020202020204" pitchFamily="34" charset="0"/>
              </a:rPr>
              <a:t>Ocean Acidification</a:t>
            </a:r>
          </a:p>
        </p:txBody>
      </p:sp>
    </p:spTree>
    <p:extLst>
      <p:ext uri="{BB962C8B-B14F-4D97-AF65-F5344CB8AC3E}">
        <p14:creationId xmlns:p14="http://schemas.microsoft.com/office/powerpoint/2010/main" val="36805501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19508722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2017 Hurricane Records</a:t>
            </a:r>
            <a:endParaRPr lang="en-US" dirty="0">
              <a:solidFill>
                <a:srgbClr val="0000FF"/>
              </a:solidFill>
            </a:endParaRPr>
          </a:p>
        </p:txBody>
      </p:sp>
      <p:sp>
        <p:nvSpPr>
          <p:cNvPr id="3" name="Content Placeholder 2"/>
          <p:cNvSpPr>
            <a:spLocks noGrp="1"/>
          </p:cNvSpPr>
          <p:nvPr>
            <p:ph idx="1"/>
          </p:nvPr>
        </p:nvSpPr>
        <p:spPr/>
        <p:txBody>
          <a:bodyPr/>
          <a:lstStyle/>
          <a:p>
            <a:pPr>
              <a:spcBef>
                <a:spcPts val="1500"/>
              </a:spcBef>
            </a:pPr>
            <a:r>
              <a:rPr lang="en-US" dirty="0" smtClean="0"/>
              <a:t> Harvey’s storm total rainfall was largest ever recorded from a 	hurricane in the U.S.</a:t>
            </a:r>
          </a:p>
          <a:p>
            <a:pPr>
              <a:spcBef>
                <a:spcPts val="1500"/>
              </a:spcBef>
            </a:pPr>
            <a:r>
              <a:rPr lang="en-US" dirty="0"/>
              <a:t> </a:t>
            </a:r>
            <a:r>
              <a:rPr lang="en-US" dirty="0" smtClean="0"/>
              <a:t>Hurricane Irma sustained Category 5 winds for longer than 	ever </a:t>
            </a:r>
            <a:r>
              <a:rPr lang="en-US" dirty="0"/>
              <a:t>recorded </a:t>
            </a:r>
            <a:r>
              <a:rPr lang="en-US" dirty="0" smtClean="0"/>
              <a:t>in any tropical cyclone on the planet</a:t>
            </a:r>
          </a:p>
          <a:p>
            <a:pPr>
              <a:spcBef>
                <a:spcPts val="1500"/>
              </a:spcBef>
            </a:pPr>
            <a:r>
              <a:rPr lang="en-US" dirty="0"/>
              <a:t> </a:t>
            </a:r>
            <a:r>
              <a:rPr lang="en-US" dirty="0" smtClean="0"/>
              <a:t>Hurricane Irma was the first recorded Atlantic hurricane to 	reach Cat 4 status outside the Caribbean and the second 	strongest hurricane ever recorded in the Atlantic</a:t>
            </a:r>
          </a:p>
          <a:p>
            <a:pPr>
              <a:spcBef>
                <a:spcPts val="1500"/>
              </a:spcBef>
            </a:pPr>
            <a:r>
              <a:rPr lang="en-US" dirty="0"/>
              <a:t> </a:t>
            </a:r>
            <a:r>
              <a:rPr lang="en-US" dirty="0" smtClean="0"/>
              <a:t>The 2017 hurricanes caused more than $300 billion in 	damages, the largest of any hurricane season on record</a:t>
            </a:r>
          </a:p>
          <a:p>
            <a:endParaRPr lang="en-US" dirty="0"/>
          </a:p>
        </p:txBody>
      </p:sp>
    </p:spTree>
    <p:extLst>
      <p:ext uri="{BB962C8B-B14F-4D97-AF65-F5344CB8AC3E}">
        <p14:creationId xmlns:p14="http://schemas.microsoft.com/office/powerpoint/2010/main" val="30732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49" y="634477"/>
            <a:ext cx="8186031" cy="5535977"/>
          </a:xfrm>
          <a:prstGeom prst="rect">
            <a:avLst/>
          </a:prstGeom>
        </p:spPr>
      </p:pic>
      <p:sp>
        <p:nvSpPr>
          <p:cNvPr id="5" name="TextBox 4"/>
          <p:cNvSpPr txBox="1"/>
          <p:nvPr/>
        </p:nvSpPr>
        <p:spPr>
          <a:xfrm>
            <a:off x="584644" y="6310057"/>
            <a:ext cx="80411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Dominica in the wake of Hurricane Maria</a:t>
            </a:r>
          </a:p>
        </p:txBody>
      </p:sp>
    </p:spTree>
    <p:extLst>
      <p:ext uri="{BB962C8B-B14F-4D97-AF65-F5344CB8AC3E}">
        <p14:creationId xmlns:p14="http://schemas.microsoft.com/office/powerpoint/2010/main" val="15327165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984" y="1559244"/>
            <a:ext cx="7378662" cy="5049782"/>
          </a:xfrm>
          <a:prstGeom prst="rect">
            <a:avLst/>
          </a:prstGeom>
        </p:spPr>
      </p:pic>
      <p:sp>
        <p:nvSpPr>
          <p:cNvPr id="3" name="TextBox 2"/>
          <p:cNvSpPr txBox="1"/>
          <p:nvPr/>
        </p:nvSpPr>
        <p:spPr>
          <a:xfrm>
            <a:off x="388189" y="241540"/>
            <a:ext cx="817784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Probability of Storm Accumulated Rainfall at Houston, from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6 </a:t>
            </a:r>
            <a:r>
              <a:rPr kumimoji="0" lang="en-US" sz="2400" b="0" i="0" u="none" strike="noStrike" kern="1200" cap="none" spc="0" normalizeH="0" baseline="0" noProof="0" dirty="0">
                <a:ln>
                  <a:noFill/>
                </a:ln>
                <a:solidFill>
                  <a:srgbClr val="0000FF"/>
                </a:solidFill>
                <a:effectLst/>
                <a:uLnTx/>
                <a:uFillTx/>
                <a:latin typeface="Calibri"/>
                <a:ea typeface="+mn-ea"/>
                <a:cs typeface="+mn-cs"/>
              </a:rPr>
              <a:t>Climate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models, 1981-2000 and 2081-2100, </a:t>
            </a:r>
            <a:r>
              <a:rPr kumimoji="0" lang="en-US" sz="2400" b="0" i="0" u="none" strike="noStrike" kern="1200" cap="none" spc="0" normalizeH="0" baseline="0" noProof="0" dirty="0">
                <a:ln>
                  <a:noFill/>
                </a:ln>
                <a:solidFill>
                  <a:srgbClr val="0000FF"/>
                </a:solidFill>
                <a:effectLst/>
                <a:uLnTx/>
                <a:uFillTx/>
                <a:latin typeface="Calibri"/>
                <a:ea typeface="+mn-ea"/>
                <a:cs typeface="+mn-cs"/>
              </a:rPr>
              <a:t>Based on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2000 </a:t>
            </a:r>
            <a:r>
              <a:rPr kumimoji="0" lang="en-US" sz="2400" b="0" i="0" u="none" strike="noStrike" kern="1200" cap="none" spc="0" normalizeH="0" baseline="0" noProof="0" dirty="0">
                <a:ln>
                  <a:noFill/>
                </a:ln>
                <a:solidFill>
                  <a:srgbClr val="0000FF"/>
                </a:solidFill>
                <a:effectLst/>
                <a:uLnTx/>
                <a:uFillTx/>
                <a:latin typeface="Calibri"/>
                <a:ea typeface="+mn-ea"/>
                <a:cs typeface="+mn-cs"/>
              </a:rPr>
              <a:t>Events Each</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 Shading shows spread among the models.</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Connector 5"/>
          <p:cNvCxnSpPr/>
          <p:nvPr/>
        </p:nvCxnSpPr>
        <p:spPr>
          <a:xfrm flipV="1">
            <a:off x="6846344" y="1936005"/>
            <a:ext cx="8626" cy="4123427"/>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04069" y="4711485"/>
            <a:ext cx="11990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mn-cs"/>
              </a:rPr>
              <a:t>Harvey</a:t>
            </a: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cxnSp>
        <p:nvCxnSpPr>
          <p:cNvPr id="10" name="Straight Arrow Connector 9"/>
          <p:cNvCxnSpPr/>
          <p:nvPr/>
        </p:nvCxnSpPr>
        <p:spPr>
          <a:xfrm>
            <a:off x="6229589" y="5080817"/>
            <a:ext cx="616755" cy="33578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662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125" y="706971"/>
            <a:ext cx="7113107" cy="5391487"/>
          </a:xfrm>
          <a:prstGeom prst="rect">
            <a:avLst/>
          </a:prstGeom>
        </p:spPr>
      </p:pic>
    </p:spTree>
    <p:extLst>
      <p:ext uri="{BB962C8B-B14F-4D97-AF65-F5344CB8AC3E}">
        <p14:creationId xmlns:p14="http://schemas.microsoft.com/office/powerpoint/2010/main" val="2313491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8170" y="274955"/>
            <a:ext cx="6667500" cy="6267450"/>
          </a:xfrm>
          <a:prstGeom prst="rect">
            <a:avLst/>
          </a:prstGeom>
        </p:spPr>
      </p:pic>
      <p:sp>
        <p:nvSpPr>
          <p:cNvPr id="2" name="TextBox 1"/>
          <p:cNvSpPr txBox="1"/>
          <p:nvPr/>
        </p:nvSpPr>
        <p:spPr>
          <a:xfrm>
            <a:off x="7436678" y="2545301"/>
            <a:ext cx="147673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Most recent glacial maximum, ~ 20,000 years before present</a:t>
            </a:r>
          </a:p>
        </p:txBody>
      </p:sp>
    </p:spTree>
    <p:extLst>
      <p:ext uri="{BB962C8B-B14F-4D97-AF65-F5344CB8AC3E}">
        <p14:creationId xmlns:p14="http://schemas.microsoft.com/office/powerpoint/2010/main" val="39076764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r>
              <a:rPr lang="en-US" dirty="0" smtClean="0">
                <a:solidFill>
                  <a:prstClr val="black"/>
                </a:solidFill>
                <a:cs typeface="Arial" charset="0"/>
              </a:rPr>
              <a:t>From: </a:t>
            </a:r>
            <a:r>
              <a:rPr lang="en-US" i="1" dirty="0" smtClean="0">
                <a:solidFill>
                  <a:prstClr val="black"/>
                </a:solidFill>
                <a:cs typeface="Arial" charset="0"/>
              </a:rPr>
              <a:t>American </a:t>
            </a:r>
            <a:r>
              <a:rPr lang="en-US" i="1" dirty="0">
                <a:solidFill>
                  <a:prstClr val="black"/>
                </a:solidFill>
                <a:cs typeface="Arial" charset="0"/>
              </a:rPr>
              <a:t>Climate </a:t>
            </a:r>
            <a:r>
              <a:rPr lang="en-US" i="1" dirty="0" smtClean="0">
                <a:solidFill>
                  <a:prstClr val="black"/>
                </a:solidFill>
                <a:cs typeface="Arial" charset="0"/>
              </a:rPr>
              <a:t>Prospectus Economic </a:t>
            </a:r>
            <a:r>
              <a:rPr lang="en-US" i="1" dirty="0">
                <a:solidFill>
                  <a:prstClr val="black"/>
                </a:solidFill>
                <a:cs typeface="Arial" charset="0"/>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cs typeface="Arial" charset="0"/>
              </a:rPr>
              <a:t>Sea level rise alone</a:t>
            </a:r>
            <a:endParaRPr lang="en-US" sz="1400" dirty="0">
              <a:solidFill>
                <a:prstClr val="black"/>
              </a:solidFill>
              <a:cs typeface="Arial" charset="0"/>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cs typeface="Arial" charset="0"/>
              </a:rPr>
              <a:t>Sea level rise + changing storms</a:t>
            </a:r>
            <a:endParaRPr lang="en-US" sz="1400" dirty="0">
              <a:solidFill>
                <a:prstClr val="black"/>
              </a:solidFill>
              <a:cs typeface="Arial" charset="0"/>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724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  Renewables (solar and wind)</a:t>
            </a:r>
          </a:p>
          <a:p>
            <a:pPr lvl="1">
              <a:spcBef>
                <a:spcPts val="1200"/>
              </a:spcBef>
            </a:pPr>
            <a:r>
              <a:rPr lang="en-US" dirty="0"/>
              <a:t> </a:t>
            </a:r>
            <a:r>
              <a:rPr lang="en-US" dirty="0" smtClean="0"/>
              <a:t> Might provide up to 30% of current power needs</a:t>
            </a:r>
          </a:p>
          <a:p>
            <a:pPr lvl="1">
              <a:spcBef>
                <a:spcPts val="1200"/>
              </a:spcBef>
            </a:pPr>
            <a:r>
              <a:rPr lang="en-US" dirty="0" smtClean="0"/>
              <a:t>  Limited by intermittency and lack of storage</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22484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6468090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758745" y="6091083"/>
            <a:ext cx="5626509"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CHP=Combined Heat &amp; Power (co-generation)</a:t>
            </a:r>
          </a:p>
        </p:txBody>
      </p:sp>
    </p:spTree>
    <p:extLst>
      <p:ext uri="{BB962C8B-B14F-4D97-AF65-F5344CB8AC3E}">
        <p14:creationId xmlns:p14="http://schemas.microsoft.com/office/powerpoint/2010/main" val="1547818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9287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30308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well established</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Earth’s climate is strongly bounded but 	shows strong sensitivity within the 	bounds</a:t>
            </a: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Climate science dates back well into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smtClean="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has increased by ~45% since the dawn of the industrial revolution</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92500" lnSpcReduction="20000"/>
          </a:bodyPr>
          <a:lstStyle/>
          <a:p>
            <a:pPr>
              <a:buSzPct val="70000"/>
              <a:buBlip>
                <a:blip r:embed="rId2"/>
              </a:buBlip>
            </a:pPr>
            <a:r>
              <a:rPr lang="en-US" dirty="0" smtClean="0">
                <a:latin typeface="Arial" pitchFamily="34" charset="0"/>
                <a:cs typeface="Arial" pitchFamily="34" charset="0"/>
              </a:rPr>
              <a:t>Renewables are fine, but if we want to 	decarbonize fast, nuclear fission is 	essential. Climate risks are far greater 	than nuclear risks.</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We will eventually need to do this anyway. 	Why not start now?</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Real world economics:  20 years from now, 	will we be selling clean energy technology 	to China and India, or buying it from 	them?</a:t>
            </a:r>
            <a:endParaRPr lang="en-US" dirty="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38725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374" y="811578"/>
            <a:ext cx="7403994" cy="4802043"/>
          </a:xfrm>
          <a:prstGeom prst="rect">
            <a:avLst/>
          </a:prstGeom>
        </p:spPr>
      </p:pic>
      <p:sp>
        <p:nvSpPr>
          <p:cNvPr id="4" name="TextBox 3"/>
          <p:cNvSpPr txBox="1"/>
          <p:nvPr/>
        </p:nvSpPr>
        <p:spPr>
          <a:xfrm>
            <a:off x="3228230" y="6225871"/>
            <a:ext cx="58124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Annan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Hargreaves, </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Clim</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Past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367–376, 2013</a:t>
            </a: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61366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15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cs typeface="Arial" charset="0"/>
              </a:rPr>
              <a:t>Total US Damages by Natural Hazard, 1980-2012</a:t>
            </a:r>
            <a:endParaRPr lang="en-US" sz="2800" dirty="0">
              <a:solidFill>
                <a:srgbClr val="0000FF"/>
              </a:solidFill>
              <a:cs typeface="Arial" charset="0"/>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cs typeface="Arial" charset="0"/>
              </a:rPr>
              <a:t>Source:  NOAA</a:t>
            </a:r>
            <a:endParaRPr lang="en-US" dirty="0">
              <a:solidFill>
                <a:prstClr val="black"/>
              </a:solidFill>
              <a:cs typeface="Arial" charset="0"/>
            </a:endParaRPr>
          </a:p>
        </p:txBody>
      </p:sp>
    </p:spTree>
    <p:extLst>
      <p:ext uri="{BB962C8B-B14F-4D97-AF65-F5344CB8AC3E}">
        <p14:creationId xmlns:p14="http://schemas.microsoft.com/office/powerpoint/2010/main" val="19834035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08" y="1295400"/>
            <a:ext cx="7010400" cy="5259817"/>
          </a:xfrm>
          <a:prstGeom prst="rect">
            <a:avLst/>
          </a:prstGeom>
        </p:spPr>
      </p:pic>
      <p:sp>
        <p:nvSpPr>
          <p:cNvPr id="3" name="Title 2"/>
          <p:cNvSpPr>
            <a:spLocks noGrp="1"/>
          </p:cNvSpPr>
          <p:nvPr>
            <p:ph type="title"/>
          </p:nvPr>
        </p:nvSpPr>
        <p:spPr>
          <a:xfrm>
            <a:off x="503208" y="152400"/>
            <a:ext cx="8229600" cy="1143000"/>
          </a:xfrm>
        </p:spPr>
        <p:txBody>
          <a:bodyPr>
            <a:normAutofit/>
          </a:bodyPr>
          <a:lstStyle/>
          <a:p>
            <a:r>
              <a:rPr lang="en-US" sz="3200" dirty="0" smtClean="0"/>
              <a:t>Global Hurricane Power under RCP 8.5</a:t>
            </a:r>
            <a:endParaRPr lang="en-US" sz="3200" dirty="0"/>
          </a:p>
        </p:txBody>
      </p:sp>
    </p:spTree>
    <p:extLst>
      <p:ext uri="{BB962C8B-B14F-4D97-AF65-F5344CB8AC3E}">
        <p14:creationId xmlns:p14="http://schemas.microsoft.com/office/powerpoint/2010/main" val="8889373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36524332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6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17824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transitmiami.com/wp-content/uploads/2009/09/09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53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754380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cs typeface="Arial" charset="0"/>
              </a:rPr>
              <a:t>Miami Beach</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496142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30845032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781" y="939632"/>
            <a:ext cx="7911478" cy="5293644"/>
          </a:xfrm>
          <a:prstGeom prst="rect">
            <a:avLst/>
          </a:prstGeom>
        </p:spPr>
      </p:pic>
      <p:sp>
        <p:nvSpPr>
          <p:cNvPr id="3" name="Title 2"/>
          <p:cNvSpPr>
            <a:spLocks noGrp="1"/>
          </p:cNvSpPr>
          <p:nvPr>
            <p:ph type="title"/>
          </p:nvPr>
        </p:nvSpPr>
        <p:spPr>
          <a:xfrm>
            <a:off x="729859" y="0"/>
            <a:ext cx="7772400" cy="1143000"/>
          </a:xfrm>
        </p:spPr>
        <p:txBody>
          <a:bodyPr/>
          <a:lstStyle/>
          <a:p>
            <a:r>
              <a:rPr lang="en-US" sz="3200" dirty="0" smtClean="0">
                <a:solidFill>
                  <a:srgbClr val="0000FF"/>
                </a:solidFill>
              </a:rPr>
              <a:t>Carbon Emissions and GDP in Sweden</a:t>
            </a:r>
            <a:endParaRPr lang="en-US" sz="3200" dirty="0">
              <a:solidFill>
                <a:srgbClr val="0000FF"/>
              </a:solidFill>
            </a:endParaRPr>
          </a:p>
        </p:txBody>
      </p:sp>
    </p:spTree>
    <p:extLst>
      <p:ext uri="{BB962C8B-B14F-4D97-AF65-F5344CB8AC3E}">
        <p14:creationId xmlns:p14="http://schemas.microsoft.com/office/powerpoint/2010/main" val="8668433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36696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25056121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Tropospheric temperature trend from 1979-2012 based on satellite measurements (RSS)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Top of the stratosphere (TTS) 1979-2006 temperature trend.</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5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5898" y="469126"/>
            <a:ext cx="8560904" cy="6042991"/>
          </a:xfrm>
          <a:prstGeom prst="rect">
            <a:avLst/>
          </a:prstGeom>
        </p:spPr>
      </p:pic>
    </p:spTree>
    <p:extLst>
      <p:ext uri="{BB962C8B-B14F-4D97-AF65-F5344CB8AC3E}">
        <p14:creationId xmlns:p14="http://schemas.microsoft.com/office/powerpoint/2010/main" val="3343271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docProps/app.xml><?xml version="1.0" encoding="utf-8"?>
<Properties xmlns="http://schemas.openxmlformats.org/officeDocument/2006/extended-properties" xmlns:vt="http://schemas.openxmlformats.org/officeDocument/2006/docPropsVTypes">
  <Template>Ariel2</Template>
  <TotalTime>3389</TotalTime>
  <Words>2237</Words>
  <Application>Microsoft Office PowerPoint</Application>
  <PresentationFormat>On-screen Show (4:3)</PresentationFormat>
  <Paragraphs>309</Paragraphs>
  <Slides>87</Slides>
  <Notes>18</Notes>
  <HiddenSlides>0</HiddenSlides>
  <MMClips>0</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87</vt:i4>
      </vt:variant>
    </vt:vector>
  </HeadingPairs>
  <TitlesOfParts>
    <vt:vector size="112"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4_Office Theme</vt:lpstr>
      <vt:lpstr>5_Office Theme</vt:lpstr>
      <vt:lpstr>6_Office Theme</vt:lpstr>
      <vt:lpstr>7_Office Theme</vt:lpstr>
      <vt:lpstr>9_Office Theme</vt:lpstr>
      <vt:lpstr>10_Office Theme</vt:lpstr>
      <vt:lpstr>11_Office Theme</vt:lpstr>
      <vt:lpstr>12_Office Theme</vt:lpstr>
      <vt:lpstr>Post Modern</vt:lpstr>
      <vt:lpstr>8_Office Theme</vt:lpstr>
      <vt:lpstr>13_Office Theme</vt:lpstr>
      <vt:lpstr>14_Office Theme</vt:lpstr>
      <vt:lpstr>What We Know About Climate Change:   Risks and Opportunities</vt:lpstr>
      <vt:lpstr>Summary of Main Points:</vt:lpstr>
      <vt:lpstr>Last 450 Thousand Years</vt:lpstr>
      <vt:lpstr>PowerPoint Presentation</vt:lpstr>
      <vt:lpstr>PowerPoint Presentation</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Tyndall’s Essential Results:</vt:lpstr>
      <vt:lpstr>PowerPoint Presentation</vt:lpstr>
      <vt:lpstr>PowerPoint Presentation</vt:lpstr>
      <vt:lpstr>Svante Arrhenius, 1859-1927</vt:lpstr>
      <vt:lpstr>PowerPoint Presentation</vt:lpstr>
      <vt:lpstr>PowerPoint Presentation</vt:lpstr>
      <vt:lpstr>PowerPoint Presentation</vt:lpstr>
      <vt:lpstr>Other Trends</vt:lpstr>
      <vt:lpstr>PowerPoint Presentation</vt:lpstr>
      <vt:lpstr>PowerPoint Presentation</vt:lpstr>
      <vt:lpstr>PowerPoint Presentation</vt:lpstr>
      <vt:lpstr>PowerPoint Presentation</vt:lpstr>
      <vt:lpstr>PowerPoint Presentation</vt:lpstr>
      <vt:lpstr>Simple Models of Climate Change</vt:lpstr>
      <vt:lpstr>MIT Single Column Model (Radiation and Convection Only)</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CO2 Will Go Well Beyond Doubling</vt:lpstr>
      <vt:lpstr>PowerPoint Presentation</vt:lpstr>
      <vt:lpstr>Known Risks</vt:lpstr>
      <vt:lpstr>PowerPoint Presentation</vt:lpstr>
      <vt:lpstr>PowerPoint Presentation</vt:lpstr>
      <vt:lpstr>Specific Risks:  Heat</vt:lpstr>
      <vt:lpstr> </vt:lpstr>
      <vt:lpstr>Hydrological Extremes</vt:lpstr>
      <vt:lpstr>Hydrological Extremes Increase with Temperature </vt:lpstr>
      <vt:lpstr>Drought</vt:lpstr>
      <vt:lpstr>PowerPoint Presentation</vt:lpstr>
      <vt:lpstr>PowerPoint Presentation</vt:lpstr>
      <vt:lpstr>Hurricanes</vt:lpstr>
      <vt:lpstr>2017 Hurricane Records</vt:lpstr>
      <vt:lpstr>PowerPoint Presentation</vt:lpstr>
      <vt:lpstr>PowerPoint Presentation</vt:lpstr>
      <vt:lpstr>PowerPoint Presentation</vt:lpstr>
      <vt:lpstr>PowerPoint Presentation</vt:lpstr>
      <vt:lpstr>Solutions and Opportunities</vt:lpstr>
      <vt:lpstr>PowerPoint Presentation</vt:lpstr>
      <vt:lpstr>PowerPoint Presentation</vt:lpstr>
      <vt:lpstr>PowerPoint Presentation</vt:lpstr>
      <vt:lpstr>We Can Do Even Better: Next Generation (Gen IV) Fission Reactors</vt:lpstr>
      <vt:lpstr>Summary of Main Points</vt:lpstr>
      <vt:lpstr>Summary of Main Points</vt:lpstr>
      <vt:lpstr>Summary of Main Points</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lpstr>PowerPoint Presentation</vt:lpstr>
      <vt:lpstr>Global Hurricane Power under RCP 8.5</vt:lpstr>
      <vt:lpstr>PowerPoint Presentation</vt:lpstr>
      <vt:lpstr>September Arctic Sea Ice Extent</vt:lpstr>
      <vt:lpstr>PowerPoint Presentation</vt:lpstr>
      <vt:lpstr>PowerPoint Presentation</vt:lpstr>
      <vt:lpstr>PowerPoint Presentation</vt:lpstr>
      <vt:lpstr>Carbon Emissions and GDP in Sweden</vt:lpstr>
      <vt:lpstr>PowerPoint Presentation</vt:lpstr>
      <vt:lpstr>We Can Do Even Better: Next Generation (Gen IV) Fission Reactors</vt:lpstr>
      <vt:lpstr>Turning Electricity into Liquid Fuels</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cp:lastModifiedBy>
  <cp:revision>113</cp:revision>
  <dcterms:created xsi:type="dcterms:W3CDTF">2014-01-27T00:55:57Z</dcterms:created>
  <dcterms:modified xsi:type="dcterms:W3CDTF">2018-10-16T10:45:47Z</dcterms:modified>
</cp:coreProperties>
</file>