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6" r:id="rId3"/>
    <p:sldMasterId id="2147483698" r:id="rId4"/>
    <p:sldMasterId id="2147483710" r:id="rId5"/>
    <p:sldMasterId id="2147483722" r:id="rId6"/>
    <p:sldMasterId id="2147483747" r:id="rId7"/>
    <p:sldMasterId id="2147483759" r:id="rId8"/>
    <p:sldMasterId id="2147483771" r:id="rId9"/>
    <p:sldMasterId id="2147483783" r:id="rId10"/>
    <p:sldMasterId id="2147483795" r:id="rId11"/>
  </p:sldMasterIdLst>
  <p:notesMasterIdLst>
    <p:notesMasterId r:id="rId77"/>
  </p:notesMasterIdLst>
  <p:sldIdLst>
    <p:sldId id="451" r:id="rId12"/>
    <p:sldId id="257" r:id="rId13"/>
    <p:sldId id="664" r:id="rId14"/>
    <p:sldId id="662" r:id="rId15"/>
    <p:sldId id="663" r:id="rId16"/>
    <p:sldId id="665" r:id="rId17"/>
    <p:sldId id="666" r:id="rId18"/>
    <p:sldId id="667" r:id="rId19"/>
    <p:sldId id="668" r:id="rId20"/>
    <p:sldId id="669" r:id="rId21"/>
    <p:sldId id="670" r:id="rId22"/>
    <p:sldId id="676" r:id="rId23"/>
    <p:sldId id="661" r:id="rId24"/>
    <p:sldId id="642" r:id="rId25"/>
    <p:sldId id="643" r:id="rId26"/>
    <p:sldId id="644" r:id="rId27"/>
    <p:sldId id="645" r:id="rId28"/>
    <p:sldId id="646" r:id="rId29"/>
    <p:sldId id="647" r:id="rId30"/>
    <p:sldId id="648" r:id="rId31"/>
    <p:sldId id="649" r:id="rId32"/>
    <p:sldId id="650" r:id="rId33"/>
    <p:sldId id="652" r:id="rId34"/>
    <p:sldId id="653" r:id="rId35"/>
    <p:sldId id="654" r:id="rId36"/>
    <p:sldId id="675" r:id="rId37"/>
    <p:sldId id="494" r:id="rId38"/>
    <p:sldId id="641" r:id="rId39"/>
    <p:sldId id="542" r:id="rId40"/>
    <p:sldId id="543" r:id="rId41"/>
    <p:sldId id="555" r:id="rId42"/>
    <p:sldId id="554" r:id="rId43"/>
    <p:sldId id="581" r:id="rId44"/>
    <p:sldId id="584" r:id="rId45"/>
    <p:sldId id="585" r:id="rId46"/>
    <p:sldId id="693" r:id="rId47"/>
    <p:sldId id="655" r:id="rId48"/>
    <p:sldId id="681" r:id="rId49"/>
    <p:sldId id="679" r:id="rId50"/>
    <p:sldId id="677" r:id="rId51"/>
    <p:sldId id="683" r:id="rId52"/>
    <p:sldId id="684" r:id="rId53"/>
    <p:sldId id="685" r:id="rId54"/>
    <p:sldId id="689" r:id="rId55"/>
    <p:sldId id="690" r:id="rId56"/>
    <p:sldId id="687" r:id="rId57"/>
    <p:sldId id="686" r:id="rId58"/>
    <p:sldId id="688" r:id="rId59"/>
    <p:sldId id="691" r:id="rId60"/>
    <p:sldId id="692" r:id="rId61"/>
    <p:sldId id="587" r:id="rId62"/>
    <p:sldId id="588" r:id="rId63"/>
    <p:sldId id="534" r:id="rId64"/>
    <p:sldId id="535" r:id="rId65"/>
    <p:sldId id="582" r:id="rId66"/>
    <p:sldId id="536" r:id="rId67"/>
    <p:sldId id="537" r:id="rId68"/>
    <p:sldId id="538" r:id="rId69"/>
    <p:sldId id="427" r:id="rId70"/>
    <p:sldId id="428" r:id="rId71"/>
    <p:sldId id="429" r:id="rId72"/>
    <p:sldId id="430" r:id="rId73"/>
    <p:sldId id="431" r:id="rId74"/>
    <p:sldId id="432" r:id="rId75"/>
    <p:sldId id="529" r:id="rId7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32961A"/>
    <a:srgbClr val="0D428F"/>
    <a:srgbClr val="174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38" autoAdjust="0"/>
  </p:normalViewPr>
  <p:slideViewPr>
    <p:cSldViewPr>
      <p:cViewPr varScale="1">
        <p:scale>
          <a:sx n="79" d="100"/>
          <a:sy n="79" d="100"/>
        </p:scale>
        <p:origin x="1598" y="4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C84CC40-78A9-4B91-84E2-49EB3A4B026E}" type="datetimeFigureOut">
              <a:rPr lang="en-US"/>
              <a:pPr>
                <a:defRPr/>
              </a:pPr>
              <a:t>2/27/2014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780CC937-6341-408D-A01B-D9227AE93DD9}" type="slidenum">
              <a:rPr lang="en-US"/>
              <a:pPr>
                <a:defRPr/>
              </a:pPr>
              <a:t>‹#›</a:t>
            </a:fld>
            <a:endParaRPr lang="en-US"/>
          </a:p>
        </p:txBody>
      </p:sp>
    </p:spTree>
    <p:extLst>
      <p:ext uri="{BB962C8B-B14F-4D97-AF65-F5344CB8AC3E}">
        <p14:creationId xmlns:p14="http://schemas.microsoft.com/office/powerpoint/2010/main" val="17206560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300DBDC-076F-4398-BD32-9FB6D17C5554}" type="slidenum">
              <a:rPr lang="en-US" sz="1200"/>
              <a:pPr algn="r"/>
              <a:t>1</a:t>
            </a:fld>
            <a:endParaRPr 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488773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37"/>
            <a:r>
              <a:rPr lang="en-US" dirty="0" smtClean="0"/>
              <a:t>Then we calculate the flood height</a:t>
            </a:r>
            <a:r>
              <a:rPr lang="en-US" baseline="0" dirty="0" smtClean="0"/>
              <a:t> (including surge, tide, and sea level rise) return level for the four climate models, </a:t>
            </a:r>
            <a:r>
              <a:rPr lang="en-US" b="1" baseline="0" dirty="0" smtClean="0"/>
              <a:t>assuming a sea level rise of 1 m for the future climate, for the Battery, NYC. These results show that the</a:t>
            </a:r>
            <a:r>
              <a:rPr lang="en-US" b="1" dirty="0" smtClean="0"/>
              <a:t> combined effects of storm climatology change and sea level rise will greatly shorten the flood return periods for NYC </a:t>
            </a:r>
            <a:r>
              <a:rPr lang="en-US" dirty="0" smtClean="0"/>
              <a:t>and, </a:t>
            </a:r>
            <a:r>
              <a:rPr lang="en-US" b="1" dirty="0" smtClean="0"/>
              <a:t>by the end of the century, the current 100-year surge flooding</a:t>
            </a:r>
            <a:r>
              <a:rPr lang="en-US" b="1" baseline="0" dirty="0" smtClean="0"/>
              <a:t> </a:t>
            </a:r>
            <a:r>
              <a:rPr lang="en-US" b="1" dirty="0" smtClean="0"/>
              <a:t>may happen less than every 30 years, with CNRM and GFDL prediction to be less than 10 years, and the 500-year flooding</a:t>
            </a:r>
            <a:r>
              <a:rPr lang="en-US" b="1" baseline="0" dirty="0" smtClean="0"/>
              <a:t> </a:t>
            </a:r>
            <a:r>
              <a:rPr lang="en-US" b="1" dirty="0" smtClean="0"/>
              <a:t>may happen</a:t>
            </a:r>
            <a:r>
              <a:rPr lang="en-US" b="1" baseline="0" dirty="0" smtClean="0"/>
              <a:t> less than every 200 </a:t>
            </a:r>
            <a:r>
              <a:rPr lang="en-US" b="1" dirty="0" smtClean="0"/>
              <a:t>years, with the CNRM and GFDL</a:t>
            </a:r>
            <a:r>
              <a:rPr lang="en-US" b="1" baseline="0" dirty="0" smtClean="0"/>
              <a:t> </a:t>
            </a:r>
            <a:r>
              <a:rPr lang="en-US" b="1" dirty="0" smtClean="0"/>
              <a:t>prediction to be 20-30 years.</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2A594956-6309-4243-A217-ECC73A5B4E6C}" type="slidenum">
              <a:rPr lang="en-US" smtClean="0"/>
              <a:pPr/>
              <a:t>37</a:t>
            </a:fld>
            <a:endParaRPr lang="en-US"/>
          </a:p>
        </p:txBody>
      </p:sp>
    </p:spTree>
    <p:extLst>
      <p:ext uri="{BB962C8B-B14F-4D97-AF65-F5344CB8AC3E}">
        <p14:creationId xmlns:p14="http://schemas.microsoft.com/office/powerpoint/2010/main" val="106646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7A31D2E-6577-4E30-84D3-052F7A695505}" type="slidenum">
              <a:rPr lang="en-US" smtClean="0">
                <a:solidFill>
                  <a:prstClr val="black"/>
                </a:solidFill>
              </a:rPr>
              <a:pPr/>
              <a:t>43</a:t>
            </a:fld>
            <a:endParaRPr lang="en-US" smtClean="0">
              <a:solidFill>
                <a:prstClr val="black"/>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61416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mtClean="0"/>
              <a:t>Reflects</a:t>
            </a:r>
            <a:r>
              <a:rPr lang="en-GB" baseline="0" smtClean="0"/>
              <a:t> </a:t>
            </a:r>
            <a:r>
              <a:rPr lang="en-GB" baseline="0" dirty="0" smtClean="0"/>
              <a:t>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46</a:t>
            </a:fld>
            <a:endParaRPr lang="en-GB">
              <a:solidFill>
                <a:prstClr val="black"/>
              </a:solidFill>
            </a:endParaRPr>
          </a:p>
        </p:txBody>
      </p:sp>
    </p:spTree>
    <p:extLst>
      <p:ext uri="{BB962C8B-B14F-4D97-AF65-F5344CB8AC3E}">
        <p14:creationId xmlns:p14="http://schemas.microsoft.com/office/powerpoint/2010/main" val="2186252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http://www.jbs.cam.ac.uk/fileadmin/user_upload/research/workingpapers/wp1105.pdf  </a:t>
            </a:r>
            <a:endParaRPr lang="en-US" dirty="0"/>
          </a:p>
        </p:txBody>
      </p:sp>
      <p:sp>
        <p:nvSpPr>
          <p:cNvPr id="4" name="Slide Number Placeholder 3"/>
          <p:cNvSpPr>
            <a:spLocks noGrp="1"/>
          </p:cNvSpPr>
          <p:nvPr>
            <p:ph type="sldNum" sz="quarter" idx="10"/>
          </p:nvPr>
        </p:nvSpPr>
        <p:spPr/>
        <p:txBody>
          <a:bodyPr/>
          <a:lstStyle/>
          <a:p>
            <a:pPr>
              <a:defRPr/>
            </a:pPr>
            <a:fld id="{780CC937-6341-408D-A01B-D9227AE93DD9}" type="slidenum">
              <a:rPr lang="en-US" smtClean="0"/>
              <a:pPr>
                <a:defRPr/>
              </a:pPr>
              <a:t>48</a:t>
            </a:fld>
            <a:endParaRPr lang="en-US"/>
          </a:p>
        </p:txBody>
      </p:sp>
    </p:spTree>
    <p:extLst>
      <p:ext uri="{BB962C8B-B14F-4D97-AF65-F5344CB8AC3E}">
        <p14:creationId xmlns:p14="http://schemas.microsoft.com/office/powerpoint/2010/main" val="50671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2B0DEE79-A313-42E4-90D5-81C7A365DF7C}" type="slidenum">
              <a:rPr lang="en-US" smtClean="0"/>
              <a:pPr/>
              <a:t>59</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35417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B3F09F-A8CE-48F9-9EFB-5616DEA180A0}" type="slidenum">
              <a:rPr lang="en-US" smtClean="0"/>
              <a:pPr/>
              <a:t>60</a:t>
            </a:fld>
            <a:endParaRPr lang="en-US" smtClean="0"/>
          </a:p>
        </p:txBody>
      </p:sp>
      <p:sp>
        <p:nvSpPr>
          <p:cNvPr id="105475" name="Rectangle 2"/>
          <p:cNvSpPr>
            <a:spLocks noGrp="1" noRot="1" noChangeAspect="1" noChangeArrowheads="1" noTextEdit="1"/>
          </p:cNvSpPr>
          <p:nvPr>
            <p:ph type="sldImg"/>
          </p:nvPr>
        </p:nvSpPr>
        <p:spPr>
          <a:xfrm>
            <a:off x="1144588" y="685800"/>
            <a:ext cx="4572000" cy="3429000"/>
          </a:xfrm>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10909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BC698BE-D89B-4A44-A3BE-CD018D0E24A9}" type="slidenum">
              <a:rPr lang="en-US" smtClean="0"/>
              <a:pPr/>
              <a:t>61</a:t>
            </a:fld>
            <a:endParaRPr lang="en-US" smtClean="0"/>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2D118F9-583D-4E1D-AC2F-3A4120787842}" type="slidenum">
              <a:rPr lang="en-US" sz="1200">
                <a:latin typeface="Calibri" pitchFamily="34" charset="0"/>
              </a:rPr>
              <a:pPr algn="r"/>
              <a:t>61</a:t>
            </a:fld>
            <a:endParaRPr lang="en-US" sz="1200">
              <a:latin typeface="Calibri" pitchFamily="34"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3890184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C195228-F3DD-4268-B62D-264DF916B49A}" type="slidenum">
              <a:rPr lang="en-US" smtClean="0"/>
              <a:pPr/>
              <a:t>62</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a:spcBef>
                <a:spcPct val="0"/>
              </a:spcBef>
            </a:pPr>
            <a:endParaRPr lang="en-US" smtClean="0"/>
          </a:p>
        </p:txBody>
      </p:sp>
    </p:spTree>
    <p:extLst>
      <p:ext uri="{BB962C8B-B14F-4D97-AF65-F5344CB8AC3E}">
        <p14:creationId xmlns:p14="http://schemas.microsoft.com/office/powerpoint/2010/main" val="1875609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56222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20476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024895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http://www.skepticalscience.com/graphics.php?g=46</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03100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IPCC (2001)</a:t>
            </a:r>
            <a:endParaRPr lang="en-US" dirty="0"/>
          </a:p>
        </p:txBody>
      </p:sp>
      <p:sp>
        <p:nvSpPr>
          <p:cNvPr id="4" name="Slide Number Placeholder 3"/>
          <p:cNvSpPr>
            <a:spLocks noGrp="1"/>
          </p:cNvSpPr>
          <p:nvPr>
            <p:ph type="sldNum" sz="quarter" idx="10"/>
          </p:nvPr>
        </p:nvSpPr>
        <p:spPr/>
        <p:txBody>
          <a:bodyPr/>
          <a:lstStyle/>
          <a:p>
            <a:pPr>
              <a:defRPr/>
            </a:pPr>
            <a:fld id="{780CC937-6341-408D-A01B-D9227AE93DD9}" type="slidenum">
              <a:rPr lang="en-US" smtClean="0"/>
              <a:pPr>
                <a:defRPr/>
              </a:pPr>
              <a:t>13</a:t>
            </a:fld>
            <a:endParaRPr lang="en-US"/>
          </a:p>
        </p:txBody>
      </p:sp>
    </p:spTree>
    <p:extLst>
      <p:ext uri="{BB962C8B-B14F-4D97-AF65-F5344CB8AC3E}">
        <p14:creationId xmlns:p14="http://schemas.microsoft.com/office/powerpoint/2010/main" val="1410228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367858D-5003-4D73-B284-26CD31906323}" type="slidenum">
              <a:rPr lang="en-US" smtClean="0"/>
              <a:pPr/>
              <a:t>20</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46724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057D53C-E5EE-4427-9D05-A003EF1B1412}" type="slidenum">
              <a:rPr lang="en-US" smtClean="0"/>
              <a:pPr/>
              <a:t>25</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81191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67E15B73-017E-4A48-AB4F-562F5ADAC1C9}" type="slidenum">
              <a:rPr lang="en-US" sz="1200"/>
              <a:pPr algn="r"/>
              <a:t>28</a:t>
            </a:fld>
            <a:endParaRPr lang="en-US" sz="1200"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9953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Storm surge and storm tide (surge</a:t>
            </a:r>
            <a:r>
              <a:rPr lang="en-US" baseline="0" dirty="0" smtClean="0"/>
              <a:t> and tide)</a:t>
            </a:r>
            <a:r>
              <a:rPr lang="en-US" dirty="0" smtClean="0"/>
              <a:t> return level curves</a:t>
            </a:r>
            <a:r>
              <a:rPr lang="en-US" baseline="0" dirty="0" smtClean="0"/>
              <a:t> for the Battery, NYC, for the 1981-2000 NCAR/NCEP climate conditions (5000 synthetic storms). Astronomical tide and nonlinear interaction between surge and tide are accounted for statistically.</a:t>
            </a:r>
            <a:endParaRPr lang="en-US" dirty="0"/>
          </a:p>
        </p:txBody>
      </p:sp>
      <p:sp>
        <p:nvSpPr>
          <p:cNvPr id="4" name="Slide Number Placeholder 3"/>
          <p:cNvSpPr>
            <a:spLocks noGrp="1"/>
          </p:cNvSpPr>
          <p:nvPr>
            <p:ph type="sldNum" sz="quarter" idx="10"/>
          </p:nvPr>
        </p:nvSpPr>
        <p:spPr/>
        <p:txBody>
          <a:bodyPr/>
          <a:lstStyle/>
          <a:p>
            <a:fld id="{32347F40-F6FB-9C47-85BD-88BC52BD2310}" type="slidenum">
              <a:rPr lang="en-US" smtClean="0"/>
              <a:pPr/>
              <a:t>33</a:t>
            </a:fld>
            <a:endParaRPr lang="en-US"/>
          </a:p>
        </p:txBody>
      </p:sp>
    </p:spTree>
    <p:extLst>
      <p:ext uri="{BB962C8B-B14F-4D97-AF65-F5344CB8AC3E}">
        <p14:creationId xmlns:p14="http://schemas.microsoft.com/office/powerpoint/2010/main" val="1850799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3C6BF0-9654-4F20-B3E3-761D336F09F7}" type="slidenum">
              <a:rPr lang="en-US" smtClean="0"/>
              <a:pPr/>
              <a:t>34</a:t>
            </a:fld>
            <a:endParaRPr lang="en-US"/>
          </a:p>
        </p:txBody>
      </p:sp>
    </p:spTree>
    <p:extLst>
      <p:ext uri="{BB962C8B-B14F-4D97-AF65-F5344CB8AC3E}">
        <p14:creationId xmlns:p14="http://schemas.microsoft.com/office/powerpoint/2010/main" val="183581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pPr>
                <a:defRPr/>
              </a:pPr>
              <a:t>2/27/2014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pPr>
                <a:defRPr/>
              </a:pPr>
              <a:t>2/27/2014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1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2270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1697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8686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9783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2/27/2014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8575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2/27/2014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6656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2/27/2014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6700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1719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43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pPr>
                <a:defRPr/>
              </a:pPr>
              <a:t>2/27/2014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3472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2491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19200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6712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1570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266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6926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0302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5328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763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7555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6834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5393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818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593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646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831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268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577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774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35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pPr>
                <a:defRPr/>
              </a:pPr>
              <a:t>2/27/2014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962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978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11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992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674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113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852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519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507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255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pPr>
                <a:defRPr/>
              </a:pPr>
              <a:t>2/27/2014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05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568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867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941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416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84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095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056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994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52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pPr>
                <a:defRPr/>
              </a:pPr>
              <a:t>2/27/2014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478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621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044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24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82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8509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147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800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781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564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pPr>
                <a:defRPr/>
              </a:pPr>
              <a:t>2/27/2014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168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148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963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872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2404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603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4123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733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1213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243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pPr>
                <a:defRPr/>
              </a:pPr>
              <a:t>2/27/2014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447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839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0734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0591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4315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5703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8460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C12C91F-91F7-4651-92BB-27E7AF4AB8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8774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4705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54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pPr>
                <a:defRPr/>
              </a:pPr>
              <a:t>2/27/2014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680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7521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37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196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4676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6245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6281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2891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561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33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pPr>
                <a:defRPr/>
              </a:pPr>
              <a:t>2/27/2014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3524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2121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5726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7261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1040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2167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0965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845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8452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520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pPr>
                <a:defRPr/>
              </a:pPr>
              <a:t>2/27/2014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5507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473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8668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6630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2658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0480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6629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5081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7407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83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pPr>
                <a:defRPr/>
              </a:pPr>
              <a:t>2/27/2014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54AEE95-9E92-41F4-8319-1190A5F976B8}" type="datetimeFigureOut">
              <a:rPr lang="en-US" smtClean="0">
                <a:solidFill>
                  <a:prstClr val="black">
                    <a:tint val="75000"/>
                  </a:prstClr>
                </a:solidFill>
                <a:latin typeface="Calibri"/>
              </a:rPr>
              <a:pPr fontAlgn="auto">
                <a:spcBef>
                  <a:spcPts val="0"/>
                </a:spcBef>
                <a:spcAft>
                  <a:spcPts val="0"/>
                </a:spcAft>
              </a:pPr>
              <a:t>2/27/2014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157AF17-8351-4985-8D04-D9402CAA146A}"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60259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2DAE6FB-3507-458B-9CFF-D59A9CAEE579}" type="datetimeFigureOut">
              <a:rPr lang="en-US" smtClean="0">
                <a:solidFill>
                  <a:prstClr val="black">
                    <a:tint val="75000"/>
                  </a:prstClr>
                </a:solidFill>
                <a:latin typeface="Calibri" panose="020F0502020204030204"/>
              </a:rPr>
              <a:pPr fontAlgn="auto">
                <a:spcBef>
                  <a:spcPts val="0"/>
                </a:spcBef>
                <a:spcAft>
                  <a:spcPts val="0"/>
                </a:spcAft>
              </a:pPr>
              <a:t>2/27/2014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61BD21C-8D66-40C3-9BAD-DDB80803ACA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8774416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2DAE6FB-3507-458B-9CFF-D59A9CAEE579}" type="datetimeFigureOut">
              <a:rPr lang="en-US" smtClean="0">
                <a:solidFill>
                  <a:prstClr val="black">
                    <a:tint val="75000"/>
                  </a:prstClr>
                </a:solidFill>
                <a:latin typeface="Calibri" panose="020F0502020204030204"/>
              </a:rPr>
              <a:pPr fontAlgn="auto">
                <a:spcBef>
                  <a:spcPts val="0"/>
                </a:spcBef>
                <a:spcAft>
                  <a:spcPts val="0"/>
                </a:spcAft>
              </a:pPr>
              <a:t>2/27/2014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61BD21C-8D66-40C3-9BAD-DDB80803ACA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770750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2DAE6FB-3507-458B-9CFF-D59A9CAEE579}" type="datetimeFigureOut">
              <a:rPr lang="en-US" smtClean="0">
                <a:solidFill>
                  <a:prstClr val="black">
                    <a:tint val="75000"/>
                  </a:prstClr>
                </a:solidFill>
                <a:latin typeface="Calibri" panose="020F0502020204030204"/>
              </a:rPr>
              <a:pPr fontAlgn="auto">
                <a:spcBef>
                  <a:spcPts val="0"/>
                </a:spcBef>
                <a:spcAft>
                  <a:spcPts val="0"/>
                </a:spcAft>
              </a:pPr>
              <a:t>2/27/2014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61BD21C-8D66-40C3-9BAD-DDB80803ACA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2369216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2DAE6FB-3507-458B-9CFF-D59A9CAEE579}" type="datetimeFigureOut">
              <a:rPr lang="en-US" smtClean="0">
                <a:solidFill>
                  <a:prstClr val="black">
                    <a:tint val="75000"/>
                  </a:prstClr>
                </a:solidFill>
                <a:latin typeface="Calibri" panose="020F0502020204030204"/>
              </a:rPr>
              <a:pPr fontAlgn="auto">
                <a:spcBef>
                  <a:spcPts val="0"/>
                </a:spcBef>
                <a:spcAft>
                  <a:spcPts val="0"/>
                </a:spcAft>
              </a:pPr>
              <a:t>2/27/2014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61BD21C-8D66-40C3-9BAD-DDB80803ACA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6604017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2DAE6FB-3507-458B-9CFF-D59A9CAEE579}" type="datetimeFigureOut">
              <a:rPr lang="en-US" smtClean="0">
                <a:solidFill>
                  <a:prstClr val="black">
                    <a:tint val="75000"/>
                  </a:prstClr>
                </a:solidFill>
                <a:latin typeface="Calibri" panose="020F0502020204030204"/>
              </a:rPr>
              <a:pPr fontAlgn="auto">
                <a:spcBef>
                  <a:spcPts val="0"/>
                </a:spcBef>
                <a:spcAft>
                  <a:spcPts val="0"/>
                </a:spcAft>
              </a:pPr>
              <a:t>2/27/2014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61BD21C-8D66-40C3-9BAD-DDB80803ACA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2166806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2DAE6FB-3507-458B-9CFF-D59A9CAEE579}" type="datetimeFigureOut">
              <a:rPr lang="en-US" smtClean="0">
                <a:solidFill>
                  <a:prstClr val="black">
                    <a:tint val="75000"/>
                  </a:prstClr>
                </a:solidFill>
                <a:latin typeface="Calibri" panose="020F0502020204030204"/>
              </a:rPr>
              <a:pPr fontAlgn="auto">
                <a:spcBef>
                  <a:spcPts val="0"/>
                </a:spcBef>
                <a:spcAft>
                  <a:spcPts val="0"/>
                </a:spcAft>
              </a:pPr>
              <a:t>2/27/2014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61BD21C-8D66-40C3-9BAD-DDB80803ACA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686287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2DAE6FB-3507-458B-9CFF-D59A9CAEE579}" type="datetimeFigureOut">
              <a:rPr lang="en-US" smtClean="0">
                <a:solidFill>
                  <a:prstClr val="black">
                    <a:tint val="75000"/>
                  </a:prstClr>
                </a:solidFill>
                <a:latin typeface="Calibri" panose="020F0502020204030204"/>
              </a:rPr>
              <a:pPr fontAlgn="auto">
                <a:spcBef>
                  <a:spcPts val="0"/>
                </a:spcBef>
                <a:spcAft>
                  <a:spcPts val="0"/>
                </a:spcAft>
              </a:pPr>
              <a:t>2/27/2014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61BD21C-8D66-40C3-9BAD-DDB80803ACA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4780317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2DAE6FB-3507-458B-9CFF-D59A9CAEE579}" type="datetimeFigureOut">
              <a:rPr lang="en-US" smtClean="0">
                <a:solidFill>
                  <a:prstClr val="black">
                    <a:tint val="75000"/>
                  </a:prstClr>
                </a:solidFill>
                <a:latin typeface="Calibri" panose="020F0502020204030204"/>
              </a:rPr>
              <a:pPr fontAlgn="auto">
                <a:spcBef>
                  <a:spcPts val="0"/>
                </a:spcBef>
                <a:spcAft>
                  <a:spcPts val="0"/>
                </a:spcAft>
              </a:pPr>
              <a:t>2/27/2014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61BD21C-8D66-40C3-9BAD-DDB80803ACA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9964327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2DAE6FB-3507-458B-9CFF-D59A9CAEE579}" type="datetimeFigureOut">
              <a:rPr lang="en-US" smtClean="0">
                <a:solidFill>
                  <a:prstClr val="black">
                    <a:tint val="75000"/>
                  </a:prstClr>
                </a:solidFill>
                <a:latin typeface="Calibri" panose="020F0502020204030204"/>
              </a:rPr>
              <a:pPr fontAlgn="auto">
                <a:spcBef>
                  <a:spcPts val="0"/>
                </a:spcBef>
                <a:spcAft>
                  <a:spcPts val="0"/>
                </a:spcAft>
              </a:pPr>
              <a:t>2/27/2014</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61BD21C-8D66-40C3-9BAD-DDB80803ACAE}"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0566334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3.xml"/><Relationship Id="rId1" Type="http://schemas.openxmlformats.org/officeDocument/2006/relationships/tags" Target="../tags/tag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emf"/></Relationships>
</file>

<file path=ppt/slides/_rels/slide4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2"/>
          <p:cNvPicPr>
            <a:picLocks noChangeAspect="1" noChangeArrowheads="1"/>
          </p:cNvPicPr>
          <p:nvPr/>
        </p:nvPicPr>
        <p:blipFill>
          <a:blip r:embed="rId3" cstate="print"/>
          <a:srcRect l="12819" t="7295" r="40565" b="33011"/>
          <a:stretch>
            <a:fillRect/>
          </a:stretch>
        </p:blipFill>
        <p:spPr bwMode="auto">
          <a:xfrm>
            <a:off x="0" y="0"/>
            <a:ext cx="9144000" cy="6858000"/>
          </a:xfrm>
          <a:prstGeom prst="rect">
            <a:avLst/>
          </a:prstGeom>
          <a:noFill/>
          <a:ln w="9525">
            <a:noFill/>
            <a:miter lim="800000"/>
            <a:headEnd/>
            <a:tailEnd/>
          </a:ln>
        </p:spPr>
      </p:pic>
      <p:sp>
        <p:nvSpPr>
          <p:cNvPr id="300035" name="Rectangle 3"/>
          <p:cNvSpPr>
            <a:spLocks noGrp="1" noChangeArrowheads="1"/>
          </p:cNvSpPr>
          <p:nvPr>
            <p:ph type="ctrTitle" idx="4294967295"/>
          </p:nvPr>
        </p:nvSpPr>
        <p:spPr>
          <a:xfrm>
            <a:off x="1066800" y="685800"/>
            <a:ext cx="7772400" cy="1981200"/>
          </a:xfrm>
          <a:effectLst>
            <a:outerShdw dist="35921" dir="2700000" algn="ctr" rotWithShape="0">
              <a:schemeClr val="tx1"/>
            </a:outerShdw>
          </a:effectLst>
        </p:spPr>
        <p:txBody>
          <a:bodyPr>
            <a:normAutofit/>
          </a:bodyPr>
          <a:lstStyle/>
          <a:p>
            <a:pPr algn="r"/>
            <a:r>
              <a:rPr lang="en-US" sz="4800" b="1" dirty="0" smtClean="0">
                <a:solidFill>
                  <a:srgbClr val="FFFF00"/>
                </a:solidFill>
                <a:latin typeface="Arial" panose="020B0604020202020204" pitchFamily="34" charset="0"/>
                <a:cs typeface="Arial" panose="020B0604020202020204" pitchFamily="34" charset="0"/>
              </a:rPr>
              <a:t>Global </a:t>
            </a:r>
            <a:r>
              <a:rPr lang="en-US" sz="4800" b="1" dirty="0">
                <a:solidFill>
                  <a:srgbClr val="FFFF00"/>
                </a:solidFill>
                <a:latin typeface="Arial" panose="020B0604020202020204" pitchFamily="34" charset="0"/>
                <a:cs typeface="Arial" panose="020B0604020202020204" pitchFamily="34" charset="0"/>
              </a:rPr>
              <a:t>Warming: The Risk and How to Confront It</a:t>
            </a:r>
            <a:endPar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3076" name="Rectangle 4"/>
          <p:cNvSpPr>
            <a:spLocks noGrp="1" noChangeArrowheads="1"/>
          </p:cNvSpPr>
          <p:nvPr>
            <p:ph type="subTitle" idx="4294967295"/>
          </p:nvPr>
        </p:nvSpPr>
        <p:spPr>
          <a:xfrm>
            <a:off x="304800" y="4648200"/>
            <a:ext cx="7010400" cy="2133600"/>
          </a:xfrm>
        </p:spPr>
        <p:txBody>
          <a:bodyPr/>
          <a:lstStyle/>
          <a:p>
            <a:pPr marL="0" indent="0">
              <a:lnSpc>
                <a:spcPct val="90000"/>
              </a:lnSpc>
              <a:buFontTx/>
              <a:buNone/>
            </a:pPr>
            <a:r>
              <a:rPr lang="en-US" b="1" dirty="0" smtClean="0">
                <a:solidFill>
                  <a:srgbClr val="0033CC"/>
                </a:solidFill>
                <a:latin typeface="Arial" pitchFamily="34" charset="0"/>
                <a:cs typeface="Arial" pitchFamily="34" charset="0"/>
              </a:rPr>
              <a:t>Kerry Emanuel</a:t>
            </a:r>
          </a:p>
          <a:p>
            <a:pPr marL="0" indent="0">
              <a:lnSpc>
                <a:spcPct val="90000"/>
              </a:lnSpc>
              <a:buFontTx/>
              <a:buNone/>
            </a:pPr>
            <a:r>
              <a:rPr lang="en-US" b="1" dirty="0" smtClean="0">
                <a:solidFill>
                  <a:srgbClr val="0033CC"/>
                </a:solidFill>
                <a:latin typeface="Arial" pitchFamily="34" charset="0"/>
                <a:cs typeface="Arial" pitchFamily="34" charset="0"/>
              </a:rPr>
              <a:t>Lorenz Center</a:t>
            </a:r>
          </a:p>
          <a:p>
            <a:pPr marL="0" indent="0">
              <a:lnSpc>
                <a:spcPct val="90000"/>
              </a:lnSpc>
              <a:buFontTx/>
              <a:buNone/>
            </a:pPr>
            <a:r>
              <a:rPr lang="en-US" b="1" dirty="0" smtClean="0">
                <a:solidFill>
                  <a:srgbClr val="0033CC"/>
                </a:solidFill>
                <a:latin typeface="Arial" pitchFamily="34" charset="0"/>
                <a:cs typeface="Arial" pitchFamily="34" charset="0"/>
              </a:rPr>
              <a:t>Massachusetts Institute of Technology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98360"/>
          </a:xfrm>
        </p:spPr>
        <p:txBody>
          <a:bodyPr/>
          <a:lstStyle/>
          <a:p>
            <a:r>
              <a:rPr lang="en-US" dirty="0" smtClean="0">
                <a:solidFill>
                  <a:srgbClr val="0000FF"/>
                </a:solidFill>
              </a:rPr>
              <a:t>Projections</a:t>
            </a:r>
            <a:endParaRPr lang="en-US" dirty="0">
              <a:solidFill>
                <a:srgbClr val="0000FF"/>
              </a:solidFill>
            </a:endParaRPr>
          </a:p>
        </p:txBody>
      </p:sp>
      <p:pic>
        <p:nvPicPr>
          <p:cNvPr id="11266" name="Picture 2" descr="RCPs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73" y="1225758"/>
            <a:ext cx="4480191" cy="50557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35564" y="2517845"/>
            <a:ext cx="3329736" cy="1569660"/>
          </a:xfrm>
          <a:prstGeom prst="rect">
            <a:avLst/>
          </a:prstGeom>
        </p:spPr>
        <p:txBody>
          <a:bodyPr wrap="square">
            <a:spAutoFit/>
          </a:bodyPr>
          <a:lstStyle/>
          <a:p>
            <a:pP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Radiative Forcing of the Representative Concentration </a:t>
            </a:r>
            <a:r>
              <a:rPr lang="en-US" sz="1600" dirty="0" smtClean="0">
                <a:solidFill>
                  <a:prstClr val="black"/>
                </a:solidFill>
                <a:latin typeface="Arial" panose="020B0604020202020204" pitchFamily="34" charset="0"/>
                <a:cs typeface="Arial" panose="020B0604020202020204" pitchFamily="34" charset="0"/>
              </a:rPr>
              <a:t>Pathways (RCPs). The </a:t>
            </a:r>
            <a:r>
              <a:rPr lang="en-US" sz="1600" dirty="0">
                <a:solidFill>
                  <a:prstClr val="black"/>
                </a:solidFill>
                <a:latin typeface="Arial" panose="020B0604020202020204" pitchFamily="34" charset="0"/>
                <a:cs typeface="Arial" panose="020B0604020202020204" pitchFamily="34" charset="0"/>
              </a:rPr>
              <a:t>light grey area captures 98% of the range in previous IAM scenarios, and dark grey represents 90% of the range.</a:t>
            </a:r>
          </a:p>
        </p:txBody>
      </p:sp>
      <p:sp>
        <p:nvSpPr>
          <p:cNvPr id="5"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fontAlgn="auto">
              <a:spcBef>
                <a:spcPct val="50000"/>
              </a:spcBef>
              <a:spcAft>
                <a:spcPts val="0"/>
              </a:spcAft>
            </a:pPr>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IPCC Fifth Assessment Report </a:t>
            </a:r>
            <a:endParaRPr lang="en-US" sz="14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024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6471" y="170947"/>
            <a:ext cx="7579296" cy="5901861"/>
          </a:xfrm>
          <a:prstGeom prst="rect">
            <a:avLst/>
          </a:prstGeom>
        </p:spPr>
      </p:pic>
      <p:sp>
        <p:nvSpPr>
          <p:cNvPr id="4"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fontAlgn="auto">
              <a:spcBef>
                <a:spcPct val="50000"/>
              </a:spcBef>
              <a:spcAft>
                <a:spcPts val="0"/>
              </a:spcAft>
            </a:pPr>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IPCC Fifth Assessment Report </a:t>
            </a:r>
            <a:endParaRPr lang="en-US" sz="14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612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Consequences for Weather Extremes</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891287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3.bp.blogspot.com/-krJ9g-qftcc/T7lfBxsgkHI/AAAAAAAAACk/MIXdumJ6HXk/s1600/ipcc-extrem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142999"/>
            <a:ext cx="4572000" cy="556327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685800" y="228600"/>
            <a:ext cx="7886700" cy="777874"/>
          </a:xfrm>
        </p:spPr>
        <p:txBody>
          <a:bodyPr/>
          <a:lstStyle/>
          <a:p>
            <a:r>
              <a:rPr lang="en-US" dirty="0" smtClean="0">
                <a:solidFill>
                  <a:srgbClr val="0033CC"/>
                </a:solidFill>
              </a:rPr>
              <a:t>Large Risks in the Tail of the Distribution</a:t>
            </a:r>
            <a:endParaRPr lang="en-US" dirty="0">
              <a:solidFill>
                <a:srgbClr val="0033CC"/>
              </a:solidFill>
            </a:endParaRPr>
          </a:p>
        </p:txBody>
      </p:sp>
    </p:spTree>
    <p:extLst>
      <p:ext uri="{BB962C8B-B14F-4D97-AF65-F5344CB8AC3E}">
        <p14:creationId xmlns:p14="http://schemas.microsoft.com/office/powerpoint/2010/main" val="2567686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0E668346-4372-41F4-884A-7B6610296D0B}" type="slidenum">
              <a:rPr lang="en-US"/>
              <a:pPr/>
              <a:t>14</a:t>
            </a:fld>
            <a:endParaRPr lang="en-US"/>
          </a:p>
        </p:txBody>
      </p:sp>
      <p:pic>
        <p:nvPicPr>
          <p:cNvPr id="479234" name="Picture 2" descr="fig_m10to35to25to70"/>
          <p:cNvPicPr>
            <a:picLocks noGrp="1" noChangeAspect="1" noChangeArrowheads="1"/>
          </p:cNvPicPr>
          <p:nvPr>
            <p:ph idx="1"/>
          </p:nvPr>
        </p:nvPicPr>
        <p:blipFill>
          <a:blip r:embed="rId2" cstate="print"/>
          <a:srcRect t="2777" b="4167"/>
          <a:stretch>
            <a:fillRect/>
          </a:stretch>
        </p:blipFill>
        <p:spPr>
          <a:xfrm>
            <a:off x="478631" y="1243012"/>
            <a:ext cx="7848600" cy="5478463"/>
          </a:xfrm>
        </p:spPr>
      </p:pic>
      <p:sp>
        <p:nvSpPr>
          <p:cNvPr id="479235" name="Line 3"/>
          <p:cNvSpPr>
            <a:spLocks noChangeShapeType="1"/>
          </p:cNvSpPr>
          <p:nvPr/>
        </p:nvSpPr>
        <p:spPr bwMode="auto">
          <a:xfrm>
            <a:off x="2032000" y="1676400"/>
            <a:ext cx="762000" cy="0"/>
          </a:xfrm>
          <a:prstGeom prst="line">
            <a:avLst/>
          </a:prstGeom>
          <a:noFill/>
          <a:ln w="28575">
            <a:solidFill>
              <a:srgbClr val="000000"/>
            </a:solidFill>
            <a:round/>
            <a:headEnd/>
            <a:tailEnd/>
          </a:ln>
          <a:effectLst/>
        </p:spPr>
        <p:txBody>
          <a:bodyPr/>
          <a:lstStyle/>
          <a:p>
            <a:endParaRPr lang="en-US"/>
          </a:p>
        </p:txBody>
      </p:sp>
      <p:sp>
        <p:nvSpPr>
          <p:cNvPr id="479236" name="Line 4"/>
          <p:cNvSpPr>
            <a:spLocks noChangeShapeType="1"/>
          </p:cNvSpPr>
          <p:nvPr/>
        </p:nvSpPr>
        <p:spPr bwMode="auto">
          <a:xfrm>
            <a:off x="2032000" y="1981200"/>
            <a:ext cx="762000" cy="0"/>
          </a:xfrm>
          <a:prstGeom prst="line">
            <a:avLst/>
          </a:prstGeom>
          <a:noFill/>
          <a:ln w="28575">
            <a:solidFill>
              <a:srgbClr val="FF0000"/>
            </a:solidFill>
            <a:round/>
            <a:headEnd/>
            <a:tailEnd/>
          </a:ln>
          <a:effectLst/>
        </p:spPr>
        <p:txBody>
          <a:bodyPr/>
          <a:lstStyle/>
          <a:p>
            <a:endParaRPr lang="en-US"/>
          </a:p>
        </p:txBody>
      </p:sp>
      <p:sp>
        <p:nvSpPr>
          <p:cNvPr id="479237" name="Text Box 5"/>
          <p:cNvSpPr txBox="1">
            <a:spLocks noChangeArrowheads="1"/>
          </p:cNvSpPr>
          <p:nvPr/>
        </p:nvSpPr>
        <p:spPr bwMode="auto">
          <a:xfrm>
            <a:off x="2754313" y="1524000"/>
            <a:ext cx="3297237" cy="581025"/>
          </a:xfrm>
          <a:prstGeom prst="rect">
            <a:avLst/>
          </a:prstGeom>
          <a:noFill/>
          <a:ln w="12700">
            <a:noFill/>
            <a:miter lim="800000"/>
            <a:headEnd/>
            <a:tailEnd/>
          </a:ln>
          <a:effectLst/>
        </p:spPr>
        <p:txBody>
          <a:bodyPr wrap="none">
            <a:spAutoFit/>
          </a:bodyPr>
          <a:lstStyle/>
          <a:p>
            <a:pPr eaLnBrk="0" hangingPunct="0"/>
            <a:r>
              <a:rPr lang="en-GB" sz="1600">
                <a:solidFill>
                  <a:srgbClr val="000000"/>
                </a:solidFill>
              </a:rPr>
              <a:t>observations</a:t>
            </a:r>
          </a:p>
          <a:p>
            <a:pPr eaLnBrk="0" hangingPunct="0"/>
            <a:r>
              <a:rPr lang="en-GB" sz="1600">
                <a:solidFill>
                  <a:srgbClr val="FF0000"/>
                </a:solidFill>
              </a:rPr>
              <a:t>HadCM3 Medium-High (SRES A2)</a:t>
            </a:r>
          </a:p>
        </p:txBody>
      </p:sp>
      <p:sp>
        <p:nvSpPr>
          <p:cNvPr id="479238" name="Line 6"/>
          <p:cNvSpPr>
            <a:spLocks noChangeShapeType="1"/>
          </p:cNvSpPr>
          <p:nvPr/>
        </p:nvSpPr>
        <p:spPr bwMode="auto">
          <a:xfrm>
            <a:off x="1768475" y="4124325"/>
            <a:ext cx="6477000" cy="0"/>
          </a:xfrm>
          <a:prstGeom prst="line">
            <a:avLst/>
          </a:prstGeom>
          <a:noFill/>
          <a:ln w="12700">
            <a:solidFill>
              <a:srgbClr val="969696"/>
            </a:solidFill>
            <a:prstDash val="sysDot"/>
            <a:round/>
            <a:headEnd/>
            <a:tailEnd/>
          </a:ln>
          <a:effectLst/>
        </p:spPr>
        <p:txBody>
          <a:bodyPr/>
          <a:lstStyle/>
          <a:p>
            <a:endParaRPr lang="en-US"/>
          </a:p>
        </p:txBody>
      </p:sp>
      <p:sp>
        <p:nvSpPr>
          <p:cNvPr id="479239" name="Line 7"/>
          <p:cNvSpPr>
            <a:spLocks noChangeShapeType="1"/>
          </p:cNvSpPr>
          <p:nvPr/>
        </p:nvSpPr>
        <p:spPr bwMode="auto">
          <a:xfrm>
            <a:off x="6899275" y="1285875"/>
            <a:ext cx="0" cy="4800600"/>
          </a:xfrm>
          <a:prstGeom prst="line">
            <a:avLst/>
          </a:prstGeom>
          <a:noFill/>
          <a:ln w="12700">
            <a:solidFill>
              <a:srgbClr val="33CC33"/>
            </a:solidFill>
            <a:prstDash val="sysDot"/>
            <a:round/>
            <a:headEnd/>
            <a:tailEnd/>
          </a:ln>
          <a:effectLst/>
        </p:spPr>
        <p:txBody>
          <a:bodyPr/>
          <a:lstStyle/>
          <a:p>
            <a:endParaRPr lang="en-US"/>
          </a:p>
        </p:txBody>
      </p:sp>
      <p:sp>
        <p:nvSpPr>
          <p:cNvPr id="479240" name="Line 8"/>
          <p:cNvSpPr>
            <a:spLocks noChangeShapeType="1"/>
          </p:cNvSpPr>
          <p:nvPr/>
        </p:nvSpPr>
        <p:spPr bwMode="auto">
          <a:xfrm>
            <a:off x="7546975" y="1285875"/>
            <a:ext cx="0" cy="4800600"/>
          </a:xfrm>
          <a:prstGeom prst="line">
            <a:avLst/>
          </a:prstGeom>
          <a:noFill/>
          <a:ln w="12700">
            <a:solidFill>
              <a:srgbClr val="33CC33"/>
            </a:solidFill>
            <a:prstDash val="sysDot"/>
            <a:round/>
            <a:headEnd/>
            <a:tailEnd/>
          </a:ln>
          <a:effectLst/>
        </p:spPr>
        <p:txBody>
          <a:bodyPr/>
          <a:lstStyle/>
          <a:p>
            <a:endParaRPr lang="en-US"/>
          </a:p>
        </p:txBody>
      </p:sp>
      <p:sp>
        <p:nvSpPr>
          <p:cNvPr id="479241" name="Line 9"/>
          <p:cNvSpPr>
            <a:spLocks noChangeShapeType="1"/>
          </p:cNvSpPr>
          <p:nvPr/>
        </p:nvSpPr>
        <p:spPr bwMode="auto">
          <a:xfrm>
            <a:off x="7232650" y="1285875"/>
            <a:ext cx="0" cy="4800600"/>
          </a:xfrm>
          <a:prstGeom prst="line">
            <a:avLst/>
          </a:prstGeom>
          <a:noFill/>
          <a:ln w="12700">
            <a:solidFill>
              <a:srgbClr val="33CC33"/>
            </a:solidFill>
            <a:prstDash val="sysDot"/>
            <a:round/>
            <a:headEnd/>
            <a:tailEnd/>
          </a:ln>
          <a:effectLst/>
        </p:spPr>
        <p:txBody>
          <a:bodyPr/>
          <a:lstStyle/>
          <a:p>
            <a:endParaRPr lang="en-US"/>
          </a:p>
        </p:txBody>
      </p:sp>
      <p:sp>
        <p:nvSpPr>
          <p:cNvPr id="479242" name="Line 10"/>
          <p:cNvSpPr>
            <a:spLocks noChangeShapeType="1"/>
          </p:cNvSpPr>
          <p:nvPr/>
        </p:nvSpPr>
        <p:spPr bwMode="auto">
          <a:xfrm>
            <a:off x="6575425" y="1276350"/>
            <a:ext cx="0" cy="4800600"/>
          </a:xfrm>
          <a:prstGeom prst="line">
            <a:avLst/>
          </a:prstGeom>
          <a:noFill/>
          <a:ln w="12700">
            <a:solidFill>
              <a:srgbClr val="33CC33"/>
            </a:solidFill>
            <a:prstDash val="sysDot"/>
            <a:round/>
            <a:headEnd/>
            <a:tailEnd/>
          </a:ln>
          <a:effectLst/>
        </p:spPr>
        <p:txBody>
          <a:bodyPr/>
          <a:lstStyle/>
          <a:p>
            <a:endParaRPr lang="en-US"/>
          </a:p>
        </p:txBody>
      </p:sp>
      <p:sp>
        <p:nvSpPr>
          <p:cNvPr id="479243" name="Text Box 11"/>
          <p:cNvSpPr txBox="1">
            <a:spLocks noChangeArrowheads="1"/>
          </p:cNvSpPr>
          <p:nvPr/>
        </p:nvSpPr>
        <p:spPr bwMode="auto">
          <a:xfrm>
            <a:off x="4783138" y="2660650"/>
            <a:ext cx="635000" cy="336550"/>
          </a:xfrm>
          <a:prstGeom prst="rect">
            <a:avLst/>
          </a:prstGeom>
          <a:noFill/>
          <a:ln w="9525">
            <a:noFill/>
            <a:miter lim="800000"/>
            <a:headEnd/>
            <a:tailEnd/>
          </a:ln>
          <a:effectLst/>
        </p:spPr>
        <p:txBody>
          <a:bodyPr wrap="none">
            <a:spAutoFit/>
          </a:bodyPr>
          <a:lstStyle/>
          <a:p>
            <a:pPr eaLnBrk="0" hangingPunct="0"/>
            <a:r>
              <a:rPr lang="en-GB" sz="1600">
                <a:solidFill>
                  <a:schemeClr val="tx2"/>
                </a:solidFill>
              </a:rPr>
              <a:t>2003</a:t>
            </a:r>
          </a:p>
        </p:txBody>
      </p:sp>
      <p:sp>
        <p:nvSpPr>
          <p:cNvPr id="479244" name="Text Box 12"/>
          <p:cNvSpPr txBox="1">
            <a:spLocks noChangeArrowheads="1"/>
          </p:cNvSpPr>
          <p:nvPr/>
        </p:nvSpPr>
        <p:spPr bwMode="auto">
          <a:xfrm>
            <a:off x="6356350" y="1916113"/>
            <a:ext cx="736600" cy="336550"/>
          </a:xfrm>
          <a:prstGeom prst="rect">
            <a:avLst/>
          </a:prstGeom>
          <a:noFill/>
          <a:ln w="9525">
            <a:noFill/>
            <a:miter lim="800000"/>
            <a:headEnd/>
            <a:tailEnd/>
          </a:ln>
          <a:effectLst/>
        </p:spPr>
        <p:txBody>
          <a:bodyPr wrap="none">
            <a:spAutoFit/>
          </a:bodyPr>
          <a:lstStyle/>
          <a:p>
            <a:pPr eaLnBrk="0" hangingPunct="0"/>
            <a:r>
              <a:rPr lang="en-GB" sz="1600">
                <a:solidFill>
                  <a:srgbClr val="CC3300"/>
                </a:solidFill>
              </a:rPr>
              <a:t>2040s</a:t>
            </a:r>
          </a:p>
        </p:txBody>
      </p:sp>
      <p:sp>
        <p:nvSpPr>
          <p:cNvPr id="479245" name="Text Box 13"/>
          <p:cNvSpPr txBox="1">
            <a:spLocks noChangeArrowheads="1"/>
          </p:cNvSpPr>
          <p:nvPr/>
        </p:nvSpPr>
        <p:spPr bwMode="auto">
          <a:xfrm>
            <a:off x="7075488" y="1268413"/>
            <a:ext cx="736600" cy="336550"/>
          </a:xfrm>
          <a:prstGeom prst="rect">
            <a:avLst/>
          </a:prstGeom>
          <a:noFill/>
          <a:ln w="9525">
            <a:noFill/>
            <a:miter lim="800000"/>
            <a:headEnd/>
            <a:tailEnd/>
          </a:ln>
          <a:effectLst/>
        </p:spPr>
        <p:txBody>
          <a:bodyPr wrap="none">
            <a:spAutoFit/>
          </a:bodyPr>
          <a:lstStyle/>
          <a:p>
            <a:pPr eaLnBrk="0" hangingPunct="0"/>
            <a:r>
              <a:rPr lang="en-GB" sz="1600">
                <a:solidFill>
                  <a:srgbClr val="CC3300"/>
                </a:solidFill>
              </a:rPr>
              <a:t>2060s</a:t>
            </a:r>
          </a:p>
        </p:txBody>
      </p:sp>
      <p:sp>
        <p:nvSpPr>
          <p:cNvPr id="479246" name="AutoShape 14"/>
          <p:cNvSpPr>
            <a:spLocks noChangeArrowheads="1"/>
          </p:cNvSpPr>
          <p:nvPr/>
        </p:nvSpPr>
        <p:spPr bwMode="auto">
          <a:xfrm>
            <a:off x="5000625" y="2997200"/>
            <a:ext cx="214313" cy="792163"/>
          </a:xfrm>
          <a:prstGeom prst="downArrow">
            <a:avLst>
              <a:gd name="adj1" fmla="val 50000"/>
              <a:gd name="adj2" fmla="val 92407"/>
            </a:avLst>
          </a:prstGeom>
          <a:solidFill>
            <a:schemeClr val="tx2"/>
          </a:solidFill>
          <a:ln w="9525">
            <a:solidFill>
              <a:schemeClr val="tx1"/>
            </a:solidFill>
            <a:miter lim="800000"/>
            <a:headEnd/>
            <a:tailEnd/>
          </a:ln>
          <a:effectLst/>
        </p:spPr>
        <p:txBody>
          <a:bodyPr wrap="none" anchor="ctr"/>
          <a:lstStyle/>
          <a:p>
            <a:pPr algn="ctr" eaLnBrk="0" hangingPunct="0"/>
            <a:endParaRPr lang="en-US" sz="2800">
              <a:solidFill>
                <a:schemeClr val="accent2"/>
              </a:solidFill>
            </a:endParaRPr>
          </a:p>
        </p:txBody>
      </p:sp>
      <p:sp>
        <p:nvSpPr>
          <p:cNvPr id="479247" name="AutoShape 15"/>
          <p:cNvSpPr>
            <a:spLocks noChangeArrowheads="1"/>
          </p:cNvSpPr>
          <p:nvPr/>
        </p:nvSpPr>
        <p:spPr bwMode="auto">
          <a:xfrm>
            <a:off x="7219950" y="15573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endParaRPr lang="en-US"/>
          </a:p>
        </p:txBody>
      </p:sp>
      <p:sp>
        <p:nvSpPr>
          <p:cNvPr id="479248" name="AutoShape 16"/>
          <p:cNvSpPr>
            <a:spLocks noChangeArrowheads="1"/>
          </p:cNvSpPr>
          <p:nvPr/>
        </p:nvSpPr>
        <p:spPr bwMode="auto">
          <a:xfrm>
            <a:off x="6572250" y="22050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endParaRPr lang="en-US"/>
          </a:p>
        </p:txBody>
      </p:sp>
      <p:sp>
        <p:nvSpPr>
          <p:cNvPr id="479250" name="Text Box 18"/>
          <p:cNvSpPr txBox="1">
            <a:spLocks noChangeArrowheads="1"/>
          </p:cNvSpPr>
          <p:nvPr/>
        </p:nvSpPr>
        <p:spPr bwMode="auto">
          <a:xfrm rot="-5400000">
            <a:off x="-762794" y="3502820"/>
            <a:ext cx="4403725" cy="366712"/>
          </a:xfrm>
          <a:prstGeom prst="rect">
            <a:avLst/>
          </a:prstGeom>
          <a:solidFill>
            <a:srgbClr val="FFFFFF"/>
          </a:solidFill>
          <a:ln w="12700">
            <a:noFill/>
            <a:miter lim="800000"/>
            <a:headEnd/>
            <a:tailEnd/>
          </a:ln>
          <a:effectLst/>
        </p:spPr>
        <p:txBody>
          <a:bodyPr wrap="none">
            <a:spAutoFit/>
          </a:bodyPr>
          <a:lstStyle/>
          <a:p>
            <a:pPr eaLnBrk="0" hangingPunct="0"/>
            <a:r>
              <a:rPr lang="en-GB" sz="1800" b="1">
                <a:solidFill>
                  <a:srgbClr val="000000"/>
                </a:solidFill>
                <a:cs typeface="Times New Roman" pitchFamily="18" charset="0"/>
              </a:rPr>
              <a:t>Temperature anomaly (wrt 1961-90)  </a:t>
            </a:r>
            <a:r>
              <a:rPr lang="en-US" sz="1800" b="1">
                <a:solidFill>
                  <a:srgbClr val="000000"/>
                </a:solidFill>
                <a:cs typeface="Arial" pitchFamily="34" charset="0"/>
              </a:rPr>
              <a:t>°</a:t>
            </a:r>
            <a:r>
              <a:rPr lang="en-GB" sz="1800" b="1">
                <a:solidFill>
                  <a:srgbClr val="000000"/>
                </a:solidFill>
                <a:cs typeface="Times New Roman" pitchFamily="18" charset="0"/>
              </a:rPr>
              <a:t>C</a:t>
            </a:r>
          </a:p>
        </p:txBody>
      </p:sp>
      <p:sp>
        <p:nvSpPr>
          <p:cNvPr id="479251" name="Rectangle 19"/>
          <p:cNvSpPr>
            <a:spLocks noGrp="1" noChangeArrowheads="1"/>
          </p:cNvSpPr>
          <p:nvPr>
            <p:ph type="title"/>
          </p:nvPr>
        </p:nvSpPr>
        <p:spPr>
          <a:xfrm>
            <a:off x="1612900" y="84138"/>
            <a:ext cx="8229600" cy="1143000"/>
          </a:xfrm>
          <a:noFill/>
          <a:ln/>
        </p:spPr>
        <p:txBody>
          <a:bodyPr/>
          <a:lstStyle/>
          <a:p>
            <a:r>
              <a:rPr lang="de-DE"/>
              <a:t> </a:t>
            </a:r>
          </a:p>
        </p:txBody>
      </p:sp>
      <p:sp>
        <p:nvSpPr>
          <p:cNvPr id="479253" name="Rectangle 21"/>
          <p:cNvSpPr>
            <a:spLocks noChangeArrowheads="1"/>
          </p:cNvSpPr>
          <p:nvPr/>
        </p:nvSpPr>
        <p:spPr bwMode="auto">
          <a:xfrm>
            <a:off x="914400" y="304800"/>
            <a:ext cx="7219950" cy="838200"/>
          </a:xfrm>
          <a:prstGeom prst="rect">
            <a:avLst/>
          </a:prstGeom>
          <a:noFill/>
          <a:ln w="9525">
            <a:noFill/>
            <a:miter lim="800000"/>
            <a:headEnd/>
            <a:tailEnd/>
          </a:ln>
        </p:spPr>
        <p:txBody>
          <a:bodyPr/>
          <a:lstStyle/>
          <a:p>
            <a:pPr algn="ctr"/>
            <a:r>
              <a:rPr lang="en-GB" sz="3200" dirty="0">
                <a:solidFill>
                  <a:srgbClr val="0033CC"/>
                </a:solidFill>
                <a:effectLst>
                  <a:outerShdw blurRad="38100" dist="38100" dir="2700000" algn="tl">
                    <a:srgbClr val="000000">
                      <a:alpha val="43137"/>
                    </a:srgbClr>
                  </a:outerShdw>
                </a:effectLst>
              </a:rPr>
              <a:t>Heat Waves</a:t>
            </a:r>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High </a:t>
            </a:r>
            <a:r>
              <a:rPr lang="en-US"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vs</a:t>
            </a: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Low Temperature Records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67586" name="Picture 2"/>
          <p:cNvPicPr>
            <a:picLocks noChangeAspect="1" noChangeArrowheads="1"/>
          </p:cNvPicPr>
          <p:nvPr/>
        </p:nvPicPr>
        <p:blipFill>
          <a:blip r:embed="rId2" cstate="print"/>
          <a:srcRect/>
          <a:stretch>
            <a:fillRect/>
          </a:stretch>
        </p:blipFill>
        <p:spPr bwMode="auto">
          <a:xfrm>
            <a:off x="990600" y="1636589"/>
            <a:ext cx="6781800" cy="4459411"/>
          </a:xfrm>
          <a:prstGeom prst="rect">
            <a:avLst/>
          </a:prstGeom>
          <a:noFill/>
          <a:ln w="9525">
            <a:noFill/>
            <a:miter lim="800000"/>
            <a:headEnd/>
            <a:tailEnd/>
          </a:ln>
        </p:spPr>
      </p:pic>
      <p:cxnSp>
        <p:nvCxnSpPr>
          <p:cNvPr id="5" name="Straight Arrow Connector 4"/>
          <p:cNvCxnSpPr/>
          <p:nvPr/>
        </p:nvCxnSpPr>
        <p:spPr>
          <a:xfrm flipH="1">
            <a:off x="6858000" y="14478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00" y="1295400"/>
            <a:ext cx="1524000" cy="369332"/>
          </a:xfrm>
          <a:prstGeom prst="rect">
            <a:avLst/>
          </a:prstGeom>
          <a:noFill/>
        </p:spPr>
        <p:txBody>
          <a:bodyPr wrap="square" rtlCol="0">
            <a:spAutoFit/>
          </a:bodyPr>
          <a:lstStyle/>
          <a:p>
            <a:r>
              <a:rPr lang="en-US" b="1" dirty="0" smtClean="0"/>
              <a:t>2011-   2.7:1</a:t>
            </a:r>
            <a:endParaRPr lang="en-U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2209800" y="-333"/>
            <a:ext cx="6934200" cy="6858333"/>
          </a:xfrm>
          <a:prstGeom prst="rect">
            <a:avLst/>
          </a:prstGeom>
          <a:noFill/>
          <a:ln w="9525">
            <a:noFill/>
            <a:miter lim="800000"/>
            <a:headEnd/>
            <a:tailEnd/>
          </a:ln>
        </p:spPr>
      </p:pic>
      <p:sp>
        <p:nvSpPr>
          <p:cNvPr id="6" name="TextBox 5"/>
          <p:cNvSpPr txBox="1"/>
          <p:nvPr/>
        </p:nvSpPr>
        <p:spPr>
          <a:xfrm>
            <a:off x="152400" y="1600200"/>
            <a:ext cx="2514600" cy="1938992"/>
          </a:xfrm>
          <a:prstGeom prst="rect">
            <a:avLst/>
          </a:prstGeom>
          <a:noFill/>
        </p:spPr>
        <p:txBody>
          <a:bodyPr wrap="square" rtlCol="0">
            <a:spAutoFit/>
          </a:bodyPr>
          <a:lstStyle/>
          <a:p>
            <a:pPr algn="ctr"/>
            <a:r>
              <a:rPr lang="en-US" sz="2400" dirty="0" smtClean="0">
                <a:solidFill>
                  <a:srgbClr val="0033CC"/>
                </a:solidFill>
                <a:latin typeface="Arial" pitchFamily="34" charset="0"/>
                <a:cs typeface="Arial" pitchFamily="34" charset="0"/>
              </a:rPr>
              <a:t>Adaptation Limit:</a:t>
            </a:r>
          </a:p>
          <a:p>
            <a:pPr algn="ctr"/>
            <a:r>
              <a:rPr lang="en-US" sz="2400" dirty="0" smtClean="0">
                <a:solidFill>
                  <a:srgbClr val="0033CC"/>
                </a:solidFill>
                <a:latin typeface="Arial" pitchFamily="34" charset="0"/>
                <a:cs typeface="Arial" pitchFamily="34" charset="0"/>
              </a:rPr>
              <a:t>Maximum Tolerable Wet Bulb Temperature</a:t>
            </a:r>
            <a:endParaRPr lang="en-US" sz="2400" dirty="0">
              <a:solidFill>
                <a:srgbClr val="0033CC"/>
              </a:solidFill>
              <a:latin typeface="Arial" pitchFamily="34" charset="0"/>
              <a:cs typeface="Arial" pitchFamily="34" charset="0"/>
            </a:endParaRPr>
          </a:p>
        </p:txBody>
      </p:sp>
      <p:sp>
        <p:nvSpPr>
          <p:cNvPr id="7" name="TextBox 6"/>
          <p:cNvSpPr txBox="1"/>
          <p:nvPr/>
        </p:nvSpPr>
        <p:spPr>
          <a:xfrm>
            <a:off x="304800" y="5029200"/>
            <a:ext cx="1981200" cy="707886"/>
          </a:xfrm>
          <a:prstGeom prst="rect">
            <a:avLst/>
          </a:prstGeom>
          <a:noFill/>
        </p:spPr>
        <p:txBody>
          <a:bodyPr wrap="square" rtlCol="0">
            <a:spAutoFit/>
          </a:bodyPr>
          <a:lstStyle/>
          <a:p>
            <a:pPr algn="ctr"/>
            <a:r>
              <a:rPr lang="en-US" sz="2000" dirty="0" smtClean="0">
                <a:solidFill>
                  <a:srgbClr val="0033CC"/>
                </a:solidFill>
              </a:rPr>
              <a:t>12</a:t>
            </a:r>
            <a:r>
              <a:rPr lang="en-US" sz="2000" baseline="30000" dirty="0" smtClean="0">
                <a:solidFill>
                  <a:srgbClr val="0033CC"/>
                </a:solidFill>
              </a:rPr>
              <a:t>o</a:t>
            </a:r>
            <a:r>
              <a:rPr lang="en-US" sz="2000" dirty="0" smtClean="0">
                <a:solidFill>
                  <a:srgbClr val="0033CC"/>
                </a:solidFill>
              </a:rPr>
              <a:t> increase in mean global T</a:t>
            </a:r>
            <a:endParaRPr lang="en-US" sz="2000" dirty="0">
              <a:solidFill>
                <a:srgbClr val="0033CC"/>
              </a:solidFill>
            </a:endParaRPr>
          </a:p>
        </p:txBody>
      </p:sp>
      <p:sp>
        <p:nvSpPr>
          <p:cNvPr id="8" name="TextBox 7"/>
          <p:cNvSpPr txBox="1"/>
          <p:nvPr/>
        </p:nvSpPr>
        <p:spPr>
          <a:xfrm>
            <a:off x="152400" y="381000"/>
            <a:ext cx="2286000" cy="646331"/>
          </a:xfrm>
          <a:prstGeom prst="rect">
            <a:avLst/>
          </a:prstGeom>
          <a:noFill/>
        </p:spPr>
        <p:txBody>
          <a:bodyPr wrap="square" rtlCol="0">
            <a:spAutoFit/>
          </a:bodyPr>
          <a:lstStyle/>
          <a:p>
            <a:pPr algn="ctr"/>
            <a:r>
              <a:rPr lang="en-US" b="1" dirty="0" smtClean="0"/>
              <a:t>Sherwood and Huber, PNAS, 2010</a:t>
            </a:r>
            <a:endParaRPr lang="en-US"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smtClean="0">
                <a:solidFill>
                  <a:srgbClr val="FFFF00"/>
                </a:solidFill>
              </a:rPr>
              <a:t>Hydrological Extremes Increase with Temperature </a:t>
            </a:r>
            <a:endParaRPr lang="en-US" dirty="0">
              <a:solidFill>
                <a:srgbClr val="FFFF00"/>
              </a:solidFill>
            </a:endParaRPr>
          </a:p>
        </p:txBody>
      </p:sp>
      <p:pic>
        <p:nvPicPr>
          <p:cNvPr id="11266" name="Picture 2" descr="C:\Users\Kerry Emaanuel\Class\12.103\IntroLecture\floods-turkey_1548760i.jpg"/>
          <p:cNvPicPr>
            <a:picLocks noChangeAspect="1" noChangeArrowheads="1"/>
          </p:cNvPicPr>
          <p:nvPr/>
        </p:nvPicPr>
        <p:blipFill>
          <a:blip r:embed="rId2" cstate="print"/>
          <a:srcRect/>
          <a:stretch>
            <a:fillRect/>
          </a:stretch>
        </p:blipFill>
        <p:spPr bwMode="auto">
          <a:xfrm>
            <a:off x="762000" y="1143000"/>
            <a:ext cx="7749538" cy="4999702"/>
          </a:xfrm>
          <a:prstGeom prst="rect">
            <a:avLst/>
          </a:prstGeom>
          <a:noFill/>
        </p:spPr>
      </p:pic>
      <p:sp>
        <p:nvSpPr>
          <p:cNvPr id="4" name="TextBox 3"/>
          <p:cNvSpPr txBox="1"/>
          <p:nvPr/>
        </p:nvSpPr>
        <p:spPr>
          <a:xfrm>
            <a:off x="2438400" y="6211669"/>
            <a:ext cx="3810000" cy="646331"/>
          </a:xfrm>
          <a:prstGeom prst="rect">
            <a:avLst/>
          </a:prstGeom>
          <a:noFill/>
        </p:spPr>
        <p:txBody>
          <a:bodyPr wrap="square" rtlCol="0">
            <a:spAutoFit/>
          </a:bodyPr>
          <a:lstStyle/>
          <a:p>
            <a:pPr algn="ctr"/>
            <a:r>
              <a:rPr lang="en-US" sz="3600" dirty="0" smtClean="0">
                <a:solidFill>
                  <a:srgbClr val="FFFF00"/>
                </a:solidFill>
              </a:rPr>
              <a:t>Floods</a:t>
            </a:r>
            <a:endParaRPr lang="en-US" sz="3600" dirty="0">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solidFill>
                  <a:srgbClr val="FFFF00"/>
                </a:solidFill>
                <a:effectLst>
                  <a:outerShdw blurRad="38100" dist="38100" dir="2700000" algn="tl">
                    <a:srgbClr val="000000">
                      <a:alpha val="43137"/>
                    </a:srgbClr>
                  </a:outerShdw>
                </a:effectLst>
              </a:rPr>
              <a:t>Blizzards</a:t>
            </a:r>
            <a:endParaRPr lang="en-US" dirty="0">
              <a:solidFill>
                <a:srgbClr val="FFFF0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cstate="print"/>
          <a:srcRect/>
          <a:stretch>
            <a:fillRect/>
          </a:stretch>
        </p:blipFill>
        <p:spPr bwMode="auto">
          <a:xfrm>
            <a:off x="1368321" y="1210586"/>
            <a:ext cx="6418007" cy="51902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000000">
                      <a:alpha val="43137"/>
                    </a:srgbClr>
                  </a:outerShdw>
                </a:effectLst>
              </a:rPr>
              <a:t>Drought</a:t>
            </a:r>
            <a:endParaRPr lang="en-US" dirty="0">
              <a:solidFill>
                <a:srgbClr val="FFFF00"/>
              </a:solidFill>
              <a:effectLst>
                <a:outerShdw blurRad="38100" dist="38100" dir="2700000" algn="tl">
                  <a:srgbClr val="000000">
                    <a:alpha val="43137"/>
                  </a:srgbClr>
                </a:outerShdw>
              </a:effectLst>
            </a:endParaRPr>
          </a:p>
        </p:txBody>
      </p:sp>
      <p:pic>
        <p:nvPicPr>
          <p:cNvPr id="75778" name="Picture 2" descr="http://graphics8.nytimes.com/images/2008/06/05/us/drought600.jpg"/>
          <p:cNvPicPr>
            <a:picLocks noChangeAspect="1" noChangeArrowheads="1"/>
          </p:cNvPicPr>
          <p:nvPr/>
        </p:nvPicPr>
        <p:blipFill>
          <a:blip r:embed="rId2" cstate="print"/>
          <a:srcRect/>
          <a:stretch>
            <a:fillRect/>
          </a:stretch>
        </p:blipFill>
        <p:spPr bwMode="auto">
          <a:xfrm>
            <a:off x="609600" y="1524000"/>
            <a:ext cx="7933762" cy="44958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Program</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487680" y="2209800"/>
            <a:ext cx="8229600" cy="3810000"/>
          </a:xfrm>
        </p:spPr>
        <p:txBody>
          <a:bodyPr rtlCol="0">
            <a:normAutofit/>
          </a:bodyPr>
          <a:lstStyle/>
          <a:p>
            <a:pPr fontAlgn="auto">
              <a:spcAft>
                <a:spcPts val="0"/>
              </a:spcAft>
              <a:buSzPct val="70000"/>
              <a:buBlip>
                <a:blip r:embed="rId2"/>
              </a:buBlip>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Overview of Climate Change</a:t>
            </a:r>
          </a:p>
          <a:p>
            <a:pPr marL="0" indent="0"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Climate Change Consequences</a:t>
            </a:r>
          </a:p>
          <a:p>
            <a:pPr fontAlgn="auto">
              <a:spcAft>
                <a:spcPts val="0"/>
              </a:spcAft>
              <a:buSzPct val="70000"/>
              <a:buBlip>
                <a:blip r:embed="rId2"/>
              </a:buBlip>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How to Make Progress</a:t>
            </a:r>
          </a:p>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8000"/>
          </a:schemeClr>
        </a:solidFill>
        <a:effectLst/>
      </p:bgPr>
    </p:bg>
    <p:spTree>
      <p:nvGrpSpPr>
        <p:cNvPr id="1" name=""/>
        <p:cNvGrpSpPr/>
        <p:nvPr/>
      </p:nvGrpSpPr>
      <p:grpSpPr>
        <a:xfrm>
          <a:off x="0" y="0"/>
          <a:ext cx="0" cy="0"/>
          <a:chOff x="0" y="0"/>
          <a:chExt cx="0" cy="0"/>
        </a:xfrm>
      </p:grpSpPr>
      <p:pic>
        <p:nvPicPr>
          <p:cNvPr id="113666" name="Picture 4" descr="Berryshelf"/>
          <p:cNvPicPr>
            <a:picLocks noChangeAspect="1" noChangeArrowheads="1"/>
          </p:cNvPicPr>
          <p:nvPr/>
        </p:nvPicPr>
        <p:blipFill>
          <a:blip r:embed="rId3" cstate="print"/>
          <a:srcRect/>
          <a:stretch>
            <a:fillRect/>
          </a:stretch>
        </p:blipFill>
        <p:spPr bwMode="auto">
          <a:xfrm>
            <a:off x="863600" y="990600"/>
            <a:ext cx="7518400" cy="5638800"/>
          </a:xfrm>
          <a:prstGeom prst="rect">
            <a:avLst/>
          </a:prstGeom>
          <a:noFill/>
          <a:ln w="9525">
            <a:noFill/>
            <a:miter lim="800000"/>
            <a:headEnd/>
            <a:tailEnd/>
          </a:ln>
        </p:spPr>
      </p:pic>
      <p:sp>
        <p:nvSpPr>
          <p:cNvPr id="3" name="Title 2"/>
          <p:cNvSpPr>
            <a:spLocks noGrp="1"/>
          </p:cNvSpPr>
          <p:nvPr>
            <p:ph type="title"/>
          </p:nvPr>
        </p:nvSpPr>
        <p:spPr>
          <a:xfrm>
            <a:off x="457200" y="152400"/>
            <a:ext cx="8229600" cy="868362"/>
          </a:xfrm>
        </p:spPr>
        <p:txBody>
          <a:bodyPr/>
          <a:lstStyle/>
          <a:p>
            <a:r>
              <a:rPr lang="en-US" dirty="0" smtClean="0">
                <a:solidFill>
                  <a:srgbClr val="002060"/>
                </a:solidFill>
                <a:effectLst>
                  <a:outerShdw blurRad="38100" dist="38100" dir="2700000" algn="tl">
                    <a:srgbClr val="000000">
                      <a:alpha val="43137"/>
                    </a:srgbClr>
                  </a:outerShdw>
                </a:effectLst>
              </a:rPr>
              <a:t>Severe Thunderstorms</a:t>
            </a:r>
            <a:endParaRPr lang="en-US"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Tornadoes</a:t>
            </a:r>
            <a:endParaRPr lang="en-US"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descr="C:\Users\Kerry Emaanuel\Class\12.103\wichita-ks-j2004tornado.jpg"/>
          <p:cNvPicPr>
            <a:picLocks noChangeAspect="1" noChangeArrowheads="1"/>
          </p:cNvPicPr>
          <p:nvPr/>
        </p:nvPicPr>
        <p:blipFill>
          <a:blip r:embed="rId2" cstate="print"/>
          <a:srcRect/>
          <a:stretch>
            <a:fillRect/>
          </a:stretch>
        </p:blipFill>
        <p:spPr bwMode="auto">
          <a:xfrm>
            <a:off x="685800" y="1347861"/>
            <a:ext cx="7696200" cy="5109815"/>
          </a:xfrm>
          <a:prstGeom prst="rect">
            <a:avLst/>
          </a:prstGeom>
          <a:noFill/>
          <a:ln w="19050">
            <a:solidFill>
              <a:srgbClr val="4F81BD"/>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solidFill>
                  <a:srgbClr val="002060"/>
                </a:solidFill>
                <a:effectLst>
                  <a:outerShdw blurRad="38100" dist="38100" dir="2700000" algn="tl">
                    <a:srgbClr val="000000">
                      <a:alpha val="43137"/>
                    </a:srgbClr>
                  </a:outerShdw>
                </a:effectLst>
              </a:rPr>
              <a:t>Hail Storms</a:t>
            </a:r>
            <a:endParaRPr lang="en-US" dirty="0">
              <a:solidFill>
                <a:srgbClr val="00206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457200" y="1143000"/>
            <a:ext cx="8236002" cy="521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5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002060"/>
                </a:solidFill>
                <a:effectLst>
                  <a:outerShdw blurRad="38100" dist="38100" dir="2700000" algn="tl">
                    <a:srgbClr val="000000">
                      <a:alpha val="43137"/>
                    </a:srgbClr>
                  </a:outerShdw>
                </a:effectLst>
              </a:rPr>
              <a:t>Hurricanes</a:t>
            </a:r>
            <a:endParaRPr lang="en-US" b="1" dirty="0">
              <a:solidFill>
                <a:srgbClr val="00206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519113" y="1099931"/>
            <a:ext cx="8091487" cy="56288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00"/>
                </a:solidFill>
                <a:latin typeface="Arial" pitchFamily="34" charset="0"/>
                <a:cs typeface="Arial" pitchFamily="34" charset="0"/>
              </a:rPr>
              <a:t>Intensity Theory</a:t>
            </a:r>
            <a:endParaRPr lang="en-US" dirty="0">
              <a:solidFill>
                <a:srgbClr val="FFFF00"/>
              </a:solidFill>
              <a:latin typeface="Arial" pitchFamily="34" charset="0"/>
              <a:cs typeface="Arial" pitchFamily="34" charset="0"/>
            </a:endParaRPr>
          </a:p>
        </p:txBody>
      </p:sp>
      <p:sp>
        <p:nvSpPr>
          <p:cNvPr id="3" name="TextBox 2"/>
          <p:cNvSpPr txBox="1"/>
          <p:nvPr/>
        </p:nvSpPr>
        <p:spPr>
          <a:xfrm>
            <a:off x="914400" y="2590800"/>
            <a:ext cx="6934200" cy="3108543"/>
          </a:xfrm>
          <a:prstGeom prst="rect">
            <a:avLst/>
          </a:prstGeom>
          <a:noFill/>
        </p:spPr>
        <p:txBody>
          <a:bodyPr wrap="square" rtlCol="0">
            <a:spAutoFit/>
          </a:bodyPr>
          <a:lstStyle/>
          <a:p>
            <a:r>
              <a:rPr lang="en-US" sz="3600" b="1" dirty="0" smtClean="0">
                <a:solidFill>
                  <a:srgbClr val="0033CC"/>
                </a:solidFill>
                <a:effectLst>
                  <a:outerShdw blurRad="38100" dist="38100" dir="2700000" algn="tl">
                    <a:srgbClr val="000000">
                      <a:alpha val="43137"/>
                    </a:srgbClr>
                  </a:outerShdw>
                </a:effectLst>
              </a:rPr>
              <a:t>Potential Intensity:  </a:t>
            </a:r>
            <a:r>
              <a:rPr lang="en-US" sz="3200" b="1" dirty="0" smtClean="0">
                <a:solidFill>
                  <a:srgbClr val="0033CC"/>
                </a:solidFill>
              </a:rPr>
              <a:t>Maximum sustainable surface wind speed in a given thermodynamic environment (sea surface temperature and atmospheric temperature profile)</a:t>
            </a:r>
            <a:endParaRPr lang="en-US" sz="3200" b="1" dirty="0">
              <a:solidFill>
                <a:srgbClr val="0033CC"/>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a:defRPr/>
            </a:pPr>
            <a:r>
              <a:rPr lang="en-US" sz="2800" dirty="0">
                <a:solidFill>
                  <a:srgbClr val="0033CC"/>
                </a:solidFill>
                <a:effectLst>
                  <a:outerShdw blurRad="38100" dist="38100" dir="2700000" algn="tl">
                    <a:srgbClr val="000000">
                      <a:alpha val="43137"/>
                    </a:srgbClr>
                  </a:outerShdw>
                </a:effectLst>
              </a:rPr>
              <a:t>Annual Maximum Potential Intensity (m/s)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735" t="17630" r="3758" b="21202"/>
          <a:stretch/>
        </p:blipFill>
        <p:spPr>
          <a:xfrm>
            <a:off x="263324" y="1272625"/>
            <a:ext cx="8365410" cy="4231028"/>
          </a:xfrm>
          <a:prstGeom prst="rect">
            <a:avLst/>
          </a:prstGeom>
        </p:spPr>
      </p:pic>
      <p:sp>
        <p:nvSpPr>
          <p:cNvPr id="4" name="TextBox 3"/>
          <p:cNvSpPr txBox="1"/>
          <p:nvPr/>
        </p:nvSpPr>
        <p:spPr>
          <a:xfrm>
            <a:off x="263324" y="319177"/>
            <a:ext cx="7931770" cy="400110"/>
          </a:xfrm>
          <a:prstGeom prst="rect">
            <a:avLst/>
          </a:prstGeom>
          <a:noFill/>
        </p:spPr>
        <p:txBody>
          <a:bodyPr wrap="square" rtlCol="0">
            <a:spAutoFit/>
          </a:bodyPr>
          <a:lstStyle/>
          <a:p>
            <a:pPr algn="ctr" fontAlgn="auto">
              <a:spcBef>
                <a:spcPts val="0"/>
              </a:spcBef>
              <a:spcAft>
                <a:spcPts val="0"/>
              </a:spcAft>
            </a:pPr>
            <a:r>
              <a:rPr lang="en-US" sz="2000" dirty="0" smtClean="0">
                <a:solidFill>
                  <a:srgbClr val="0000FF"/>
                </a:solidFill>
                <a:latin typeface="Arial" panose="020B0604020202020204" pitchFamily="34" charset="0"/>
                <a:cs typeface="Arial" panose="020B0604020202020204" pitchFamily="34" charset="0"/>
              </a:rPr>
              <a:t>Trends in Thermodynamic Potential for Hurricanes, 1980-2010</a:t>
            </a:r>
          </a:p>
        </p:txBody>
      </p:sp>
    </p:spTree>
    <p:extLst>
      <p:ext uri="{BB962C8B-B14F-4D97-AF65-F5344CB8AC3E}">
        <p14:creationId xmlns:p14="http://schemas.microsoft.com/office/powerpoint/2010/main" val="13047736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28800"/>
            <a:ext cx="8229600" cy="1676400"/>
          </a:xfrm>
        </p:spPr>
        <p:txBody>
          <a:bodyPr/>
          <a:lstStyle/>
          <a:p>
            <a:r>
              <a:rPr lang="en-US" sz="40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Some Empirical Findings</a:t>
            </a:r>
            <a:endParaRPr lang="en-US" sz="40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9" name="Text Box 10"/>
          <p:cNvSpPr txBox="1">
            <a:spLocks noChangeArrowheads="1"/>
          </p:cNvSpPr>
          <p:nvPr/>
        </p:nvSpPr>
        <p:spPr bwMode="auto">
          <a:xfrm>
            <a:off x="762000" y="228600"/>
            <a:ext cx="7924800" cy="523220"/>
          </a:xfrm>
          <a:prstGeom prst="rect">
            <a:avLst/>
          </a:prstGeom>
          <a:noFill/>
          <a:ln w="9525">
            <a:noFill/>
            <a:miter lim="800000"/>
            <a:headEnd/>
            <a:tailEnd/>
          </a:ln>
        </p:spPr>
        <p:txBody>
          <a:bodyPr>
            <a:spAutoFit/>
          </a:bodyPr>
          <a:lstStyle/>
          <a:p>
            <a:pPr algn="ctr">
              <a:spcBef>
                <a:spcPct val="50000"/>
              </a:spcBef>
              <a:defRPr/>
            </a:pPr>
            <a:r>
              <a:rPr lang="en-US" sz="2800" dirty="0" smtClean="0">
                <a:solidFill>
                  <a:srgbClr val="0033CC"/>
                </a:solidFill>
                <a:effectLst>
                  <a:outerShdw blurRad="38100" dist="38100" dir="2700000" algn="tl">
                    <a:srgbClr val="C0C0C0"/>
                  </a:outerShdw>
                </a:effectLst>
              </a:rPr>
              <a:t>Global Tropical Cyclone </a:t>
            </a:r>
            <a:r>
              <a:rPr lang="en-US" sz="2800" dirty="0">
                <a:solidFill>
                  <a:srgbClr val="0033CC"/>
                </a:solidFill>
                <a:effectLst>
                  <a:outerShdw blurRad="38100" dist="38100" dir="2700000" algn="tl">
                    <a:srgbClr val="C0C0C0"/>
                  </a:outerShdw>
                </a:effectLst>
              </a:rPr>
              <a:t>Frequency, </a:t>
            </a:r>
            <a:r>
              <a:rPr lang="en-US" sz="2800" dirty="0" smtClean="0">
                <a:solidFill>
                  <a:srgbClr val="0033CC"/>
                </a:solidFill>
                <a:effectLst>
                  <a:outerShdw blurRad="38100" dist="38100" dir="2700000" algn="tl">
                    <a:srgbClr val="C0C0C0"/>
                  </a:outerShdw>
                </a:effectLst>
              </a:rPr>
              <a:t>1980-2013</a:t>
            </a:r>
            <a:endParaRPr lang="en-US" sz="2800" dirty="0">
              <a:solidFill>
                <a:srgbClr val="0033CC"/>
              </a:solidFill>
              <a:effectLst>
                <a:outerShdw blurRad="38100" dist="38100" dir="2700000" algn="tl">
                  <a:srgbClr val="C0C0C0"/>
                </a:outerShdw>
              </a:effectLst>
            </a:endParaRPr>
          </a:p>
        </p:txBody>
      </p:sp>
      <p:sp>
        <p:nvSpPr>
          <p:cNvPr id="27652" name="Text Box 11"/>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a:spcBef>
                <a:spcPct val="50000"/>
              </a:spcBef>
            </a:pPr>
            <a:r>
              <a:rPr lang="en-US" sz="1400" b="1" dirty="0"/>
              <a:t>Data Sources: NOAA/TPC and NAVY/JTWC</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722693"/>
            <a:ext cx="7978815" cy="544950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33400" y="152400"/>
            <a:ext cx="7848600" cy="830997"/>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Sea Surface Temperature Scaled to Observed Hurricane Power Dissipation, 1980-2011</a:t>
            </a:r>
            <a:endParaRPr lang="en-US" sz="2400" dirty="0">
              <a:solidFill>
                <a:srgbClr val="0033CC"/>
              </a:solidFill>
              <a:effectLst>
                <a:outerShdw blurRad="38100" dist="38100" dir="2700000" algn="tl">
                  <a:srgbClr val="000000">
                    <a:alpha val="43137"/>
                  </a:srgbClr>
                </a:outerShdw>
              </a:effectLst>
            </a:endParaRPr>
          </a:p>
        </p:txBody>
      </p:sp>
      <p:pic>
        <p:nvPicPr>
          <p:cNvPr id="4" name="Picture 3" descr="pdi_pred.png"/>
          <p:cNvPicPr>
            <a:picLocks noChangeAspect="1"/>
          </p:cNvPicPr>
          <p:nvPr/>
        </p:nvPicPr>
        <p:blipFill>
          <a:blip r:embed="rId2" cstate="print"/>
          <a:srcRect r="8631"/>
          <a:stretch>
            <a:fillRect/>
          </a:stretch>
        </p:blipFill>
        <p:spPr>
          <a:xfrm>
            <a:off x="1118924" y="1327355"/>
            <a:ext cx="6148843" cy="504919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fontAlgn="auto">
              <a:spcBef>
                <a:spcPts val="0"/>
              </a:spcBef>
              <a:spcAft>
                <a:spcPts val="0"/>
              </a:spcAft>
            </a:pP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Greenhouse Gases</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67419" y="5313872"/>
            <a:ext cx="8471139" cy="707886"/>
          </a:xfrm>
          <a:prstGeom prst="rect">
            <a:avLst/>
          </a:prstGeom>
          <a:noFill/>
        </p:spPr>
        <p:txBody>
          <a:bodyPr wrap="square" rtlCol="0">
            <a:spAutoFit/>
          </a:bodyPr>
          <a:lstStyle/>
          <a:p>
            <a:pPr fontAlgn="auto">
              <a:spcBef>
                <a:spcPts val="0"/>
              </a:spcBef>
              <a:spcAft>
                <a:spcPts val="0"/>
              </a:spcAft>
            </a:pPr>
            <a:r>
              <a:rPr lang="en-US" sz="2000" dirty="0" smtClean="0">
                <a:solidFill>
                  <a:srgbClr val="0000FF"/>
                </a:solidFill>
                <a:latin typeface="Arial" panose="020B0604020202020204" pitchFamily="34" charset="0"/>
                <a:cs typeface="Arial" panose="020B0604020202020204" pitchFamily="34" charset="0"/>
              </a:rPr>
              <a:t>The orange sliver (can you see it?) makes the difference between a mean surface temperature of -18</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a:solidFill>
                  <a:srgbClr val="0000FF"/>
                </a:solidFill>
                <a:latin typeface="Arial" panose="020B0604020202020204" pitchFamily="34" charset="0"/>
                <a:cs typeface="Arial" panose="020B0604020202020204" pitchFamily="34" charset="0"/>
              </a:rPr>
              <a:t>C</a:t>
            </a:r>
            <a:r>
              <a:rPr lang="en-US" sz="2000" dirty="0" smtClean="0">
                <a:solidFill>
                  <a:srgbClr val="0000FF"/>
                </a:solidFill>
                <a:latin typeface="Arial" panose="020B0604020202020204" pitchFamily="34" charset="0"/>
                <a:cs typeface="Arial" panose="020B0604020202020204" pitchFamily="34" charset="0"/>
              </a:rPr>
              <a:t> and of 15</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a:solidFill>
                  <a:srgbClr val="0000FF"/>
                </a:solidFill>
                <a:latin typeface="Arial" panose="020B0604020202020204" pitchFamily="34" charset="0"/>
                <a:cs typeface="Arial" panose="020B0604020202020204" pitchFamily="34" charset="0"/>
              </a:rPr>
              <a:t>C</a:t>
            </a:r>
            <a:r>
              <a:rPr lang="en-US" sz="2000" dirty="0" smtClean="0">
                <a:solidFill>
                  <a:srgbClr val="0000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5032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09600" y="381000"/>
            <a:ext cx="7848600" cy="830997"/>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Compare to Observed Storm Maximum Power Dissipation</a:t>
            </a:r>
            <a:endParaRPr lang="en-US" sz="2400" dirty="0">
              <a:solidFill>
                <a:srgbClr val="0033CC"/>
              </a:solidFill>
              <a:effectLst>
                <a:outerShdw blurRad="38100" dist="38100" dir="2700000" algn="tl">
                  <a:srgbClr val="000000">
                    <a:alpha val="43137"/>
                  </a:srgbClr>
                </a:outerShdw>
              </a:effectLst>
            </a:endParaRPr>
          </a:p>
        </p:txBody>
      </p:sp>
      <p:pic>
        <p:nvPicPr>
          <p:cNvPr id="6" name="Picture 5" descr="pred_obs_pdi.png"/>
          <p:cNvPicPr>
            <a:picLocks noChangeAspect="1"/>
          </p:cNvPicPr>
          <p:nvPr/>
        </p:nvPicPr>
        <p:blipFill>
          <a:blip r:embed="rId2" cstate="print"/>
          <a:stretch>
            <a:fillRect/>
          </a:stretch>
        </p:blipFill>
        <p:spPr>
          <a:xfrm>
            <a:off x="1137323" y="1295400"/>
            <a:ext cx="6703030" cy="50292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47800"/>
            <a:ext cx="8229600" cy="2667000"/>
          </a:xfrm>
        </p:spPr>
        <p:txBody>
          <a:bodyPr/>
          <a:lstStyle/>
          <a:p>
            <a:r>
              <a:rPr lang="en-US" b="1" dirty="0" smtClean="0">
                <a:solidFill>
                  <a:srgbClr val="0033CC"/>
                </a:solidFill>
                <a:latin typeface="Arial" pitchFamily="34" charset="0"/>
                <a:cs typeface="Arial" pitchFamily="34" charset="0"/>
              </a:rPr>
              <a:t>Looking Ahead:</a:t>
            </a:r>
            <a:br>
              <a:rPr lang="en-US" b="1" dirty="0" smtClean="0">
                <a:solidFill>
                  <a:srgbClr val="0033CC"/>
                </a:solidFill>
                <a:latin typeface="Arial" pitchFamily="34" charset="0"/>
                <a:cs typeface="Arial" pitchFamily="34" charset="0"/>
              </a:rPr>
            </a:br>
            <a:r>
              <a:rPr lang="en-US" b="1" dirty="0" smtClean="0">
                <a:solidFill>
                  <a:srgbClr val="0033CC"/>
                </a:solidFill>
                <a:latin typeface="Arial" pitchFamily="34" charset="0"/>
                <a:cs typeface="Arial" pitchFamily="34" charset="0"/>
              </a:rPr>
              <a:t>Using Physics to Assess Hurricane Risk</a:t>
            </a:r>
            <a:endParaRPr lang="en-US" b="1" dirty="0">
              <a:solidFill>
                <a:srgbClr val="0033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ncep_surge&amp;tide_returnCI.jpg"/>
          <p:cNvPicPr>
            <a:picLocks noChangeAspect="1"/>
          </p:cNvPicPr>
          <p:nvPr/>
        </p:nvPicPr>
        <p:blipFill>
          <a:blip r:embed="rId3" cstate="print"/>
          <a:stretch>
            <a:fillRect/>
          </a:stretch>
        </p:blipFill>
        <p:spPr>
          <a:xfrm>
            <a:off x="469900" y="267137"/>
            <a:ext cx="8140700" cy="6103183"/>
          </a:xfrm>
          <a:prstGeom prst="rect">
            <a:avLst/>
          </a:prstGeom>
        </p:spPr>
      </p:pic>
    </p:spTree>
    <p:extLst>
      <p:ext uri="{BB962C8B-B14F-4D97-AF65-F5344CB8AC3E}">
        <p14:creationId xmlns:p14="http://schemas.microsoft.com/office/powerpoint/2010/main" val="29938480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latin typeface="Arial" pitchFamily="34" charset="0"/>
                <a:cs typeface="Arial" pitchFamily="34" charset="0"/>
              </a:rPr>
              <a:t>Downscaling of AR5 GCMs</a:t>
            </a:r>
            <a:endParaRPr lang="en-US" dirty="0">
              <a:solidFill>
                <a:srgbClr val="0033CC"/>
              </a:solidFill>
              <a:latin typeface="Arial" pitchFamily="34" charset="0"/>
              <a:cs typeface="Arial" pitchFamily="34" charset="0"/>
            </a:endParaRPr>
          </a:p>
        </p:txBody>
      </p:sp>
      <p:sp>
        <p:nvSpPr>
          <p:cNvPr id="3" name="Content Placeholder 2"/>
          <p:cNvSpPr>
            <a:spLocks noGrp="1"/>
          </p:cNvSpPr>
          <p:nvPr>
            <p:ph idx="1"/>
          </p:nvPr>
        </p:nvSpPr>
        <p:spPr>
          <a:xfrm>
            <a:off x="457200" y="1828800"/>
            <a:ext cx="8229600" cy="3581400"/>
          </a:xfrm>
        </p:spPr>
        <p:txBody>
          <a:bodyPr/>
          <a:lstStyle/>
          <a:p>
            <a:pPr>
              <a:buSzPct val="70000"/>
              <a:buBlip>
                <a:blip r:embed="rId3"/>
              </a:buBlip>
            </a:pPr>
            <a:r>
              <a:rPr lang="en-US" dirty="0" smtClean="0">
                <a:latin typeface="Arial" pitchFamily="34" charset="0"/>
                <a:cs typeface="Arial" pitchFamily="34" charset="0"/>
              </a:rPr>
              <a:t>GFDL-CM3</a:t>
            </a:r>
          </a:p>
          <a:p>
            <a:pPr>
              <a:buSzPct val="70000"/>
              <a:buBlip>
                <a:blip r:embed="rId3"/>
              </a:buBlip>
            </a:pPr>
            <a:r>
              <a:rPr lang="en-US" dirty="0" smtClean="0">
                <a:latin typeface="Arial" pitchFamily="34" charset="0"/>
                <a:cs typeface="Arial" pitchFamily="34" charset="0"/>
              </a:rPr>
              <a:t>HadGEM2-ES</a:t>
            </a:r>
          </a:p>
          <a:p>
            <a:pPr>
              <a:buSzPct val="70000"/>
              <a:buBlip>
                <a:blip r:embed="rId3"/>
              </a:buBlip>
            </a:pPr>
            <a:r>
              <a:rPr lang="en-US" dirty="0" smtClean="0">
                <a:latin typeface="Arial" pitchFamily="34" charset="0"/>
                <a:cs typeface="Arial" pitchFamily="34" charset="0"/>
              </a:rPr>
              <a:t>MPI-ESM-MR</a:t>
            </a:r>
          </a:p>
          <a:p>
            <a:pPr>
              <a:buSzPct val="70000"/>
              <a:buBlip>
                <a:blip r:embed="rId3"/>
              </a:buBlip>
            </a:pPr>
            <a:r>
              <a:rPr lang="en-US" dirty="0" smtClean="0">
                <a:latin typeface="Arial" pitchFamily="34" charset="0"/>
                <a:cs typeface="Arial" pitchFamily="34" charset="0"/>
              </a:rPr>
              <a:t>MIROC-5</a:t>
            </a:r>
          </a:p>
          <a:p>
            <a:pPr>
              <a:buSzPct val="70000"/>
              <a:buBlip>
                <a:blip r:embed="rId3"/>
              </a:buBlip>
            </a:pPr>
            <a:r>
              <a:rPr lang="en-US" dirty="0" smtClean="0">
                <a:latin typeface="Arial" pitchFamily="34" charset="0"/>
                <a:cs typeface="Arial" pitchFamily="34" charset="0"/>
              </a:rPr>
              <a:t>MRI-CGCM3</a:t>
            </a:r>
            <a:endParaRPr lang="en-US" dirty="0">
              <a:latin typeface="Arial" pitchFamily="34" charset="0"/>
              <a:cs typeface="Arial" pitchFamily="34" charset="0"/>
            </a:endParaRPr>
          </a:p>
        </p:txBody>
      </p:sp>
      <p:sp>
        <p:nvSpPr>
          <p:cNvPr id="4" name="TextBox 3"/>
          <p:cNvSpPr txBox="1"/>
          <p:nvPr/>
        </p:nvSpPr>
        <p:spPr>
          <a:xfrm>
            <a:off x="457200" y="5486400"/>
            <a:ext cx="8229600" cy="523220"/>
          </a:xfrm>
          <a:prstGeom prst="rect">
            <a:avLst/>
          </a:prstGeom>
          <a:noFill/>
        </p:spPr>
        <p:txBody>
          <a:bodyPr wrap="square" rtlCol="0">
            <a:spAutoFit/>
          </a:bodyPr>
          <a:lstStyle/>
          <a:p>
            <a:r>
              <a:rPr lang="en-US" sz="2800" b="1" dirty="0" smtClean="0">
                <a:solidFill>
                  <a:srgbClr val="C00000"/>
                </a:solidFill>
              </a:rPr>
              <a:t>Historical</a:t>
            </a:r>
            <a:r>
              <a:rPr lang="en-US" sz="2800" b="1" dirty="0" smtClean="0">
                <a:solidFill>
                  <a:srgbClr val="0033CC"/>
                </a:solidFill>
              </a:rPr>
              <a:t>:</a:t>
            </a:r>
            <a:r>
              <a:rPr lang="en-US" sz="2800" dirty="0" smtClean="0">
                <a:solidFill>
                  <a:srgbClr val="0033CC"/>
                </a:solidFill>
              </a:rPr>
              <a:t> 1950-2005,   </a:t>
            </a:r>
            <a:r>
              <a:rPr lang="en-US" sz="2800" b="1" dirty="0" smtClean="0">
                <a:solidFill>
                  <a:srgbClr val="C00000"/>
                </a:solidFill>
              </a:rPr>
              <a:t>RCP8.5</a:t>
            </a:r>
            <a:r>
              <a:rPr lang="en-US" sz="2800" b="1" dirty="0" smtClean="0">
                <a:solidFill>
                  <a:srgbClr val="0033CC"/>
                </a:solidFill>
              </a:rPr>
              <a:t> </a:t>
            </a:r>
            <a:r>
              <a:rPr lang="en-US" sz="2800" dirty="0" smtClean="0">
                <a:solidFill>
                  <a:srgbClr val="0033CC"/>
                </a:solidFill>
              </a:rPr>
              <a:t> 2006-2100</a:t>
            </a:r>
            <a:endParaRPr lang="en-US" sz="2800" dirty="0">
              <a:solidFill>
                <a:srgbClr val="0033CC"/>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02" name="Picture 2" descr="C:\Users\Kerry\Documents\Papers\CMIP5_Tcs\fig1.png"/>
          <p:cNvPicPr>
            <a:picLocks noChangeAspect="1" noChangeArrowheads="1"/>
          </p:cNvPicPr>
          <p:nvPr/>
        </p:nvPicPr>
        <p:blipFill>
          <a:blip r:embed="rId2" cstate="print"/>
          <a:srcRect t="18405" b="16104"/>
          <a:stretch>
            <a:fillRect/>
          </a:stretch>
        </p:blipFill>
        <p:spPr bwMode="auto">
          <a:xfrm>
            <a:off x="304800" y="609600"/>
            <a:ext cx="8674333" cy="4262788"/>
          </a:xfrm>
          <a:prstGeom prst="rect">
            <a:avLst/>
          </a:prstGeom>
          <a:noFill/>
        </p:spPr>
      </p:pic>
      <p:sp>
        <p:nvSpPr>
          <p:cNvPr id="5" name="Rectangle 4"/>
          <p:cNvSpPr/>
          <p:nvPr/>
        </p:nvSpPr>
        <p:spPr>
          <a:xfrm>
            <a:off x="457200" y="4549676"/>
            <a:ext cx="8458200" cy="2308324"/>
          </a:xfrm>
          <a:prstGeom prst="rect">
            <a:avLst/>
          </a:prstGeom>
        </p:spPr>
        <p:txBody>
          <a:bodyPr wrap="square">
            <a:spAutoFit/>
          </a:bodyPr>
          <a:lstStyle/>
          <a:p>
            <a:r>
              <a:rPr lang="en-US" dirty="0" smtClean="0"/>
              <a:t>Global annual frequency of tropical cyclones averaged in 10-year blocks for the period 1950-2100, using historical simulations for the period 1950-2005 and the RCP 8.5 scenario for the period 2006-2100. In each box, the red line represents the median among the 5 models, and the bottom and tops of the boxes represent the 25</a:t>
            </a:r>
            <a:r>
              <a:rPr lang="en-US" baseline="30000" dirty="0" smtClean="0"/>
              <a:t>th</a:t>
            </a:r>
            <a:r>
              <a:rPr lang="en-US" dirty="0" smtClean="0"/>
              <a:t> and 75</a:t>
            </a:r>
            <a:r>
              <a:rPr lang="en-US" baseline="30000" dirty="0" smtClean="0"/>
              <a:t>th</a:t>
            </a:r>
            <a:r>
              <a:rPr lang="en-US" dirty="0" smtClean="0"/>
              <a:t> percentiles, respectively. The whiskers extent to the most extreme points not considered outliers, which are represented by the red + signs. Points are considered outliers if they lie more than 1.5 times the box height above or below the box.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2849" name="Picture 1" descr="C:\Users\Kerry\Documents\Papers\CMIP5_Tcs\fig6.png"/>
          <p:cNvPicPr>
            <a:picLocks noChangeAspect="1" noChangeArrowheads="1"/>
          </p:cNvPicPr>
          <p:nvPr/>
        </p:nvPicPr>
        <p:blipFill>
          <a:blip r:embed="rId2" cstate="print"/>
          <a:srcRect t="18405" r="5178" b="16104"/>
          <a:stretch>
            <a:fillRect/>
          </a:stretch>
        </p:blipFill>
        <p:spPr bwMode="auto">
          <a:xfrm>
            <a:off x="228600" y="1371600"/>
            <a:ext cx="8454343" cy="4381591"/>
          </a:xfrm>
          <a:prstGeom prst="rect">
            <a:avLst/>
          </a:prstGeom>
          <a:noFill/>
        </p:spPr>
      </p:pic>
      <p:sp>
        <p:nvSpPr>
          <p:cNvPr id="5" name="TextBox 4"/>
          <p:cNvSpPr txBox="1"/>
          <p:nvPr/>
        </p:nvSpPr>
        <p:spPr>
          <a:xfrm>
            <a:off x="304800" y="304800"/>
            <a:ext cx="8458200" cy="523220"/>
          </a:xfrm>
          <a:prstGeom prst="rect">
            <a:avLst/>
          </a:prstGeom>
          <a:noFill/>
        </p:spPr>
        <p:txBody>
          <a:bodyPr wrap="square" rtlCol="0">
            <a:spAutoFit/>
          </a:bodyPr>
          <a:lstStyle/>
          <a:p>
            <a:pPr algn="ctr"/>
            <a:r>
              <a:rPr lang="en-US" sz="2800" dirty="0" smtClean="0">
                <a:solidFill>
                  <a:srgbClr val="0033CC"/>
                </a:solidFill>
                <a:effectLst>
                  <a:outerShdw blurRad="38100" dist="38100" dir="2700000" algn="tl">
                    <a:srgbClr val="000000">
                      <a:alpha val="43137"/>
                    </a:srgbClr>
                  </a:outerShdw>
                </a:effectLst>
              </a:rPr>
              <a:t>Global Tropical Cyclone Power Dissipation</a:t>
            </a:r>
            <a:endParaRPr lang="en-US" sz="2800" dirty="0">
              <a:solidFill>
                <a:srgbClr val="0033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1536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climate&amp;1.1ro_stormtideSLR1m_returnCI.jpg"/>
          <p:cNvPicPr>
            <a:picLocks noChangeAspect="1"/>
          </p:cNvPicPr>
          <p:nvPr/>
        </p:nvPicPr>
        <p:blipFill>
          <a:blip r:embed="rId3" cstate="print"/>
          <a:stretch>
            <a:fillRect/>
          </a:stretch>
        </p:blipFill>
        <p:spPr>
          <a:xfrm>
            <a:off x="-457200" y="1051560"/>
            <a:ext cx="9827726" cy="4663440"/>
          </a:xfrm>
          <a:prstGeom prst="rect">
            <a:avLst/>
          </a:prstGeom>
        </p:spPr>
      </p:pic>
      <p:sp>
        <p:nvSpPr>
          <p:cNvPr id="3" name="Rectangle 4"/>
          <p:cNvSpPr>
            <a:spLocks noChangeArrowheads="1"/>
          </p:cNvSpPr>
          <p:nvPr/>
        </p:nvSpPr>
        <p:spPr bwMode="auto">
          <a:xfrm>
            <a:off x="1219200" y="304800"/>
            <a:ext cx="6934200" cy="1231106"/>
          </a:xfrm>
          <a:prstGeom prst="rect">
            <a:avLst/>
          </a:prstGeom>
          <a:noFill/>
          <a:ln w="9525">
            <a:noFill/>
            <a:miter lim="800000"/>
            <a:headEnd/>
            <a:tailEnd/>
          </a:ln>
        </p:spPr>
        <p:txBody>
          <a:bodyPr wrap="square">
            <a:spAutoFit/>
          </a:bodyPr>
          <a:lstStyle/>
          <a:p>
            <a:pPr algn="ctr"/>
            <a:r>
              <a:rPr lang="en-US" sz="2600" dirty="0" smtClean="0">
                <a:solidFill>
                  <a:srgbClr val="C00000"/>
                </a:solidFill>
                <a:latin typeface="Arial" pitchFamily="34" charset="0"/>
                <a:cs typeface="Arial" pitchFamily="34" charset="0"/>
              </a:rPr>
              <a:t>GCM flood height return level</a:t>
            </a:r>
          </a:p>
          <a:p>
            <a:pPr algn="ctr"/>
            <a:r>
              <a:rPr lang="en-US" sz="2200" dirty="0" smtClean="0">
                <a:solidFill>
                  <a:schemeClr val="accent3">
                    <a:lumMod val="50000"/>
                  </a:schemeClr>
                </a:solidFill>
                <a:latin typeface="Arial" pitchFamily="34" charset="0"/>
                <a:cs typeface="Arial" pitchFamily="34" charset="0"/>
              </a:rPr>
              <a:t>(assuming SLR of 1 m for the future climate )</a:t>
            </a:r>
          </a:p>
          <a:p>
            <a:endParaRPr lang="en-US" sz="2600" dirty="0" smtClean="0">
              <a:solidFill>
                <a:schemeClr val="accent3">
                  <a:lumMod val="50000"/>
                </a:schemeClr>
              </a:solidFill>
              <a:latin typeface="Arial" pitchFamily="34" charset="0"/>
              <a:cs typeface="Arial" pitchFamily="34" charset="0"/>
            </a:endParaRPr>
          </a:p>
        </p:txBody>
      </p:sp>
      <p:grpSp>
        <p:nvGrpSpPr>
          <p:cNvPr id="2" name="Group 85"/>
          <p:cNvGrpSpPr/>
          <p:nvPr/>
        </p:nvGrpSpPr>
        <p:grpSpPr>
          <a:xfrm>
            <a:off x="609601" y="2514600"/>
            <a:ext cx="5644895" cy="2859024"/>
            <a:chOff x="609601" y="2514600"/>
            <a:chExt cx="5644895" cy="2859024"/>
          </a:xfrm>
        </p:grpSpPr>
        <p:cxnSp>
          <p:nvCxnSpPr>
            <p:cNvPr id="6" name="Straight Arrow Connector 5"/>
            <p:cNvCxnSpPr/>
            <p:nvPr/>
          </p:nvCxnSpPr>
          <p:spPr>
            <a:xfrm rot="5400000" flipH="1" flipV="1">
              <a:off x="1638697" y="28563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5961888" y="2780903"/>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1658112" y="50661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5936710" y="5061934"/>
              <a:ext cx="621792"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5218906" y="2780506"/>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4991894" y="5056632"/>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609601" y="2589211"/>
              <a:ext cx="1295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0800000">
              <a:off x="667512" y="4799012"/>
              <a:ext cx="128016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5230368" y="4745736"/>
              <a:ext cx="1024128" cy="1139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5486400" y="2514600"/>
              <a:ext cx="719328" cy="8812"/>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86"/>
          <p:cNvGrpSpPr/>
          <p:nvPr/>
        </p:nvGrpSpPr>
        <p:grpSpPr>
          <a:xfrm>
            <a:off x="1346111" y="2234489"/>
            <a:ext cx="5740488" cy="3081528"/>
            <a:chOff x="1346249" y="2246681"/>
            <a:chExt cx="5731594" cy="3081528"/>
          </a:xfrm>
        </p:grpSpPr>
        <p:cxnSp>
          <p:nvCxnSpPr>
            <p:cNvPr id="22" name="Straight Arrow Connector 21"/>
            <p:cNvCxnSpPr/>
            <p:nvPr/>
          </p:nvCxnSpPr>
          <p:spPr>
            <a:xfrm rot="16320000" flipV="1">
              <a:off x="2328084" y="2737120"/>
              <a:ext cx="694944"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1127760" y="2709673"/>
              <a:ext cx="64008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V="1">
              <a:off x="6653872" y="2663957"/>
              <a:ext cx="841248"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143332" y="2653941"/>
              <a:ext cx="804672"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320000" flipV="1">
              <a:off x="2331400" y="4930679"/>
              <a:ext cx="713232"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1015075" y="4913377"/>
              <a:ext cx="722376"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V="1">
              <a:off x="6568645" y="4895093"/>
              <a:ext cx="859536"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6086648" y="4887468"/>
              <a:ext cx="786384"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0800000">
              <a:off x="1447800" y="2407920"/>
              <a:ext cx="12192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a:off x="1346249" y="4582604"/>
              <a:ext cx="1342085"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a:off x="6453972" y="4489704"/>
              <a:ext cx="54779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a:off x="6541618" y="2251208"/>
              <a:ext cx="52953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4"/>
          <p:cNvSpPr>
            <a:spLocks noChangeArrowheads="1"/>
          </p:cNvSpPr>
          <p:nvPr/>
        </p:nvSpPr>
        <p:spPr bwMode="auto">
          <a:xfrm>
            <a:off x="381000" y="5638800"/>
            <a:ext cx="10668000" cy="1569660"/>
          </a:xfrm>
          <a:prstGeom prst="rect">
            <a:avLst/>
          </a:prstGeom>
          <a:noFill/>
          <a:ln w="9525">
            <a:noFill/>
            <a:miter lim="800000"/>
            <a:headEnd/>
            <a:tailEnd/>
          </a:ln>
        </p:spPr>
        <p:txBody>
          <a:bodyPr wrap="square">
            <a:spAutoFit/>
          </a:bodyPr>
          <a:lstStyle/>
          <a:p>
            <a:r>
              <a:rPr lang="en-US" sz="1600" b="1" dirty="0" smtClean="0">
                <a:latin typeface="Arial" pitchFamily="34" charset="0"/>
                <a:cs typeface="Arial" pitchFamily="34" charset="0"/>
              </a:rPr>
              <a:t>Black: Current climate (1981-2000)</a:t>
            </a:r>
          </a:p>
          <a:p>
            <a:r>
              <a:rPr lang="en-US" sz="1600" b="1" dirty="0" smtClean="0">
                <a:solidFill>
                  <a:srgbClr val="0047D6"/>
                </a:solidFill>
                <a:latin typeface="Arial" pitchFamily="34" charset="0"/>
                <a:cs typeface="Arial" pitchFamily="34" charset="0"/>
              </a:rPr>
              <a:t>Blue: A1B future climate (2081-2100)</a:t>
            </a:r>
          </a:p>
          <a:p>
            <a:r>
              <a:rPr lang="en-US" sz="1600" b="1" dirty="0" smtClean="0">
                <a:solidFill>
                  <a:srgbClr val="C00000"/>
                </a:solidFill>
                <a:latin typeface="Arial" pitchFamily="34" charset="0"/>
                <a:cs typeface="Arial" pitchFamily="34" charset="0"/>
              </a:rPr>
              <a:t>Red: A1B future climate (2081-2100) with </a:t>
            </a:r>
            <a:r>
              <a:rPr lang="en-US" sz="1600" b="1" i="1" dirty="0" smtClean="0">
                <a:solidFill>
                  <a:srgbClr val="C00000"/>
                </a:solidFill>
                <a:latin typeface="Arial" pitchFamily="34" charset="0"/>
                <a:cs typeface="Arial" pitchFamily="34" charset="0"/>
              </a:rPr>
              <a:t>R</a:t>
            </a:r>
            <a:r>
              <a:rPr lang="en-US" sz="1600" b="1" i="1" baseline="-25000" dirty="0" smtClean="0">
                <a:solidFill>
                  <a:srgbClr val="C00000"/>
                </a:solidFill>
                <a:latin typeface="Arial" pitchFamily="34" charset="0"/>
                <a:cs typeface="Arial" pitchFamily="34" charset="0"/>
              </a:rPr>
              <a:t>0</a:t>
            </a:r>
            <a:r>
              <a:rPr lang="en-US" sz="1600" b="1" dirty="0" smtClean="0">
                <a:solidFill>
                  <a:srgbClr val="C00000"/>
                </a:solidFill>
                <a:latin typeface="Arial" pitchFamily="34" charset="0"/>
                <a:cs typeface="Arial" pitchFamily="34" charset="0"/>
              </a:rPr>
              <a:t> increased by 10% and </a:t>
            </a:r>
            <a:r>
              <a:rPr lang="en-US" sz="1600" b="1" i="1" dirty="0" err="1" smtClean="0">
                <a:solidFill>
                  <a:srgbClr val="C00000"/>
                </a:solidFill>
                <a:latin typeface="Arial" pitchFamily="34" charset="0"/>
                <a:cs typeface="Arial" pitchFamily="34" charset="0"/>
              </a:rPr>
              <a:t>R</a:t>
            </a:r>
            <a:r>
              <a:rPr lang="en-US" sz="1600" b="1" i="1" baseline="-25000" dirty="0" err="1" smtClean="0">
                <a:solidFill>
                  <a:srgbClr val="C00000"/>
                </a:solidFill>
                <a:latin typeface="Arial" pitchFamily="34" charset="0"/>
                <a:cs typeface="Arial" pitchFamily="34" charset="0"/>
              </a:rPr>
              <a:t>m</a:t>
            </a:r>
            <a:r>
              <a:rPr lang="en-US" sz="1600" b="1" dirty="0" smtClean="0">
                <a:solidFill>
                  <a:srgbClr val="C00000"/>
                </a:solidFill>
                <a:latin typeface="Arial" pitchFamily="34" charset="0"/>
                <a:cs typeface="Arial" pitchFamily="34" charset="0"/>
              </a:rPr>
              <a:t> increased by 21%</a:t>
            </a:r>
          </a:p>
          <a:p>
            <a:endParaRPr lang="en-US" sz="1600" b="1" dirty="0" smtClean="0">
              <a:solidFill>
                <a:srgbClr val="FF3300"/>
              </a:solidFill>
              <a:latin typeface="Arial" pitchFamily="34" charset="0"/>
              <a:cs typeface="Arial" pitchFamily="34" charset="0"/>
            </a:endParaRPr>
          </a:p>
          <a:p>
            <a:endParaRPr lang="en-US" sz="1600" dirty="0" smtClean="0">
              <a:solidFill>
                <a:srgbClr val="C00000"/>
              </a:solidFill>
              <a:latin typeface="Arial" pitchFamily="34" charset="0"/>
              <a:cs typeface="Arial" pitchFamily="34" charset="0"/>
            </a:endParaRPr>
          </a:p>
          <a:p>
            <a:endParaRPr lang="en-US" sz="1600" dirty="0" smtClean="0">
              <a:solidFill>
                <a:srgbClr val="C00000"/>
              </a:solidFill>
              <a:latin typeface="Arial" pitchFamily="34" charset="0"/>
              <a:cs typeface="Arial" pitchFamily="34" charset="0"/>
            </a:endParaRPr>
          </a:p>
        </p:txBody>
      </p:sp>
      <p:sp>
        <p:nvSpPr>
          <p:cNvPr id="30" name="Rectangle 23"/>
          <p:cNvSpPr>
            <a:spLocks noChangeArrowheads="1"/>
          </p:cNvSpPr>
          <p:nvPr/>
        </p:nvSpPr>
        <p:spPr bwMode="auto">
          <a:xfrm>
            <a:off x="7391400" y="6488113"/>
            <a:ext cx="2057400" cy="369887"/>
          </a:xfrm>
          <a:prstGeom prst="rect">
            <a:avLst/>
          </a:prstGeom>
          <a:noFill/>
          <a:ln w="9525">
            <a:noFill/>
            <a:miter lim="800000"/>
            <a:headEnd/>
            <a:tailEnd/>
          </a:ln>
        </p:spPr>
        <p:txBody>
          <a:bodyPr>
            <a:spAutoFit/>
          </a:bodyPr>
          <a:lstStyle/>
          <a:p>
            <a:pPr eaLnBrk="0" hangingPunct="0"/>
            <a:r>
              <a:rPr lang="en-US" i="1" dirty="0">
                <a:latin typeface="Arial" pitchFamily="34" charset="0"/>
                <a:cs typeface="Arial" pitchFamily="34" charset="0"/>
              </a:rPr>
              <a:t>Lin et al. </a:t>
            </a:r>
            <a:r>
              <a:rPr lang="en-US" i="1" dirty="0" smtClean="0">
                <a:latin typeface="Arial" pitchFamily="34" charset="0"/>
                <a:cs typeface="Arial" pitchFamily="34" charset="0"/>
              </a:rPr>
              <a:t>(2012)</a:t>
            </a:r>
            <a:endParaRPr lang="en-US" i="1" dirty="0">
              <a:latin typeface="Arial" pitchFamily="34" charset="0"/>
              <a:cs typeface="Arial" pitchFamily="34" charset="0"/>
            </a:endParaRPr>
          </a:p>
        </p:txBody>
      </p:sp>
    </p:spTree>
    <p:extLst>
      <p:ext uri="{BB962C8B-B14F-4D97-AF65-F5344CB8AC3E}">
        <p14:creationId xmlns:p14="http://schemas.microsoft.com/office/powerpoint/2010/main" val="428492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Why We Need to Act Now</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113666" name="Picture 2" descr="367614554_e216e821a4.jpg"/>
          <p:cNvPicPr>
            <a:picLocks noChangeAspect="1" noChangeArrowheads="1"/>
          </p:cNvPicPr>
          <p:nvPr/>
        </p:nvPicPr>
        <p:blipFill>
          <a:blip r:embed="rId2" cstate="print"/>
          <a:srcRect/>
          <a:stretch>
            <a:fillRect/>
          </a:stretch>
        </p:blipFill>
        <p:spPr bwMode="auto">
          <a:xfrm>
            <a:off x="838200" y="1524000"/>
            <a:ext cx="7497094" cy="4648200"/>
          </a:xfrm>
          <a:prstGeom prst="rect">
            <a:avLst/>
          </a:prstGeom>
          <a:noFill/>
        </p:spPr>
      </p:pic>
    </p:spTree>
    <p:extLst>
      <p:ext uri="{BB962C8B-B14F-4D97-AF65-F5344CB8AC3E}">
        <p14:creationId xmlns:p14="http://schemas.microsoft.com/office/powerpoint/2010/main" val="29632363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fontAlgn="auto">
              <a:spcBef>
                <a:spcPts val="0"/>
              </a:spcBef>
              <a:spcAft>
                <a:spcPts val="0"/>
              </a:spcAft>
            </a:pPr>
            <a:r>
              <a:rPr lang="en-US" dirty="0" smtClean="0">
                <a:solidFill>
                  <a:srgbClr val="0033CC"/>
                </a:solidFill>
                <a:latin typeface="Calibri" panose="020F0502020204030204"/>
              </a:rPr>
              <a:t>Atmospheric CO</a:t>
            </a:r>
            <a:r>
              <a:rPr lang="en-US" baseline="-25000" dirty="0" smtClean="0">
                <a:solidFill>
                  <a:srgbClr val="0033CC"/>
                </a:solidFill>
                <a:latin typeface="Calibri" panose="020F0502020204030204"/>
              </a:rPr>
              <a:t>2</a:t>
            </a:r>
            <a:r>
              <a:rPr lang="en-US" dirty="0" smtClean="0">
                <a:solidFill>
                  <a:srgbClr val="0033CC"/>
                </a:solidFill>
                <a:latin typeface="Calibri" panose="020F0502020204030204"/>
              </a:rPr>
              <a:t> assuming that emissions stop altogether after peak concentrations</a:t>
            </a:r>
            <a:endParaRPr lang="en-US" dirty="0">
              <a:solidFill>
                <a:srgbClr val="0033CC"/>
              </a:solidFill>
              <a:latin typeface="Calibri" panose="020F0502020204030204"/>
            </a:endParaRPr>
          </a:p>
        </p:txBody>
      </p:sp>
      <p:sp>
        <p:nvSpPr>
          <p:cNvPr id="4" name="TextBox 3"/>
          <p:cNvSpPr txBox="1"/>
          <p:nvPr/>
        </p:nvSpPr>
        <p:spPr>
          <a:xfrm>
            <a:off x="381000" y="4419600"/>
            <a:ext cx="2971800" cy="923330"/>
          </a:xfrm>
          <a:prstGeom prst="rect">
            <a:avLst/>
          </a:prstGeom>
          <a:noFill/>
        </p:spPr>
        <p:txBody>
          <a:bodyPr wrap="square" rtlCol="0">
            <a:spAutoFit/>
          </a:bodyPr>
          <a:lstStyle/>
          <a:p>
            <a:pPr algn="ctr" fontAlgn="auto">
              <a:spcBef>
                <a:spcPts val="0"/>
              </a:spcBef>
              <a:spcAft>
                <a:spcPts val="0"/>
              </a:spcAft>
            </a:pPr>
            <a:r>
              <a:rPr lang="en-US" dirty="0" smtClean="0">
                <a:solidFill>
                  <a:srgbClr val="0033CC"/>
                </a:solidFill>
                <a:latin typeface="Calibri" panose="020F0502020204030204"/>
              </a:rPr>
              <a:t>Global mean surface temperature corresponding to atmospheric CO</a:t>
            </a:r>
            <a:r>
              <a:rPr lang="en-US" baseline="-25000" dirty="0" smtClean="0">
                <a:solidFill>
                  <a:srgbClr val="0033CC"/>
                </a:solidFill>
                <a:latin typeface="Calibri" panose="020F0502020204030204"/>
              </a:rPr>
              <a:t>2</a:t>
            </a:r>
            <a:r>
              <a:rPr lang="en-US" dirty="0" smtClean="0">
                <a:solidFill>
                  <a:srgbClr val="0033CC"/>
                </a:solidFill>
                <a:latin typeface="Calibri" panose="020F0502020204030204"/>
              </a:rPr>
              <a:t> above</a:t>
            </a:r>
            <a:endParaRPr lang="en-US" dirty="0">
              <a:solidFill>
                <a:srgbClr val="0033CC"/>
              </a:solidFill>
              <a:latin typeface="Calibri" panose="020F0502020204030204"/>
            </a:endParaRPr>
          </a:p>
        </p:txBody>
      </p:sp>
      <p:sp>
        <p:nvSpPr>
          <p:cNvPr id="5" name="TextBox 4"/>
          <p:cNvSpPr txBox="1"/>
          <p:nvPr/>
        </p:nvSpPr>
        <p:spPr>
          <a:xfrm>
            <a:off x="0" y="152400"/>
            <a:ext cx="3733800" cy="923330"/>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panose="020F0502020204030204"/>
              </a:rPr>
              <a:t>IPCC 2007: Doubling CO</a:t>
            </a:r>
            <a:r>
              <a:rPr lang="en-US" baseline="-25000" dirty="0" smtClean="0">
                <a:solidFill>
                  <a:prstClr val="black"/>
                </a:solidFill>
                <a:latin typeface="Calibri" panose="020F0502020204030204"/>
              </a:rPr>
              <a:t>2</a:t>
            </a:r>
            <a:r>
              <a:rPr lang="en-US" dirty="0" smtClean="0">
                <a:solidFill>
                  <a:prstClr val="black"/>
                </a:solidFill>
                <a:latin typeface="Calibri" panose="020F0502020204030204"/>
              </a:rPr>
              <a:t> will lead to an increase in mean global surface temperature of 2 to 4.5 </a:t>
            </a:r>
            <a:r>
              <a:rPr lang="en-US" baseline="30000" dirty="0" err="1" smtClean="0">
                <a:solidFill>
                  <a:prstClr val="black"/>
                </a:solidFill>
                <a:latin typeface="Calibri" panose="020F0502020204030204"/>
              </a:rPr>
              <a:t>o</a:t>
            </a:r>
            <a:r>
              <a:rPr lang="en-US" dirty="0" err="1" smtClean="0">
                <a:solidFill>
                  <a:prstClr val="black"/>
                </a:solidFill>
                <a:latin typeface="Calibri" panose="020F0502020204030204"/>
              </a:rPr>
              <a:t>C.</a:t>
            </a:r>
            <a:r>
              <a:rPr lang="en-US" dirty="0" smtClean="0">
                <a:solidFill>
                  <a:prstClr val="black"/>
                </a:solidFill>
                <a:latin typeface="Calibri" panose="020F0502020204030204"/>
              </a:rPr>
              <a:t> </a:t>
            </a:r>
            <a:endParaRPr lang="en-US" dirty="0">
              <a:solidFill>
                <a:prstClr val="black"/>
              </a:solidFill>
              <a:latin typeface="Calibri" panose="020F0502020204030204"/>
            </a:endParaRPr>
          </a:p>
        </p:txBody>
      </p:sp>
      <p:sp>
        <p:nvSpPr>
          <p:cNvPr id="6" name="TextBox 5"/>
          <p:cNvSpPr txBox="1"/>
          <p:nvPr/>
        </p:nvSpPr>
        <p:spPr>
          <a:xfrm>
            <a:off x="228600" y="6096000"/>
            <a:ext cx="3429000" cy="738664"/>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Arial" panose="020B0604020202020204" pitchFamily="34" charset="0"/>
                <a:cs typeface="Arial" panose="020B0604020202020204" pitchFamily="34" charset="0"/>
              </a:rPr>
              <a:t>Image source:  Solomon, S., G.-K. </a:t>
            </a:r>
            <a:r>
              <a:rPr lang="en-US" sz="1400" dirty="0" err="1" smtClean="0">
                <a:solidFill>
                  <a:prstClr val="black"/>
                </a:solidFill>
                <a:latin typeface="Arial" panose="020B0604020202020204" pitchFamily="34" charset="0"/>
                <a:cs typeface="Arial" panose="020B0604020202020204" pitchFamily="34" charset="0"/>
              </a:rPr>
              <a:t>Plattner</a:t>
            </a:r>
            <a:r>
              <a:rPr lang="en-US" sz="1400" dirty="0" smtClean="0">
                <a:solidFill>
                  <a:prstClr val="black"/>
                </a:solidFill>
                <a:latin typeface="Arial" panose="020B0604020202020204" pitchFamily="34" charset="0"/>
                <a:cs typeface="Arial" panose="020B0604020202020204" pitchFamily="34" charset="0"/>
              </a:rPr>
              <a:t>, R. </a:t>
            </a:r>
            <a:r>
              <a:rPr lang="en-US" sz="1400" dirty="0" err="1" smtClean="0">
                <a:solidFill>
                  <a:prstClr val="black"/>
                </a:solidFill>
                <a:latin typeface="Arial" panose="020B0604020202020204" pitchFamily="34" charset="0"/>
                <a:cs typeface="Arial" panose="020B0604020202020204" pitchFamily="34" charset="0"/>
              </a:rPr>
              <a:t>Knutti</a:t>
            </a:r>
            <a:r>
              <a:rPr lang="en-US" sz="1400" dirty="0" smtClean="0">
                <a:solidFill>
                  <a:prstClr val="black"/>
                </a:solidFill>
                <a:latin typeface="Arial" panose="020B0604020202020204" pitchFamily="34" charset="0"/>
                <a:cs typeface="Arial" panose="020B0604020202020204" pitchFamily="34" charset="0"/>
              </a:rPr>
              <a:t>, and P. </a:t>
            </a:r>
            <a:r>
              <a:rPr lang="en-US" sz="1400" dirty="0" err="1" smtClean="0">
                <a:solidFill>
                  <a:prstClr val="black"/>
                </a:solidFill>
                <a:latin typeface="Arial" panose="020B0604020202020204" pitchFamily="34" charset="0"/>
                <a:cs typeface="Arial" panose="020B0604020202020204" pitchFamily="34" charset="0"/>
              </a:rPr>
              <a:t>Friedlingstein</a:t>
            </a:r>
            <a:r>
              <a:rPr lang="en-US" sz="1400" dirty="0" smtClean="0">
                <a:solidFill>
                  <a:prstClr val="black"/>
                </a:solidFill>
                <a:latin typeface="Arial" panose="020B0604020202020204" pitchFamily="34" charset="0"/>
                <a:cs typeface="Arial" panose="020B0604020202020204" pitchFamily="34" charset="0"/>
              </a:rPr>
              <a:t>, 2009, </a:t>
            </a:r>
            <a:r>
              <a:rPr lang="en-US" sz="1400" i="1" dirty="0" smtClean="0">
                <a:solidFill>
                  <a:prstClr val="black"/>
                </a:solidFill>
                <a:latin typeface="Arial" panose="020B0604020202020204" pitchFamily="34" charset="0"/>
                <a:cs typeface="Arial" panose="020B0604020202020204" pitchFamily="34" charset="0"/>
              </a:rPr>
              <a:t>PNAS</a:t>
            </a:r>
            <a:r>
              <a:rPr lang="en-US" sz="1400" dirty="0" smtClean="0">
                <a:solidFill>
                  <a:prstClr val="black"/>
                </a:solidFill>
                <a:latin typeface="Arial" panose="020B0604020202020204" pitchFamily="34" charset="0"/>
                <a:cs typeface="Arial" panose="020B0604020202020204" pitchFamily="34" charset="0"/>
              </a:rPr>
              <a:t>, </a:t>
            </a:r>
            <a:r>
              <a:rPr lang="en-US" sz="1400" b="1" dirty="0" smtClean="0">
                <a:solidFill>
                  <a:prstClr val="black"/>
                </a:solidFill>
                <a:latin typeface="Arial" panose="020B0604020202020204" pitchFamily="34" charset="0"/>
                <a:cs typeface="Arial" panose="020B0604020202020204" pitchFamily="34" charset="0"/>
              </a:rPr>
              <a:t>106,</a:t>
            </a:r>
            <a:r>
              <a:rPr lang="en-US" sz="1400" dirty="0" smtClean="0">
                <a:solidFill>
                  <a:prstClr val="black"/>
                </a:solidFill>
                <a:latin typeface="Arial" panose="020B0604020202020204" pitchFamily="34" charset="0"/>
                <a:cs typeface="Arial" panose="020B0604020202020204" pitchFamily="34" charset="0"/>
              </a:rPr>
              <a:t> 1704-1709</a:t>
            </a:r>
            <a:endParaRPr lang="en-US"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091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521977"/>
            <a:ext cx="9015365" cy="2361436"/>
          </a:xfrm>
          <a:prstGeom prst="rect">
            <a:avLst/>
          </a:prstGeom>
        </p:spPr>
      </p:pic>
      <p:pic>
        <p:nvPicPr>
          <p:cNvPr id="6" name="Picture 5"/>
          <p:cNvPicPr>
            <a:picLocks noChangeAspect="1"/>
          </p:cNvPicPr>
          <p:nvPr/>
        </p:nvPicPr>
        <p:blipFill>
          <a:blip r:embed="rId4"/>
          <a:stretch>
            <a:fillRect/>
          </a:stretch>
        </p:blipFill>
        <p:spPr>
          <a:xfrm>
            <a:off x="804916" y="3883412"/>
            <a:ext cx="8210449" cy="536878"/>
          </a:xfrm>
          <a:prstGeom prst="rect">
            <a:avLst/>
          </a:prstGeom>
        </p:spPr>
      </p:pic>
      <p:sp>
        <p:nvSpPr>
          <p:cNvPr id="7" name="TextBox 6"/>
          <p:cNvSpPr txBox="1"/>
          <p:nvPr/>
        </p:nvSpPr>
        <p:spPr>
          <a:xfrm>
            <a:off x="528320" y="4541520"/>
            <a:ext cx="8280400" cy="707886"/>
          </a:xfrm>
          <a:prstGeom prst="rect">
            <a:avLst/>
          </a:prstGeom>
          <a:noFill/>
        </p:spPr>
        <p:txBody>
          <a:bodyPr wrap="square" rtlCol="0">
            <a:spAutoFit/>
          </a:bodyPr>
          <a:lstStyle/>
          <a:p>
            <a:pPr algn="ctr" fontAlgn="auto">
              <a:spcBef>
                <a:spcPts val="0"/>
              </a:spcBef>
              <a:spcAft>
                <a:spcPts val="0"/>
              </a:spcAft>
            </a:pPr>
            <a:r>
              <a:rPr lang="en-US" sz="2000" dirty="0" smtClean="0">
                <a:solidFill>
                  <a:srgbClr val="0000FF"/>
                </a:solidFill>
                <a:latin typeface="Arial" panose="020B0604020202020204" pitchFamily="34" charset="0"/>
                <a:cs typeface="Arial" panose="020B0604020202020204" pitchFamily="34" charset="0"/>
              </a:rPr>
              <a:t>Carbon dioxide concentrations from ice cores (green dots) and direct measurements (blue curve) </a:t>
            </a:r>
          </a:p>
        </p:txBody>
      </p:sp>
      <p:sp>
        <p:nvSpPr>
          <p:cNvPr id="8" name="TextBox 7"/>
          <p:cNvSpPr txBox="1"/>
          <p:nvPr/>
        </p:nvSpPr>
        <p:spPr>
          <a:xfrm>
            <a:off x="4880245" y="6339840"/>
            <a:ext cx="4135120" cy="307777"/>
          </a:xfrm>
          <a:prstGeom prst="rect">
            <a:avLst/>
          </a:prstGeom>
          <a:noFill/>
        </p:spPr>
        <p:txBody>
          <a:bodyPr wrap="square" rtlCol="0">
            <a:spAutoFit/>
          </a:bodyPr>
          <a:lstStyle/>
          <a:p>
            <a:pPr fontAlgn="auto">
              <a:spcBef>
                <a:spcPts val="0"/>
              </a:spcBef>
              <a:spcAft>
                <a:spcPts val="0"/>
              </a:spcAft>
            </a:pPr>
            <a:r>
              <a:rPr lang="en-US" sz="1400" dirty="0" smtClean="0">
                <a:solidFill>
                  <a:prstClr val="black"/>
                </a:solidFill>
                <a:latin typeface="Arial" panose="020B0604020202020204" pitchFamily="34" charset="0"/>
                <a:cs typeface="Arial" panose="020B0604020202020204" pitchFamily="34" charset="0"/>
              </a:rPr>
              <a:t>Source: </a:t>
            </a:r>
            <a:r>
              <a:rPr lang="en-US" sz="1400" i="1" dirty="0" smtClean="0">
                <a:solidFill>
                  <a:prstClr val="black"/>
                </a:solidFill>
                <a:latin typeface="Arial" panose="020B0604020202020204" pitchFamily="34" charset="0"/>
                <a:cs typeface="Arial" panose="020B0604020202020204" pitchFamily="34" charset="0"/>
              </a:rPr>
              <a:t>IPCC Assessment Report 5 (Chapter 6)</a:t>
            </a:r>
          </a:p>
        </p:txBody>
      </p:sp>
      <p:sp>
        <p:nvSpPr>
          <p:cNvPr id="2" name="Title 1"/>
          <p:cNvSpPr>
            <a:spLocks noGrp="1"/>
          </p:cNvSpPr>
          <p:nvPr>
            <p:ph type="title"/>
          </p:nvPr>
        </p:nvSpPr>
        <p:spPr/>
        <p:txBody>
          <a:bodyPr/>
          <a:lstStyle/>
          <a:p>
            <a:r>
              <a:rPr lang="en-US" dirty="0" smtClean="0">
                <a:solidFill>
                  <a:srgbClr val="0033CC"/>
                </a:solidFill>
              </a:rPr>
              <a:t>Carbon Dioxide Content is Increasing</a:t>
            </a:r>
            <a:endParaRPr lang="en-US" dirty="0">
              <a:solidFill>
                <a:srgbClr val="0033CC"/>
              </a:solidFill>
            </a:endParaRPr>
          </a:p>
        </p:txBody>
      </p:sp>
    </p:spTree>
    <p:extLst>
      <p:ext uri="{BB962C8B-B14F-4D97-AF65-F5344CB8AC3E}">
        <p14:creationId xmlns:p14="http://schemas.microsoft.com/office/powerpoint/2010/main" val="39877354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304329"/>
            <a:ext cx="8458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i="1" dirty="0" smtClean="0">
                <a:solidFill>
                  <a:srgbClr val="0033CC"/>
                </a:solidFill>
                <a:latin typeface="Calibri" panose="020F0502020204030204"/>
                <a:ea typeface="Times New Roman" pitchFamily="18" charset="0"/>
                <a:cs typeface="Arial" pitchFamily="34" charset="0"/>
              </a:rPr>
              <a:t>“Climate change could have significant geopolitical impacts around the world, contributing to poverty, environmental degradation, and the further weakening of fragile governments. Climate change will contribute to food and water scarcity, will increase the spread of disease, and may spur or exacerbate mass migration.”</a:t>
            </a:r>
          </a:p>
          <a:p>
            <a:endParaRPr lang="en-US" sz="2400" i="1" dirty="0" smtClean="0">
              <a:solidFill>
                <a:srgbClr val="0033CC"/>
              </a:solidFill>
              <a:latin typeface="Calibri" panose="020F0502020204030204"/>
              <a:cs typeface="Arial" pitchFamily="34" charset="0"/>
            </a:endParaRPr>
          </a:p>
          <a:p>
            <a:endParaRPr lang="en-US" sz="2400" dirty="0" smtClean="0">
              <a:solidFill>
                <a:srgbClr val="0033CC"/>
              </a:solidFill>
              <a:latin typeface="Calibri" panose="020F0502020204030204"/>
            </a:endParaRPr>
          </a:p>
          <a:p>
            <a:pPr lvl="2"/>
            <a:r>
              <a:rPr lang="en-US" sz="2400" dirty="0" smtClean="0">
                <a:solidFill>
                  <a:srgbClr val="0033CC"/>
                </a:solidFill>
                <a:latin typeface="Calibri" panose="020F0502020204030204"/>
                <a:cs typeface="Arial" pitchFamily="34" charset="0"/>
              </a:rPr>
              <a:t>-- Quadrennial Defense Review, U.S. Department of Defense, February, 2010</a:t>
            </a:r>
          </a:p>
        </p:txBody>
      </p:sp>
    </p:spTree>
    <p:extLst>
      <p:ext uri="{BB962C8B-B14F-4D97-AF65-F5344CB8AC3E}">
        <p14:creationId xmlns:p14="http://schemas.microsoft.com/office/powerpoint/2010/main" val="4609232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SzPct val="70000"/>
              <a:buBlip>
                <a:blip r:embed="rId2"/>
              </a:buBlip>
            </a:pP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Projections of climate change effects on weather extremes vary a great deal depending on type of event and model projections</a:t>
            </a:r>
          </a:p>
          <a:p>
            <a:pPr>
              <a:buSzPct val="70000"/>
              <a:buNone/>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a:buSzPct val="70000"/>
              <a:buBlip>
                <a:blip r:embed="rId2"/>
              </a:buBlip>
            </a:pP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Incidence of floods increases fairly rapidly</a:t>
            </a:r>
          </a:p>
          <a:p>
            <a:pPr>
              <a:buSzPct val="70000"/>
              <a:buBlip>
                <a:blip r:embed="rId2"/>
              </a:buBlip>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a:buSzPct val="70000"/>
              <a:buBlip>
                <a:blip r:embed="rId2"/>
              </a:buBlip>
            </a:pP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Incidence of drought also increases rapidly</a:t>
            </a:r>
          </a:p>
          <a:p>
            <a:pPr>
              <a:buSzPct val="70000"/>
              <a:buBlip>
                <a:blip r:embed="rId2"/>
              </a:buBlip>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a:buSzPct val="70000"/>
              <a:buNone/>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685800" y="304800"/>
            <a:ext cx="7620000" cy="1077218"/>
          </a:xfrm>
          <a:prstGeom prst="rect">
            <a:avLst/>
          </a:prstGeom>
          <a:noFill/>
        </p:spPr>
        <p:txBody>
          <a:bodyPr wrap="square" rtlCol="0">
            <a:spAutoFit/>
          </a:bodyPr>
          <a:lstStyle/>
          <a:p>
            <a:pPr algn="ctr"/>
            <a:r>
              <a:rPr lang="en-US" sz="3200" b="1" dirty="0" smtClean="0">
                <a:solidFill>
                  <a:srgbClr val="0033CC"/>
                </a:solidFill>
                <a:effectLst>
                  <a:outerShdw blurRad="38100" dist="38100" dir="2700000" algn="tl">
                    <a:srgbClr val="000000">
                      <a:alpha val="43137"/>
                    </a:srgbClr>
                  </a:outerShdw>
                </a:effectLst>
              </a:rPr>
              <a:t>Summary of Global Warming Effects on Extreme Weather</a:t>
            </a:r>
            <a:endParaRPr lang="en-US" sz="3200" b="1" dirty="0">
              <a:solidFill>
                <a:srgbClr val="0033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47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a:buSzPct val="70000"/>
              <a:buBlip>
                <a:blip r:embed="rId2"/>
              </a:buBlip>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a:buSzPct val="70000"/>
              <a:buBlip>
                <a:blip r:embed="rId2"/>
              </a:buBlip>
            </a:pP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Frequency of intense (destructive) hurricanes projected to increase</a:t>
            </a:r>
          </a:p>
          <a:p>
            <a:pPr>
              <a:buSzPct val="70000"/>
              <a:buNone/>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a:buSzPct val="70000"/>
              <a:buBlip>
                <a:blip r:embed="rId2"/>
              </a:buBlip>
            </a:pP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Very little currently known about response of severe thunderstorms to climate change</a:t>
            </a:r>
          </a:p>
          <a:p>
            <a:pPr>
              <a:buSzPct val="70000"/>
              <a:buNone/>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26558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n-US" b="1" dirty="0" smtClean="0">
                <a:solidFill>
                  <a:srgbClr val="0033CC"/>
                </a:solidFill>
                <a:effectLst>
                  <a:outerShdw blurRad="38100" dist="38100" dir="2700000" algn="tl">
                    <a:srgbClr val="C0C0C0"/>
                  </a:outerShdw>
                </a:effectLst>
                <a:latin typeface="Arial" pitchFamily="34" charset="0"/>
                <a:cs typeface="Arial" pitchFamily="34" charset="0"/>
              </a:rPr>
              <a:t>Options for Dealing with Climate Change</a:t>
            </a:r>
          </a:p>
        </p:txBody>
      </p:sp>
      <p:sp>
        <p:nvSpPr>
          <p:cNvPr id="58371" name="Rectangle 3"/>
          <p:cNvSpPr>
            <a:spLocks noGrp="1" noChangeArrowheads="1"/>
          </p:cNvSpPr>
          <p:nvPr>
            <p:ph type="body" idx="1"/>
          </p:nvPr>
        </p:nvSpPr>
        <p:spPr/>
        <p:txBody>
          <a:bodyPr/>
          <a:lstStyle/>
          <a:p>
            <a:pPr eaLnBrk="1" hangingPunct="1">
              <a:lnSpc>
                <a:spcPct val="90000"/>
              </a:lnSpc>
            </a:pPr>
            <a:r>
              <a:rPr lang="en-US" sz="2800" b="1" dirty="0" smtClean="0">
                <a:solidFill>
                  <a:srgbClr val="002162"/>
                </a:solidFill>
                <a:latin typeface="Arial" pitchFamily="34" charset="0"/>
                <a:cs typeface="Arial" pitchFamily="34" charset="0"/>
              </a:rPr>
              <a:t> Reduce emissions</a:t>
            </a:r>
          </a:p>
          <a:p>
            <a:pPr lvl="1" eaLnBrk="1" hangingPunct="1">
              <a:lnSpc>
                <a:spcPct val="90000"/>
              </a:lnSpc>
            </a:pPr>
            <a:r>
              <a:rPr lang="en-US" sz="2400" dirty="0" smtClean="0">
                <a:solidFill>
                  <a:srgbClr val="002162"/>
                </a:solidFill>
                <a:latin typeface="Arial" pitchFamily="34" charset="0"/>
                <a:cs typeface="Arial" pitchFamily="34" charset="0"/>
              </a:rPr>
              <a:t> gasification of coal</a:t>
            </a:r>
          </a:p>
          <a:p>
            <a:pPr lvl="1" eaLnBrk="1" hangingPunct="1">
              <a:lnSpc>
                <a:spcPct val="90000"/>
              </a:lnSpc>
            </a:pPr>
            <a:r>
              <a:rPr lang="en-US" sz="2400" dirty="0">
                <a:solidFill>
                  <a:srgbClr val="002162"/>
                </a:solidFill>
              </a:rPr>
              <a:t> </a:t>
            </a:r>
            <a:r>
              <a:rPr lang="en-US" sz="2400" dirty="0" smtClean="0">
                <a:solidFill>
                  <a:srgbClr val="002162"/>
                </a:solidFill>
                <a:latin typeface="Arial" pitchFamily="34" charset="0"/>
                <a:cs typeface="Arial" pitchFamily="34" charset="0"/>
              </a:rPr>
              <a:t>alternative energy– solar, nuclear, wind, etc.</a:t>
            </a:r>
          </a:p>
          <a:p>
            <a:pPr eaLnBrk="1" hangingPunct="1">
              <a:lnSpc>
                <a:spcPct val="90000"/>
              </a:lnSpc>
            </a:pPr>
            <a:r>
              <a:rPr lang="en-US" sz="2800" b="1" dirty="0" smtClean="0">
                <a:solidFill>
                  <a:srgbClr val="002162"/>
                </a:solidFill>
                <a:latin typeface="Arial" pitchFamily="34" charset="0"/>
                <a:cs typeface="Arial" pitchFamily="34" charset="0"/>
              </a:rPr>
              <a:t> Carbon capture and sequestration</a:t>
            </a:r>
          </a:p>
          <a:p>
            <a:pPr eaLnBrk="1" hangingPunct="1">
              <a:lnSpc>
                <a:spcPct val="90000"/>
              </a:lnSpc>
            </a:pPr>
            <a:r>
              <a:rPr lang="en-US" sz="2800" b="1" dirty="0" smtClean="0">
                <a:solidFill>
                  <a:srgbClr val="002162"/>
                </a:solidFill>
                <a:latin typeface="Arial" pitchFamily="34" charset="0"/>
                <a:cs typeface="Arial" pitchFamily="34" charset="0"/>
              </a:rPr>
              <a:t> Other geoengineering</a:t>
            </a:r>
          </a:p>
          <a:p>
            <a:pPr lvl="1" eaLnBrk="1" hangingPunct="1">
              <a:lnSpc>
                <a:spcPct val="90000"/>
              </a:lnSpc>
            </a:pPr>
            <a:r>
              <a:rPr lang="en-US" sz="2400" dirty="0" smtClean="0">
                <a:solidFill>
                  <a:srgbClr val="002162"/>
                </a:solidFill>
                <a:latin typeface="Arial" pitchFamily="34" charset="0"/>
                <a:cs typeface="Arial" pitchFamily="34" charset="0"/>
              </a:rPr>
              <a:t> technically feasible, $20-30 billion/year</a:t>
            </a:r>
          </a:p>
          <a:p>
            <a:pPr lvl="1" eaLnBrk="1" hangingPunct="1">
              <a:lnSpc>
                <a:spcPct val="90000"/>
              </a:lnSpc>
            </a:pPr>
            <a:r>
              <a:rPr lang="en-US" sz="2400" dirty="0" smtClean="0">
                <a:solidFill>
                  <a:srgbClr val="002162"/>
                </a:solidFill>
                <a:latin typeface="Arial" pitchFamily="34" charset="0"/>
                <a:cs typeface="Arial" pitchFamily="34" charset="0"/>
              </a:rPr>
              <a:t> side effects, e.g. reduced precipitation</a:t>
            </a:r>
          </a:p>
          <a:p>
            <a:pPr eaLnBrk="1" hangingPunct="1">
              <a:lnSpc>
                <a:spcPct val="90000"/>
              </a:lnSpc>
            </a:pPr>
            <a:r>
              <a:rPr lang="en-US" sz="2800" b="1" dirty="0" smtClean="0">
                <a:solidFill>
                  <a:srgbClr val="002162"/>
                </a:solidFill>
                <a:latin typeface="Arial" pitchFamily="34" charset="0"/>
                <a:cs typeface="Arial" pitchFamily="34" charset="0"/>
              </a:rPr>
              <a:t> Adaptation</a:t>
            </a:r>
          </a:p>
        </p:txBody>
      </p:sp>
    </p:spTree>
    <p:extLst>
      <p:ext uri="{BB962C8B-B14F-4D97-AF65-F5344CB8AC3E}">
        <p14:creationId xmlns:p14="http://schemas.microsoft.com/office/powerpoint/2010/main" val="67954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500"/>
                                        <p:tgtEl>
                                          <p:spTgt spid="58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fade">
                                      <p:cBhvr>
                                        <p:cTn id="12" dur="500"/>
                                        <p:tgtEl>
                                          <p:spTgt spid="583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371">
                                            <p:txEl>
                                              <p:pRg st="2" end="2"/>
                                            </p:txEl>
                                          </p:spTgt>
                                        </p:tgtEl>
                                        <p:attrNameLst>
                                          <p:attrName>style.visibility</p:attrName>
                                        </p:attrNameLst>
                                      </p:cBhvr>
                                      <p:to>
                                        <p:strVal val="visible"/>
                                      </p:to>
                                    </p:set>
                                    <p:animEffect transition="in" filter="fade">
                                      <p:cBhvr>
                                        <p:cTn id="17" dur="500"/>
                                        <p:tgtEl>
                                          <p:spTgt spid="583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371">
                                            <p:txEl>
                                              <p:pRg st="3" end="3"/>
                                            </p:txEl>
                                          </p:spTgt>
                                        </p:tgtEl>
                                        <p:attrNameLst>
                                          <p:attrName>style.visibility</p:attrName>
                                        </p:attrNameLst>
                                      </p:cBhvr>
                                      <p:to>
                                        <p:strVal val="visible"/>
                                      </p:to>
                                    </p:set>
                                    <p:animEffect transition="in" filter="fade">
                                      <p:cBhvr>
                                        <p:cTn id="22" dur="500"/>
                                        <p:tgtEl>
                                          <p:spTgt spid="583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371">
                                            <p:txEl>
                                              <p:pRg st="4" end="4"/>
                                            </p:txEl>
                                          </p:spTgt>
                                        </p:tgtEl>
                                        <p:attrNameLst>
                                          <p:attrName>style.visibility</p:attrName>
                                        </p:attrNameLst>
                                      </p:cBhvr>
                                      <p:to>
                                        <p:strVal val="visible"/>
                                      </p:to>
                                    </p:set>
                                    <p:animEffect transition="in" filter="fade">
                                      <p:cBhvr>
                                        <p:cTn id="27" dur="500"/>
                                        <p:tgtEl>
                                          <p:spTgt spid="583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371">
                                            <p:txEl>
                                              <p:pRg st="5" end="5"/>
                                            </p:txEl>
                                          </p:spTgt>
                                        </p:tgtEl>
                                        <p:attrNameLst>
                                          <p:attrName>style.visibility</p:attrName>
                                        </p:attrNameLst>
                                      </p:cBhvr>
                                      <p:to>
                                        <p:strVal val="visible"/>
                                      </p:to>
                                    </p:set>
                                    <p:animEffect transition="in" filter="fade">
                                      <p:cBhvr>
                                        <p:cTn id="32" dur="500"/>
                                        <p:tgtEl>
                                          <p:spTgt spid="583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371">
                                            <p:txEl>
                                              <p:pRg st="6" end="6"/>
                                            </p:txEl>
                                          </p:spTgt>
                                        </p:tgtEl>
                                        <p:attrNameLst>
                                          <p:attrName>style.visibility</p:attrName>
                                        </p:attrNameLst>
                                      </p:cBhvr>
                                      <p:to>
                                        <p:strVal val="visible"/>
                                      </p:to>
                                    </p:set>
                                    <p:animEffect transition="in" filter="fade">
                                      <p:cBhvr>
                                        <p:cTn id="37" dur="500"/>
                                        <p:tgtEl>
                                          <p:spTgt spid="583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8371">
                                            <p:txEl>
                                              <p:pRg st="7" end="7"/>
                                            </p:txEl>
                                          </p:spTgt>
                                        </p:tgtEl>
                                        <p:attrNameLst>
                                          <p:attrName>style.visibility</p:attrName>
                                        </p:attrNameLst>
                                      </p:cBhvr>
                                      <p:to>
                                        <p:strVal val="visible"/>
                                      </p:to>
                                    </p:set>
                                    <p:animEffect transition="in" filter="fade">
                                      <p:cBhvr>
                                        <p:cTn id="42" dur="500"/>
                                        <p:tgtEl>
                                          <p:spTgt spid="583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600200"/>
            <a:ext cx="7886700" cy="1325563"/>
          </a:xfrm>
        </p:spPr>
        <p:txBody>
          <a:bodyPr/>
          <a:lstStyle/>
          <a:p>
            <a:r>
              <a:rPr lang="en-US" b="1" dirty="0" smtClean="0">
                <a:solidFill>
                  <a:srgbClr val="0033CC"/>
                </a:solidFill>
              </a:rPr>
              <a:t>The Nature of the Beast</a:t>
            </a:r>
            <a:endParaRPr lang="en-US" b="1" dirty="0">
              <a:solidFill>
                <a:srgbClr val="0033CC"/>
              </a:solidFill>
            </a:endParaRPr>
          </a:p>
        </p:txBody>
      </p:sp>
    </p:spTree>
    <p:extLst>
      <p:ext uri="{BB962C8B-B14F-4D97-AF65-F5344CB8AC3E}">
        <p14:creationId xmlns:p14="http://schemas.microsoft.com/office/powerpoint/2010/main" val="19051996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33CC"/>
                </a:solidFill>
              </a:rPr>
              <a:t>Consider the Following Statements:</a:t>
            </a:r>
            <a:endParaRPr lang="en-US" dirty="0">
              <a:solidFill>
                <a:srgbClr val="0033CC"/>
              </a:solidFill>
            </a:endParaRPr>
          </a:p>
        </p:txBody>
      </p:sp>
      <p:sp>
        <p:nvSpPr>
          <p:cNvPr id="4" name="Content Placeholder 3"/>
          <p:cNvSpPr>
            <a:spLocks noGrp="1"/>
          </p:cNvSpPr>
          <p:nvPr>
            <p:ph idx="1"/>
          </p:nvPr>
        </p:nvSpPr>
        <p:spPr>
          <a:xfrm>
            <a:off x="628650" y="1825625"/>
            <a:ext cx="8058150" cy="4351338"/>
          </a:xfrm>
        </p:spPr>
        <p:txBody>
          <a:bodyPr/>
          <a:lstStyle/>
          <a:p>
            <a:r>
              <a:rPr lang="en-US" dirty="0" smtClean="0"/>
              <a:t>  </a:t>
            </a:r>
            <a:r>
              <a:rPr lang="en-US" sz="2400" dirty="0" smtClean="0"/>
              <a:t>In all probability, we will successfully adapt to climate 	change brought about by doubling CO</a:t>
            </a:r>
            <a:r>
              <a:rPr lang="en-US" sz="2400" baseline="-25000" dirty="0" smtClean="0"/>
              <a:t>2</a:t>
            </a:r>
            <a:r>
              <a:rPr lang="en-US" sz="2400" dirty="0" smtClean="0"/>
              <a:t>. </a:t>
            </a:r>
          </a:p>
          <a:p>
            <a:endParaRPr lang="en-US" sz="2400" dirty="0"/>
          </a:p>
          <a:p>
            <a:r>
              <a:rPr lang="en-US" sz="2400" dirty="0" smtClean="0"/>
              <a:t>  In all probability, if you allow your 8-year-old to cross a 	busy street to catch her school bus, she will make it.</a:t>
            </a:r>
          </a:p>
          <a:p>
            <a:endParaRPr lang="en-US" sz="2400" dirty="0"/>
          </a:p>
          <a:p>
            <a:r>
              <a:rPr lang="en-US" sz="2400" dirty="0" smtClean="0"/>
              <a:t>  There is a 99% chance she will make it.</a:t>
            </a:r>
          </a:p>
          <a:p>
            <a:endParaRPr lang="en-US" sz="2400" dirty="0"/>
          </a:p>
          <a:p>
            <a:r>
              <a:rPr lang="en-US" sz="2400" dirty="0" smtClean="0"/>
              <a:t>  There is a 1% chance that she will not. </a:t>
            </a:r>
            <a:endParaRPr lang="en-US" sz="2400" dirty="0"/>
          </a:p>
        </p:txBody>
      </p:sp>
    </p:spTree>
    <p:extLst>
      <p:ext uri="{BB962C8B-B14F-4D97-AF65-F5344CB8AC3E}">
        <p14:creationId xmlns:p14="http://schemas.microsoft.com/office/powerpoint/2010/main" val="73477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r>
              <a:rPr lang="en-GB" sz="1600" i="1" dirty="0">
                <a:solidFill>
                  <a:srgbClr val="000000"/>
                </a:solidFill>
                <a:latin typeface="Arial" pitchFamily="34" charset="0"/>
                <a:cs typeface="Arial" pitchFamily="34" charset="0"/>
              </a:rPr>
              <a:t>Source: </a:t>
            </a:r>
            <a:r>
              <a:rPr lang="en-GB" sz="1600" i="1" dirty="0" smtClean="0">
                <a:solidFill>
                  <a:srgbClr val="000000"/>
                </a:solidFill>
                <a:latin typeface="Arial" pitchFamily="34" charset="0"/>
                <a:cs typeface="Arial" pitchFamily="34" charset="0"/>
              </a:rPr>
              <a:t>100000 </a:t>
            </a:r>
            <a:r>
              <a:rPr lang="en-GB" sz="1600" i="1" dirty="0">
                <a:solidFill>
                  <a:srgbClr val="000000"/>
                </a:solidFill>
                <a:latin typeface="Arial" pitchFamily="34" charset="0"/>
                <a:cs typeface="Arial" pitchFamily="34" charset="0"/>
              </a:rPr>
              <a:t>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smtClean="0"/>
              <a:t> </a:t>
            </a:r>
            <a:r>
              <a:rPr lang="en-GB" sz="2400" b="0" dirty="0" smtClean="0">
                <a:solidFill>
                  <a:srgbClr val="0033CC"/>
                </a:solidFill>
                <a:latin typeface="Arial" pitchFamily="34" charset="0"/>
                <a:cs typeface="Arial" pitchFamily="34" charset="0"/>
              </a:rPr>
              <a:t>Estimate of how </a:t>
            </a:r>
            <a:r>
              <a:rPr lang="en-GB" sz="2400" dirty="0" smtClean="0">
                <a:solidFill>
                  <a:srgbClr val="0033CC"/>
                </a:solidFill>
                <a:latin typeface="Arial" pitchFamily="34" charset="0"/>
                <a:cs typeface="Arial" pitchFamily="34" charset="0"/>
              </a:rPr>
              <a:t>much global climate will warm as a result of doubling CO</a:t>
            </a:r>
            <a:r>
              <a:rPr lang="en-GB" sz="2400" baseline="-25000" dirty="0" smtClean="0">
                <a:solidFill>
                  <a:srgbClr val="0033CC"/>
                </a:solidFill>
                <a:latin typeface="Arial" pitchFamily="34" charset="0"/>
                <a:cs typeface="Arial" pitchFamily="34" charset="0"/>
              </a:rPr>
              <a:t>2</a:t>
            </a:r>
            <a:r>
              <a:rPr lang="en-GB" sz="2400" dirty="0" smtClean="0">
                <a:solidFill>
                  <a:srgbClr val="0033CC"/>
                </a:solidFill>
                <a:latin typeface="Arial" pitchFamily="34" charset="0"/>
                <a:cs typeface="Arial" pitchFamily="34" charset="0"/>
              </a:rPr>
              <a:t>: a </a:t>
            </a:r>
            <a:r>
              <a:rPr lang="en-GB" sz="2400" b="0" dirty="0" smtClean="0">
                <a:solidFill>
                  <a:srgbClr val="0033CC"/>
                </a:solidFill>
                <a:latin typeface="Arial" pitchFamily="34" charset="0"/>
                <a:cs typeface="Arial" pitchFamily="34" charset="0"/>
              </a:rPr>
              <a:t>probability distribution</a:t>
            </a:r>
            <a:endParaRPr lang="en-GB" sz="2400" b="0" dirty="0">
              <a:solidFill>
                <a:srgbClr val="0033CC"/>
              </a:solidFill>
              <a:latin typeface="Arial" pitchFamily="34" charset="0"/>
              <a:cs typeface="Arial" pitchFamily="34" charset="0"/>
            </a:endParaRP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fontAlgn="auto">
              <a:spcBef>
                <a:spcPts val="0"/>
              </a:spcBef>
              <a:spcAft>
                <a:spcPts val="0"/>
              </a:spcAft>
            </a:pPr>
            <a:r>
              <a:rPr lang="en-US" dirty="0" smtClean="0">
                <a:solidFill>
                  <a:srgbClr val="FF0000"/>
                </a:solidFill>
                <a:latin typeface="Arial"/>
                <a:cs typeface="Arial"/>
              </a:rPr>
              <a:t>Chris Hope, U. Cambridge</a:t>
            </a:r>
          </a:p>
          <a:p>
            <a:pPr defTabSz="457200" fontAlgn="auto">
              <a:spcBef>
                <a:spcPts val="0"/>
              </a:spcBef>
              <a:spcAft>
                <a:spcPts val="0"/>
              </a:spcAft>
            </a:pPr>
            <a:r>
              <a:rPr lang="en-US" dirty="0" smtClean="0">
                <a:solidFill>
                  <a:srgbClr val="FF0000"/>
                </a:solidFill>
                <a:latin typeface="Arial"/>
                <a:cs typeface="Arial"/>
              </a:rPr>
              <a:t>courtesy Tim Palmer</a:t>
            </a:r>
            <a:endParaRPr lang="en-US" dirty="0">
              <a:solidFill>
                <a:srgbClr val="FF0000"/>
              </a:solidFill>
              <a:latin typeface="Arial"/>
              <a:cs typeface="Arial"/>
            </a:endParaRPr>
          </a:p>
        </p:txBody>
      </p:sp>
      <p:sp>
        <p:nvSpPr>
          <p:cNvPr id="3" name="TextBox 2"/>
          <p:cNvSpPr txBox="1"/>
          <p:nvPr/>
        </p:nvSpPr>
        <p:spPr>
          <a:xfrm>
            <a:off x="3830320" y="5559927"/>
            <a:ext cx="1461760" cy="307777"/>
          </a:xfrm>
          <a:prstGeom prst="rect">
            <a:avLst/>
          </a:prstGeom>
          <a:solidFill>
            <a:schemeClr val="bg1"/>
          </a:solidFill>
        </p:spPr>
        <p:txBody>
          <a:bodyPr wrap="square" rtlCol="0">
            <a:spAutoFit/>
          </a:bodyPr>
          <a:lstStyle/>
          <a:p>
            <a:pPr fontAlgn="auto">
              <a:spcBef>
                <a:spcPts val="0"/>
              </a:spcBef>
              <a:spcAft>
                <a:spcPts val="0"/>
              </a:spcAft>
            </a:pPr>
            <a:r>
              <a:rPr lang="en-US" sz="1400" dirty="0" smtClean="0">
                <a:solidFill>
                  <a:prstClr val="black"/>
                </a:solidFill>
                <a:latin typeface="Arial" panose="020B0604020202020204" pitchFamily="34" charset="0"/>
                <a:cs typeface="Arial" panose="020B0604020202020204" pitchFamily="34" charset="0"/>
              </a:rPr>
              <a:t>Degrees C</a:t>
            </a:r>
          </a:p>
        </p:txBody>
      </p:sp>
    </p:spTree>
    <p:custDataLst>
      <p:tags r:id="rId1"/>
    </p:custDataLst>
    <p:extLst>
      <p:ext uri="{BB962C8B-B14F-4D97-AF65-F5344CB8AC3E}">
        <p14:creationId xmlns:p14="http://schemas.microsoft.com/office/powerpoint/2010/main" val="355021646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CO</a:t>
            </a:r>
            <a:r>
              <a:rPr lang="en-US" baseline="-25000" dirty="0" smtClean="0">
                <a:solidFill>
                  <a:srgbClr val="0000FF"/>
                </a:solidFill>
              </a:rPr>
              <a:t>2</a:t>
            </a:r>
            <a:r>
              <a:rPr lang="en-US" dirty="0" smtClean="0">
                <a:solidFill>
                  <a:srgbClr val="0000FF"/>
                </a:solidFill>
              </a:rPr>
              <a:t> Will Likely Go Well Beyond Doubling</a:t>
            </a:r>
            <a:endParaRPr lang="en-US" dirty="0">
              <a:solidFill>
                <a:srgbClr val="0000FF"/>
              </a:solidFill>
            </a:endParaRP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pPr fontAlgn="auto">
              <a:spcBef>
                <a:spcPts val="0"/>
              </a:spcBef>
              <a:spcAft>
                <a:spcPts val="0"/>
              </a:spcAft>
            </a:pPr>
            <a:r>
              <a:rPr lang="en-US" sz="1400" dirty="0" smtClean="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5583117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8200" y="228600"/>
            <a:ext cx="7213126" cy="5309094"/>
          </a:xfrm>
          <a:prstGeom prst="rect">
            <a:avLst/>
          </a:prstGeom>
        </p:spPr>
      </p:pic>
      <p:sp>
        <p:nvSpPr>
          <p:cNvPr id="4" name="Rectangle 3"/>
          <p:cNvSpPr/>
          <p:nvPr/>
        </p:nvSpPr>
        <p:spPr>
          <a:xfrm>
            <a:off x="304800" y="5314105"/>
            <a:ext cx="8534400" cy="1323439"/>
          </a:xfrm>
          <a:prstGeom prst="rect">
            <a:avLst/>
          </a:prstGeom>
        </p:spPr>
        <p:txBody>
          <a:bodyPr wrap="square">
            <a:spAutoFit/>
          </a:bodyPr>
          <a:lstStyle/>
          <a:p>
            <a:r>
              <a:rPr lang="en-US" sz="1600" dirty="0"/>
              <a:t>Annual global climate change costs (in trillions of dollars) in low emissions (purple) and business as usual (A1B; red) scenarios. The dashed lines represent the 5% and 95% probability range. Annual global climate change costs (in trillions of dollars) in low emissions (purple) and business as usual (A1B; red) scenarios. The dashed lines represent the 5% and 95% probability range. </a:t>
            </a:r>
          </a:p>
        </p:txBody>
      </p:sp>
    </p:spTree>
    <p:extLst>
      <p:ext uri="{BB962C8B-B14F-4D97-AF65-F5344CB8AC3E}">
        <p14:creationId xmlns:p14="http://schemas.microsoft.com/office/powerpoint/2010/main" val="20547060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  </a:t>
            </a:r>
            <a:r>
              <a:rPr lang="en-US" sz="2400" dirty="0" smtClean="0"/>
              <a:t>My generation is pushing yours in front of a bus.</a:t>
            </a:r>
          </a:p>
          <a:p>
            <a:endParaRPr lang="en-US" sz="2400" dirty="0"/>
          </a:p>
          <a:p>
            <a:r>
              <a:rPr lang="en-US" sz="2400" dirty="0" smtClean="0"/>
              <a:t>  A bus we are driving, and which we refuse to slow 	down.</a:t>
            </a:r>
          </a:p>
          <a:p>
            <a:endParaRPr lang="en-US" sz="2400" dirty="0"/>
          </a:p>
          <a:p>
            <a:r>
              <a:rPr lang="en-US" sz="2400" dirty="0" smtClean="0"/>
              <a:t>  In all probability you will make it.</a:t>
            </a:r>
          </a:p>
          <a:p>
            <a:endParaRPr lang="en-US" sz="2400" dirty="0"/>
          </a:p>
          <a:p>
            <a:r>
              <a:rPr lang="en-US" sz="2400" dirty="0" smtClean="0"/>
              <a:t>  Maybe you won’t.</a:t>
            </a:r>
            <a:endParaRPr lang="en-US" sz="2400" dirty="0"/>
          </a:p>
        </p:txBody>
      </p:sp>
    </p:spTree>
    <p:extLst>
      <p:ext uri="{BB962C8B-B14F-4D97-AF65-F5344CB8AC3E}">
        <p14:creationId xmlns:p14="http://schemas.microsoft.com/office/powerpoint/2010/main" val="172784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GlobalT\CO2_versus_T.png"/>
          <p:cNvPicPr>
            <a:picLocks noChangeAspect="1" noChangeArrowheads="1"/>
          </p:cNvPicPr>
          <p:nvPr/>
        </p:nvPicPr>
        <p:blipFill>
          <a:blip r:embed="rId2" cstate="print"/>
          <a:srcRect/>
          <a:stretch>
            <a:fillRect/>
          </a:stretch>
        </p:blipFill>
        <p:spPr bwMode="auto">
          <a:xfrm>
            <a:off x="712334" y="533400"/>
            <a:ext cx="7819293" cy="5867399"/>
          </a:xfrm>
          <a:prstGeom prst="rect">
            <a:avLst/>
          </a:prstGeom>
          <a:noFill/>
        </p:spPr>
      </p:pic>
    </p:spTree>
    <p:extLst>
      <p:ext uri="{BB962C8B-B14F-4D97-AF65-F5344CB8AC3E}">
        <p14:creationId xmlns:p14="http://schemas.microsoft.com/office/powerpoint/2010/main" val="204343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rPr>
              <a:t>What Can You Do?</a:t>
            </a:r>
            <a:endParaRPr lang="en-US" dirty="0">
              <a:solidFill>
                <a:srgbClr val="0033CC"/>
              </a:solidFill>
            </a:endParaRPr>
          </a:p>
        </p:txBody>
      </p:sp>
      <p:sp>
        <p:nvSpPr>
          <p:cNvPr id="3" name="Content Placeholder 2"/>
          <p:cNvSpPr>
            <a:spLocks noGrp="1"/>
          </p:cNvSpPr>
          <p:nvPr>
            <p:ph idx="1"/>
          </p:nvPr>
        </p:nvSpPr>
        <p:spPr/>
        <p:txBody>
          <a:bodyPr/>
          <a:lstStyle/>
          <a:p>
            <a:r>
              <a:rPr lang="en-US" dirty="0" smtClean="0"/>
              <a:t>  Conserve energy and find ways to design buildings/vehicles 	that use less energy</a:t>
            </a:r>
          </a:p>
          <a:p>
            <a:pPr marL="0" indent="0">
              <a:buNone/>
            </a:pPr>
            <a:endParaRPr lang="en-US" dirty="0" smtClean="0"/>
          </a:p>
          <a:p>
            <a:r>
              <a:rPr lang="en-US" dirty="0"/>
              <a:t> </a:t>
            </a:r>
            <a:r>
              <a:rPr lang="en-US" dirty="0" smtClean="0"/>
              <a:t> Get involved in efforts to develop clean energy and/or carbon 	capture and sequestration</a:t>
            </a:r>
          </a:p>
          <a:p>
            <a:pPr marL="0" indent="0">
              <a:buNone/>
            </a:pPr>
            <a:endParaRPr lang="en-US" dirty="0" smtClean="0"/>
          </a:p>
          <a:p>
            <a:r>
              <a:rPr lang="en-US" dirty="0"/>
              <a:t> </a:t>
            </a:r>
            <a:r>
              <a:rPr lang="en-US" dirty="0" smtClean="0"/>
              <a:t> </a:t>
            </a:r>
            <a:r>
              <a:rPr lang="en-US" b="1" dirty="0" smtClean="0"/>
              <a:t>Find ways to make it known to the generation now in power that you care about the future of Earth’s climate!</a:t>
            </a:r>
            <a:endParaRPr lang="en-US" b="1" dirty="0"/>
          </a:p>
        </p:txBody>
      </p:sp>
    </p:spTree>
    <p:extLst>
      <p:ext uri="{BB962C8B-B14F-4D97-AF65-F5344CB8AC3E}">
        <p14:creationId xmlns:p14="http://schemas.microsoft.com/office/powerpoint/2010/main" val="28942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2849" name="Picture 1" descr="C:\Users\Kerry\Documents\Papers\CMIP5_Tcs\fig6.png"/>
          <p:cNvPicPr>
            <a:picLocks noChangeAspect="1" noChangeArrowheads="1"/>
          </p:cNvPicPr>
          <p:nvPr/>
        </p:nvPicPr>
        <p:blipFill>
          <a:blip r:embed="rId2" cstate="print"/>
          <a:srcRect t="18405" r="5178" b="16104"/>
          <a:stretch>
            <a:fillRect/>
          </a:stretch>
        </p:blipFill>
        <p:spPr bwMode="auto">
          <a:xfrm>
            <a:off x="228600" y="1371600"/>
            <a:ext cx="8454343" cy="4381591"/>
          </a:xfrm>
          <a:prstGeom prst="rect">
            <a:avLst/>
          </a:prstGeom>
          <a:noFill/>
        </p:spPr>
      </p:pic>
      <p:sp>
        <p:nvSpPr>
          <p:cNvPr id="5" name="TextBox 4"/>
          <p:cNvSpPr txBox="1"/>
          <p:nvPr/>
        </p:nvSpPr>
        <p:spPr>
          <a:xfrm>
            <a:off x="304800" y="304800"/>
            <a:ext cx="8458200" cy="523220"/>
          </a:xfrm>
          <a:prstGeom prst="rect">
            <a:avLst/>
          </a:prstGeom>
          <a:noFill/>
        </p:spPr>
        <p:txBody>
          <a:bodyPr wrap="square" rtlCol="0">
            <a:spAutoFit/>
          </a:bodyPr>
          <a:lstStyle/>
          <a:p>
            <a:pPr algn="ctr"/>
            <a:r>
              <a:rPr lang="en-US" sz="2800" dirty="0" smtClean="0">
                <a:solidFill>
                  <a:srgbClr val="0033CC"/>
                </a:solidFill>
                <a:effectLst>
                  <a:outerShdw blurRad="38100" dist="38100" dir="2700000" algn="tl">
                    <a:srgbClr val="000000">
                      <a:alpha val="43137"/>
                    </a:srgbClr>
                  </a:outerShdw>
                </a:effectLst>
              </a:rPr>
              <a:t>Global Tropical Cyclone Power Dissipation</a:t>
            </a:r>
            <a:endParaRPr lang="en-US" sz="28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0674" name="Picture 2"/>
          <p:cNvPicPr>
            <a:picLocks noChangeAspect="1" noChangeArrowheads="1"/>
          </p:cNvPicPr>
          <p:nvPr/>
        </p:nvPicPr>
        <p:blipFill>
          <a:blip r:embed="rId2" cstate="print"/>
          <a:srcRect/>
          <a:stretch>
            <a:fillRect/>
          </a:stretch>
        </p:blipFill>
        <p:spPr bwMode="auto">
          <a:xfrm>
            <a:off x="695325" y="1123950"/>
            <a:ext cx="7753350" cy="4610100"/>
          </a:xfrm>
          <a:prstGeom prst="rect">
            <a:avLst/>
          </a:prstGeom>
          <a:noFill/>
          <a:ln w="9525">
            <a:noFill/>
            <a:miter lim="800000"/>
            <a:headEnd/>
            <a:tailEnd/>
          </a:ln>
        </p:spPr>
      </p:pic>
      <p:sp>
        <p:nvSpPr>
          <p:cNvPr id="3" name="TextBox 2"/>
          <p:cNvSpPr txBox="1"/>
          <p:nvPr/>
        </p:nvSpPr>
        <p:spPr>
          <a:xfrm>
            <a:off x="609600" y="609600"/>
            <a:ext cx="7696200" cy="523220"/>
          </a:xfrm>
          <a:prstGeom prst="rect">
            <a:avLst/>
          </a:prstGeom>
          <a:noFill/>
        </p:spPr>
        <p:txBody>
          <a:bodyPr wrap="square" rtlCol="0">
            <a:spAutoFit/>
          </a:bodyPr>
          <a:lstStyle/>
          <a:p>
            <a:pPr algn="ctr"/>
            <a:r>
              <a:rPr lang="en-US" sz="2800" dirty="0" smtClean="0">
                <a:solidFill>
                  <a:srgbClr val="0033CC"/>
                </a:solidFill>
                <a:effectLst>
                  <a:outerShdw blurRad="38100" dist="38100" dir="2700000" algn="tl">
                    <a:srgbClr val="000000">
                      <a:alpha val="43137"/>
                    </a:srgbClr>
                  </a:outerShdw>
                </a:effectLst>
              </a:rPr>
              <a:t>Change in Power Dissipation</a:t>
            </a:r>
            <a:endParaRPr lang="en-US" sz="28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229600" cy="2087562"/>
          </a:xfrm>
        </p:spPr>
        <p:txBody>
          <a:bodyPr>
            <a:normAutofit/>
          </a:bodyPr>
          <a:lstStyle/>
          <a:p>
            <a:r>
              <a:rPr lang="en-US" dirty="0" smtClean="0">
                <a:solidFill>
                  <a:srgbClr val="0F2AB1"/>
                </a:solidFill>
                <a:effectLst>
                  <a:outerShdw blurRad="38100" dist="38100" dir="2700000" algn="tl">
                    <a:srgbClr val="000000">
                      <a:alpha val="43137"/>
                    </a:srgbClr>
                  </a:outerShdw>
                </a:effectLst>
              </a:rPr>
              <a:t>Integrated Assessments</a:t>
            </a:r>
            <a:br>
              <a:rPr lang="en-US" dirty="0" smtClean="0">
                <a:solidFill>
                  <a:srgbClr val="0F2AB1"/>
                </a:solidFill>
                <a:effectLst>
                  <a:outerShdw blurRad="38100" dist="38100" dir="2700000" algn="tl">
                    <a:srgbClr val="000000">
                      <a:alpha val="43137"/>
                    </a:srgbClr>
                  </a:outerShdw>
                </a:effectLst>
              </a:rPr>
            </a:br>
            <a:r>
              <a:rPr lang="en-US" dirty="0" smtClean="0">
                <a:solidFill>
                  <a:srgbClr val="0F2AB1"/>
                </a:solidFill>
                <a:effectLst>
                  <a:outerShdw blurRad="38100" dist="38100" dir="2700000" algn="tl">
                    <a:srgbClr val="000000">
                      <a:alpha val="43137"/>
                    </a:srgbClr>
                  </a:outerShdw>
                </a:effectLst>
              </a:rPr>
              <a:t/>
            </a:r>
            <a:br>
              <a:rPr lang="en-US" dirty="0" smtClean="0">
                <a:solidFill>
                  <a:srgbClr val="0F2AB1"/>
                </a:solidFill>
                <a:effectLst>
                  <a:outerShdw blurRad="38100" dist="38100" dir="2700000" algn="tl">
                    <a:srgbClr val="000000">
                      <a:alpha val="43137"/>
                    </a:srgbClr>
                  </a:outerShdw>
                </a:effectLst>
              </a:rPr>
            </a:br>
            <a:r>
              <a:rPr lang="en-US" sz="3600" dirty="0" smtClean="0">
                <a:solidFill>
                  <a:srgbClr val="0F2AB1"/>
                </a:solidFill>
              </a:rPr>
              <a:t>with Robert Mendelsohn, Yale</a:t>
            </a:r>
            <a:endParaRPr lang="en-US" sz="3600" dirty="0">
              <a:solidFill>
                <a:srgbClr val="0F2AB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C:\Users\Kerry Emaanuel\World Bank Project\miroc_pdf.png"/>
          <p:cNvPicPr>
            <a:picLocks noChangeAspect="1" noChangeArrowheads="1"/>
          </p:cNvPicPr>
          <p:nvPr/>
        </p:nvPicPr>
        <p:blipFill>
          <a:blip r:embed="rId2" cstate="print"/>
          <a:srcRect/>
          <a:stretch>
            <a:fillRect/>
          </a:stretch>
        </p:blipFill>
        <p:spPr bwMode="auto">
          <a:xfrm>
            <a:off x="4343400" y="152400"/>
            <a:ext cx="4268788" cy="3200400"/>
          </a:xfrm>
          <a:prstGeom prst="rect">
            <a:avLst/>
          </a:prstGeom>
          <a:noFill/>
          <a:ln w="9525">
            <a:noFill/>
            <a:miter lim="800000"/>
            <a:headEnd/>
            <a:tailEnd/>
          </a:ln>
        </p:spPr>
      </p:pic>
      <p:pic>
        <p:nvPicPr>
          <p:cNvPr id="18435" name="Picture 3" descr="C:\Users\Kerry Emaanuel\World Bank Project\miroc_dam_prob.png"/>
          <p:cNvPicPr>
            <a:picLocks noChangeAspect="1" noChangeArrowheads="1"/>
          </p:cNvPicPr>
          <p:nvPr/>
        </p:nvPicPr>
        <p:blipFill>
          <a:blip r:embed="rId3" cstate="print"/>
          <a:srcRect/>
          <a:stretch>
            <a:fillRect/>
          </a:stretch>
        </p:blipFill>
        <p:spPr bwMode="auto">
          <a:xfrm>
            <a:off x="4343400" y="3390900"/>
            <a:ext cx="4267200" cy="3198813"/>
          </a:xfrm>
          <a:prstGeom prst="rect">
            <a:avLst/>
          </a:prstGeom>
          <a:noFill/>
          <a:ln w="9525">
            <a:noFill/>
            <a:miter lim="800000"/>
            <a:headEnd/>
            <a:tailEnd/>
          </a:ln>
        </p:spPr>
      </p:pic>
      <p:sp>
        <p:nvSpPr>
          <p:cNvPr id="18436" name="TextBox 3"/>
          <p:cNvSpPr txBox="1">
            <a:spLocks noChangeArrowheads="1"/>
          </p:cNvSpPr>
          <p:nvPr/>
        </p:nvSpPr>
        <p:spPr bwMode="auto">
          <a:xfrm>
            <a:off x="457200" y="914400"/>
            <a:ext cx="3200400" cy="1200329"/>
          </a:xfrm>
          <a:prstGeom prst="rect">
            <a:avLst/>
          </a:prstGeom>
          <a:noFill/>
          <a:ln w="9525">
            <a:noFill/>
            <a:miter lim="800000"/>
            <a:headEnd/>
            <a:tailEnd/>
          </a:ln>
        </p:spPr>
        <p:txBody>
          <a:bodyPr>
            <a:spAutoFit/>
          </a:bodyPr>
          <a:lstStyle/>
          <a:p>
            <a:pPr algn="ctr"/>
            <a:r>
              <a:rPr lang="en-US" sz="2400" dirty="0">
                <a:solidFill>
                  <a:srgbClr val="0066FF"/>
                </a:solidFill>
                <a:latin typeface="Arial" pitchFamily="34" charset="0"/>
                <a:cs typeface="Arial" pitchFamily="34" charset="0"/>
              </a:rPr>
              <a:t>Probability Density of TC Damage, U.S. East Coast</a:t>
            </a:r>
          </a:p>
        </p:txBody>
      </p:sp>
      <p:sp>
        <p:nvSpPr>
          <p:cNvPr id="18437" name="TextBox 4"/>
          <p:cNvSpPr txBox="1">
            <a:spLocks noChangeArrowheads="1"/>
          </p:cNvSpPr>
          <p:nvPr/>
        </p:nvSpPr>
        <p:spPr bwMode="auto">
          <a:xfrm>
            <a:off x="381000" y="4114800"/>
            <a:ext cx="3200400" cy="1569660"/>
          </a:xfrm>
          <a:prstGeom prst="rect">
            <a:avLst/>
          </a:prstGeom>
          <a:noFill/>
          <a:ln w="9525">
            <a:noFill/>
            <a:miter lim="800000"/>
            <a:headEnd/>
            <a:tailEnd/>
          </a:ln>
        </p:spPr>
        <p:txBody>
          <a:bodyPr>
            <a:spAutoFit/>
          </a:bodyPr>
          <a:lstStyle/>
          <a:p>
            <a:pPr algn="ctr"/>
            <a:r>
              <a:rPr lang="en-US" sz="2400" dirty="0">
                <a:solidFill>
                  <a:srgbClr val="0066FF"/>
                </a:solidFill>
                <a:latin typeface="Arial" pitchFamily="34" charset="0"/>
                <a:cs typeface="Arial" pitchFamily="34" charset="0"/>
              </a:rPr>
              <a:t>Damage Multiplied by Probability Density of TC Damage, U.S. East Coast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linds(horizontal)">
                                      <p:cBhvr>
                                        <p:cTn id="7" dur="500"/>
                                        <p:tgtEl>
                                          <p:spTgt spid="18437"/>
                                        </p:tgtEl>
                                      </p:cBhvr>
                                    </p:animEffect>
                                  </p:childTnLst>
                                </p:cTn>
                              </p:par>
                              <p:par>
                                <p:cTn id="8" presetID="3" presetClass="entr" presetSubtype="10"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blinds(horizontal)">
                                      <p:cBhvr>
                                        <p:cTn id="10"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2" cstate="print"/>
          <a:srcRect/>
          <a:stretch>
            <a:fillRect/>
          </a:stretch>
        </p:blipFill>
        <p:spPr bwMode="auto">
          <a:xfrm>
            <a:off x="1" y="922128"/>
            <a:ext cx="9144000" cy="3794546"/>
          </a:xfrm>
          <a:prstGeom prst="rect">
            <a:avLst/>
          </a:prstGeom>
          <a:noFill/>
          <a:ln w="9525">
            <a:noFill/>
            <a:miter lim="800000"/>
            <a:headEnd/>
            <a:tailEnd/>
          </a:ln>
        </p:spPr>
      </p:pic>
      <p:sp>
        <p:nvSpPr>
          <p:cNvPr id="5" name="Rectangle 4"/>
          <p:cNvSpPr/>
          <p:nvPr/>
        </p:nvSpPr>
        <p:spPr>
          <a:xfrm>
            <a:off x="762000" y="4876800"/>
            <a:ext cx="7848600" cy="1323439"/>
          </a:xfrm>
          <a:prstGeom prst="rect">
            <a:avLst/>
          </a:prstGeom>
        </p:spPr>
        <p:txBody>
          <a:bodyPr wrap="square">
            <a:spAutoFit/>
          </a:bodyPr>
          <a:lstStyle/>
          <a:p>
            <a:pPr algn="ctr"/>
            <a:r>
              <a:rPr lang="en-US" sz="2000" b="1" dirty="0" smtClean="0">
                <a:solidFill>
                  <a:srgbClr val="0F2AB1"/>
                </a:solidFill>
              </a:rPr>
              <a:t>Climate change impacts on tropical cyclone damage by region in 2100</a:t>
            </a:r>
            <a:r>
              <a:rPr lang="en-US" sz="2000" dirty="0" smtClean="0">
                <a:solidFill>
                  <a:srgbClr val="0F2AB1"/>
                </a:solidFill>
              </a:rPr>
              <a:t>. Damage is concentrated in North America, East Asia and Central America–Caribbean. Damage is generally higher in the CNRM and GFDL climate scenarios.</a:t>
            </a:r>
            <a:endParaRPr lang="en-US" sz="2000" dirty="0">
              <a:solidFill>
                <a:srgbClr val="0F2AB1"/>
              </a:solidFill>
            </a:endParaRPr>
          </a:p>
        </p:txBody>
      </p:sp>
      <p:sp>
        <p:nvSpPr>
          <p:cNvPr id="4" name="TextBox 3"/>
          <p:cNvSpPr txBox="1"/>
          <p:nvPr/>
        </p:nvSpPr>
        <p:spPr>
          <a:xfrm>
            <a:off x="228600" y="152400"/>
            <a:ext cx="3657600" cy="381000"/>
          </a:xfrm>
          <a:prstGeom prst="rect">
            <a:avLst/>
          </a:prstGeom>
          <a:noFill/>
        </p:spPr>
        <p:txBody>
          <a:bodyPr wrap="square" rtlCol="0">
            <a:spAutoFit/>
          </a:bodyPr>
          <a:lstStyle/>
          <a:p>
            <a:r>
              <a:rPr lang="en-US" dirty="0" smtClean="0"/>
              <a:t>Mendelsohn et al., 2012</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43000" y="4800600"/>
            <a:ext cx="6934200" cy="1631216"/>
          </a:xfrm>
          <a:prstGeom prst="rect">
            <a:avLst/>
          </a:prstGeom>
        </p:spPr>
        <p:txBody>
          <a:bodyPr wrap="square">
            <a:spAutoFit/>
          </a:bodyPr>
          <a:lstStyle/>
          <a:p>
            <a:pPr algn="ctr"/>
            <a:r>
              <a:rPr lang="en-US" sz="2000" b="1" dirty="0" smtClean="0">
                <a:solidFill>
                  <a:srgbClr val="0F2AB1"/>
                </a:solidFill>
              </a:rPr>
              <a:t>Present and future baseline tropical cyclone damage by region</a:t>
            </a:r>
            <a:r>
              <a:rPr lang="en-US" sz="2000" dirty="0" smtClean="0">
                <a:solidFill>
                  <a:srgbClr val="0F2AB1"/>
                </a:solidFill>
              </a:rPr>
              <a:t>.</a:t>
            </a:r>
          </a:p>
          <a:p>
            <a:pPr algn="ctr"/>
            <a:r>
              <a:rPr lang="en-US" sz="2000" dirty="0" smtClean="0">
                <a:solidFill>
                  <a:srgbClr val="0F2AB1"/>
                </a:solidFill>
              </a:rPr>
              <a:t>Changes in income will increase future tropical cyclone damages in 2100 in every region even if climate does not change. Changes are larger in regions experiencing faster economic growth, such as East Asia and the Central America–Caribbean region.</a:t>
            </a:r>
            <a:endParaRPr lang="en-US" sz="2000" dirty="0">
              <a:solidFill>
                <a:srgbClr val="0F2AB1"/>
              </a:solidFill>
            </a:endParaRPr>
          </a:p>
        </p:txBody>
      </p:sp>
      <p:pic>
        <p:nvPicPr>
          <p:cNvPr id="306179" name="Picture 3"/>
          <p:cNvPicPr>
            <a:picLocks noChangeAspect="1" noChangeArrowheads="1"/>
          </p:cNvPicPr>
          <p:nvPr/>
        </p:nvPicPr>
        <p:blipFill>
          <a:blip r:embed="rId2" cstate="print"/>
          <a:srcRect/>
          <a:stretch>
            <a:fillRect/>
          </a:stretch>
        </p:blipFill>
        <p:spPr bwMode="auto">
          <a:xfrm>
            <a:off x="685800" y="685800"/>
            <a:ext cx="7924800" cy="406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2" cstate="print"/>
          <a:srcRect/>
          <a:stretch>
            <a:fillRect/>
          </a:stretch>
        </p:blipFill>
        <p:spPr bwMode="auto">
          <a:xfrm>
            <a:off x="1" y="922128"/>
            <a:ext cx="9144000" cy="3794546"/>
          </a:xfrm>
          <a:prstGeom prst="rect">
            <a:avLst/>
          </a:prstGeom>
          <a:noFill/>
          <a:ln w="9525">
            <a:noFill/>
            <a:miter lim="800000"/>
            <a:headEnd/>
            <a:tailEnd/>
          </a:ln>
        </p:spPr>
      </p:pic>
      <p:sp>
        <p:nvSpPr>
          <p:cNvPr id="5" name="Rectangle 4"/>
          <p:cNvSpPr/>
          <p:nvPr/>
        </p:nvSpPr>
        <p:spPr>
          <a:xfrm>
            <a:off x="762000" y="4876800"/>
            <a:ext cx="7848600" cy="1323439"/>
          </a:xfrm>
          <a:prstGeom prst="rect">
            <a:avLst/>
          </a:prstGeom>
        </p:spPr>
        <p:txBody>
          <a:bodyPr wrap="square">
            <a:spAutoFit/>
          </a:bodyPr>
          <a:lstStyle/>
          <a:p>
            <a:pPr algn="ctr"/>
            <a:r>
              <a:rPr lang="en-US" sz="2000" b="1" dirty="0" smtClean="0">
                <a:solidFill>
                  <a:srgbClr val="0F2AB1"/>
                </a:solidFill>
              </a:rPr>
              <a:t>Climate change impacts on tropical cyclone damage by region in 2100</a:t>
            </a:r>
            <a:r>
              <a:rPr lang="en-US" sz="2000" dirty="0" smtClean="0">
                <a:solidFill>
                  <a:srgbClr val="0F2AB1"/>
                </a:solidFill>
              </a:rPr>
              <a:t>. Damage is concentrated in North America, East Asia and Central America–Caribbean. Damage is generally higher in the CNRM and GFDL climate scenarios.</a:t>
            </a:r>
            <a:endParaRPr lang="en-US" sz="2000" dirty="0">
              <a:solidFill>
                <a:srgbClr val="0F2AB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2" cstate="print"/>
          <a:srcRect/>
          <a:stretch>
            <a:fillRect/>
          </a:stretch>
        </p:blipFill>
        <p:spPr bwMode="auto">
          <a:xfrm>
            <a:off x="80411" y="533400"/>
            <a:ext cx="9063589" cy="4400550"/>
          </a:xfrm>
          <a:prstGeom prst="rect">
            <a:avLst/>
          </a:prstGeom>
          <a:noFill/>
          <a:ln w="9525">
            <a:noFill/>
            <a:miter lim="800000"/>
            <a:headEnd/>
            <a:tailEnd/>
          </a:ln>
        </p:spPr>
      </p:pic>
      <p:sp>
        <p:nvSpPr>
          <p:cNvPr id="3" name="Rectangle 2"/>
          <p:cNvSpPr/>
          <p:nvPr/>
        </p:nvSpPr>
        <p:spPr>
          <a:xfrm>
            <a:off x="304800" y="5257800"/>
            <a:ext cx="8534400" cy="923330"/>
          </a:xfrm>
          <a:prstGeom prst="rect">
            <a:avLst/>
          </a:prstGeom>
        </p:spPr>
        <p:txBody>
          <a:bodyPr wrap="square">
            <a:spAutoFit/>
          </a:bodyPr>
          <a:lstStyle/>
          <a:p>
            <a:pPr algn="ctr"/>
            <a:r>
              <a:rPr lang="en-US" b="1" dirty="0" smtClean="0">
                <a:solidFill>
                  <a:srgbClr val="0F2AB1"/>
                </a:solidFill>
              </a:rPr>
              <a:t>Climate change impacts on tropical cyclone damage divided by GDP by region in 2100</a:t>
            </a:r>
            <a:r>
              <a:rPr lang="en-US" dirty="0" smtClean="0">
                <a:solidFill>
                  <a:srgbClr val="0F2AB1"/>
                </a:solidFill>
              </a:rPr>
              <a:t>. The ratio of damage to GDP is highest in the Caribbean–Central American region but North America, Oceania and East Asia all have above-average ratios.</a:t>
            </a:r>
            <a:endParaRPr lang="en-US" dirty="0">
              <a:solidFill>
                <a:srgbClr val="0F2AB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4770" name="Rectangle 2"/>
          <p:cNvSpPr>
            <a:spLocks noGrp="1" noChangeArrowheads="1"/>
          </p:cNvSpPr>
          <p:nvPr>
            <p:ph type="title"/>
          </p:nvPr>
        </p:nvSpPr>
        <p:spPr>
          <a:xfrm>
            <a:off x="228600" y="1295400"/>
            <a:ext cx="8458200" cy="3124200"/>
          </a:xfrm>
        </p:spPr>
        <p:txBody>
          <a:bodyPr/>
          <a:lstStyle/>
          <a:p>
            <a:pPr eaLnBrk="1" hangingPunct="1">
              <a:defRPr/>
            </a:pPr>
            <a:r>
              <a:rPr lang="en-US" b="1" dirty="0" smtClean="0">
                <a:solidFill>
                  <a:srgbClr val="002060"/>
                </a:solidFill>
                <a:effectLst>
                  <a:outerShdw blurRad="38100" dist="38100" dir="2700000" algn="tl">
                    <a:srgbClr val="C0C0C0"/>
                  </a:outerShdw>
                </a:effectLst>
              </a:rPr>
              <a:t>What is Causing Changes in Tropical Atlantic Sea Surface Temperature?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 y="5657671"/>
            <a:ext cx="8707120" cy="923330"/>
          </a:xfrm>
          <a:prstGeom prst="rect">
            <a:avLst/>
          </a:prstGeom>
        </p:spPr>
        <p:txBody>
          <a:bodyPr wrap="square">
            <a:spAutoFit/>
          </a:bodyPr>
          <a:lstStyle/>
          <a:p>
            <a:pPr fontAlgn="auto">
              <a:spcBef>
                <a:spcPts val="0"/>
              </a:spcBef>
              <a:spcAft>
                <a:spcPts val="0"/>
              </a:spcAft>
            </a:pPr>
            <a:r>
              <a:rPr lang="en-US" dirty="0">
                <a:solidFill>
                  <a:prstClr val="black"/>
                </a:solidFill>
                <a:latin typeface="Calibri" panose="020F0502020204030204"/>
              </a:rPr>
              <a:t>Total amount of heat from global warming that has accumulated in Earth's climate system since 1961, from Church et al. (2011) (many thanks to Neil White from the CSIRO for sharing their data).  </a:t>
            </a:r>
          </a:p>
        </p:txBody>
      </p:sp>
      <p:pic>
        <p:nvPicPr>
          <p:cNvPr id="3076" name="Picture 4" descr="http://www.skepticalscience.com/graphics/Total_Heat_Content_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139" y="569466"/>
            <a:ext cx="6547962" cy="490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5313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46818" name="Text Box 2"/>
          <p:cNvSpPr txBox="1">
            <a:spLocks noChangeArrowheads="1"/>
          </p:cNvSpPr>
          <p:nvPr/>
        </p:nvSpPr>
        <p:spPr bwMode="auto">
          <a:xfrm>
            <a:off x="228600" y="228600"/>
            <a:ext cx="8686800" cy="830263"/>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10-year Running Average of Aug-Oct Northern Hemisphere Surface Temp and Hurricane Region Ocean Temp</a:t>
            </a:r>
          </a:p>
        </p:txBody>
      </p:sp>
      <p:pic>
        <p:nvPicPr>
          <p:cNvPr id="32772" name="Picture 4" descr="C:\Users\Kerry Emaanuel\Graphics\Technical figures\atlantic_sst_NH_T.png"/>
          <p:cNvPicPr>
            <a:picLocks noChangeAspect="1" noChangeArrowheads="1"/>
          </p:cNvPicPr>
          <p:nvPr/>
        </p:nvPicPr>
        <p:blipFill>
          <a:blip r:embed="rId4" cstate="print"/>
          <a:srcRect/>
          <a:stretch>
            <a:fillRect/>
          </a:stretch>
        </p:blipFill>
        <p:spPr bwMode="auto">
          <a:xfrm>
            <a:off x="762000" y="762000"/>
            <a:ext cx="7793038" cy="592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Grp="1" noChangeAspect="1" noChangeArrowheads="1"/>
          </p:cNvPicPr>
          <p:nvPr>
            <p:ph idx="4294967295"/>
          </p:nvPr>
        </p:nvPicPr>
        <p:blipFill>
          <a:blip r:embed="rId3" cstate="print"/>
          <a:srcRect/>
          <a:stretch>
            <a:fillRect/>
          </a:stretch>
        </p:blipFill>
        <p:spPr>
          <a:xfrm>
            <a:off x="304800" y="685800"/>
            <a:ext cx="8458200" cy="5818188"/>
          </a:xfrm>
          <a:noFill/>
        </p:spPr>
      </p:pic>
      <p:sp>
        <p:nvSpPr>
          <p:cNvPr id="173059" name="TextBox 2"/>
          <p:cNvSpPr txBox="1">
            <a:spLocks noChangeArrowheads="1"/>
          </p:cNvSpPr>
          <p:nvPr/>
        </p:nvSpPr>
        <p:spPr bwMode="auto">
          <a:xfrm>
            <a:off x="1143000" y="228600"/>
            <a:ext cx="7391400" cy="946150"/>
          </a:xfrm>
          <a:prstGeom prst="rect">
            <a:avLst/>
          </a:prstGeom>
          <a:noFill/>
          <a:ln w="9525">
            <a:noFill/>
            <a:miter lim="800000"/>
            <a:headEnd/>
            <a:tailEnd/>
          </a:ln>
        </p:spPr>
        <p:txBody>
          <a:bodyPr>
            <a:spAutoFit/>
          </a:bodyPr>
          <a:lstStyle/>
          <a:p>
            <a:pPr algn="ctr">
              <a:defRPr/>
            </a:pPr>
            <a:r>
              <a:rPr lang="en-US" sz="2800">
                <a:solidFill>
                  <a:srgbClr val="002162"/>
                </a:solidFill>
                <a:effectLst>
                  <a:outerShdw blurRad="38100" dist="38100" dir="2700000" algn="tl">
                    <a:srgbClr val="C0C0C0"/>
                  </a:outerShdw>
                </a:effectLst>
                <a:latin typeface="Calibri" pitchFamily="34" charset="0"/>
              </a:rPr>
              <a:t>Estimates of Global Mean Surface Temperature from the Instrumental Record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title"/>
          </p:nvPr>
        </p:nvSpPr>
        <p:spPr/>
        <p:txBody>
          <a:bodyPr/>
          <a:lstStyle/>
          <a:p>
            <a:endParaRPr lang="en-US" smtClean="0"/>
          </a:p>
        </p:txBody>
      </p:sp>
      <p:pic>
        <p:nvPicPr>
          <p:cNvPr id="33795" name="Picture 2" descr="fig15"/>
          <p:cNvPicPr>
            <a:picLocks noGrp="1" noChangeAspect="1" noChangeArrowheads="1"/>
          </p:cNvPicPr>
          <p:nvPr>
            <p:ph sz="half" idx="1"/>
          </p:nvPr>
        </p:nvPicPr>
        <p:blipFill>
          <a:blip r:embed="rId3" cstate="print">
            <a:lum bright="60000" contrast="-76000"/>
          </a:blip>
          <a:srcRect/>
          <a:stretch>
            <a:fillRect/>
          </a:stretch>
        </p:blipFill>
        <p:spPr>
          <a:xfrm>
            <a:off x="0" y="0"/>
            <a:ext cx="9144000" cy="6858000"/>
          </a:xfrm>
          <a:noFill/>
        </p:spPr>
      </p:pic>
      <p:sp>
        <p:nvSpPr>
          <p:cNvPr id="33796" name="Rectangle 4"/>
          <p:cNvSpPr>
            <a:spLocks noGrp="1" noChangeArrowheads="1"/>
          </p:cNvSpPr>
          <p:nvPr>
            <p:ph type="body" idx="4294967295"/>
          </p:nvPr>
        </p:nvSpPr>
        <p:spPr>
          <a:xfrm>
            <a:off x="0" y="1981200"/>
            <a:ext cx="8229600" cy="3810000"/>
          </a:xfrm>
        </p:spPr>
        <p:txBody>
          <a:bodyPr/>
          <a:lstStyle/>
          <a:p>
            <a:pPr>
              <a:buFontTx/>
              <a:buNone/>
            </a:pPr>
            <a:endParaRPr lang="en-US" smtClean="0"/>
          </a:p>
          <a:p>
            <a:endParaRPr lang="en-US" smtClean="0"/>
          </a:p>
        </p:txBody>
      </p:sp>
      <p:pic>
        <p:nvPicPr>
          <p:cNvPr id="33797" name="Picture 10" descr="Climate_Change_Attribution"/>
          <p:cNvPicPr>
            <a:picLocks noGrp="1" noChangeAspect="1" noChangeArrowheads="1"/>
          </p:cNvPicPr>
          <p:nvPr>
            <p:ph sz="half" idx="2"/>
          </p:nvPr>
        </p:nvPicPr>
        <p:blipFill>
          <a:blip r:embed="rId4" cstate="print"/>
          <a:srcRect/>
          <a:stretch>
            <a:fillRect/>
          </a:stretch>
        </p:blipFill>
        <p:spPr>
          <a:xfrm>
            <a:off x="1981200" y="152400"/>
            <a:ext cx="5653088" cy="6477000"/>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168965" name="Text Box 5"/>
          <p:cNvSpPr txBox="1">
            <a:spLocks noChangeArrowheads="1"/>
          </p:cNvSpPr>
          <p:nvPr/>
        </p:nvSpPr>
        <p:spPr bwMode="auto">
          <a:xfrm>
            <a:off x="304800" y="228600"/>
            <a:ext cx="8686800" cy="1200329"/>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FFFF00"/>
                </a:solidFill>
                <a:effectLst>
                  <a:outerShdw blurRad="38100" dist="38100" dir="2700000" algn="tl">
                    <a:srgbClr val="C0C0C0"/>
                  </a:outerShdw>
                </a:effectLst>
              </a:rPr>
              <a:t>Tropical Atlantic SST(blue),</a:t>
            </a:r>
            <a:r>
              <a:rPr lang="en-US" sz="2400" b="1" dirty="0">
                <a:solidFill>
                  <a:schemeClr val="tx2">
                    <a:lumMod val="60000"/>
                    <a:lumOff val="40000"/>
                  </a:schemeClr>
                </a:solidFill>
                <a:effectLst>
                  <a:outerShdw blurRad="38100" dist="38100" dir="2700000" algn="tl">
                    <a:srgbClr val="C0C0C0"/>
                  </a:outerShdw>
                </a:effectLst>
              </a:rPr>
              <a:t> </a:t>
            </a:r>
            <a:r>
              <a:rPr lang="en-US" sz="2400" b="1" dirty="0">
                <a:solidFill>
                  <a:srgbClr val="FFFF00"/>
                </a:solidFill>
                <a:effectLst>
                  <a:outerShdw blurRad="38100" dist="38100" dir="2700000" algn="tl">
                    <a:srgbClr val="C0C0C0"/>
                  </a:outerShdw>
                </a:effectLst>
              </a:rPr>
              <a:t>Global Mean Surface Temperature (red), </a:t>
            </a:r>
            <a:br>
              <a:rPr lang="en-US" sz="2400" b="1" dirty="0">
                <a:solidFill>
                  <a:srgbClr val="FFFF00"/>
                </a:solidFill>
                <a:effectLst>
                  <a:outerShdw blurRad="38100" dist="38100" dir="2700000" algn="tl">
                    <a:srgbClr val="C0C0C0"/>
                  </a:outerShdw>
                </a:effectLst>
              </a:rPr>
            </a:br>
            <a:r>
              <a:rPr lang="en-US" sz="2400" b="1" dirty="0">
                <a:solidFill>
                  <a:srgbClr val="002060"/>
                </a:solidFill>
                <a:effectLst>
                  <a:outerShdw blurRad="38100" dist="38100" dir="2700000" algn="tl">
                    <a:srgbClr val="C0C0C0"/>
                  </a:outerShdw>
                </a:effectLst>
              </a:rPr>
              <a:t>Aerosol Forcing (aqua)</a:t>
            </a:r>
          </a:p>
        </p:txBody>
      </p:sp>
      <p:pic>
        <p:nvPicPr>
          <p:cNvPr id="34820" name="Picture 6" descr="Mann_Emanuel_1"/>
          <p:cNvPicPr>
            <a:picLocks noChangeAspect="1" noChangeArrowheads="1"/>
          </p:cNvPicPr>
          <p:nvPr/>
        </p:nvPicPr>
        <p:blipFill>
          <a:blip r:embed="rId4" cstate="print">
            <a:lum bright="-4000" contrast="-10000"/>
          </a:blip>
          <a:srcRect/>
          <a:stretch>
            <a:fillRect/>
          </a:stretch>
        </p:blipFill>
        <p:spPr bwMode="auto">
          <a:xfrm>
            <a:off x="1676400" y="1828800"/>
            <a:ext cx="5846763" cy="4413250"/>
          </a:xfrm>
          <a:prstGeom prst="rect">
            <a:avLst/>
          </a:prstGeom>
          <a:noFill/>
          <a:ln w="9525">
            <a:noFill/>
            <a:miter lim="800000"/>
            <a:headEnd/>
            <a:tailEnd/>
          </a:ln>
        </p:spPr>
      </p:pic>
      <p:sp>
        <p:nvSpPr>
          <p:cNvPr id="34821"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4822" name="Text Box 8"/>
          <p:cNvSpPr txBox="1">
            <a:spLocks noChangeArrowheads="1"/>
          </p:cNvSpPr>
          <p:nvPr/>
        </p:nvSpPr>
        <p:spPr bwMode="auto">
          <a:xfrm>
            <a:off x="3124200" y="2438400"/>
            <a:ext cx="3200400" cy="304800"/>
          </a:xfrm>
          <a:prstGeom prst="rect">
            <a:avLst/>
          </a:prstGeom>
          <a:noFill/>
          <a:ln w="9525">
            <a:noFill/>
            <a:miter lim="800000"/>
            <a:headEnd/>
            <a:tailEnd/>
          </a:ln>
        </p:spPr>
        <p:txBody>
          <a:bodyPr>
            <a:spAutoFit/>
          </a:bodyPr>
          <a:lstStyle/>
          <a:p>
            <a:pPr>
              <a:spcBef>
                <a:spcPct val="50000"/>
              </a:spcBef>
            </a:pPr>
            <a:r>
              <a:rPr lang="en-US" sz="1400" b="1"/>
              <a:t>Global mean surface temperature</a:t>
            </a:r>
          </a:p>
        </p:txBody>
      </p:sp>
      <p:sp>
        <p:nvSpPr>
          <p:cNvPr id="34823" name="Line 9"/>
          <p:cNvSpPr>
            <a:spLocks noChangeShapeType="1"/>
          </p:cNvSpPr>
          <p:nvPr/>
        </p:nvSpPr>
        <p:spPr bwMode="auto">
          <a:xfrm>
            <a:off x="6096000" y="2743200"/>
            <a:ext cx="533400" cy="304800"/>
          </a:xfrm>
          <a:prstGeom prst="line">
            <a:avLst/>
          </a:prstGeom>
          <a:noFill/>
          <a:ln w="50800">
            <a:solidFill>
              <a:schemeClr val="tx1"/>
            </a:solidFill>
            <a:round/>
            <a:headEnd/>
            <a:tailEnd type="triangle" w="med" len="med"/>
          </a:ln>
        </p:spPr>
        <p:txBody>
          <a:bodyPr/>
          <a:lstStyle/>
          <a:p>
            <a:endParaRPr lang="en-US"/>
          </a:p>
        </p:txBody>
      </p:sp>
      <p:sp>
        <p:nvSpPr>
          <p:cNvPr id="34824" name="Text Box 10"/>
          <p:cNvSpPr txBox="1">
            <a:spLocks noChangeArrowheads="1"/>
          </p:cNvSpPr>
          <p:nvPr/>
        </p:nvSpPr>
        <p:spPr bwMode="auto">
          <a:xfrm>
            <a:off x="5257800" y="48006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4825" name="Line 11"/>
          <p:cNvSpPr>
            <a:spLocks noChangeShapeType="1"/>
          </p:cNvSpPr>
          <p:nvPr/>
        </p:nvSpPr>
        <p:spPr bwMode="auto">
          <a:xfrm flipH="1" flipV="1">
            <a:off x="6781800" y="4267200"/>
            <a:ext cx="152400" cy="609600"/>
          </a:xfrm>
          <a:prstGeom prst="line">
            <a:avLst/>
          </a:prstGeom>
          <a:noFill/>
          <a:ln w="50800">
            <a:solidFill>
              <a:schemeClr val="tx1"/>
            </a:solidFill>
            <a:round/>
            <a:headEnd/>
            <a:tailEnd type="triangle" w="med" len="med"/>
          </a:ln>
        </p:spPr>
        <p:txBody>
          <a:bodyPr/>
          <a:lstStyle/>
          <a:p>
            <a:endParaRPr lang="en-US"/>
          </a:p>
        </p:txBody>
      </p:sp>
      <p:sp>
        <p:nvSpPr>
          <p:cNvPr id="34826" name="Text Box 12"/>
          <p:cNvSpPr txBox="1">
            <a:spLocks noChangeArrowheads="1"/>
          </p:cNvSpPr>
          <p:nvPr/>
        </p:nvSpPr>
        <p:spPr bwMode="auto">
          <a:xfrm>
            <a:off x="2667000" y="5486400"/>
            <a:ext cx="3124200" cy="304800"/>
          </a:xfrm>
          <a:prstGeom prst="rect">
            <a:avLst/>
          </a:prstGeom>
          <a:noFill/>
          <a:ln w="9525">
            <a:noFill/>
            <a:miter lim="800000"/>
            <a:headEnd/>
            <a:tailEnd/>
          </a:ln>
        </p:spPr>
        <p:txBody>
          <a:bodyPr>
            <a:spAutoFit/>
          </a:bodyPr>
          <a:lstStyle/>
          <a:p>
            <a:pPr>
              <a:spcBef>
                <a:spcPct val="50000"/>
              </a:spcBef>
            </a:pPr>
            <a:r>
              <a:rPr lang="en-US" sz="1400" b="1"/>
              <a:t>Sulfate aerosol radiative forcing</a:t>
            </a:r>
          </a:p>
        </p:txBody>
      </p:sp>
      <p:sp>
        <p:nvSpPr>
          <p:cNvPr id="34827" name="Line 13"/>
          <p:cNvSpPr>
            <a:spLocks noChangeShapeType="1"/>
          </p:cNvSpPr>
          <p:nvPr/>
        </p:nvSpPr>
        <p:spPr bwMode="auto">
          <a:xfrm flipV="1">
            <a:off x="5105400" y="5334000"/>
            <a:ext cx="685800" cy="152400"/>
          </a:xfrm>
          <a:prstGeom prst="line">
            <a:avLst/>
          </a:prstGeom>
          <a:noFill/>
          <a:ln w="508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35843" name="Picture 12" descr="Mann_Emanuel_2"/>
          <p:cNvPicPr>
            <a:picLocks noChangeAspect="1" noChangeArrowheads="1"/>
          </p:cNvPicPr>
          <p:nvPr/>
        </p:nvPicPr>
        <p:blipFill>
          <a:blip r:embed="rId4" cstate="print">
            <a:lum bright="-6000" contrast="-24000"/>
          </a:blip>
          <a:srcRect/>
          <a:stretch>
            <a:fillRect/>
          </a:stretch>
        </p:blipFill>
        <p:spPr bwMode="auto">
          <a:xfrm>
            <a:off x="1676400" y="1600200"/>
            <a:ext cx="5989638" cy="4352925"/>
          </a:xfrm>
          <a:prstGeom prst="rect">
            <a:avLst/>
          </a:prstGeom>
          <a:noFill/>
          <a:ln w="9525">
            <a:noFill/>
            <a:miter lim="800000"/>
            <a:headEnd/>
            <a:tailEnd/>
          </a:ln>
        </p:spPr>
      </p:pic>
      <p:sp>
        <p:nvSpPr>
          <p:cNvPr id="171011" name="Text Box 3"/>
          <p:cNvSpPr txBox="1">
            <a:spLocks noChangeArrowheads="1"/>
          </p:cNvSpPr>
          <p:nvPr/>
        </p:nvSpPr>
        <p:spPr bwMode="auto">
          <a:xfrm>
            <a:off x="304800" y="0"/>
            <a:ext cx="8686800" cy="1373188"/>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FFFF00"/>
                </a:solidFill>
                <a:effectLst>
                  <a:outerShdw blurRad="38100" dist="38100" dir="2700000" algn="tl">
                    <a:srgbClr val="C0C0C0"/>
                  </a:outerShdw>
                </a:effectLst>
              </a:rPr>
              <a:t>Best Fit Linear Combination of Global Warming and Aerosol Forcing (red) versus Tropical Atlantic SST (blue)</a:t>
            </a:r>
          </a:p>
        </p:txBody>
      </p:sp>
      <p:sp>
        <p:nvSpPr>
          <p:cNvPr id="35845" name="Rectangle 10"/>
          <p:cNvSpPr>
            <a:spLocks noChangeArrowheads="1"/>
          </p:cNvSpPr>
          <p:nvPr/>
        </p:nvSpPr>
        <p:spPr bwMode="auto">
          <a:xfrm>
            <a:off x="762000" y="6400800"/>
            <a:ext cx="7923213" cy="457200"/>
          </a:xfrm>
          <a:prstGeom prst="rect">
            <a:avLst/>
          </a:prstGeom>
          <a:noFill/>
          <a:ln w="9525">
            <a:noFill/>
            <a:miter lim="800000"/>
            <a:headEnd/>
            <a:tailEnd/>
          </a:ln>
        </p:spPr>
        <p:txBody>
          <a:bodyPr wrap="none">
            <a:spAutoFit/>
          </a:bodyPr>
          <a:lstStyle/>
          <a:p>
            <a:r>
              <a:rPr lang="en-US" sz="1200" b="1"/>
              <a:t>Mann, M. E., and K. A. Emanuel, 2006. Atlantic hurricane trends linked to climate change. EOS, 87, 233-244.</a:t>
            </a:r>
            <a:br>
              <a:rPr lang="en-US" sz="1200" b="1"/>
            </a:br>
            <a:endParaRPr lang="en-US" sz="1200" b="1"/>
          </a:p>
        </p:txBody>
      </p:sp>
      <p:sp>
        <p:nvSpPr>
          <p:cNvPr id="35846" name="Line 7"/>
          <p:cNvSpPr>
            <a:spLocks noChangeShapeType="1"/>
          </p:cNvSpPr>
          <p:nvPr/>
        </p:nvSpPr>
        <p:spPr bwMode="auto">
          <a:xfrm>
            <a:off x="4419600" y="2438400"/>
            <a:ext cx="533400" cy="304800"/>
          </a:xfrm>
          <a:prstGeom prst="line">
            <a:avLst/>
          </a:prstGeom>
          <a:noFill/>
          <a:ln w="50800">
            <a:solidFill>
              <a:schemeClr val="tx1"/>
            </a:solidFill>
            <a:round/>
            <a:headEnd/>
            <a:tailEnd type="triangle" w="med" len="med"/>
          </a:ln>
        </p:spPr>
        <p:txBody>
          <a:bodyPr/>
          <a:lstStyle/>
          <a:p>
            <a:endParaRPr lang="en-US"/>
          </a:p>
        </p:txBody>
      </p:sp>
      <p:sp>
        <p:nvSpPr>
          <p:cNvPr id="35847" name="Text Box 8"/>
          <p:cNvSpPr txBox="1">
            <a:spLocks noChangeArrowheads="1"/>
          </p:cNvSpPr>
          <p:nvPr/>
        </p:nvSpPr>
        <p:spPr bwMode="auto">
          <a:xfrm>
            <a:off x="2362200" y="2057400"/>
            <a:ext cx="3886200" cy="304800"/>
          </a:xfrm>
          <a:prstGeom prst="rect">
            <a:avLst/>
          </a:prstGeom>
          <a:noFill/>
          <a:ln w="9525">
            <a:noFill/>
            <a:miter lim="800000"/>
            <a:headEnd/>
            <a:tailEnd/>
          </a:ln>
        </p:spPr>
        <p:txBody>
          <a:bodyPr>
            <a:spAutoFit/>
          </a:bodyPr>
          <a:lstStyle/>
          <a:p>
            <a:pPr>
              <a:spcBef>
                <a:spcPct val="50000"/>
              </a:spcBef>
            </a:pPr>
            <a:r>
              <a:rPr lang="en-US" sz="1400" b="1"/>
              <a:t>Tropical Atlantic Sea Surface Temperature</a:t>
            </a:r>
          </a:p>
        </p:txBody>
      </p:sp>
      <p:sp>
        <p:nvSpPr>
          <p:cNvPr id="35848" name="Line 9"/>
          <p:cNvSpPr>
            <a:spLocks noChangeShapeType="1"/>
          </p:cNvSpPr>
          <p:nvPr/>
        </p:nvSpPr>
        <p:spPr bwMode="auto">
          <a:xfrm flipH="1" flipV="1">
            <a:off x="6629400" y="4038600"/>
            <a:ext cx="152400" cy="609600"/>
          </a:xfrm>
          <a:prstGeom prst="line">
            <a:avLst/>
          </a:prstGeom>
          <a:noFill/>
          <a:ln w="50800">
            <a:solidFill>
              <a:schemeClr val="tx1"/>
            </a:solidFill>
            <a:round/>
            <a:headEnd/>
            <a:tailEnd type="triangle" w="med" len="med"/>
          </a:ln>
        </p:spPr>
        <p:txBody>
          <a:bodyPr/>
          <a:lstStyle/>
          <a:p>
            <a:endParaRPr lang="en-US"/>
          </a:p>
        </p:txBody>
      </p:sp>
      <p:sp>
        <p:nvSpPr>
          <p:cNvPr id="35849" name="Text Box 10"/>
          <p:cNvSpPr txBox="1">
            <a:spLocks noChangeArrowheads="1"/>
          </p:cNvSpPr>
          <p:nvPr/>
        </p:nvSpPr>
        <p:spPr bwMode="auto">
          <a:xfrm>
            <a:off x="5029200" y="4724400"/>
            <a:ext cx="3581400" cy="304800"/>
          </a:xfrm>
          <a:prstGeom prst="rect">
            <a:avLst/>
          </a:prstGeom>
          <a:noFill/>
          <a:ln w="9525">
            <a:noFill/>
            <a:miter lim="800000"/>
            <a:headEnd/>
            <a:tailEnd/>
          </a:ln>
        </p:spPr>
        <p:txBody>
          <a:bodyPr>
            <a:spAutoFit/>
          </a:bodyPr>
          <a:lstStyle/>
          <a:p>
            <a:pPr>
              <a:spcBef>
                <a:spcPct val="50000"/>
              </a:spcBef>
            </a:pPr>
            <a:r>
              <a:rPr lang="en-US" sz="1400" b="1"/>
              <a:t>Global Surface T + Aerosol Forcing</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533399" y="766075"/>
            <a:ext cx="7924801" cy="5796650"/>
          </a:xfrm>
          <a:prstGeom prst="rect">
            <a:avLst/>
          </a:prstGeom>
          <a:noFill/>
          <a:ln w="9525">
            <a:noFill/>
            <a:miter lim="800000"/>
            <a:headEnd/>
            <a:tailEnd/>
          </a:ln>
        </p:spPr>
      </p:pic>
      <p:sp>
        <p:nvSpPr>
          <p:cNvPr id="3" name="TextBox 2"/>
          <p:cNvSpPr txBox="1"/>
          <p:nvPr/>
        </p:nvSpPr>
        <p:spPr>
          <a:xfrm>
            <a:off x="304800" y="228600"/>
            <a:ext cx="8534400" cy="461665"/>
          </a:xfrm>
          <a:prstGeom prst="rect">
            <a:avLst/>
          </a:prstGeom>
          <a:noFill/>
        </p:spPr>
        <p:txBody>
          <a:bodyPr wrap="square" rtlCol="0">
            <a:spAutoFit/>
          </a:bodyPr>
          <a:lstStyle/>
          <a:p>
            <a:pPr algn="ctr"/>
            <a:r>
              <a:rPr lang="en-US" sz="2400" dirty="0" smtClean="0">
                <a:solidFill>
                  <a:srgbClr val="0D428F"/>
                </a:solidFill>
                <a:effectLst>
                  <a:outerShdw blurRad="38100" dist="38100" dir="2700000" algn="tl">
                    <a:srgbClr val="000000">
                      <a:alpha val="43137"/>
                    </a:srgbClr>
                  </a:outerShdw>
                </a:effectLst>
              </a:rPr>
              <a:t>Application to the Climate of the Pliocene</a:t>
            </a:r>
            <a:endParaRPr lang="en-US" sz="2400" dirty="0">
              <a:solidFill>
                <a:srgbClr val="0D428F"/>
              </a:solidFill>
              <a:effectLst>
                <a:outerShdw blurRad="38100" dist="38100" dir="2700000" algn="tl">
                  <a:srgbClr val="000000">
                    <a:alpha val="43137"/>
                  </a:srgb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7886700" cy="1325563"/>
          </a:xfrm>
        </p:spPr>
        <p:txBody>
          <a:bodyPr/>
          <a:lstStyle/>
          <a:p>
            <a:r>
              <a:rPr lang="en-US" dirty="0" smtClean="0">
                <a:solidFill>
                  <a:srgbClr val="0033CC"/>
                </a:solidFill>
              </a:rPr>
              <a:t>Supercomputers Not Needed to Understand This</a:t>
            </a:r>
            <a:endParaRPr lang="en-US" dirty="0">
              <a:solidFill>
                <a:srgbClr val="0033CC"/>
              </a:solidFill>
            </a:endParaRPr>
          </a:p>
        </p:txBody>
      </p:sp>
    </p:spTree>
    <p:extLst>
      <p:ext uri="{BB962C8B-B14F-4D97-AF65-F5344CB8AC3E}">
        <p14:creationId xmlns:p14="http://schemas.microsoft.com/office/powerpoint/2010/main" val="4007040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343400"/>
            <a:ext cx="8077200" cy="1938992"/>
          </a:xfrm>
          <a:prstGeom prst="rect">
            <a:avLst/>
          </a:prstGeom>
          <a:noFill/>
        </p:spPr>
        <p:txBody>
          <a:bodyPr wrap="square" rtlCol="0">
            <a:spAutoFit/>
          </a:bodyPr>
          <a:lstStyle/>
          <a:p>
            <a:pPr fontAlgn="auto">
              <a:spcBef>
                <a:spcPts val="0"/>
              </a:spcBef>
              <a:spcAft>
                <a:spcPts val="0"/>
              </a:spcAft>
            </a:pPr>
            <a:r>
              <a:rPr lang="en-US" sz="2400" i="1" dirty="0" smtClean="0">
                <a:solidFill>
                  <a:srgbClr val="0033CC"/>
                </a:solidFill>
                <a:latin typeface="Calibri" panose="020F0502020204030204"/>
              </a:rPr>
              <a:t>“Any doubling of the percentage of carbon dioxide in the air would raise the temperature of the earth's surface by 4°C; and if the carbon dioxide were increased fourfold, the temperature would rise by 8°C.” </a:t>
            </a:r>
            <a:r>
              <a:rPr lang="en-US" sz="2400" dirty="0" smtClean="0">
                <a:solidFill>
                  <a:prstClr val="black"/>
                </a:solidFill>
                <a:latin typeface="Calibri" panose="020F0502020204030204"/>
              </a:rPr>
              <a:t>– </a:t>
            </a:r>
            <a:r>
              <a:rPr lang="en-US" sz="2400" i="1" dirty="0" err="1" smtClean="0">
                <a:solidFill>
                  <a:prstClr val="black"/>
                </a:solidFill>
                <a:latin typeface="Calibri" panose="020F0502020204030204"/>
              </a:rPr>
              <a:t>Världarnas</a:t>
            </a:r>
            <a:r>
              <a:rPr lang="en-US" sz="2400" i="1" dirty="0" smtClean="0">
                <a:solidFill>
                  <a:prstClr val="black"/>
                </a:solidFill>
                <a:latin typeface="Calibri" panose="020F0502020204030204"/>
              </a:rPr>
              <a:t> </a:t>
            </a:r>
            <a:r>
              <a:rPr lang="en-US" sz="2400" i="1" dirty="0" err="1" smtClean="0">
                <a:solidFill>
                  <a:prstClr val="black"/>
                </a:solidFill>
                <a:latin typeface="Calibri" panose="020F0502020204030204"/>
              </a:rPr>
              <a:t>utveckling</a:t>
            </a:r>
            <a:r>
              <a:rPr lang="en-US" sz="2400" i="1" dirty="0" smtClean="0">
                <a:solidFill>
                  <a:prstClr val="black"/>
                </a:solidFill>
                <a:latin typeface="Calibri" panose="020F0502020204030204"/>
              </a:rPr>
              <a:t> (</a:t>
            </a:r>
            <a:r>
              <a:rPr lang="en-US" sz="2400" dirty="0" smtClean="0">
                <a:solidFill>
                  <a:prstClr val="black"/>
                </a:solidFill>
                <a:latin typeface="Calibri" panose="020F0502020204030204"/>
              </a:rPr>
              <a:t>Worlds in the Making), 1906</a:t>
            </a:r>
            <a:endParaRPr lang="en-US" sz="2400" dirty="0">
              <a:solidFill>
                <a:srgbClr val="002060"/>
              </a:solidFill>
              <a:latin typeface="Calibri" panose="020F0502020204030204"/>
            </a:endParaRPr>
          </a:p>
        </p:txBody>
      </p:sp>
      <p:sp>
        <p:nvSpPr>
          <p:cNvPr id="3" name="TextBox 2"/>
          <p:cNvSpPr txBox="1"/>
          <p:nvPr/>
        </p:nvSpPr>
        <p:spPr>
          <a:xfrm>
            <a:off x="1665859" y="6282392"/>
            <a:ext cx="6639941"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Latest estimate from IPCC (2013):  </a:t>
            </a:r>
            <a:r>
              <a:rPr lang="en-US" sz="2000" i="1" dirty="0" smtClean="0">
                <a:solidFill>
                  <a:srgbClr val="0000FF"/>
                </a:solidFill>
                <a:latin typeface="Arial" panose="020B0604020202020204" pitchFamily="34" charset="0"/>
                <a:cs typeface="Arial" panose="020B0604020202020204" pitchFamily="34" charset="0"/>
              </a:rPr>
              <a:t>1.5 – 4.5 </a:t>
            </a:r>
            <a:r>
              <a:rPr lang="en-US" sz="2000" i="1" baseline="30000" dirty="0" err="1" smtClean="0">
                <a:solidFill>
                  <a:srgbClr val="0000FF"/>
                </a:solidFill>
                <a:latin typeface="Arial" panose="020B0604020202020204" pitchFamily="34" charset="0"/>
                <a:cs typeface="Arial" panose="020B0604020202020204" pitchFamily="34" charset="0"/>
              </a:rPr>
              <a:t>o</a:t>
            </a:r>
            <a:r>
              <a:rPr lang="en-US" sz="2000" i="1" dirty="0" err="1" smtClean="0">
                <a:solidFill>
                  <a:srgbClr val="0000FF"/>
                </a:solidFill>
                <a:latin typeface="Arial" panose="020B0604020202020204" pitchFamily="34" charset="0"/>
                <a:cs typeface="Arial" panose="020B0604020202020204" pitchFamily="34" charset="0"/>
              </a:rPr>
              <a:t>C</a:t>
            </a:r>
            <a:endParaRPr lang="en-US" sz="2000" i="1"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99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Kerry\Documents\Convect\RCnew\fifteen_doublings.png"/>
          <p:cNvPicPr>
            <a:picLocks noChangeAspect="1" noChangeArrowheads="1"/>
          </p:cNvPicPr>
          <p:nvPr/>
        </p:nvPicPr>
        <p:blipFill>
          <a:blip r:embed="rId2" cstate="print"/>
          <a:srcRect/>
          <a:stretch>
            <a:fillRect/>
          </a:stretch>
        </p:blipFill>
        <p:spPr bwMode="auto">
          <a:xfrm>
            <a:off x="609601" y="1254503"/>
            <a:ext cx="7467600" cy="5603497"/>
          </a:xfrm>
          <a:prstGeom prst="rect">
            <a:avLst/>
          </a:prstGeom>
          <a:noFill/>
        </p:spPr>
      </p:pic>
      <p:sp>
        <p:nvSpPr>
          <p:cNvPr id="4" name="Title 3"/>
          <p:cNvSpPr>
            <a:spLocks noGrp="1"/>
          </p:cNvSpPr>
          <p:nvPr>
            <p:ph type="title"/>
          </p:nvPr>
        </p:nvSpPr>
        <p:spPr>
          <a:xfrm>
            <a:off x="457200" y="228600"/>
            <a:ext cx="8229600" cy="715962"/>
          </a:xfrm>
        </p:spPr>
        <p:txBody>
          <a:bodyPr>
            <a:normAutofit fontScale="90000"/>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MIT Single Column Model</a:t>
            </a:r>
            <a:b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2700" dirty="0" smtClean="0">
                <a:solidFill>
                  <a:srgbClr val="0033CC"/>
                </a:solidFill>
                <a:effectLst>
                  <a:outerShdw blurRad="38100" dist="38100" dir="2700000" algn="tl">
                    <a:srgbClr val="000000">
                      <a:alpha val="43137"/>
                    </a:srgbClr>
                  </a:outerShdw>
                </a:effectLst>
              </a:rPr>
              <a:t>(Can be run on a laptop)</a:t>
            </a:r>
            <a:endParaRPr lang="en-US" sz="2700" dirty="0">
              <a:solidFill>
                <a:srgbClr val="0033CC"/>
              </a:solidFill>
              <a:effectLst>
                <a:outerShdw blurRad="38100" dist="38100" dir="2700000" algn="tl">
                  <a:srgbClr val="000000">
                    <a:alpha val="43137"/>
                  </a:srgbClr>
                </a:outerShdw>
              </a:effectLst>
            </a:endParaRPr>
          </a:p>
        </p:txBody>
      </p:sp>
      <p:sp>
        <p:nvSpPr>
          <p:cNvPr id="5" name="TextBox 4"/>
          <p:cNvSpPr txBox="1"/>
          <p:nvPr/>
        </p:nvSpPr>
        <p:spPr>
          <a:xfrm>
            <a:off x="7620000" y="2971800"/>
            <a:ext cx="1143000" cy="923330"/>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Calibri" panose="020F0502020204030204"/>
              </a:rPr>
              <a:t>IPCC Estimate:</a:t>
            </a:r>
          </a:p>
          <a:p>
            <a:pPr fontAlgn="auto">
              <a:spcBef>
                <a:spcPts val="0"/>
              </a:spcBef>
              <a:spcAft>
                <a:spcPts val="0"/>
              </a:spcAft>
            </a:pPr>
            <a:r>
              <a:rPr lang="en-US" b="1" dirty="0" smtClean="0">
                <a:solidFill>
                  <a:prstClr val="black"/>
                </a:solidFill>
                <a:latin typeface="Calibri" panose="020F0502020204030204"/>
              </a:rPr>
              <a:t>1.5-4.5 </a:t>
            </a:r>
            <a:r>
              <a:rPr lang="en-US" b="1" baseline="30000" dirty="0" err="1" smtClean="0">
                <a:solidFill>
                  <a:prstClr val="black"/>
                </a:solidFill>
                <a:latin typeface="Calibri" panose="020F0502020204030204"/>
              </a:rPr>
              <a:t>o</a:t>
            </a:r>
            <a:r>
              <a:rPr lang="en-US" b="1" dirty="0" err="1" smtClean="0">
                <a:solidFill>
                  <a:prstClr val="black"/>
                </a:solidFill>
                <a:latin typeface="Calibri" panose="020F0502020204030204"/>
              </a:rPr>
              <a:t>C</a:t>
            </a:r>
            <a:endParaRPr lang="en-US" b="1" dirty="0">
              <a:solidFill>
                <a:prstClr val="black"/>
              </a:solidFill>
              <a:latin typeface="Calibri" panose="020F0502020204030204"/>
            </a:endParaRPr>
          </a:p>
        </p:txBody>
      </p:sp>
    </p:spTree>
    <p:extLst>
      <p:ext uri="{BB962C8B-B14F-4D97-AF65-F5344CB8AC3E}">
        <p14:creationId xmlns:p14="http://schemas.microsoft.com/office/powerpoint/2010/main" val="32818558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docProps/app.xml><?xml version="1.0" encoding="utf-8"?>
<Properties xmlns="http://schemas.openxmlformats.org/officeDocument/2006/extended-properties" xmlns:vt="http://schemas.openxmlformats.org/officeDocument/2006/docPropsVTypes">
  <TotalTime>3440</TotalTime>
  <Words>1600</Words>
  <Application>Microsoft Office PowerPoint</Application>
  <PresentationFormat>On-screen Show (4:3)</PresentationFormat>
  <Paragraphs>185</Paragraphs>
  <Slides>65</Slides>
  <Notes>19</Notes>
  <HiddenSlides>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65</vt:i4>
      </vt:variant>
    </vt:vector>
  </HeadingPairs>
  <TitlesOfParts>
    <vt:vector size="80" baseType="lpstr">
      <vt:lpstr>Arial</vt:lpstr>
      <vt:lpstr>Calibri</vt:lpstr>
      <vt:lpstr>Calibri Light</vt:lpstr>
      <vt:lpstr>Times New Roman</vt:lpstr>
      <vt:lpstr>Office Theme</vt:lpstr>
      <vt:lpstr>1_Office Theme</vt:lpstr>
      <vt:lpstr>2_Office Theme</vt:lpstr>
      <vt:lpstr>3_Office Theme</vt:lpstr>
      <vt:lpstr>4_Office Theme</vt:lpstr>
      <vt:lpstr>5_Office Theme</vt:lpstr>
      <vt:lpstr>7_Office Theme</vt:lpstr>
      <vt:lpstr>8_Office Theme</vt:lpstr>
      <vt:lpstr>9_Office Theme</vt:lpstr>
      <vt:lpstr>10_Office Theme</vt:lpstr>
      <vt:lpstr>11_Office Theme</vt:lpstr>
      <vt:lpstr>Global Warming: The Risk and How to Confront It</vt:lpstr>
      <vt:lpstr>Program</vt:lpstr>
      <vt:lpstr>PowerPoint Presentation</vt:lpstr>
      <vt:lpstr>Carbon Dioxide Content is Increasing</vt:lpstr>
      <vt:lpstr>PowerPoint Presentation</vt:lpstr>
      <vt:lpstr>PowerPoint Presentation</vt:lpstr>
      <vt:lpstr>Supercomputers Not Needed to Understand This</vt:lpstr>
      <vt:lpstr>Svante Arrhenius, 1859-1927</vt:lpstr>
      <vt:lpstr>MIT Single Column Model (Can be run on a laptop)</vt:lpstr>
      <vt:lpstr>Projections</vt:lpstr>
      <vt:lpstr>PowerPoint Presentation</vt:lpstr>
      <vt:lpstr>Consequences for Weather Extremes</vt:lpstr>
      <vt:lpstr>Large Risks in the Tail of the Distribution</vt:lpstr>
      <vt:lpstr> </vt:lpstr>
      <vt:lpstr>High vs Low Temperature Records</vt:lpstr>
      <vt:lpstr>PowerPoint Presentation</vt:lpstr>
      <vt:lpstr>Hydrological Extremes Increase with Temperature </vt:lpstr>
      <vt:lpstr>Blizzards</vt:lpstr>
      <vt:lpstr>Drought</vt:lpstr>
      <vt:lpstr>Severe Thunderstorms</vt:lpstr>
      <vt:lpstr>Tornadoes</vt:lpstr>
      <vt:lpstr>Hail Storms</vt:lpstr>
      <vt:lpstr>Hurricanes</vt:lpstr>
      <vt:lpstr>Intensity Theory</vt:lpstr>
      <vt:lpstr>PowerPoint Presentation</vt:lpstr>
      <vt:lpstr>PowerPoint Presentation</vt:lpstr>
      <vt:lpstr>Some Empirical Findings</vt:lpstr>
      <vt:lpstr>PowerPoint Presentation</vt:lpstr>
      <vt:lpstr>PowerPoint Presentation</vt:lpstr>
      <vt:lpstr>PowerPoint Presentation</vt:lpstr>
      <vt:lpstr>Looking Ahead: Using Physics to Assess Hurricane Risk</vt:lpstr>
      <vt:lpstr>PowerPoint Presentation</vt:lpstr>
      <vt:lpstr>PowerPoint Presentation</vt:lpstr>
      <vt:lpstr>Downscaling of AR5 GCMs</vt:lpstr>
      <vt:lpstr>PowerPoint Presentation</vt:lpstr>
      <vt:lpstr>PowerPoint Presentation</vt:lpstr>
      <vt:lpstr>PowerPoint Presentation</vt:lpstr>
      <vt:lpstr>Why We Need to Act Now</vt:lpstr>
      <vt:lpstr>PowerPoint Presentation</vt:lpstr>
      <vt:lpstr>PowerPoint Presentation</vt:lpstr>
      <vt:lpstr>PowerPoint Presentation</vt:lpstr>
      <vt:lpstr>PowerPoint Presentation</vt:lpstr>
      <vt:lpstr>Options for Dealing with Climate Change</vt:lpstr>
      <vt:lpstr>The Nature of the Beast</vt:lpstr>
      <vt:lpstr>Consider the Following Statements:</vt:lpstr>
      <vt:lpstr> Estimate of how much global climate will warm as a result of doubling CO2: a probability distribution</vt:lpstr>
      <vt:lpstr>CO2 Will Likely Go Well Beyond Doubling</vt:lpstr>
      <vt:lpstr>PowerPoint Presentation</vt:lpstr>
      <vt:lpstr>PowerPoint Presentation</vt:lpstr>
      <vt:lpstr>What Can You Do?</vt:lpstr>
      <vt:lpstr>PowerPoint Presentation</vt:lpstr>
      <vt:lpstr>PowerPoint Presentation</vt:lpstr>
      <vt:lpstr>Integrated Assessments  with Robert Mendelsohn, Yale</vt:lpstr>
      <vt:lpstr>PowerPoint Presentation</vt:lpstr>
      <vt:lpstr>PowerPoint Presentation</vt:lpstr>
      <vt:lpstr>PowerPoint Presentation</vt:lpstr>
      <vt:lpstr>PowerPoint Presentation</vt:lpstr>
      <vt:lpstr>PowerPoint Presentation</vt:lpstr>
      <vt:lpstr>What is Causing Changes in Tropical Atlantic Sea Surface Temperature?</vt:lpstr>
      <vt:lpstr>PowerPoint Presentation</vt:lpstr>
      <vt:lpstr>PowerPoint Presentation</vt:lpstr>
      <vt:lpstr>PowerPoint Presentation</vt:lpstr>
      <vt:lpstr>PowerPoint Presentation</vt:lpstr>
      <vt:lpstr>PowerPoint Presentation</vt:lpstr>
      <vt:lpstr>PowerPoint Presentation</vt:lpstr>
    </vt:vector>
  </TitlesOfParts>
  <Company>Sony Electronics,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Cyclones and Climate: Some New Findings</dc:title>
  <dc:creator>Kerry Emanuel</dc:creator>
  <cp:lastModifiedBy>Kerry Emanuel</cp:lastModifiedBy>
  <cp:revision>93</cp:revision>
  <dcterms:created xsi:type="dcterms:W3CDTF">2009-10-19T11:54:34Z</dcterms:created>
  <dcterms:modified xsi:type="dcterms:W3CDTF">2014-02-27T18:34:44Z</dcterms:modified>
</cp:coreProperties>
</file>