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867" r:id="rId4"/>
    <p:sldMasterId id="2147483879" r:id="rId5"/>
    <p:sldMasterId id="2147483931" r:id="rId6"/>
    <p:sldMasterId id="2147483955" r:id="rId7"/>
    <p:sldMasterId id="2147483979" r:id="rId8"/>
    <p:sldMasterId id="2147483991" r:id="rId9"/>
    <p:sldMasterId id="2147484003" r:id="rId10"/>
    <p:sldMasterId id="2147484017" r:id="rId11"/>
    <p:sldMasterId id="2147484029" r:id="rId12"/>
    <p:sldMasterId id="2147484041" r:id="rId13"/>
    <p:sldMasterId id="2147484054" r:id="rId14"/>
    <p:sldMasterId id="2147484067" r:id="rId15"/>
    <p:sldMasterId id="2147484079" r:id="rId16"/>
    <p:sldMasterId id="2147484091" r:id="rId17"/>
  </p:sldMasterIdLst>
  <p:notesMasterIdLst>
    <p:notesMasterId r:id="rId83"/>
  </p:notesMasterIdLst>
  <p:sldIdLst>
    <p:sldId id="465" r:id="rId18"/>
    <p:sldId id="466" r:id="rId19"/>
    <p:sldId id="470" r:id="rId20"/>
    <p:sldId id="472" r:id="rId21"/>
    <p:sldId id="473" r:id="rId22"/>
    <p:sldId id="474" r:id="rId23"/>
    <p:sldId id="475" r:id="rId24"/>
    <p:sldId id="653" r:id="rId25"/>
    <p:sldId id="269" r:id="rId26"/>
    <p:sldId id="270" r:id="rId27"/>
    <p:sldId id="481" r:id="rId28"/>
    <p:sldId id="451" r:id="rId29"/>
    <p:sldId id="450" r:id="rId30"/>
    <p:sldId id="449" r:id="rId31"/>
    <p:sldId id="654" r:id="rId32"/>
    <p:sldId id="477" r:id="rId33"/>
    <p:sldId id="541" r:id="rId34"/>
    <p:sldId id="260" r:id="rId35"/>
    <p:sldId id="406" r:id="rId36"/>
    <p:sldId id="655" r:id="rId37"/>
    <p:sldId id="656" r:id="rId38"/>
    <p:sldId id="303" r:id="rId39"/>
    <p:sldId id="521" r:id="rId40"/>
    <p:sldId id="523" r:id="rId41"/>
    <p:sldId id="453" r:id="rId42"/>
    <p:sldId id="648" r:id="rId43"/>
    <p:sldId id="649" r:id="rId44"/>
    <p:sldId id="287" r:id="rId45"/>
    <p:sldId id="659" r:id="rId46"/>
    <p:sldId id="483" r:id="rId47"/>
    <p:sldId id="368" r:id="rId48"/>
    <p:sldId id="484" r:id="rId49"/>
    <p:sldId id="485" r:id="rId50"/>
    <p:sldId id="486" r:id="rId51"/>
    <p:sldId id="423" r:id="rId52"/>
    <p:sldId id="424" r:id="rId53"/>
    <p:sldId id="488" r:id="rId54"/>
    <p:sldId id="427" r:id="rId55"/>
    <p:sldId id="650" r:id="rId56"/>
    <p:sldId id="644" r:id="rId57"/>
    <p:sldId id="496" r:id="rId58"/>
    <p:sldId id="336" r:id="rId59"/>
    <p:sldId id="337" r:id="rId60"/>
    <p:sldId id="657" r:id="rId61"/>
    <p:sldId id="266" r:id="rId62"/>
    <p:sldId id="652" r:id="rId63"/>
    <p:sldId id="257" r:id="rId64"/>
    <p:sldId id="261" r:id="rId65"/>
    <p:sldId id="658" r:id="rId66"/>
    <p:sldId id="491" r:id="rId67"/>
    <p:sldId id="345" r:id="rId68"/>
    <p:sldId id="357" r:id="rId69"/>
    <p:sldId id="380" r:id="rId70"/>
    <p:sldId id="479" r:id="rId71"/>
    <p:sldId id="480" r:id="rId72"/>
    <p:sldId id="444" r:id="rId73"/>
    <p:sldId id="393" r:id="rId74"/>
    <p:sldId id="394" r:id="rId75"/>
    <p:sldId id="297" r:id="rId76"/>
    <p:sldId id="452" r:id="rId77"/>
    <p:sldId id="495" r:id="rId78"/>
    <p:sldId id="464" r:id="rId79"/>
    <p:sldId id="300" r:id="rId80"/>
    <p:sldId id="409" r:id="rId81"/>
    <p:sldId id="651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EBC7D-5E53-40A6-BC97-FDDD36EF94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/>
              <a:t>Then we calculate the flood height</a:t>
            </a:r>
            <a:r>
              <a:rPr lang="en-US" baseline="0" dirty="0"/>
              <a:t> (including surge, tide, and sea level rise) return level for the four climate models, </a:t>
            </a:r>
            <a:r>
              <a:rPr lang="en-US" b="1" baseline="0" dirty="0"/>
              <a:t>assuming a sea level rise of 1 m for the future climate, for the Battery, NYC. These results show that the</a:t>
            </a:r>
            <a:r>
              <a:rPr lang="en-US" b="1" dirty="0"/>
              <a:t> combined effects of storm climatology change and sea level rise will greatly shorten the flood return periods for NYC </a:t>
            </a:r>
            <a:r>
              <a:rPr lang="en-US" dirty="0"/>
              <a:t>and, </a:t>
            </a:r>
            <a:r>
              <a:rPr lang="en-US" b="1" dirty="0"/>
              <a:t>by the end of the century, the current 100-year surge flooding</a:t>
            </a:r>
            <a:r>
              <a:rPr lang="en-US" b="1" baseline="0" dirty="0"/>
              <a:t> </a:t>
            </a:r>
            <a:r>
              <a:rPr lang="en-US" b="1" dirty="0"/>
              <a:t>may happen less than every 30 years, with CNRM and GFDL prediction to be less than 10 years, and the 500-year flooding</a:t>
            </a:r>
            <a:r>
              <a:rPr lang="en-US" b="1" baseline="0" dirty="0"/>
              <a:t> </a:t>
            </a:r>
            <a:r>
              <a:rPr lang="en-US" b="1" dirty="0"/>
              <a:t>may happen</a:t>
            </a:r>
            <a:r>
              <a:rPr lang="en-US" b="1" baseline="0" dirty="0"/>
              <a:t> less than every 200 </a:t>
            </a:r>
            <a:r>
              <a:rPr lang="en-US" b="1" dirty="0"/>
              <a:t>years, with the CNRM and GFDL</a:t>
            </a:r>
            <a:r>
              <a:rPr lang="en-US" b="1" baseline="0" dirty="0"/>
              <a:t> </a:t>
            </a:r>
            <a:r>
              <a:rPr lang="en-US" b="1" dirty="0"/>
              <a:t>prediction to be 20-30 years.</a:t>
            </a:r>
            <a:r>
              <a:rPr lang="en-US" b="1" baseline="0" dirty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94956-6309-4243-A217-ECC73A5B4E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5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6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920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/>
              <a:t>Given the storm wind and pressure fields</a:t>
            </a:r>
            <a:r>
              <a:rPr lang="en-US" b="1" baseline="0" dirty="0"/>
              <a:t> (which is estimated from the Holland parametric pressure model) we can simulate the surge</a:t>
            </a:r>
            <a:r>
              <a:rPr lang="en-US" baseline="0" dirty="0"/>
              <a:t>. </a:t>
            </a:r>
            <a:r>
              <a:rPr lang="en-US" dirty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/>
              <a:t>with</a:t>
            </a:r>
            <a:r>
              <a:rPr lang="en-US" dirty="0"/>
              <a:t> girds of</a:t>
            </a:r>
            <a:r>
              <a:rPr lang="en-US" baseline="0" dirty="0"/>
              <a:t> </a:t>
            </a:r>
            <a:r>
              <a:rPr lang="en-US" dirty="0"/>
              <a:t>various resolutions in such a way that the main computational effort is concentrated on the storms that determine the risk. First, we </a:t>
            </a:r>
            <a:r>
              <a:rPr lang="en-US" b="1" dirty="0"/>
              <a:t>apply</a:t>
            </a:r>
            <a:r>
              <a:rPr lang="en-US" dirty="0"/>
              <a:t> the SLOSH model, </a:t>
            </a:r>
            <a:r>
              <a:rPr lang="en-US" b="1" dirty="0"/>
              <a:t>using</a:t>
            </a:r>
            <a:r>
              <a:rPr lang="en-US" dirty="0"/>
              <a:t> a mesh with resolution of about 1 km around NYC</a:t>
            </a:r>
            <a:r>
              <a:rPr lang="en-US" baseline="0" dirty="0"/>
              <a:t> to simulate the surges for all storms and </a:t>
            </a:r>
            <a:r>
              <a:rPr lang="en-US" dirty="0"/>
              <a:t>select the storms that have return periods, in terms of the surge height at the Battery, greater than 10 years.</a:t>
            </a:r>
            <a:r>
              <a:rPr lang="en-US" baseline="0" dirty="0"/>
              <a:t> </a:t>
            </a:r>
            <a:r>
              <a:rPr lang="en-US" dirty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11654-4369-45EB-86A2-08ADE9C5AD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5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 surge and storm tide (surge</a:t>
            </a:r>
            <a:r>
              <a:rPr lang="en-US" baseline="0" dirty="0"/>
              <a:t> and tide)</a:t>
            </a:r>
            <a:r>
              <a:rPr lang="en-US" dirty="0"/>
              <a:t> return level curves</a:t>
            </a:r>
            <a:r>
              <a:rPr lang="en-US" baseline="0" dirty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8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0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730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946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60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41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376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01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79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05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998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72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28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658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306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54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40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849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017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2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577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83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1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8798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317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01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563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380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56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7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505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869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15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750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725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672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60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18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636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2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39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75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6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527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4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51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62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542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9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85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9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30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7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52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12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437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97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05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355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8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66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181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65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57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09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09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35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8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8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18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04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61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00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210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865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674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658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712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2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346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3825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83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765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647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99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662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611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90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0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7534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085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048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057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31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45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972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73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6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83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52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42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9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96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99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431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05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25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28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76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7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0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5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4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666" y="566058"/>
            <a:ext cx="6858000" cy="1702934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 Physics-Based 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A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pproach to Tropical 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C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yclone 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R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isk 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A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ssessment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Why we need to bring physics to bear on estimating natural hazard risk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Historical Records: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Prior to 1970, Many Storms Were Missed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25273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44" y="1579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Using Physical Models to Estimate Hurricane Risk</a:t>
            </a:r>
          </a:p>
        </p:txBody>
      </p:sp>
    </p:spTree>
    <p:extLst>
      <p:ext uri="{BB962C8B-B14F-4D97-AF65-F5344CB8AC3E}">
        <p14:creationId xmlns:p14="http://schemas.microsoft.com/office/powerpoint/2010/main" val="412507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91" y="1132530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333" y="237325"/>
            <a:ext cx="804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Why Not use Climate Models to Simulate Future Hurricanes?</a:t>
            </a:r>
          </a:p>
        </p:txBody>
      </p:sp>
    </p:spTree>
    <p:extLst>
      <p:ext uri="{BB962C8B-B14F-4D97-AF65-F5344CB8AC3E}">
        <p14:creationId xmlns:p14="http://schemas.microsoft.com/office/powerpoint/2010/main" val="15662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50 km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physical 	hurricane models (CHIPS)</a:t>
            </a:r>
          </a:p>
          <a:p>
            <a:r>
              <a:rPr lang="en-US" dirty="0"/>
              <a:t>  Extensively validate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MIT Synthetic Hurricanes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20 years to forecast real hurricanes in near-real time</a:t>
            </a:r>
          </a:p>
        </p:txBody>
      </p:sp>
    </p:spTree>
    <p:extLst>
      <p:ext uri="{BB962C8B-B14F-4D97-AF65-F5344CB8AC3E}">
        <p14:creationId xmlns:p14="http://schemas.microsoft.com/office/powerpoint/2010/main" val="1847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sphericity 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coupled intensity model for each cyclone, and note how many achieve at least tropical storm strength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0"/>
            <a:ext cx="7886700" cy="4415963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modelers have been slow to migrate to a physics-based 	approach</a:t>
            </a:r>
          </a:p>
          <a:p>
            <a:pPr>
              <a:spcBef>
                <a:spcPts val="1500"/>
              </a:spcBef>
            </a:pPr>
            <a:r>
              <a:rPr lang="en-US" dirty="0"/>
              <a:t>  We need to catalyze a transition to physics-based risk 	modeling</a:t>
            </a:r>
          </a:p>
          <a:p>
            <a:pPr>
              <a:spcBef>
                <a:spcPts val="1500"/>
              </a:spcBef>
            </a:pPr>
            <a:r>
              <a:rPr lang="en-US" dirty="0"/>
              <a:t>  Institutions of higher education are critical to this transition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799" y="214811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1" y="735191"/>
            <a:ext cx="7276382" cy="5459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497" y="263690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Captures Much of the Observed North Atlantic Interannual Variability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563" y="2155472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=0.65</a:t>
            </a:r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C7F543-BD29-49FA-A1A2-D5F1261EC6A9}"/>
              </a:ext>
            </a:extLst>
          </p:cNvPr>
          <p:cNvSpPr txBox="1"/>
          <p:nvPr/>
        </p:nvSpPr>
        <p:spPr>
          <a:xfrm>
            <a:off x="832757" y="236764"/>
            <a:ext cx="743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Hurricanes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FA46A-6A08-4CAF-9251-523D0CE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1047749"/>
            <a:ext cx="8739052" cy="5461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64799-ADE1-4C26-A3D5-989729F3B69A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1247371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C2908-4BE5-4965-A28B-EDBC06DA5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4" y="1047749"/>
            <a:ext cx="8969831" cy="5606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E9F66-02C4-4A45-854D-D54AED579281}"/>
              </a:ext>
            </a:extLst>
          </p:cNvPr>
          <p:cNvSpPr txBox="1"/>
          <p:nvPr/>
        </p:nvSpPr>
        <p:spPr>
          <a:xfrm>
            <a:off x="1143000" y="261257"/>
            <a:ext cx="670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Landfalls,  NOAA 20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Century v.3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57896-6F6F-400E-A45A-C0549AD6FEE9}"/>
              </a:ext>
            </a:extLst>
          </p:cNvPr>
          <p:cNvSpPr txBox="1"/>
          <p:nvPr/>
        </p:nvSpPr>
        <p:spPr>
          <a:xfrm>
            <a:off x="1469571" y="2514600"/>
            <a:ext cx="246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Suggests some landfalls missed prior to 1900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AE73BF-EFE8-4807-994A-57CB9C5A4D08}"/>
              </a:ext>
            </a:extLst>
          </p:cNvPr>
          <p:cNvCxnSpPr/>
          <p:nvPr/>
        </p:nvCxnSpPr>
        <p:spPr>
          <a:xfrm>
            <a:off x="2343150" y="3265714"/>
            <a:ext cx="555171" cy="9633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EFFCF2-CEBD-471D-B08F-1608C246B1B9}"/>
              </a:ext>
            </a:extLst>
          </p:cNvPr>
          <p:cNvSpPr txBox="1"/>
          <p:nvPr/>
        </p:nvSpPr>
        <p:spPr>
          <a:xfrm>
            <a:off x="3510643" y="1875133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8883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Tropical Cyclone Frequency from 9 Current Generation (CMIP6) Climate Models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ACE74-6C5E-46EB-A07D-C63A5BC9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6482"/>
          <a:stretch/>
        </p:blipFill>
        <p:spPr>
          <a:xfrm>
            <a:off x="264637" y="1200150"/>
            <a:ext cx="8767126" cy="557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9B8CF-8C58-C0BC-25E9-1BFA771EE245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0C187-3FD1-4134-B69E-1DD2F951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101"/>
          <a:stretch/>
        </p:blipFill>
        <p:spPr>
          <a:xfrm>
            <a:off x="267843" y="1143001"/>
            <a:ext cx="8741664" cy="563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4F6DE-9C54-166C-F91C-318DCE06D696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26397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5" y="1017639"/>
            <a:ext cx="7776205" cy="53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8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D4C8C-4E51-4B43-B31C-955AA2A8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246617"/>
            <a:ext cx="8229600" cy="5199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1002AC-A231-47EA-9752-4174FEABA380}"/>
              </a:ext>
            </a:extLst>
          </p:cNvPr>
          <p:cNvSpPr txBox="1"/>
          <p:nvPr/>
        </p:nvSpPr>
        <p:spPr>
          <a:xfrm>
            <a:off x="388620" y="5554980"/>
            <a:ext cx="8389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Probability density of impacts exceeding the 100 billion USD impact for the four synthetic datasets (</a:t>
            </a:r>
            <a:r>
              <a:rPr lang="en-US" dirty="0" err="1"/>
              <a:t>IBTrACS_p</a:t>
            </a:r>
            <a:r>
              <a:rPr lang="en-US" dirty="0"/>
              <a:t>, STORM, MIT, CHAZ). Percentages printed above each probability density indicate the fraction of all impacts in the corresponding dataset above the 100 billion USD threshold.     </a:t>
            </a:r>
            <a:r>
              <a:rPr lang="en-US" dirty="0" err="1"/>
              <a:t>Meiler</a:t>
            </a:r>
            <a:r>
              <a:rPr lang="en-US" dirty="0"/>
              <a:t> et al</a:t>
            </a:r>
            <a:r>
              <a:rPr lang="en-US" i="1" dirty="0"/>
              <a:t>. Nat. Comm</a:t>
            </a:r>
            <a:r>
              <a:rPr lang="en-US" dirty="0"/>
              <a:t>., 2022</a:t>
            </a:r>
          </a:p>
        </p:txBody>
      </p:sp>
    </p:spTree>
    <p:extLst>
      <p:ext uri="{BB962C8B-B14F-4D97-AF65-F5344CB8AC3E}">
        <p14:creationId xmlns:p14="http://schemas.microsoft.com/office/powerpoint/2010/main" val="114031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952499"/>
            <a:ext cx="7878538" cy="525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571" y="239486"/>
            <a:ext cx="622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Rain</a:t>
            </a:r>
          </a:p>
        </p:txBody>
      </p:sp>
    </p:spTree>
    <p:extLst>
      <p:ext uri="{BB962C8B-B14F-4D97-AF65-F5344CB8AC3E}">
        <p14:creationId xmlns:p14="http://schemas.microsoft.com/office/powerpoint/2010/main" val="90925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EAB90-C914-2D62-A342-BB0F51D7311F}"/>
              </a:ext>
            </a:extLst>
          </p:cNvPr>
          <p:cNvSpPr txBox="1"/>
          <p:nvPr/>
        </p:nvSpPr>
        <p:spPr>
          <a:xfrm>
            <a:off x="4571999" y="3124200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~500 from water, ~80 from wind</a:t>
            </a:r>
          </a:p>
        </p:txBody>
      </p:sp>
    </p:spTree>
    <p:extLst>
      <p:ext uri="{BB962C8B-B14F-4D97-AF65-F5344CB8AC3E}">
        <p14:creationId xmlns:p14="http://schemas.microsoft.com/office/powerpoint/2010/main" val="8133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/>
              <a:t>Predicting Rainfall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4999"/>
            <a:ext cx="6400800" cy="4206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CHIPS models predicts updraft and downdraft convective mass flux as a function of time and potential radius, BUT:</a:t>
            </a:r>
          </a:p>
          <a:p>
            <a:r>
              <a:rPr lang="en-US" dirty="0"/>
              <a:t>Storing these variables at all radii would increase overall storage requirements by a factor of ~50</a:t>
            </a:r>
          </a:p>
          <a:p>
            <a:r>
              <a:rPr lang="en-US" dirty="0"/>
              <a:t>(We are dealing with 10,000-100,000 individual events)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5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123" y="1594338"/>
            <a:ext cx="8229600" cy="4009293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>
                <a:effectLst/>
              </a:rPr>
              <a:t>Basic strategy</a:t>
            </a:r>
            <a:r>
              <a:rPr lang="en-US" sz="3200" dirty="0">
                <a:effectLst/>
              </a:rPr>
              <a:t>: Reconstruct time-evolving 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2-D wind field by fitting a canonical radial wind profile to predicted values of </a:t>
            </a:r>
            <a:r>
              <a:rPr lang="en-US" sz="3200" dirty="0" err="1">
                <a:effectLst/>
              </a:rPr>
              <a:t>V</a:t>
            </a:r>
            <a:r>
              <a:rPr lang="en-US" sz="3200" baseline="-25000" dirty="0" err="1">
                <a:effectLst/>
              </a:rPr>
              <a:t>max</a:t>
            </a:r>
            <a:r>
              <a:rPr lang="en-US" sz="3200" dirty="0">
                <a:effectLst/>
              </a:rPr>
              <a:t> and </a:t>
            </a:r>
            <a:r>
              <a:rPr lang="en-US" sz="3200" dirty="0" err="1">
                <a:effectLst/>
              </a:rPr>
              <a:t>r</a:t>
            </a:r>
            <a:r>
              <a:rPr lang="en-US" sz="3200" baseline="-25000" dirty="0" err="1">
                <a:effectLst/>
              </a:rPr>
              <a:t>max</a:t>
            </a:r>
            <a:r>
              <a:rPr lang="en-US" sz="3200" dirty="0">
                <a:effectLst/>
              </a:rPr>
              <a:t> and adding a constant background wind. Allow resulting vortex to interact with background wind shear and thermodynamic fields.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831" y="312615"/>
            <a:ext cx="836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Quasi-Balanced Dynamics to Stored TC and Environmental Fields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5371" y="5841999"/>
            <a:ext cx="552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Details: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897799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Testing the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Identify TC rainfall affecting NEXRAD sites</a:t>
            </a:r>
          </a:p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Choose local Daily Global Historical Climatology Network (GHCN-D) rain gauges located near NEXRAD sites</a:t>
            </a:r>
          </a:p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Compare statistical distributions of storm total rainfall from synthetic TCs with NEXRAD-derived rain and rain at nearby gauges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1200" y="5841999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Details: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182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</a:p>
        </p:txBody>
      </p:sp>
    </p:spTree>
    <p:extLst>
      <p:ext uri="{BB962C8B-B14F-4D97-AF65-F5344CB8AC3E}">
        <p14:creationId xmlns:p14="http://schemas.microsoft.com/office/powerpoint/2010/main" val="442559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81" y="890543"/>
            <a:ext cx="6362838" cy="4972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4400" y="5979885"/>
            <a:ext cx="446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068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2,000 year rain event for Houston</a:t>
            </a:r>
          </a:p>
        </p:txBody>
      </p:sp>
    </p:spTree>
    <p:extLst>
      <p:ext uri="{BB962C8B-B14F-4D97-AF65-F5344CB8AC3E}">
        <p14:creationId xmlns:p14="http://schemas.microsoft.com/office/powerpoint/2010/main" val="1756741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Climate Change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More moisture in boundary layer</a:t>
            </a:r>
          </a:p>
          <a:p>
            <a:endParaRPr lang="en-US" dirty="0"/>
          </a:p>
          <a:p>
            <a:r>
              <a:rPr lang="en-US" dirty="0"/>
              <a:t> Stronger storms but more compact inner 	regions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Possibly larger storm diameters</a:t>
            </a:r>
          </a:p>
          <a:p>
            <a:endParaRPr lang="en-US" dirty="0"/>
          </a:p>
          <a:p>
            <a:r>
              <a:rPr lang="en-US" dirty="0"/>
              <a:t> Storms may be moving faster or slower</a:t>
            </a:r>
          </a:p>
        </p:txBody>
      </p:sp>
    </p:spTree>
    <p:extLst>
      <p:ext uri="{BB962C8B-B14F-4D97-AF65-F5344CB8AC3E}">
        <p14:creationId xmlns:p14="http://schemas.microsoft.com/office/powerpoint/2010/main" val="20850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144" r="5" b="8704"/>
          <a:stretch/>
        </p:blipFill>
        <p:spPr>
          <a:xfrm>
            <a:off x="56307" y="1126177"/>
            <a:ext cx="9031386" cy="564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3EA8-9494-3F7B-0DFB-F12A52A4D6A3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88693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21" y="1508469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0457" y="196668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1371" y="2387601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2274463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2815772"/>
            <a:ext cx="304800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8B7FA6-B6BE-4B3E-8155-91511F0C225B}"/>
              </a:ext>
            </a:extLst>
          </p:cNvPr>
          <p:cNvSpPr txBox="1"/>
          <p:nvPr/>
        </p:nvSpPr>
        <p:spPr>
          <a:xfrm>
            <a:off x="322939" y="322894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607413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9216"/>
          <a:stretch/>
        </p:blipFill>
        <p:spPr>
          <a:xfrm>
            <a:off x="-20430" y="1057274"/>
            <a:ext cx="9164430" cy="556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73C1-95F8-C1AF-F860-3CA60008A01A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31710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C69C3-FC9F-4437-9E13-DEA37F7B1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" y="891011"/>
            <a:ext cx="8245131" cy="536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3EA6D-1469-4C91-A836-95BACFA2621C}"/>
              </a:ext>
            </a:extLst>
          </p:cNvPr>
          <p:cNvSpPr txBox="1"/>
          <p:nvPr/>
        </p:nvSpPr>
        <p:spPr>
          <a:xfrm>
            <a:off x="2598057" y="580571"/>
            <a:ext cx="437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9 CMIP6 models</a:t>
            </a:r>
          </a:p>
        </p:txBody>
      </p:sp>
    </p:spTree>
    <p:extLst>
      <p:ext uri="{BB962C8B-B14F-4D97-AF65-F5344CB8AC3E}">
        <p14:creationId xmlns:p14="http://schemas.microsoft.com/office/powerpoint/2010/main" val="4196524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7530" y="3748342"/>
            <a:ext cx="2135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“Zorba” making landfall in southwest Peloponnese, September 29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7" y="1598454"/>
            <a:ext cx="5539707" cy="4688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241" y="432770"/>
            <a:ext cx="705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Mediterranean Hurricanes (“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35597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best_REANs_MEANs_TRACKDENSITY_rob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t="65934" r="23201"/>
          <a:stretch/>
        </p:blipFill>
        <p:spPr bwMode="auto">
          <a:xfrm>
            <a:off x="246403" y="460687"/>
            <a:ext cx="4838511" cy="31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 descr="best_REANs_MEANs_RETURN_60_kts_robu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t="66648" r="22911"/>
          <a:stretch/>
        </p:blipFill>
        <p:spPr bwMode="auto">
          <a:xfrm>
            <a:off x="227079" y="3671560"/>
            <a:ext cx="4857835" cy="30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955" y="162910"/>
            <a:ext cx="736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a Changing 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8333" y="6114614"/>
            <a:ext cx="371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Romero and Emanuel,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8333" y="3041233"/>
            <a:ext cx="366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downscaling of 30 CMIP5 models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(light and dark hatching; &gt; 66% and 80% consensus)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9075" y="1445181"/>
            <a:ext cx="321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multi-model mean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 density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RCP 8.5 –historical (2090-1995)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9075" y="4418853"/>
            <a:ext cx="321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multi-model mean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 of winds &gt; 60 knots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RCP 8.5 –historical (2090-1995)</a:t>
            </a:r>
          </a:p>
        </p:txBody>
      </p:sp>
    </p:spTree>
    <p:extLst>
      <p:ext uri="{BB962C8B-B14F-4D97-AF65-F5344CB8AC3E}">
        <p14:creationId xmlns:p14="http://schemas.microsoft.com/office/powerpoint/2010/main" val="2340025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206-F082-C79E-7178-A3A7A617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Risk Personal: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Climate Change is Local!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F19EE-AE15-7248-479A-ADAC3D78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" y="1859303"/>
            <a:ext cx="7237379" cy="48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6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829" y="108857"/>
            <a:ext cx="714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Property currently for sale in Hilton Head,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Realtor.com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4820" y="6379811"/>
            <a:ext cx="48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of First Street Foundation</a:t>
            </a:r>
          </a:p>
        </p:txBody>
      </p:sp>
      <p:pic>
        <p:nvPicPr>
          <p:cNvPr id="1026" name="Picture 2" descr="Road view featured at 133 Victoria Dr, Hilton Head Island, SC 29926">
            <a:extLst>
              <a:ext uri="{FF2B5EF4-FFF2-40B4-BE49-F238E27FC236}">
                <a16:creationId xmlns:a16="http://schemas.microsoft.com/office/drawing/2014/main" id="{39C3A6E2-E37F-A8F8-CF8C-D11A43C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6" y="887376"/>
            <a:ext cx="3724963" cy="24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8009-FA28-7CB7-7C1A-F701B2AD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694" y="887376"/>
            <a:ext cx="4592688" cy="2480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F78A8-4525-F102-40DB-0E2DA5BAB0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2"/>
          <a:stretch/>
        </p:blipFill>
        <p:spPr>
          <a:xfrm>
            <a:off x="4659729" y="3489903"/>
            <a:ext cx="4104618" cy="24019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C200C8-DCD1-6F1A-57D1-59603CA54152}"/>
              </a:ext>
            </a:extLst>
          </p:cNvPr>
          <p:cNvCxnSpPr>
            <a:cxnSpLocks/>
          </p:cNvCxnSpPr>
          <p:nvPr/>
        </p:nvCxnSpPr>
        <p:spPr>
          <a:xfrm>
            <a:off x="4415694" y="5410200"/>
            <a:ext cx="46672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07BAB72-0CC1-22A3-74C2-E74F6989C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868" y="5904463"/>
            <a:ext cx="4104618" cy="765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08553F-FB7C-ADEE-87CE-87E4726C6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53" y="3517883"/>
            <a:ext cx="4066214" cy="2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54953-ED62-7E83-1A4D-6AFB8104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400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6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7250"/>
            <a:ext cx="2567173" cy="5143500"/>
            <a:chOff x="0" y="0"/>
            <a:chExt cx="1906255" cy="3819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255" cy="3819308"/>
            </a:xfrm>
            <a:custGeom>
              <a:avLst/>
              <a:gdLst/>
              <a:ahLst/>
              <a:cxnLst/>
              <a:rect l="l" t="t" r="r" b="b"/>
              <a:pathLst>
                <a:path w="1906255" h="3819308">
                  <a:moveTo>
                    <a:pt x="0" y="0"/>
                  </a:moveTo>
                  <a:lnTo>
                    <a:pt x="1906255" y="0"/>
                  </a:lnTo>
                  <a:lnTo>
                    <a:pt x="1906255" y="3819308"/>
                  </a:lnTo>
                  <a:lnTo>
                    <a:pt x="0" y="3819308"/>
                  </a:lnTo>
                  <a:close/>
                </a:path>
              </a:pathLst>
            </a:custGeom>
            <a:solidFill>
              <a:srgbClr val="3E624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9843" y="1171069"/>
            <a:ext cx="6526083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921"/>
              </a:lnSpc>
            </a:pPr>
            <a:r>
              <a:rPr lang="en-US" sz="2801">
                <a:solidFill>
                  <a:srgbClr val="FFF9F3"/>
                </a:solidFill>
                <a:latin typeface="Open Sauce SemiBold Bold"/>
              </a:rPr>
              <a:t>CLIMATE</a:t>
            </a:r>
          </a:p>
          <a:p>
            <a:pPr defTabSz="457200">
              <a:lnSpc>
                <a:spcPts val="3921"/>
              </a:lnSpc>
            </a:pPr>
            <a:r>
              <a:rPr lang="en-US" sz="2801">
                <a:solidFill>
                  <a:srgbClr val="FFF9F3"/>
                </a:solidFill>
                <a:latin typeface="Open Sauce SemiBold Bold"/>
              </a:rPr>
              <a:t>LITIGATION</a:t>
            </a:r>
          </a:p>
          <a:p>
            <a:pPr defTabSz="457200">
              <a:lnSpc>
                <a:spcPts val="3921"/>
              </a:lnSpc>
            </a:pPr>
            <a:r>
              <a:rPr lang="en-US" sz="2801">
                <a:solidFill>
                  <a:srgbClr val="FFF9F3"/>
                </a:solidFill>
                <a:latin typeface="Open Sauce SemiBold Bold"/>
              </a:rPr>
              <a:t>TRENDS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843" y="3000375"/>
            <a:ext cx="1813249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100"/>
              </a:lnSpc>
            </a:pPr>
            <a:r>
              <a:rPr lang="en-US" sz="1500">
                <a:solidFill>
                  <a:srgbClr val="FFF9F3"/>
                </a:solidFill>
                <a:latin typeface="Canva Sans"/>
              </a:rPr>
              <a:t>Currently 2,000+ U.S. climate cases </a:t>
            </a:r>
          </a:p>
          <a:p>
            <a:pPr defTabSz="457200">
              <a:lnSpc>
                <a:spcPts val="2100"/>
              </a:lnSpc>
            </a:pPr>
            <a:endParaRPr lang="en-US" sz="1500">
              <a:solidFill>
                <a:srgbClr val="FFF9F3"/>
              </a:solidFill>
              <a:latin typeface="Canva San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1151" y="1711146"/>
            <a:ext cx="6573279" cy="34357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67173" y="5127805"/>
            <a:ext cx="5767777" cy="44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190"/>
              </a:lnSpc>
            </a:pPr>
            <a:r>
              <a:rPr lang="en-US" sz="850">
                <a:solidFill>
                  <a:srgbClr val="FFF9F3"/>
                </a:solidFill>
                <a:latin typeface="Canva Sans Italics"/>
              </a:rPr>
              <a:t>Source: Joana Setzer &amp; Catherine Higham, Global Trends in Climate Change Litigation 9 (June 2022) (based on data from the Sabin Center and Climate Change Laws of the World databases)</a:t>
            </a:r>
          </a:p>
          <a:p>
            <a:pPr defTabSz="457200">
              <a:lnSpc>
                <a:spcPts val="1190"/>
              </a:lnSpc>
            </a:pPr>
            <a:endParaRPr lang="en-US" sz="850">
              <a:solidFill>
                <a:srgbClr val="FFF9F3"/>
              </a:solidFill>
              <a:latin typeface="Canva Sans Itali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16A49-6138-B37D-F29A-73773A884837}"/>
              </a:ext>
            </a:extLst>
          </p:cNvPr>
          <p:cNvSpPr txBox="1"/>
          <p:nvPr/>
        </p:nvSpPr>
        <p:spPr>
          <a:xfrm>
            <a:off x="439711" y="60189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Courtesy Sandra Thiam and Jarryd Page of the Climate Judiciary Project of the Environmental Law Institute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2949" y="1319213"/>
            <a:ext cx="4296381" cy="4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710"/>
              </a:lnSpc>
            </a:pPr>
            <a:r>
              <a:rPr lang="en-US" sz="2650">
                <a:solidFill>
                  <a:srgbClr val="5D5340"/>
                </a:solidFill>
                <a:latin typeface="Open Sauce SemiBold Bold"/>
              </a:rPr>
              <a:t>HURRICANE LITIGATION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9200" y="1319212"/>
            <a:ext cx="3988952" cy="4681537"/>
            <a:chOff x="0" y="0"/>
            <a:chExt cx="1280496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14990" r="14990"/>
            <a:stretch>
              <a:fillRect/>
            </a:stretch>
          </p:blipFill>
          <p:spPr>
            <a:xfrm>
              <a:off x="0" y="0"/>
              <a:ext cx="12804969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462949" y="2103041"/>
            <a:ext cx="3988952" cy="6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730"/>
              </a:lnSpc>
            </a:pPr>
            <a:r>
              <a:rPr lang="en-US" sz="1950" dirty="0">
                <a:solidFill>
                  <a:srgbClr val="5D5340"/>
                </a:solidFill>
                <a:latin typeface="Canva Sans"/>
              </a:rPr>
              <a:t>Litigation happens before (planning and preparation) and after (impacts)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2949" y="3467973"/>
            <a:ext cx="1473597" cy="31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730"/>
              </a:lnSpc>
            </a:pPr>
            <a:r>
              <a:rPr lang="en-US" sz="1950">
                <a:solidFill>
                  <a:srgbClr val="5D5340"/>
                </a:solidFill>
                <a:latin typeface="Canva Sans"/>
              </a:rPr>
              <a:t>Can include: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3996055"/>
            <a:ext cx="3529927" cy="15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defTabSz="457200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5D5340"/>
                </a:solidFill>
                <a:latin typeface="Open Sauce"/>
              </a:rPr>
              <a:t>Torts (negligence, nuisance, trespass)</a:t>
            </a:r>
          </a:p>
          <a:p>
            <a:pPr marL="367030" lvl="1" indent="-183515" defTabSz="457200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5D5340"/>
                </a:solidFill>
                <a:latin typeface="Open Sauce"/>
              </a:rPr>
              <a:t>Zoning and land use</a:t>
            </a:r>
          </a:p>
          <a:p>
            <a:pPr marL="367030" lvl="1" indent="-183515" defTabSz="457200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5D5340"/>
                </a:solidFill>
                <a:latin typeface="Open Sauce"/>
              </a:rPr>
              <a:t>Impact assessments</a:t>
            </a:r>
          </a:p>
          <a:p>
            <a:pPr marL="367030" lvl="1" indent="-183515" defTabSz="457200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5D5340"/>
                </a:solidFill>
                <a:latin typeface="Open Sauce"/>
              </a:rPr>
              <a:t>Insurance claims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7D0A3-7348-2FB3-A28D-F8BE496AB138}"/>
              </a:ext>
            </a:extLst>
          </p:cNvPr>
          <p:cNvSpPr txBox="1"/>
          <p:nvPr/>
        </p:nvSpPr>
        <p:spPr>
          <a:xfrm>
            <a:off x="1723504" y="6199178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Sandra Thiam and Jarryd Page of the Climate Judiciary Project of the Environmental Law Institute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901" y="4997032"/>
            <a:ext cx="514350" cy="514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l="10000" r="10000"/>
          <a:stretch>
            <a:fillRect/>
          </a:stretch>
        </p:blipFill>
        <p:spPr>
          <a:xfrm>
            <a:off x="4879040" y="1328738"/>
            <a:ext cx="4264960" cy="35519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4350" y="1328738"/>
            <a:ext cx="4057650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453C2A"/>
                </a:solidFill>
                <a:latin typeface="Open Sauce SemiBold"/>
              </a:rPr>
              <a:t>LEGAL ISSUES RELATED </a:t>
            </a:r>
          </a:p>
          <a:p>
            <a:pPr defTabSz="457200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453C2A"/>
                </a:solidFill>
                <a:latin typeface="Open Sauce SemiBold"/>
              </a:rPr>
              <a:t>TO HURRICANES: </a:t>
            </a:r>
          </a:p>
          <a:p>
            <a:pPr defTabSz="457200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3E624A"/>
                </a:solidFill>
                <a:latin typeface="Open Sauce SemiBold Bold"/>
              </a:rPr>
              <a:t>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321" y="3386138"/>
            <a:ext cx="4479750" cy="17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453C2A"/>
                </a:solidFill>
                <a:latin typeface="Canva Sans Bold"/>
              </a:rPr>
              <a:t>whether homeowners' insurance settlements with insurance companies for damages sustained in a hurricane were appropriate </a:t>
            </a:r>
          </a:p>
          <a:p>
            <a:pPr marL="647702" lvl="2" indent="-215901" defTabSz="457200">
              <a:lnSpc>
                <a:spcPts val="2100"/>
              </a:lnSpc>
              <a:buFont typeface="Arial"/>
              <a:buChar char="⚬"/>
            </a:pPr>
            <a:r>
              <a:rPr lang="en-US" sz="1500">
                <a:solidFill>
                  <a:srgbClr val="453C2A"/>
                </a:solidFill>
                <a:latin typeface="Canva Sans"/>
              </a:rPr>
              <a:t>(class action following Hurricane Sandy) </a:t>
            </a:r>
          </a:p>
          <a:p>
            <a:pPr defTabSz="457200">
              <a:lnSpc>
                <a:spcPts val="2575"/>
              </a:lnSpc>
            </a:pPr>
            <a:endParaRPr lang="en-US" sz="1500">
              <a:solidFill>
                <a:srgbClr val="453C2A"/>
              </a:solidFill>
              <a:latin typeface="Canva Sans"/>
            </a:endParaRPr>
          </a:p>
          <a:p>
            <a:pPr defTabSz="457200">
              <a:lnSpc>
                <a:spcPts val="2575"/>
              </a:lnSpc>
            </a:pPr>
            <a:endParaRPr lang="en-US" sz="1500">
              <a:solidFill>
                <a:srgbClr val="453C2A"/>
              </a:solidFill>
              <a:latin typeface="Canva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830A1-55E5-A1C1-665E-17EA45F92C57}"/>
              </a:ext>
            </a:extLst>
          </p:cNvPr>
          <p:cNvSpPr txBox="1"/>
          <p:nvPr/>
        </p:nvSpPr>
        <p:spPr>
          <a:xfrm>
            <a:off x="340321" y="58410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Sandra Thiam and Jarryd Page of the Climate Judiciary Project of the Environmental Law Institute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5" y="971002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6998" y="3521854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9514" y="220322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13086" y="3740406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87257" y="2545833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8178" y="2148868"/>
            <a:ext cx="210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693050" y="2747770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35963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 We need to move away from sole dependence on flawed 	historical data in assessing climate- and weather-related 	natural hazard risk and embrace advanced modeling 	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 We need to bring physical modeling to bear on natural hazard 	risk. Institutions of higher education are crucial to this effort</a:t>
            </a:r>
          </a:p>
          <a:p>
            <a:pPr>
              <a:spcBef>
                <a:spcPts val="2000"/>
              </a:spcBef>
            </a:pPr>
            <a:r>
              <a:rPr lang="en-US" dirty="0"/>
              <a:t>  We can no longer regard climate change as a problem for the 	future; it has already tangibly affected important risks, e.g. 	Hurricane Harvey’s rainfall was ~3 times more likely in 	2017 than in 1970</a:t>
            </a:r>
          </a:p>
        </p:txBody>
      </p:sp>
    </p:spTree>
    <p:extLst>
      <p:ext uri="{BB962C8B-B14F-4D97-AF65-F5344CB8AC3E}">
        <p14:creationId xmlns:p14="http://schemas.microsoft.com/office/powerpoint/2010/main" val="28876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Taking Climate Change Into Account</a:t>
            </a:r>
          </a:p>
        </p:txBody>
      </p:sp>
    </p:spTree>
    <p:extLst>
      <p:ext uri="{BB962C8B-B14F-4D97-AF65-F5344CB8AC3E}">
        <p14:creationId xmlns:p14="http://schemas.microsoft.com/office/powerpoint/2010/main" val="3701167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GCM flood height return level, Battery, Manhattan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(assuming SLR of 1 m for the future climate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Black: Current climate (1981-2000)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Blue: A1B future climate (2081-2100)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Red: A1B future climate (2081-2100) with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10% and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21%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 et al. (2012)</a:t>
            </a:r>
          </a:p>
        </p:txBody>
      </p:sp>
    </p:spTree>
    <p:extLst>
      <p:ext uri="{BB962C8B-B14F-4D97-AF65-F5344CB8AC3E}">
        <p14:creationId xmlns:p14="http://schemas.microsoft.com/office/powerpoint/2010/main" val="39213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540233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166054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6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984201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</p:spTree>
    <p:extLst>
      <p:ext uri="{BB962C8B-B14F-4D97-AF65-F5344CB8AC3E}">
        <p14:creationId xmlns:p14="http://schemas.microsoft.com/office/powerpoint/2010/main" val="2813990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>
                <a:solidFill>
                  <a:srgbClr val="0000FF"/>
                </a:solidFill>
              </a:rPr>
              <a:t>st</a:t>
            </a:r>
            <a:r>
              <a:rPr lang="en-US" sz="2800" dirty="0">
                <a:solidFill>
                  <a:srgbClr val="0000FF"/>
                </a:solidFill>
              </a:rPr>
              <a:t> Century: GFDL model under RCP 8.5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985394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Inferences from Basic Theory: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Hurricanes will produce substantially more 	rain:  Clausius-Clapeyron yields  ~7% 	increase in water vapor per 1</a:t>
            </a:r>
            <a:r>
              <a:rPr lang="en-US" baseline="30000" dirty="0"/>
              <a:t>o</a:t>
            </a:r>
            <a:r>
              <a:rPr lang="en-US" dirty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0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90% 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73181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13918"/>
          </a:xfrm>
        </p:spPr>
        <p:txBody>
          <a:bodyPr/>
          <a:lstStyle/>
          <a:p>
            <a:r>
              <a:rPr lang="en-US" dirty="0"/>
              <a:t> Riverine floods:  ~100 years of good records (U.S.)</a:t>
            </a:r>
          </a:p>
          <a:p>
            <a:endParaRPr lang="en-US" dirty="0"/>
          </a:p>
          <a:p>
            <a:r>
              <a:rPr lang="en-US" dirty="0"/>
              <a:t> Flash floods and tropical-cyclone induced floods:  Somewhat 	less than 100 years</a:t>
            </a:r>
          </a:p>
          <a:p>
            <a:endParaRPr lang="en-US" dirty="0"/>
          </a:p>
          <a:p>
            <a:r>
              <a:rPr lang="en-US" dirty="0"/>
              <a:t> Even if we had 100 years of great records, the past is no 	longer a good guide to the present</a:t>
            </a:r>
          </a:p>
          <a:p>
            <a:endParaRPr lang="en-US" dirty="0"/>
          </a:p>
          <a:p>
            <a:r>
              <a:rPr lang="en-US" dirty="0"/>
              <a:t>  We need to turn to physical models to get better estimates of 	current (and future) weather risks</a:t>
            </a:r>
          </a:p>
        </p:txBody>
      </p:sp>
    </p:spTree>
    <p:extLst>
      <p:ext uri="{BB962C8B-B14F-4D97-AF65-F5344CB8AC3E}">
        <p14:creationId xmlns:p14="http://schemas.microsoft.com/office/powerpoint/2010/main" val="35947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258" y="224304"/>
            <a:ext cx="57984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of 4,500 tropical cyclones affecting Hong Kong, downscaled from UKMO CMIP6, 20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Century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83D8B-82FB-45BC-A739-A83B7B0C1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9912" r="6349" b="19109"/>
          <a:stretch/>
        </p:blipFill>
        <p:spPr>
          <a:xfrm>
            <a:off x="66106" y="1523999"/>
            <a:ext cx="9043685" cy="45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97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C347A-9264-4772-A791-CDC6A8034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1980" r="5714" b="21026"/>
          <a:stretch/>
        </p:blipFill>
        <p:spPr>
          <a:xfrm>
            <a:off x="100373" y="1524000"/>
            <a:ext cx="9062202" cy="4586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11B7D0-F591-42CE-B23C-B9EDF94A5E6A}"/>
              </a:ext>
            </a:extLst>
          </p:cNvPr>
          <p:cNvSpPr txBox="1"/>
          <p:nvPr/>
        </p:nvSpPr>
        <p:spPr>
          <a:xfrm>
            <a:off x="1647371" y="391886"/>
            <a:ext cx="579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historical tracks superimposed</a:t>
            </a:r>
          </a:p>
        </p:txBody>
      </p:sp>
    </p:spTree>
    <p:extLst>
      <p:ext uri="{BB962C8B-B14F-4D97-AF65-F5344CB8AC3E}">
        <p14:creationId xmlns:p14="http://schemas.microsoft.com/office/powerpoint/2010/main" val="450871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188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Storm Surge Simulation (Ning Lin)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SLOSH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</a:t>
            </a: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A069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A069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Battery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model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Luettich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1992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SLOSH model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Jelesnianski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1992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2008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2934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4703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877965"/>
            <a:ext cx="9234742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Sandy, 2012</a:t>
            </a: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4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in Harris County, from 6 Climate models, 1981-2000, 2008-2027, and 2081-2100, Based on 2000 Events Each, and Using RCP 8.5. Shading Shows Spread Among the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0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Case in Point:  Hurricane Risk</a:t>
            </a:r>
          </a:p>
        </p:txBody>
      </p:sp>
    </p:spTree>
    <p:extLst>
      <p:ext uri="{BB962C8B-B14F-4D97-AF65-F5344CB8AC3E}">
        <p14:creationId xmlns:p14="http://schemas.microsoft.com/office/powerpoint/2010/main" val="36445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4794-E038-C1EA-8C5B-07CFB02D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398"/>
            <a:ext cx="7886700" cy="98527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 Flooding from Hurricane Harvey,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089A-296B-32E5-B6EB-85B55C63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2139"/>
            <a:ext cx="7886700" cy="3984824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van </a:t>
            </a:r>
            <a:r>
              <a:rPr lang="en-US" b="1" dirty="0" err="1"/>
              <a:t>Oldenborgh</a:t>
            </a:r>
            <a:r>
              <a:rPr lang="en-US" b="1" dirty="0"/>
              <a:t> et al</a:t>
            </a:r>
            <a:r>
              <a:rPr lang="en-US" dirty="0"/>
              <a:t>: </a:t>
            </a:r>
            <a:r>
              <a:rPr lang="en-US" i="1" dirty="0"/>
              <a:t>“We conclude that global warming 	made the precipitation about 15% (8%–19%) more intense, 	or equivalently made such an event </a:t>
            </a:r>
            <a:r>
              <a:rPr lang="en-US" i="1" dirty="0">
                <a:solidFill>
                  <a:srgbClr val="FF0000"/>
                </a:solidFill>
              </a:rPr>
              <a:t>three (1.5–5) times 	more likely.”</a:t>
            </a:r>
          </a:p>
          <a:p>
            <a:r>
              <a:rPr lang="en-US" i="1" dirty="0"/>
              <a:t>  </a:t>
            </a:r>
            <a:r>
              <a:rPr lang="en-US" b="1" dirty="0"/>
              <a:t>Risser and </a:t>
            </a:r>
            <a:r>
              <a:rPr lang="en-US" b="1" dirty="0" err="1"/>
              <a:t>Wehner</a:t>
            </a:r>
            <a:r>
              <a:rPr lang="en-US" b="1" dirty="0"/>
              <a:t>: </a:t>
            </a:r>
            <a:r>
              <a:rPr lang="en-US" i="1" dirty="0"/>
              <a:t>“We find that human-induced climate 	change likely increased the chances of the observed 	precipitation accumulations during Hurricane Harvey in the 	most affected areas of Houston </a:t>
            </a:r>
            <a:r>
              <a:rPr lang="en-US" i="1" dirty="0">
                <a:solidFill>
                  <a:srgbClr val="FF0000"/>
                </a:solidFill>
              </a:rPr>
              <a:t>by a factor of at least 3.5</a:t>
            </a:r>
            <a:r>
              <a:rPr lang="en-US" i="1" dirty="0"/>
              <a:t>.”</a:t>
            </a:r>
          </a:p>
          <a:p>
            <a:r>
              <a:rPr lang="en-US" i="1" dirty="0"/>
              <a:t>  </a:t>
            </a:r>
            <a:r>
              <a:rPr lang="en-US" b="1" dirty="0"/>
              <a:t>Emanuel:</a:t>
            </a:r>
            <a:r>
              <a:rPr lang="en-US" i="1" dirty="0"/>
              <a:t> “In 2017 the annual probability </a:t>
            </a:r>
            <a:r>
              <a:rPr lang="en-US" dirty="0"/>
              <a:t>[of Hurricane 	Harvey’s rainfall in Harris County]</a:t>
            </a:r>
            <a:r>
              <a:rPr lang="en-US" i="1" dirty="0"/>
              <a:t> would be 6%, </a:t>
            </a:r>
            <a:r>
              <a:rPr lang="en-US" i="1" dirty="0">
                <a:solidFill>
                  <a:srgbClr val="FF0000"/>
                </a:solidFill>
              </a:rPr>
              <a:t>a sixfold 	increase since the late 20th century.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90C8B-50BA-8B0F-D974-60CEE4E554BB}"/>
              </a:ext>
            </a:extLst>
          </p:cNvPr>
          <p:cNvSpPr txBox="1"/>
          <p:nvPr/>
        </p:nvSpPr>
        <p:spPr>
          <a:xfrm>
            <a:off x="575285" y="1277738"/>
            <a:ext cx="808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independent scientific studies appeared in 2017:</a:t>
            </a:r>
          </a:p>
        </p:txBody>
      </p:sp>
    </p:spTree>
    <p:extLst>
      <p:ext uri="{BB962C8B-B14F-4D97-AF65-F5344CB8AC3E}">
        <p14:creationId xmlns:p14="http://schemas.microsoft.com/office/powerpoint/2010/main" val="1743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What Are Atlantic Historical Records Based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1987: Termination of airborne reconnaissance in western 	North Pacific</a:t>
            </a:r>
          </a:p>
        </p:txBody>
      </p:sp>
    </p:spTree>
    <p:extLst>
      <p:ext uri="{BB962C8B-B14F-4D97-AF65-F5344CB8AC3E}">
        <p14:creationId xmlns:p14="http://schemas.microsoft.com/office/powerpoint/2010/main" val="27071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5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10383</TotalTime>
  <Words>2597</Words>
  <Application>Microsoft Office PowerPoint</Application>
  <PresentationFormat>On-screen Show (4:3)</PresentationFormat>
  <Paragraphs>228</Paragraphs>
  <Slides>65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65</vt:i4>
      </vt:variant>
    </vt:vector>
  </HeadingPairs>
  <TitlesOfParts>
    <vt:vector size="93" baseType="lpstr">
      <vt:lpstr>Arial</vt:lpstr>
      <vt:lpstr>Calibri</vt:lpstr>
      <vt:lpstr>Calibri Light</vt:lpstr>
      <vt:lpstr>Canva Sans</vt:lpstr>
      <vt:lpstr>Canva Sans Bold</vt:lpstr>
      <vt:lpstr>Canva Sans Italics</vt:lpstr>
      <vt:lpstr>Open Sauce</vt:lpstr>
      <vt:lpstr>Open Sauce SemiBold</vt:lpstr>
      <vt:lpstr>Open Sauce SemiBold Bold</vt:lpstr>
      <vt:lpstr>Roboto</vt:lpstr>
      <vt:lpstr>Times New Roman</vt:lpstr>
      <vt:lpstr>1_Ariel</vt:lpstr>
      <vt:lpstr>1_Office Theme</vt:lpstr>
      <vt:lpstr>2_Office Theme</vt:lpstr>
      <vt:lpstr>8_Office Theme</vt:lpstr>
      <vt:lpstr>Ariel</vt:lpstr>
      <vt:lpstr>9_Office Theme</vt:lpstr>
      <vt:lpstr>5_Office Theme</vt:lpstr>
      <vt:lpstr>6_Office Theme</vt:lpstr>
      <vt:lpstr>7_Office Theme</vt:lpstr>
      <vt:lpstr>10_Office Theme</vt:lpstr>
      <vt:lpstr>11_Office Theme</vt:lpstr>
      <vt:lpstr>Default Design</vt:lpstr>
      <vt:lpstr>4_Office Theme</vt:lpstr>
      <vt:lpstr>3_Office Theme</vt:lpstr>
      <vt:lpstr>12_Office Theme</vt:lpstr>
      <vt:lpstr>13_Office Theme</vt:lpstr>
      <vt:lpstr>Office Theme</vt:lpstr>
      <vt:lpstr>A Physics-Based Approach to Tropical Cyclone Risk Assessment</vt:lpstr>
      <vt:lpstr>Flawed Basis of Current Risk Modeling</vt:lpstr>
      <vt:lpstr>Why Climate Risk is Dominated by Extreme Events:</vt:lpstr>
      <vt:lpstr>PowerPoint Presentation</vt:lpstr>
      <vt:lpstr>PowerPoint Presentation</vt:lpstr>
      <vt:lpstr>Historical Records</vt:lpstr>
      <vt:lpstr>Case in Point:  Hurricane Risk</vt:lpstr>
      <vt:lpstr>Example:  Flooding from Hurricane Harvey, 2017</vt:lpstr>
      <vt:lpstr>What Are Atlantic Historical Records Based On?</vt:lpstr>
      <vt:lpstr>Historical Records: Prior to 1970, Many Storms Were Missed</vt:lpstr>
      <vt:lpstr>Using Physical Models to Estimate Hurricane Risk</vt:lpstr>
      <vt:lpstr>PowerPoint Presentation</vt:lpstr>
      <vt:lpstr>PowerPoint Presentation</vt:lpstr>
      <vt:lpstr>Using Physics to Assess Hurricane Risk</vt:lpstr>
      <vt:lpstr>MIT Synthetic Hurricanes</vt:lpstr>
      <vt:lpstr>Risk Assessment Approach: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Rainfall</vt:lpstr>
      <vt:lpstr>Basic strategy: Reconstruct time-evolving  2-D wind field by fitting a canonical radial wind profile to predicted values of Vmax and rmax and adding a constant background wind. Allow resulting vortex to interact with background wind shear and thermodynamic fields.</vt:lpstr>
      <vt:lpstr>Testing the Algorithm</vt:lpstr>
      <vt:lpstr>PowerPoint Presentation</vt:lpstr>
      <vt:lpstr>PowerPoint Presentation</vt:lpstr>
      <vt:lpstr>PowerPoint Presentation</vt:lpstr>
      <vt:lpstr>Effects of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Risk Personal:  All Climate Change is Local!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Take-Away Points</vt:lpstr>
      <vt:lpstr>Taking Climate Change Into Account</vt:lpstr>
      <vt:lpstr>PowerPoint Presentation</vt:lpstr>
      <vt:lpstr>Is Hurricane Risk Changing?</vt:lpstr>
      <vt:lpstr>PowerPoint Presentation</vt:lpstr>
      <vt:lpstr>PowerPoint Presentation</vt:lpstr>
      <vt:lpstr>PowerPoint Presentation</vt:lpstr>
      <vt:lpstr>Projected Trend Over 21st Century: GFDL model under RCP 8.5 </vt:lpstr>
      <vt:lpstr>Inferences from Basic Theory:</vt:lpstr>
      <vt:lpstr>Cumulative Distribution of Storm Lifetime Peak Wind Speed, with Sample of 1755 Synthetic Tracks</vt:lpstr>
      <vt:lpstr>PowerPoint Presentation</vt:lpstr>
      <vt:lpstr>PowerPoint Presentation</vt:lpstr>
      <vt:lpstr>Return Periods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154</cp:revision>
  <dcterms:created xsi:type="dcterms:W3CDTF">2017-09-18T11:10:14Z</dcterms:created>
  <dcterms:modified xsi:type="dcterms:W3CDTF">2022-12-06T10:34:14Z</dcterms:modified>
</cp:coreProperties>
</file>