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doc" ContentType="application/msword"/>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Default Extension="tiff" ContentType="image/tif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sldIdLst>
    <p:sldId id="257" r:id="rId2"/>
    <p:sldId id="510" r:id="rId3"/>
    <p:sldId id="260" r:id="rId4"/>
    <p:sldId id="512" r:id="rId5"/>
    <p:sldId id="513" r:id="rId6"/>
    <p:sldId id="515" r:id="rId7"/>
    <p:sldId id="514" r:id="rId8"/>
    <p:sldId id="374" r:id="rId9"/>
    <p:sldId id="364" r:id="rId10"/>
    <p:sldId id="283" r:id="rId11"/>
    <p:sldId id="511" r:id="rId12"/>
    <p:sldId id="287" r:id="rId13"/>
    <p:sldId id="290" r:id="rId14"/>
    <p:sldId id="292" r:id="rId15"/>
    <p:sldId id="295" r:id="rId16"/>
    <p:sldId id="296" r:id="rId17"/>
    <p:sldId id="434" r:id="rId18"/>
    <p:sldId id="408" r:id="rId19"/>
    <p:sldId id="304" r:id="rId20"/>
    <p:sldId id="375" r:id="rId21"/>
    <p:sldId id="306" r:id="rId22"/>
    <p:sldId id="368" r:id="rId23"/>
    <p:sldId id="516" r:id="rId24"/>
    <p:sldId id="480" r:id="rId25"/>
    <p:sldId id="462" r:id="rId26"/>
    <p:sldId id="466" r:id="rId27"/>
    <p:sldId id="517" r:id="rId28"/>
    <p:sldId id="518" r:id="rId29"/>
    <p:sldId id="519" r:id="rId30"/>
    <p:sldId id="465" r:id="rId31"/>
    <p:sldId id="311" r:id="rId32"/>
    <p:sldId id="312" r:id="rId33"/>
    <p:sldId id="472" r:id="rId34"/>
    <p:sldId id="473" r:id="rId35"/>
    <p:sldId id="474" r:id="rId36"/>
    <p:sldId id="520" r:id="rId37"/>
    <p:sldId id="521" r:id="rId38"/>
    <p:sldId id="522" r:id="rId39"/>
    <p:sldId id="523" r:id="rId40"/>
    <p:sldId id="524" r:id="rId41"/>
    <p:sldId id="527" r:id="rId42"/>
    <p:sldId id="482" r:id="rId43"/>
    <p:sldId id="484" r:id="rId44"/>
    <p:sldId id="486" r:id="rId45"/>
    <p:sldId id="487" r:id="rId46"/>
    <p:sldId id="488" r:id="rId47"/>
    <p:sldId id="489" r:id="rId48"/>
    <p:sldId id="538" r:id="rId49"/>
    <p:sldId id="490" r:id="rId50"/>
    <p:sldId id="525" r:id="rId51"/>
    <p:sldId id="526" r:id="rId52"/>
    <p:sldId id="491" r:id="rId53"/>
    <p:sldId id="504" r:id="rId54"/>
    <p:sldId id="509" r:id="rId55"/>
    <p:sldId id="322" r:id="rId56"/>
    <p:sldId id="323" r:id="rId57"/>
    <p:sldId id="537" r:id="rId58"/>
    <p:sldId id="459" r:id="rId59"/>
    <p:sldId id="327" r:id="rId60"/>
    <p:sldId id="398" r:id="rId61"/>
    <p:sldId id="404" r:id="rId62"/>
    <p:sldId id="410" r:id="rId63"/>
    <p:sldId id="411" r:id="rId64"/>
    <p:sldId id="412" r:id="rId65"/>
    <p:sldId id="435" r:id="rId66"/>
    <p:sldId id="438" r:id="rId67"/>
    <p:sldId id="439" r:id="rId68"/>
    <p:sldId id="449" r:id="rId69"/>
    <p:sldId id="450" r:id="rId70"/>
    <p:sldId id="500" r:id="rId71"/>
    <p:sldId id="505" r:id="rId72"/>
    <p:sldId id="506" r:id="rId73"/>
    <p:sldId id="507" r:id="rId74"/>
    <p:sldId id="508" r:id="rId75"/>
    <p:sldId id="533" r:id="rId76"/>
    <p:sldId id="534" r:id="rId77"/>
    <p:sldId id="535" r:id="rId78"/>
    <p:sldId id="536" r:id="rId79"/>
    <p:sldId id="528" r:id="rId80"/>
    <p:sldId id="529" r:id="rId81"/>
    <p:sldId id="530" r:id="rId82"/>
    <p:sldId id="531" r:id="rId83"/>
    <p:sldId id="532" r:id="rId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2AB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4" d="100"/>
          <a:sy n="64" d="100"/>
        </p:scale>
        <p:origin x="-1330" y="-77"/>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34DF3E-9714-40A2-90CA-1AB4252FAC43}" type="datetimeFigureOut">
              <a:rPr lang="en-US" smtClean="0"/>
              <a:pPr/>
              <a:t>12/18/2012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1534C9-34A5-4E6D-AB3D-DD69D4FC263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C8695D9F-F25D-4EE7-B783-667B641939F7}" type="slidenum">
              <a:rPr lang="en-US" smtClean="0"/>
              <a:pPr/>
              <a:t>1</a:t>
            </a:fld>
            <a:endParaRPr 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r>
              <a:rPr lang="en-US" smtClean="0"/>
              <a:t>Are hurricanes becoming more powerful and destructive?  Are these changes due to a natural cycle of hurricane activity or are they caused by human-induced climate change?  Although this is currently a hot debate among scientists, new research suggests that the destructive potential of hurricanes is increasing due to the heating of the oceans. </a:t>
            </a:r>
          </a:p>
          <a:p>
            <a:endParaRPr lang="en-US" smtClean="0"/>
          </a:p>
          <a:p>
            <a:r>
              <a:rPr lang="en-US" smtClean="0"/>
              <a:t>Image: Satellite image of Hurricane Floyd approaching the east coast of Florida in 1999.  The image has been digitally enhanced to lend a three-dimensional perspective.  Credit: NASA/Goddard Space Flight Center.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2AC333-29BF-4AF1-851C-230F8CF8655B}" type="slidenum">
              <a:rPr lang="en-US"/>
              <a:pPr/>
              <a:t>19</a:t>
            </a:fld>
            <a:endParaRPr lang="en-US"/>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a:xfrm>
            <a:off x="3884613" y="8685213"/>
            <a:ext cx="2971800" cy="457200"/>
          </a:xfrm>
          <a:prstGeom prst="rect">
            <a:avLst/>
          </a:prstGeom>
          <a:noFill/>
        </p:spPr>
        <p:txBody>
          <a:bodyPr anchor="b"/>
          <a:lstStyle/>
          <a:p>
            <a:pPr algn="r" fontAlgn="auto">
              <a:spcBef>
                <a:spcPts val="0"/>
              </a:spcBef>
              <a:spcAft>
                <a:spcPts val="0"/>
              </a:spcAft>
              <a:defRPr/>
            </a:pPr>
            <a:fld id="{A05620CB-912D-431A-AB31-B4E543C68ED8}" type="slidenum">
              <a:rPr lang="en-US" sz="1200">
                <a:latin typeface="+mn-lt"/>
                <a:cs typeface="+mn-cs"/>
              </a:rPr>
              <a:pPr algn="r" fontAlgn="auto">
                <a:spcBef>
                  <a:spcPts val="0"/>
                </a:spcBef>
                <a:spcAft>
                  <a:spcPts val="0"/>
                </a:spcAft>
                <a:defRPr/>
              </a:pPr>
              <a:t>21</a:t>
            </a:fld>
            <a:endParaRPr lang="en-US" sz="1200" dirty="0">
              <a:latin typeface="+mn-lt"/>
              <a:cs typeface="+mn-cs"/>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F5001F7-0756-47FA-B148-C64553E1A13E}" type="slidenum">
              <a:rPr lang="en-US" sz="1200"/>
              <a:pPr algn="r"/>
              <a:t>24</a:t>
            </a:fld>
            <a:endParaRPr lang="en-US" sz="120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78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73C9E16-4896-432B-B748-73A674FB1E29}" type="slidenum">
              <a:rPr lang="en-US" smtClean="0"/>
              <a:pPr fontAlgn="base">
                <a:spcBef>
                  <a:spcPct val="0"/>
                </a:spcBef>
                <a:spcAft>
                  <a:spcPct val="0"/>
                </a:spcAft>
                <a:defRPr/>
              </a:pPr>
              <a:t>26</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p:txBody>
          <a:bodyPr/>
          <a:lstStyle/>
          <a:p>
            <a:pPr>
              <a:defRPr/>
            </a:pPr>
            <a:fld id="{5CEEC3FB-6E32-4933-A4D3-012AD448EED0}" type="slidenum">
              <a:rPr lang="en-US" smtClean="0"/>
              <a:pPr>
                <a:defRPr/>
              </a:pPr>
              <a:t>30</a:t>
            </a:fld>
            <a:endParaRPr lang="en-US" smtClean="0"/>
          </a:p>
        </p:txBody>
      </p:sp>
      <p:sp>
        <p:nvSpPr>
          <p:cNvPr id="10240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519D72D-4BF9-4435-BC0A-ED0DF5BAB410}" type="slidenum">
              <a:rPr lang="en-US" sz="1200"/>
              <a:pPr algn="r"/>
              <a:t>30</a:t>
            </a:fld>
            <a:endParaRPr lang="en-US" sz="1200"/>
          </a:p>
        </p:txBody>
      </p:sp>
      <p:sp>
        <p:nvSpPr>
          <p:cNvPr id="10240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240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p:txBody>
          <a:bodyPr/>
          <a:lstStyle/>
          <a:p>
            <a:pPr>
              <a:defRPr/>
            </a:pPr>
            <a:fld id="{1A6BA8BB-1C88-4506-9CC3-A349AE0CAA72}" type="slidenum">
              <a:rPr lang="en-US" smtClean="0"/>
              <a:pPr>
                <a:defRPr/>
              </a:pPr>
              <a:t>31</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B81912-4841-46DA-A69A-E6B03BB04632}" type="slidenum">
              <a:rPr lang="en-US" smtClean="0"/>
              <a:pPr fontAlgn="base">
                <a:spcBef>
                  <a:spcPct val="0"/>
                </a:spcBef>
                <a:spcAft>
                  <a:spcPct val="0"/>
                </a:spcAft>
                <a:defRPr/>
              </a:pPr>
              <a:t>32</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106A17A9-D095-424F-8F54-3A4821AADDC1}" type="slidenum">
              <a:rPr lang="en-US" sz="1200"/>
              <a:pPr algn="r"/>
              <a:t>33</a:t>
            </a:fld>
            <a:endParaRPr lang="en-US" sz="120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1B9E0CD-602E-4DED-A34E-132B9F182323}" type="slidenum">
              <a:rPr lang="en-US" sz="1200"/>
              <a:pPr algn="r"/>
              <a:t>35</a:t>
            </a:fld>
            <a:endParaRPr lang="en-US" sz="120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hangingPunct="0"/>
            <a:r>
              <a:rPr lang="en-US" b="1" dirty="0" smtClean="0"/>
              <a:t>Given the storm wind and pressure fields</a:t>
            </a:r>
            <a:r>
              <a:rPr lang="en-US" b="1" baseline="0" dirty="0" smtClean="0"/>
              <a:t> (which is estimated from the Holland parametric pressure model) we can simulate the surge</a:t>
            </a:r>
            <a:r>
              <a:rPr lang="en-US" baseline="0" dirty="0" smtClean="0"/>
              <a:t>. </a:t>
            </a:r>
            <a:r>
              <a:rPr lang="en-US" dirty="0" smtClean="0"/>
              <a:t>Surge simulations with high resolution are computationally intensive, so to make it possible to simulate accurate surges for our large synthetic storm sets, we apply the two hydrodynamic models </a:t>
            </a:r>
            <a:r>
              <a:rPr lang="en-US" b="1" i="0" dirty="0" smtClean="0"/>
              <a:t>with</a:t>
            </a:r>
            <a:r>
              <a:rPr lang="en-US" dirty="0" smtClean="0"/>
              <a:t> girds of</a:t>
            </a:r>
            <a:r>
              <a:rPr lang="en-US" baseline="0" dirty="0" smtClean="0"/>
              <a:t> </a:t>
            </a:r>
            <a:r>
              <a:rPr lang="en-US" dirty="0" smtClean="0"/>
              <a:t>various resolutions in such a way that the main computational effort is concentrated on the storms that determine the risk. First, we </a:t>
            </a:r>
            <a:r>
              <a:rPr lang="en-US" b="1" dirty="0" smtClean="0"/>
              <a:t>apply</a:t>
            </a:r>
            <a:r>
              <a:rPr lang="en-US" dirty="0" smtClean="0"/>
              <a:t> the SLOSH model, </a:t>
            </a:r>
            <a:r>
              <a:rPr lang="en-US" b="1" dirty="0" smtClean="0"/>
              <a:t>using</a:t>
            </a:r>
            <a:r>
              <a:rPr lang="en-US" dirty="0" smtClean="0"/>
              <a:t> a mesh with resolution of about 1 km around NYC</a:t>
            </a:r>
            <a:r>
              <a:rPr lang="en-US" baseline="0" dirty="0" smtClean="0"/>
              <a:t> to simulate the surges for all storms and </a:t>
            </a:r>
            <a:r>
              <a:rPr lang="en-US" dirty="0" smtClean="0"/>
              <a:t>select the storms that have return periods, in terms of the surge height at the Battery, greater than 10 years.</a:t>
            </a:r>
            <a:r>
              <a:rPr lang="en-US" baseline="0" dirty="0" smtClean="0"/>
              <a:t> </a:t>
            </a:r>
            <a:r>
              <a:rPr lang="en-US" dirty="0" smtClean="0"/>
              <a:t>Second, we apply the ADCIRC simulation, using a grid mesh with resolution of ~100 m around NYC, to each of the selected storms. Then, we apply another ADCIRC mesh with resolution as high as ~10 m around NYC, for a set of the most extreme events, to check if the resolution of our ADCIRC grid is sufficient and if needed to make statistical correction to the results. </a:t>
            </a:r>
          </a:p>
        </p:txBody>
      </p:sp>
      <p:sp>
        <p:nvSpPr>
          <p:cNvPr id="4" name="Slide Number Placeholder 3"/>
          <p:cNvSpPr>
            <a:spLocks noGrp="1"/>
          </p:cNvSpPr>
          <p:nvPr>
            <p:ph type="sldNum" sz="quarter" idx="5"/>
          </p:nvPr>
        </p:nvSpPr>
        <p:spPr/>
        <p:txBody>
          <a:bodyPr/>
          <a:lstStyle/>
          <a:p>
            <a:pPr>
              <a:defRPr/>
            </a:pPr>
            <a:fld id="{48511654-4369-45EB-86A2-08ADE9C5ADC8}" type="slidenum">
              <a:rPr lang="en-US" smtClean="0"/>
              <a:pPr>
                <a:defRPr/>
              </a:pPr>
              <a:t>37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342CEA78-20DE-43D3-81D0-F7FD35B7935D}" type="slidenum">
              <a:rPr lang="en-US" smtClean="0"/>
              <a:pPr/>
              <a:t>3</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simulation for </a:t>
            </a:r>
            <a:r>
              <a:rPr lang="en-US" baseline="0" dirty="0" smtClean="0"/>
              <a:t>Hurricane Irene’s surge using the ADCIRC model. The </a:t>
            </a:r>
            <a:r>
              <a:rPr lang="en-US" b="0" baseline="0" dirty="0" smtClean="0"/>
              <a:t>storm track, intensity, and size are obtained from the observation. This storm passed to the right of the Battery with relatively low intensity and generated a peak surge of about 1.3 m at the </a:t>
            </a:r>
            <a:r>
              <a:rPr lang="en-US" baseline="0" dirty="0" smtClean="0"/>
              <a:t>Battery. The surge happened </a:t>
            </a:r>
            <a:r>
              <a:rPr lang="en-US" b="0" baseline="0" dirty="0" smtClean="0"/>
              <a:t>right at the high tide </a:t>
            </a:r>
            <a:r>
              <a:rPr lang="en-US" baseline="0" dirty="0" smtClean="0"/>
              <a:t>and thus the total water level was about 2.1 m above the MSL. The plot to the right shows that the simulated and observed water levels compare very well, thus </a:t>
            </a:r>
            <a:r>
              <a:rPr lang="en-US" dirty="0" smtClean="0"/>
              <a:t>Irene offered us a good opportunity</a:t>
            </a:r>
            <a:r>
              <a:rPr lang="en-US" baseline="0" dirty="0" smtClean="0"/>
              <a:t> to validate our wind field and storm surge modeling method. </a:t>
            </a:r>
          </a:p>
        </p:txBody>
      </p:sp>
      <p:sp>
        <p:nvSpPr>
          <p:cNvPr id="4" name="Slide Number Placeholder 3"/>
          <p:cNvSpPr>
            <a:spLocks noGrp="1"/>
          </p:cNvSpPr>
          <p:nvPr>
            <p:ph type="sldNum" sz="quarter" idx="10"/>
          </p:nvPr>
        </p:nvSpPr>
        <p:spPr/>
        <p:txBody>
          <a:bodyPr/>
          <a:lstStyle/>
          <a:p>
            <a:fld id="{2A594956-6309-4243-A217-ECC73A5B4E6C}" type="slidenum">
              <a:rPr lang="en-US" smtClean="0"/>
              <a:pPr/>
              <a:t>38</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ADCIRC simulation of surge (not including tide or wave setup), assuming hurricane parametric</a:t>
            </a:r>
            <a:r>
              <a:rPr lang="en-US" baseline="0" dirty="0" smtClean="0"/>
              <a:t> wind and pressure profiles, same methods as for Irene and synthetic storms. </a:t>
            </a:r>
            <a:endParaRPr lang="en-US" dirty="0"/>
          </a:p>
        </p:txBody>
      </p:sp>
      <p:sp>
        <p:nvSpPr>
          <p:cNvPr id="4" name="Slide Number Placeholder 3"/>
          <p:cNvSpPr>
            <a:spLocks noGrp="1"/>
          </p:cNvSpPr>
          <p:nvPr>
            <p:ph type="sldNum" sz="quarter" idx="10"/>
          </p:nvPr>
        </p:nvSpPr>
        <p:spPr/>
        <p:txBody>
          <a:bodyPr/>
          <a:lstStyle/>
          <a:p>
            <a:fld id="{32347F40-F6FB-9C47-85BD-88BC52BD2310}" type="slidenum">
              <a:rPr lang="en-US" smtClean="0"/>
              <a:pPr/>
              <a:t>39</a:t>
            </a:fld>
            <a:endParaRPr lang="en-US"/>
          </a:p>
        </p:txBody>
      </p:sp>
    </p:spTree>
    <p:extLst>
      <p:ext uri="{BB962C8B-B14F-4D97-AF65-F5344CB8AC3E}">
        <p14:creationId xmlns="" xmlns:p14="http://schemas.microsoft.com/office/powerpoint/2010/main" val="41141770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Storm surge and storm tide (surge</a:t>
            </a:r>
            <a:r>
              <a:rPr lang="en-US" baseline="0" dirty="0" smtClean="0"/>
              <a:t> and tide)</a:t>
            </a:r>
            <a:r>
              <a:rPr lang="en-US" dirty="0" smtClean="0"/>
              <a:t> return level curves</a:t>
            </a:r>
            <a:r>
              <a:rPr lang="en-US" baseline="0" dirty="0" smtClean="0"/>
              <a:t> for the Battery, NYC, for the 1981-2000 NCAR/NCEP climate conditions (5000 synthetic storms). Astronomical tide and nonlinear interaction between surge and tide are accounted for statistically.</a:t>
            </a:r>
            <a:endParaRPr lang="en-US" dirty="0"/>
          </a:p>
        </p:txBody>
      </p:sp>
      <p:sp>
        <p:nvSpPr>
          <p:cNvPr id="4" name="Slide Number Placeholder 3"/>
          <p:cNvSpPr>
            <a:spLocks noGrp="1"/>
          </p:cNvSpPr>
          <p:nvPr>
            <p:ph type="sldNum" sz="quarter" idx="10"/>
          </p:nvPr>
        </p:nvSpPr>
        <p:spPr/>
        <p:txBody>
          <a:bodyPr/>
          <a:lstStyle/>
          <a:p>
            <a:fld id="{32347F40-F6FB-9C47-85BD-88BC52BD2310}" type="slidenum">
              <a:rPr lang="en-US" smtClean="0"/>
              <a:pPr/>
              <a:t>40</a:t>
            </a:fld>
            <a:endParaRPr lang="en-US"/>
          </a:p>
        </p:txBody>
      </p:sp>
    </p:spTree>
    <p:extLst>
      <p:ext uri="{BB962C8B-B14F-4D97-AF65-F5344CB8AC3E}">
        <p14:creationId xmlns="" xmlns:p14="http://schemas.microsoft.com/office/powerpoint/2010/main" val="18507993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p:txBody>
          <a:bodyPr/>
          <a:lstStyle/>
          <a:p>
            <a:pPr>
              <a:defRPr/>
            </a:pPr>
            <a:fld id="{4030ED99-5918-4C65-9DE5-CD47301F8FEC}" type="slidenum">
              <a:rPr lang="en-US" smtClean="0"/>
              <a:pPr>
                <a:defRPr/>
              </a:pPr>
              <a:t>42</a:t>
            </a:fld>
            <a:endParaRPr lang="en-US" smtClean="0"/>
          </a:p>
        </p:txBody>
      </p:sp>
      <p:sp>
        <p:nvSpPr>
          <p:cNvPr id="1208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08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8603328-354B-41C7-8CBB-25F19F4515E9}" type="slidenum">
              <a:rPr lang="en-US" sz="1200"/>
              <a:pPr algn="r"/>
              <a:t>43</a:t>
            </a:fld>
            <a:endParaRPr lang="en-US" sz="1200"/>
          </a:p>
        </p:txBody>
      </p:sp>
      <p:sp>
        <p:nvSpPr>
          <p:cNvPr id="12185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B6E6665-AD93-407D-8473-EC5A6397036F}" type="slidenum">
              <a:rPr lang="en-US" sz="1200"/>
              <a:pPr algn="r"/>
              <a:t>43</a:t>
            </a:fld>
            <a:endParaRPr lang="en-US" sz="1200"/>
          </a:p>
        </p:txBody>
      </p:sp>
      <p:sp>
        <p:nvSpPr>
          <p:cNvPr id="12186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186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F56FA58-9E4C-45CE-87C6-80F056BAFD0F}" type="slidenum">
              <a:rPr lang="en-US" sz="1200"/>
              <a:pPr algn="r"/>
              <a:t>44</a:t>
            </a:fld>
            <a:endParaRPr lang="en-US" sz="1200"/>
          </a:p>
        </p:txBody>
      </p:sp>
      <p:sp>
        <p:nvSpPr>
          <p:cNvPr id="12390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AAA6C90-B075-4B90-A401-5C9526F43EB8}" type="slidenum">
              <a:rPr lang="en-US" sz="1200"/>
              <a:pPr algn="r"/>
              <a:t>44</a:t>
            </a:fld>
            <a:endParaRPr lang="en-US" sz="1200"/>
          </a:p>
        </p:txBody>
      </p:sp>
      <p:sp>
        <p:nvSpPr>
          <p:cNvPr id="12390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390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BB3DEECE-10FE-467B-9E37-0919343B6CBD}" type="slidenum">
              <a:rPr lang="en-US" smtClean="0"/>
              <a:pPr>
                <a:defRPr/>
              </a:pPr>
              <a:t>45</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28ECC491-347E-4E17-8D99-0301767C9DF6}" type="slidenum">
              <a:rPr lang="en-US" smtClean="0"/>
              <a:pPr>
                <a:defRPr/>
              </a:pPr>
              <a:t>47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A9FC5EA7-08A3-40F2-B3E0-6469A8CBAEDF}" type="slidenum">
              <a:rPr lang="en-US" smtClean="0"/>
              <a:pPr>
                <a:defRPr/>
              </a:pPr>
              <a:t>48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38EB91EF-6156-400C-994C-300C240728BA}" type="slidenum">
              <a:rPr lang="en-US" smtClean="0"/>
              <a:pPr>
                <a:defRPr/>
              </a:pPr>
              <a:t>49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FB64B17-82DD-49DD-A5B7-E9CAE506DC3D}" type="slidenum">
              <a:rPr lang="en-US" sz="1200">
                <a:latin typeface="Calibri" pitchFamily="34" charset="0"/>
              </a:rPr>
              <a:pPr algn="r"/>
              <a:t>9</a:t>
            </a:fld>
            <a:endParaRPr lang="en-US" sz="1200">
              <a:latin typeface="Calibri" pitchFamily="34" charset="0"/>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latin typeface="Arial" charset="0"/>
              </a:rPr>
              <a:t>The low value of storm power in the early 1940s is thought to be due to the lack of reports from ships at sea because of the radio silence imposed during WWII. </a:t>
            </a:r>
            <a:br>
              <a:rPr lang="en-US" smtClean="0">
                <a:latin typeface="Arial" charset="0"/>
              </a:rPr>
            </a:br>
            <a:endParaRPr lang="en-US" smtClean="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37"/>
            <a:r>
              <a:rPr lang="en-US" dirty="0" smtClean="0"/>
              <a:t>Then we calculate the flood height</a:t>
            </a:r>
            <a:r>
              <a:rPr lang="en-US" baseline="0" dirty="0" smtClean="0"/>
              <a:t> (including surge, tide, and sea level rise) return level for the four climate models, </a:t>
            </a:r>
            <a:r>
              <a:rPr lang="en-US" b="1" baseline="0" dirty="0" smtClean="0"/>
              <a:t>assuming a sea level rise of 1 m for the future climate, for the Battery, NYC. These results show that the</a:t>
            </a:r>
            <a:r>
              <a:rPr lang="en-US" b="1" dirty="0" smtClean="0"/>
              <a:t> combined effects of storm climatology change and sea level rise will greatly shorten the flood return periods for NYC </a:t>
            </a:r>
            <a:r>
              <a:rPr lang="en-US" dirty="0" smtClean="0"/>
              <a:t>and, </a:t>
            </a:r>
            <a:r>
              <a:rPr lang="en-US" b="1" dirty="0" smtClean="0"/>
              <a:t>by the end of the century, the current 100-year surge flooding</a:t>
            </a:r>
            <a:r>
              <a:rPr lang="en-US" b="1" baseline="0" dirty="0" smtClean="0"/>
              <a:t> </a:t>
            </a:r>
            <a:r>
              <a:rPr lang="en-US" b="1" dirty="0" smtClean="0"/>
              <a:t>may happen less than every 30 years, with CNRM and GFDL prediction to be less than 10 years, and the 500-year flooding</a:t>
            </a:r>
            <a:r>
              <a:rPr lang="en-US" b="1" baseline="0" dirty="0" smtClean="0"/>
              <a:t> </a:t>
            </a:r>
            <a:r>
              <a:rPr lang="en-US" b="1" dirty="0" smtClean="0"/>
              <a:t>may happen</a:t>
            </a:r>
            <a:r>
              <a:rPr lang="en-US" b="1" baseline="0" dirty="0" smtClean="0"/>
              <a:t> less than every 200 </a:t>
            </a:r>
            <a:r>
              <a:rPr lang="en-US" b="1" dirty="0" smtClean="0"/>
              <a:t>years, with the CNRM and GFDL</a:t>
            </a:r>
            <a:r>
              <a:rPr lang="en-US" b="1" baseline="0" dirty="0" smtClean="0"/>
              <a:t> </a:t>
            </a:r>
            <a:r>
              <a:rPr lang="en-US" b="1" dirty="0" smtClean="0"/>
              <a:t>prediction to be 20-30 years.</a:t>
            </a:r>
            <a:r>
              <a:rPr lang="en-US" b="1" baseline="0" dirty="0" smtClean="0"/>
              <a:t> </a:t>
            </a:r>
            <a:endParaRPr lang="en-US" b="1" dirty="0"/>
          </a:p>
        </p:txBody>
      </p:sp>
      <p:sp>
        <p:nvSpPr>
          <p:cNvPr id="4" name="Slide Number Placeholder 3"/>
          <p:cNvSpPr>
            <a:spLocks noGrp="1"/>
          </p:cNvSpPr>
          <p:nvPr>
            <p:ph type="sldNum" sz="quarter" idx="10"/>
          </p:nvPr>
        </p:nvSpPr>
        <p:spPr/>
        <p:txBody>
          <a:bodyPr/>
          <a:lstStyle/>
          <a:p>
            <a:fld id="{2A594956-6309-4243-A217-ECC73A5B4E6C}" type="slidenum">
              <a:rPr lang="en-US" smtClean="0"/>
              <a:pPr/>
              <a:t>50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57159">
              <a:defRPr/>
            </a:pPr>
            <a:r>
              <a:rPr lang="en-US" dirty="0" smtClean="0"/>
              <a:t>ADCIRC simulation of surge (not including tide or wave setup), assuming hurricane parametric</a:t>
            </a:r>
            <a:r>
              <a:rPr lang="en-US" baseline="0" dirty="0" smtClean="0"/>
              <a:t> wind and pressure profiles, same methods as for Irene and synthetic storms. </a:t>
            </a:r>
            <a:endParaRPr lang="en-US" dirty="0" smtClean="0"/>
          </a:p>
          <a:p>
            <a:endParaRPr lang="en-US" dirty="0"/>
          </a:p>
        </p:txBody>
      </p:sp>
      <p:sp>
        <p:nvSpPr>
          <p:cNvPr id="4" name="Slide Number Placeholder 3"/>
          <p:cNvSpPr>
            <a:spLocks noGrp="1"/>
          </p:cNvSpPr>
          <p:nvPr>
            <p:ph type="sldNum" sz="quarter" idx="10"/>
          </p:nvPr>
        </p:nvSpPr>
        <p:spPr/>
        <p:txBody>
          <a:bodyPr/>
          <a:lstStyle/>
          <a:p>
            <a:fld id="{2A594956-6309-4243-A217-ECC73A5B4E6C}" type="slidenum">
              <a:rPr lang="en-US" smtClean="0"/>
              <a:pPr/>
              <a:t>51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p:txBody>
          <a:bodyPr/>
          <a:lstStyle/>
          <a:p>
            <a:pPr>
              <a:defRPr/>
            </a:pPr>
            <a:fld id="{4B1B3909-0410-4E40-9A59-A9DE4C472721}" type="slidenum">
              <a:rPr lang="en-US" smtClean="0"/>
              <a:pPr>
                <a:defRPr/>
              </a:pPr>
              <a:t>55</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p:txBody>
          <a:bodyPr/>
          <a:lstStyle/>
          <a:p>
            <a:pPr>
              <a:defRPr/>
            </a:pPr>
            <a:fld id="{6E1AF096-5A2C-4E47-AE49-FE4758381631}" type="slidenum">
              <a:rPr lang="en-US" smtClean="0"/>
              <a:pPr>
                <a:defRPr/>
              </a:pPr>
              <a:t>56</a:t>
            </a:fld>
            <a:endParaRPr lang="en-US"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p:txBody>
          <a:bodyPr/>
          <a:lstStyle/>
          <a:p>
            <a:pPr>
              <a:defRPr/>
            </a:pPr>
            <a:fld id="{6E1AF096-5A2C-4E47-AE49-FE4758381631}" type="slidenum">
              <a:rPr lang="en-US" smtClean="0"/>
              <a:pPr>
                <a:defRPr/>
              </a:pPr>
              <a:t>57</a:t>
            </a:fld>
            <a:endParaRPr lang="en-US"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p:txBody>
          <a:bodyPr/>
          <a:lstStyle/>
          <a:p>
            <a:pPr>
              <a:defRPr/>
            </a:pPr>
            <a:fld id="{4C49E2C9-2035-49B8-9051-F246E6C975D1}" type="slidenum">
              <a:rPr lang="en-US" smtClean="0"/>
              <a:pPr>
                <a:defRPr/>
              </a:pPr>
              <a:t>60</a:t>
            </a:fld>
            <a:endParaRPr lang="en-US" smtClean="0"/>
          </a:p>
        </p:txBody>
      </p:sp>
      <p:sp>
        <p:nvSpPr>
          <p:cNvPr id="12902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A5EA7B8-584A-4D17-B9B4-043032246CF2}" type="slidenum">
              <a:rPr lang="en-US" sz="1200"/>
              <a:pPr algn="r"/>
              <a:t>60</a:t>
            </a:fld>
            <a:endParaRPr lang="en-US" sz="1200"/>
          </a:p>
        </p:txBody>
      </p:sp>
      <p:sp>
        <p:nvSpPr>
          <p:cNvPr id="12902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902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CF3A0BD9-9622-4AA6-8A1D-E368F5B89C71}" type="slidenum">
              <a:rPr lang="en-US" smtClean="0"/>
              <a:pPr/>
              <a:t>62</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8057D53C-E5EE-4427-9D05-A003EF1B1412}" type="slidenum">
              <a:rPr lang="en-US" smtClean="0"/>
              <a:pPr/>
              <a:t>63</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FB089D9F-95C1-4BBB-A31F-78E99883C19A}" type="slidenum">
              <a:rPr lang="en-US" smtClean="0"/>
              <a:pPr/>
              <a:t>64</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2B4CF6E-10DB-47DE-8FC5-16002E072DFF}" type="slidenum">
              <a:rPr lang="en-US" sz="1200"/>
              <a:pPr algn="r"/>
              <a:t>65</a:t>
            </a:fld>
            <a:endParaRPr lang="en-US" sz="1200"/>
          </a:p>
        </p:txBody>
      </p:sp>
      <p:sp>
        <p:nvSpPr>
          <p:cNvPr id="11878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745DA63-0E77-47C3-9620-A4A18E4FDAFC}" type="slidenum">
              <a:rPr lang="en-US" sz="1200"/>
              <a:pPr algn="r"/>
              <a:t>65</a:t>
            </a:fld>
            <a:endParaRPr lang="en-US" sz="1200"/>
          </a:p>
        </p:txBody>
      </p:sp>
      <p:sp>
        <p:nvSpPr>
          <p:cNvPr id="11878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878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7586C0-6118-4664-AA26-D64DA4BA5A7E}" type="slidenum">
              <a:rPr lang="en-US"/>
              <a:pPr/>
              <a:t>10</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90ACDF2F-F273-42A2-BFEB-EE725052766C}" type="slidenum">
              <a:rPr lang="en-US" smtClean="0"/>
              <a:pPr/>
              <a:t>66</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42E92EA5-EF5A-4323-9FFF-12E566953F1F}" type="slidenum">
              <a:rPr lang="en-US" smtClean="0"/>
              <a:pPr/>
              <a:t>67</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1B9E0CD-602E-4DED-A34E-132B9F182323}" type="slidenum">
              <a:rPr lang="en-US" sz="1200"/>
              <a:pPr algn="r"/>
              <a:t>68</a:t>
            </a:fld>
            <a:endParaRPr lang="en-US" sz="120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2DF0785-ECAA-4D92-B276-AC8589893754}" type="slidenum">
              <a:rPr lang="en-US" smtClean="0">
                <a:latin typeface="Arial" pitchFamily="34" charset="0"/>
              </a:rPr>
              <a:pPr fontAlgn="base">
                <a:spcBef>
                  <a:spcPct val="0"/>
                </a:spcBef>
                <a:spcAft>
                  <a:spcPct val="0"/>
                </a:spcAft>
              </a:pPr>
              <a:t>69</a:t>
            </a:fld>
            <a:endParaRPr lang="en-US" smtClean="0">
              <a:latin typeface="Arial" pitchFamily="34" charset="0"/>
            </a:endParaRPr>
          </a:p>
        </p:txBody>
      </p:sp>
      <p:sp>
        <p:nvSpPr>
          <p:cNvPr id="501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1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500D87B1-3FB9-4E49-B7D2-BAAB66E382CF}" type="slidenum">
              <a:rPr lang="en-US" smtClean="0">
                <a:latin typeface="Arial" pitchFamily="34" charset="0"/>
              </a:rPr>
              <a:pPr/>
              <a:t>70</a:t>
            </a:fld>
            <a:endParaRPr lang="en-US" smtClean="0">
              <a:latin typeface="Arial" pitchFamily="34"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932238-326B-4A44-BD84-42BA6F7ABB3C}" type="slidenum">
              <a:rPr lang="en-US"/>
              <a:pPr/>
              <a:t>12</a:t>
            </a:fld>
            <a:endParaRPr lang="en-US"/>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8EBC7D-5E53-40A6-BC97-FDDD36EF9436}" type="slidenum">
              <a:rPr lang="en-US"/>
              <a:pPr/>
              <a:t>13</a:t>
            </a:fld>
            <a:endParaRPr lang="en-US"/>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18B957-F998-4E9C-A21D-16AEAC91937F}" type="slidenum">
              <a:rPr lang="en-US"/>
              <a:pPr/>
              <a:t>14</a:t>
            </a:fld>
            <a:endParaRPr lang="en-US"/>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31E98E-7E45-4AE4-B89C-2DF2F94CA4F8}" type="slidenum">
              <a:rPr lang="en-US"/>
              <a:pPr/>
              <a:t>15</a:t>
            </a:fld>
            <a:endParaRPr lang="en-US"/>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C67646-D92F-4972-B995-4473F8284971}" type="slidenum">
              <a:rPr lang="en-US"/>
              <a:pPr/>
              <a:t>16</a:t>
            </a:fld>
            <a:endParaRPr lang="en-US"/>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B34139-B77C-4CAA-AC7A-8E30897225B7}" type="datetimeFigureOut">
              <a:rPr lang="en-US" smtClean="0"/>
              <a:pPr/>
              <a:t>12/18/2012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B3950D-01BF-45D8-8B6D-AFB14EF059B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B34139-B77C-4CAA-AC7A-8E30897225B7}" type="datetimeFigureOut">
              <a:rPr lang="en-US" smtClean="0"/>
              <a:pPr/>
              <a:t>12/18/2012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B3950D-01BF-45D8-8B6D-AFB14EF059B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B34139-B77C-4CAA-AC7A-8E30897225B7}" type="datetimeFigureOut">
              <a:rPr lang="en-US" smtClean="0"/>
              <a:pPr/>
              <a:t>12/18/2012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B3950D-01BF-45D8-8B6D-AFB14EF059B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8A6256A-85DF-4B4B-B2EC-23F697BF299F}"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94BCD941-05C6-42E0-8E03-8E92EBC18FCF}"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B34139-B77C-4CAA-AC7A-8E30897225B7}" type="datetimeFigureOut">
              <a:rPr lang="en-US" smtClean="0"/>
              <a:pPr/>
              <a:t>12/18/2012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B3950D-01BF-45D8-8B6D-AFB14EF059B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B34139-B77C-4CAA-AC7A-8E30897225B7}" type="datetimeFigureOut">
              <a:rPr lang="en-US" smtClean="0"/>
              <a:pPr/>
              <a:t>12/18/2012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B3950D-01BF-45D8-8B6D-AFB14EF059B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B34139-B77C-4CAA-AC7A-8E30897225B7}" type="datetimeFigureOut">
              <a:rPr lang="en-US" smtClean="0"/>
              <a:pPr/>
              <a:t>12/18/2012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B3950D-01BF-45D8-8B6D-AFB14EF059B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B34139-B77C-4CAA-AC7A-8E30897225B7}" type="datetimeFigureOut">
              <a:rPr lang="en-US" smtClean="0"/>
              <a:pPr/>
              <a:t>12/18/2012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B3950D-01BF-45D8-8B6D-AFB14EF059B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B34139-B77C-4CAA-AC7A-8E30897225B7}" type="datetimeFigureOut">
              <a:rPr lang="en-US" smtClean="0"/>
              <a:pPr/>
              <a:t>12/18/2012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B3950D-01BF-45D8-8B6D-AFB14EF059B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B34139-B77C-4CAA-AC7A-8E30897225B7}" type="datetimeFigureOut">
              <a:rPr lang="en-US" smtClean="0"/>
              <a:pPr/>
              <a:t>12/18/2012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B3950D-01BF-45D8-8B6D-AFB14EF059B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B34139-B77C-4CAA-AC7A-8E30897225B7}" type="datetimeFigureOut">
              <a:rPr lang="en-US" smtClean="0"/>
              <a:pPr/>
              <a:t>12/18/2012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B3950D-01BF-45D8-8B6D-AFB14EF059B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B34139-B77C-4CAA-AC7A-8E30897225B7}" type="datetimeFigureOut">
              <a:rPr lang="en-US" smtClean="0"/>
              <a:pPr/>
              <a:t>12/18/2012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B3950D-01BF-45D8-8B6D-AFB14EF059B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B34139-B77C-4CAA-AC7A-8E30897225B7}" type="datetimeFigureOut">
              <a:rPr lang="en-US" smtClean="0"/>
              <a:pPr/>
              <a:t>12/18/2012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B3950D-01BF-45D8-8B6D-AFB14EF059B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Microsoft_Office_Word_97_-_2003_Document1.doc"/></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6.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8.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2.bin"/></Relationships>
</file>

<file path=ppt/slides/_rels/slide63.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6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ig2"/>
          <p:cNvPicPr>
            <a:picLocks noChangeAspect="1" noChangeArrowheads="1"/>
          </p:cNvPicPr>
          <p:nvPr/>
        </p:nvPicPr>
        <p:blipFill>
          <a:blip r:embed="rId3" cstate="print"/>
          <a:srcRect l="12819" t="7295" r="40565" b="33011"/>
          <a:stretch>
            <a:fillRect/>
          </a:stretch>
        </p:blipFill>
        <p:spPr bwMode="auto">
          <a:xfrm>
            <a:off x="0" y="0"/>
            <a:ext cx="9144000" cy="6858000"/>
          </a:xfrm>
          <a:prstGeom prst="rect">
            <a:avLst/>
          </a:prstGeom>
          <a:noFill/>
          <a:ln w="9525">
            <a:noFill/>
            <a:miter lim="800000"/>
            <a:headEnd/>
            <a:tailEnd/>
          </a:ln>
        </p:spPr>
      </p:pic>
      <p:sp>
        <p:nvSpPr>
          <p:cNvPr id="300035" name="Rectangle 3"/>
          <p:cNvSpPr>
            <a:spLocks noGrp="1" noChangeArrowheads="1"/>
          </p:cNvSpPr>
          <p:nvPr>
            <p:ph type="ctrTitle"/>
          </p:nvPr>
        </p:nvSpPr>
        <p:spPr>
          <a:xfrm>
            <a:off x="1066800" y="685800"/>
            <a:ext cx="7772400" cy="1470025"/>
          </a:xfrm>
          <a:effectLst>
            <a:outerShdw dist="35921" dir="2700000" algn="ctr" rotWithShape="0">
              <a:schemeClr val="tx1"/>
            </a:outerShdw>
          </a:effectLst>
        </p:spPr>
        <p:txBody>
          <a:bodyPr>
            <a:normAutofit/>
          </a:bodyPr>
          <a:lstStyle/>
          <a:p>
            <a:pPr algn="r">
              <a:defRPr/>
            </a:pPr>
            <a:r>
              <a:rPr lang="en-US" b="1" dirty="0" smtClean="0">
                <a:solidFill>
                  <a:srgbClr val="FFFF00"/>
                </a:solidFill>
                <a:effectLst>
                  <a:outerShdw blurRad="38100" dist="38100" dir="2700000" algn="tl">
                    <a:srgbClr val="000000">
                      <a:alpha val="43137"/>
                    </a:srgbClr>
                  </a:outerShdw>
                </a:effectLst>
              </a:rPr>
              <a:t>Using Physics to Assess </a:t>
            </a:r>
            <a:r>
              <a:rPr lang="en-US" b="1" dirty="0" smtClean="0">
                <a:solidFill>
                  <a:srgbClr val="FFFF00"/>
                </a:solidFill>
                <a:effectLst>
                  <a:outerShdw blurRad="38100" dist="38100" dir="2700000" algn="tl">
                    <a:srgbClr val="000000">
                      <a:alpha val="43137"/>
                    </a:srgbClr>
                  </a:outerShdw>
                </a:effectLst>
              </a:rPr>
              <a:t>New England Hurricane </a:t>
            </a:r>
            <a:r>
              <a:rPr lang="en-US" b="1" dirty="0" smtClean="0">
                <a:solidFill>
                  <a:srgbClr val="FFFF00"/>
                </a:solidFill>
                <a:effectLst>
                  <a:outerShdw blurRad="38100" dist="38100" dir="2700000" algn="tl">
                    <a:srgbClr val="000000">
                      <a:alpha val="43137"/>
                    </a:srgbClr>
                  </a:outerShdw>
                </a:effectLst>
              </a:rPr>
              <a:t>Risk</a:t>
            </a:r>
            <a:endParaRPr lang="en-US" sz="5000" b="1" dirty="0">
              <a:solidFill>
                <a:srgbClr val="FFFF00"/>
              </a:solidFill>
              <a:effectLst>
                <a:outerShdw blurRad="38100" dist="38100" dir="2700000" algn="tl">
                  <a:srgbClr val="000000">
                    <a:alpha val="43137"/>
                  </a:srgbClr>
                </a:outerShdw>
              </a:effectLst>
            </a:endParaRPr>
          </a:p>
        </p:txBody>
      </p:sp>
      <p:sp>
        <p:nvSpPr>
          <p:cNvPr id="5124" name="Rectangle 4"/>
          <p:cNvSpPr>
            <a:spLocks noGrp="1" noChangeArrowheads="1"/>
          </p:cNvSpPr>
          <p:nvPr>
            <p:ph type="subTitle" idx="1"/>
          </p:nvPr>
        </p:nvSpPr>
        <p:spPr>
          <a:xfrm>
            <a:off x="228600" y="4724400"/>
            <a:ext cx="8458200" cy="1752600"/>
          </a:xfrm>
        </p:spPr>
        <p:txBody>
          <a:bodyPr>
            <a:normAutofit/>
          </a:bodyPr>
          <a:lstStyle/>
          <a:p>
            <a:pPr algn="l">
              <a:lnSpc>
                <a:spcPct val="90000"/>
              </a:lnSpc>
            </a:pPr>
            <a:r>
              <a:rPr lang="en-US" sz="2800" b="1" dirty="0" smtClean="0">
                <a:solidFill>
                  <a:srgbClr val="0F2AB1"/>
                </a:solidFill>
              </a:rPr>
              <a:t>Kerry Emanuel</a:t>
            </a:r>
          </a:p>
          <a:p>
            <a:pPr algn="l">
              <a:lnSpc>
                <a:spcPct val="90000"/>
              </a:lnSpc>
            </a:pPr>
            <a:r>
              <a:rPr lang="en-US" sz="2800" b="1" dirty="0" smtClean="0">
                <a:solidFill>
                  <a:srgbClr val="0F2AB1"/>
                </a:solidFill>
              </a:rPr>
              <a:t>Program in Atmospheres, Oceans, and Climate</a:t>
            </a:r>
          </a:p>
          <a:p>
            <a:pPr algn="l">
              <a:lnSpc>
                <a:spcPct val="90000"/>
              </a:lnSpc>
            </a:pPr>
            <a:r>
              <a:rPr lang="en-US" sz="2800" b="1" dirty="0" smtClean="0">
                <a:solidFill>
                  <a:srgbClr val="0F2AB1"/>
                </a:solidFill>
              </a:rPr>
              <a:t>Massachusetts Institute of Technology</a:t>
            </a:r>
          </a:p>
          <a:p>
            <a:pPr algn="l">
              <a:lnSpc>
                <a:spcPct val="90000"/>
              </a:lnSpc>
            </a:pPr>
            <a:endParaRPr lang="en-US" sz="2500" b="1" dirty="0" smtClean="0">
              <a:solidFill>
                <a:srgbClr val="002060"/>
              </a:solidFill>
            </a:endParaRPr>
          </a:p>
          <a:p>
            <a:pPr algn="l">
              <a:lnSpc>
                <a:spcPct val="90000"/>
              </a:lnSpc>
            </a:pPr>
            <a:endParaRPr lang="en-US" sz="2500" b="1" dirty="0" smtClean="0">
              <a:solidFill>
                <a:srgbClr val="002060"/>
              </a:solidFill>
            </a:endParaRPr>
          </a:p>
          <a:p>
            <a:pPr algn="l">
              <a:lnSpc>
                <a:spcPct val="90000"/>
              </a:lnSpc>
            </a:pPr>
            <a:endParaRPr lang="en-US" sz="2500" b="1" dirty="0" smtClean="0">
              <a:solidFill>
                <a:srgbClr val="00206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1706562"/>
          </a:xfrm>
        </p:spPr>
        <p:txBody>
          <a:bodyPr>
            <a:noAutofit/>
          </a:bodyPr>
          <a:lstStyle/>
          <a:p>
            <a:r>
              <a:rPr lang="en-US" sz="3600" b="1"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Risk Assessment by Direct Numerical Simulation of Hurricanes:</a:t>
            </a:r>
            <a:r>
              <a:rPr lang="en-US" sz="3600"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
            </a:r>
            <a:br>
              <a:rPr lang="en-US" sz="3600" dirty="0" smtClean="0">
                <a:solidFill>
                  <a:srgbClr val="0F2AB1"/>
                </a:solidFill>
                <a:effectLst>
                  <a:outerShdw blurRad="38100" dist="38100" dir="2700000" algn="tl">
                    <a:srgbClr val="000000">
                      <a:alpha val="43137"/>
                    </a:srgbClr>
                  </a:outerShdw>
                </a:effectLst>
                <a:latin typeface="Arial" pitchFamily="34" charset="0"/>
                <a:cs typeface="Arial" pitchFamily="34" charset="0"/>
              </a:rPr>
            </a:br>
            <a:r>
              <a:rPr lang="en-US" sz="3600"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The </a:t>
            </a:r>
            <a:r>
              <a:rPr lang="en-US" sz="3600" dirty="0">
                <a:solidFill>
                  <a:srgbClr val="0F2AB1"/>
                </a:solidFill>
                <a:effectLst>
                  <a:outerShdw blurRad="38100" dist="38100" dir="2700000" algn="tl">
                    <a:srgbClr val="000000">
                      <a:alpha val="43137"/>
                    </a:srgbClr>
                  </a:outerShdw>
                </a:effectLst>
                <a:latin typeface="Arial" pitchFamily="34" charset="0"/>
                <a:cs typeface="Arial" pitchFamily="34" charset="0"/>
              </a:rPr>
              <a:t>Problem</a:t>
            </a:r>
          </a:p>
        </p:txBody>
      </p:sp>
      <p:sp>
        <p:nvSpPr>
          <p:cNvPr id="3075" name="Rectangle 3"/>
          <p:cNvSpPr>
            <a:spLocks noGrp="1" noChangeArrowheads="1"/>
          </p:cNvSpPr>
          <p:nvPr>
            <p:ph type="body" idx="1"/>
          </p:nvPr>
        </p:nvSpPr>
        <p:spPr>
          <a:xfrm>
            <a:off x="457200" y="2438400"/>
            <a:ext cx="8229600" cy="4038600"/>
          </a:xfrm>
        </p:spPr>
        <p:txBody>
          <a:bodyPr>
            <a:normAutofit/>
          </a:bodyPr>
          <a:lstStyle/>
          <a:p>
            <a:pPr>
              <a:buSzPct val="60000"/>
              <a:buBlip>
                <a:blip r:embed="rId3"/>
              </a:buBlip>
            </a:pPr>
            <a:r>
              <a:rPr lang="en-US" sz="2800" b="1" dirty="0">
                <a:solidFill>
                  <a:srgbClr val="0F2AB1"/>
                </a:solidFill>
                <a:latin typeface="Arial" pitchFamily="34" charset="0"/>
                <a:cs typeface="Arial" pitchFamily="34" charset="0"/>
              </a:rPr>
              <a:t>The hurricane eyewall is a </a:t>
            </a:r>
            <a:r>
              <a:rPr lang="en-US" sz="2800" b="1" dirty="0" smtClean="0">
                <a:solidFill>
                  <a:srgbClr val="0F2AB1"/>
                </a:solidFill>
                <a:latin typeface="Arial" pitchFamily="34" charset="0"/>
                <a:cs typeface="Arial" pitchFamily="34" charset="0"/>
              </a:rPr>
              <a:t>strong front, </a:t>
            </a:r>
            <a:r>
              <a:rPr lang="en-US" sz="2800" b="1" dirty="0">
                <a:solidFill>
                  <a:srgbClr val="0F2AB1"/>
                </a:solidFill>
                <a:latin typeface="Arial" pitchFamily="34" charset="0"/>
                <a:cs typeface="Arial" pitchFamily="34" charset="0"/>
              </a:rPr>
              <a:t>attaining scales of ~ 1 km or </a:t>
            </a:r>
            <a:r>
              <a:rPr lang="en-US" sz="2800" b="1" dirty="0" smtClean="0">
                <a:solidFill>
                  <a:srgbClr val="0F2AB1"/>
                </a:solidFill>
                <a:latin typeface="Arial" pitchFamily="34" charset="0"/>
                <a:cs typeface="Arial" pitchFamily="34" charset="0"/>
              </a:rPr>
              <a:t>less</a:t>
            </a:r>
          </a:p>
          <a:p>
            <a:pPr>
              <a:buSzPct val="60000"/>
              <a:buBlip>
                <a:blip r:embed="rId3"/>
              </a:buBlip>
            </a:pPr>
            <a:endParaRPr lang="en-US" sz="2800" b="1" dirty="0">
              <a:solidFill>
                <a:srgbClr val="0F2AB1"/>
              </a:solidFill>
              <a:latin typeface="Arial" pitchFamily="34" charset="0"/>
              <a:cs typeface="Arial" pitchFamily="34" charset="0"/>
            </a:endParaRPr>
          </a:p>
          <a:p>
            <a:pPr>
              <a:buSzPct val="60000"/>
              <a:buBlip>
                <a:blip r:embed="rId3"/>
              </a:buBlip>
            </a:pPr>
            <a:r>
              <a:rPr lang="en-US" sz="2800" b="1" dirty="0">
                <a:solidFill>
                  <a:srgbClr val="0F2AB1"/>
                </a:solidFill>
                <a:latin typeface="Arial" pitchFamily="34" charset="0"/>
                <a:cs typeface="Arial" pitchFamily="34" charset="0"/>
              </a:rPr>
              <a:t>At the same time, the storm’s circulation extends to ~1000 km and is embedded in much larger scale flows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erry Emaanuel\Graphics\Transparent Figures\Intensity_histo_models.png"/>
          <p:cNvPicPr>
            <a:picLocks noChangeAspect="1" noChangeArrowheads="1"/>
          </p:cNvPicPr>
          <p:nvPr/>
        </p:nvPicPr>
        <p:blipFill>
          <a:blip r:embed="rId2" cstate="print"/>
          <a:srcRect t="10204" b="9388"/>
          <a:stretch>
            <a:fillRect/>
          </a:stretch>
        </p:blipFill>
        <p:spPr bwMode="auto">
          <a:xfrm>
            <a:off x="228600" y="228600"/>
            <a:ext cx="5478682" cy="6203459"/>
          </a:xfrm>
          <a:prstGeom prst="rect">
            <a:avLst/>
          </a:prstGeom>
          <a:noFill/>
        </p:spPr>
      </p:pic>
      <p:sp>
        <p:nvSpPr>
          <p:cNvPr id="6" name="TextBox 5"/>
          <p:cNvSpPr txBox="1"/>
          <p:nvPr/>
        </p:nvSpPr>
        <p:spPr>
          <a:xfrm>
            <a:off x="5257800" y="914400"/>
            <a:ext cx="3505200" cy="2308324"/>
          </a:xfrm>
          <a:prstGeom prst="rect">
            <a:avLst/>
          </a:prstGeom>
          <a:noFill/>
        </p:spPr>
        <p:txBody>
          <a:bodyPr wrap="square" rtlCol="0">
            <a:spAutoFit/>
          </a:bodyPr>
          <a:lstStyle/>
          <a:p>
            <a:pPr algn="ctr"/>
            <a:r>
              <a:rPr lang="en-US" sz="2400" dirty="0" smtClean="0">
                <a:solidFill>
                  <a:srgbClr val="002060"/>
                </a:solidFill>
              </a:rPr>
              <a:t>Histograms of Tropical Cyclone Intensity as Simulated by a Global Model with 50 km grid point spacing. (Courtesy Isaac Held, GFDL)</a:t>
            </a:r>
            <a:endParaRPr lang="en-US" sz="2400" dirty="0">
              <a:solidFill>
                <a:srgbClr val="002060"/>
              </a:solidFill>
            </a:endParaRPr>
          </a:p>
        </p:txBody>
      </p:sp>
      <p:cxnSp>
        <p:nvCxnSpPr>
          <p:cNvPr id="10" name="Straight Connector 9"/>
          <p:cNvCxnSpPr/>
          <p:nvPr/>
        </p:nvCxnSpPr>
        <p:spPr>
          <a:xfrm rot="5400000">
            <a:off x="2324100" y="1257300"/>
            <a:ext cx="1447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324100" y="3314700"/>
            <a:ext cx="1447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2324100" y="5372100"/>
            <a:ext cx="1447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0800000">
            <a:off x="3124200" y="5105400"/>
            <a:ext cx="2895600" cy="5334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096000" y="5486400"/>
            <a:ext cx="2667000" cy="369332"/>
          </a:xfrm>
          <a:prstGeom prst="rect">
            <a:avLst/>
          </a:prstGeom>
          <a:noFill/>
        </p:spPr>
        <p:txBody>
          <a:bodyPr wrap="square" rtlCol="0">
            <a:spAutoFit/>
          </a:bodyPr>
          <a:lstStyle/>
          <a:p>
            <a:r>
              <a:rPr lang="en-US" dirty="0" smtClean="0"/>
              <a:t>Category 3</a:t>
            </a:r>
            <a:endParaRPr lang="en-US" dirty="0"/>
          </a:p>
        </p:txBody>
      </p:sp>
      <p:sp>
        <p:nvSpPr>
          <p:cNvPr id="9" name="TextBox 8"/>
          <p:cNvSpPr txBox="1"/>
          <p:nvPr/>
        </p:nvSpPr>
        <p:spPr>
          <a:xfrm>
            <a:off x="5257800" y="3657600"/>
            <a:ext cx="3352800" cy="1200329"/>
          </a:xfrm>
          <a:prstGeom prst="rect">
            <a:avLst/>
          </a:prstGeom>
          <a:noFill/>
        </p:spPr>
        <p:txBody>
          <a:bodyPr wrap="square" rtlCol="0">
            <a:spAutoFit/>
          </a:bodyPr>
          <a:lstStyle/>
          <a:p>
            <a:pPr algn="ctr"/>
            <a:r>
              <a:rPr lang="en-US" sz="2400" b="1" dirty="0" smtClean="0">
                <a:solidFill>
                  <a:srgbClr val="C00000"/>
                </a:solidFill>
              </a:rPr>
              <a:t>Global models do not simulate the storms that cause destruction</a:t>
            </a:r>
            <a:endParaRPr lang="en-US" sz="2400" b="1" dirty="0">
              <a:solidFill>
                <a:srgbClr val="C00000"/>
              </a:solidFill>
            </a:endParaRPr>
          </a:p>
        </p:txBody>
      </p:sp>
      <p:sp>
        <p:nvSpPr>
          <p:cNvPr id="13" name="TextBox 12"/>
          <p:cNvSpPr txBox="1"/>
          <p:nvPr/>
        </p:nvSpPr>
        <p:spPr>
          <a:xfrm>
            <a:off x="3276600" y="2895600"/>
            <a:ext cx="1084271" cy="369332"/>
          </a:xfrm>
          <a:prstGeom prst="rect">
            <a:avLst/>
          </a:prstGeom>
          <a:noFill/>
        </p:spPr>
        <p:txBody>
          <a:bodyPr wrap="none" rtlCol="0">
            <a:spAutoFit/>
          </a:bodyPr>
          <a:lstStyle/>
          <a:p>
            <a:r>
              <a:rPr lang="en-US" dirty="0" smtClean="0"/>
              <a:t>Observed</a:t>
            </a:r>
            <a:endParaRPr lang="en-US" dirty="0"/>
          </a:p>
        </p:txBody>
      </p:sp>
      <p:cxnSp>
        <p:nvCxnSpPr>
          <p:cNvPr id="15" name="Straight Arrow Connector 14"/>
          <p:cNvCxnSpPr/>
          <p:nvPr/>
        </p:nvCxnSpPr>
        <p:spPr>
          <a:xfrm rot="5400000">
            <a:off x="3619500" y="3390900"/>
            <a:ext cx="457200" cy="2286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514600" y="2667000"/>
            <a:ext cx="1143000" cy="369332"/>
          </a:xfrm>
          <a:prstGeom prst="rect">
            <a:avLst/>
          </a:prstGeom>
          <a:noFill/>
        </p:spPr>
        <p:txBody>
          <a:bodyPr wrap="square" rtlCol="0">
            <a:spAutoFit/>
          </a:bodyPr>
          <a:lstStyle/>
          <a:p>
            <a:r>
              <a:rPr lang="en-US" dirty="0" smtClean="0">
                <a:solidFill>
                  <a:srgbClr val="FF0000"/>
                </a:solidFill>
              </a:rPr>
              <a:t>Modeled</a:t>
            </a:r>
            <a:endParaRPr lang="en-US" dirty="0">
              <a:solidFill>
                <a:srgbClr val="FF0000"/>
              </a:solidFill>
            </a:endParaRPr>
          </a:p>
        </p:txBody>
      </p:sp>
      <p:cxnSp>
        <p:nvCxnSpPr>
          <p:cNvPr id="20" name="Straight Arrow Connector 19"/>
          <p:cNvCxnSpPr/>
          <p:nvPr/>
        </p:nvCxnSpPr>
        <p:spPr>
          <a:xfrm rot="10800000" flipV="1">
            <a:off x="2590800" y="2971800"/>
            <a:ext cx="3810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5" name="Picture 5" descr="v_max_comp"/>
          <p:cNvPicPr>
            <a:picLocks noGrp="1" noChangeAspect="1" noChangeArrowheads="1"/>
          </p:cNvPicPr>
          <p:nvPr>
            <p:ph idx="4294967295"/>
          </p:nvPr>
        </p:nvPicPr>
        <p:blipFill>
          <a:blip r:embed="rId3" cstate="print"/>
          <a:srcRect/>
          <a:stretch>
            <a:fillRect/>
          </a:stretch>
        </p:blipFill>
        <p:spPr>
          <a:xfrm>
            <a:off x="990600" y="1143000"/>
            <a:ext cx="7315200" cy="5487988"/>
          </a:xfrm>
          <a:noFill/>
          <a:ln/>
        </p:spPr>
      </p:pic>
      <p:sp>
        <p:nvSpPr>
          <p:cNvPr id="61448" name="Rectangle 8"/>
          <p:cNvSpPr>
            <a:spLocks noGrp="1" noChangeArrowheads="1"/>
          </p:cNvSpPr>
          <p:nvPr>
            <p:ph type="title"/>
          </p:nvPr>
        </p:nvSpPr>
        <p:spPr>
          <a:xfrm>
            <a:off x="457200" y="228600"/>
            <a:ext cx="8458200" cy="1143000"/>
          </a:xfrm>
        </p:spPr>
        <p:txBody>
          <a:bodyPr/>
          <a:lstStyle/>
          <a:p>
            <a:r>
              <a:rPr lang="en-US" sz="2800" dirty="0">
                <a:solidFill>
                  <a:srgbClr val="0F2AB1"/>
                </a:solidFill>
                <a:effectLst>
                  <a:outerShdw blurRad="38100" dist="38100" dir="2700000" algn="tl">
                    <a:srgbClr val="000000">
                      <a:alpha val="43137"/>
                    </a:srgbClr>
                  </a:outerShdw>
                </a:effectLst>
                <a:latin typeface="Arial" pitchFamily="34" charset="0"/>
                <a:cs typeface="Arial" pitchFamily="34" charset="0"/>
              </a:rPr>
              <a:t>Numerical convergence in an axisymmetric, nonhydrostatic model (Rotunno and Emanuel, 1987)</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dirty="0">
                <a:solidFill>
                  <a:srgbClr val="0F2AB1"/>
                </a:solidFill>
                <a:effectLst>
                  <a:outerShdw blurRad="38100" dist="38100" dir="2700000" algn="tl">
                    <a:srgbClr val="000000">
                      <a:alpha val="43137"/>
                    </a:srgbClr>
                  </a:outerShdw>
                </a:effectLst>
                <a:latin typeface="Arial" pitchFamily="34" charset="0"/>
                <a:cs typeface="Arial" pitchFamily="34" charset="0"/>
              </a:rPr>
              <a:t>How to deal with this?</a:t>
            </a:r>
          </a:p>
        </p:txBody>
      </p:sp>
      <p:sp>
        <p:nvSpPr>
          <p:cNvPr id="70659" name="Rectangle 3"/>
          <p:cNvSpPr>
            <a:spLocks noGrp="1" noChangeArrowheads="1"/>
          </p:cNvSpPr>
          <p:nvPr>
            <p:ph type="body" sz="half" idx="1"/>
          </p:nvPr>
        </p:nvSpPr>
        <p:spPr>
          <a:xfrm>
            <a:off x="457200" y="1600200"/>
            <a:ext cx="8153400" cy="762000"/>
          </a:xfrm>
        </p:spPr>
        <p:txBody>
          <a:bodyPr/>
          <a:lstStyle/>
          <a:p>
            <a:pPr>
              <a:buSzPct val="60000"/>
              <a:buBlip>
                <a:blip r:embed="rId3"/>
              </a:buBlip>
            </a:pPr>
            <a:r>
              <a:rPr lang="en-US" sz="2800" b="1" dirty="0">
                <a:solidFill>
                  <a:srgbClr val="0F2AB1"/>
                </a:solidFill>
                <a:effectLst>
                  <a:outerShdw blurRad="38100" dist="38100" dir="2700000" algn="tl">
                    <a:srgbClr val="C0C0C0"/>
                  </a:outerShdw>
                </a:effectLst>
              </a:rPr>
              <a:t>Option 1:  Brute force and obstinacy</a:t>
            </a:r>
          </a:p>
        </p:txBody>
      </p:sp>
      <p:pic>
        <p:nvPicPr>
          <p:cNvPr id="70660" name="Picture 4" descr="earth_simulator"/>
          <p:cNvPicPr>
            <a:picLocks noGrp="1" noChangeAspect="1" noChangeArrowheads="1"/>
          </p:cNvPicPr>
          <p:nvPr>
            <p:ph sz="half" idx="2"/>
          </p:nvPr>
        </p:nvPicPr>
        <p:blipFill>
          <a:blip r:embed="rId4" cstate="print"/>
          <a:srcRect/>
          <a:stretch>
            <a:fillRect/>
          </a:stretch>
        </p:blipFill>
        <p:spPr>
          <a:xfrm>
            <a:off x="1600200" y="2209800"/>
            <a:ext cx="5943600" cy="4457700"/>
          </a:xfr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animEffect transition="in" filter="box(in)">
                                      <p:cBhvr>
                                        <p:cTn id="7" dur="500"/>
                                        <p:tgtEl>
                                          <p:spTgt spid="706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0660"/>
                                        </p:tgtEl>
                                        <p:attrNameLst>
                                          <p:attrName>style.visibility</p:attrName>
                                        </p:attrNameLst>
                                      </p:cBhvr>
                                      <p:to>
                                        <p:strVal val="visible"/>
                                      </p:to>
                                    </p:set>
                                    <p:animEffect transition="in" filter="box(in)">
                                      <p:cBhvr>
                                        <p:cTn id="12" dur="500"/>
                                        <p:tgtEl>
                                          <p:spTgt spid="70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457200" y="274638"/>
            <a:ext cx="8229600" cy="838200"/>
          </a:xfrm>
        </p:spPr>
        <p:txBody>
          <a:bodyPr/>
          <a:lstStyle/>
          <a:p>
            <a:r>
              <a:rPr lang="en-US" sz="3600"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Multiply nested grids</a:t>
            </a:r>
            <a:endParaRPr lang="en-US" sz="3600" dirty="0">
              <a:solidFill>
                <a:srgbClr val="0F2AB1"/>
              </a:solidFill>
              <a:effectLst>
                <a:outerShdw blurRad="38100" dist="38100" dir="2700000" algn="tl">
                  <a:srgbClr val="000000">
                    <a:alpha val="43137"/>
                  </a:srgbClr>
                </a:outerShdw>
              </a:effectLst>
              <a:latin typeface="Arial" pitchFamily="34" charset="0"/>
              <a:cs typeface="Arial" pitchFamily="34" charset="0"/>
            </a:endParaRPr>
          </a:p>
        </p:txBody>
      </p:sp>
      <p:graphicFrame>
        <p:nvGraphicFramePr>
          <p:cNvPr id="80899" name="Object 3"/>
          <p:cNvGraphicFramePr>
            <a:graphicFrameLocks noChangeAspect="1"/>
          </p:cNvGraphicFramePr>
          <p:nvPr>
            <p:ph type="body" idx="1"/>
          </p:nvPr>
        </p:nvGraphicFramePr>
        <p:xfrm>
          <a:off x="1143000" y="1371600"/>
          <a:ext cx="6705600" cy="5029200"/>
        </p:xfrm>
        <a:graphic>
          <a:graphicData uri="http://schemas.openxmlformats.org/presentationml/2006/ole">
            <p:oleObj spid="_x0000_s51202" name="Document" r:id="rId4" imgW="4712208" imgH="3776472" progId="Word.Document.8">
              <p:embed/>
            </p:oleObj>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dirty="0">
                <a:solidFill>
                  <a:srgbClr val="0F2AB1"/>
                </a:solidFill>
                <a:effectLst>
                  <a:outerShdw blurRad="38100" dist="38100" dir="2700000" algn="tl">
                    <a:srgbClr val="000000">
                      <a:alpha val="43137"/>
                    </a:srgbClr>
                  </a:outerShdw>
                </a:effectLst>
                <a:latin typeface="Arial" pitchFamily="34" charset="0"/>
                <a:cs typeface="Arial" pitchFamily="34" charset="0"/>
              </a:rPr>
              <a:t>How to deal with this?</a:t>
            </a:r>
          </a:p>
        </p:txBody>
      </p:sp>
      <p:sp>
        <p:nvSpPr>
          <p:cNvPr id="84995" name="Rectangle 3"/>
          <p:cNvSpPr>
            <a:spLocks noGrp="1" noChangeArrowheads="1"/>
          </p:cNvSpPr>
          <p:nvPr>
            <p:ph type="body" sz="half" idx="1"/>
          </p:nvPr>
        </p:nvSpPr>
        <p:spPr>
          <a:xfrm>
            <a:off x="457200" y="1371600"/>
            <a:ext cx="8382000" cy="1219200"/>
          </a:xfrm>
        </p:spPr>
        <p:txBody>
          <a:bodyPr/>
          <a:lstStyle/>
          <a:p>
            <a:pPr>
              <a:buSzPct val="60000"/>
              <a:buBlip>
                <a:blip r:embed="rId3"/>
              </a:buBlip>
            </a:pPr>
            <a:r>
              <a:rPr lang="en-US" sz="2800" dirty="0">
                <a:solidFill>
                  <a:srgbClr val="0F2AB1"/>
                </a:solidFill>
                <a:latin typeface="Arial" pitchFamily="34" charset="0"/>
                <a:cs typeface="Arial" pitchFamily="34" charset="0"/>
              </a:rPr>
              <a:t>Option 1:  Brute force and obstinacy</a:t>
            </a:r>
          </a:p>
          <a:p>
            <a:pPr>
              <a:buSzPct val="60000"/>
              <a:buBlip>
                <a:blip r:embed="rId3"/>
              </a:buBlip>
            </a:pPr>
            <a:r>
              <a:rPr lang="en-US" sz="2800" b="1" dirty="0">
                <a:solidFill>
                  <a:srgbClr val="0F2AB1"/>
                </a:solidFill>
                <a:effectLst>
                  <a:outerShdw blurRad="38100" dist="38100" dir="2700000" algn="tl">
                    <a:srgbClr val="C0C0C0"/>
                  </a:outerShdw>
                </a:effectLst>
                <a:latin typeface="Arial" pitchFamily="34" charset="0"/>
                <a:cs typeface="Arial" pitchFamily="34" charset="0"/>
              </a:rPr>
              <a:t>Option 2: Applied math and modest resources</a:t>
            </a:r>
          </a:p>
          <a:p>
            <a:endParaRPr lang="en-US" sz="2800" dirty="0"/>
          </a:p>
        </p:txBody>
      </p:sp>
      <p:pic>
        <p:nvPicPr>
          <p:cNvPr id="84996" name="Picture 4" descr="Crumpled%20paper%20and%20pencil-773142"/>
          <p:cNvPicPr>
            <a:picLocks noGrp="1" noChangeAspect="1" noChangeArrowheads="1"/>
          </p:cNvPicPr>
          <p:nvPr>
            <p:ph sz="quarter" idx="2"/>
          </p:nvPr>
        </p:nvPicPr>
        <p:blipFill>
          <a:blip r:embed="rId4" cstate="print"/>
          <a:srcRect/>
          <a:stretch>
            <a:fillRect/>
          </a:stretch>
        </p:blipFill>
        <p:spPr>
          <a:xfrm>
            <a:off x="381000" y="2743200"/>
            <a:ext cx="4191000" cy="2614613"/>
          </a:xfrm>
          <a:noFill/>
          <a:ln/>
        </p:spPr>
      </p:pic>
      <p:pic>
        <p:nvPicPr>
          <p:cNvPr id="84997" name="Picture 5" descr="23277595"/>
          <p:cNvPicPr>
            <a:picLocks noGrp="1" noChangeAspect="1" noChangeArrowheads="1"/>
          </p:cNvPicPr>
          <p:nvPr>
            <p:ph sz="quarter" idx="3"/>
          </p:nvPr>
        </p:nvPicPr>
        <p:blipFill>
          <a:blip r:embed="rId5" cstate="print"/>
          <a:srcRect/>
          <a:stretch>
            <a:fillRect/>
          </a:stretch>
        </p:blipFill>
        <p:spPr>
          <a:xfrm>
            <a:off x="5257800" y="2743200"/>
            <a:ext cx="2655888" cy="2667000"/>
          </a:xfr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4995">
                                            <p:txEl>
                                              <p:pRg st="1" end="1"/>
                                            </p:txEl>
                                          </p:spTgt>
                                        </p:tgtEl>
                                        <p:attrNameLst>
                                          <p:attrName>style.visibility</p:attrName>
                                        </p:attrNameLst>
                                      </p:cBhvr>
                                      <p:to>
                                        <p:strVal val="visible"/>
                                      </p:to>
                                    </p:set>
                                    <p:animEffect transition="in" filter="box(in)">
                                      <p:cBhvr>
                                        <p:cTn id="7" dur="500"/>
                                        <p:tgtEl>
                                          <p:spTgt spid="8499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84996"/>
                                        </p:tgtEl>
                                        <p:attrNameLst>
                                          <p:attrName>style.visibility</p:attrName>
                                        </p:attrNameLst>
                                      </p:cBhvr>
                                      <p:to>
                                        <p:strVal val="visible"/>
                                      </p:to>
                                    </p:set>
                                    <p:animEffect transition="in" filter="box(in)">
                                      <p:cBhvr>
                                        <p:cTn id="12" dur="500"/>
                                        <p:tgtEl>
                                          <p:spTgt spid="8499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84997"/>
                                        </p:tgtEl>
                                        <p:attrNameLst>
                                          <p:attrName>style.visibility</p:attrName>
                                        </p:attrNameLst>
                                      </p:cBhvr>
                                      <p:to>
                                        <p:strVal val="visible"/>
                                      </p:to>
                                    </p:set>
                                    <p:animEffect transition="in" filter="box(in)">
                                      <p:cBhvr>
                                        <p:cTn id="17" dur="500"/>
                                        <p:tgtEl>
                                          <p:spTgt spid="84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457200" y="152400"/>
            <a:ext cx="8229600" cy="1143000"/>
          </a:xfrm>
        </p:spPr>
        <p:txBody>
          <a:bodyPr>
            <a:normAutofit fontScale="90000"/>
          </a:bodyPr>
          <a:lstStyle/>
          <a:p>
            <a:r>
              <a:rPr lang="en-US" sz="4000" dirty="0">
                <a:solidFill>
                  <a:srgbClr val="0F2AB1"/>
                </a:solidFill>
                <a:effectLst>
                  <a:outerShdw blurRad="38100" dist="38100" dir="2700000" algn="tl">
                    <a:srgbClr val="000000">
                      <a:alpha val="43137"/>
                    </a:srgbClr>
                  </a:outerShdw>
                </a:effectLst>
                <a:latin typeface="Arial" pitchFamily="34" charset="0"/>
                <a:cs typeface="Arial" pitchFamily="34" charset="0"/>
              </a:rPr>
              <a:t>Time-dependent, axisymmetric </a:t>
            </a:r>
            <a:r>
              <a:rPr lang="en-US" sz="4000"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model</a:t>
            </a:r>
            <a:endParaRPr lang="en-US" sz="4000" dirty="0">
              <a:solidFill>
                <a:srgbClr val="0F2AB1"/>
              </a:solidFill>
              <a:effectLst>
                <a:outerShdw blurRad="38100" dist="38100" dir="2700000" algn="tl">
                  <a:srgbClr val="000000">
                    <a:alpha val="43137"/>
                  </a:srgbClr>
                </a:outerShdw>
              </a:effectLst>
              <a:latin typeface="Arial" pitchFamily="34" charset="0"/>
              <a:cs typeface="Arial" pitchFamily="34" charset="0"/>
            </a:endParaRPr>
          </a:p>
        </p:txBody>
      </p:sp>
      <p:sp>
        <p:nvSpPr>
          <p:cNvPr id="95235" name="Rectangle 3"/>
          <p:cNvSpPr>
            <a:spLocks noGrp="1" noChangeArrowheads="1"/>
          </p:cNvSpPr>
          <p:nvPr>
            <p:ph type="body" idx="1"/>
          </p:nvPr>
        </p:nvSpPr>
        <p:spPr>
          <a:xfrm>
            <a:off x="381000" y="2209800"/>
            <a:ext cx="8382000" cy="4114800"/>
          </a:xfrm>
        </p:spPr>
        <p:txBody>
          <a:bodyPr>
            <a:noAutofit/>
          </a:bodyPr>
          <a:lstStyle/>
          <a:p>
            <a:pPr>
              <a:buSzPct val="65000"/>
              <a:buBlip>
                <a:blip r:embed="rId3"/>
              </a:buBlip>
            </a:pPr>
            <a:r>
              <a:rPr lang="en-US" sz="2600" b="1" dirty="0" smtClean="0">
                <a:solidFill>
                  <a:srgbClr val="0F2AB1"/>
                </a:solidFill>
                <a:latin typeface="Arial" pitchFamily="34" charset="0"/>
                <a:cs typeface="Arial" pitchFamily="34" charset="0"/>
              </a:rPr>
              <a:t>Uses a flow-dependent coordinate system</a:t>
            </a:r>
          </a:p>
          <a:p>
            <a:pPr>
              <a:buSzPct val="65000"/>
              <a:buBlip>
                <a:blip r:embed="rId3"/>
              </a:buBlip>
            </a:pPr>
            <a:endParaRPr lang="en-US" sz="2600" b="1" dirty="0">
              <a:solidFill>
                <a:srgbClr val="0F2AB1"/>
              </a:solidFill>
              <a:latin typeface="Arial" pitchFamily="34" charset="0"/>
              <a:cs typeface="Arial" pitchFamily="34" charset="0"/>
            </a:endParaRPr>
          </a:p>
          <a:p>
            <a:pPr>
              <a:buSzPct val="65000"/>
              <a:buBlip>
                <a:blip r:embed="rId3"/>
              </a:buBlip>
            </a:pPr>
            <a:r>
              <a:rPr lang="en-US" sz="2600" b="1" dirty="0" smtClean="0">
                <a:solidFill>
                  <a:srgbClr val="0F2AB1"/>
                </a:solidFill>
                <a:latin typeface="Arial" pitchFamily="34" charset="0"/>
                <a:cs typeface="Arial" pitchFamily="34" charset="0"/>
              </a:rPr>
              <a:t>Simplified Physics</a:t>
            </a:r>
          </a:p>
          <a:p>
            <a:pPr>
              <a:buSzPct val="65000"/>
              <a:buBlip>
                <a:blip r:embed="rId3"/>
              </a:buBlip>
            </a:pPr>
            <a:endParaRPr lang="en-US" sz="2600" b="1" dirty="0">
              <a:solidFill>
                <a:srgbClr val="0F2AB1"/>
              </a:solidFill>
              <a:latin typeface="Arial" pitchFamily="34" charset="0"/>
              <a:cs typeface="Arial" pitchFamily="34" charset="0"/>
            </a:endParaRPr>
          </a:p>
          <a:p>
            <a:pPr>
              <a:buSzPct val="65000"/>
              <a:buBlip>
                <a:blip r:embed="rId3"/>
              </a:buBlip>
            </a:pPr>
            <a:r>
              <a:rPr lang="en-US" sz="2600" b="1" dirty="0" smtClean="0">
                <a:solidFill>
                  <a:srgbClr val="0F2AB1"/>
                </a:solidFill>
                <a:latin typeface="Arial" pitchFamily="34" charset="0"/>
                <a:cs typeface="Arial" pitchFamily="34" charset="0"/>
              </a:rPr>
              <a:t>Coupled </a:t>
            </a:r>
            <a:r>
              <a:rPr lang="en-US" sz="2600" b="1" dirty="0" smtClean="0">
                <a:solidFill>
                  <a:srgbClr val="0F2AB1"/>
                </a:solidFill>
                <a:latin typeface="Arial" pitchFamily="34" charset="0"/>
                <a:cs typeface="Arial" pitchFamily="34" charset="0"/>
              </a:rPr>
              <a:t>to simple 1-D ocean </a:t>
            </a:r>
            <a:r>
              <a:rPr lang="en-US" sz="2600" b="1" dirty="0" smtClean="0">
                <a:solidFill>
                  <a:srgbClr val="0F2AB1"/>
                </a:solidFill>
                <a:latin typeface="Arial" pitchFamily="34" charset="0"/>
                <a:cs typeface="Arial" pitchFamily="34" charset="0"/>
              </a:rPr>
              <a:t>model</a:t>
            </a:r>
          </a:p>
          <a:p>
            <a:pPr>
              <a:buSzPct val="65000"/>
              <a:buBlip>
                <a:blip r:embed="rId3"/>
              </a:buBlip>
            </a:pPr>
            <a:endParaRPr lang="en-US" sz="2600" b="1" dirty="0" smtClean="0">
              <a:solidFill>
                <a:srgbClr val="0F2AB1"/>
              </a:solidFill>
              <a:latin typeface="Arial" pitchFamily="34" charset="0"/>
              <a:cs typeface="Arial" pitchFamily="34" charset="0"/>
            </a:endParaRPr>
          </a:p>
          <a:p>
            <a:pPr>
              <a:buSzPct val="65000"/>
              <a:buBlip>
                <a:blip r:embed="rId3"/>
              </a:buBlip>
            </a:pPr>
            <a:r>
              <a:rPr lang="en-US" sz="2600" b="1" dirty="0" smtClean="0">
                <a:solidFill>
                  <a:srgbClr val="0F2AB1"/>
                </a:solidFill>
                <a:latin typeface="Arial" pitchFamily="34" charset="0"/>
                <a:cs typeface="Arial" pitchFamily="34" charset="0"/>
              </a:rPr>
              <a:t>Environmental wind shear effects parameterized</a:t>
            </a:r>
            <a:endParaRPr lang="en-US" sz="2600" b="1" dirty="0">
              <a:solidFill>
                <a:srgbClr val="0F2AB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3" name="Picture 3" descr="C:\Users\Kerry\Documents\HURR\Newgraphicsfiles\M_contours.png"/>
          <p:cNvPicPr>
            <a:picLocks noChangeAspect="1" noChangeArrowheads="1"/>
          </p:cNvPicPr>
          <p:nvPr/>
        </p:nvPicPr>
        <p:blipFill>
          <a:blip r:embed="rId2" cstate="print"/>
          <a:srcRect/>
          <a:stretch>
            <a:fillRect/>
          </a:stretch>
        </p:blipFill>
        <p:spPr bwMode="auto">
          <a:xfrm>
            <a:off x="914400" y="990600"/>
            <a:ext cx="7083980" cy="5315639"/>
          </a:xfrm>
          <a:prstGeom prst="rect">
            <a:avLst/>
          </a:prstGeom>
          <a:noFill/>
        </p:spPr>
      </p:pic>
      <p:sp>
        <p:nvSpPr>
          <p:cNvPr id="3" name="Title 2"/>
          <p:cNvSpPr>
            <a:spLocks noGrp="1"/>
          </p:cNvSpPr>
          <p:nvPr>
            <p:ph type="title"/>
          </p:nvPr>
        </p:nvSpPr>
        <p:spPr/>
        <p:txBody>
          <a:bodyPr>
            <a:normAutofit/>
          </a:bodyPr>
          <a:lstStyle/>
          <a:p>
            <a:r>
              <a:rPr lang="en-US" sz="3200" dirty="0" smtClean="0">
                <a:solidFill>
                  <a:srgbClr val="0F2AB1"/>
                </a:solidFill>
                <a:effectLst>
                  <a:outerShdw blurRad="38100" dist="38100" dir="2700000" algn="tl">
                    <a:srgbClr val="000000">
                      <a:alpha val="43137"/>
                    </a:srgbClr>
                  </a:outerShdw>
                </a:effectLst>
              </a:rPr>
              <a:t>Angular Momentum Distribution</a:t>
            </a:r>
            <a:endParaRPr lang="en-US" sz="3200" dirty="0">
              <a:solidFill>
                <a:srgbClr val="0F2AB1"/>
              </a:solidFill>
              <a:effectLst>
                <a:outerShdw blurRad="38100" dist="38100" dir="2700000" algn="tl">
                  <a:srgbClr val="000000">
                    <a:alpha val="43137"/>
                  </a:srgbClr>
                </a:outerShdw>
              </a:effectLst>
            </a:endParaRPr>
          </a:p>
        </p:txBody>
      </p:sp>
      <p:sp>
        <p:nvSpPr>
          <p:cNvPr id="4" name="TextBox 3"/>
          <p:cNvSpPr txBox="1"/>
          <p:nvPr/>
        </p:nvSpPr>
        <p:spPr>
          <a:xfrm>
            <a:off x="990600" y="6096000"/>
            <a:ext cx="1524000" cy="381000"/>
          </a:xfrm>
          <a:prstGeom prst="rect">
            <a:avLst/>
          </a:prstGeom>
          <a:noFill/>
        </p:spPr>
        <p:txBody>
          <a:bodyPr wrap="square" rtlCol="0">
            <a:spAutoFit/>
          </a:bodyPr>
          <a:lstStyle/>
          <a:p>
            <a:r>
              <a:rPr lang="en-US" dirty="0" smtClean="0"/>
              <a:t>Storm center</a:t>
            </a:r>
            <a:endParaRPr lang="en-US" dirty="0"/>
          </a:p>
        </p:txBody>
      </p:sp>
      <p:cxnSp>
        <p:nvCxnSpPr>
          <p:cNvPr id="6" name="Straight Arrow Connector 5"/>
          <p:cNvCxnSpPr/>
          <p:nvPr/>
        </p:nvCxnSpPr>
        <p:spPr>
          <a:xfrm flipV="1">
            <a:off x="1219200" y="5867400"/>
            <a:ext cx="533400" cy="2286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1" descr="C:\Users\Kerry\Documents\CHIP\2011\dora.png"/>
          <p:cNvPicPr>
            <a:picLocks noChangeAspect="1" noChangeArrowheads="1"/>
          </p:cNvPicPr>
          <p:nvPr/>
        </p:nvPicPr>
        <p:blipFill>
          <a:blip r:embed="rId2" cstate="print"/>
          <a:srcRect/>
          <a:stretch>
            <a:fillRect/>
          </a:stretch>
        </p:blipFill>
        <p:spPr bwMode="auto">
          <a:xfrm>
            <a:off x="457200" y="341953"/>
            <a:ext cx="8077199" cy="6060925"/>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1" descr="C:\Users\Kerry\Documents\CHIP\2011\scoresep.png"/>
          <p:cNvPicPr>
            <a:picLocks noChangeAspect="1" noChangeArrowheads="1"/>
          </p:cNvPicPr>
          <p:nvPr/>
        </p:nvPicPr>
        <p:blipFill>
          <a:blip r:embed="rId3" cstate="print"/>
          <a:srcRect/>
          <a:stretch>
            <a:fillRect/>
          </a:stretch>
        </p:blipFill>
        <p:spPr bwMode="auto">
          <a:xfrm>
            <a:off x="609600" y="729719"/>
            <a:ext cx="7987669" cy="5442482"/>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Hurricane Risks:</a:t>
            </a:r>
            <a:endParaRPr lang="en-US" sz="4000" dirty="0">
              <a:solidFill>
                <a:srgbClr val="0F2AB1"/>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981200"/>
            <a:ext cx="8229600" cy="4648200"/>
          </a:xfrm>
        </p:spPr>
        <p:txBody>
          <a:bodyPr>
            <a:normAutofit/>
          </a:bodyPr>
          <a:lstStyle/>
          <a:p>
            <a:pPr>
              <a:buSzPct val="70000"/>
              <a:buBlip>
                <a:blip r:embed="rId2"/>
              </a:buBlip>
            </a:pPr>
            <a:r>
              <a:rPr lang="en-US" dirty="0" smtClean="0">
                <a:solidFill>
                  <a:srgbClr val="0F2AB1"/>
                </a:solidFill>
                <a:latin typeface="Arial" pitchFamily="34" charset="0"/>
                <a:cs typeface="Arial" pitchFamily="34" charset="0"/>
              </a:rPr>
              <a:t>Wind</a:t>
            </a:r>
          </a:p>
          <a:p>
            <a:pPr>
              <a:buSzPct val="70000"/>
              <a:buBlip>
                <a:blip r:embed="rId2"/>
              </a:buBlip>
            </a:pPr>
            <a:endParaRPr lang="en-US" dirty="0" smtClean="0">
              <a:solidFill>
                <a:srgbClr val="0F2AB1"/>
              </a:solidFill>
              <a:latin typeface="Arial" pitchFamily="34" charset="0"/>
              <a:cs typeface="Arial" pitchFamily="34" charset="0"/>
            </a:endParaRPr>
          </a:p>
          <a:p>
            <a:pPr>
              <a:buSzPct val="70000"/>
              <a:buBlip>
                <a:blip r:embed="rId2"/>
              </a:buBlip>
            </a:pPr>
            <a:endParaRPr lang="en-US" dirty="0" smtClean="0">
              <a:solidFill>
                <a:srgbClr val="0F2AB1"/>
              </a:solidFill>
              <a:latin typeface="Arial" pitchFamily="34" charset="0"/>
              <a:cs typeface="Arial" pitchFamily="34" charset="0"/>
            </a:endParaRPr>
          </a:p>
          <a:p>
            <a:pPr>
              <a:buSzPct val="70000"/>
              <a:buBlip>
                <a:blip r:embed="rId2"/>
              </a:buBlip>
            </a:pPr>
            <a:r>
              <a:rPr lang="en-US" dirty="0" smtClean="0">
                <a:solidFill>
                  <a:srgbClr val="0F2AB1"/>
                </a:solidFill>
                <a:latin typeface="Arial" pitchFamily="34" charset="0"/>
                <a:cs typeface="Arial" pitchFamily="34" charset="0"/>
              </a:rPr>
              <a:t>Storm Surge</a:t>
            </a:r>
          </a:p>
          <a:p>
            <a:pPr>
              <a:buSzPct val="70000"/>
              <a:buBlip>
                <a:blip r:embed="rId2"/>
              </a:buBlip>
            </a:pPr>
            <a:endParaRPr lang="en-US" dirty="0" smtClean="0">
              <a:solidFill>
                <a:srgbClr val="0F2AB1"/>
              </a:solidFill>
              <a:latin typeface="Arial" pitchFamily="34" charset="0"/>
              <a:cs typeface="Arial" pitchFamily="34" charset="0"/>
            </a:endParaRPr>
          </a:p>
          <a:p>
            <a:pPr>
              <a:buSzPct val="70000"/>
              <a:buBlip>
                <a:blip r:embed="rId2"/>
              </a:buBlip>
            </a:pPr>
            <a:endParaRPr lang="en-US" dirty="0" smtClean="0">
              <a:solidFill>
                <a:srgbClr val="0F2AB1"/>
              </a:solidFill>
              <a:latin typeface="Arial" pitchFamily="34" charset="0"/>
              <a:cs typeface="Arial" pitchFamily="34" charset="0"/>
            </a:endParaRPr>
          </a:p>
          <a:p>
            <a:pPr>
              <a:buSzPct val="70000"/>
              <a:buBlip>
                <a:blip r:embed="rId2"/>
              </a:buBlip>
            </a:pPr>
            <a:r>
              <a:rPr lang="en-US" dirty="0" smtClean="0">
                <a:solidFill>
                  <a:srgbClr val="0F2AB1"/>
                </a:solidFill>
                <a:latin typeface="Arial" pitchFamily="34" charset="0"/>
                <a:cs typeface="Arial" pitchFamily="34" charset="0"/>
              </a:rPr>
              <a:t>Rain</a:t>
            </a:r>
            <a:endParaRPr lang="en-US" dirty="0">
              <a:solidFill>
                <a:srgbClr val="0F2AB1"/>
              </a:solidFill>
              <a:latin typeface="Arial" pitchFamily="34" charset="0"/>
              <a:cs typeface="Arial" pitchFamily="34" charset="0"/>
            </a:endParaRPr>
          </a:p>
        </p:txBody>
      </p:sp>
      <p:pic>
        <p:nvPicPr>
          <p:cNvPr id="403458" name="Picture 2" descr="http://www.google.com/url?source=imglanding&amp;ct=img&amp;q=http://vogeltalksrving.com/wp-content/uploads/2011/09/hurricane_wind.jpg&amp;sa=X&amp;ei=8QetT4ngNOba6gHprP2ZDQ&amp;ved=0CAoQ8wc4zAI&amp;usg=AFQjCNGvXXiQXxHI6sK1etVkmTIMDhCxYg"/>
          <p:cNvPicPr>
            <a:picLocks noChangeAspect="1" noChangeArrowheads="1"/>
          </p:cNvPicPr>
          <p:nvPr/>
        </p:nvPicPr>
        <p:blipFill>
          <a:blip r:embed="rId3" cstate="print"/>
          <a:srcRect/>
          <a:stretch>
            <a:fillRect/>
          </a:stretch>
        </p:blipFill>
        <p:spPr bwMode="auto">
          <a:xfrm>
            <a:off x="4953000" y="1419589"/>
            <a:ext cx="2743200" cy="1727634"/>
          </a:xfrm>
          <a:prstGeom prst="rect">
            <a:avLst/>
          </a:prstGeom>
          <a:noFill/>
        </p:spPr>
      </p:pic>
      <p:pic>
        <p:nvPicPr>
          <p:cNvPr id="403460" name="Picture 4" descr="https://encrypted-tbn1.google.com/images?q=tbn:ANd9GcSWYOtzz6cT_ypHQ9t8lc9nmEW87iIUulwenR3ybduIJSnSfnH2lQ"/>
          <p:cNvPicPr>
            <a:picLocks noChangeAspect="1" noChangeArrowheads="1"/>
          </p:cNvPicPr>
          <p:nvPr/>
        </p:nvPicPr>
        <p:blipFill>
          <a:blip r:embed="rId4" cstate="print"/>
          <a:srcRect/>
          <a:stretch>
            <a:fillRect/>
          </a:stretch>
        </p:blipFill>
        <p:spPr bwMode="auto">
          <a:xfrm>
            <a:off x="4953000" y="3276600"/>
            <a:ext cx="2733675" cy="1676400"/>
          </a:xfrm>
          <a:prstGeom prst="rect">
            <a:avLst/>
          </a:prstGeom>
          <a:noFill/>
        </p:spPr>
      </p:pic>
      <p:pic>
        <p:nvPicPr>
          <p:cNvPr id="403462" name="Picture 6" descr="http://www.google.com/url?source=imglanding&amp;ct=img&amp;q=http://upload.wikimedia.org/wikipedia/commons/5/50/Hurricane_Katrina_Flooding.jpg&amp;sa=X&amp;ei=QQmtT9iGNsPv6AGQu4DoDA&amp;ved=0CAkQ8wc4YA&amp;usg=AFQjCNHaFJ5zyogI9RWCqnA99_l_vmPEwQ"/>
          <p:cNvPicPr>
            <a:picLocks noChangeAspect="1" noChangeArrowheads="1"/>
          </p:cNvPicPr>
          <p:nvPr/>
        </p:nvPicPr>
        <p:blipFill>
          <a:blip r:embed="rId5" cstate="print"/>
          <a:srcRect/>
          <a:stretch>
            <a:fillRect/>
          </a:stretch>
        </p:blipFill>
        <p:spPr bwMode="auto">
          <a:xfrm>
            <a:off x="4953000" y="5029200"/>
            <a:ext cx="2743200" cy="1693804"/>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1676400"/>
            <a:ext cx="8382000" cy="2362200"/>
          </a:xfrm>
        </p:spPr>
        <p:txBody>
          <a:bodyPr>
            <a:normAutofit/>
          </a:bodyPr>
          <a:lstStyle/>
          <a:p>
            <a:r>
              <a:rPr lang="en-US" sz="3800" b="1"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How Can We Use This Model to Help Assess Hurricane Risk in Current and Future Climates?</a:t>
            </a:r>
            <a:endParaRPr lang="en-US" sz="3800" b="1" dirty="0">
              <a:solidFill>
                <a:srgbClr val="0F2AB1"/>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1" name="Rectangle 3"/>
          <p:cNvSpPr>
            <a:spLocks noGrp="1" noChangeArrowheads="1"/>
          </p:cNvSpPr>
          <p:nvPr>
            <p:ph type="title" idx="4294967295"/>
          </p:nvPr>
        </p:nvSpPr>
        <p:spPr>
          <a:xfrm>
            <a:off x="457200" y="152400"/>
            <a:ext cx="8229600" cy="914400"/>
          </a:xfrm>
        </p:spPr>
        <p:txBody>
          <a:bodyPr>
            <a:normAutofit/>
          </a:bodyPr>
          <a:lstStyle/>
          <a:p>
            <a:pPr eaLnBrk="1" hangingPunct="1">
              <a:defRPr/>
            </a:pPr>
            <a:r>
              <a:rPr lang="en-US" sz="3600" b="1" dirty="0" smtClean="0">
                <a:solidFill>
                  <a:srgbClr val="0F2AB1"/>
                </a:solidFill>
                <a:effectLst>
                  <a:outerShdw blurRad="38100" dist="38100" dir="2700000" algn="tl">
                    <a:srgbClr val="C0C0C0"/>
                  </a:outerShdw>
                </a:effectLst>
                <a:latin typeface="Arial" pitchFamily="34" charset="0"/>
                <a:cs typeface="Arial" pitchFamily="34" charset="0"/>
              </a:rPr>
              <a:t>Risk Assessment Approach:</a:t>
            </a:r>
          </a:p>
        </p:txBody>
      </p:sp>
      <p:sp>
        <p:nvSpPr>
          <p:cNvPr id="21508" name="Rectangle 4"/>
          <p:cNvSpPr>
            <a:spLocks noGrp="1" noChangeArrowheads="1"/>
          </p:cNvSpPr>
          <p:nvPr>
            <p:ph type="body" sz="half" idx="4294967295"/>
          </p:nvPr>
        </p:nvSpPr>
        <p:spPr>
          <a:xfrm>
            <a:off x="457200" y="1295400"/>
            <a:ext cx="8382000" cy="4876800"/>
          </a:xfrm>
        </p:spPr>
        <p:txBody>
          <a:bodyPr>
            <a:normAutofit lnSpcReduction="10000"/>
          </a:bodyPr>
          <a:lstStyle/>
          <a:p>
            <a:pPr eaLnBrk="1" hangingPunct="1">
              <a:lnSpc>
                <a:spcPct val="90000"/>
              </a:lnSpc>
              <a:buSzPct val="60000"/>
              <a:buBlip>
                <a:blip r:embed="rId3"/>
              </a:buBlip>
            </a:pPr>
            <a:r>
              <a:rPr lang="en-US" sz="2600" b="1" dirty="0" smtClean="0">
                <a:solidFill>
                  <a:srgbClr val="0F2AB1"/>
                </a:solidFill>
                <a:latin typeface="Arial" pitchFamily="34" charset="0"/>
                <a:cs typeface="Arial" pitchFamily="34" charset="0"/>
              </a:rPr>
              <a:t>Step 1</a:t>
            </a:r>
            <a:r>
              <a:rPr lang="en-US" sz="2600" dirty="0" smtClean="0">
                <a:solidFill>
                  <a:srgbClr val="0F2AB1"/>
                </a:solidFill>
                <a:latin typeface="Arial" pitchFamily="34" charset="0"/>
                <a:cs typeface="Arial" pitchFamily="34" charset="0"/>
              </a:rPr>
              <a:t>: Seed each ocean basin with a very large number of weak, randomly located cyclones</a:t>
            </a:r>
          </a:p>
          <a:p>
            <a:pPr>
              <a:lnSpc>
                <a:spcPct val="90000"/>
              </a:lnSpc>
              <a:buSzPct val="60000"/>
              <a:buBlip>
                <a:blip r:embed="rId3"/>
              </a:buBlip>
            </a:pPr>
            <a:endParaRPr lang="en-US" sz="2600" dirty="0" smtClean="0">
              <a:solidFill>
                <a:srgbClr val="0F2AB1"/>
              </a:solidFill>
              <a:latin typeface="Arial" pitchFamily="34" charset="0"/>
              <a:cs typeface="Arial" pitchFamily="34" charset="0"/>
            </a:endParaRPr>
          </a:p>
          <a:p>
            <a:pPr eaLnBrk="1" hangingPunct="1">
              <a:lnSpc>
                <a:spcPct val="90000"/>
              </a:lnSpc>
              <a:buSzPct val="60000"/>
              <a:buBlip>
                <a:blip r:embed="rId3"/>
              </a:buBlip>
            </a:pPr>
            <a:r>
              <a:rPr lang="en-US" sz="2600" b="1" dirty="0" smtClean="0">
                <a:solidFill>
                  <a:srgbClr val="0F2AB1"/>
                </a:solidFill>
                <a:latin typeface="Arial" pitchFamily="34" charset="0"/>
                <a:cs typeface="Arial" pitchFamily="34" charset="0"/>
              </a:rPr>
              <a:t>Step 2</a:t>
            </a:r>
            <a:r>
              <a:rPr lang="en-US" sz="2600" dirty="0" smtClean="0">
                <a:solidFill>
                  <a:srgbClr val="0F2AB1"/>
                </a:solidFill>
                <a:latin typeface="Arial" pitchFamily="34" charset="0"/>
                <a:cs typeface="Arial" pitchFamily="34" charset="0"/>
              </a:rPr>
              <a:t>: Cyclones are assumed to move with the large scale atmospheric flow in which they are embedded, plus a correction for beta drift</a:t>
            </a:r>
          </a:p>
          <a:p>
            <a:pPr>
              <a:lnSpc>
                <a:spcPct val="90000"/>
              </a:lnSpc>
              <a:buSzPct val="60000"/>
              <a:buBlip>
                <a:blip r:embed="rId3"/>
              </a:buBlip>
            </a:pPr>
            <a:endParaRPr lang="en-US" sz="2600" dirty="0" smtClean="0">
              <a:solidFill>
                <a:srgbClr val="0F2AB1"/>
              </a:solidFill>
              <a:latin typeface="Arial" pitchFamily="34" charset="0"/>
              <a:cs typeface="Arial" pitchFamily="34" charset="0"/>
            </a:endParaRPr>
          </a:p>
          <a:p>
            <a:pPr eaLnBrk="1" hangingPunct="1">
              <a:lnSpc>
                <a:spcPct val="90000"/>
              </a:lnSpc>
              <a:buSzPct val="60000"/>
              <a:buBlip>
                <a:blip r:embed="rId3"/>
              </a:buBlip>
            </a:pPr>
            <a:r>
              <a:rPr lang="en-US" sz="2600" b="1" dirty="0" smtClean="0">
                <a:solidFill>
                  <a:srgbClr val="0F2AB1"/>
                </a:solidFill>
                <a:latin typeface="Arial" pitchFamily="34" charset="0"/>
                <a:cs typeface="Arial" pitchFamily="34" charset="0"/>
              </a:rPr>
              <a:t>Step 3</a:t>
            </a:r>
            <a:r>
              <a:rPr lang="en-US" sz="2600" dirty="0" smtClean="0">
                <a:solidFill>
                  <a:srgbClr val="0F2AB1"/>
                </a:solidFill>
                <a:latin typeface="Arial" pitchFamily="34" charset="0"/>
                <a:cs typeface="Arial" pitchFamily="34" charset="0"/>
              </a:rPr>
              <a:t>: Run the CHIPS model for each cyclone, and note how many achieve at least tropical storm strength</a:t>
            </a:r>
            <a:endParaRPr lang="en-US" sz="2400" dirty="0" smtClean="0">
              <a:solidFill>
                <a:srgbClr val="0F2AB1"/>
              </a:solidFill>
              <a:latin typeface="Arial" pitchFamily="34" charset="0"/>
              <a:cs typeface="Arial" pitchFamily="34" charset="0"/>
            </a:endParaRPr>
          </a:p>
          <a:p>
            <a:pPr eaLnBrk="1" hangingPunct="1">
              <a:lnSpc>
                <a:spcPct val="90000"/>
              </a:lnSpc>
              <a:buSzPct val="60000"/>
              <a:buBlip>
                <a:blip r:embed="rId3"/>
              </a:buBlip>
            </a:pPr>
            <a:endParaRPr lang="en-US" sz="2600" dirty="0" smtClean="0">
              <a:solidFill>
                <a:srgbClr val="0F2AB1"/>
              </a:solidFill>
              <a:latin typeface="Arial" pitchFamily="34" charset="0"/>
              <a:cs typeface="Arial" pitchFamily="34" charset="0"/>
            </a:endParaRPr>
          </a:p>
          <a:p>
            <a:pPr eaLnBrk="1" hangingPunct="1">
              <a:lnSpc>
                <a:spcPct val="90000"/>
              </a:lnSpc>
              <a:buSzPct val="60000"/>
              <a:buBlip>
                <a:blip r:embed="rId3"/>
              </a:buBlip>
            </a:pPr>
            <a:r>
              <a:rPr lang="en-US" sz="2600" b="1" dirty="0" smtClean="0">
                <a:solidFill>
                  <a:srgbClr val="0F2AB1"/>
                </a:solidFill>
                <a:latin typeface="Arial" pitchFamily="34" charset="0"/>
                <a:cs typeface="Arial" pitchFamily="34" charset="0"/>
              </a:rPr>
              <a:t>Step 4:</a:t>
            </a:r>
            <a:r>
              <a:rPr lang="en-US" sz="2600" dirty="0" smtClean="0">
                <a:solidFill>
                  <a:srgbClr val="0F2AB1"/>
                </a:solidFill>
                <a:latin typeface="Arial" pitchFamily="34" charset="0"/>
                <a:cs typeface="Arial" pitchFamily="34" charset="0"/>
              </a:rPr>
              <a:t> Using the small fraction of surviving events, determine storm statistics</a:t>
            </a:r>
          </a:p>
        </p:txBody>
      </p:sp>
      <p:sp>
        <p:nvSpPr>
          <p:cNvPr id="5" name="TextBox 4"/>
          <p:cNvSpPr txBox="1"/>
          <p:nvPr/>
        </p:nvSpPr>
        <p:spPr>
          <a:xfrm>
            <a:off x="533400" y="6324600"/>
            <a:ext cx="8153400" cy="461665"/>
          </a:xfrm>
          <a:prstGeom prst="rect">
            <a:avLst/>
          </a:prstGeom>
          <a:noFill/>
        </p:spPr>
        <p:txBody>
          <a:bodyPr wrap="square" rtlCol="0">
            <a:spAutoFit/>
          </a:bodyPr>
          <a:lstStyle/>
          <a:p>
            <a:r>
              <a:rPr lang="en-US" sz="2400" dirty="0" smtClean="0">
                <a:latin typeface="Arial" pitchFamily="34" charset="0"/>
                <a:cs typeface="Arial" pitchFamily="34" charset="0"/>
              </a:rPr>
              <a:t>Details:  Emanuel et al., </a:t>
            </a:r>
            <a:r>
              <a:rPr lang="en-US" sz="2400" i="1" dirty="0" smtClean="0">
                <a:latin typeface="Arial" pitchFamily="34" charset="0"/>
                <a:cs typeface="Arial" pitchFamily="34" charset="0"/>
              </a:rPr>
              <a:t>Bull. Amer. Meteor. Soc</a:t>
            </a:r>
            <a:r>
              <a:rPr lang="en-US" sz="2400" dirty="0" smtClean="0">
                <a:latin typeface="Arial" pitchFamily="34" charset="0"/>
                <a:cs typeface="Arial" pitchFamily="34" charset="0"/>
              </a:rPr>
              <a:t>, 2008</a:t>
            </a:r>
            <a:endParaRPr lang="en-US" sz="2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274638"/>
            <a:ext cx="8153400" cy="1706562"/>
          </a:xfrm>
        </p:spPr>
        <p:txBody>
          <a:bodyPr>
            <a:normAutofit/>
          </a:bodyPr>
          <a:lstStyle/>
          <a:p>
            <a:r>
              <a:rPr lang="en-US" sz="3300" dirty="0">
                <a:solidFill>
                  <a:srgbClr val="0F2AB1"/>
                </a:solidFill>
                <a:effectLst>
                  <a:outerShdw blurRad="38100" dist="38100" dir="2700000" algn="tl">
                    <a:srgbClr val="000000">
                      <a:alpha val="43137"/>
                    </a:srgbClr>
                  </a:outerShdw>
                </a:effectLst>
                <a:latin typeface="Arial" pitchFamily="34" charset="0"/>
                <a:cs typeface="Arial" pitchFamily="34" charset="0"/>
              </a:rPr>
              <a:t>Synthetic Track </a:t>
            </a:r>
            <a:r>
              <a:rPr lang="en-US" sz="3300"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Generation:</a:t>
            </a:r>
            <a:r>
              <a:rPr lang="en-US" sz="3300" dirty="0">
                <a:solidFill>
                  <a:srgbClr val="0F2AB1"/>
                </a:solidFill>
                <a:effectLst>
                  <a:outerShdw blurRad="38100" dist="38100" dir="2700000" algn="tl">
                    <a:srgbClr val="000000">
                      <a:alpha val="43137"/>
                    </a:srgbClr>
                  </a:outerShdw>
                </a:effectLst>
                <a:latin typeface="Arial" pitchFamily="34" charset="0"/>
                <a:cs typeface="Arial" pitchFamily="34" charset="0"/>
              </a:rPr>
              <a:t/>
            </a:r>
            <a:br>
              <a:rPr lang="en-US" sz="3300" dirty="0">
                <a:solidFill>
                  <a:srgbClr val="0F2AB1"/>
                </a:solidFill>
                <a:effectLst>
                  <a:outerShdw blurRad="38100" dist="38100" dir="2700000" algn="tl">
                    <a:srgbClr val="000000">
                      <a:alpha val="43137"/>
                    </a:srgbClr>
                  </a:outerShdw>
                </a:effectLst>
                <a:latin typeface="Arial" pitchFamily="34" charset="0"/>
                <a:cs typeface="Arial" pitchFamily="34" charset="0"/>
              </a:rPr>
            </a:br>
            <a:r>
              <a:rPr lang="en-US" sz="3300"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Generation of </a:t>
            </a:r>
            <a:r>
              <a:rPr lang="en-US" sz="3300" dirty="0">
                <a:solidFill>
                  <a:srgbClr val="0F2AB1"/>
                </a:solidFill>
                <a:effectLst>
                  <a:outerShdw blurRad="38100" dist="38100" dir="2700000" algn="tl">
                    <a:srgbClr val="000000">
                      <a:alpha val="43137"/>
                    </a:srgbClr>
                  </a:outerShdw>
                </a:effectLst>
                <a:latin typeface="Arial" pitchFamily="34" charset="0"/>
                <a:cs typeface="Arial" pitchFamily="34" charset="0"/>
              </a:rPr>
              <a:t>Synthetic Wind Time Series</a:t>
            </a:r>
          </a:p>
        </p:txBody>
      </p:sp>
      <p:sp>
        <p:nvSpPr>
          <p:cNvPr id="23555" name="Rectangle 3"/>
          <p:cNvSpPr>
            <a:spLocks noGrp="1" noChangeArrowheads="1"/>
          </p:cNvSpPr>
          <p:nvPr>
            <p:ph type="body" idx="1"/>
          </p:nvPr>
        </p:nvSpPr>
        <p:spPr>
          <a:xfrm>
            <a:off x="381000" y="2819400"/>
            <a:ext cx="8229600" cy="3763963"/>
          </a:xfrm>
        </p:spPr>
        <p:txBody>
          <a:bodyPr>
            <a:normAutofit/>
          </a:bodyPr>
          <a:lstStyle/>
          <a:p>
            <a:pPr>
              <a:buSzPct val="70000"/>
              <a:buBlip>
                <a:blip r:embed="rId2"/>
              </a:buBlip>
            </a:pPr>
            <a:r>
              <a:rPr lang="en-US" sz="3000" b="1" dirty="0" smtClean="0">
                <a:solidFill>
                  <a:srgbClr val="0F2AB1"/>
                </a:solidFill>
                <a:latin typeface="Arial" pitchFamily="34" charset="0"/>
                <a:cs typeface="Arial" pitchFamily="34" charset="0"/>
              </a:rPr>
              <a:t>Postulate </a:t>
            </a:r>
            <a:r>
              <a:rPr lang="en-US" sz="3000" b="1" dirty="0">
                <a:solidFill>
                  <a:srgbClr val="0F2AB1"/>
                </a:solidFill>
                <a:latin typeface="Arial" pitchFamily="34" charset="0"/>
                <a:cs typeface="Arial" pitchFamily="34" charset="0"/>
              </a:rPr>
              <a:t>that TCs move with vertically averaged environmental flow plus a “beta drift” </a:t>
            </a:r>
            <a:r>
              <a:rPr lang="en-US" sz="3000" b="1" dirty="0" smtClean="0">
                <a:solidFill>
                  <a:srgbClr val="0F2AB1"/>
                </a:solidFill>
                <a:latin typeface="Arial" pitchFamily="34" charset="0"/>
                <a:cs typeface="Arial" pitchFamily="34" charset="0"/>
              </a:rPr>
              <a:t>correction</a:t>
            </a:r>
          </a:p>
          <a:p>
            <a:pPr>
              <a:buSzPct val="70000"/>
              <a:buNone/>
            </a:pPr>
            <a:endParaRPr lang="en-US" sz="3000" b="1" dirty="0">
              <a:solidFill>
                <a:srgbClr val="0F2AB1"/>
              </a:solidFill>
              <a:latin typeface="Arial" pitchFamily="34" charset="0"/>
              <a:cs typeface="Arial" pitchFamily="34" charset="0"/>
            </a:endParaRPr>
          </a:p>
          <a:p>
            <a:pPr>
              <a:buSzPct val="70000"/>
              <a:buBlip>
                <a:blip r:embed="rId2"/>
              </a:buBlip>
            </a:pPr>
            <a:r>
              <a:rPr lang="en-US" sz="3000" b="1" dirty="0">
                <a:solidFill>
                  <a:srgbClr val="0F2AB1"/>
                </a:solidFill>
                <a:latin typeface="Arial" pitchFamily="34" charset="0"/>
                <a:cs typeface="Arial" pitchFamily="34" charset="0"/>
              </a:rPr>
              <a:t>Approximate “vertically averaged” by weighted mean of 850 and 250 hPa flow</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304800"/>
            <a:ext cx="8534400" cy="954107"/>
          </a:xfrm>
          <a:prstGeom prst="rect">
            <a:avLst/>
          </a:prstGeom>
          <a:noFill/>
        </p:spPr>
        <p:txBody>
          <a:bodyPr wrap="square" rtlCol="0">
            <a:spAutoFit/>
          </a:bodyPr>
          <a:lstStyle/>
          <a:p>
            <a:pPr algn="ctr"/>
            <a:r>
              <a:rPr lang="en-US" sz="2800"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Comparison of Random Seeding Genesis Locations with Observations</a:t>
            </a:r>
            <a:endParaRPr lang="en-US" sz="2800" dirty="0">
              <a:solidFill>
                <a:srgbClr val="0F2AB1"/>
              </a:solidFill>
              <a:effectLst>
                <a:outerShdw blurRad="38100" dist="38100" dir="2700000" algn="tl">
                  <a:srgbClr val="000000">
                    <a:alpha val="43137"/>
                  </a:srgbClr>
                </a:outerShdw>
              </a:effectLst>
              <a:latin typeface="Arial" pitchFamily="34" charset="0"/>
              <a:cs typeface="Arial" pitchFamily="34" charset="0"/>
            </a:endParaRPr>
          </a:p>
        </p:txBody>
      </p:sp>
      <p:pic>
        <p:nvPicPr>
          <p:cNvPr id="372737" name="Picture 1" descr="C:\Users\Kerry\Documents\Riskproject\Figures\genatl.png"/>
          <p:cNvPicPr>
            <a:picLocks noChangeAspect="1" noChangeArrowheads="1"/>
          </p:cNvPicPr>
          <p:nvPr/>
        </p:nvPicPr>
        <p:blipFill>
          <a:blip r:embed="rId2" cstate="print"/>
          <a:srcRect l="8631" r="12083"/>
          <a:stretch>
            <a:fillRect/>
          </a:stretch>
        </p:blipFill>
        <p:spPr bwMode="auto">
          <a:xfrm>
            <a:off x="304800" y="1524000"/>
            <a:ext cx="4200215" cy="3975100"/>
          </a:xfrm>
          <a:prstGeom prst="rect">
            <a:avLst/>
          </a:prstGeom>
          <a:noFill/>
        </p:spPr>
      </p:pic>
      <p:pic>
        <p:nvPicPr>
          <p:cNvPr id="372738" name="Picture 2" descr="C:\Users\Kerry\Documents\Riskproject\Figures\genbestal.png"/>
          <p:cNvPicPr>
            <a:picLocks noChangeAspect="1" noChangeArrowheads="1"/>
          </p:cNvPicPr>
          <p:nvPr/>
        </p:nvPicPr>
        <p:blipFill>
          <a:blip r:embed="rId3" cstate="print"/>
          <a:srcRect l="8631" r="12083"/>
          <a:stretch>
            <a:fillRect/>
          </a:stretch>
        </p:blipFill>
        <p:spPr bwMode="auto">
          <a:xfrm>
            <a:off x="4572000" y="1524000"/>
            <a:ext cx="4200196" cy="39751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9" name="Rectangle 5"/>
          <p:cNvSpPr>
            <a:spLocks noGrp="1" noChangeArrowheads="1"/>
          </p:cNvSpPr>
          <p:nvPr>
            <p:ph type="title" idx="4294967295"/>
          </p:nvPr>
        </p:nvSpPr>
        <p:spPr>
          <a:xfrm>
            <a:off x="457200" y="152400"/>
            <a:ext cx="8229600" cy="1143000"/>
          </a:xfrm>
        </p:spPr>
        <p:txBody>
          <a:bodyPr/>
          <a:lstStyle/>
          <a:p>
            <a:pPr eaLnBrk="1" hangingPunct="1">
              <a:defRPr/>
            </a:pPr>
            <a:r>
              <a:rPr lang="en-US" dirty="0" smtClean="0">
                <a:solidFill>
                  <a:srgbClr val="0F2AB1"/>
                </a:solidFill>
                <a:effectLst>
                  <a:outerShdw blurRad="38100" dist="38100" dir="2700000" algn="tl">
                    <a:srgbClr val="C0C0C0"/>
                  </a:outerShdw>
                </a:effectLst>
              </a:rPr>
              <a:t>Calibration</a:t>
            </a:r>
          </a:p>
        </p:txBody>
      </p:sp>
      <p:sp>
        <p:nvSpPr>
          <p:cNvPr id="173060" name="Rectangle 6"/>
          <p:cNvSpPr>
            <a:spLocks noGrp="1" noChangeArrowheads="1"/>
          </p:cNvSpPr>
          <p:nvPr>
            <p:ph type="body" idx="4294967295"/>
          </p:nvPr>
        </p:nvSpPr>
        <p:spPr>
          <a:xfrm>
            <a:off x="381000" y="2667000"/>
            <a:ext cx="8229600" cy="1981200"/>
          </a:xfrm>
        </p:spPr>
        <p:txBody>
          <a:bodyPr/>
          <a:lstStyle/>
          <a:p>
            <a:pPr algn="ctr" eaLnBrk="1" hangingPunct="1">
              <a:defRPr/>
            </a:pPr>
            <a:r>
              <a:rPr lang="en-US" b="1" dirty="0" smtClean="0">
                <a:solidFill>
                  <a:srgbClr val="0F2AB1"/>
                </a:solidFill>
                <a:effectLst>
                  <a:outerShdw blurRad="38100" dist="38100" dir="2700000" algn="tl">
                    <a:srgbClr val="C0C0C0"/>
                  </a:outerShdw>
                </a:effectLst>
              </a:rPr>
              <a:t>Absolute genesis frequency calibrated to globe during the period 1980-2005</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erry\Documents\Riskproject\Figures\era40_1000tracks.tif"/>
          <p:cNvPicPr>
            <a:picLocks noChangeAspect="1" noChangeArrowheads="1"/>
          </p:cNvPicPr>
          <p:nvPr/>
        </p:nvPicPr>
        <p:blipFill>
          <a:blip r:embed="rId2" cstate="print"/>
          <a:srcRect/>
          <a:stretch>
            <a:fillRect/>
          </a:stretch>
        </p:blipFill>
        <p:spPr bwMode="auto">
          <a:xfrm>
            <a:off x="152400" y="304800"/>
            <a:ext cx="8763000" cy="579414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153400" cy="914400"/>
          </a:xfrm>
        </p:spPr>
        <p:txBody>
          <a:bodyPr rtlCol="0">
            <a:normAutofit/>
          </a:bodyPr>
          <a:lstStyle/>
          <a:p>
            <a:pPr eaLnBrk="1" fontAlgn="auto" hangingPunct="1">
              <a:spcAft>
                <a:spcPts val="0"/>
              </a:spcAft>
              <a:defRPr/>
            </a:pPr>
            <a:r>
              <a:rPr lang="en-US" sz="3200"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Sample Storm Wind Swath</a:t>
            </a:r>
            <a:endParaRPr lang="en-US" sz="3200" dirty="0">
              <a:solidFill>
                <a:srgbClr val="0F2AB1"/>
              </a:solidFill>
              <a:effectLst>
                <a:outerShdw blurRad="38100" dist="38100" dir="2700000" algn="tl">
                  <a:srgbClr val="000000">
                    <a:alpha val="43137"/>
                  </a:srgbClr>
                </a:outerShdw>
              </a:effectLst>
              <a:latin typeface="Arial" pitchFamily="34" charset="0"/>
              <a:cs typeface="Arial" pitchFamily="34" charset="0"/>
            </a:endParaRPr>
          </a:p>
        </p:txBody>
      </p:sp>
      <p:pic>
        <p:nvPicPr>
          <p:cNvPr id="19459" name="Picture 2" descr="C:\Users\Kerry Emaanuel\Graphics\Transparent Figures\New_England_swath.png"/>
          <p:cNvPicPr>
            <a:picLocks noChangeAspect="1" noChangeArrowheads="1"/>
          </p:cNvPicPr>
          <p:nvPr/>
        </p:nvPicPr>
        <p:blipFill>
          <a:blip r:embed="rId3" cstate="print"/>
          <a:srcRect/>
          <a:stretch>
            <a:fillRect/>
          </a:stretch>
        </p:blipFill>
        <p:spPr bwMode="auto">
          <a:xfrm>
            <a:off x="1143000" y="1143000"/>
            <a:ext cx="6705600" cy="5553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F2AB1"/>
        </a:solidFill>
        <a:effectLst/>
      </p:bgPr>
    </p:bg>
    <p:spTree>
      <p:nvGrpSpPr>
        <p:cNvPr id="1" name=""/>
        <p:cNvGrpSpPr/>
        <p:nvPr/>
      </p:nvGrpSpPr>
      <p:grpSpPr>
        <a:xfrm>
          <a:off x="0" y="0"/>
          <a:ext cx="0" cy="0"/>
          <a:chOff x="0" y="0"/>
          <a:chExt cx="0" cy="0"/>
        </a:xfrm>
      </p:grpSpPr>
      <p:pic>
        <p:nvPicPr>
          <p:cNvPr id="871426" name="Picture 2" descr="C:\Users\Kerry\Documents\Corel\Desktop\newyork.PNG"/>
          <p:cNvPicPr>
            <a:picLocks noChangeAspect="1" noChangeArrowheads="1"/>
          </p:cNvPicPr>
          <p:nvPr/>
        </p:nvPicPr>
        <p:blipFill>
          <a:blip r:embed="rId2" cstate="print"/>
          <a:srcRect/>
          <a:stretch>
            <a:fillRect/>
          </a:stretch>
        </p:blipFill>
        <p:spPr bwMode="auto">
          <a:xfrm>
            <a:off x="685800" y="228600"/>
            <a:ext cx="5638800" cy="6431409"/>
          </a:xfrm>
          <a:prstGeom prst="rect">
            <a:avLst/>
          </a:prstGeom>
          <a:noFill/>
        </p:spPr>
      </p:pic>
      <p:sp>
        <p:nvSpPr>
          <p:cNvPr id="3" name="TextBox 2"/>
          <p:cNvSpPr txBox="1"/>
          <p:nvPr/>
        </p:nvSpPr>
        <p:spPr>
          <a:xfrm>
            <a:off x="6553200" y="1828800"/>
            <a:ext cx="2286000" cy="923330"/>
          </a:xfrm>
          <a:prstGeom prst="rect">
            <a:avLst/>
          </a:prstGeom>
          <a:noFill/>
        </p:spPr>
        <p:txBody>
          <a:bodyPr wrap="square" rtlCol="0">
            <a:spAutoFit/>
          </a:bodyPr>
          <a:lstStyle/>
          <a:p>
            <a:r>
              <a:rPr lang="en-US" dirty="0" smtClean="0">
                <a:solidFill>
                  <a:srgbClr val="FFFF00"/>
                </a:solidFill>
              </a:rPr>
              <a:t>Example:  Hurricane affecting New York City</a:t>
            </a:r>
            <a:endParaRPr lang="en-US" dirty="0">
              <a:solidFill>
                <a:srgbClr val="FFFF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Wind Swath</a:t>
            </a:r>
            <a:endPar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836610" name="Picture 2"/>
          <p:cNvPicPr>
            <a:picLocks noChangeAspect="1" noChangeArrowheads="1"/>
          </p:cNvPicPr>
          <p:nvPr/>
        </p:nvPicPr>
        <p:blipFill>
          <a:blip r:embed="rId2" cstate="print"/>
          <a:srcRect/>
          <a:stretch>
            <a:fillRect/>
          </a:stretch>
        </p:blipFill>
        <p:spPr bwMode="auto">
          <a:xfrm>
            <a:off x="990600" y="1028700"/>
            <a:ext cx="7340600" cy="5505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sz="32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Accumulated Rainfall (mm)</a:t>
            </a:r>
            <a:endParaRPr lang="en-US" sz="32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872450" name="Picture 2"/>
          <p:cNvPicPr>
            <a:picLocks noChangeAspect="1" noChangeArrowheads="1"/>
          </p:cNvPicPr>
          <p:nvPr/>
        </p:nvPicPr>
        <p:blipFill>
          <a:blip r:embed="rId2" cstate="print"/>
          <a:srcRect/>
          <a:stretch>
            <a:fillRect/>
          </a:stretch>
        </p:blipFill>
        <p:spPr bwMode="auto">
          <a:xfrm>
            <a:off x="1143000" y="1143000"/>
            <a:ext cx="7315200" cy="54864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8" name="Rectangle 4"/>
          <p:cNvSpPr>
            <a:spLocks noGrp="1" noChangeArrowheads="1"/>
          </p:cNvSpPr>
          <p:nvPr>
            <p:ph type="title"/>
          </p:nvPr>
        </p:nvSpPr>
        <p:spPr>
          <a:xfrm>
            <a:off x="457200" y="0"/>
            <a:ext cx="8229600" cy="1143000"/>
          </a:xfrm>
        </p:spPr>
        <p:txBody>
          <a:bodyPr>
            <a:normAutofit/>
          </a:bodyPr>
          <a:lstStyle/>
          <a:p>
            <a:pPr>
              <a:defRPr/>
            </a:pPr>
            <a:r>
              <a:rPr lang="en-US" sz="3000" b="1"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Limitations of a strictly statistical approach</a:t>
            </a:r>
            <a:endParaRPr lang="en-US" sz="3000" b="1" dirty="0">
              <a:solidFill>
                <a:srgbClr val="0F2AB1"/>
              </a:solidFill>
              <a:effectLst>
                <a:outerShdw blurRad="38100" dist="38100" dir="2700000" algn="tl">
                  <a:srgbClr val="C0C0C0"/>
                </a:outerShdw>
              </a:effectLst>
              <a:latin typeface="Arial" pitchFamily="34" charset="0"/>
              <a:cs typeface="Arial" pitchFamily="34" charset="0"/>
            </a:endParaRPr>
          </a:p>
        </p:txBody>
      </p:sp>
      <p:sp>
        <p:nvSpPr>
          <p:cNvPr id="164869" name="Rectangle 5"/>
          <p:cNvSpPr>
            <a:spLocks noGrp="1" noChangeArrowheads="1"/>
          </p:cNvSpPr>
          <p:nvPr>
            <p:ph type="body" sz="half" idx="1"/>
          </p:nvPr>
        </p:nvSpPr>
        <p:spPr>
          <a:xfrm>
            <a:off x="533400" y="1828800"/>
            <a:ext cx="8077200" cy="4191000"/>
          </a:xfrm>
        </p:spPr>
        <p:txBody>
          <a:bodyPr>
            <a:normAutofit/>
          </a:bodyPr>
          <a:lstStyle/>
          <a:p>
            <a:pPr>
              <a:buSzPct val="70000"/>
              <a:buBlip>
                <a:blip r:embed="rId4"/>
              </a:buBlip>
              <a:defRPr/>
            </a:pPr>
            <a:r>
              <a:rPr lang="en-US" sz="2600" dirty="0">
                <a:solidFill>
                  <a:srgbClr val="0F2AB1"/>
                </a:solidFill>
              </a:rPr>
              <a:t>&gt;50% of all normalized damage caused by </a:t>
            </a:r>
            <a:r>
              <a:rPr lang="en-US" sz="2600" b="1" dirty="0">
                <a:solidFill>
                  <a:srgbClr val="0F2AB1"/>
                </a:solidFill>
              </a:rPr>
              <a:t>top 8 events</a:t>
            </a:r>
            <a:r>
              <a:rPr lang="en-US" sz="2600" dirty="0">
                <a:solidFill>
                  <a:srgbClr val="0F2AB1"/>
                </a:solidFill>
              </a:rPr>
              <a:t>, all category 3, 4 and 5</a:t>
            </a:r>
          </a:p>
          <a:p>
            <a:pPr>
              <a:buSzPct val="70000"/>
              <a:buBlip>
                <a:blip r:embed="rId4"/>
              </a:buBlip>
              <a:defRPr/>
            </a:pPr>
            <a:r>
              <a:rPr lang="en-US" sz="2600" dirty="0">
                <a:solidFill>
                  <a:srgbClr val="FF0000"/>
                </a:solidFill>
              </a:rPr>
              <a:t>&gt;90% </a:t>
            </a:r>
            <a:r>
              <a:rPr lang="en-US" sz="2600" dirty="0">
                <a:solidFill>
                  <a:srgbClr val="0F2AB1"/>
                </a:solidFill>
              </a:rPr>
              <a:t>of all damage caused by storms of category</a:t>
            </a:r>
            <a:r>
              <a:rPr lang="en-US" sz="2600" dirty="0">
                <a:solidFill>
                  <a:srgbClr val="FF0000"/>
                </a:solidFill>
              </a:rPr>
              <a:t> 3 </a:t>
            </a:r>
            <a:r>
              <a:rPr lang="en-US" sz="2600" dirty="0">
                <a:solidFill>
                  <a:srgbClr val="0F2AB1"/>
                </a:solidFill>
              </a:rPr>
              <a:t>and greater</a:t>
            </a:r>
          </a:p>
          <a:p>
            <a:pPr>
              <a:buSzPct val="70000"/>
              <a:buBlip>
                <a:blip r:embed="rId4"/>
              </a:buBlip>
              <a:defRPr/>
            </a:pPr>
            <a:r>
              <a:rPr lang="en-US" sz="2600" dirty="0">
                <a:solidFill>
                  <a:srgbClr val="0F2AB1"/>
                </a:solidFill>
              </a:rPr>
              <a:t>Category 3,4 and 5 events are only 13% of total landfalling events; only 30 since 1870</a:t>
            </a:r>
          </a:p>
          <a:p>
            <a:pPr>
              <a:buSzPct val="70000"/>
              <a:buBlip>
                <a:blip r:embed="rId4"/>
              </a:buBlip>
              <a:defRPr/>
            </a:pPr>
            <a:r>
              <a:rPr lang="en-US" sz="2600" dirty="0">
                <a:solidFill>
                  <a:srgbClr val="0F2AB1"/>
                </a:solidFill>
              </a:rPr>
              <a:t>    </a:t>
            </a:r>
            <a:r>
              <a:rPr lang="en-US" sz="2600" dirty="0" smtClean="0">
                <a:solidFill>
                  <a:srgbClr val="0F2AB1"/>
                </a:solidFill>
              </a:rPr>
              <a:t>  </a:t>
            </a:r>
            <a:r>
              <a:rPr lang="en-US" sz="2600" b="1" i="1" dirty="0" smtClean="0">
                <a:solidFill>
                  <a:srgbClr val="0F2AB1"/>
                </a:solidFill>
              </a:rPr>
              <a:t>Landfalling </a:t>
            </a:r>
            <a:r>
              <a:rPr lang="en-US" sz="2600" b="1" i="1" dirty="0">
                <a:solidFill>
                  <a:srgbClr val="0F2AB1"/>
                </a:solidFill>
              </a:rPr>
              <a:t>storm statistics are </a:t>
            </a:r>
            <a:r>
              <a:rPr lang="en-US" sz="2600" b="1" i="1" dirty="0" smtClean="0">
                <a:solidFill>
                  <a:srgbClr val="0F2AB1"/>
                </a:solidFill>
              </a:rPr>
              <a:t>inadequate </a:t>
            </a:r>
            <a:r>
              <a:rPr lang="en-US" sz="2600" b="1" i="1" dirty="0">
                <a:solidFill>
                  <a:srgbClr val="0F2AB1"/>
                </a:solidFill>
              </a:rPr>
              <a:t>for assessing hurricane </a:t>
            </a:r>
            <a:r>
              <a:rPr lang="en-US" sz="2600" b="1" i="1" dirty="0" smtClean="0">
                <a:solidFill>
                  <a:srgbClr val="0F2AB1"/>
                </a:solidFill>
              </a:rPr>
              <a:t>risk</a:t>
            </a:r>
          </a:p>
          <a:p>
            <a:pPr>
              <a:buSzPct val="70000"/>
              <a:buBlip>
                <a:blip r:embed="rId4"/>
              </a:buBlip>
              <a:defRPr/>
            </a:pPr>
            <a:r>
              <a:rPr lang="en-US" sz="2600" dirty="0" smtClean="0">
                <a:solidFill>
                  <a:srgbClr val="0F2AB1"/>
                </a:solidFill>
              </a:rPr>
              <a:t>This is particularly true in New England</a:t>
            </a:r>
            <a:endParaRPr lang="en-US" sz="2600" dirty="0">
              <a:solidFill>
                <a:srgbClr val="0F2AB1"/>
              </a:solidFill>
            </a:endParaRPr>
          </a:p>
        </p:txBody>
      </p:sp>
      <p:graphicFrame>
        <p:nvGraphicFramePr>
          <p:cNvPr id="1026" name="Object 2"/>
          <p:cNvGraphicFramePr>
            <a:graphicFrameLocks noChangeAspect="1"/>
          </p:cNvGraphicFramePr>
          <p:nvPr/>
        </p:nvGraphicFramePr>
        <p:xfrm>
          <a:off x="914400" y="4495800"/>
          <a:ext cx="450850" cy="409575"/>
        </p:xfrm>
        <a:graphic>
          <a:graphicData uri="http://schemas.openxmlformats.org/presentationml/2006/ole">
            <p:oleObj spid="_x0000_s1026" name="Equation" r:id="rId5" imgW="139680" imgH="126720" progId="Equation.DSMT4">
              <p:embed/>
            </p:oleObj>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Rectangle 3"/>
          <p:cNvSpPr>
            <a:spLocks noGrp="1" noChangeArrowheads="1"/>
          </p:cNvSpPr>
          <p:nvPr>
            <p:ph type="title" idx="4294967295"/>
          </p:nvPr>
        </p:nvSpPr>
        <p:spPr>
          <a:xfrm>
            <a:off x="457200" y="0"/>
            <a:ext cx="8229600" cy="1143000"/>
          </a:xfrm>
        </p:spPr>
        <p:txBody>
          <a:bodyPr>
            <a:normAutofit fontScale="90000"/>
          </a:bodyPr>
          <a:lstStyle/>
          <a:p>
            <a:pPr eaLnBrk="1" hangingPunct="1">
              <a:defRPr/>
            </a:pPr>
            <a:r>
              <a:rPr lang="en-US" sz="2800" dirty="0">
                <a:solidFill>
                  <a:srgbClr val="0F2AB1"/>
                </a:solidFill>
                <a:effectLst>
                  <a:outerShdw blurRad="38100" dist="38100" dir="2700000" algn="tl">
                    <a:srgbClr val="000000">
                      <a:alpha val="43137"/>
                    </a:srgbClr>
                  </a:outerShdw>
                </a:effectLst>
                <a:latin typeface="Arial" pitchFamily="34" charset="0"/>
                <a:cs typeface="Arial" pitchFamily="34" charset="0"/>
              </a:rPr>
              <a:t>6-hour zonal displacements in region bounded by 10</a:t>
            </a:r>
            <a:r>
              <a:rPr lang="en-US" sz="2800" baseline="30000" dirty="0">
                <a:solidFill>
                  <a:srgbClr val="0F2AB1"/>
                </a:solidFill>
                <a:effectLst>
                  <a:outerShdw blurRad="38100" dist="38100" dir="2700000" algn="tl">
                    <a:srgbClr val="000000">
                      <a:alpha val="43137"/>
                    </a:srgbClr>
                  </a:outerShdw>
                </a:effectLst>
                <a:latin typeface="Arial" pitchFamily="34" charset="0"/>
                <a:cs typeface="Arial" pitchFamily="34" charset="0"/>
              </a:rPr>
              <a:t>o</a:t>
            </a:r>
            <a:r>
              <a:rPr lang="en-US" sz="2800" dirty="0">
                <a:solidFill>
                  <a:srgbClr val="0F2AB1"/>
                </a:solidFill>
                <a:effectLst>
                  <a:outerShdw blurRad="38100" dist="38100" dir="2700000" algn="tl">
                    <a:srgbClr val="000000">
                      <a:alpha val="43137"/>
                    </a:srgbClr>
                  </a:outerShdw>
                </a:effectLst>
                <a:latin typeface="Arial" pitchFamily="34" charset="0"/>
                <a:cs typeface="Arial" pitchFamily="34" charset="0"/>
              </a:rPr>
              <a:t> and 30</a:t>
            </a:r>
            <a:r>
              <a:rPr lang="en-US" sz="2800" baseline="30000" dirty="0">
                <a:solidFill>
                  <a:srgbClr val="0F2AB1"/>
                </a:solidFill>
                <a:effectLst>
                  <a:outerShdw blurRad="38100" dist="38100" dir="2700000" algn="tl">
                    <a:srgbClr val="000000">
                      <a:alpha val="43137"/>
                    </a:srgbClr>
                  </a:outerShdw>
                </a:effectLst>
                <a:latin typeface="Arial" pitchFamily="34" charset="0"/>
                <a:cs typeface="Arial" pitchFamily="34" charset="0"/>
              </a:rPr>
              <a:t>o</a:t>
            </a:r>
            <a:r>
              <a:rPr lang="en-US" sz="2800" dirty="0">
                <a:solidFill>
                  <a:srgbClr val="0F2AB1"/>
                </a:solidFill>
                <a:effectLst>
                  <a:outerShdw blurRad="38100" dist="38100" dir="2700000" algn="tl">
                    <a:srgbClr val="000000">
                      <a:alpha val="43137"/>
                    </a:srgbClr>
                  </a:outerShdw>
                </a:effectLst>
                <a:latin typeface="Arial" pitchFamily="34" charset="0"/>
                <a:cs typeface="Arial" pitchFamily="34" charset="0"/>
              </a:rPr>
              <a:t> N latitude, and 80</a:t>
            </a:r>
            <a:r>
              <a:rPr lang="en-US" sz="2800" baseline="30000" dirty="0">
                <a:solidFill>
                  <a:srgbClr val="0F2AB1"/>
                </a:solidFill>
                <a:effectLst>
                  <a:outerShdw blurRad="38100" dist="38100" dir="2700000" algn="tl">
                    <a:srgbClr val="000000">
                      <a:alpha val="43137"/>
                    </a:srgbClr>
                  </a:outerShdw>
                </a:effectLst>
                <a:latin typeface="Arial" pitchFamily="34" charset="0"/>
                <a:cs typeface="Arial" pitchFamily="34" charset="0"/>
              </a:rPr>
              <a:t>o</a:t>
            </a:r>
            <a:r>
              <a:rPr lang="en-US" sz="2800" dirty="0">
                <a:solidFill>
                  <a:srgbClr val="0F2AB1"/>
                </a:solidFill>
                <a:effectLst>
                  <a:outerShdw blurRad="38100" dist="38100" dir="2700000" algn="tl">
                    <a:srgbClr val="000000">
                      <a:alpha val="43137"/>
                    </a:srgbClr>
                  </a:outerShdw>
                </a:effectLst>
                <a:latin typeface="Arial" pitchFamily="34" charset="0"/>
                <a:cs typeface="Arial" pitchFamily="34" charset="0"/>
              </a:rPr>
              <a:t> and 30</a:t>
            </a:r>
            <a:r>
              <a:rPr lang="en-US" sz="2800" baseline="30000" dirty="0">
                <a:solidFill>
                  <a:srgbClr val="0F2AB1"/>
                </a:solidFill>
                <a:effectLst>
                  <a:outerShdw blurRad="38100" dist="38100" dir="2700000" algn="tl">
                    <a:srgbClr val="000000">
                      <a:alpha val="43137"/>
                    </a:srgbClr>
                  </a:outerShdw>
                </a:effectLst>
                <a:latin typeface="Arial" pitchFamily="34" charset="0"/>
                <a:cs typeface="Arial" pitchFamily="34" charset="0"/>
              </a:rPr>
              <a:t>o</a:t>
            </a:r>
            <a:r>
              <a:rPr lang="en-US" sz="2800" dirty="0">
                <a:solidFill>
                  <a:srgbClr val="0F2AB1"/>
                </a:solidFill>
                <a:effectLst>
                  <a:outerShdw blurRad="38100" dist="38100" dir="2700000" algn="tl">
                    <a:srgbClr val="000000">
                      <a:alpha val="43137"/>
                    </a:srgbClr>
                  </a:outerShdw>
                </a:effectLst>
                <a:latin typeface="Arial" pitchFamily="34" charset="0"/>
                <a:cs typeface="Arial" pitchFamily="34" charset="0"/>
              </a:rPr>
              <a:t> W longitude, using only post-1970 hurricane data</a:t>
            </a:r>
          </a:p>
        </p:txBody>
      </p:sp>
      <p:pic>
        <p:nvPicPr>
          <p:cNvPr id="45060" name="Picture 7" descr="C:\Users\Kerry Emaanuel\Powerpoint\Transparent_images\zonal_track_stats.png"/>
          <p:cNvPicPr>
            <a:picLocks noChangeAspect="1" noChangeArrowheads="1"/>
          </p:cNvPicPr>
          <p:nvPr/>
        </p:nvPicPr>
        <p:blipFill>
          <a:blip r:embed="rId3" cstate="print"/>
          <a:srcRect/>
          <a:stretch>
            <a:fillRect/>
          </a:stretch>
        </p:blipFill>
        <p:spPr bwMode="auto">
          <a:xfrm>
            <a:off x="990600" y="1143000"/>
            <a:ext cx="7543800" cy="5362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9" name="Rectangle 3"/>
          <p:cNvSpPr>
            <a:spLocks noGrp="1" noChangeArrowheads="1"/>
          </p:cNvSpPr>
          <p:nvPr>
            <p:ph type="title"/>
          </p:nvPr>
        </p:nvSpPr>
        <p:spPr>
          <a:xfrm>
            <a:off x="457200" y="152400"/>
            <a:ext cx="8229600" cy="944562"/>
          </a:xfrm>
        </p:spPr>
        <p:txBody>
          <a:bodyPr>
            <a:noAutofit/>
          </a:bodyPr>
          <a:lstStyle/>
          <a:p>
            <a:pPr>
              <a:defRPr/>
            </a:pPr>
            <a:r>
              <a:rPr lang="en-US" sz="2600" dirty="0">
                <a:solidFill>
                  <a:srgbClr val="0F2AB1"/>
                </a:solidFill>
                <a:effectLst>
                  <a:outerShdw blurRad="38100" dist="38100" dir="2700000" algn="tl">
                    <a:srgbClr val="C0C0C0"/>
                  </a:outerShdw>
                </a:effectLst>
                <a:latin typeface="Arial" pitchFamily="34" charset="0"/>
                <a:cs typeface="Arial" pitchFamily="34" charset="0"/>
              </a:rPr>
              <a:t>Cumulative Distribution of Storm Lifetime Peak Wind Speed, with Sample of </a:t>
            </a:r>
            <a:r>
              <a:rPr lang="en-US" sz="2600" dirty="0" smtClean="0">
                <a:solidFill>
                  <a:srgbClr val="0F2AB1"/>
                </a:solidFill>
                <a:effectLst>
                  <a:outerShdw blurRad="38100" dist="38100" dir="2700000" algn="tl">
                    <a:srgbClr val="C0C0C0"/>
                  </a:outerShdw>
                </a:effectLst>
                <a:latin typeface="Arial" pitchFamily="34" charset="0"/>
                <a:cs typeface="Arial" pitchFamily="34" charset="0"/>
              </a:rPr>
              <a:t>1755</a:t>
            </a:r>
            <a:r>
              <a:rPr lang="en-US" sz="2600" dirty="0" smtClean="0">
                <a:solidFill>
                  <a:srgbClr val="0F2AB1"/>
                </a:solidFill>
                <a:latin typeface="Arial" pitchFamily="34" charset="0"/>
                <a:cs typeface="Arial" pitchFamily="34" charset="0"/>
              </a:rPr>
              <a:t> </a:t>
            </a:r>
            <a:r>
              <a:rPr lang="en-US" sz="2600" dirty="0">
                <a:solidFill>
                  <a:srgbClr val="0F2AB1"/>
                </a:solidFill>
                <a:effectLst>
                  <a:outerShdw blurRad="38100" dist="38100" dir="2700000" algn="tl">
                    <a:srgbClr val="C0C0C0"/>
                  </a:outerShdw>
                </a:effectLst>
                <a:latin typeface="Arial" pitchFamily="34" charset="0"/>
                <a:cs typeface="Arial" pitchFamily="34" charset="0"/>
              </a:rPr>
              <a:t>Synthetic Tracks</a:t>
            </a:r>
          </a:p>
        </p:txBody>
      </p:sp>
      <p:pic>
        <p:nvPicPr>
          <p:cNvPr id="43011" name="Picture 3" descr="C:\Users\Kerry Emaanuel\Riskproject\atlanticrand4histot.png"/>
          <p:cNvPicPr>
            <a:picLocks noChangeAspect="1" noChangeArrowheads="1"/>
          </p:cNvPicPr>
          <p:nvPr/>
        </p:nvPicPr>
        <p:blipFill>
          <a:blip r:embed="rId3" cstate="print"/>
          <a:srcRect/>
          <a:stretch>
            <a:fillRect/>
          </a:stretch>
        </p:blipFill>
        <p:spPr bwMode="auto">
          <a:xfrm>
            <a:off x="685800" y="838200"/>
            <a:ext cx="7571871" cy="5676651"/>
          </a:xfrm>
          <a:prstGeom prst="rect">
            <a:avLst/>
          </a:prstGeom>
          <a:noFill/>
        </p:spPr>
      </p:pic>
      <p:sp>
        <p:nvSpPr>
          <p:cNvPr id="9" name="Text Box 12"/>
          <p:cNvSpPr txBox="1">
            <a:spLocks noChangeArrowheads="1"/>
          </p:cNvSpPr>
          <p:nvPr/>
        </p:nvSpPr>
        <p:spPr bwMode="auto">
          <a:xfrm>
            <a:off x="6934200" y="6216650"/>
            <a:ext cx="1981200" cy="641350"/>
          </a:xfrm>
          <a:prstGeom prst="rect">
            <a:avLst/>
          </a:prstGeom>
          <a:noFill/>
          <a:ln w="9525">
            <a:noFill/>
            <a:miter lim="800000"/>
            <a:headEnd/>
            <a:tailEnd/>
          </a:ln>
        </p:spPr>
        <p:txBody>
          <a:bodyPr>
            <a:spAutoFit/>
          </a:bodyPr>
          <a:lstStyle/>
          <a:p>
            <a:pPr>
              <a:spcBef>
                <a:spcPct val="50000"/>
              </a:spcBef>
            </a:pPr>
            <a:r>
              <a:rPr lang="en-US" b="1" dirty="0">
                <a:latin typeface="Calibri" pitchFamily="34" charset="0"/>
              </a:rPr>
              <a:t>95% confidence bounds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990600"/>
          </a:xfrm>
        </p:spPr>
        <p:txBody>
          <a:bodyPr rtlCol="0">
            <a:normAutofit/>
          </a:bodyPr>
          <a:lstStyle/>
          <a:p>
            <a:pPr eaLnBrk="1" fontAlgn="auto" hangingPunct="1">
              <a:spcAft>
                <a:spcPts val="0"/>
              </a:spcAft>
              <a:defRPr/>
            </a:pPr>
            <a:r>
              <a:rPr lang="en-US" sz="3200"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Return Periods</a:t>
            </a:r>
          </a:p>
        </p:txBody>
      </p:sp>
      <p:pic>
        <p:nvPicPr>
          <p:cNvPr id="18435" name="Picture 4" descr="C:\Documents and Settings\Kerry Emanuel\My Documents\riskproject\fig2ct.png"/>
          <p:cNvPicPr>
            <a:picLocks noChangeAspect="1" noChangeArrowheads="1"/>
          </p:cNvPicPr>
          <p:nvPr/>
        </p:nvPicPr>
        <p:blipFill>
          <a:blip r:embed="rId3" cstate="print"/>
          <a:srcRect/>
          <a:stretch>
            <a:fillRect/>
          </a:stretch>
        </p:blipFill>
        <p:spPr bwMode="auto">
          <a:xfrm>
            <a:off x="685800" y="914400"/>
            <a:ext cx="7572375" cy="5676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Rectangle 3"/>
          <p:cNvSpPr>
            <a:spLocks noGrp="1" noChangeArrowheads="1"/>
          </p:cNvSpPr>
          <p:nvPr>
            <p:ph type="title" idx="4294967295"/>
          </p:nvPr>
        </p:nvSpPr>
        <p:spPr>
          <a:xfrm>
            <a:off x="457200" y="0"/>
            <a:ext cx="8229600" cy="1143000"/>
          </a:xfrm>
        </p:spPr>
        <p:txBody>
          <a:bodyPr/>
          <a:lstStyle/>
          <a:p>
            <a:pPr eaLnBrk="1" hangingPunct="1">
              <a:defRPr/>
            </a:pPr>
            <a:r>
              <a:rPr lang="en-US" dirty="0" smtClean="0">
                <a:solidFill>
                  <a:srgbClr val="0F2AB1"/>
                </a:solidFill>
                <a:effectLst>
                  <a:outerShdw blurRad="38100" dist="38100" dir="2700000" algn="tl">
                    <a:srgbClr val="C0C0C0"/>
                  </a:outerShdw>
                </a:effectLst>
              </a:rPr>
              <a:t>Genesis rates</a:t>
            </a:r>
          </a:p>
        </p:txBody>
      </p:sp>
      <p:sp>
        <p:nvSpPr>
          <p:cNvPr id="175109" name="Text Box 5"/>
          <p:cNvSpPr txBox="1">
            <a:spLocks noChangeArrowheads="1"/>
          </p:cNvSpPr>
          <p:nvPr/>
        </p:nvSpPr>
        <p:spPr bwMode="auto">
          <a:xfrm>
            <a:off x="2133600" y="4038600"/>
            <a:ext cx="1143000" cy="396875"/>
          </a:xfrm>
          <a:prstGeom prst="rect">
            <a:avLst/>
          </a:prstGeom>
          <a:noFill/>
          <a:ln w="9525">
            <a:noFill/>
            <a:miter lim="800000"/>
            <a:headEnd/>
            <a:tailEnd/>
          </a:ln>
          <a:effectLst/>
        </p:spPr>
        <p:txBody>
          <a:bodyPr>
            <a:spAutoFit/>
          </a:bodyPr>
          <a:lstStyle/>
          <a:p>
            <a:pPr>
              <a:spcBef>
                <a:spcPct val="50000"/>
              </a:spcBef>
              <a:defRPr/>
            </a:pPr>
            <a:r>
              <a:rPr lang="en-US" sz="2000" dirty="0">
                <a:solidFill>
                  <a:srgbClr val="002060"/>
                </a:solidFill>
                <a:effectLst>
                  <a:outerShdw blurRad="38100" dist="38100" dir="2700000" algn="tl">
                    <a:srgbClr val="C0C0C0"/>
                  </a:outerShdw>
                </a:effectLst>
                <a:latin typeface="Arial" pitchFamily="34" charset="0"/>
                <a:cs typeface="+mn-cs"/>
              </a:rPr>
              <a:t>Atlantic</a:t>
            </a:r>
          </a:p>
        </p:txBody>
      </p:sp>
      <p:sp>
        <p:nvSpPr>
          <p:cNvPr id="24582" name="Text Box 6"/>
          <p:cNvSpPr txBox="1">
            <a:spLocks noChangeArrowheads="1"/>
          </p:cNvSpPr>
          <p:nvPr/>
        </p:nvSpPr>
        <p:spPr bwMode="auto">
          <a:xfrm>
            <a:off x="2590800" y="3200400"/>
            <a:ext cx="1752600" cy="701675"/>
          </a:xfrm>
          <a:prstGeom prst="rect">
            <a:avLst/>
          </a:prstGeom>
          <a:noFill/>
          <a:ln w="9525">
            <a:noFill/>
            <a:miter lim="800000"/>
            <a:headEnd/>
            <a:tailEnd/>
          </a:ln>
        </p:spPr>
        <p:txBody>
          <a:bodyPr>
            <a:spAutoFit/>
          </a:bodyPr>
          <a:lstStyle/>
          <a:p>
            <a:pPr algn="ctr">
              <a:spcBef>
                <a:spcPct val="50000"/>
              </a:spcBef>
            </a:pPr>
            <a:r>
              <a:rPr lang="en-US" sz="2000" dirty="0">
                <a:solidFill>
                  <a:srgbClr val="002060"/>
                </a:solidFill>
              </a:rPr>
              <a:t>Eastern North Pacific</a:t>
            </a:r>
          </a:p>
        </p:txBody>
      </p:sp>
      <p:sp>
        <p:nvSpPr>
          <p:cNvPr id="24583" name="Text Box 7"/>
          <p:cNvSpPr txBox="1">
            <a:spLocks noChangeArrowheads="1"/>
          </p:cNvSpPr>
          <p:nvPr/>
        </p:nvSpPr>
        <p:spPr bwMode="auto">
          <a:xfrm>
            <a:off x="3581400" y="1600200"/>
            <a:ext cx="2286000" cy="701675"/>
          </a:xfrm>
          <a:prstGeom prst="rect">
            <a:avLst/>
          </a:prstGeom>
          <a:noFill/>
          <a:ln w="9525">
            <a:noFill/>
            <a:miter lim="800000"/>
            <a:headEnd/>
            <a:tailEnd/>
          </a:ln>
        </p:spPr>
        <p:txBody>
          <a:bodyPr>
            <a:spAutoFit/>
          </a:bodyPr>
          <a:lstStyle/>
          <a:p>
            <a:pPr algn="ctr">
              <a:spcBef>
                <a:spcPct val="50000"/>
              </a:spcBef>
            </a:pPr>
            <a:r>
              <a:rPr lang="en-US" sz="2000" dirty="0">
                <a:solidFill>
                  <a:srgbClr val="002060"/>
                </a:solidFill>
              </a:rPr>
              <a:t>Western North Pacific</a:t>
            </a:r>
          </a:p>
        </p:txBody>
      </p:sp>
      <p:sp>
        <p:nvSpPr>
          <p:cNvPr id="24584" name="Text Box 8"/>
          <p:cNvSpPr txBox="1">
            <a:spLocks noChangeArrowheads="1"/>
          </p:cNvSpPr>
          <p:nvPr/>
        </p:nvSpPr>
        <p:spPr bwMode="auto">
          <a:xfrm>
            <a:off x="5181600" y="4191000"/>
            <a:ext cx="1219200" cy="1006475"/>
          </a:xfrm>
          <a:prstGeom prst="rect">
            <a:avLst/>
          </a:prstGeom>
          <a:noFill/>
          <a:ln w="9525">
            <a:noFill/>
            <a:miter lim="800000"/>
            <a:headEnd/>
            <a:tailEnd/>
          </a:ln>
        </p:spPr>
        <p:txBody>
          <a:bodyPr>
            <a:spAutoFit/>
          </a:bodyPr>
          <a:lstStyle/>
          <a:p>
            <a:pPr algn="ctr">
              <a:spcBef>
                <a:spcPct val="50000"/>
              </a:spcBef>
            </a:pPr>
            <a:r>
              <a:rPr lang="en-US" sz="2000" dirty="0">
                <a:solidFill>
                  <a:srgbClr val="002060"/>
                </a:solidFill>
              </a:rPr>
              <a:t>North Indian Ocean</a:t>
            </a:r>
          </a:p>
        </p:txBody>
      </p:sp>
      <p:sp>
        <p:nvSpPr>
          <p:cNvPr id="24585" name="Text Box 9"/>
          <p:cNvSpPr txBox="1">
            <a:spLocks noChangeArrowheads="1"/>
          </p:cNvSpPr>
          <p:nvPr/>
        </p:nvSpPr>
        <p:spPr bwMode="auto">
          <a:xfrm>
            <a:off x="5105400" y="1905000"/>
            <a:ext cx="2209800" cy="701675"/>
          </a:xfrm>
          <a:prstGeom prst="rect">
            <a:avLst/>
          </a:prstGeom>
          <a:noFill/>
          <a:ln w="9525">
            <a:noFill/>
            <a:miter lim="800000"/>
            <a:headEnd/>
            <a:tailEnd/>
          </a:ln>
        </p:spPr>
        <p:txBody>
          <a:bodyPr>
            <a:spAutoFit/>
          </a:bodyPr>
          <a:lstStyle/>
          <a:p>
            <a:pPr algn="ctr">
              <a:spcBef>
                <a:spcPct val="50000"/>
              </a:spcBef>
            </a:pPr>
            <a:r>
              <a:rPr lang="en-US" sz="2000" dirty="0">
                <a:solidFill>
                  <a:srgbClr val="002060"/>
                </a:solidFill>
              </a:rPr>
              <a:t>Southern Hemisphere</a:t>
            </a:r>
          </a:p>
        </p:txBody>
      </p:sp>
      <p:pic>
        <p:nvPicPr>
          <p:cNvPr id="22530" name="Picture 2" descr="C:\Users\Kerry Emaanuel\Riskproject\era_rand_gb_new\countst.PNG"/>
          <p:cNvPicPr>
            <a:picLocks noChangeAspect="1" noChangeArrowheads="1"/>
          </p:cNvPicPr>
          <p:nvPr/>
        </p:nvPicPr>
        <p:blipFill>
          <a:blip r:embed="rId3" cstate="print"/>
          <a:srcRect/>
          <a:stretch>
            <a:fillRect/>
          </a:stretch>
        </p:blipFill>
        <p:spPr bwMode="auto">
          <a:xfrm>
            <a:off x="914279" y="914604"/>
            <a:ext cx="7317831" cy="5486196"/>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Users\Kerry Emaanuel\Graphics\Transparent Figures\amm_freq.PNG"/>
          <p:cNvPicPr>
            <a:picLocks noChangeAspect="1" noChangeArrowheads="1"/>
          </p:cNvPicPr>
          <p:nvPr/>
        </p:nvPicPr>
        <p:blipFill>
          <a:blip r:embed="rId2" cstate="print"/>
          <a:srcRect/>
          <a:stretch>
            <a:fillRect/>
          </a:stretch>
        </p:blipFill>
        <p:spPr bwMode="auto">
          <a:xfrm>
            <a:off x="228600" y="1676400"/>
            <a:ext cx="8656638" cy="4438650"/>
          </a:xfrm>
          <a:prstGeom prst="rect">
            <a:avLst/>
          </a:prstGeom>
          <a:noFill/>
          <a:ln w="9525">
            <a:noFill/>
            <a:miter lim="800000"/>
            <a:headEnd/>
            <a:tailEnd/>
          </a:ln>
        </p:spPr>
      </p:pic>
      <p:sp>
        <p:nvSpPr>
          <p:cNvPr id="6" name="TextBox 5"/>
          <p:cNvSpPr txBox="1"/>
          <p:nvPr/>
        </p:nvSpPr>
        <p:spPr>
          <a:xfrm>
            <a:off x="381000" y="381000"/>
            <a:ext cx="8382000" cy="1077913"/>
          </a:xfrm>
          <a:prstGeom prst="rect">
            <a:avLst/>
          </a:prstGeom>
          <a:noFill/>
        </p:spPr>
        <p:txBody>
          <a:bodyPr>
            <a:spAutoFit/>
          </a:bodyPr>
          <a:lstStyle/>
          <a:p>
            <a:pPr algn="ctr">
              <a:defRPr/>
            </a:pPr>
            <a:r>
              <a:rPr lang="en-US" sz="3200" dirty="0">
                <a:solidFill>
                  <a:srgbClr val="0F2AB1"/>
                </a:solidFill>
                <a:effectLst>
                  <a:outerShdw blurRad="38100" dist="38100" dir="2700000" algn="tl">
                    <a:srgbClr val="000000">
                      <a:alpha val="43137"/>
                    </a:srgbClr>
                  </a:outerShdw>
                </a:effectLst>
              </a:rPr>
              <a:t>Captures effects of regional climate phenomena (e.g. ENSO, AMM)</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457200" y="0"/>
            <a:ext cx="8229600" cy="1143000"/>
          </a:xfrm>
        </p:spPr>
        <p:txBody>
          <a:bodyPr/>
          <a:lstStyle/>
          <a:p>
            <a:pPr eaLnBrk="1" hangingPunct="1">
              <a:defRPr/>
            </a:pPr>
            <a:r>
              <a:rPr lang="en-US" dirty="0">
                <a:solidFill>
                  <a:srgbClr val="0F2AB1"/>
                </a:solidFill>
                <a:effectLst>
                  <a:outerShdw blurRad="38100" dist="38100" dir="2700000" algn="tl">
                    <a:srgbClr val="000000">
                      <a:alpha val="43137"/>
                    </a:srgbClr>
                  </a:outerShdw>
                </a:effectLst>
              </a:rPr>
              <a:t>Seasonal Cycles</a:t>
            </a:r>
          </a:p>
        </p:txBody>
      </p:sp>
      <p:sp>
        <p:nvSpPr>
          <p:cNvPr id="148484" name="TextBox 5"/>
          <p:cNvSpPr txBox="1">
            <a:spLocks noChangeArrowheads="1"/>
          </p:cNvSpPr>
          <p:nvPr/>
        </p:nvSpPr>
        <p:spPr bwMode="auto">
          <a:xfrm>
            <a:off x="3962400" y="6019800"/>
            <a:ext cx="2133600" cy="457200"/>
          </a:xfrm>
          <a:prstGeom prst="rect">
            <a:avLst/>
          </a:prstGeom>
          <a:noFill/>
          <a:ln w="9525">
            <a:noFill/>
            <a:miter lim="800000"/>
            <a:headEnd/>
            <a:tailEnd/>
          </a:ln>
        </p:spPr>
        <p:txBody>
          <a:bodyPr>
            <a:spAutoFit/>
          </a:bodyPr>
          <a:lstStyle/>
          <a:p>
            <a:pPr>
              <a:defRPr/>
            </a:pPr>
            <a:r>
              <a:rPr lang="en-US" dirty="0">
                <a:effectLst>
                  <a:outerShdw blurRad="38100" dist="38100" dir="2700000" algn="tl">
                    <a:srgbClr val="C0C0C0"/>
                  </a:outerShdw>
                </a:effectLst>
                <a:cs typeface="+mn-cs"/>
              </a:rPr>
              <a:t>Atlantic</a:t>
            </a:r>
          </a:p>
        </p:txBody>
      </p:sp>
      <p:pic>
        <p:nvPicPr>
          <p:cNvPr id="25605" name="Picture 6" descr="C:\Users\Kerry Emaanuel\Papers\IPCC_TC\version4\fig2a_newt.PNG"/>
          <p:cNvPicPr>
            <a:picLocks noChangeAspect="1" noChangeArrowheads="1"/>
          </p:cNvPicPr>
          <p:nvPr/>
        </p:nvPicPr>
        <p:blipFill>
          <a:blip r:embed="rId3" cstate="print"/>
          <a:srcRect/>
          <a:stretch>
            <a:fillRect/>
          </a:stretch>
        </p:blipFill>
        <p:spPr bwMode="auto">
          <a:xfrm>
            <a:off x="1066800" y="800100"/>
            <a:ext cx="7010400" cy="5256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Coupling large hurricane event sets to surge models (with </a:t>
            </a:r>
            <a:r>
              <a:rPr lang="en-US" sz="36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Ning Lin</a:t>
            </a:r>
            <a:r>
              <a:rPr lang="en-US" sz="36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a:t>
            </a:r>
            <a:endParaRPr lang="en-US" sz="3600" b="1"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981200"/>
            <a:ext cx="8229600" cy="4525963"/>
          </a:xfrm>
        </p:spPr>
        <p:txBody>
          <a:bodyPr>
            <a:normAutofit/>
          </a:bodyPr>
          <a:lstStyle/>
          <a:p>
            <a:pPr>
              <a:buSzPct val="65000"/>
              <a:buBlip>
                <a:blip r:embed="rId2"/>
              </a:buBlip>
            </a:pPr>
            <a:r>
              <a:rPr lang="en-US" sz="2400" b="1" dirty="0" smtClean="0">
                <a:solidFill>
                  <a:srgbClr val="0033CC"/>
                </a:solidFill>
                <a:latin typeface="Arial" pitchFamily="34" charset="0"/>
                <a:cs typeface="Arial" pitchFamily="34" charset="0"/>
              </a:rPr>
              <a:t>Couple synthetic tropical cyclone events (Emanuel et al., BAMS, 2008) to surge models</a:t>
            </a:r>
          </a:p>
          <a:p>
            <a:pPr>
              <a:buSzPct val="65000"/>
              <a:buNone/>
            </a:pPr>
            <a:endParaRPr lang="en-US" sz="2400" b="1" dirty="0" smtClean="0">
              <a:solidFill>
                <a:srgbClr val="0033CC"/>
              </a:solidFill>
              <a:latin typeface="Arial" pitchFamily="34" charset="0"/>
              <a:cs typeface="Arial" pitchFamily="34" charset="0"/>
            </a:endParaRPr>
          </a:p>
          <a:p>
            <a:pPr lvl="1">
              <a:buSzPct val="65000"/>
              <a:buBlip>
                <a:blip r:embed="rId2"/>
              </a:buBlip>
            </a:pPr>
            <a:r>
              <a:rPr lang="en-US" sz="2400" b="1" dirty="0" smtClean="0">
                <a:solidFill>
                  <a:srgbClr val="0033CC"/>
                </a:solidFill>
                <a:latin typeface="Arial" pitchFamily="34" charset="0"/>
                <a:cs typeface="Arial" pitchFamily="34" charset="0"/>
              </a:rPr>
              <a:t>SLOSH</a:t>
            </a:r>
          </a:p>
          <a:p>
            <a:pPr lvl="1">
              <a:buSzPct val="65000"/>
              <a:buBlip>
                <a:blip r:embed="rId2"/>
              </a:buBlip>
            </a:pPr>
            <a:r>
              <a:rPr lang="en-US" sz="2400" b="1" dirty="0" smtClean="0">
                <a:solidFill>
                  <a:srgbClr val="0033CC"/>
                </a:solidFill>
                <a:latin typeface="Arial" pitchFamily="34" charset="0"/>
                <a:cs typeface="Arial" pitchFamily="34" charset="0"/>
              </a:rPr>
              <a:t>ADCIRC (fine mesh)</a:t>
            </a:r>
          </a:p>
          <a:p>
            <a:pPr lvl="1">
              <a:buSzPct val="65000"/>
              <a:buBlip>
                <a:blip r:embed="rId2"/>
              </a:buBlip>
            </a:pPr>
            <a:r>
              <a:rPr lang="en-US" sz="2400" b="1" dirty="0" smtClean="0">
                <a:solidFill>
                  <a:srgbClr val="0033CC"/>
                </a:solidFill>
                <a:latin typeface="Arial" pitchFamily="34" charset="0"/>
                <a:cs typeface="Arial" pitchFamily="34" charset="0"/>
              </a:rPr>
              <a:t>ADCIRC (coarse mesh)</a:t>
            </a:r>
          </a:p>
          <a:p>
            <a:pPr lvl="1">
              <a:buSzPct val="65000"/>
              <a:buBlip>
                <a:blip r:embed="rId2"/>
              </a:buBlip>
            </a:pPr>
            <a:endParaRPr lang="en-US" sz="2400" b="1" dirty="0" smtClean="0">
              <a:solidFill>
                <a:srgbClr val="0033CC"/>
              </a:solidFill>
              <a:latin typeface="Arial" pitchFamily="34" charset="0"/>
              <a:cs typeface="Arial" pitchFamily="34" charset="0"/>
            </a:endParaRPr>
          </a:p>
          <a:p>
            <a:pPr>
              <a:buSzPct val="65000"/>
              <a:buBlip>
                <a:blip r:embed="rId2"/>
              </a:buBlip>
            </a:pPr>
            <a:r>
              <a:rPr lang="en-US" sz="2400" b="1" dirty="0" smtClean="0">
                <a:solidFill>
                  <a:srgbClr val="0033CC"/>
                </a:solidFill>
                <a:latin typeface="Arial" pitchFamily="34" charset="0"/>
                <a:cs typeface="Arial" pitchFamily="34" charset="0"/>
              </a:rPr>
              <a:t>Generate probability distributions of surge at desired locations</a:t>
            </a:r>
            <a:endParaRPr lang="en-US" sz="2400" b="1" dirty="0">
              <a:solidFill>
                <a:srgbClr val="0033CC"/>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 name="Picture 19" descr="3NYmeshes_2.png"/>
          <p:cNvPicPr>
            <a:picLocks noChangeAspect="1"/>
          </p:cNvPicPr>
          <p:nvPr/>
        </p:nvPicPr>
        <p:blipFill>
          <a:blip r:embed="rId3" cstate="print"/>
          <a:stretch>
            <a:fillRect/>
          </a:stretch>
        </p:blipFill>
        <p:spPr>
          <a:xfrm>
            <a:off x="3127248" y="923544"/>
            <a:ext cx="5715000" cy="5715000"/>
          </a:xfrm>
          <a:prstGeom prst="rect">
            <a:avLst/>
          </a:prstGeom>
        </p:spPr>
      </p:pic>
      <p:sp>
        <p:nvSpPr>
          <p:cNvPr id="26626" name="Rectangle 2"/>
          <p:cNvSpPr>
            <a:spLocks noChangeArrowheads="1"/>
          </p:cNvSpPr>
          <p:nvPr/>
        </p:nvSpPr>
        <p:spPr bwMode="auto">
          <a:xfrm>
            <a:off x="2514600" y="228600"/>
            <a:ext cx="5181600" cy="492125"/>
          </a:xfrm>
          <a:prstGeom prst="rect">
            <a:avLst/>
          </a:prstGeom>
          <a:noFill/>
          <a:ln w="9525">
            <a:noFill/>
            <a:miter lim="800000"/>
            <a:headEnd/>
            <a:tailEnd/>
          </a:ln>
        </p:spPr>
        <p:txBody>
          <a:bodyPr>
            <a:spAutoFit/>
          </a:bodyPr>
          <a:lstStyle/>
          <a:p>
            <a:r>
              <a:rPr lang="en-US" sz="2600" b="1" dirty="0">
                <a:solidFill>
                  <a:srgbClr val="C00000"/>
                </a:solidFill>
                <a:latin typeface="Arial" pitchFamily="34" charset="0"/>
                <a:cs typeface="Arial" pitchFamily="34" charset="0"/>
              </a:rPr>
              <a:t>Storm Surge Simulation</a:t>
            </a:r>
          </a:p>
        </p:txBody>
      </p:sp>
      <p:cxnSp>
        <p:nvCxnSpPr>
          <p:cNvPr id="5" name="Straight Arrow Connector 4"/>
          <p:cNvCxnSpPr/>
          <p:nvPr/>
        </p:nvCxnSpPr>
        <p:spPr bwMode="auto">
          <a:xfrm>
            <a:off x="4572000" y="1905000"/>
            <a:ext cx="304800" cy="1524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6641" name="TextBox 5"/>
          <p:cNvSpPr txBox="1">
            <a:spLocks noChangeArrowheads="1"/>
          </p:cNvSpPr>
          <p:nvPr/>
        </p:nvSpPr>
        <p:spPr bwMode="auto">
          <a:xfrm>
            <a:off x="3352800" y="1411669"/>
            <a:ext cx="1438214" cy="584775"/>
          </a:xfrm>
          <a:prstGeom prst="rect">
            <a:avLst/>
          </a:prstGeom>
          <a:noFill/>
          <a:ln w="9525">
            <a:noFill/>
            <a:miter lim="800000"/>
            <a:headEnd/>
            <a:tailEnd/>
          </a:ln>
        </p:spPr>
        <p:txBody>
          <a:bodyPr wrap="none">
            <a:spAutoFit/>
          </a:bodyPr>
          <a:lstStyle/>
          <a:p>
            <a:pPr algn="ctr"/>
            <a:r>
              <a:rPr lang="en-US" sz="1600" dirty="0">
                <a:latin typeface="Arial" pitchFamily="34" charset="0"/>
                <a:cs typeface="Arial" pitchFamily="34" charset="0"/>
              </a:rPr>
              <a:t>SLOSH mesh</a:t>
            </a:r>
          </a:p>
          <a:p>
            <a:pPr algn="ctr"/>
            <a:r>
              <a:rPr lang="en-US" sz="1600" dirty="0">
                <a:latin typeface="Arial" pitchFamily="34" charset="0"/>
                <a:cs typeface="Arial" pitchFamily="34" charset="0"/>
              </a:rPr>
              <a:t>~ </a:t>
            </a:r>
            <a:r>
              <a:rPr lang="en-US" sz="1600" dirty="0" smtClean="0">
                <a:latin typeface="Arial" pitchFamily="34" charset="0"/>
                <a:cs typeface="Arial" pitchFamily="34" charset="0"/>
              </a:rPr>
              <a:t>10</a:t>
            </a:r>
            <a:r>
              <a:rPr lang="en-US" sz="1600" baseline="30000" dirty="0" smtClean="0">
                <a:latin typeface="Arial" pitchFamily="34" charset="0"/>
                <a:cs typeface="Arial" pitchFamily="34" charset="0"/>
              </a:rPr>
              <a:t>3</a:t>
            </a:r>
            <a:r>
              <a:rPr lang="en-US" sz="1600" dirty="0" smtClean="0">
                <a:latin typeface="Arial" pitchFamily="34" charset="0"/>
                <a:cs typeface="Arial" pitchFamily="34" charset="0"/>
              </a:rPr>
              <a:t> m</a:t>
            </a:r>
            <a:endParaRPr lang="en-US" sz="1600" dirty="0">
              <a:latin typeface="Arial" pitchFamily="34" charset="0"/>
              <a:cs typeface="Arial" pitchFamily="34" charset="0"/>
            </a:endParaRPr>
          </a:p>
        </p:txBody>
      </p:sp>
      <p:cxnSp>
        <p:nvCxnSpPr>
          <p:cNvPr id="26642" name="Straight Arrow Connector 7"/>
          <p:cNvCxnSpPr>
            <a:cxnSpLocks noChangeShapeType="1"/>
            <a:stCxn id="26643" idx="2"/>
          </p:cNvCxnSpPr>
          <p:nvPr/>
        </p:nvCxnSpPr>
        <p:spPr bwMode="auto">
          <a:xfrm rot="5400000">
            <a:off x="7718902" y="1878317"/>
            <a:ext cx="329624" cy="382990"/>
          </a:xfrm>
          <a:prstGeom prst="straightConnector1">
            <a:avLst/>
          </a:prstGeom>
          <a:noFill/>
          <a:ln w="9525" algn="ctr">
            <a:solidFill>
              <a:srgbClr val="CC04B4"/>
            </a:solidFill>
            <a:round/>
            <a:headEnd/>
            <a:tailEnd type="arrow" w="med" len="med"/>
          </a:ln>
        </p:spPr>
      </p:cxnSp>
      <p:sp>
        <p:nvSpPr>
          <p:cNvPr id="26643" name="TextBox 8"/>
          <p:cNvSpPr txBox="1">
            <a:spLocks noChangeArrowheads="1"/>
          </p:cNvSpPr>
          <p:nvPr/>
        </p:nvSpPr>
        <p:spPr bwMode="auto">
          <a:xfrm>
            <a:off x="7311218" y="1320225"/>
            <a:ext cx="1527982" cy="584775"/>
          </a:xfrm>
          <a:prstGeom prst="rect">
            <a:avLst/>
          </a:prstGeom>
          <a:noFill/>
          <a:ln w="9525">
            <a:noFill/>
            <a:miter lim="800000"/>
            <a:headEnd/>
            <a:tailEnd/>
          </a:ln>
        </p:spPr>
        <p:txBody>
          <a:bodyPr wrap="none">
            <a:spAutoFit/>
          </a:bodyPr>
          <a:lstStyle/>
          <a:p>
            <a:pPr algn="ctr"/>
            <a:r>
              <a:rPr lang="en-US" sz="1600" dirty="0">
                <a:solidFill>
                  <a:srgbClr val="CA0697"/>
                </a:solidFill>
                <a:latin typeface="Arial" pitchFamily="34" charset="0"/>
                <a:cs typeface="Arial" pitchFamily="34" charset="0"/>
              </a:rPr>
              <a:t>ADCIRC mesh</a:t>
            </a:r>
          </a:p>
          <a:p>
            <a:pPr algn="ctr"/>
            <a:r>
              <a:rPr lang="en-US" sz="1600" dirty="0">
                <a:solidFill>
                  <a:srgbClr val="CA0697"/>
                </a:solidFill>
                <a:latin typeface="Arial" pitchFamily="34" charset="0"/>
                <a:cs typeface="Arial" pitchFamily="34" charset="0"/>
              </a:rPr>
              <a:t>~ </a:t>
            </a:r>
            <a:r>
              <a:rPr lang="en-US" sz="1600" dirty="0" smtClean="0">
                <a:solidFill>
                  <a:srgbClr val="CC04B4"/>
                </a:solidFill>
                <a:latin typeface="Arial" pitchFamily="34" charset="0"/>
                <a:cs typeface="Arial" pitchFamily="34" charset="0"/>
              </a:rPr>
              <a:t>10</a:t>
            </a:r>
            <a:r>
              <a:rPr lang="en-US" sz="1600" baseline="30000" dirty="0" smtClean="0">
                <a:solidFill>
                  <a:srgbClr val="CC04B4"/>
                </a:solidFill>
                <a:latin typeface="Arial" pitchFamily="34" charset="0"/>
                <a:cs typeface="Arial" pitchFamily="34" charset="0"/>
              </a:rPr>
              <a:t>2</a:t>
            </a:r>
            <a:r>
              <a:rPr lang="en-US" sz="1600" dirty="0" smtClean="0">
                <a:solidFill>
                  <a:srgbClr val="CC04B4"/>
                </a:solidFill>
                <a:latin typeface="Arial" pitchFamily="34" charset="0"/>
                <a:cs typeface="Arial" pitchFamily="34" charset="0"/>
              </a:rPr>
              <a:t> m</a:t>
            </a:r>
            <a:endParaRPr lang="en-US" sz="1600" dirty="0">
              <a:solidFill>
                <a:srgbClr val="CC04B4"/>
              </a:solidFill>
              <a:latin typeface="Arial" pitchFamily="34" charset="0"/>
              <a:cs typeface="Arial" pitchFamily="34" charset="0"/>
            </a:endParaRPr>
          </a:p>
        </p:txBody>
      </p:sp>
      <p:grpSp>
        <p:nvGrpSpPr>
          <p:cNvPr id="2" name="Group 14"/>
          <p:cNvGrpSpPr>
            <a:grpSpLocks/>
          </p:cNvGrpSpPr>
          <p:nvPr/>
        </p:nvGrpSpPr>
        <p:grpSpPr bwMode="auto">
          <a:xfrm>
            <a:off x="533400" y="2362200"/>
            <a:ext cx="3048000" cy="2286000"/>
            <a:chOff x="228600" y="2209800"/>
            <a:chExt cx="3200400" cy="2514600"/>
          </a:xfrm>
        </p:grpSpPr>
        <p:pic>
          <p:nvPicPr>
            <p:cNvPr id="13" name="Content Placeholder 2" descr="NY.jpg"/>
            <p:cNvPicPr preferRelativeResize="0">
              <a:picLocks/>
            </p:cNvPicPr>
            <p:nvPr/>
          </p:nvPicPr>
          <p:blipFill>
            <a:blip r:embed="rId4" cstate="print"/>
            <a:stretch>
              <a:fillRect/>
            </a:stretch>
          </p:blipFill>
          <p:spPr bwMode="auto">
            <a:xfrm>
              <a:off x="228600" y="2209800"/>
              <a:ext cx="3200400" cy="2514600"/>
            </a:xfrm>
            <a:prstGeom prst="rect">
              <a:avLst/>
            </a:prstGeom>
            <a:noFill/>
            <a:ln w="38100" cap="sq">
              <a:solidFill>
                <a:srgbClr val="000000"/>
              </a:solidFill>
              <a:miter lim="800000"/>
              <a:headEnd/>
              <a:tailEnd/>
            </a:ln>
            <a:effectLst>
              <a:outerShdw blurRad="50800" dist="38100" dir="2700000" algn="tl" rotWithShape="0">
                <a:srgbClr val="000000">
                  <a:alpha val="43000"/>
                </a:srgbClr>
              </a:outerShdw>
            </a:effectLst>
          </p:spPr>
        </p:pic>
        <p:sp>
          <p:nvSpPr>
            <p:cNvPr id="26638" name="Rectangle 13"/>
            <p:cNvSpPr>
              <a:spLocks noChangeArrowheads="1"/>
            </p:cNvSpPr>
            <p:nvPr/>
          </p:nvSpPr>
          <p:spPr bwMode="auto">
            <a:xfrm>
              <a:off x="1905000" y="2819400"/>
              <a:ext cx="1325563" cy="338555"/>
            </a:xfrm>
            <a:prstGeom prst="rect">
              <a:avLst/>
            </a:prstGeom>
            <a:noFill/>
            <a:ln w="9525">
              <a:noFill/>
              <a:miter lim="800000"/>
              <a:headEnd/>
              <a:tailEnd/>
            </a:ln>
          </p:spPr>
          <p:txBody>
            <a:bodyPr>
              <a:spAutoFit/>
            </a:bodyPr>
            <a:lstStyle/>
            <a:p>
              <a:r>
                <a:rPr lang="en-US" sz="1400" b="1" dirty="0">
                  <a:solidFill>
                    <a:srgbClr val="FFFF00"/>
                  </a:solidFill>
                </a:rPr>
                <a:t>Battery</a:t>
              </a:r>
              <a:endParaRPr lang="en-US" sz="1400" dirty="0">
                <a:solidFill>
                  <a:srgbClr val="FFFF00"/>
                </a:solidFill>
              </a:endParaRPr>
            </a:p>
          </p:txBody>
        </p:sp>
      </p:grpSp>
      <p:cxnSp>
        <p:nvCxnSpPr>
          <p:cNvPr id="26629" name="Straight Connector 20"/>
          <p:cNvCxnSpPr>
            <a:cxnSpLocks noChangeShapeType="1"/>
          </p:cNvCxnSpPr>
          <p:nvPr/>
        </p:nvCxnSpPr>
        <p:spPr bwMode="auto">
          <a:xfrm rot="16200000" flipH="1">
            <a:off x="3543300" y="2476500"/>
            <a:ext cx="1219200" cy="990600"/>
          </a:xfrm>
          <a:prstGeom prst="line">
            <a:avLst/>
          </a:prstGeom>
          <a:noFill/>
          <a:ln w="9525" algn="ctr">
            <a:solidFill>
              <a:schemeClr val="tx1"/>
            </a:solidFill>
            <a:round/>
            <a:headEnd/>
            <a:tailEnd/>
          </a:ln>
        </p:spPr>
      </p:cxnSp>
      <p:cxnSp>
        <p:nvCxnSpPr>
          <p:cNvPr id="26630" name="Straight Connector 22"/>
          <p:cNvCxnSpPr>
            <a:cxnSpLocks noChangeShapeType="1"/>
          </p:cNvCxnSpPr>
          <p:nvPr/>
        </p:nvCxnSpPr>
        <p:spPr bwMode="auto">
          <a:xfrm flipV="1">
            <a:off x="3581400" y="3657600"/>
            <a:ext cx="1066800" cy="990600"/>
          </a:xfrm>
          <a:prstGeom prst="line">
            <a:avLst/>
          </a:prstGeom>
          <a:noFill/>
          <a:ln w="9525" algn="ctr">
            <a:solidFill>
              <a:schemeClr val="tx1"/>
            </a:solidFill>
            <a:round/>
            <a:headEnd/>
            <a:tailEnd/>
          </a:ln>
        </p:spPr>
      </p:cxnSp>
      <p:sp>
        <p:nvSpPr>
          <p:cNvPr id="26635" name="TextBox 14"/>
          <p:cNvSpPr txBox="1">
            <a:spLocks noChangeArrowheads="1"/>
          </p:cNvSpPr>
          <p:nvPr/>
        </p:nvSpPr>
        <p:spPr bwMode="auto">
          <a:xfrm>
            <a:off x="381041" y="5105410"/>
            <a:ext cx="2438359" cy="923330"/>
          </a:xfrm>
          <a:prstGeom prst="rect">
            <a:avLst/>
          </a:prstGeom>
          <a:noFill/>
          <a:ln w="9525">
            <a:noFill/>
            <a:miter lim="800000"/>
            <a:headEnd/>
            <a:tailEnd/>
          </a:ln>
        </p:spPr>
        <p:txBody>
          <a:bodyPr wrap="square">
            <a:spAutoFit/>
          </a:bodyPr>
          <a:lstStyle/>
          <a:p>
            <a:pPr algn="ctr"/>
            <a:r>
              <a:rPr lang="en-US" dirty="0">
                <a:solidFill>
                  <a:schemeClr val="bg1"/>
                </a:solidFill>
                <a:latin typeface="Arial" pitchFamily="34" charset="0"/>
                <a:cs typeface="Arial" pitchFamily="34" charset="0"/>
              </a:rPr>
              <a:t>ADCIRC model</a:t>
            </a:r>
          </a:p>
          <a:p>
            <a:pPr algn="ctr"/>
            <a:r>
              <a:rPr lang="en-US" dirty="0">
                <a:solidFill>
                  <a:schemeClr val="bg1"/>
                </a:solidFill>
                <a:latin typeface="Arial" pitchFamily="34" charset="0"/>
                <a:cs typeface="Arial" pitchFamily="34" charset="0"/>
              </a:rPr>
              <a:t>(</a:t>
            </a:r>
            <a:r>
              <a:rPr lang="en-US" i="1" dirty="0" err="1">
                <a:solidFill>
                  <a:schemeClr val="bg1"/>
                </a:solidFill>
                <a:latin typeface="Arial" pitchFamily="34" charset="0"/>
                <a:cs typeface="Arial" pitchFamily="34" charset="0"/>
              </a:rPr>
              <a:t>Luettich</a:t>
            </a:r>
            <a:r>
              <a:rPr lang="en-US" i="1" dirty="0">
                <a:solidFill>
                  <a:schemeClr val="bg1"/>
                </a:solidFill>
                <a:latin typeface="Arial" pitchFamily="34" charset="0"/>
                <a:cs typeface="Arial" pitchFamily="34" charset="0"/>
              </a:rPr>
              <a:t> et al. 1992</a:t>
            </a:r>
            <a:r>
              <a:rPr lang="en-US" dirty="0">
                <a:solidFill>
                  <a:schemeClr val="bg1"/>
                </a:solidFill>
                <a:latin typeface="Arial" pitchFamily="34" charset="0"/>
                <a:cs typeface="Arial" pitchFamily="34" charset="0"/>
              </a:rPr>
              <a:t>)</a:t>
            </a:r>
          </a:p>
          <a:p>
            <a:pPr algn="ctr"/>
            <a:endParaRPr lang="en-US" dirty="0">
              <a:solidFill>
                <a:srgbClr val="7030A0"/>
              </a:solidFill>
              <a:latin typeface="Arial" pitchFamily="34" charset="0"/>
              <a:cs typeface="Arial" pitchFamily="34" charset="0"/>
            </a:endParaRPr>
          </a:p>
        </p:txBody>
      </p:sp>
      <p:sp>
        <p:nvSpPr>
          <p:cNvPr id="26633" name="TextBox 12"/>
          <p:cNvSpPr txBox="1">
            <a:spLocks noChangeArrowheads="1"/>
          </p:cNvSpPr>
          <p:nvPr/>
        </p:nvSpPr>
        <p:spPr bwMode="auto">
          <a:xfrm>
            <a:off x="76200" y="1143025"/>
            <a:ext cx="3048000" cy="923330"/>
          </a:xfrm>
          <a:prstGeom prst="rect">
            <a:avLst/>
          </a:prstGeom>
          <a:noFill/>
          <a:ln w="9525">
            <a:noFill/>
            <a:miter lim="800000"/>
            <a:headEnd/>
            <a:tailEnd/>
          </a:ln>
        </p:spPr>
        <p:txBody>
          <a:bodyPr>
            <a:spAutoFit/>
          </a:bodyPr>
          <a:lstStyle/>
          <a:p>
            <a:pPr algn="ctr"/>
            <a:r>
              <a:rPr lang="en-US" dirty="0">
                <a:solidFill>
                  <a:schemeClr val="bg1"/>
                </a:solidFill>
                <a:latin typeface="Arial" pitchFamily="34" charset="0"/>
                <a:cs typeface="Arial" pitchFamily="34" charset="0"/>
              </a:rPr>
              <a:t>SLOSH model</a:t>
            </a:r>
          </a:p>
          <a:p>
            <a:pPr algn="ctr"/>
            <a:r>
              <a:rPr lang="en-US" dirty="0">
                <a:solidFill>
                  <a:schemeClr val="bg1"/>
                </a:solidFill>
                <a:latin typeface="Arial" pitchFamily="34" charset="0"/>
                <a:cs typeface="Arial" pitchFamily="34" charset="0"/>
              </a:rPr>
              <a:t>(</a:t>
            </a:r>
            <a:r>
              <a:rPr lang="en-US" i="1" dirty="0" err="1">
                <a:solidFill>
                  <a:schemeClr val="bg1"/>
                </a:solidFill>
                <a:latin typeface="Arial" pitchFamily="34" charset="0"/>
                <a:cs typeface="Arial" pitchFamily="34" charset="0"/>
              </a:rPr>
              <a:t>Jelesnianski</a:t>
            </a:r>
            <a:r>
              <a:rPr lang="en-US" i="1" dirty="0">
                <a:solidFill>
                  <a:schemeClr val="bg1"/>
                </a:solidFill>
                <a:latin typeface="Arial" pitchFamily="34" charset="0"/>
                <a:cs typeface="Arial" pitchFamily="34" charset="0"/>
              </a:rPr>
              <a:t> et al. 1992</a:t>
            </a:r>
            <a:r>
              <a:rPr lang="en-US" dirty="0">
                <a:solidFill>
                  <a:schemeClr val="bg1"/>
                </a:solidFill>
                <a:latin typeface="Arial" pitchFamily="34" charset="0"/>
                <a:cs typeface="Arial" pitchFamily="34" charset="0"/>
              </a:rPr>
              <a:t>)</a:t>
            </a:r>
          </a:p>
          <a:p>
            <a:pPr algn="ctr"/>
            <a:endParaRPr lang="en-US" dirty="0">
              <a:solidFill>
                <a:schemeClr val="tx1">
                  <a:lumMod val="65000"/>
                  <a:lumOff val="35000"/>
                </a:schemeClr>
              </a:solidFill>
              <a:latin typeface="Arial" pitchFamily="34" charset="0"/>
              <a:cs typeface="Arial" pitchFamily="34" charset="0"/>
            </a:endParaRPr>
          </a:p>
        </p:txBody>
      </p:sp>
      <p:cxnSp>
        <p:nvCxnSpPr>
          <p:cNvPr id="21" name="Straight Arrow Connector 7"/>
          <p:cNvCxnSpPr>
            <a:cxnSpLocks noChangeShapeType="1"/>
          </p:cNvCxnSpPr>
          <p:nvPr/>
        </p:nvCxnSpPr>
        <p:spPr bwMode="auto">
          <a:xfrm rot="16200000" flipV="1">
            <a:off x="7543800" y="5334000"/>
            <a:ext cx="304800" cy="304800"/>
          </a:xfrm>
          <a:prstGeom prst="straightConnector1">
            <a:avLst/>
          </a:prstGeom>
          <a:noFill/>
          <a:ln w="9525" algn="ctr">
            <a:solidFill>
              <a:schemeClr val="tx2">
                <a:lumMod val="60000"/>
                <a:lumOff val="40000"/>
              </a:schemeClr>
            </a:solidFill>
            <a:round/>
            <a:headEnd/>
            <a:tailEnd type="arrow" w="med" len="med"/>
          </a:ln>
        </p:spPr>
      </p:cxnSp>
      <p:sp>
        <p:nvSpPr>
          <p:cNvPr id="22" name="TextBox 8"/>
          <p:cNvSpPr txBox="1">
            <a:spLocks noChangeArrowheads="1"/>
          </p:cNvSpPr>
          <p:nvPr/>
        </p:nvSpPr>
        <p:spPr bwMode="auto">
          <a:xfrm>
            <a:off x="7162800" y="5638800"/>
            <a:ext cx="1527982" cy="584775"/>
          </a:xfrm>
          <a:prstGeom prst="rect">
            <a:avLst/>
          </a:prstGeom>
          <a:noFill/>
          <a:ln w="9525">
            <a:noFill/>
            <a:miter lim="800000"/>
            <a:headEnd/>
            <a:tailEnd/>
          </a:ln>
        </p:spPr>
        <p:txBody>
          <a:bodyPr wrap="none">
            <a:spAutoFit/>
          </a:bodyPr>
          <a:lstStyle/>
          <a:p>
            <a:pPr algn="ctr"/>
            <a:r>
              <a:rPr lang="en-US" sz="1600" dirty="0">
                <a:solidFill>
                  <a:srgbClr val="0070C0"/>
                </a:solidFill>
                <a:latin typeface="Arial" pitchFamily="34" charset="0"/>
                <a:cs typeface="Arial" pitchFamily="34" charset="0"/>
              </a:rPr>
              <a:t>ADCIRC mesh</a:t>
            </a:r>
          </a:p>
          <a:p>
            <a:pPr algn="ctr"/>
            <a:r>
              <a:rPr lang="en-US" sz="1600" dirty="0">
                <a:solidFill>
                  <a:srgbClr val="0070C0"/>
                </a:solidFill>
                <a:latin typeface="Arial" pitchFamily="34" charset="0"/>
                <a:cs typeface="Arial" pitchFamily="34" charset="0"/>
              </a:rPr>
              <a:t>~ </a:t>
            </a:r>
            <a:r>
              <a:rPr lang="en-US" sz="1600" dirty="0" smtClean="0">
                <a:solidFill>
                  <a:srgbClr val="0070C0"/>
                </a:solidFill>
                <a:latin typeface="Arial" pitchFamily="34" charset="0"/>
                <a:cs typeface="Arial" pitchFamily="34" charset="0"/>
              </a:rPr>
              <a:t>10</a:t>
            </a:r>
            <a:r>
              <a:rPr lang="en-US" sz="1600" baseline="30000" dirty="0" smtClean="0">
                <a:solidFill>
                  <a:srgbClr val="0070C0"/>
                </a:solidFill>
                <a:latin typeface="Arial" pitchFamily="34" charset="0"/>
                <a:cs typeface="Arial" pitchFamily="34" charset="0"/>
              </a:rPr>
              <a:t> </a:t>
            </a:r>
            <a:r>
              <a:rPr lang="en-US" sz="1600" dirty="0" smtClean="0">
                <a:solidFill>
                  <a:srgbClr val="0070C0"/>
                </a:solidFill>
                <a:latin typeface="Arial" pitchFamily="34" charset="0"/>
                <a:cs typeface="Arial" pitchFamily="34" charset="0"/>
              </a:rPr>
              <a:t>m</a:t>
            </a:r>
            <a:endParaRPr lang="en-US" sz="1600" dirty="0">
              <a:solidFill>
                <a:srgbClr val="0070C0"/>
              </a:solidFill>
              <a:latin typeface="Arial" pitchFamily="34" charset="0"/>
              <a:cs typeface="Arial" pitchFamily="34" charset="0"/>
            </a:endParaRPr>
          </a:p>
        </p:txBody>
      </p:sp>
      <p:sp>
        <p:nvSpPr>
          <p:cNvPr id="30" name="Rectangle 29"/>
          <p:cNvSpPr/>
          <p:nvPr/>
        </p:nvSpPr>
        <p:spPr>
          <a:xfrm>
            <a:off x="7010400" y="6172200"/>
            <a:ext cx="1803699" cy="338554"/>
          </a:xfrm>
          <a:prstGeom prst="rect">
            <a:avLst/>
          </a:prstGeom>
        </p:spPr>
        <p:txBody>
          <a:bodyPr wrap="none">
            <a:spAutoFit/>
          </a:bodyPr>
          <a:lstStyle/>
          <a:p>
            <a:r>
              <a:rPr lang="en-US" sz="1600" dirty="0" smtClean="0">
                <a:solidFill>
                  <a:srgbClr val="0070C0"/>
                </a:solidFill>
                <a:latin typeface="Arial" pitchFamily="34" charset="0"/>
                <a:cs typeface="Arial" pitchFamily="34" charset="0"/>
              </a:rPr>
              <a:t>(</a:t>
            </a:r>
            <a:r>
              <a:rPr lang="en-US" sz="1600" i="1" dirty="0" err="1" smtClean="0">
                <a:solidFill>
                  <a:srgbClr val="0070C0"/>
                </a:solidFill>
                <a:latin typeface="Arial" pitchFamily="34" charset="0"/>
                <a:cs typeface="Arial" pitchFamily="34" charset="0"/>
              </a:rPr>
              <a:t>Colle</a:t>
            </a:r>
            <a:r>
              <a:rPr lang="en-US" sz="1600" i="1" dirty="0" smtClean="0">
                <a:solidFill>
                  <a:srgbClr val="0070C0"/>
                </a:solidFill>
                <a:latin typeface="Arial" pitchFamily="34" charset="0"/>
                <a:cs typeface="Arial" pitchFamily="34" charset="0"/>
              </a:rPr>
              <a:t> et al. 2008</a:t>
            </a:r>
            <a:r>
              <a:rPr lang="en-US" sz="1600" dirty="0" smtClean="0">
                <a:solidFill>
                  <a:srgbClr val="0070C0"/>
                </a:solidFill>
                <a:latin typeface="Arial" pitchFamily="34" charset="0"/>
                <a:cs typeface="Arial" pitchFamily="34" charset="0"/>
              </a:rPr>
              <a:t>)</a:t>
            </a:r>
            <a:endParaRPr lang="en-US" sz="1600" dirty="0">
              <a:solidFill>
                <a:srgbClr val="0070C0"/>
              </a:solidFill>
              <a:latin typeface="Arial" pitchFamily="34" charset="0"/>
              <a:cs typeface="Arial" pitchFamily="34" charset="0"/>
            </a:endParaRPr>
          </a:p>
        </p:txBody>
      </p:sp>
    </p:spTree>
    <p:extLst>
      <p:ext uri="{BB962C8B-B14F-4D97-AF65-F5344CB8AC3E}">
        <p14:creationId xmlns="" xmlns:p14="http://schemas.microsoft.com/office/powerpoint/2010/main" val="22718255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descr="Irenesurge_NY0.25_0001.jpg"/>
          <p:cNvPicPr>
            <a:picLocks noChangeAspect="1"/>
          </p:cNvPicPr>
          <p:nvPr/>
        </p:nvPicPr>
        <p:blipFill>
          <a:blip r:embed="rId3" cstate="print"/>
          <a:stretch>
            <a:fillRect/>
          </a:stretch>
        </p:blipFill>
        <p:spPr>
          <a:xfrm>
            <a:off x="192024" y="777240"/>
            <a:ext cx="4230447" cy="4864608"/>
          </a:xfrm>
          <a:prstGeom prst="rect">
            <a:avLst/>
          </a:prstGeom>
          <a:ln>
            <a:solidFill>
              <a:schemeClr val="bg1"/>
            </a:solidFill>
          </a:ln>
        </p:spPr>
      </p:pic>
      <p:sp>
        <p:nvSpPr>
          <p:cNvPr id="7" name="Rectangle 6"/>
          <p:cNvSpPr/>
          <p:nvPr/>
        </p:nvSpPr>
        <p:spPr>
          <a:xfrm>
            <a:off x="2724150" y="228600"/>
            <a:ext cx="4483100" cy="369332"/>
          </a:xfrm>
          <a:prstGeom prst="rect">
            <a:avLst/>
          </a:prstGeom>
        </p:spPr>
        <p:txBody>
          <a:bodyPr wrap="square">
            <a:spAutoFit/>
          </a:bodyPr>
          <a:lstStyle/>
          <a:p>
            <a:r>
              <a:rPr lang="en-US" b="1" dirty="0" smtClean="0">
                <a:solidFill>
                  <a:schemeClr val="bg1"/>
                </a:solidFill>
                <a:latin typeface="Arial" pitchFamily="34" charset="0"/>
                <a:cs typeface="Arial" pitchFamily="34" charset="0"/>
              </a:rPr>
              <a:t>Hurricane Irene (2011) </a:t>
            </a:r>
            <a:r>
              <a:rPr lang="en-US" b="1" dirty="0" err="1" smtClean="0">
                <a:solidFill>
                  <a:schemeClr val="bg1"/>
                </a:solidFill>
                <a:latin typeface="Arial" pitchFamily="34" charset="0"/>
                <a:cs typeface="Arial" pitchFamily="34" charset="0"/>
              </a:rPr>
              <a:t>Hindcast</a:t>
            </a:r>
            <a:r>
              <a:rPr lang="en-US" b="1" dirty="0" smtClean="0">
                <a:solidFill>
                  <a:schemeClr val="bg1"/>
                </a:solidFill>
                <a:latin typeface="Arial" pitchFamily="34" charset="0"/>
                <a:cs typeface="Arial" pitchFamily="34" charset="0"/>
              </a:rPr>
              <a:t>                 </a:t>
            </a:r>
            <a:endParaRPr lang="en-US" b="1" dirty="0">
              <a:solidFill>
                <a:schemeClr val="bg1"/>
              </a:solidFill>
              <a:latin typeface="Arial" pitchFamily="34" charset="0"/>
              <a:cs typeface="Arial" pitchFamily="34" charset="0"/>
            </a:endParaRPr>
          </a:p>
        </p:txBody>
      </p:sp>
      <p:sp>
        <p:nvSpPr>
          <p:cNvPr id="16" name="TextBox 15"/>
          <p:cNvSpPr txBox="1"/>
          <p:nvPr/>
        </p:nvSpPr>
        <p:spPr>
          <a:xfrm>
            <a:off x="762000" y="1383268"/>
            <a:ext cx="713657" cy="369332"/>
          </a:xfrm>
          <a:prstGeom prst="rect">
            <a:avLst/>
          </a:prstGeom>
          <a:noFill/>
        </p:spPr>
        <p:txBody>
          <a:bodyPr wrap="none" rtlCol="0">
            <a:spAutoFit/>
          </a:bodyPr>
          <a:lstStyle/>
          <a:p>
            <a:r>
              <a:rPr lang="en-US" dirty="0" smtClean="0"/>
              <a:t>1.3 m</a:t>
            </a:r>
            <a:endParaRPr lang="en-US" dirty="0"/>
          </a:p>
        </p:txBody>
      </p:sp>
      <p:pic>
        <p:nvPicPr>
          <p:cNvPr id="10" name="Picture 9" descr="Battery.jpg"/>
          <p:cNvPicPr>
            <a:picLocks noChangeAspect="1"/>
          </p:cNvPicPr>
          <p:nvPr/>
        </p:nvPicPr>
        <p:blipFill>
          <a:blip r:embed="rId4" cstate="print"/>
          <a:stretch>
            <a:fillRect/>
          </a:stretch>
        </p:blipFill>
        <p:spPr>
          <a:xfrm>
            <a:off x="4665216" y="1295400"/>
            <a:ext cx="4631184" cy="3474720"/>
          </a:xfrm>
          <a:prstGeom prst="rect">
            <a:avLst/>
          </a:prstGeom>
        </p:spPr>
      </p:pic>
      <p:sp>
        <p:nvSpPr>
          <p:cNvPr id="8" name="Rectangle 7"/>
          <p:cNvSpPr/>
          <p:nvPr/>
        </p:nvSpPr>
        <p:spPr>
          <a:xfrm>
            <a:off x="381000" y="5830669"/>
            <a:ext cx="4114800" cy="646331"/>
          </a:xfrm>
          <a:prstGeom prst="rect">
            <a:avLst/>
          </a:prstGeom>
        </p:spPr>
        <p:txBody>
          <a:bodyPr wrap="square">
            <a:spAutoFit/>
          </a:bodyPr>
          <a:lstStyle/>
          <a:p>
            <a:r>
              <a:rPr lang="en-US" b="1" i="1" dirty="0" err="1" smtClean="0">
                <a:solidFill>
                  <a:schemeClr val="bg1"/>
                </a:solidFill>
                <a:latin typeface="Arial" pitchFamily="34" charset="0"/>
                <a:cs typeface="Arial" pitchFamily="34" charset="0"/>
              </a:rPr>
              <a:t>V</a:t>
            </a:r>
            <a:r>
              <a:rPr lang="en-US" b="1" i="1" baseline="-25000" dirty="0" err="1" smtClean="0">
                <a:solidFill>
                  <a:schemeClr val="bg1"/>
                </a:solidFill>
                <a:latin typeface="Arial" pitchFamily="34" charset="0"/>
                <a:cs typeface="Arial" pitchFamily="34" charset="0"/>
              </a:rPr>
              <a:t>m</a:t>
            </a:r>
            <a:r>
              <a:rPr lang="en-US" b="1" i="1" dirty="0" smtClean="0">
                <a:solidFill>
                  <a:schemeClr val="bg1"/>
                </a:solidFill>
                <a:latin typeface="Arial" pitchFamily="34" charset="0"/>
                <a:cs typeface="Arial" pitchFamily="34" charset="0"/>
              </a:rPr>
              <a:t> </a:t>
            </a:r>
            <a:r>
              <a:rPr lang="en-US" b="1" dirty="0" smtClean="0">
                <a:solidFill>
                  <a:schemeClr val="bg1"/>
                </a:solidFill>
                <a:latin typeface="Arial" pitchFamily="34" charset="0"/>
                <a:cs typeface="Arial" pitchFamily="34" charset="0"/>
              </a:rPr>
              <a:t>= 17 m/s, </a:t>
            </a:r>
            <a:r>
              <a:rPr lang="en-US" b="1" i="1" dirty="0" smtClean="0">
                <a:solidFill>
                  <a:schemeClr val="bg1"/>
                </a:solidFill>
                <a:latin typeface="Arial" pitchFamily="34" charset="0"/>
                <a:cs typeface="Arial" pitchFamily="34" charset="0"/>
              </a:rPr>
              <a:t>P</a:t>
            </a:r>
            <a:r>
              <a:rPr lang="en-US" b="1" i="1" baseline="-25000" dirty="0" smtClean="0">
                <a:solidFill>
                  <a:schemeClr val="bg1"/>
                </a:solidFill>
                <a:latin typeface="Arial" pitchFamily="34" charset="0"/>
                <a:cs typeface="Arial" pitchFamily="34" charset="0"/>
              </a:rPr>
              <a:t>c</a:t>
            </a:r>
            <a:r>
              <a:rPr lang="en-US" b="1" baseline="-25000" dirty="0" smtClean="0">
                <a:solidFill>
                  <a:schemeClr val="bg1"/>
                </a:solidFill>
                <a:latin typeface="Arial" pitchFamily="34" charset="0"/>
                <a:cs typeface="Arial" pitchFamily="34" charset="0"/>
              </a:rPr>
              <a:t> </a:t>
            </a:r>
            <a:r>
              <a:rPr lang="en-US" b="1" dirty="0" smtClean="0">
                <a:solidFill>
                  <a:schemeClr val="bg1"/>
                </a:solidFill>
                <a:latin typeface="Arial" pitchFamily="34" charset="0"/>
                <a:cs typeface="Arial" pitchFamily="34" charset="0"/>
              </a:rPr>
              <a:t>= 977 </a:t>
            </a:r>
            <a:r>
              <a:rPr lang="en-US" b="1" dirty="0" err="1" smtClean="0">
                <a:solidFill>
                  <a:schemeClr val="bg1"/>
                </a:solidFill>
                <a:latin typeface="Arial" pitchFamily="34" charset="0"/>
                <a:cs typeface="Arial" pitchFamily="34" charset="0"/>
              </a:rPr>
              <a:t>mb</a:t>
            </a:r>
            <a:r>
              <a:rPr lang="en-US" b="1" dirty="0" smtClean="0">
                <a:solidFill>
                  <a:schemeClr val="bg1"/>
                </a:solidFill>
                <a:latin typeface="Arial" pitchFamily="34" charset="0"/>
                <a:cs typeface="Arial" pitchFamily="34" charset="0"/>
              </a:rPr>
              <a:t> </a:t>
            </a:r>
          </a:p>
          <a:p>
            <a:r>
              <a:rPr lang="en-US" b="1" i="1" dirty="0" err="1" smtClean="0">
                <a:solidFill>
                  <a:schemeClr val="bg1"/>
                </a:solidFill>
                <a:latin typeface="Arial" pitchFamily="34" charset="0"/>
                <a:cs typeface="Arial" pitchFamily="34" charset="0"/>
              </a:rPr>
              <a:t>R</a:t>
            </a:r>
            <a:r>
              <a:rPr lang="en-US" b="1" i="1" baseline="-25000" dirty="0" err="1" smtClean="0">
                <a:solidFill>
                  <a:schemeClr val="bg1"/>
                </a:solidFill>
                <a:latin typeface="Arial" pitchFamily="34" charset="0"/>
                <a:cs typeface="Arial" pitchFamily="34" charset="0"/>
              </a:rPr>
              <a:t>m</a:t>
            </a:r>
            <a:r>
              <a:rPr lang="en-US" b="1" dirty="0" smtClean="0">
                <a:solidFill>
                  <a:schemeClr val="bg1"/>
                </a:solidFill>
                <a:latin typeface="Arial" pitchFamily="34" charset="0"/>
                <a:cs typeface="Arial" pitchFamily="34" charset="0"/>
              </a:rPr>
              <a:t>= 83 km, </a:t>
            </a:r>
            <a:r>
              <a:rPr lang="en-US" b="1" i="1" dirty="0" err="1" smtClean="0">
                <a:solidFill>
                  <a:schemeClr val="bg1"/>
                </a:solidFill>
                <a:latin typeface="Arial" pitchFamily="34" charset="0"/>
                <a:cs typeface="Arial" pitchFamily="34" charset="0"/>
              </a:rPr>
              <a:t>U</a:t>
            </a:r>
            <a:r>
              <a:rPr lang="en-US" b="1" i="1" baseline="-25000" dirty="0" err="1" smtClean="0">
                <a:solidFill>
                  <a:schemeClr val="bg1"/>
                </a:solidFill>
                <a:latin typeface="Arial" pitchFamily="34" charset="0"/>
                <a:cs typeface="Arial" pitchFamily="34" charset="0"/>
              </a:rPr>
              <a:t>t</a:t>
            </a:r>
            <a:r>
              <a:rPr lang="en-US" b="1" i="1" baseline="-25000" dirty="0" smtClean="0">
                <a:solidFill>
                  <a:schemeClr val="bg1"/>
                </a:solidFill>
                <a:latin typeface="Arial" pitchFamily="34" charset="0"/>
                <a:cs typeface="Arial" pitchFamily="34" charset="0"/>
              </a:rPr>
              <a:t> </a:t>
            </a:r>
            <a:r>
              <a:rPr lang="en-US" b="1" dirty="0" smtClean="0">
                <a:solidFill>
                  <a:schemeClr val="bg1"/>
                </a:solidFill>
                <a:latin typeface="Arial" pitchFamily="34" charset="0"/>
                <a:cs typeface="Arial" pitchFamily="34" charset="0"/>
              </a:rPr>
              <a:t>= 12 m/s, </a:t>
            </a:r>
            <a:r>
              <a:rPr lang="en-US" b="1" i="1" dirty="0" err="1" smtClean="0">
                <a:solidFill>
                  <a:schemeClr val="bg1"/>
                </a:solidFill>
                <a:latin typeface="Arial" pitchFamily="34" charset="0"/>
                <a:cs typeface="Arial" pitchFamily="34" charset="0"/>
              </a:rPr>
              <a:t>ds</a:t>
            </a:r>
            <a:r>
              <a:rPr lang="en-US" b="1" i="1" dirty="0" smtClean="0">
                <a:solidFill>
                  <a:schemeClr val="bg1"/>
                </a:solidFill>
                <a:latin typeface="Arial" pitchFamily="34" charset="0"/>
                <a:cs typeface="Arial" pitchFamily="34" charset="0"/>
              </a:rPr>
              <a:t> </a:t>
            </a:r>
            <a:r>
              <a:rPr lang="en-US" b="1" dirty="0" smtClean="0">
                <a:solidFill>
                  <a:schemeClr val="bg1"/>
                </a:solidFill>
                <a:latin typeface="Arial" pitchFamily="34" charset="0"/>
                <a:cs typeface="Arial" pitchFamily="34" charset="0"/>
              </a:rPr>
              <a:t>= 9 km</a:t>
            </a:r>
            <a:endParaRPr lang="en-US" b="1" dirty="0">
              <a:solidFill>
                <a:schemeClr val="bg1"/>
              </a:solidFill>
              <a:latin typeface="Arial" pitchFamily="34" charset="0"/>
              <a:cs typeface="Arial" pitchFamily="34" charset="0"/>
            </a:endParaRPr>
          </a:p>
        </p:txBody>
      </p:sp>
      <p:sp>
        <p:nvSpPr>
          <p:cNvPr id="13" name="5-Point Star 12"/>
          <p:cNvSpPr/>
          <p:nvPr/>
        </p:nvSpPr>
        <p:spPr>
          <a:xfrm>
            <a:off x="1399032" y="1664208"/>
            <a:ext cx="152400" cy="15240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13596441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andy_NY0.25_MaxEle_2818_20001.pdf"/>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65100" y="1270000"/>
            <a:ext cx="4268692" cy="4940300"/>
          </a:xfrm>
          <a:prstGeom prst="rect">
            <a:avLst/>
          </a:prstGeom>
          <a:solidFill>
            <a:schemeClr val="bg1"/>
          </a:solidFill>
        </p:spPr>
      </p:pic>
      <p:sp>
        <p:nvSpPr>
          <p:cNvPr id="5" name="Rectangle 4"/>
          <p:cNvSpPr/>
          <p:nvPr/>
        </p:nvSpPr>
        <p:spPr>
          <a:xfrm>
            <a:off x="279400" y="527566"/>
            <a:ext cx="4483100" cy="369332"/>
          </a:xfrm>
          <a:prstGeom prst="rect">
            <a:avLst/>
          </a:prstGeom>
        </p:spPr>
        <p:txBody>
          <a:bodyPr wrap="square">
            <a:spAutoFit/>
          </a:bodyPr>
          <a:lstStyle/>
          <a:p>
            <a:r>
              <a:rPr lang="en-US" b="1" dirty="0" smtClean="0">
                <a:solidFill>
                  <a:schemeClr val="bg1"/>
                </a:solidFill>
                <a:latin typeface="Arial" pitchFamily="34" charset="0"/>
                <a:cs typeface="Arial" pitchFamily="34" charset="0"/>
              </a:rPr>
              <a:t>Hurricane Sandy (2012) </a:t>
            </a:r>
            <a:r>
              <a:rPr lang="en-US" b="1" dirty="0" err="1" smtClean="0">
                <a:solidFill>
                  <a:schemeClr val="bg1"/>
                </a:solidFill>
                <a:latin typeface="Arial" pitchFamily="34" charset="0"/>
                <a:cs typeface="Arial" pitchFamily="34" charset="0"/>
              </a:rPr>
              <a:t>Hindcast</a:t>
            </a:r>
            <a:r>
              <a:rPr lang="en-US" b="1" dirty="0" smtClean="0">
                <a:solidFill>
                  <a:schemeClr val="bg1"/>
                </a:solidFill>
                <a:latin typeface="Arial" pitchFamily="34" charset="0"/>
                <a:cs typeface="Arial" pitchFamily="34" charset="0"/>
              </a:rPr>
              <a:t> </a:t>
            </a:r>
            <a:endParaRPr lang="en-US" b="1" dirty="0">
              <a:solidFill>
                <a:schemeClr val="bg1"/>
              </a:solidFill>
              <a:latin typeface="Arial" pitchFamily="34" charset="0"/>
              <a:cs typeface="Arial" pitchFamily="34" charset="0"/>
            </a:endParaRPr>
          </a:p>
        </p:txBody>
      </p:sp>
      <p:pic>
        <p:nvPicPr>
          <p:cNvPr id="6" name="Picture 5" descr="Sandy_NY0.25_MaxEle_2818_20001.pdf"/>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721503" y="1270000"/>
            <a:ext cx="4290639" cy="4965700"/>
          </a:xfrm>
          <a:prstGeom prst="rect">
            <a:avLst/>
          </a:prstGeom>
          <a:solidFill>
            <a:schemeClr val="bg1"/>
          </a:solidFill>
        </p:spPr>
      </p:pic>
      <p:sp>
        <p:nvSpPr>
          <p:cNvPr id="7" name="Rectangle 6"/>
          <p:cNvSpPr/>
          <p:nvPr/>
        </p:nvSpPr>
        <p:spPr>
          <a:xfrm>
            <a:off x="4948142" y="540266"/>
            <a:ext cx="4106958" cy="369332"/>
          </a:xfrm>
          <a:prstGeom prst="rect">
            <a:avLst/>
          </a:prstGeom>
        </p:spPr>
        <p:txBody>
          <a:bodyPr wrap="square">
            <a:spAutoFit/>
          </a:bodyPr>
          <a:lstStyle/>
          <a:p>
            <a:r>
              <a:rPr lang="en-US" b="1" dirty="0" smtClean="0">
                <a:solidFill>
                  <a:schemeClr val="bg1"/>
                </a:solidFill>
                <a:latin typeface="Arial" pitchFamily="34" charset="0"/>
                <a:cs typeface="Arial" pitchFamily="34" charset="0"/>
              </a:rPr>
              <a:t>HWRF Forecast at 2012102818z </a:t>
            </a:r>
            <a:endParaRPr lang="en-US" b="1" dirty="0">
              <a:solidFill>
                <a:schemeClr val="bg1"/>
              </a:solidFill>
              <a:latin typeface="Arial" pitchFamily="34" charset="0"/>
              <a:cs typeface="Arial" pitchFamily="34" charset="0"/>
            </a:endParaRPr>
          </a:p>
        </p:txBody>
      </p:sp>
      <p:sp>
        <p:nvSpPr>
          <p:cNvPr id="8" name="TextBox 7"/>
          <p:cNvSpPr txBox="1"/>
          <p:nvPr/>
        </p:nvSpPr>
        <p:spPr>
          <a:xfrm>
            <a:off x="660400" y="1999734"/>
            <a:ext cx="830501" cy="369332"/>
          </a:xfrm>
          <a:prstGeom prst="rect">
            <a:avLst/>
          </a:prstGeom>
          <a:noFill/>
        </p:spPr>
        <p:txBody>
          <a:bodyPr wrap="none" rtlCol="0">
            <a:spAutoFit/>
          </a:bodyPr>
          <a:lstStyle/>
          <a:p>
            <a:r>
              <a:rPr lang="en-US" dirty="0" smtClean="0"/>
              <a:t>3.25 m</a:t>
            </a:r>
            <a:endParaRPr lang="en-US" dirty="0"/>
          </a:p>
        </p:txBody>
      </p:sp>
      <p:sp>
        <p:nvSpPr>
          <p:cNvPr id="9" name="TextBox 8"/>
          <p:cNvSpPr txBox="1"/>
          <p:nvPr/>
        </p:nvSpPr>
        <p:spPr>
          <a:xfrm>
            <a:off x="5092700" y="2043668"/>
            <a:ext cx="830501" cy="369332"/>
          </a:xfrm>
          <a:prstGeom prst="rect">
            <a:avLst/>
          </a:prstGeom>
          <a:noFill/>
        </p:spPr>
        <p:txBody>
          <a:bodyPr wrap="none" rtlCol="0">
            <a:spAutoFit/>
          </a:bodyPr>
          <a:lstStyle/>
          <a:p>
            <a:r>
              <a:rPr lang="en-US" dirty="0" smtClean="0"/>
              <a:t>3.34 m</a:t>
            </a:r>
            <a:endParaRPr lang="en-US" dirty="0"/>
          </a:p>
        </p:txBody>
      </p:sp>
      <p:sp>
        <p:nvSpPr>
          <p:cNvPr id="10" name="5-Point Star 9"/>
          <p:cNvSpPr/>
          <p:nvPr/>
        </p:nvSpPr>
        <p:spPr>
          <a:xfrm>
            <a:off x="992632" y="2337308"/>
            <a:ext cx="152400" cy="15240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p:cNvSpPr/>
          <p:nvPr/>
        </p:nvSpPr>
        <p:spPr>
          <a:xfrm>
            <a:off x="5539232" y="2337308"/>
            <a:ext cx="152400" cy="15240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2516067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676400"/>
            <a:ext cx="8534400" cy="2819400"/>
          </a:xfrm>
        </p:spPr>
        <p:txBody>
          <a:bodyPr>
            <a:normAutofit/>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Example:</a:t>
            </a:r>
            <a:b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a:r>
            <a:b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Historical </a:t>
            </a:r>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Surge Events Affecting New York City</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cep_surge&amp;tide_returnCI.jpg"/>
          <p:cNvPicPr>
            <a:picLocks noChangeAspect="1"/>
          </p:cNvPicPr>
          <p:nvPr/>
        </p:nvPicPr>
        <p:blipFill>
          <a:blip r:embed="rId3" cstate="print"/>
          <a:stretch>
            <a:fillRect/>
          </a:stretch>
        </p:blipFill>
        <p:spPr>
          <a:xfrm>
            <a:off x="469900" y="267137"/>
            <a:ext cx="8140700" cy="6103183"/>
          </a:xfrm>
          <a:prstGeom prst="rect">
            <a:avLst/>
          </a:prstGeom>
        </p:spPr>
      </p:pic>
    </p:spTree>
    <p:extLst>
      <p:ext uri="{BB962C8B-B14F-4D97-AF65-F5344CB8AC3E}">
        <p14:creationId xmlns="" xmlns:p14="http://schemas.microsoft.com/office/powerpoint/2010/main" val="29938480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676400"/>
            <a:ext cx="8229600" cy="1143000"/>
          </a:xfrm>
        </p:spPr>
        <p:txBody>
          <a:bodyPr/>
          <a:lstStyle/>
          <a:p>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Looking Ahead</a:t>
            </a:r>
            <a:endParaRPr lang="en-US" b="1"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type="title"/>
          </p:nvPr>
        </p:nvSpPr>
        <p:spPr>
          <a:xfrm>
            <a:off x="609600" y="1828800"/>
            <a:ext cx="8077200" cy="4191000"/>
          </a:xfrm>
        </p:spPr>
        <p:txBody>
          <a:bodyPr/>
          <a:lstStyle/>
          <a:p>
            <a:pPr algn="l" eaLnBrk="1" hangingPunct="1">
              <a:defRPr/>
            </a:pPr>
            <a:r>
              <a:rPr lang="en-US" sz="4000" b="1" dirty="0" smtClean="0">
                <a:solidFill>
                  <a:srgbClr val="0F2AB1"/>
                </a:solidFill>
              </a:rPr>
              <a:t>1.</a:t>
            </a:r>
            <a:r>
              <a:rPr lang="en-US" sz="4000" dirty="0" smtClean="0">
                <a:solidFill>
                  <a:srgbClr val="0F2AB1"/>
                </a:solidFill>
              </a:rPr>
              <a:t> </a:t>
            </a:r>
            <a:r>
              <a:rPr lang="en-US" sz="4000" dirty="0" smtClean="0">
                <a:solidFill>
                  <a:srgbClr val="0F2AB1"/>
                </a:solidFill>
                <a:effectLst>
                  <a:outerShdw blurRad="38100" dist="38100" dir="2700000" algn="tl">
                    <a:srgbClr val="C0C0C0"/>
                  </a:outerShdw>
                </a:effectLst>
              </a:rPr>
              <a:t>Last 20 years of 20</a:t>
            </a:r>
            <a:r>
              <a:rPr lang="en-US" sz="4000" baseline="30000" dirty="0" smtClean="0">
                <a:solidFill>
                  <a:srgbClr val="0F2AB1"/>
                </a:solidFill>
                <a:effectLst>
                  <a:outerShdw blurRad="38100" dist="38100" dir="2700000" algn="tl">
                    <a:srgbClr val="C0C0C0"/>
                  </a:outerShdw>
                </a:effectLst>
              </a:rPr>
              <a:t>th</a:t>
            </a:r>
            <a:r>
              <a:rPr lang="en-US" sz="4000" dirty="0" smtClean="0">
                <a:solidFill>
                  <a:srgbClr val="0F2AB1"/>
                </a:solidFill>
                <a:effectLst>
                  <a:outerShdw blurRad="38100" dist="38100" dir="2700000" algn="tl">
                    <a:srgbClr val="C0C0C0"/>
                  </a:outerShdw>
                </a:effectLst>
              </a:rPr>
              <a:t> century simulations</a:t>
            </a:r>
            <a:br>
              <a:rPr lang="en-US" sz="4000" dirty="0" smtClean="0">
                <a:solidFill>
                  <a:srgbClr val="0F2AB1"/>
                </a:solidFill>
                <a:effectLst>
                  <a:outerShdw blurRad="38100" dist="38100" dir="2700000" algn="tl">
                    <a:srgbClr val="C0C0C0"/>
                  </a:outerShdw>
                </a:effectLst>
              </a:rPr>
            </a:br>
            <a:r>
              <a:rPr lang="en-US" sz="4000" dirty="0" smtClean="0">
                <a:solidFill>
                  <a:srgbClr val="0F2AB1"/>
                </a:solidFill>
                <a:effectLst>
                  <a:outerShdw blurRad="38100" dist="38100" dir="2700000" algn="tl">
                    <a:srgbClr val="C0C0C0"/>
                  </a:outerShdw>
                </a:effectLst>
              </a:rPr>
              <a:t/>
            </a:r>
            <a:br>
              <a:rPr lang="en-US" sz="4000" dirty="0" smtClean="0">
                <a:solidFill>
                  <a:srgbClr val="0F2AB1"/>
                </a:solidFill>
                <a:effectLst>
                  <a:outerShdw blurRad="38100" dist="38100" dir="2700000" algn="tl">
                    <a:srgbClr val="C0C0C0"/>
                  </a:outerShdw>
                </a:effectLst>
              </a:rPr>
            </a:br>
            <a:r>
              <a:rPr lang="en-US" sz="4000" b="1" dirty="0" smtClean="0">
                <a:solidFill>
                  <a:srgbClr val="0F2AB1"/>
                </a:solidFill>
                <a:effectLst>
                  <a:outerShdw blurRad="38100" dist="38100" dir="2700000" algn="tl">
                    <a:srgbClr val="C0C0C0"/>
                  </a:outerShdw>
                </a:effectLst>
              </a:rPr>
              <a:t>2.</a:t>
            </a:r>
            <a:r>
              <a:rPr lang="en-US" sz="4000" dirty="0" smtClean="0">
                <a:solidFill>
                  <a:srgbClr val="0F2AB1"/>
                </a:solidFill>
                <a:effectLst>
                  <a:outerShdw blurRad="38100" dist="38100" dir="2700000" algn="tl">
                    <a:srgbClr val="C0C0C0"/>
                  </a:outerShdw>
                </a:effectLst>
              </a:rPr>
              <a:t> Years 2180-2200 of IPCC Scenario A1b (CO</a:t>
            </a:r>
            <a:r>
              <a:rPr lang="en-US" sz="4000" baseline="-25000" dirty="0" smtClean="0">
                <a:solidFill>
                  <a:srgbClr val="0F2AB1"/>
                </a:solidFill>
                <a:effectLst>
                  <a:outerShdw blurRad="38100" dist="38100" dir="2700000" algn="tl">
                    <a:srgbClr val="C0C0C0"/>
                  </a:outerShdw>
                </a:effectLst>
              </a:rPr>
              <a:t>2</a:t>
            </a:r>
            <a:r>
              <a:rPr lang="en-US" sz="4000" dirty="0" smtClean="0">
                <a:solidFill>
                  <a:srgbClr val="0F2AB1"/>
                </a:solidFill>
                <a:effectLst>
                  <a:outerShdw blurRad="38100" dist="38100" dir="2700000" algn="tl">
                    <a:srgbClr val="C0C0C0"/>
                  </a:outerShdw>
                </a:effectLst>
              </a:rPr>
              <a:t> stabilized at 720 </a:t>
            </a:r>
            <a:r>
              <a:rPr lang="en-US" sz="4000" dirty="0" err="1" smtClean="0">
                <a:solidFill>
                  <a:srgbClr val="0F2AB1"/>
                </a:solidFill>
                <a:effectLst>
                  <a:outerShdw blurRad="38100" dist="38100" dir="2700000" algn="tl">
                    <a:srgbClr val="C0C0C0"/>
                  </a:outerShdw>
                </a:effectLst>
              </a:rPr>
              <a:t>ppm</a:t>
            </a:r>
            <a:r>
              <a:rPr lang="en-US" sz="4000" dirty="0" smtClean="0">
                <a:solidFill>
                  <a:srgbClr val="0F2AB1"/>
                </a:solidFill>
                <a:effectLst>
                  <a:outerShdw blurRad="38100" dist="38100" dir="2700000" algn="tl">
                    <a:srgbClr val="C0C0C0"/>
                  </a:outerShdw>
                </a:effectLst>
              </a:rPr>
              <a:t>)</a:t>
            </a:r>
          </a:p>
        </p:txBody>
      </p:sp>
      <p:sp>
        <p:nvSpPr>
          <p:cNvPr id="201732" name="Text Box 4"/>
          <p:cNvSpPr txBox="1">
            <a:spLocks noChangeArrowheads="1"/>
          </p:cNvSpPr>
          <p:nvPr/>
        </p:nvSpPr>
        <p:spPr bwMode="auto">
          <a:xfrm>
            <a:off x="381000" y="0"/>
            <a:ext cx="8077200" cy="1600438"/>
          </a:xfrm>
          <a:prstGeom prst="rect">
            <a:avLst/>
          </a:prstGeom>
          <a:noFill/>
          <a:ln w="9525">
            <a:noFill/>
            <a:miter lim="800000"/>
            <a:headEnd/>
            <a:tailEnd/>
          </a:ln>
          <a:effectLst/>
        </p:spPr>
        <p:txBody>
          <a:bodyPr>
            <a:spAutoFit/>
          </a:bodyPr>
          <a:lstStyle/>
          <a:p>
            <a:pPr algn="ctr">
              <a:spcBef>
                <a:spcPct val="50000"/>
              </a:spcBef>
              <a:defRPr/>
            </a:pPr>
            <a:r>
              <a:rPr lang="en-US" sz="4000" b="1" dirty="0">
                <a:solidFill>
                  <a:srgbClr val="0F2AB1"/>
                </a:solidFill>
                <a:effectLst>
                  <a:outerShdw blurRad="38100" dist="38100" dir="2700000" algn="tl">
                    <a:srgbClr val="C0C0C0"/>
                  </a:outerShdw>
                </a:effectLst>
              </a:rPr>
              <a:t>Compare two simulations each from 7 IPCC models:</a:t>
            </a:r>
            <a:r>
              <a:rPr lang="en-US" dirty="0">
                <a:solidFill>
                  <a:srgbClr val="0F2AB1"/>
                </a:solidFill>
              </a:rPr>
              <a:t> </a:t>
            </a:r>
            <a:r>
              <a:rPr lang="en-US" dirty="0">
                <a:solidFill>
                  <a:schemeClr val="tx2"/>
                </a:solidFill>
              </a:rPr>
              <a:t/>
            </a:r>
            <a:br>
              <a:rPr lang="en-US" dirty="0">
                <a:solidFill>
                  <a:schemeClr val="tx2"/>
                </a:solidFill>
              </a:rPr>
            </a:br>
            <a:endParaRPr lang="en-US" dirty="0">
              <a:solidFill>
                <a:schemeClr val="tx2"/>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447800" y="0"/>
            <a:ext cx="6858000" cy="1143000"/>
          </a:xfrm>
        </p:spPr>
        <p:txBody>
          <a:bodyPr>
            <a:normAutofit fontScale="90000"/>
          </a:bodyPr>
          <a:lstStyle/>
          <a:p>
            <a:pPr eaLnBrk="1" hangingPunct="1">
              <a:defRPr/>
            </a:pPr>
            <a:r>
              <a:rPr lang="en-US" sz="3600" dirty="0" smtClean="0">
                <a:solidFill>
                  <a:srgbClr val="0F2AB1"/>
                </a:solidFill>
                <a:effectLst>
                  <a:outerShdw blurRad="38100" dist="38100" dir="2700000" algn="tl">
                    <a:srgbClr val="C0C0C0"/>
                  </a:outerShdw>
                </a:effectLst>
              </a:rPr>
              <a:t>Basin-Wide Percentage Change in Power Dissipation</a:t>
            </a:r>
          </a:p>
        </p:txBody>
      </p:sp>
      <p:pic>
        <p:nvPicPr>
          <p:cNvPr id="58372" name="Picture 5" descr="C:\Users\Kerry Emaanuel\Graphics\Transparent Figures\delpdi_new.PNG"/>
          <p:cNvPicPr>
            <a:picLocks noChangeAspect="1" noChangeArrowheads="1"/>
          </p:cNvPicPr>
          <p:nvPr/>
        </p:nvPicPr>
        <p:blipFill>
          <a:blip r:embed="rId3" cstate="print"/>
          <a:srcRect/>
          <a:stretch>
            <a:fillRect/>
          </a:stretch>
        </p:blipFill>
        <p:spPr bwMode="auto">
          <a:xfrm>
            <a:off x="139700" y="1219200"/>
            <a:ext cx="8743950"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143000" y="0"/>
            <a:ext cx="6858000" cy="1143000"/>
          </a:xfrm>
        </p:spPr>
        <p:txBody>
          <a:bodyPr>
            <a:normAutofit fontScale="90000"/>
          </a:bodyPr>
          <a:lstStyle/>
          <a:p>
            <a:pPr eaLnBrk="1" hangingPunct="1">
              <a:defRPr/>
            </a:pPr>
            <a:r>
              <a:rPr lang="en-US" sz="3600" dirty="0" smtClean="0">
                <a:solidFill>
                  <a:srgbClr val="0F2AB1"/>
                </a:solidFill>
                <a:effectLst>
                  <a:outerShdw blurRad="38100" dist="38100" dir="2700000" algn="tl">
                    <a:srgbClr val="C0C0C0"/>
                  </a:outerShdw>
                </a:effectLst>
              </a:rPr>
              <a:t>7 Model Consensus Change in Storm Frequency</a:t>
            </a:r>
          </a:p>
        </p:txBody>
      </p:sp>
      <p:pic>
        <p:nvPicPr>
          <p:cNvPr id="60420" name="Picture 2" descr="C:\Users\Kerry Emaanuel\Papers\IPCC_TC\version4\consensus_freq_changet.PNG"/>
          <p:cNvPicPr>
            <a:picLocks noChangeAspect="1" noChangeArrowheads="1"/>
          </p:cNvPicPr>
          <p:nvPr/>
        </p:nvPicPr>
        <p:blipFill>
          <a:blip r:embed="rId3" cstate="print"/>
          <a:srcRect l="8571" t="16006" r="8571" b="22865"/>
          <a:stretch>
            <a:fillRect/>
          </a:stretch>
        </p:blipFill>
        <p:spPr bwMode="auto">
          <a:xfrm>
            <a:off x="152400" y="1484313"/>
            <a:ext cx="8458200" cy="4678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Documents and Settings\Kerry Emanuel\My Documents\riskproject\miroc_return_compt.png"/>
          <p:cNvPicPr>
            <a:picLocks noChangeAspect="1" noChangeArrowheads="1"/>
          </p:cNvPicPr>
          <p:nvPr/>
        </p:nvPicPr>
        <p:blipFill>
          <a:blip r:embed="rId3" cstate="print"/>
          <a:srcRect/>
          <a:stretch>
            <a:fillRect/>
          </a:stretch>
        </p:blipFill>
        <p:spPr bwMode="auto">
          <a:xfrm>
            <a:off x="914400" y="857250"/>
            <a:ext cx="7623175"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C:\Users\Kerry Emaanuel\Riskproject\mri_northestt.PNG"/>
          <p:cNvPicPr>
            <a:picLocks noChangeAspect="1" noChangeArrowheads="1"/>
          </p:cNvPicPr>
          <p:nvPr/>
        </p:nvPicPr>
        <p:blipFill>
          <a:blip r:embed="rId2" cstate="print"/>
          <a:srcRect/>
          <a:stretch>
            <a:fillRect/>
          </a:stretch>
        </p:blipFill>
        <p:spPr bwMode="auto">
          <a:xfrm>
            <a:off x="685800" y="721779"/>
            <a:ext cx="7873194" cy="6136221"/>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Documents and Settings\Kerry Emanuel\My Documents\riskproject\CNRM_return_compt.png"/>
          <p:cNvPicPr>
            <a:picLocks noChangeAspect="1" noChangeArrowheads="1"/>
          </p:cNvPicPr>
          <p:nvPr/>
        </p:nvPicPr>
        <p:blipFill>
          <a:blip r:embed="rId3" cstate="print"/>
          <a:srcRect/>
          <a:stretch>
            <a:fillRect/>
          </a:stretch>
        </p:blipFill>
        <p:spPr bwMode="auto">
          <a:xfrm>
            <a:off x="736600" y="914400"/>
            <a:ext cx="7518400" cy="5637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Documents and Settings\Kerry Emanuel\My Documents\riskproject\cnrm720_1_swatht.png"/>
          <p:cNvPicPr>
            <a:picLocks noChangeAspect="1" noChangeArrowheads="1"/>
          </p:cNvPicPr>
          <p:nvPr/>
        </p:nvPicPr>
        <p:blipFill>
          <a:blip r:embed="rId3" cstate="print"/>
          <a:srcRect l="3429" t="11433" r="6857" b="11433"/>
          <a:stretch>
            <a:fillRect/>
          </a:stretch>
        </p:blipFill>
        <p:spPr bwMode="auto">
          <a:xfrm>
            <a:off x="528638" y="1143000"/>
            <a:ext cx="8156575"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Documents and Settings\Kerry Emanuel\My Documents\riskproject\echam_return_compt.png"/>
          <p:cNvPicPr>
            <a:picLocks noChangeAspect="1" noChangeArrowheads="1"/>
          </p:cNvPicPr>
          <p:nvPr/>
        </p:nvPicPr>
        <p:blipFill>
          <a:blip r:embed="rId3" cstate="print"/>
          <a:srcRect/>
          <a:stretch>
            <a:fillRect/>
          </a:stretch>
        </p:blipFill>
        <p:spPr bwMode="auto">
          <a:xfrm>
            <a:off x="609600" y="838200"/>
            <a:ext cx="7851775" cy="5886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8178" name="Picture 2"/>
          <p:cNvPicPr>
            <a:picLocks noChangeAspect="1" noChangeArrowheads="1"/>
          </p:cNvPicPr>
          <p:nvPr/>
        </p:nvPicPr>
        <p:blipFill>
          <a:blip r:embed="rId2" cstate="print"/>
          <a:srcRect/>
          <a:stretch>
            <a:fillRect/>
          </a:stretch>
        </p:blipFill>
        <p:spPr bwMode="auto">
          <a:xfrm>
            <a:off x="685800" y="457200"/>
            <a:ext cx="5715000" cy="4857750"/>
          </a:xfrm>
          <a:prstGeom prst="rect">
            <a:avLst/>
          </a:prstGeom>
          <a:noFill/>
          <a:ln w="9525">
            <a:noFill/>
            <a:miter lim="800000"/>
            <a:headEnd/>
            <a:tailEnd/>
          </a:ln>
        </p:spPr>
      </p:pic>
      <p:sp>
        <p:nvSpPr>
          <p:cNvPr id="4" name="TextBox 3"/>
          <p:cNvSpPr txBox="1"/>
          <p:nvPr/>
        </p:nvSpPr>
        <p:spPr>
          <a:xfrm>
            <a:off x="6096000" y="1752600"/>
            <a:ext cx="3048000" cy="923330"/>
          </a:xfrm>
          <a:prstGeom prst="rect">
            <a:avLst/>
          </a:prstGeom>
          <a:noFill/>
        </p:spPr>
        <p:txBody>
          <a:bodyPr wrap="square" rtlCol="0">
            <a:spAutoFit/>
          </a:bodyPr>
          <a:lstStyle/>
          <a:p>
            <a:r>
              <a:rPr lang="en-US" dirty="0" smtClean="0"/>
              <a:t>Tracks of historical hurricanes affecting NYC and western Long Island</a:t>
            </a:r>
            <a:endParaRPr lang="en-US" dirty="0"/>
          </a:p>
        </p:txBody>
      </p:sp>
      <p:sp>
        <p:nvSpPr>
          <p:cNvPr id="5" name="TextBox 4"/>
          <p:cNvSpPr txBox="1"/>
          <p:nvPr/>
        </p:nvSpPr>
        <p:spPr>
          <a:xfrm>
            <a:off x="457200" y="5562600"/>
            <a:ext cx="7620000" cy="369332"/>
          </a:xfrm>
          <a:prstGeom prst="rect">
            <a:avLst/>
          </a:prstGeom>
          <a:noFill/>
        </p:spPr>
        <p:txBody>
          <a:bodyPr wrap="square" rtlCol="0">
            <a:spAutoFit/>
          </a:bodyPr>
          <a:lstStyle/>
          <a:p>
            <a:r>
              <a:rPr lang="en-US" dirty="0" smtClean="0"/>
              <a:t>Source: Scileppi and Donnelly, 2007: </a:t>
            </a:r>
            <a:r>
              <a:rPr lang="en-US" i="1" dirty="0" err="1" smtClean="0"/>
              <a:t>Geochem</a:t>
            </a:r>
            <a:r>
              <a:rPr lang="en-US" i="1" dirty="0" smtClean="0"/>
              <a:t>., </a:t>
            </a:r>
            <a:r>
              <a:rPr lang="en-US" i="1" dirty="0" err="1" smtClean="0"/>
              <a:t>Geophys</a:t>
            </a:r>
            <a:r>
              <a:rPr lang="en-US" i="1" dirty="0" smtClean="0"/>
              <a:t>., </a:t>
            </a:r>
            <a:r>
              <a:rPr lang="en-US" i="1" dirty="0" err="1" smtClean="0"/>
              <a:t>Geosys</a:t>
            </a:r>
            <a:r>
              <a:rPr lang="en-US" dirty="0" smtClean="0"/>
              <a:t>., </a:t>
            </a:r>
            <a:r>
              <a:rPr lang="en-US" b="1" dirty="0" smtClean="0"/>
              <a:t>8</a:t>
            </a:r>
            <a:endParaRPr lang="en-US" b="1"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climate&amp;1.1ro_stormtideSLR1m_returnCI.jpg"/>
          <p:cNvPicPr>
            <a:picLocks noChangeAspect="1"/>
          </p:cNvPicPr>
          <p:nvPr/>
        </p:nvPicPr>
        <p:blipFill>
          <a:blip r:embed="rId3" cstate="print"/>
          <a:stretch>
            <a:fillRect/>
          </a:stretch>
        </p:blipFill>
        <p:spPr>
          <a:xfrm>
            <a:off x="-457200" y="1051560"/>
            <a:ext cx="9827726" cy="4663440"/>
          </a:xfrm>
          <a:prstGeom prst="rect">
            <a:avLst/>
          </a:prstGeom>
        </p:spPr>
      </p:pic>
      <p:sp>
        <p:nvSpPr>
          <p:cNvPr id="3" name="Rectangle 4"/>
          <p:cNvSpPr>
            <a:spLocks noChangeArrowheads="1"/>
          </p:cNvSpPr>
          <p:nvPr/>
        </p:nvSpPr>
        <p:spPr bwMode="auto">
          <a:xfrm>
            <a:off x="1219200" y="304800"/>
            <a:ext cx="6934200" cy="1231106"/>
          </a:xfrm>
          <a:prstGeom prst="rect">
            <a:avLst/>
          </a:prstGeom>
          <a:noFill/>
          <a:ln w="9525">
            <a:noFill/>
            <a:miter lim="800000"/>
            <a:headEnd/>
            <a:tailEnd/>
          </a:ln>
        </p:spPr>
        <p:txBody>
          <a:bodyPr wrap="square">
            <a:spAutoFit/>
          </a:bodyPr>
          <a:lstStyle/>
          <a:p>
            <a:pPr algn="ctr"/>
            <a:r>
              <a:rPr lang="en-US" sz="2600" dirty="0" smtClean="0">
                <a:solidFill>
                  <a:srgbClr val="C00000"/>
                </a:solidFill>
                <a:latin typeface="Arial" pitchFamily="34" charset="0"/>
                <a:cs typeface="Arial" pitchFamily="34" charset="0"/>
              </a:rPr>
              <a:t>GCM flood height return level</a:t>
            </a:r>
          </a:p>
          <a:p>
            <a:pPr algn="ctr"/>
            <a:r>
              <a:rPr lang="en-US" sz="2200" dirty="0" smtClean="0">
                <a:solidFill>
                  <a:schemeClr val="accent3">
                    <a:lumMod val="50000"/>
                  </a:schemeClr>
                </a:solidFill>
                <a:latin typeface="Arial" pitchFamily="34" charset="0"/>
                <a:cs typeface="Arial" pitchFamily="34" charset="0"/>
              </a:rPr>
              <a:t>(assuming SLR of 1 m for the future climate )</a:t>
            </a:r>
          </a:p>
          <a:p>
            <a:endParaRPr lang="en-US" sz="2600" dirty="0" smtClean="0">
              <a:solidFill>
                <a:schemeClr val="accent3">
                  <a:lumMod val="50000"/>
                </a:schemeClr>
              </a:solidFill>
              <a:latin typeface="Arial" pitchFamily="34" charset="0"/>
              <a:cs typeface="Arial" pitchFamily="34" charset="0"/>
            </a:endParaRPr>
          </a:p>
        </p:txBody>
      </p:sp>
      <p:grpSp>
        <p:nvGrpSpPr>
          <p:cNvPr id="2" name="Group 85"/>
          <p:cNvGrpSpPr/>
          <p:nvPr/>
        </p:nvGrpSpPr>
        <p:grpSpPr>
          <a:xfrm>
            <a:off x="609601" y="2514600"/>
            <a:ext cx="5644895" cy="2859024"/>
            <a:chOff x="609601" y="2514600"/>
            <a:chExt cx="5644895" cy="2859024"/>
          </a:xfrm>
        </p:grpSpPr>
        <p:cxnSp>
          <p:nvCxnSpPr>
            <p:cNvPr id="6" name="Straight Arrow Connector 5"/>
            <p:cNvCxnSpPr/>
            <p:nvPr/>
          </p:nvCxnSpPr>
          <p:spPr>
            <a:xfrm rot="5400000" flipH="1" flipV="1">
              <a:off x="1638697" y="2856309"/>
              <a:ext cx="534194"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5961888" y="2780903"/>
              <a:ext cx="534194"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flipH="1" flipV="1">
              <a:off x="1658112" y="5066109"/>
              <a:ext cx="534194"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flipH="1" flipV="1">
              <a:off x="5936710" y="5061934"/>
              <a:ext cx="621792"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rot="5400000">
              <a:off x="5218906" y="2780506"/>
              <a:ext cx="533400"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rot="5400000">
              <a:off x="4991894" y="5056632"/>
              <a:ext cx="533400"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10800000">
              <a:off x="609601" y="2589211"/>
              <a:ext cx="1295400"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rot="10800000">
              <a:off x="667512" y="4799012"/>
              <a:ext cx="1280160"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H="1">
              <a:off x="5230368" y="4745736"/>
              <a:ext cx="1024128" cy="1139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flipV="1">
              <a:off x="5486400" y="2514600"/>
              <a:ext cx="719328" cy="8812"/>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Group 86"/>
          <p:cNvGrpSpPr/>
          <p:nvPr/>
        </p:nvGrpSpPr>
        <p:grpSpPr>
          <a:xfrm>
            <a:off x="1346111" y="2234489"/>
            <a:ext cx="5740488" cy="3081528"/>
            <a:chOff x="1346249" y="2246681"/>
            <a:chExt cx="5731594" cy="3081528"/>
          </a:xfrm>
        </p:grpSpPr>
        <p:cxnSp>
          <p:nvCxnSpPr>
            <p:cNvPr id="22" name="Straight Arrow Connector 21"/>
            <p:cNvCxnSpPr/>
            <p:nvPr/>
          </p:nvCxnSpPr>
          <p:spPr>
            <a:xfrm rot="16320000" flipV="1">
              <a:off x="2328084" y="2737120"/>
              <a:ext cx="694944" cy="20542"/>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1127760" y="2709673"/>
              <a:ext cx="640080"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16200000" flipV="1">
              <a:off x="6653872" y="2663957"/>
              <a:ext cx="841248" cy="6695"/>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6143332" y="2653941"/>
              <a:ext cx="804672" cy="794"/>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16320000" flipV="1">
              <a:off x="2331400" y="4930679"/>
              <a:ext cx="713232" cy="20542"/>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5400000">
              <a:off x="1015075" y="4913377"/>
              <a:ext cx="722376"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16200000" flipV="1">
              <a:off x="6568645" y="4895093"/>
              <a:ext cx="859536" cy="6695"/>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5400000">
              <a:off x="6086648" y="4887468"/>
              <a:ext cx="786384" cy="794"/>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rot="10800000">
              <a:off x="1447800" y="2407920"/>
              <a:ext cx="1219200"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10800000">
              <a:off x="1346249" y="4582604"/>
              <a:ext cx="1342085"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rot="10800000">
              <a:off x="6453972" y="4489704"/>
              <a:ext cx="547790"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rot="10800000">
              <a:off x="6541618" y="2251208"/>
              <a:ext cx="529530"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34" name="Rectangle 4"/>
          <p:cNvSpPr>
            <a:spLocks noChangeArrowheads="1"/>
          </p:cNvSpPr>
          <p:nvPr/>
        </p:nvSpPr>
        <p:spPr bwMode="auto">
          <a:xfrm>
            <a:off x="381000" y="5638800"/>
            <a:ext cx="10668000" cy="1569660"/>
          </a:xfrm>
          <a:prstGeom prst="rect">
            <a:avLst/>
          </a:prstGeom>
          <a:noFill/>
          <a:ln w="9525">
            <a:noFill/>
            <a:miter lim="800000"/>
            <a:headEnd/>
            <a:tailEnd/>
          </a:ln>
        </p:spPr>
        <p:txBody>
          <a:bodyPr wrap="square">
            <a:spAutoFit/>
          </a:bodyPr>
          <a:lstStyle/>
          <a:p>
            <a:r>
              <a:rPr lang="en-US" sz="1600" b="1" dirty="0" smtClean="0">
                <a:latin typeface="Arial" pitchFamily="34" charset="0"/>
                <a:cs typeface="Arial" pitchFamily="34" charset="0"/>
              </a:rPr>
              <a:t>Black: Current climate (1981-2000)</a:t>
            </a:r>
          </a:p>
          <a:p>
            <a:r>
              <a:rPr lang="en-US" sz="1600" b="1" dirty="0" smtClean="0">
                <a:solidFill>
                  <a:srgbClr val="0047D6"/>
                </a:solidFill>
                <a:latin typeface="Arial" pitchFamily="34" charset="0"/>
                <a:cs typeface="Arial" pitchFamily="34" charset="0"/>
              </a:rPr>
              <a:t>Blue: A1B future climate (2081-2100)</a:t>
            </a:r>
          </a:p>
          <a:p>
            <a:r>
              <a:rPr lang="en-US" sz="1600" b="1" dirty="0" smtClean="0">
                <a:solidFill>
                  <a:srgbClr val="C00000"/>
                </a:solidFill>
                <a:latin typeface="Arial" pitchFamily="34" charset="0"/>
                <a:cs typeface="Arial" pitchFamily="34" charset="0"/>
              </a:rPr>
              <a:t>Red: A1B future climate (2081-2100) with </a:t>
            </a:r>
            <a:r>
              <a:rPr lang="en-US" sz="1600" b="1" i="1" dirty="0" smtClean="0">
                <a:solidFill>
                  <a:srgbClr val="C00000"/>
                </a:solidFill>
                <a:latin typeface="Arial" pitchFamily="34" charset="0"/>
                <a:cs typeface="Arial" pitchFamily="34" charset="0"/>
              </a:rPr>
              <a:t>R</a:t>
            </a:r>
            <a:r>
              <a:rPr lang="en-US" sz="1600" b="1" i="1" baseline="-25000" dirty="0" smtClean="0">
                <a:solidFill>
                  <a:srgbClr val="C00000"/>
                </a:solidFill>
                <a:latin typeface="Arial" pitchFamily="34" charset="0"/>
                <a:cs typeface="Arial" pitchFamily="34" charset="0"/>
              </a:rPr>
              <a:t>0</a:t>
            </a:r>
            <a:r>
              <a:rPr lang="en-US" sz="1600" b="1" dirty="0" smtClean="0">
                <a:solidFill>
                  <a:srgbClr val="C00000"/>
                </a:solidFill>
                <a:latin typeface="Arial" pitchFamily="34" charset="0"/>
                <a:cs typeface="Arial" pitchFamily="34" charset="0"/>
              </a:rPr>
              <a:t> increased by 10% and </a:t>
            </a:r>
            <a:r>
              <a:rPr lang="en-US" sz="1600" b="1" i="1" dirty="0" err="1" smtClean="0">
                <a:solidFill>
                  <a:srgbClr val="C00000"/>
                </a:solidFill>
                <a:latin typeface="Arial" pitchFamily="34" charset="0"/>
                <a:cs typeface="Arial" pitchFamily="34" charset="0"/>
              </a:rPr>
              <a:t>R</a:t>
            </a:r>
            <a:r>
              <a:rPr lang="en-US" sz="1600" b="1" i="1" baseline="-25000" dirty="0" err="1" smtClean="0">
                <a:solidFill>
                  <a:srgbClr val="C00000"/>
                </a:solidFill>
                <a:latin typeface="Arial" pitchFamily="34" charset="0"/>
                <a:cs typeface="Arial" pitchFamily="34" charset="0"/>
              </a:rPr>
              <a:t>m</a:t>
            </a:r>
            <a:r>
              <a:rPr lang="en-US" sz="1600" b="1" dirty="0" smtClean="0">
                <a:solidFill>
                  <a:srgbClr val="C00000"/>
                </a:solidFill>
                <a:latin typeface="Arial" pitchFamily="34" charset="0"/>
                <a:cs typeface="Arial" pitchFamily="34" charset="0"/>
              </a:rPr>
              <a:t> increased by 21%</a:t>
            </a:r>
          </a:p>
          <a:p>
            <a:endParaRPr lang="en-US" sz="1600" b="1" dirty="0" smtClean="0">
              <a:solidFill>
                <a:srgbClr val="FF3300"/>
              </a:solidFill>
              <a:latin typeface="Arial" pitchFamily="34" charset="0"/>
              <a:cs typeface="Arial" pitchFamily="34" charset="0"/>
            </a:endParaRPr>
          </a:p>
          <a:p>
            <a:endParaRPr lang="en-US" sz="1600" dirty="0" smtClean="0">
              <a:solidFill>
                <a:srgbClr val="C00000"/>
              </a:solidFill>
              <a:latin typeface="Arial" pitchFamily="34" charset="0"/>
              <a:cs typeface="Arial" pitchFamily="34" charset="0"/>
            </a:endParaRPr>
          </a:p>
          <a:p>
            <a:endParaRPr lang="en-US" sz="1600" dirty="0" smtClean="0">
              <a:solidFill>
                <a:srgbClr val="C00000"/>
              </a:solidFill>
              <a:latin typeface="Arial" pitchFamily="34" charset="0"/>
              <a:cs typeface="Arial" pitchFamily="34" charset="0"/>
            </a:endParaRPr>
          </a:p>
        </p:txBody>
      </p:sp>
      <p:sp>
        <p:nvSpPr>
          <p:cNvPr id="30" name="Rectangle 23"/>
          <p:cNvSpPr>
            <a:spLocks noChangeArrowheads="1"/>
          </p:cNvSpPr>
          <p:nvPr/>
        </p:nvSpPr>
        <p:spPr bwMode="auto">
          <a:xfrm>
            <a:off x="7391400" y="6488113"/>
            <a:ext cx="2057400" cy="369887"/>
          </a:xfrm>
          <a:prstGeom prst="rect">
            <a:avLst/>
          </a:prstGeom>
          <a:noFill/>
          <a:ln w="9525">
            <a:noFill/>
            <a:miter lim="800000"/>
            <a:headEnd/>
            <a:tailEnd/>
          </a:ln>
        </p:spPr>
        <p:txBody>
          <a:bodyPr>
            <a:spAutoFit/>
          </a:bodyPr>
          <a:lstStyle/>
          <a:p>
            <a:pPr eaLnBrk="0" hangingPunct="0"/>
            <a:r>
              <a:rPr lang="en-US" i="1" dirty="0">
                <a:latin typeface="Arial" pitchFamily="34" charset="0"/>
                <a:cs typeface="Arial" pitchFamily="34" charset="0"/>
              </a:rPr>
              <a:t>Lin et al. </a:t>
            </a:r>
            <a:r>
              <a:rPr lang="en-US" i="1" dirty="0" smtClean="0">
                <a:latin typeface="Arial" pitchFamily="34" charset="0"/>
                <a:cs typeface="Arial" pitchFamily="34" charset="0"/>
              </a:rPr>
              <a:t>(2012)</a:t>
            </a:r>
            <a:endParaRPr lang="en-US" i="1" dirty="0">
              <a:latin typeface="Arial" pitchFamily="34" charset="0"/>
              <a:cs typeface="Arial" pitchFamily="34" charset="0"/>
            </a:endParaRPr>
          </a:p>
        </p:txBody>
      </p:sp>
    </p:spTree>
    <p:extLst>
      <p:ext uri="{BB962C8B-B14F-4D97-AF65-F5344CB8AC3E}">
        <p14:creationId xmlns="" xmlns:p14="http://schemas.microsoft.com/office/powerpoint/2010/main" val="428492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descr="cnrmA1B2081_2100TampaSurgeAL_track261_Tampa12.86m_1.45+E4years.jpg"/>
          <p:cNvPicPr>
            <a:picLocks noChangeAspect="1"/>
          </p:cNvPicPr>
          <p:nvPr/>
        </p:nvPicPr>
        <p:blipFill>
          <a:blip r:embed="rId3" cstate="print"/>
          <a:stretch>
            <a:fillRect/>
          </a:stretch>
        </p:blipFill>
        <p:spPr>
          <a:xfrm>
            <a:off x="0" y="1524000"/>
            <a:ext cx="3634610" cy="4360164"/>
          </a:xfrm>
          <a:prstGeom prst="rect">
            <a:avLst/>
          </a:prstGeom>
        </p:spPr>
      </p:pic>
      <p:sp>
        <p:nvSpPr>
          <p:cNvPr id="2" name="Rectangle 4"/>
          <p:cNvSpPr>
            <a:spLocks noChangeArrowheads="1"/>
          </p:cNvSpPr>
          <p:nvPr/>
        </p:nvSpPr>
        <p:spPr bwMode="auto">
          <a:xfrm>
            <a:off x="2286000" y="228600"/>
            <a:ext cx="5105400" cy="492443"/>
          </a:xfrm>
          <a:prstGeom prst="rect">
            <a:avLst/>
          </a:prstGeom>
          <a:noFill/>
          <a:ln w="9525">
            <a:noFill/>
            <a:miter lim="800000"/>
            <a:headEnd/>
            <a:tailEnd/>
          </a:ln>
        </p:spPr>
        <p:txBody>
          <a:bodyPr wrap="square">
            <a:spAutoFit/>
          </a:bodyPr>
          <a:lstStyle/>
          <a:p>
            <a:r>
              <a:rPr lang="en-US" sz="2600" dirty="0" smtClean="0">
                <a:solidFill>
                  <a:srgbClr val="0F2AB1"/>
                </a:solidFill>
                <a:latin typeface="Arial" pitchFamily="34" charset="0"/>
                <a:cs typeface="Arial" pitchFamily="34" charset="0"/>
              </a:rPr>
              <a:t>Black Swan Tropical Cyclones</a:t>
            </a:r>
          </a:p>
        </p:txBody>
      </p:sp>
      <p:pic>
        <p:nvPicPr>
          <p:cNvPr id="11" name="Picture 10" descr="Dubai_5km_1thtrack4930001.jpg"/>
          <p:cNvPicPr>
            <a:picLocks noChangeAspect="1"/>
          </p:cNvPicPr>
          <p:nvPr/>
        </p:nvPicPr>
        <p:blipFill>
          <a:blip r:embed="rId4" cstate="print"/>
          <a:stretch>
            <a:fillRect/>
          </a:stretch>
        </p:blipFill>
        <p:spPr>
          <a:xfrm>
            <a:off x="3810000" y="1066800"/>
            <a:ext cx="5334000" cy="2545245"/>
          </a:xfrm>
          <a:prstGeom prst="rect">
            <a:avLst/>
          </a:prstGeom>
        </p:spPr>
      </p:pic>
      <p:pic>
        <p:nvPicPr>
          <p:cNvPr id="17" name="Picture 16" descr="3630_PerGulf_MaxEle0001.jpg"/>
          <p:cNvPicPr>
            <a:picLocks noChangeAspect="1"/>
          </p:cNvPicPr>
          <p:nvPr/>
        </p:nvPicPr>
        <p:blipFill>
          <a:blip r:embed="rId5" cstate="print"/>
          <a:stretch>
            <a:fillRect/>
          </a:stretch>
        </p:blipFill>
        <p:spPr>
          <a:xfrm>
            <a:off x="3781485" y="4114800"/>
            <a:ext cx="5362515" cy="2499091"/>
          </a:xfrm>
          <a:prstGeom prst="rect">
            <a:avLst/>
          </a:prstGeom>
        </p:spPr>
      </p:pic>
      <p:sp>
        <p:nvSpPr>
          <p:cNvPr id="8" name="Rectangle 4"/>
          <p:cNvSpPr>
            <a:spLocks noChangeArrowheads="1"/>
          </p:cNvSpPr>
          <p:nvPr/>
        </p:nvSpPr>
        <p:spPr bwMode="auto">
          <a:xfrm>
            <a:off x="1600200" y="2971800"/>
            <a:ext cx="1219200" cy="261610"/>
          </a:xfrm>
          <a:prstGeom prst="rect">
            <a:avLst/>
          </a:prstGeom>
          <a:noFill/>
          <a:ln w="9525">
            <a:noFill/>
            <a:miter lim="800000"/>
            <a:headEnd/>
            <a:tailEnd/>
          </a:ln>
        </p:spPr>
        <p:txBody>
          <a:bodyPr wrap="square">
            <a:spAutoFit/>
          </a:bodyPr>
          <a:lstStyle/>
          <a:p>
            <a:r>
              <a:rPr lang="en-US" sz="1100" b="1" dirty="0" smtClean="0">
                <a:latin typeface="Arial" pitchFamily="34" charset="0"/>
                <a:cs typeface="Arial" pitchFamily="34" charset="0"/>
              </a:rPr>
              <a:t>Tampa </a:t>
            </a:r>
          </a:p>
        </p:txBody>
      </p:sp>
      <p:sp>
        <p:nvSpPr>
          <p:cNvPr id="21" name="Oval 20"/>
          <p:cNvSpPr/>
          <p:nvPr/>
        </p:nvSpPr>
        <p:spPr>
          <a:xfrm>
            <a:off x="1676400" y="3200400"/>
            <a:ext cx="76200" cy="7315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24487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Users\Kerry\Documents\Riskproject\Surge\Climate_surge11ro_returnCI_Tampa.jpg"/>
          <p:cNvPicPr>
            <a:picLocks noChangeAspect="1" noChangeArrowheads="1"/>
          </p:cNvPicPr>
          <p:nvPr/>
        </p:nvPicPr>
        <p:blipFill>
          <a:blip r:embed="rId2" cstate="print"/>
          <a:srcRect l="7028" r="8346"/>
          <a:stretch>
            <a:fillRect/>
          </a:stretch>
        </p:blipFill>
        <p:spPr bwMode="auto">
          <a:xfrm>
            <a:off x="56077" y="638320"/>
            <a:ext cx="9087923" cy="5094265"/>
          </a:xfrm>
          <a:prstGeom prst="rect">
            <a:avLst/>
          </a:prstGeom>
          <a:noFill/>
        </p:spPr>
      </p:pic>
      <p:sp>
        <p:nvSpPr>
          <p:cNvPr id="3" name="Rectangle 2"/>
          <p:cNvSpPr/>
          <p:nvPr/>
        </p:nvSpPr>
        <p:spPr>
          <a:xfrm>
            <a:off x="1125416" y="5732585"/>
            <a:ext cx="6893169" cy="707886"/>
          </a:xfrm>
          <a:prstGeom prst="rect">
            <a:avLst/>
          </a:prstGeom>
        </p:spPr>
        <p:txBody>
          <a:bodyPr wrap="square">
            <a:spAutoFit/>
          </a:bodyPr>
          <a:lstStyle/>
          <a:p>
            <a:pPr algn="ctr"/>
            <a:r>
              <a:rPr lang="en-US" sz="2000" b="1" dirty="0" smtClean="0">
                <a:solidFill>
                  <a:srgbClr val="0033CC"/>
                </a:solidFill>
              </a:rPr>
              <a:t>Return levels for Tampa, including three cases : control (black), A1B (blue), A1B with 1.1ro and 1.21 </a:t>
            </a:r>
            <a:r>
              <a:rPr lang="en-US" sz="2000" b="1" dirty="0" err="1" smtClean="0">
                <a:solidFill>
                  <a:srgbClr val="0033CC"/>
                </a:solidFill>
              </a:rPr>
              <a:t>rm</a:t>
            </a:r>
            <a:r>
              <a:rPr lang="en-US" sz="2000" b="1" dirty="0" smtClean="0">
                <a:solidFill>
                  <a:srgbClr val="0033CC"/>
                </a:solidFill>
              </a:rPr>
              <a:t> (red)</a:t>
            </a:r>
            <a:endParaRPr lang="en-US" sz="2000" b="1" dirty="0">
              <a:solidFill>
                <a:srgbClr val="0033CC"/>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erry\Documents\Riskproject\Figures\rainfall_charleston_gfdlcm20.png"/>
          <p:cNvPicPr>
            <a:picLocks noChangeAspect="1" noChangeArrowheads="1"/>
          </p:cNvPicPr>
          <p:nvPr/>
        </p:nvPicPr>
        <p:blipFill>
          <a:blip r:embed="rId2" cstate="print"/>
          <a:srcRect/>
          <a:stretch>
            <a:fillRect/>
          </a:stretch>
        </p:blipFill>
        <p:spPr bwMode="auto">
          <a:xfrm>
            <a:off x="1" y="0"/>
            <a:ext cx="4569717" cy="3429000"/>
          </a:xfrm>
          <a:prstGeom prst="rect">
            <a:avLst/>
          </a:prstGeom>
          <a:noFill/>
        </p:spPr>
      </p:pic>
      <p:pic>
        <p:nvPicPr>
          <p:cNvPr id="3075" name="Picture 3" descr="C:\Users\Kerry\Documents\Riskproject\Figures\rainfall_charleston_miroc.png"/>
          <p:cNvPicPr>
            <a:picLocks noChangeAspect="1" noChangeArrowheads="1"/>
          </p:cNvPicPr>
          <p:nvPr/>
        </p:nvPicPr>
        <p:blipFill>
          <a:blip r:embed="rId3" cstate="print"/>
          <a:srcRect/>
          <a:stretch>
            <a:fillRect/>
          </a:stretch>
        </p:blipFill>
        <p:spPr bwMode="auto">
          <a:xfrm>
            <a:off x="0" y="3427287"/>
            <a:ext cx="4572000" cy="3430713"/>
          </a:xfrm>
          <a:prstGeom prst="rect">
            <a:avLst/>
          </a:prstGeom>
          <a:noFill/>
        </p:spPr>
      </p:pic>
      <p:pic>
        <p:nvPicPr>
          <p:cNvPr id="3076" name="Picture 4" descr="C:\Users\Kerry\Documents\Riskproject\Figures\rainfall_charleston_echam.png"/>
          <p:cNvPicPr>
            <a:picLocks noChangeAspect="1" noChangeArrowheads="1"/>
          </p:cNvPicPr>
          <p:nvPr/>
        </p:nvPicPr>
        <p:blipFill>
          <a:blip r:embed="rId4" cstate="print"/>
          <a:srcRect/>
          <a:stretch>
            <a:fillRect/>
          </a:stretch>
        </p:blipFill>
        <p:spPr bwMode="auto">
          <a:xfrm>
            <a:off x="4574282" y="3429001"/>
            <a:ext cx="4569718" cy="3429000"/>
          </a:xfrm>
          <a:prstGeom prst="rect">
            <a:avLst/>
          </a:prstGeom>
          <a:noFill/>
        </p:spPr>
      </p:pic>
      <p:pic>
        <p:nvPicPr>
          <p:cNvPr id="3077" name="Picture 5" descr="C:\Users\Kerry\Documents\Riskproject\Figures\rainfall_Charleston_CNRM.png"/>
          <p:cNvPicPr>
            <a:picLocks noChangeAspect="1" noChangeArrowheads="1"/>
          </p:cNvPicPr>
          <p:nvPr/>
        </p:nvPicPr>
        <p:blipFill>
          <a:blip r:embed="rId5" cstate="print"/>
          <a:srcRect/>
          <a:stretch>
            <a:fillRect/>
          </a:stretch>
        </p:blipFill>
        <p:spPr bwMode="auto">
          <a:xfrm>
            <a:off x="4574283" y="0"/>
            <a:ext cx="4569718" cy="3429000"/>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C:\Users\Kerry\Documents\Papers\gwdamage\gfdlgwrev.png"/>
          <p:cNvPicPr>
            <a:picLocks noChangeAspect="1" noChangeArrowheads="1"/>
          </p:cNvPicPr>
          <p:nvPr/>
        </p:nvPicPr>
        <p:blipFill>
          <a:blip r:embed="rId2" cstate="print"/>
          <a:srcRect/>
          <a:stretch>
            <a:fillRect/>
          </a:stretch>
        </p:blipFill>
        <p:spPr bwMode="auto">
          <a:xfrm>
            <a:off x="1143000" y="990600"/>
            <a:ext cx="7210879" cy="5410861"/>
          </a:xfrm>
          <a:prstGeom prst="rect">
            <a:avLst/>
          </a:prstGeom>
          <a:noFill/>
        </p:spPr>
      </p:pic>
      <p:sp>
        <p:nvSpPr>
          <p:cNvPr id="5" name="Title 4"/>
          <p:cNvSpPr>
            <a:spLocks noGrp="1"/>
          </p:cNvSpPr>
          <p:nvPr>
            <p:ph type="title"/>
          </p:nvPr>
        </p:nvSpPr>
        <p:spPr>
          <a:xfrm>
            <a:off x="457200" y="152400"/>
            <a:ext cx="8229600" cy="1143000"/>
          </a:xfrm>
        </p:spPr>
        <p:txBody>
          <a:bodyPr>
            <a:normAutofit/>
          </a:bodyPr>
          <a:lstStyle/>
          <a:p>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Projections of U.S. Insured Damage</a:t>
            </a:r>
            <a:endPar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TextBox 3"/>
          <p:cNvSpPr txBox="1"/>
          <p:nvPr/>
        </p:nvSpPr>
        <p:spPr>
          <a:xfrm>
            <a:off x="0" y="6477000"/>
            <a:ext cx="5943600" cy="381000"/>
          </a:xfrm>
          <a:prstGeom prst="rect">
            <a:avLst/>
          </a:prstGeom>
          <a:noFill/>
        </p:spPr>
        <p:txBody>
          <a:bodyPr wrap="square" rtlCol="0">
            <a:spAutoFit/>
          </a:bodyPr>
          <a:lstStyle/>
          <a:p>
            <a:r>
              <a:rPr lang="en-US" b="1" dirty="0" smtClean="0"/>
              <a:t>Emanuel, K. A., 2012, </a:t>
            </a:r>
            <a:r>
              <a:rPr lang="en-US" b="1" i="1" dirty="0" smtClean="0"/>
              <a:t>Weather, Climate, and Society</a:t>
            </a:r>
            <a:endParaRPr lang="en-US" b="1" i="1"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type="title"/>
          </p:nvPr>
        </p:nvSpPr>
        <p:spPr>
          <a:xfrm>
            <a:off x="457200" y="228600"/>
            <a:ext cx="8229600" cy="1020763"/>
          </a:xfrm>
        </p:spPr>
        <p:txBody>
          <a:bodyPr/>
          <a:lstStyle/>
          <a:p>
            <a:pPr>
              <a:defRPr/>
            </a:pPr>
            <a:r>
              <a:rPr lang="en-US" b="1" dirty="0" smtClean="0">
                <a:solidFill>
                  <a:srgbClr val="0F2AB1"/>
                </a:solidFill>
                <a:effectLst>
                  <a:outerShdw blurRad="38100" dist="38100" dir="2700000" algn="tl">
                    <a:srgbClr val="000000">
                      <a:alpha val="43137"/>
                    </a:srgbClr>
                  </a:outerShdw>
                </a:effectLst>
              </a:rPr>
              <a:t>Summary:</a:t>
            </a:r>
          </a:p>
        </p:txBody>
      </p:sp>
      <p:sp>
        <p:nvSpPr>
          <p:cNvPr id="69636" name="Rectangle 4"/>
          <p:cNvSpPr>
            <a:spLocks noGrp="1" noChangeArrowheads="1"/>
          </p:cNvSpPr>
          <p:nvPr>
            <p:ph type="body" idx="1"/>
          </p:nvPr>
        </p:nvSpPr>
        <p:spPr>
          <a:xfrm>
            <a:off x="457200" y="1600200"/>
            <a:ext cx="8229600" cy="4800600"/>
          </a:xfrm>
        </p:spPr>
        <p:txBody>
          <a:bodyPr>
            <a:normAutofit fontScale="92500"/>
          </a:bodyPr>
          <a:lstStyle/>
          <a:p>
            <a:pPr>
              <a:buSzPct val="65000"/>
              <a:buBlip>
                <a:blip r:embed="rId3"/>
              </a:buBlip>
              <a:defRPr/>
            </a:pPr>
            <a:r>
              <a:rPr lang="en-US" b="1" dirty="0" smtClean="0">
                <a:solidFill>
                  <a:srgbClr val="0F2AB1"/>
                </a:solidFill>
                <a:effectLst>
                  <a:outerShdw blurRad="38100" dist="38100" dir="2700000" algn="tl">
                    <a:srgbClr val="C0C0C0"/>
                  </a:outerShdw>
                </a:effectLst>
                <a:latin typeface="Arial" pitchFamily="34" charset="0"/>
                <a:cs typeface="Arial" pitchFamily="34" charset="0"/>
              </a:rPr>
              <a:t>History too short and inaccurate to deduce real risk from tropical cyclones</a:t>
            </a:r>
          </a:p>
          <a:p>
            <a:pPr>
              <a:buSzPct val="65000"/>
              <a:buBlip>
                <a:blip r:embed="rId3"/>
              </a:buBlip>
              <a:defRPr/>
            </a:pPr>
            <a:endParaRPr lang="en-US" b="1" dirty="0" smtClean="0">
              <a:solidFill>
                <a:srgbClr val="0F2AB1"/>
              </a:solidFill>
              <a:effectLst>
                <a:outerShdw blurRad="38100" dist="38100" dir="2700000" algn="tl">
                  <a:srgbClr val="C0C0C0"/>
                </a:outerShdw>
              </a:effectLst>
              <a:latin typeface="Arial" pitchFamily="34" charset="0"/>
              <a:cs typeface="Arial" pitchFamily="34" charset="0"/>
            </a:endParaRPr>
          </a:p>
          <a:p>
            <a:pPr>
              <a:buSzPct val="65000"/>
              <a:buBlip>
                <a:blip r:embed="rId3"/>
              </a:buBlip>
              <a:defRPr/>
            </a:pPr>
            <a:r>
              <a:rPr lang="en-US" b="1" dirty="0" smtClean="0">
                <a:solidFill>
                  <a:srgbClr val="0F2AB1"/>
                </a:solidFill>
                <a:effectLst>
                  <a:outerShdw blurRad="38100" dist="38100" dir="2700000" algn="tl">
                    <a:srgbClr val="C0C0C0"/>
                  </a:outerShdw>
                </a:effectLst>
                <a:latin typeface="Arial" pitchFamily="34" charset="0"/>
                <a:cs typeface="Arial" pitchFamily="34" charset="0"/>
              </a:rPr>
              <a:t>Global (and most regional) models are far too coarse to simulate reasonably intense tropical cyclones</a:t>
            </a:r>
          </a:p>
          <a:p>
            <a:pPr>
              <a:buSzPct val="65000"/>
              <a:buBlip>
                <a:blip r:embed="rId3"/>
              </a:buBlip>
              <a:defRPr/>
            </a:pPr>
            <a:endParaRPr lang="en-US" b="1" dirty="0" smtClean="0">
              <a:solidFill>
                <a:srgbClr val="0F2AB1"/>
              </a:solidFill>
              <a:effectLst>
                <a:outerShdw blurRad="38100" dist="38100" dir="2700000" algn="tl">
                  <a:srgbClr val="C0C0C0"/>
                </a:outerShdw>
              </a:effectLst>
              <a:latin typeface="Arial" pitchFamily="34" charset="0"/>
              <a:cs typeface="Arial" pitchFamily="34" charset="0"/>
            </a:endParaRPr>
          </a:p>
          <a:p>
            <a:pPr>
              <a:buSzPct val="65000"/>
              <a:buBlip>
                <a:blip r:embed="rId3"/>
              </a:buBlip>
              <a:defRPr/>
            </a:pPr>
            <a:r>
              <a:rPr lang="en-US" b="1" dirty="0" smtClean="0">
                <a:solidFill>
                  <a:srgbClr val="0F2AB1"/>
                </a:solidFill>
                <a:effectLst>
                  <a:outerShdw blurRad="38100" dist="38100" dir="2700000" algn="tl">
                    <a:srgbClr val="C0C0C0"/>
                  </a:outerShdw>
                </a:effectLst>
                <a:latin typeface="Arial" pitchFamily="34" charset="0"/>
                <a:cs typeface="Arial" pitchFamily="34" charset="0"/>
              </a:rPr>
              <a:t>Globally and regionally simulated tropical cyclones are not coupled to the ocean</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4"/>
          <p:cNvSpPr>
            <a:spLocks noGrp="1" noChangeArrowheads="1"/>
          </p:cNvSpPr>
          <p:nvPr>
            <p:ph type="body" idx="1"/>
          </p:nvPr>
        </p:nvSpPr>
        <p:spPr>
          <a:xfrm>
            <a:off x="533400" y="914400"/>
            <a:ext cx="8229600" cy="4876800"/>
          </a:xfrm>
        </p:spPr>
        <p:txBody>
          <a:bodyPr>
            <a:noAutofit/>
          </a:bodyPr>
          <a:lstStyle/>
          <a:p>
            <a:pPr>
              <a:buSzPct val="65000"/>
              <a:buBlip>
                <a:blip r:embed="rId3"/>
              </a:buBlip>
              <a:defRPr/>
            </a:pPr>
            <a:r>
              <a:rPr lang="en-US" sz="2800" b="1" dirty="0" smtClean="0">
                <a:solidFill>
                  <a:srgbClr val="0F2AB1"/>
                </a:solidFill>
                <a:effectLst>
                  <a:outerShdw blurRad="38100" dist="38100" dir="2700000" algn="tl">
                    <a:srgbClr val="C0C0C0"/>
                  </a:outerShdw>
                </a:effectLst>
                <a:latin typeface="Arial" pitchFamily="34" charset="0"/>
                <a:cs typeface="Arial" pitchFamily="34" charset="0"/>
              </a:rPr>
              <a:t>We have developed a technique for downscaling global models or reanalysis data sets, using a very high resolution, coupled TC model phrased in angular momentum coordinates</a:t>
            </a:r>
          </a:p>
          <a:p>
            <a:pPr>
              <a:buSzPct val="65000"/>
              <a:buBlip>
                <a:blip r:embed="rId3"/>
              </a:buBlip>
              <a:defRPr/>
            </a:pPr>
            <a:endParaRPr lang="en-US" sz="2800" b="1" dirty="0" smtClean="0">
              <a:solidFill>
                <a:srgbClr val="0F2AB1"/>
              </a:solidFill>
              <a:effectLst>
                <a:outerShdw blurRad="38100" dist="38100" dir="2700000" algn="tl">
                  <a:srgbClr val="C0C0C0"/>
                </a:outerShdw>
              </a:effectLst>
              <a:latin typeface="Arial" pitchFamily="34" charset="0"/>
              <a:cs typeface="Arial" pitchFamily="34" charset="0"/>
            </a:endParaRPr>
          </a:p>
          <a:p>
            <a:pPr>
              <a:buSzPct val="65000"/>
              <a:buBlip>
                <a:blip r:embed="rId3"/>
              </a:buBlip>
              <a:defRPr/>
            </a:pPr>
            <a:r>
              <a:rPr lang="en-US" sz="2800" b="1" dirty="0" smtClean="0">
                <a:solidFill>
                  <a:srgbClr val="0F2AB1"/>
                </a:solidFill>
                <a:effectLst>
                  <a:outerShdw blurRad="38100" dist="38100" dir="2700000" algn="tl">
                    <a:srgbClr val="C0C0C0"/>
                  </a:outerShdw>
                </a:effectLst>
                <a:latin typeface="Arial" pitchFamily="34" charset="0"/>
                <a:cs typeface="Arial" pitchFamily="34" charset="0"/>
              </a:rPr>
              <a:t>Model shows skill in capturing spatial and seasonal variability of TCs, has an excellent intensity spectrum, and captures well known climate phenomena such as ENSO and the effects of warming over the past few decades</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4"/>
          <p:cNvSpPr>
            <a:spLocks noGrp="1" noChangeArrowheads="1"/>
          </p:cNvSpPr>
          <p:nvPr>
            <p:ph type="body" idx="1"/>
          </p:nvPr>
        </p:nvSpPr>
        <p:spPr>
          <a:xfrm>
            <a:off x="533400" y="914400"/>
            <a:ext cx="8229600" cy="4876800"/>
          </a:xfrm>
        </p:spPr>
        <p:txBody>
          <a:bodyPr>
            <a:noAutofit/>
          </a:bodyPr>
          <a:lstStyle/>
          <a:p>
            <a:pPr>
              <a:buSzPct val="65000"/>
              <a:buBlip>
                <a:blip r:embed="rId3"/>
              </a:buBlip>
              <a:defRPr/>
            </a:pPr>
            <a:r>
              <a:rPr lang="en-US" sz="2800" b="1" dirty="0" smtClean="0">
                <a:solidFill>
                  <a:srgbClr val="0F2AB1"/>
                </a:solidFill>
                <a:effectLst>
                  <a:outerShdw blurRad="38100" dist="38100" dir="2700000" algn="tl">
                    <a:srgbClr val="C0C0C0"/>
                  </a:outerShdw>
                </a:effectLst>
                <a:latin typeface="Arial" pitchFamily="34" charset="0"/>
                <a:cs typeface="Arial" pitchFamily="34" charset="0"/>
              </a:rPr>
              <a:t>Technique</a:t>
            </a:r>
            <a:r>
              <a:rPr lang="en-US" sz="2800" b="1" dirty="0" smtClean="0">
                <a:solidFill>
                  <a:srgbClr val="0F2AB1"/>
                </a:solidFill>
                <a:effectLst>
                  <a:outerShdw blurRad="38100" dist="38100" dir="2700000" algn="tl">
                    <a:srgbClr val="C0C0C0"/>
                  </a:outerShdw>
                </a:effectLst>
                <a:latin typeface="Arial" pitchFamily="34" charset="0"/>
                <a:cs typeface="Arial" pitchFamily="34" charset="0"/>
              </a:rPr>
              <a:t> can also be used to assess tropical cyclone-related flood risks</a:t>
            </a:r>
            <a:endParaRPr lang="en-US" sz="2800" b="1" dirty="0" smtClean="0">
              <a:solidFill>
                <a:srgbClr val="0F2AB1"/>
              </a:solidFill>
              <a:effectLst>
                <a:outerShdw blurRad="38100" dist="38100" dir="2700000" algn="tl">
                  <a:srgbClr val="C0C0C0"/>
                </a:outerShdw>
              </a:effectLst>
              <a:latin typeface="Arial" pitchFamily="34" charset="0"/>
              <a:cs typeface="Arial" pitchFamily="34" charset="0"/>
            </a:endParaRPr>
          </a:p>
          <a:p>
            <a:pPr>
              <a:buSzPct val="65000"/>
              <a:buBlip>
                <a:blip r:embed="rId3"/>
              </a:buBlip>
              <a:defRPr/>
            </a:pPr>
            <a:endParaRPr lang="en-US" sz="2800" b="1" dirty="0" smtClean="0">
              <a:solidFill>
                <a:srgbClr val="0F2AB1"/>
              </a:solidFill>
              <a:effectLst>
                <a:outerShdw blurRad="38100" dist="38100" dir="2700000" algn="tl">
                  <a:srgbClr val="C0C0C0"/>
                </a:outerShdw>
              </a:effectLst>
              <a:latin typeface="Arial" pitchFamily="34" charset="0"/>
              <a:cs typeface="Arial" pitchFamily="34" charset="0"/>
            </a:endParaRPr>
          </a:p>
          <a:p>
            <a:pPr>
              <a:buSzPct val="65000"/>
              <a:buBlip>
                <a:blip r:embed="rId3"/>
              </a:buBlip>
              <a:defRPr/>
            </a:pPr>
            <a:r>
              <a:rPr lang="en-US" sz="2800" b="1" dirty="0" smtClean="0">
                <a:solidFill>
                  <a:srgbClr val="0F2AB1"/>
                </a:solidFill>
                <a:effectLst>
                  <a:outerShdw blurRad="38100" dist="38100" dir="2700000" algn="tl">
                    <a:srgbClr val="C0C0C0"/>
                  </a:outerShdw>
                </a:effectLst>
                <a:latin typeface="Arial" pitchFamily="34" charset="0"/>
                <a:cs typeface="Arial" pitchFamily="34" charset="0"/>
              </a:rPr>
              <a:t>When coupled to a hydrodynamic surge model, long-term surge risk can be assessed</a:t>
            </a:r>
          </a:p>
          <a:p>
            <a:pPr>
              <a:buSzPct val="65000"/>
              <a:buBlip>
                <a:blip r:embed="rId3"/>
              </a:buBlip>
              <a:defRPr/>
            </a:pPr>
            <a:endParaRPr lang="en-US" sz="2800" b="1" dirty="0" smtClean="0">
              <a:solidFill>
                <a:srgbClr val="0F2AB1"/>
              </a:solidFill>
              <a:effectLst>
                <a:outerShdw blurRad="38100" dist="38100" dir="2700000" algn="tl">
                  <a:srgbClr val="C0C0C0"/>
                </a:outerShdw>
              </a:effectLst>
              <a:latin typeface="Arial" pitchFamily="34" charset="0"/>
              <a:cs typeface="Arial" pitchFamily="34" charset="0"/>
            </a:endParaRPr>
          </a:p>
          <a:p>
            <a:pPr>
              <a:buSzPct val="65000"/>
              <a:buBlip>
                <a:blip r:embed="rId3"/>
              </a:buBlip>
              <a:defRPr/>
            </a:pPr>
            <a:endParaRPr lang="en-US" sz="2800" b="1" dirty="0" smtClean="0">
              <a:solidFill>
                <a:srgbClr val="0F2AB1"/>
              </a:solidFill>
              <a:effectLst>
                <a:outerShdw blurRad="38100" dist="38100" dir="2700000" algn="tl">
                  <a:srgbClr val="C0C0C0"/>
                </a:outerShdw>
              </a:effectLst>
              <a:latin typeface="Arial" pitchFamily="34" charset="0"/>
              <a:cs typeface="Arial" pitchFamily="34" charset="0"/>
            </a:endParaRPr>
          </a:p>
          <a:p>
            <a:pPr>
              <a:buSzPct val="65000"/>
              <a:buBlip>
                <a:blip r:embed="rId3"/>
              </a:buBlip>
              <a:defRPr/>
            </a:pPr>
            <a:endParaRPr lang="en-US" sz="2800" b="1" dirty="0" smtClean="0">
              <a:solidFill>
                <a:srgbClr val="0F2AB1"/>
              </a:solidFill>
              <a:effectLst>
                <a:outerShdw blurRad="38100" dist="38100" dir="2700000" algn="tl">
                  <a:srgbClr val="C0C0C0"/>
                </a:outerShdw>
              </a:effectLst>
              <a:latin typeface="Arial" pitchFamily="34" charset="0"/>
              <a:cs typeface="Arial" pitchFamily="34" charset="0"/>
            </a:endParaRPr>
          </a:p>
          <a:p>
            <a:pPr>
              <a:buSzPct val="65000"/>
              <a:buBlip>
                <a:blip r:embed="rId3"/>
              </a:buBlip>
              <a:defRPr/>
            </a:pPr>
            <a:endParaRPr lang="en-US" sz="2800" b="1" dirty="0" smtClean="0">
              <a:solidFill>
                <a:srgbClr val="0F2AB1"/>
              </a:solidFill>
              <a:effectLst>
                <a:outerShdw blurRad="38100" dist="38100" dir="2700000" algn="tl">
                  <a:srgbClr val="C0C0C0"/>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057400"/>
            <a:ext cx="8229600" cy="1143000"/>
          </a:xfrm>
        </p:spPr>
        <p:txBody>
          <a:bodyPr/>
          <a:lstStyle/>
          <a:p>
            <a:r>
              <a:rPr lang="en-US" b="1"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Spare Slides</a:t>
            </a:r>
            <a:endParaRPr lang="en-US" b="1" dirty="0">
              <a:solidFill>
                <a:srgbClr val="0F2AB1"/>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rcRect/>
          <a:stretch>
            <a:fillRect/>
          </a:stretch>
        </p:blipFill>
        <p:spPr bwMode="auto">
          <a:xfrm>
            <a:off x="533400" y="838200"/>
            <a:ext cx="8034548" cy="5876925"/>
          </a:xfrm>
          <a:prstGeom prst="rect">
            <a:avLst/>
          </a:prstGeom>
          <a:noFill/>
          <a:ln w="9525">
            <a:noFill/>
            <a:miter lim="800000"/>
            <a:headEnd/>
            <a:tailEnd/>
          </a:ln>
        </p:spPr>
      </p:pic>
      <p:sp>
        <p:nvSpPr>
          <p:cNvPr id="3" name="TextBox 2"/>
          <p:cNvSpPr txBox="1"/>
          <p:nvPr/>
        </p:nvSpPr>
        <p:spPr>
          <a:xfrm>
            <a:off x="304800" y="152400"/>
            <a:ext cx="8458200" cy="523220"/>
          </a:xfrm>
          <a:prstGeom prst="rect">
            <a:avLst/>
          </a:prstGeom>
          <a:noFill/>
        </p:spPr>
        <p:txBody>
          <a:bodyPr wrap="square" rtlCol="0">
            <a:spAutoFit/>
          </a:bodyPr>
          <a:lstStyle/>
          <a:p>
            <a:pPr algn="ctr"/>
            <a:r>
              <a:rPr lang="en-US" sz="2800" b="1"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Application to Other Climates</a:t>
            </a:r>
            <a:endParaRPr lang="en-US" sz="2800" b="1" dirty="0">
              <a:solidFill>
                <a:srgbClr val="0F2AB1"/>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04" name="Picture 4" descr="http://www.google.com/url?source=imglanding&amp;ct=img&amp;q=http://en.es-static.us/upl/2012/10/Hurricane-Sandy-on-October-29-2012.jpg&amp;sa=X&amp;ei=FpyjUPu9L7OE0QGYmICYCQ&amp;ved=0CAoQ8wc4hQE&amp;usg=AFQjCNEG0t8fq4Hj5tVPw_rp3S6UHOFlWw"/>
          <p:cNvPicPr>
            <a:picLocks noChangeAspect="1" noChangeArrowheads="1"/>
          </p:cNvPicPr>
          <p:nvPr/>
        </p:nvPicPr>
        <p:blipFill>
          <a:blip r:embed="rId2" cstate="print"/>
          <a:srcRect/>
          <a:stretch>
            <a:fillRect/>
          </a:stretch>
        </p:blipFill>
        <p:spPr bwMode="auto">
          <a:xfrm>
            <a:off x="0" y="0"/>
            <a:ext cx="9185562" cy="6858000"/>
          </a:xfrm>
          <a:prstGeom prst="rect">
            <a:avLst/>
          </a:prstGeom>
          <a:noFill/>
        </p:spPr>
      </p:pic>
      <p:sp>
        <p:nvSpPr>
          <p:cNvPr id="4" name="Title 3"/>
          <p:cNvSpPr>
            <a:spLocks noGrp="1"/>
          </p:cNvSpPr>
          <p:nvPr>
            <p:ph type="title"/>
          </p:nvPr>
        </p:nvSpPr>
        <p:spPr/>
        <p:txBody>
          <a:bodyPr/>
          <a:lstStyle/>
          <a:p>
            <a:r>
              <a:rPr lang="en-US" b="1" dirty="0" smtClean="0">
                <a:solidFill>
                  <a:srgbClr val="FFFF00"/>
                </a:solidFill>
                <a:effectLst>
                  <a:outerShdw blurRad="38100" dist="38100" dir="2700000" algn="tl">
                    <a:srgbClr val="000000">
                      <a:alpha val="43137"/>
                    </a:srgbClr>
                  </a:outerShdw>
                </a:effectLst>
              </a:rPr>
              <a:t>Sandy</a:t>
            </a:r>
            <a:endParaRPr lang="en-US" b="1" dirty="0">
              <a:solidFill>
                <a:srgbClr val="FFFF00"/>
              </a:solidFill>
              <a:effectLst>
                <a:outerShdw blurRad="38100" dist="38100" dir="2700000" algn="tl">
                  <a:srgbClr val="000000">
                    <a:alpha val="43137"/>
                  </a:srgbClr>
                </a:outerShdw>
              </a:effectLst>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pic>
        <p:nvPicPr>
          <p:cNvPr id="65539" name="Picture 2" descr="C:\Users\Kerry Emaanuel\Papers\IPCC_TC\version4\fig6_newt.PNG"/>
          <p:cNvPicPr>
            <a:picLocks noChangeAspect="1" noChangeArrowheads="1"/>
          </p:cNvPicPr>
          <p:nvPr/>
        </p:nvPicPr>
        <p:blipFill>
          <a:blip r:embed="rId4" cstate="print"/>
          <a:srcRect b="4630"/>
          <a:stretch>
            <a:fillRect/>
          </a:stretch>
        </p:blipFill>
        <p:spPr bwMode="auto">
          <a:xfrm>
            <a:off x="0" y="377825"/>
            <a:ext cx="9144000" cy="6411913"/>
          </a:xfrm>
          <a:prstGeom prst="rect">
            <a:avLst/>
          </a:prstGeom>
          <a:noFill/>
          <a:ln w="9525">
            <a:noFill/>
            <a:miter lim="800000"/>
            <a:headEnd/>
            <a:tailEnd/>
          </a:ln>
        </p:spPr>
      </p:pic>
      <p:sp>
        <p:nvSpPr>
          <p:cNvPr id="65540" name="TextBox 4"/>
          <p:cNvSpPr txBox="1">
            <a:spLocks noChangeArrowheads="1"/>
          </p:cNvSpPr>
          <p:nvPr/>
        </p:nvSpPr>
        <p:spPr bwMode="auto">
          <a:xfrm>
            <a:off x="2895600" y="228600"/>
            <a:ext cx="4114800" cy="523875"/>
          </a:xfrm>
          <a:prstGeom prst="rect">
            <a:avLst/>
          </a:prstGeom>
          <a:noFill/>
          <a:ln w="9525">
            <a:noFill/>
            <a:miter lim="800000"/>
            <a:headEnd/>
            <a:tailEnd/>
          </a:ln>
        </p:spPr>
        <p:txBody>
          <a:bodyPr>
            <a:spAutoFit/>
          </a:bodyPr>
          <a:lstStyle/>
          <a:p>
            <a:r>
              <a:rPr lang="en-US" sz="2800">
                <a:solidFill>
                  <a:srgbClr val="FFFF00"/>
                </a:solidFill>
              </a:rPr>
              <a:t>Genesis Distributions</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2" cstate="print"/>
          <a:srcRect/>
          <a:stretch>
            <a:fillRect/>
          </a:stretch>
        </p:blipFill>
        <p:spPr bwMode="auto">
          <a:xfrm>
            <a:off x="228600" y="762000"/>
            <a:ext cx="4517448" cy="3581400"/>
          </a:xfrm>
          <a:prstGeom prst="rect">
            <a:avLst/>
          </a:prstGeom>
          <a:noFill/>
          <a:ln w="9525">
            <a:noFill/>
            <a:miter lim="800000"/>
            <a:headEnd/>
            <a:tailEnd/>
          </a:ln>
        </p:spPr>
      </p:pic>
      <p:pic>
        <p:nvPicPr>
          <p:cNvPr id="117763" name="Picture 3"/>
          <p:cNvPicPr>
            <a:picLocks noChangeAspect="1" noChangeArrowheads="1"/>
          </p:cNvPicPr>
          <p:nvPr/>
        </p:nvPicPr>
        <p:blipFill>
          <a:blip r:embed="rId3" cstate="print"/>
          <a:srcRect/>
          <a:stretch>
            <a:fillRect/>
          </a:stretch>
        </p:blipFill>
        <p:spPr bwMode="auto">
          <a:xfrm>
            <a:off x="4495800" y="838200"/>
            <a:ext cx="4229100" cy="3448050"/>
          </a:xfrm>
          <a:prstGeom prst="rect">
            <a:avLst/>
          </a:prstGeom>
          <a:noFill/>
          <a:ln w="9525">
            <a:noFill/>
            <a:miter lim="800000"/>
            <a:headEnd/>
            <a:tailEnd/>
          </a:ln>
        </p:spPr>
      </p:pic>
      <p:sp>
        <p:nvSpPr>
          <p:cNvPr id="4" name="Rectangle 3"/>
          <p:cNvSpPr/>
          <p:nvPr/>
        </p:nvSpPr>
        <p:spPr>
          <a:xfrm>
            <a:off x="304800" y="0"/>
            <a:ext cx="8686800" cy="830997"/>
          </a:xfrm>
          <a:prstGeom prst="rect">
            <a:avLst/>
          </a:prstGeom>
        </p:spPr>
        <p:txBody>
          <a:bodyPr wrap="square">
            <a:spAutoFit/>
          </a:bodyPr>
          <a:lstStyle/>
          <a:p>
            <a:pPr algn="ctr"/>
            <a:r>
              <a:rPr lang="en-US" sz="2400" dirty="0" smtClean="0">
                <a:solidFill>
                  <a:srgbClr val="002060"/>
                </a:solidFill>
              </a:rPr>
              <a:t>Analysis of satellite-derived tropical cyclone</a:t>
            </a:r>
          </a:p>
          <a:p>
            <a:pPr algn="ctr"/>
            <a:r>
              <a:rPr lang="en-US" sz="2400" dirty="0" smtClean="0">
                <a:solidFill>
                  <a:srgbClr val="002060"/>
                </a:solidFill>
              </a:rPr>
              <a:t>lifetime-maximum wind speeds</a:t>
            </a:r>
            <a:endParaRPr lang="en-US" sz="2400" dirty="0">
              <a:solidFill>
                <a:srgbClr val="002060"/>
              </a:solidFill>
            </a:endParaRPr>
          </a:p>
        </p:txBody>
      </p:sp>
      <p:sp>
        <p:nvSpPr>
          <p:cNvPr id="5" name="Rectangle 4"/>
          <p:cNvSpPr/>
          <p:nvPr/>
        </p:nvSpPr>
        <p:spPr>
          <a:xfrm>
            <a:off x="685800" y="4343400"/>
            <a:ext cx="3886200" cy="830997"/>
          </a:xfrm>
          <a:prstGeom prst="rect">
            <a:avLst/>
          </a:prstGeom>
        </p:spPr>
        <p:txBody>
          <a:bodyPr wrap="square">
            <a:spAutoFit/>
          </a:bodyPr>
          <a:lstStyle/>
          <a:p>
            <a:pPr algn="ctr"/>
            <a:r>
              <a:rPr lang="en-US" sz="1600" dirty="0" smtClean="0">
                <a:solidFill>
                  <a:srgbClr val="002060"/>
                </a:solidFill>
              </a:rPr>
              <a:t>Box plots by year. Trend lines are shown</a:t>
            </a:r>
          </a:p>
          <a:p>
            <a:pPr algn="ctr"/>
            <a:r>
              <a:rPr lang="en-US" sz="1600" dirty="0" smtClean="0">
                <a:solidFill>
                  <a:srgbClr val="002060"/>
                </a:solidFill>
              </a:rPr>
              <a:t>for the median, 0.75 </a:t>
            </a:r>
            <a:r>
              <a:rPr lang="en-US" sz="1600" dirty="0" err="1" smtClean="0">
                <a:solidFill>
                  <a:srgbClr val="002060"/>
                </a:solidFill>
              </a:rPr>
              <a:t>quantile</a:t>
            </a:r>
            <a:r>
              <a:rPr lang="en-US" sz="1600" dirty="0" smtClean="0">
                <a:solidFill>
                  <a:srgbClr val="002060"/>
                </a:solidFill>
              </a:rPr>
              <a:t>, and 1.5 times the </a:t>
            </a:r>
            <a:r>
              <a:rPr lang="en-US" sz="1600" dirty="0" err="1" smtClean="0">
                <a:solidFill>
                  <a:srgbClr val="002060"/>
                </a:solidFill>
              </a:rPr>
              <a:t>interquartile</a:t>
            </a:r>
            <a:r>
              <a:rPr lang="en-US" sz="1600" dirty="0" smtClean="0">
                <a:solidFill>
                  <a:srgbClr val="002060"/>
                </a:solidFill>
              </a:rPr>
              <a:t> range</a:t>
            </a:r>
            <a:endParaRPr lang="en-US" sz="1600" dirty="0">
              <a:solidFill>
                <a:srgbClr val="002060"/>
              </a:solidFill>
            </a:endParaRPr>
          </a:p>
        </p:txBody>
      </p:sp>
      <p:sp>
        <p:nvSpPr>
          <p:cNvPr id="6" name="Rectangle 5"/>
          <p:cNvSpPr/>
          <p:nvPr/>
        </p:nvSpPr>
        <p:spPr>
          <a:xfrm>
            <a:off x="5029200" y="4267200"/>
            <a:ext cx="3505200" cy="1077218"/>
          </a:xfrm>
          <a:prstGeom prst="rect">
            <a:avLst/>
          </a:prstGeom>
        </p:spPr>
        <p:txBody>
          <a:bodyPr wrap="square">
            <a:spAutoFit/>
          </a:bodyPr>
          <a:lstStyle/>
          <a:p>
            <a:pPr algn="ctr"/>
            <a:r>
              <a:rPr lang="en-US" sz="1600" dirty="0" smtClean="0">
                <a:solidFill>
                  <a:srgbClr val="002060"/>
                </a:solidFill>
              </a:rPr>
              <a:t>Trends in global satellite-derived tropical cyclone maximum wind speeds by </a:t>
            </a:r>
            <a:r>
              <a:rPr lang="en-US" sz="1600" dirty="0" err="1" smtClean="0">
                <a:solidFill>
                  <a:srgbClr val="002060"/>
                </a:solidFill>
              </a:rPr>
              <a:t>quantile</a:t>
            </a:r>
            <a:r>
              <a:rPr lang="en-US" sz="1600" dirty="0" smtClean="0">
                <a:solidFill>
                  <a:srgbClr val="002060"/>
                </a:solidFill>
              </a:rPr>
              <a:t>, from 0.1 to 0.9 in increments of 0.1.</a:t>
            </a:r>
            <a:endParaRPr lang="en-US" sz="1600" dirty="0">
              <a:solidFill>
                <a:srgbClr val="002060"/>
              </a:solidFill>
            </a:endParaRPr>
          </a:p>
        </p:txBody>
      </p:sp>
      <p:sp>
        <p:nvSpPr>
          <p:cNvPr id="7" name="TextBox 6"/>
          <p:cNvSpPr txBox="1"/>
          <p:nvPr/>
        </p:nvSpPr>
        <p:spPr>
          <a:xfrm>
            <a:off x="1219200" y="5715000"/>
            <a:ext cx="7086600" cy="369332"/>
          </a:xfrm>
          <a:prstGeom prst="rect">
            <a:avLst/>
          </a:prstGeom>
          <a:noFill/>
        </p:spPr>
        <p:txBody>
          <a:bodyPr wrap="square" rtlCol="0">
            <a:spAutoFit/>
          </a:bodyPr>
          <a:lstStyle/>
          <a:p>
            <a:pPr algn="ctr"/>
            <a:r>
              <a:rPr lang="en-US" dirty="0" smtClean="0">
                <a:solidFill>
                  <a:srgbClr val="002060"/>
                </a:solidFill>
              </a:rPr>
              <a:t>Elsner, Kossin, and Jagger, </a:t>
            </a:r>
            <a:r>
              <a:rPr lang="en-US" i="1" dirty="0" smtClean="0">
                <a:solidFill>
                  <a:srgbClr val="002060"/>
                </a:solidFill>
              </a:rPr>
              <a:t>Nature</a:t>
            </a:r>
            <a:r>
              <a:rPr lang="en-US" dirty="0" smtClean="0">
                <a:solidFill>
                  <a:srgbClr val="002060"/>
                </a:solidFill>
              </a:rPr>
              <a:t>, 2008</a:t>
            </a:r>
            <a:endParaRPr lang="en-US" dirty="0">
              <a:solidFill>
                <a:srgbClr val="002060"/>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normAutofit fontScale="90000"/>
          </a:bodyPr>
          <a:lstStyle/>
          <a:p>
            <a:pPr eaLnBrk="1" hangingPunct="1">
              <a:defRPr/>
            </a:pPr>
            <a:r>
              <a:rPr lang="en-US" sz="4000" dirty="0" smtClean="0">
                <a:solidFill>
                  <a:srgbClr val="174FA9"/>
                </a:solidFill>
                <a:effectLst>
                  <a:outerShdw blurRad="38100" dist="38100" dir="2700000" algn="tl">
                    <a:srgbClr val="000000">
                      <a:alpha val="43137"/>
                    </a:srgbClr>
                  </a:outerShdw>
                </a:effectLst>
              </a:rPr>
              <a:t>Theoretical Upper Bound on Hurricane Maximum Wind Speed:</a:t>
            </a:r>
            <a:br>
              <a:rPr lang="en-US" sz="4000" dirty="0" smtClean="0">
                <a:solidFill>
                  <a:srgbClr val="174FA9"/>
                </a:solidFill>
                <a:effectLst>
                  <a:outerShdw blurRad="38100" dist="38100" dir="2700000" algn="tl">
                    <a:srgbClr val="000000">
                      <a:alpha val="43137"/>
                    </a:srgbClr>
                  </a:outerShdw>
                </a:effectLst>
              </a:rPr>
            </a:br>
            <a:r>
              <a:rPr lang="en-US" sz="4000" b="1" dirty="0" smtClean="0">
                <a:solidFill>
                  <a:srgbClr val="174FA9"/>
                </a:solidFill>
                <a:effectLst>
                  <a:outerShdw blurRad="38100" dist="38100" dir="2700000" algn="tl">
                    <a:srgbClr val="000000">
                      <a:alpha val="43137"/>
                    </a:srgbClr>
                  </a:outerShdw>
                </a:effectLst>
              </a:rPr>
              <a:t>POTENTIAL INTENSITY</a:t>
            </a:r>
          </a:p>
        </p:txBody>
      </p:sp>
      <p:graphicFrame>
        <p:nvGraphicFramePr>
          <p:cNvPr id="4098" name="Object 3"/>
          <p:cNvGraphicFramePr>
            <a:graphicFrameLocks noChangeAspect="1"/>
          </p:cNvGraphicFramePr>
          <p:nvPr>
            <p:ph idx="1"/>
          </p:nvPr>
        </p:nvGraphicFramePr>
        <p:xfrm>
          <a:off x="1041400" y="2514600"/>
          <a:ext cx="6632575" cy="2060575"/>
        </p:xfrm>
        <a:graphic>
          <a:graphicData uri="http://schemas.openxmlformats.org/presentationml/2006/ole">
            <p:oleObj spid="_x0000_s257026" name="Equation" r:id="rId4" imgW="3924000" imgH="1218960" progId="Equation.DSMT4">
              <p:embed/>
            </p:oleObj>
          </a:graphicData>
        </a:graphic>
      </p:graphicFrame>
      <p:sp>
        <p:nvSpPr>
          <p:cNvPr id="4100" name="Text Box 4"/>
          <p:cNvSpPr txBox="1">
            <a:spLocks noChangeArrowheads="1"/>
          </p:cNvSpPr>
          <p:nvPr/>
        </p:nvSpPr>
        <p:spPr bwMode="auto">
          <a:xfrm>
            <a:off x="5867400" y="4495800"/>
            <a:ext cx="2057400" cy="641350"/>
          </a:xfrm>
          <a:prstGeom prst="rect">
            <a:avLst/>
          </a:prstGeom>
          <a:noFill/>
          <a:ln w="9525">
            <a:noFill/>
            <a:miter lim="800000"/>
            <a:headEnd/>
            <a:tailEnd/>
          </a:ln>
        </p:spPr>
        <p:txBody>
          <a:bodyPr>
            <a:spAutoFit/>
          </a:bodyPr>
          <a:lstStyle/>
          <a:p>
            <a:pPr>
              <a:spcBef>
                <a:spcPct val="50000"/>
              </a:spcBef>
            </a:pPr>
            <a:r>
              <a:rPr lang="en-US" sz="1800" b="1" dirty="0">
                <a:solidFill>
                  <a:srgbClr val="00B050"/>
                </a:solidFill>
              </a:rPr>
              <a:t>Air-sea enthalpy disequilibrium</a:t>
            </a:r>
          </a:p>
        </p:txBody>
      </p:sp>
      <p:sp>
        <p:nvSpPr>
          <p:cNvPr id="4101" name="Text Box 5"/>
          <p:cNvSpPr txBox="1">
            <a:spLocks noChangeArrowheads="1"/>
          </p:cNvSpPr>
          <p:nvPr/>
        </p:nvSpPr>
        <p:spPr bwMode="auto">
          <a:xfrm>
            <a:off x="4191000" y="1752600"/>
            <a:ext cx="1676400" cy="641350"/>
          </a:xfrm>
          <a:prstGeom prst="rect">
            <a:avLst/>
          </a:prstGeom>
          <a:noFill/>
          <a:ln w="9525">
            <a:noFill/>
            <a:miter lim="800000"/>
            <a:headEnd/>
            <a:tailEnd/>
          </a:ln>
        </p:spPr>
        <p:txBody>
          <a:bodyPr>
            <a:spAutoFit/>
          </a:bodyPr>
          <a:lstStyle/>
          <a:p>
            <a:pPr>
              <a:spcBef>
                <a:spcPct val="50000"/>
              </a:spcBef>
            </a:pPr>
            <a:r>
              <a:rPr lang="en-US" sz="1800" b="1" dirty="0">
                <a:solidFill>
                  <a:srgbClr val="00B050"/>
                </a:solidFill>
              </a:rPr>
              <a:t>Surface temperature</a:t>
            </a:r>
          </a:p>
        </p:txBody>
      </p:sp>
      <p:sp>
        <p:nvSpPr>
          <p:cNvPr id="4102" name="Text Box 6"/>
          <p:cNvSpPr txBox="1">
            <a:spLocks noChangeArrowheads="1"/>
          </p:cNvSpPr>
          <p:nvPr/>
        </p:nvSpPr>
        <p:spPr bwMode="auto">
          <a:xfrm>
            <a:off x="4343400" y="4495800"/>
            <a:ext cx="1600200" cy="641350"/>
          </a:xfrm>
          <a:prstGeom prst="rect">
            <a:avLst/>
          </a:prstGeom>
          <a:noFill/>
          <a:ln w="9525">
            <a:noFill/>
            <a:miter lim="800000"/>
            <a:headEnd/>
            <a:tailEnd/>
          </a:ln>
        </p:spPr>
        <p:txBody>
          <a:bodyPr>
            <a:spAutoFit/>
          </a:bodyPr>
          <a:lstStyle/>
          <a:p>
            <a:pPr>
              <a:spcBef>
                <a:spcPct val="50000"/>
              </a:spcBef>
            </a:pPr>
            <a:r>
              <a:rPr lang="en-US" sz="1800" b="1" dirty="0">
                <a:solidFill>
                  <a:srgbClr val="00B050"/>
                </a:solidFill>
              </a:rPr>
              <a:t>Outflow temperature</a:t>
            </a:r>
          </a:p>
        </p:txBody>
      </p:sp>
      <p:sp>
        <p:nvSpPr>
          <p:cNvPr id="4103" name="Line 7"/>
          <p:cNvSpPr>
            <a:spLocks noChangeShapeType="1"/>
          </p:cNvSpPr>
          <p:nvPr/>
        </p:nvSpPr>
        <p:spPr bwMode="auto">
          <a:xfrm flipV="1">
            <a:off x="4648200" y="4038600"/>
            <a:ext cx="228600" cy="457200"/>
          </a:xfrm>
          <a:prstGeom prst="line">
            <a:avLst/>
          </a:prstGeom>
          <a:noFill/>
          <a:ln w="9525">
            <a:solidFill>
              <a:schemeClr val="tx1"/>
            </a:solidFill>
            <a:round/>
            <a:headEnd/>
            <a:tailEnd type="triangle" w="med" len="med"/>
          </a:ln>
        </p:spPr>
        <p:txBody>
          <a:bodyPr/>
          <a:lstStyle/>
          <a:p>
            <a:endParaRPr lang="en-US"/>
          </a:p>
        </p:txBody>
      </p:sp>
      <p:sp>
        <p:nvSpPr>
          <p:cNvPr id="4104" name="Line 8"/>
          <p:cNvSpPr>
            <a:spLocks noChangeShapeType="1"/>
          </p:cNvSpPr>
          <p:nvPr/>
        </p:nvSpPr>
        <p:spPr bwMode="auto">
          <a:xfrm flipH="1">
            <a:off x="4724400" y="2362200"/>
            <a:ext cx="381000" cy="304800"/>
          </a:xfrm>
          <a:prstGeom prst="line">
            <a:avLst/>
          </a:prstGeom>
          <a:noFill/>
          <a:ln w="9525">
            <a:solidFill>
              <a:schemeClr val="tx1"/>
            </a:solidFill>
            <a:round/>
            <a:headEnd/>
            <a:tailEnd type="triangle" w="med" len="med"/>
          </a:ln>
        </p:spPr>
        <p:txBody>
          <a:bodyPr/>
          <a:lstStyle/>
          <a:p>
            <a:endParaRPr lang="en-US"/>
          </a:p>
        </p:txBody>
      </p:sp>
      <p:sp>
        <p:nvSpPr>
          <p:cNvPr id="4105" name="Text Box 9"/>
          <p:cNvSpPr txBox="1">
            <a:spLocks noChangeArrowheads="1"/>
          </p:cNvSpPr>
          <p:nvPr/>
        </p:nvSpPr>
        <p:spPr bwMode="auto">
          <a:xfrm>
            <a:off x="1905000" y="4495800"/>
            <a:ext cx="1981200" cy="1465263"/>
          </a:xfrm>
          <a:prstGeom prst="rect">
            <a:avLst/>
          </a:prstGeom>
          <a:noFill/>
          <a:ln w="9525">
            <a:noFill/>
            <a:miter lim="800000"/>
            <a:headEnd/>
            <a:tailEnd/>
          </a:ln>
        </p:spPr>
        <p:txBody>
          <a:bodyPr>
            <a:spAutoFit/>
          </a:bodyPr>
          <a:lstStyle/>
          <a:p>
            <a:pPr>
              <a:spcBef>
                <a:spcPct val="50000"/>
              </a:spcBef>
            </a:pPr>
            <a:r>
              <a:rPr lang="en-US" sz="1800" b="1" dirty="0">
                <a:solidFill>
                  <a:srgbClr val="00B050"/>
                </a:solidFill>
              </a:rPr>
              <a:t>Ratio of exchange coefficients of enthalpy and momentum</a:t>
            </a:r>
          </a:p>
        </p:txBody>
      </p:sp>
      <p:sp>
        <p:nvSpPr>
          <p:cNvPr id="4106" name="Line 10"/>
          <p:cNvSpPr>
            <a:spLocks noChangeShapeType="1"/>
          </p:cNvSpPr>
          <p:nvPr/>
        </p:nvSpPr>
        <p:spPr bwMode="auto">
          <a:xfrm flipV="1">
            <a:off x="2514600" y="4038600"/>
            <a:ext cx="838200" cy="4572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3" cstate="print"/>
          <a:srcRect l="8392" r="10912"/>
          <a:stretch>
            <a:fillRect/>
          </a:stretch>
        </p:blipFill>
        <p:spPr bwMode="auto">
          <a:xfrm>
            <a:off x="533400" y="762000"/>
            <a:ext cx="7654925" cy="5916613"/>
          </a:xfrm>
          <a:prstGeom prst="rect">
            <a:avLst/>
          </a:prstGeom>
          <a:noFill/>
          <a:ln w="9525">
            <a:noFill/>
            <a:miter lim="800000"/>
            <a:headEnd/>
            <a:tailEnd/>
          </a:ln>
        </p:spPr>
      </p:pic>
      <p:sp>
        <p:nvSpPr>
          <p:cNvPr id="5" name="TextBox 4"/>
          <p:cNvSpPr txBox="1"/>
          <p:nvPr/>
        </p:nvSpPr>
        <p:spPr>
          <a:xfrm>
            <a:off x="990600" y="381000"/>
            <a:ext cx="7239000" cy="523875"/>
          </a:xfrm>
          <a:prstGeom prst="rect">
            <a:avLst/>
          </a:prstGeom>
          <a:noFill/>
        </p:spPr>
        <p:txBody>
          <a:bodyPr>
            <a:spAutoFit/>
          </a:bodyPr>
          <a:lstStyle/>
          <a:p>
            <a:pPr algn="ctr">
              <a:defRPr/>
            </a:pPr>
            <a:r>
              <a:rPr lang="en-US" sz="2800" dirty="0">
                <a:solidFill>
                  <a:srgbClr val="0070C0"/>
                </a:solidFill>
                <a:effectLst>
                  <a:outerShdw blurRad="38100" dist="38100" dir="2700000" algn="tl">
                    <a:srgbClr val="000000">
                      <a:alpha val="43137"/>
                    </a:srgbClr>
                  </a:outerShdw>
                </a:effectLst>
              </a:rPr>
              <a:t>Annual Maximum Potential Intensity (m/s)</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i1520-0493-128-4-1139-f04"/>
          <p:cNvPicPr>
            <a:picLocks noChangeAspect="1" noChangeArrowheads="1"/>
          </p:cNvPicPr>
          <p:nvPr/>
        </p:nvPicPr>
        <p:blipFill>
          <a:blip r:embed="rId3" cstate="print"/>
          <a:srcRect b="50824"/>
          <a:stretch>
            <a:fillRect/>
          </a:stretch>
        </p:blipFill>
        <p:spPr bwMode="auto">
          <a:xfrm>
            <a:off x="1600200" y="411163"/>
            <a:ext cx="6400800" cy="5905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2" descr="C:\Users\Kerry Emaanuel\Papers\IPCC_TC\version4\fig5_newbt.PNG"/>
          <p:cNvPicPr>
            <a:picLocks noGrp="1" noChangeAspect="1" noChangeArrowheads="1"/>
          </p:cNvPicPr>
          <p:nvPr>
            <p:ph idx="4294967295"/>
          </p:nvPr>
        </p:nvPicPr>
        <p:blipFill>
          <a:blip r:embed="rId3" cstate="print"/>
          <a:srcRect/>
          <a:stretch>
            <a:fillRect/>
          </a:stretch>
        </p:blipFill>
        <p:spPr>
          <a:xfrm>
            <a:off x="0" y="430213"/>
            <a:ext cx="8982075" cy="6427787"/>
          </a:xfrm>
          <a:noFill/>
        </p:spPr>
      </p:pic>
      <p:sp>
        <p:nvSpPr>
          <p:cNvPr id="6" name="TextBox 5"/>
          <p:cNvSpPr txBox="1"/>
          <p:nvPr/>
        </p:nvSpPr>
        <p:spPr>
          <a:xfrm>
            <a:off x="533400" y="228600"/>
            <a:ext cx="8077200" cy="461665"/>
          </a:xfrm>
          <a:prstGeom prst="rect">
            <a:avLst/>
          </a:prstGeom>
          <a:noFill/>
        </p:spPr>
        <p:txBody>
          <a:bodyPr>
            <a:spAutoFit/>
          </a:bodyPr>
          <a:lstStyle/>
          <a:p>
            <a:pPr>
              <a:defRPr/>
            </a:pPr>
            <a:r>
              <a:rPr lang="en-US" sz="2400" b="1" dirty="0">
                <a:solidFill>
                  <a:srgbClr val="0F2AB1"/>
                </a:solidFill>
                <a:effectLst>
                  <a:outerShdw blurRad="38100" dist="38100" dir="2700000" algn="tl">
                    <a:srgbClr val="000000">
                      <a:alpha val="43137"/>
                    </a:srgbClr>
                  </a:outerShdw>
                </a:effectLst>
              </a:rPr>
              <a:t>Simulated vs. Observed Power Dissipation Trends,  1980-2006</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8"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pic>
        <p:nvPicPr>
          <p:cNvPr id="12291" name="Picture 9" descr="hurr_num_cat"/>
          <p:cNvPicPr>
            <a:picLocks noChangeAspect="1" noChangeArrowheads="1"/>
          </p:cNvPicPr>
          <p:nvPr/>
        </p:nvPicPr>
        <p:blipFill>
          <a:blip r:embed="rId4" cstate="print"/>
          <a:srcRect t="5711"/>
          <a:stretch>
            <a:fillRect/>
          </a:stretch>
        </p:blipFill>
        <p:spPr bwMode="auto">
          <a:xfrm>
            <a:off x="609600" y="1146175"/>
            <a:ext cx="8077200" cy="5711825"/>
          </a:xfrm>
          <a:prstGeom prst="rect">
            <a:avLst/>
          </a:prstGeom>
          <a:noFill/>
          <a:ln w="9525">
            <a:noFill/>
            <a:miter lim="800000"/>
            <a:headEnd/>
            <a:tailEnd/>
          </a:ln>
        </p:spPr>
      </p:pic>
      <p:sp>
        <p:nvSpPr>
          <p:cNvPr id="12292" name="Text Box 10"/>
          <p:cNvSpPr txBox="1">
            <a:spLocks noChangeArrowheads="1"/>
          </p:cNvSpPr>
          <p:nvPr/>
        </p:nvSpPr>
        <p:spPr bwMode="auto">
          <a:xfrm>
            <a:off x="685800" y="152400"/>
            <a:ext cx="8001000" cy="954107"/>
          </a:xfrm>
          <a:prstGeom prst="rect">
            <a:avLst/>
          </a:prstGeom>
          <a:noFill/>
          <a:ln w="9525">
            <a:noFill/>
            <a:miter lim="800000"/>
            <a:headEnd/>
            <a:tailEnd/>
          </a:ln>
        </p:spPr>
        <p:txBody>
          <a:bodyPr>
            <a:spAutoFit/>
          </a:bodyPr>
          <a:lstStyle/>
          <a:p>
            <a:pPr algn="ctr">
              <a:spcBef>
                <a:spcPct val="50000"/>
              </a:spcBef>
            </a:pPr>
            <a:r>
              <a:rPr lang="en-US" sz="2800" dirty="0">
                <a:solidFill>
                  <a:srgbClr val="FFFF66"/>
                </a:solidFill>
                <a:effectLst>
                  <a:outerShdw blurRad="38100" dist="38100" dir="2700000" algn="tl">
                    <a:srgbClr val="000000">
                      <a:alpha val="43137"/>
                    </a:srgbClr>
                  </a:outerShdw>
                </a:effectLst>
              </a:rPr>
              <a:t>Total Number of </a:t>
            </a:r>
            <a:r>
              <a:rPr lang="en-US" sz="2800" dirty="0" smtClean="0">
                <a:solidFill>
                  <a:srgbClr val="FFFF66"/>
                </a:solidFill>
                <a:effectLst>
                  <a:outerShdw blurRad="38100" dist="38100" dir="2700000" algn="tl">
                    <a:srgbClr val="000000">
                      <a:alpha val="43137"/>
                    </a:srgbClr>
                  </a:outerShdw>
                </a:effectLst>
              </a:rPr>
              <a:t>United States Landfall </a:t>
            </a:r>
            <a:r>
              <a:rPr lang="en-US" sz="2800" dirty="0">
                <a:solidFill>
                  <a:srgbClr val="FFFF66"/>
                </a:solidFill>
                <a:effectLst>
                  <a:outerShdw blurRad="38100" dist="38100" dir="2700000" algn="tl">
                    <a:srgbClr val="000000">
                      <a:alpha val="43137"/>
                    </a:srgbClr>
                  </a:outerShdw>
                </a:effectLst>
              </a:rPr>
              <a:t>Events, by Category, 1870-2004</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pic>
        <p:nvPicPr>
          <p:cNvPr id="13315" name="Picture 6" descr="hurr_damage_cat"/>
          <p:cNvPicPr>
            <a:picLocks noChangeAspect="1" noChangeArrowheads="1"/>
          </p:cNvPicPr>
          <p:nvPr/>
        </p:nvPicPr>
        <p:blipFill>
          <a:blip r:embed="rId4" cstate="print"/>
          <a:srcRect t="5711"/>
          <a:stretch>
            <a:fillRect/>
          </a:stretch>
        </p:blipFill>
        <p:spPr bwMode="auto">
          <a:xfrm>
            <a:off x="609600" y="974725"/>
            <a:ext cx="8077200" cy="5713413"/>
          </a:xfrm>
          <a:prstGeom prst="rect">
            <a:avLst/>
          </a:prstGeom>
          <a:noFill/>
          <a:ln w="9525">
            <a:noFill/>
            <a:miter lim="800000"/>
            <a:headEnd/>
            <a:tailEnd/>
          </a:ln>
        </p:spPr>
      </p:pic>
      <p:sp>
        <p:nvSpPr>
          <p:cNvPr id="13316" name="Text Box 7"/>
          <p:cNvSpPr txBox="1">
            <a:spLocks noChangeArrowheads="1"/>
          </p:cNvSpPr>
          <p:nvPr/>
        </p:nvSpPr>
        <p:spPr bwMode="auto">
          <a:xfrm>
            <a:off x="685800" y="0"/>
            <a:ext cx="8001000" cy="954107"/>
          </a:xfrm>
          <a:prstGeom prst="rect">
            <a:avLst/>
          </a:prstGeom>
          <a:noFill/>
          <a:ln w="9525">
            <a:noFill/>
            <a:miter lim="800000"/>
            <a:headEnd/>
            <a:tailEnd/>
          </a:ln>
        </p:spPr>
        <p:txBody>
          <a:bodyPr>
            <a:spAutoFit/>
          </a:bodyPr>
          <a:lstStyle/>
          <a:p>
            <a:pPr algn="ctr">
              <a:spcBef>
                <a:spcPct val="50000"/>
              </a:spcBef>
            </a:pPr>
            <a:r>
              <a:rPr lang="en-US" sz="2800" dirty="0">
                <a:solidFill>
                  <a:srgbClr val="FFFF66"/>
                </a:solidFill>
                <a:effectLst>
                  <a:outerShdw blurRad="38100" dist="38100" dir="2700000" algn="tl">
                    <a:srgbClr val="000000">
                      <a:alpha val="43137"/>
                    </a:srgbClr>
                  </a:outerShdw>
                </a:effectLst>
              </a:rPr>
              <a:t>U.S. Hurricane Damage, 1900-2004</a:t>
            </a:r>
            <a:r>
              <a:rPr lang="en-US" sz="2800" dirty="0" smtClean="0">
                <a:solidFill>
                  <a:srgbClr val="FFFF66"/>
                </a:solidFill>
                <a:effectLst>
                  <a:outerShdw blurRad="38100" dist="38100" dir="2700000" algn="tl">
                    <a:srgbClr val="000000">
                      <a:alpha val="43137"/>
                    </a:srgbClr>
                  </a:outerShdw>
                </a:effectLst>
              </a:rPr>
              <a:t>, Adjusted </a:t>
            </a:r>
            <a:r>
              <a:rPr lang="en-US" sz="2800" dirty="0">
                <a:solidFill>
                  <a:srgbClr val="FFFF66"/>
                </a:solidFill>
                <a:effectLst>
                  <a:outerShdw blurRad="38100" dist="38100" dir="2700000" algn="tl">
                    <a:srgbClr val="000000">
                      <a:alpha val="43137"/>
                    </a:srgbClr>
                  </a:outerShdw>
                </a:effectLst>
              </a:rPr>
              <a:t>for Inflation, Wealth, and Population</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457200" y="0"/>
            <a:ext cx="8229600" cy="1143000"/>
          </a:xfrm>
        </p:spPr>
        <p:txBody>
          <a:bodyPr/>
          <a:lstStyle/>
          <a:p>
            <a:pPr eaLnBrk="1" hangingPunct="1">
              <a:defRPr/>
            </a:pPr>
            <a:r>
              <a:rPr lang="en-US" dirty="0">
                <a:solidFill>
                  <a:srgbClr val="0F2AB1"/>
                </a:solidFill>
                <a:effectLst>
                  <a:outerShdw blurRad="38100" dist="38100" dir="2700000" algn="tl">
                    <a:srgbClr val="000000">
                      <a:alpha val="43137"/>
                    </a:srgbClr>
                  </a:outerShdw>
                </a:effectLst>
              </a:rPr>
              <a:t>Seasonal Cycles</a:t>
            </a:r>
          </a:p>
        </p:txBody>
      </p:sp>
      <p:sp>
        <p:nvSpPr>
          <p:cNvPr id="148484" name="TextBox 5"/>
          <p:cNvSpPr txBox="1">
            <a:spLocks noChangeArrowheads="1"/>
          </p:cNvSpPr>
          <p:nvPr/>
        </p:nvSpPr>
        <p:spPr bwMode="auto">
          <a:xfrm>
            <a:off x="3962400" y="6019800"/>
            <a:ext cx="2133600" cy="457200"/>
          </a:xfrm>
          <a:prstGeom prst="rect">
            <a:avLst/>
          </a:prstGeom>
          <a:noFill/>
          <a:ln w="9525">
            <a:noFill/>
            <a:miter lim="800000"/>
            <a:headEnd/>
            <a:tailEnd/>
          </a:ln>
        </p:spPr>
        <p:txBody>
          <a:bodyPr>
            <a:spAutoFit/>
          </a:bodyPr>
          <a:lstStyle/>
          <a:p>
            <a:pPr>
              <a:defRPr/>
            </a:pPr>
            <a:r>
              <a:rPr lang="en-US" dirty="0">
                <a:effectLst>
                  <a:outerShdw blurRad="38100" dist="38100" dir="2700000" algn="tl">
                    <a:srgbClr val="C0C0C0"/>
                  </a:outerShdw>
                </a:effectLst>
                <a:cs typeface="+mn-cs"/>
              </a:rPr>
              <a:t>Atlantic</a:t>
            </a:r>
          </a:p>
        </p:txBody>
      </p:sp>
      <p:pic>
        <p:nvPicPr>
          <p:cNvPr id="25605" name="Picture 6" descr="C:\Users\Kerry Emaanuel\Papers\IPCC_TC\version4\fig2a_newt.PNG"/>
          <p:cNvPicPr>
            <a:picLocks noChangeAspect="1" noChangeArrowheads="1"/>
          </p:cNvPicPr>
          <p:nvPr/>
        </p:nvPicPr>
        <p:blipFill>
          <a:blip r:embed="rId3" cstate="print"/>
          <a:srcRect/>
          <a:stretch>
            <a:fillRect/>
          </a:stretch>
        </p:blipFill>
        <p:spPr bwMode="auto">
          <a:xfrm>
            <a:off x="1066800" y="800100"/>
            <a:ext cx="7010400" cy="5256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type="title"/>
          </p:nvPr>
        </p:nvSpPr>
        <p:spPr>
          <a:xfrm>
            <a:off x="381000" y="0"/>
            <a:ext cx="8458200" cy="1143000"/>
          </a:xfrm>
        </p:spPr>
        <p:txBody>
          <a:bodyPr rtlCol="0">
            <a:normAutofit/>
          </a:bodyPr>
          <a:lstStyle/>
          <a:p>
            <a:pPr eaLnBrk="1" fontAlgn="auto" hangingPunct="1">
              <a:spcAft>
                <a:spcPts val="0"/>
              </a:spcAft>
              <a:defRPr/>
            </a:pPr>
            <a:r>
              <a:rPr lang="en-US" sz="3200" dirty="0">
                <a:solidFill>
                  <a:srgbClr val="0F2AB1"/>
                </a:solidFill>
                <a:effectLst>
                  <a:outerShdw blurRad="38100" dist="38100" dir="2700000" algn="tl">
                    <a:srgbClr val="000000">
                      <a:alpha val="43137"/>
                    </a:srgbClr>
                  </a:outerShdw>
                </a:effectLst>
              </a:rPr>
              <a:t>3000 Tracks within 100 km of Miami</a:t>
            </a:r>
          </a:p>
        </p:txBody>
      </p:sp>
      <p:sp>
        <p:nvSpPr>
          <p:cNvPr id="17412" name="Text Box 12"/>
          <p:cNvSpPr txBox="1">
            <a:spLocks noChangeArrowheads="1"/>
          </p:cNvSpPr>
          <p:nvPr/>
        </p:nvSpPr>
        <p:spPr bwMode="auto">
          <a:xfrm>
            <a:off x="6934200" y="6019800"/>
            <a:ext cx="1981200" cy="641350"/>
          </a:xfrm>
          <a:prstGeom prst="rect">
            <a:avLst/>
          </a:prstGeom>
          <a:noFill/>
          <a:ln w="9525">
            <a:noFill/>
            <a:miter lim="800000"/>
            <a:headEnd/>
            <a:tailEnd/>
          </a:ln>
        </p:spPr>
        <p:txBody>
          <a:bodyPr>
            <a:spAutoFit/>
          </a:bodyPr>
          <a:lstStyle/>
          <a:p>
            <a:pPr>
              <a:spcBef>
                <a:spcPct val="50000"/>
              </a:spcBef>
            </a:pPr>
            <a:r>
              <a:rPr lang="en-US" b="1" dirty="0">
                <a:latin typeface="Calibri" pitchFamily="34" charset="0"/>
              </a:rPr>
              <a:t>95% confidence bounds</a:t>
            </a:r>
          </a:p>
        </p:txBody>
      </p:sp>
      <p:pic>
        <p:nvPicPr>
          <p:cNvPr id="5122" name="Picture 2" descr="C:\Users\Kerry Emaanuel\Riskproject\Mia2\histoerrt.PNG"/>
          <p:cNvPicPr>
            <a:picLocks noChangeAspect="1" noChangeArrowheads="1"/>
          </p:cNvPicPr>
          <p:nvPr/>
        </p:nvPicPr>
        <p:blipFill>
          <a:blip r:embed="rId3" cstate="print"/>
          <a:srcRect/>
          <a:stretch>
            <a:fillRect/>
          </a:stretch>
        </p:blipFill>
        <p:spPr bwMode="auto">
          <a:xfrm>
            <a:off x="1066799" y="800350"/>
            <a:ext cx="7368589" cy="552425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5562600"/>
            <a:ext cx="7772400" cy="369332"/>
          </a:xfrm>
          <a:prstGeom prst="rect">
            <a:avLst/>
          </a:prstGeom>
          <a:noFill/>
        </p:spPr>
        <p:txBody>
          <a:bodyPr wrap="square" rtlCol="0">
            <a:spAutoFit/>
          </a:bodyPr>
          <a:lstStyle/>
          <a:p>
            <a:r>
              <a:rPr lang="en-US" dirty="0" smtClean="0"/>
              <a:t>Source: Scileppi and Donnelly, 2007: </a:t>
            </a:r>
            <a:r>
              <a:rPr lang="en-US" i="1" dirty="0" err="1" smtClean="0"/>
              <a:t>Geochem</a:t>
            </a:r>
            <a:r>
              <a:rPr lang="en-US" i="1" dirty="0" smtClean="0"/>
              <a:t>., </a:t>
            </a:r>
            <a:r>
              <a:rPr lang="en-US" i="1" dirty="0" err="1" smtClean="0"/>
              <a:t>Geophys</a:t>
            </a:r>
            <a:r>
              <a:rPr lang="en-US" i="1" dirty="0" smtClean="0"/>
              <a:t>., </a:t>
            </a:r>
            <a:r>
              <a:rPr lang="en-US" i="1" dirty="0" err="1" smtClean="0"/>
              <a:t>Geosys</a:t>
            </a:r>
            <a:r>
              <a:rPr lang="en-US" dirty="0" smtClean="0"/>
              <a:t>., </a:t>
            </a:r>
            <a:r>
              <a:rPr lang="en-US" b="1" dirty="0" smtClean="0"/>
              <a:t>8</a:t>
            </a:r>
            <a:endParaRPr lang="en-US" b="1" dirty="0"/>
          </a:p>
        </p:txBody>
      </p:sp>
      <p:pic>
        <p:nvPicPr>
          <p:cNvPr id="819202" name="Picture 2"/>
          <p:cNvPicPr>
            <a:picLocks noChangeAspect="1" noChangeArrowheads="1"/>
          </p:cNvPicPr>
          <p:nvPr/>
        </p:nvPicPr>
        <p:blipFill>
          <a:blip r:embed="rId2" cstate="print"/>
          <a:srcRect/>
          <a:stretch>
            <a:fillRect/>
          </a:stretch>
        </p:blipFill>
        <p:spPr bwMode="auto">
          <a:xfrm>
            <a:off x="-1" y="457200"/>
            <a:ext cx="9144001" cy="4996614"/>
          </a:xfrm>
          <a:prstGeom prst="rect">
            <a:avLst/>
          </a:prstGeom>
          <a:noFill/>
          <a:ln w="9525">
            <a:noFill/>
            <a:miter lim="800000"/>
            <a:headEnd/>
            <a:tailEnd/>
          </a:ln>
        </p:spPr>
      </p:pic>
      <p:sp>
        <p:nvSpPr>
          <p:cNvPr id="6" name="TextBox 5"/>
          <p:cNvSpPr txBox="1"/>
          <p:nvPr/>
        </p:nvSpPr>
        <p:spPr>
          <a:xfrm>
            <a:off x="228600" y="228600"/>
            <a:ext cx="4038600" cy="369332"/>
          </a:xfrm>
          <a:prstGeom prst="rect">
            <a:avLst/>
          </a:prstGeom>
          <a:noFill/>
        </p:spPr>
        <p:txBody>
          <a:bodyPr wrap="square" rtlCol="0">
            <a:spAutoFit/>
          </a:bodyPr>
          <a:lstStyle/>
          <a:p>
            <a:r>
              <a:rPr lang="en-US" dirty="0" smtClean="0">
                <a:solidFill>
                  <a:srgbClr val="0033CC"/>
                </a:solidFill>
              </a:rPr>
              <a:t>From historical archives</a:t>
            </a:r>
            <a:endParaRPr lang="en-US" dirty="0">
              <a:solidFill>
                <a:srgbClr val="0033CC"/>
              </a:solidFill>
            </a:endParaRPr>
          </a:p>
        </p:txBody>
      </p:sp>
      <p:cxnSp>
        <p:nvCxnSpPr>
          <p:cNvPr id="8" name="Straight Arrow Connector 7"/>
          <p:cNvCxnSpPr/>
          <p:nvPr/>
        </p:nvCxnSpPr>
        <p:spPr>
          <a:xfrm>
            <a:off x="1143000" y="685800"/>
            <a:ext cx="533400" cy="914400"/>
          </a:xfrm>
          <a:prstGeom prst="straightConnector1">
            <a:avLst/>
          </a:prstGeom>
          <a:ln w="25400">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410200" y="228600"/>
            <a:ext cx="3429000" cy="369332"/>
          </a:xfrm>
          <a:prstGeom prst="rect">
            <a:avLst/>
          </a:prstGeom>
          <a:noFill/>
        </p:spPr>
        <p:txBody>
          <a:bodyPr wrap="square" rtlCol="0">
            <a:spAutoFit/>
          </a:bodyPr>
          <a:lstStyle/>
          <a:p>
            <a:r>
              <a:rPr lang="en-US" dirty="0" smtClean="0">
                <a:solidFill>
                  <a:srgbClr val="0033CC"/>
                </a:solidFill>
              </a:rPr>
              <a:t>From tide gauge at the Battery</a:t>
            </a:r>
            <a:endParaRPr lang="en-US" dirty="0">
              <a:solidFill>
                <a:srgbClr val="0033CC"/>
              </a:solidFill>
            </a:endParaRPr>
          </a:p>
        </p:txBody>
      </p:sp>
      <p:cxnSp>
        <p:nvCxnSpPr>
          <p:cNvPr id="11" name="Straight Arrow Connector 10"/>
          <p:cNvCxnSpPr/>
          <p:nvPr/>
        </p:nvCxnSpPr>
        <p:spPr>
          <a:xfrm flipH="1">
            <a:off x="4800600" y="609600"/>
            <a:ext cx="3200400" cy="2057400"/>
          </a:xfrm>
          <a:prstGeom prst="straightConnector1">
            <a:avLst/>
          </a:prstGeom>
          <a:ln w="25400">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458200" y="1676400"/>
            <a:ext cx="914400" cy="307777"/>
          </a:xfrm>
          <a:prstGeom prst="rect">
            <a:avLst/>
          </a:prstGeom>
          <a:noFill/>
        </p:spPr>
        <p:txBody>
          <a:bodyPr wrap="square" rtlCol="0">
            <a:spAutoFit/>
          </a:bodyPr>
          <a:lstStyle/>
          <a:p>
            <a:r>
              <a:rPr lang="en-US" sz="1400" dirty="0" smtClean="0">
                <a:solidFill>
                  <a:srgbClr val="0033CC"/>
                </a:solidFill>
              </a:rPr>
              <a:t>Sandy</a:t>
            </a:r>
            <a:endParaRPr lang="en-US" sz="1400" dirty="0">
              <a:solidFill>
                <a:srgbClr val="0033CC"/>
              </a:solidFill>
            </a:endParaRPr>
          </a:p>
        </p:txBody>
      </p:sp>
      <p:cxnSp>
        <p:nvCxnSpPr>
          <p:cNvPr id="15" name="Straight Arrow Connector 14"/>
          <p:cNvCxnSpPr/>
          <p:nvPr/>
        </p:nvCxnSpPr>
        <p:spPr>
          <a:xfrm flipH="1">
            <a:off x="8382000" y="1981200"/>
            <a:ext cx="381000" cy="76200"/>
          </a:xfrm>
          <a:prstGeom prst="straightConnector1">
            <a:avLst/>
          </a:prstGeom>
          <a:ln w="25400">
            <a:solidFill>
              <a:srgbClr val="0033CC"/>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fig5bc"/>
          <p:cNvPicPr>
            <a:picLocks noChangeAspect="1" noChangeArrowheads="1"/>
          </p:cNvPicPr>
          <p:nvPr/>
        </p:nvPicPr>
        <p:blipFill>
          <a:blip r:embed="rId3" cstate="print"/>
          <a:srcRect/>
          <a:stretch>
            <a:fillRect/>
          </a:stretch>
        </p:blipFill>
        <p:spPr bwMode="auto">
          <a:xfrm>
            <a:off x="609600" y="971550"/>
            <a:ext cx="7848600" cy="5886450"/>
          </a:xfrm>
          <a:prstGeom prst="rect">
            <a:avLst/>
          </a:prstGeom>
          <a:noFill/>
          <a:ln w="9525">
            <a:noFill/>
            <a:miter lim="800000"/>
            <a:headEnd/>
            <a:tailEnd/>
          </a:ln>
        </p:spPr>
      </p:pic>
      <p:sp>
        <p:nvSpPr>
          <p:cNvPr id="33795" name="Text Box 3"/>
          <p:cNvSpPr txBox="1">
            <a:spLocks noChangeArrowheads="1"/>
          </p:cNvSpPr>
          <p:nvPr/>
        </p:nvSpPr>
        <p:spPr bwMode="auto">
          <a:xfrm>
            <a:off x="838200" y="457200"/>
            <a:ext cx="7620000" cy="584775"/>
          </a:xfrm>
          <a:prstGeom prst="rect">
            <a:avLst/>
          </a:prstGeom>
          <a:noFill/>
          <a:ln w="9525">
            <a:noFill/>
            <a:miter lim="800000"/>
            <a:headEnd/>
            <a:tailEnd/>
          </a:ln>
        </p:spPr>
        <p:txBody>
          <a:bodyPr wrap="square">
            <a:spAutoFit/>
          </a:bodyPr>
          <a:lstStyle/>
          <a:p>
            <a:pPr algn="ctr">
              <a:defRPr/>
            </a:pPr>
            <a:r>
              <a:rPr lang="en-US" sz="3200" dirty="0">
                <a:solidFill>
                  <a:srgbClr val="0F2AB1"/>
                </a:solidFill>
                <a:effectLst>
                  <a:outerShdw blurRad="38100" dist="38100" dir="2700000" algn="tl">
                    <a:srgbClr val="000000">
                      <a:alpha val="43137"/>
                    </a:srgbClr>
                  </a:outerShdw>
                </a:effectLst>
                <a:latin typeface="Arial" charset="0"/>
              </a:rPr>
              <a:t>Comparing Fixed to Interactive SST:</a:t>
            </a:r>
          </a:p>
        </p:txBody>
      </p:sp>
      <p:sp>
        <p:nvSpPr>
          <p:cNvPr id="4" name="TextBox 3"/>
          <p:cNvSpPr txBox="1"/>
          <p:nvPr/>
        </p:nvSpPr>
        <p:spPr>
          <a:xfrm>
            <a:off x="1752600" y="1447800"/>
            <a:ext cx="2590800" cy="646331"/>
          </a:xfrm>
          <a:prstGeom prst="rect">
            <a:avLst/>
          </a:prstGeom>
          <a:noFill/>
        </p:spPr>
        <p:txBody>
          <a:bodyPr wrap="square" rtlCol="0">
            <a:spAutoFit/>
          </a:bodyPr>
          <a:lstStyle/>
          <a:p>
            <a:pPr algn="ctr"/>
            <a:r>
              <a:rPr lang="en-US" b="1" dirty="0" smtClean="0">
                <a:solidFill>
                  <a:srgbClr val="FF0000"/>
                </a:solidFill>
              </a:rPr>
              <a:t>Model with Fixed Ocean Temperature</a:t>
            </a:r>
            <a:endParaRPr lang="en-US" b="1" dirty="0">
              <a:solidFill>
                <a:srgbClr val="FF0000"/>
              </a:solidFill>
            </a:endParaRPr>
          </a:p>
        </p:txBody>
      </p:sp>
      <p:cxnSp>
        <p:nvCxnSpPr>
          <p:cNvPr id="6" name="Straight Arrow Connector 5"/>
          <p:cNvCxnSpPr/>
          <p:nvPr/>
        </p:nvCxnSpPr>
        <p:spPr>
          <a:xfrm>
            <a:off x="3810000" y="1828800"/>
            <a:ext cx="762000" cy="762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124200" y="3581400"/>
            <a:ext cx="2667000" cy="646331"/>
          </a:xfrm>
          <a:prstGeom prst="rect">
            <a:avLst/>
          </a:prstGeom>
          <a:noFill/>
        </p:spPr>
        <p:txBody>
          <a:bodyPr wrap="square" rtlCol="0">
            <a:spAutoFit/>
          </a:bodyPr>
          <a:lstStyle/>
          <a:p>
            <a:pPr algn="ctr"/>
            <a:r>
              <a:rPr lang="en-US" b="1" dirty="0" smtClean="0">
                <a:solidFill>
                  <a:srgbClr val="170BB5"/>
                </a:solidFill>
              </a:rPr>
              <a:t>Model including Ocean Interaction</a:t>
            </a:r>
            <a:endParaRPr lang="en-US" b="1" dirty="0">
              <a:solidFill>
                <a:srgbClr val="170BB5"/>
              </a:solidFill>
            </a:endParaRPr>
          </a:p>
        </p:txBody>
      </p:sp>
      <p:cxnSp>
        <p:nvCxnSpPr>
          <p:cNvPr id="9" name="Straight Arrow Connector 8"/>
          <p:cNvCxnSpPr/>
          <p:nvPr/>
        </p:nvCxnSpPr>
        <p:spPr>
          <a:xfrm flipV="1">
            <a:off x="3810000" y="2971800"/>
            <a:ext cx="762000" cy="533400"/>
          </a:xfrm>
          <a:prstGeom prst="straightConnector1">
            <a:avLst/>
          </a:prstGeom>
          <a:ln w="25400">
            <a:solidFill>
              <a:srgbClr val="170BB5"/>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715962"/>
          </a:xfrm>
        </p:spPr>
        <p:txBody>
          <a:bodyPr>
            <a:normAutofit fontScale="90000"/>
          </a:bodyPr>
          <a:lstStyle/>
          <a:p>
            <a:r>
              <a:rPr lang="en-US"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Some early results</a:t>
            </a:r>
            <a:endParaRPr lang="en-US" dirty="0">
              <a:solidFill>
                <a:srgbClr val="0F2AB1"/>
              </a:solidFill>
              <a:effectLst>
                <a:outerShdw blurRad="38100" dist="38100" dir="2700000" algn="tl">
                  <a:srgbClr val="000000">
                    <a:alpha val="43137"/>
                  </a:srgbClr>
                </a:outerShdw>
              </a:effectLst>
              <a:latin typeface="Arial" pitchFamily="34" charset="0"/>
              <a:cs typeface="Arial" pitchFamily="34" charset="0"/>
            </a:endParaRPr>
          </a:p>
        </p:txBody>
      </p:sp>
      <p:pic>
        <p:nvPicPr>
          <p:cNvPr id="3" name="Picture 2" descr="C:\Users\Kerry\Documents\Proposals\NSF_2012\katrina_rainfield.png"/>
          <p:cNvPicPr>
            <a:picLocks noChangeAspect="1"/>
          </p:cNvPicPr>
          <p:nvPr/>
        </p:nvPicPr>
        <p:blipFill>
          <a:blip r:embed="rId2" cstate="print"/>
          <a:srcRect/>
          <a:stretch>
            <a:fillRect/>
          </a:stretch>
        </p:blipFill>
        <p:spPr bwMode="auto">
          <a:xfrm>
            <a:off x="1524000" y="909008"/>
            <a:ext cx="6324599" cy="4753623"/>
          </a:xfrm>
          <a:prstGeom prst="rect">
            <a:avLst/>
          </a:prstGeom>
          <a:noFill/>
          <a:ln w="9525">
            <a:noFill/>
            <a:miter lim="800000"/>
            <a:headEnd/>
            <a:tailEnd/>
          </a:ln>
        </p:spPr>
      </p:pic>
      <p:sp>
        <p:nvSpPr>
          <p:cNvPr id="4" name="Rectangle 3"/>
          <p:cNvSpPr/>
          <p:nvPr/>
        </p:nvSpPr>
        <p:spPr>
          <a:xfrm>
            <a:off x="990600" y="5715000"/>
            <a:ext cx="6934200" cy="1200329"/>
          </a:xfrm>
          <a:prstGeom prst="rect">
            <a:avLst/>
          </a:prstGeom>
        </p:spPr>
        <p:txBody>
          <a:bodyPr wrap="square">
            <a:spAutoFit/>
          </a:bodyPr>
          <a:lstStyle/>
          <a:p>
            <a:pPr algn="ctr"/>
            <a:r>
              <a:rPr lang="en-US" b="1" dirty="0" smtClean="0">
                <a:solidFill>
                  <a:srgbClr val="0033CC"/>
                </a:solidFill>
              </a:rPr>
              <a:t>Instantaneous rainfall rate (mm/day) associated with Hurricane Katrina at 06 GMT 29 August 2005 predicted by the model driven towards Katrina’s observed wind intensity along its observed track</a:t>
            </a:r>
            <a:endParaRPr lang="en-US" b="1" dirty="0">
              <a:solidFill>
                <a:srgbClr val="0033CC"/>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Kerry\Documents\Proposals\NSF_2012\Katrina_rainfall.jpg"/>
          <p:cNvPicPr>
            <a:picLocks noChangeAspect="1"/>
          </p:cNvPicPr>
          <p:nvPr/>
        </p:nvPicPr>
        <p:blipFill>
          <a:blip r:embed="rId2" cstate="print"/>
          <a:srcRect/>
          <a:stretch>
            <a:fillRect/>
          </a:stretch>
        </p:blipFill>
        <p:spPr bwMode="auto">
          <a:xfrm>
            <a:off x="220728" y="914400"/>
            <a:ext cx="4194859" cy="2362200"/>
          </a:xfrm>
          <a:prstGeom prst="rect">
            <a:avLst/>
          </a:prstGeom>
          <a:noFill/>
          <a:ln w="9525">
            <a:noFill/>
            <a:miter lim="800000"/>
            <a:headEnd/>
            <a:tailEnd/>
          </a:ln>
        </p:spPr>
      </p:pic>
      <p:pic>
        <p:nvPicPr>
          <p:cNvPr id="4" name="Picture 3" descr="C:\Users\Kerry\Documents\Proposals\NSF_2012\fig4b.png"/>
          <p:cNvPicPr>
            <a:picLocks noChangeAspect="1"/>
          </p:cNvPicPr>
          <p:nvPr/>
        </p:nvPicPr>
        <p:blipFill>
          <a:blip r:embed="rId3" cstate="print"/>
          <a:srcRect l="5178" r="3452"/>
          <a:stretch>
            <a:fillRect/>
          </a:stretch>
        </p:blipFill>
        <p:spPr bwMode="auto">
          <a:xfrm>
            <a:off x="4464942" y="350662"/>
            <a:ext cx="4679058" cy="3840338"/>
          </a:xfrm>
          <a:prstGeom prst="rect">
            <a:avLst/>
          </a:prstGeom>
          <a:noFill/>
          <a:ln w="9525">
            <a:noFill/>
            <a:miter lim="800000"/>
            <a:headEnd/>
            <a:tailEnd/>
          </a:ln>
        </p:spPr>
      </p:pic>
      <p:sp>
        <p:nvSpPr>
          <p:cNvPr id="5" name="Rectangle 4"/>
          <p:cNvSpPr/>
          <p:nvPr/>
        </p:nvSpPr>
        <p:spPr>
          <a:xfrm>
            <a:off x="381000" y="4343400"/>
            <a:ext cx="8534400" cy="1323439"/>
          </a:xfrm>
          <a:prstGeom prst="rect">
            <a:avLst/>
          </a:prstGeom>
        </p:spPr>
        <p:txBody>
          <a:bodyPr wrap="square">
            <a:spAutoFit/>
          </a:bodyPr>
          <a:lstStyle/>
          <a:p>
            <a:pPr algn="ctr"/>
            <a:r>
              <a:rPr lang="en-US" sz="1600" b="1" dirty="0" smtClean="0">
                <a:solidFill>
                  <a:srgbClr val="0033CC"/>
                </a:solidFill>
              </a:rPr>
              <a:t>Observed (left) and simulated storm total rainfall accumulation during Hurricane Katrina of 2005. The plot at left is from NASA’s Multi-Satellite Precipitation Analysis, which is based on the Tropical Rainfall Measurement Mission (TRMM) satellite, among others. Dark red areas exceed 300 mm of rainfall; yellow areas exceed 200 mm, and green areas exceed 125 mm</a:t>
            </a:r>
            <a:endParaRPr lang="en-US" sz="1600" dirty="0">
              <a:solidFill>
                <a:srgbClr val="0033CC"/>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422400" y="533400"/>
            <a:ext cx="7721600" cy="5791200"/>
          </a:xfrm>
          <a:prstGeom prst="rect">
            <a:avLst/>
          </a:prstGeom>
          <a:noFill/>
          <a:ln w="9525">
            <a:noFill/>
            <a:miter lim="800000"/>
            <a:headEnd/>
            <a:tailEnd/>
          </a:ln>
        </p:spPr>
      </p:pic>
      <p:sp>
        <p:nvSpPr>
          <p:cNvPr id="3" name="TextBox 2"/>
          <p:cNvSpPr txBox="1"/>
          <p:nvPr/>
        </p:nvSpPr>
        <p:spPr>
          <a:xfrm>
            <a:off x="304800" y="1676400"/>
            <a:ext cx="1905000" cy="1477328"/>
          </a:xfrm>
          <a:prstGeom prst="rect">
            <a:avLst/>
          </a:prstGeom>
          <a:noFill/>
        </p:spPr>
        <p:txBody>
          <a:bodyPr wrap="square" rtlCol="0">
            <a:spAutoFit/>
          </a:bodyPr>
          <a:lstStyle/>
          <a:p>
            <a:pPr algn="ctr"/>
            <a:r>
              <a:rPr lang="en-US" b="1" dirty="0" smtClean="0">
                <a:solidFill>
                  <a:srgbClr val="0033CC"/>
                </a:solidFill>
              </a:rPr>
              <a:t>Example showing baroclinic and topographic effects</a:t>
            </a:r>
            <a:endParaRPr lang="en-US" b="1" dirty="0">
              <a:solidFill>
                <a:srgbClr val="0033CC"/>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Kerry\Documents\Riskproject\Figures\charleston_rainmax.png"/>
          <p:cNvPicPr>
            <a:picLocks noChangeAspect="1" noChangeArrowheads="1"/>
          </p:cNvPicPr>
          <p:nvPr/>
        </p:nvPicPr>
        <p:blipFill>
          <a:blip r:embed="rId2" cstate="print"/>
          <a:srcRect/>
          <a:stretch>
            <a:fillRect/>
          </a:stretch>
        </p:blipFill>
        <p:spPr bwMode="auto">
          <a:xfrm>
            <a:off x="609600" y="456311"/>
            <a:ext cx="7820479" cy="5868289"/>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3" descr="C:\Users\Kerry\Documents\Riskproject\TAMPA_261.png"/>
          <p:cNvPicPr>
            <a:picLocks noChangeAspect="1" noChangeArrowheads="1"/>
          </p:cNvPicPr>
          <p:nvPr/>
        </p:nvPicPr>
        <p:blipFill>
          <a:blip r:embed="rId2" cstate="print"/>
          <a:srcRect b="11503"/>
          <a:stretch>
            <a:fillRect/>
          </a:stretch>
        </p:blipFill>
        <p:spPr bwMode="auto">
          <a:xfrm>
            <a:off x="773724" y="1558315"/>
            <a:ext cx="7617298" cy="5058333"/>
          </a:xfrm>
          <a:prstGeom prst="rect">
            <a:avLst/>
          </a:prstGeom>
          <a:noFill/>
        </p:spPr>
      </p:pic>
      <p:sp>
        <p:nvSpPr>
          <p:cNvPr id="6" name="Title 5"/>
          <p:cNvSpPr>
            <a:spLocks noGrp="1"/>
          </p:cNvSpPr>
          <p:nvPr>
            <p:ph type="title"/>
          </p:nvPr>
        </p:nvSpPr>
        <p:spPr/>
        <p:txBody>
          <a:bodyPr>
            <a:normAutofit/>
          </a:bodyPr>
          <a:lstStyle/>
          <a:p>
            <a:r>
              <a:rPr lang="en-US" sz="3200" dirty="0" smtClean="0">
                <a:solidFill>
                  <a:srgbClr val="0033CC"/>
                </a:solidFill>
                <a:effectLst>
                  <a:outerShdw blurRad="38100" dist="38100" dir="2700000" algn="tl">
                    <a:srgbClr val="000000">
                      <a:alpha val="43137"/>
                    </a:srgbClr>
                  </a:outerShdw>
                </a:effectLst>
              </a:rPr>
              <a:t>Example: Intense event in future climate downscaled from CNRM model</a:t>
            </a:r>
            <a:endParaRPr lang="en-US" sz="3200" dirty="0">
              <a:solidFill>
                <a:srgbClr val="0033CC"/>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cstate="print"/>
          <a:srcRect/>
          <a:stretch>
            <a:fillRect/>
          </a:stretch>
        </p:blipFill>
        <p:spPr bwMode="auto">
          <a:xfrm>
            <a:off x="1238250" y="371475"/>
            <a:ext cx="6667500" cy="6115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Users\Kerry\Documents\Riskproject\Surge\grid.png"/>
          <p:cNvPicPr>
            <a:picLocks noChangeAspect="1" noChangeArrowheads="1"/>
          </p:cNvPicPr>
          <p:nvPr/>
        </p:nvPicPr>
        <p:blipFill>
          <a:blip r:embed="rId2" cstate="print"/>
          <a:srcRect/>
          <a:stretch>
            <a:fillRect/>
          </a:stretch>
        </p:blipFill>
        <p:spPr bwMode="auto">
          <a:xfrm>
            <a:off x="1059729" y="1257299"/>
            <a:ext cx="7258108" cy="4826977"/>
          </a:xfrm>
          <a:prstGeom prst="rect">
            <a:avLst/>
          </a:prstGeom>
          <a:noFill/>
        </p:spPr>
      </p:pic>
      <p:sp>
        <p:nvSpPr>
          <p:cNvPr id="3" name="Title 2"/>
          <p:cNvSpPr>
            <a:spLocks noGrp="1"/>
          </p:cNvSpPr>
          <p:nvPr>
            <p:ph type="title"/>
          </p:nvPr>
        </p:nvSpPr>
        <p:spPr>
          <a:xfrm>
            <a:off x="457200" y="274638"/>
            <a:ext cx="8229600" cy="982661"/>
          </a:xfrm>
        </p:spPr>
        <p:txBody>
          <a:bodyPr>
            <a:normAutofit/>
          </a:bodyPr>
          <a:lstStyle/>
          <a:p>
            <a:r>
              <a:rPr lang="en-US" sz="3600" dirty="0" smtClean="0">
                <a:solidFill>
                  <a:srgbClr val="0033CC"/>
                </a:solidFill>
                <a:effectLst>
                  <a:outerShdw blurRad="38100" dist="38100" dir="2700000" algn="tl">
                    <a:srgbClr val="000000">
                      <a:alpha val="43137"/>
                    </a:srgbClr>
                  </a:outerShdw>
                </a:effectLst>
              </a:rPr>
              <a:t>ADCIRC Mesh</a:t>
            </a:r>
            <a:endParaRPr lang="en-US" sz="3600" dirty="0">
              <a:solidFill>
                <a:srgbClr val="0033CC"/>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Users\Kerry\Documents\Riskproject\1_GM_Tampa_MaxEle0001.jpg"/>
          <p:cNvPicPr>
            <a:picLocks noChangeAspect="1" noChangeArrowheads="1"/>
          </p:cNvPicPr>
          <p:nvPr/>
        </p:nvPicPr>
        <p:blipFill>
          <a:blip r:embed="rId2" cstate="print"/>
          <a:srcRect/>
          <a:stretch>
            <a:fillRect/>
          </a:stretch>
        </p:blipFill>
        <p:spPr bwMode="auto">
          <a:xfrm>
            <a:off x="3034079" y="132091"/>
            <a:ext cx="5031398" cy="6371897"/>
          </a:xfrm>
          <a:prstGeom prst="rect">
            <a:avLst/>
          </a:prstGeom>
          <a:noFill/>
        </p:spPr>
      </p:pic>
      <p:sp>
        <p:nvSpPr>
          <p:cNvPr id="3" name="TextBox 2"/>
          <p:cNvSpPr txBox="1"/>
          <p:nvPr/>
        </p:nvSpPr>
        <p:spPr>
          <a:xfrm>
            <a:off x="257908" y="1559169"/>
            <a:ext cx="2157046" cy="1569660"/>
          </a:xfrm>
          <a:prstGeom prst="rect">
            <a:avLst/>
          </a:prstGeom>
          <a:noFill/>
        </p:spPr>
        <p:txBody>
          <a:bodyPr wrap="square" rtlCol="0">
            <a:spAutoFit/>
          </a:bodyPr>
          <a:lstStyle/>
          <a:p>
            <a:pPr algn="ctr"/>
            <a:r>
              <a:rPr lang="en-US" sz="2400" b="1" dirty="0" smtClean="0">
                <a:solidFill>
                  <a:srgbClr val="0033CC"/>
                </a:solidFill>
              </a:rPr>
              <a:t>Peak Surge at each point along Florida west coast</a:t>
            </a:r>
            <a:endParaRPr lang="en-US" sz="2400" b="1" dirty="0">
              <a:solidFill>
                <a:srgbClr val="0033CC"/>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81200"/>
            <a:ext cx="8229600" cy="2087562"/>
          </a:xfrm>
        </p:spPr>
        <p:txBody>
          <a:bodyPr>
            <a:normAutofit/>
          </a:bodyPr>
          <a:lstStyle/>
          <a:p>
            <a:r>
              <a:rPr lang="en-US" dirty="0" smtClean="0">
                <a:solidFill>
                  <a:srgbClr val="0F2AB1"/>
                </a:solidFill>
                <a:effectLst>
                  <a:outerShdw blurRad="38100" dist="38100" dir="2700000" algn="tl">
                    <a:srgbClr val="000000">
                      <a:alpha val="43137"/>
                    </a:srgbClr>
                  </a:outerShdw>
                </a:effectLst>
              </a:rPr>
              <a:t>Integrated Assessments</a:t>
            </a:r>
            <a:br>
              <a:rPr lang="en-US" dirty="0" smtClean="0">
                <a:solidFill>
                  <a:srgbClr val="0F2AB1"/>
                </a:solidFill>
                <a:effectLst>
                  <a:outerShdw blurRad="38100" dist="38100" dir="2700000" algn="tl">
                    <a:srgbClr val="000000">
                      <a:alpha val="43137"/>
                    </a:srgbClr>
                  </a:outerShdw>
                </a:effectLst>
              </a:rPr>
            </a:br>
            <a:r>
              <a:rPr lang="en-US" dirty="0" smtClean="0">
                <a:solidFill>
                  <a:srgbClr val="0F2AB1"/>
                </a:solidFill>
                <a:effectLst>
                  <a:outerShdw blurRad="38100" dist="38100" dir="2700000" algn="tl">
                    <a:srgbClr val="000000">
                      <a:alpha val="43137"/>
                    </a:srgbClr>
                  </a:outerShdw>
                </a:effectLst>
              </a:rPr>
              <a:t/>
            </a:r>
            <a:br>
              <a:rPr lang="en-US" dirty="0" smtClean="0">
                <a:solidFill>
                  <a:srgbClr val="0F2AB1"/>
                </a:solidFill>
                <a:effectLst>
                  <a:outerShdw blurRad="38100" dist="38100" dir="2700000" algn="tl">
                    <a:srgbClr val="000000">
                      <a:alpha val="43137"/>
                    </a:srgbClr>
                  </a:outerShdw>
                </a:effectLst>
              </a:rPr>
            </a:br>
            <a:r>
              <a:rPr lang="en-US" sz="3600" dirty="0" smtClean="0">
                <a:solidFill>
                  <a:srgbClr val="0F2AB1"/>
                </a:solidFill>
              </a:rPr>
              <a:t>with Robert Mendelsohn, Yale</a:t>
            </a:r>
            <a:endParaRPr lang="en-US" sz="3600" dirty="0">
              <a:solidFill>
                <a:srgbClr val="0F2AB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1905000"/>
            <a:ext cx="8305800" cy="1600200"/>
          </a:xfrm>
        </p:spPr>
        <p:txBody>
          <a:bodyPr>
            <a:normAutofit/>
          </a:bodyPr>
          <a:lstStyle/>
          <a:p>
            <a:r>
              <a:rPr lang="en-US" b="1"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Additional Problem:</a:t>
            </a:r>
            <a:br>
              <a:rPr lang="en-US" b="1" dirty="0" smtClean="0">
                <a:solidFill>
                  <a:srgbClr val="0F2AB1"/>
                </a:solidFill>
                <a:effectLst>
                  <a:outerShdw blurRad="38100" dist="38100" dir="2700000" algn="tl">
                    <a:srgbClr val="000000">
                      <a:alpha val="43137"/>
                    </a:srgbClr>
                  </a:outerShdw>
                </a:effectLst>
                <a:latin typeface="Arial" pitchFamily="34" charset="0"/>
                <a:cs typeface="Arial" pitchFamily="34" charset="0"/>
              </a:rPr>
            </a:br>
            <a:r>
              <a:rPr lang="en-US" b="1" dirty="0" err="1" smtClean="0">
                <a:solidFill>
                  <a:srgbClr val="0F2AB1"/>
                </a:solidFill>
                <a:effectLst>
                  <a:outerShdw blurRad="38100" dist="38100" dir="2700000" algn="tl">
                    <a:srgbClr val="000000">
                      <a:alpha val="43137"/>
                    </a:srgbClr>
                  </a:outerShdw>
                </a:effectLst>
                <a:latin typeface="Arial" pitchFamily="34" charset="0"/>
                <a:cs typeface="Arial" pitchFamily="34" charset="0"/>
              </a:rPr>
              <a:t>Nonstationarity</a:t>
            </a:r>
            <a:r>
              <a:rPr lang="en-US" b="1"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 of climate</a:t>
            </a:r>
            <a:endParaRPr lang="en-US" b="1" dirty="0">
              <a:solidFill>
                <a:srgbClr val="0F2AB1"/>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Kerry Emaanuel\World Bank Project\miroc_pdf.png"/>
          <p:cNvPicPr>
            <a:picLocks noChangeAspect="1" noChangeArrowheads="1"/>
          </p:cNvPicPr>
          <p:nvPr/>
        </p:nvPicPr>
        <p:blipFill>
          <a:blip r:embed="rId2" cstate="print"/>
          <a:srcRect/>
          <a:stretch>
            <a:fillRect/>
          </a:stretch>
        </p:blipFill>
        <p:spPr bwMode="auto">
          <a:xfrm>
            <a:off x="4343400" y="152400"/>
            <a:ext cx="4268788" cy="3200400"/>
          </a:xfrm>
          <a:prstGeom prst="rect">
            <a:avLst/>
          </a:prstGeom>
          <a:noFill/>
          <a:ln w="9525">
            <a:noFill/>
            <a:miter lim="800000"/>
            <a:headEnd/>
            <a:tailEnd/>
          </a:ln>
        </p:spPr>
      </p:pic>
      <p:pic>
        <p:nvPicPr>
          <p:cNvPr id="18435" name="Picture 3" descr="C:\Users\Kerry Emaanuel\World Bank Project\miroc_dam_prob.png"/>
          <p:cNvPicPr>
            <a:picLocks noChangeAspect="1" noChangeArrowheads="1"/>
          </p:cNvPicPr>
          <p:nvPr/>
        </p:nvPicPr>
        <p:blipFill>
          <a:blip r:embed="rId3" cstate="print"/>
          <a:srcRect/>
          <a:stretch>
            <a:fillRect/>
          </a:stretch>
        </p:blipFill>
        <p:spPr bwMode="auto">
          <a:xfrm>
            <a:off x="4343400" y="3390900"/>
            <a:ext cx="4267200" cy="3198813"/>
          </a:xfrm>
          <a:prstGeom prst="rect">
            <a:avLst/>
          </a:prstGeom>
          <a:noFill/>
          <a:ln w="9525">
            <a:noFill/>
            <a:miter lim="800000"/>
            <a:headEnd/>
            <a:tailEnd/>
          </a:ln>
        </p:spPr>
      </p:pic>
      <p:sp>
        <p:nvSpPr>
          <p:cNvPr id="18436" name="TextBox 3"/>
          <p:cNvSpPr txBox="1">
            <a:spLocks noChangeArrowheads="1"/>
          </p:cNvSpPr>
          <p:nvPr/>
        </p:nvSpPr>
        <p:spPr bwMode="auto">
          <a:xfrm>
            <a:off x="457200" y="914400"/>
            <a:ext cx="3200400" cy="1200329"/>
          </a:xfrm>
          <a:prstGeom prst="rect">
            <a:avLst/>
          </a:prstGeom>
          <a:noFill/>
          <a:ln w="9525">
            <a:noFill/>
            <a:miter lim="800000"/>
            <a:headEnd/>
            <a:tailEnd/>
          </a:ln>
        </p:spPr>
        <p:txBody>
          <a:bodyPr>
            <a:spAutoFit/>
          </a:bodyPr>
          <a:lstStyle/>
          <a:p>
            <a:pPr algn="ctr"/>
            <a:r>
              <a:rPr lang="en-US" sz="2400" dirty="0">
                <a:solidFill>
                  <a:srgbClr val="0066FF"/>
                </a:solidFill>
                <a:latin typeface="Arial" pitchFamily="34" charset="0"/>
                <a:cs typeface="Arial" pitchFamily="34" charset="0"/>
              </a:rPr>
              <a:t>Probability Density of TC Damage, U.S. East Coast</a:t>
            </a:r>
          </a:p>
        </p:txBody>
      </p:sp>
      <p:sp>
        <p:nvSpPr>
          <p:cNvPr id="18437" name="TextBox 4"/>
          <p:cNvSpPr txBox="1">
            <a:spLocks noChangeArrowheads="1"/>
          </p:cNvSpPr>
          <p:nvPr/>
        </p:nvSpPr>
        <p:spPr bwMode="auto">
          <a:xfrm>
            <a:off x="381000" y="4114800"/>
            <a:ext cx="3200400" cy="1569660"/>
          </a:xfrm>
          <a:prstGeom prst="rect">
            <a:avLst/>
          </a:prstGeom>
          <a:noFill/>
          <a:ln w="9525">
            <a:noFill/>
            <a:miter lim="800000"/>
            <a:headEnd/>
            <a:tailEnd/>
          </a:ln>
        </p:spPr>
        <p:txBody>
          <a:bodyPr>
            <a:spAutoFit/>
          </a:bodyPr>
          <a:lstStyle/>
          <a:p>
            <a:pPr algn="ctr"/>
            <a:r>
              <a:rPr lang="en-US" sz="2400" dirty="0">
                <a:solidFill>
                  <a:srgbClr val="0066FF"/>
                </a:solidFill>
                <a:latin typeface="Arial" pitchFamily="34" charset="0"/>
                <a:cs typeface="Arial" pitchFamily="34" charset="0"/>
              </a:rPr>
              <a:t>Damage Multiplied by Probability Density of TC Damage, U.S. East Coast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blinds(horizontal)">
                                      <p:cBhvr>
                                        <p:cTn id="7" dur="500"/>
                                        <p:tgtEl>
                                          <p:spTgt spid="18437"/>
                                        </p:tgtEl>
                                      </p:cBhvr>
                                    </p:animEffect>
                                  </p:childTnLst>
                                </p:cTn>
                              </p:par>
                              <p:par>
                                <p:cTn id="8" presetID="3" presetClass="entr" presetSubtype="10" fill="hold" nodeType="withEffect">
                                  <p:stCondLst>
                                    <p:cond delay="0"/>
                                  </p:stCondLst>
                                  <p:childTnLst>
                                    <p:set>
                                      <p:cBhvr>
                                        <p:cTn id="9" dur="1" fill="hold">
                                          <p:stCondLst>
                                            <p:cond delay="0"/>
                                          </p:stCondLst>
                                        </p:cTn>
                                        <p:tgtEl>
                                          <p:spTgt spid="18435"/>
                                        </p:tgtEl>
                                        <p:attrNameLst>
                                          <p:attrName>style.visibility</p:attrName>
                                        </p:attrNameLst>
                                      </p:cBhvr>
                                      <p:to>
                                        <p:strVal val="visible"/>
                                      </p:to>
                                    </p:set>
                                    <p:animEffect transition="in" filter="blinds(horizontal)">
                                      <p:cBhvr>
                                        <p:cTn id="10" dur="5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00" y="4800600"/>
            <a:ext cx="6934200" cy="1631216"/>
          </a:xfrm>
          <a:prstGeom prst="rect">
            <a:avLst/>
          </a:prstGeom>
        </p:spPr>
        <p:txBody>
          <a:bodyPr wrap="square">
            <a:spAutoFit/>
          </a:bodyPr>
          <a:lstStyle/>
          <a:p>
            <a:pPr algn="ctr"/>
            <a:r>
              <a:rPr lang="en-US" sz="2000" b="1" dirty="0" smtClean="0">
                <a:solidFill>
                  <a:srgbClr val="0F2AB1"/>
                </a:solidFill>
              </a:rPr>
              <a:t>Present and future baseline tropical cyclone damage by region</a:t>
            </a:r>
            <a:r>
              <a:rPr lang="en-US" sz="2000" dirty="0" smtClean="0">
                <a:solidFill>
                  <a:srgbClr val="0F2AB1"/>
                </a:solidFill>
              </a:rPr>
              <a:t>.</a:t>
            </a:r>
          </a:p>
          <a:p>
            <a:pPr algn="ctr"/>
            <a:r>
              <a:rPr lang="en-US" sz="2000" dirty="0" smtClean="0">
                <a:solidFill>
                  <a:srgbClr val="0F2AB1"/>
                </a:solidFill>
              </a:rPr>
              <a:t>Changes in income will increase future tropical cyclone damages in 2100 in every region even if climate does not change. Changes are larger in regions experiencing faster economic growth, such as East Asia and the Central America–Caribbean region.</a:t>
            </a:r>
            <a:endParaRPr lang="en-US" sz="2000" dirty="0">
              <a:solidFill>
                <a:srgbClr val="0F2AB1"/>
              </a:solidFill>
            </a:endParaRPr>
          </a:p>
        </p:txBody>
      </p:sp>
      <p:pic>
        <p:nvPicPr>
          <p:cNvPr id="306179" name="Picture 3"/>
          <p:cNvPicPr>
            <a:picLocks noChangeAspect="1" noChangeArrowheads="1"/>
          </p:cNvPicPr>
          <p:nvPr/>
        </p:nvPicPr>
        <p:blipFill>
          <a:blip r:embed="rId2" cstate="print"/>
          <a:srcRect/>
          <a:stretch>
            <a:fillRect/>
          </a:stretch>
        </p:blipFill>
        <p:spPr bwMode="auto">
          <a:xfrm>
            <a:off x="685800" y="685800"/>
            <a:ext cx="7924800" cy="406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3" name="Picture 3"/>
          <p:cNvPicPr>
            <a:picLocks noChangeAspect="1" noChangeArrowheads="1"/>
          </p:cNvPicPr>
          <p:nvPr/>
        </p:nvPicPr>
        <p:blipFill>
          <a:blip r:embed="rId2" cstate="print"/>
          <a:srcRect/>
          <a:stretch>
            <a:fillRect/>
          </a:stretch>
        </p:blipFill>
        <p:spPr bwMode="auto">
          <a:xfrm>
            <a:off x="1" y="922128"/>
            <a:ext cx="9144000" cy="3794546"/>
          </a:xfrm>
          <a:prstGeom prst="rect">
            <a:avLst/>
          </a:prstGeom>
          <a:noFill/>
          <a:ln w="9525">
            <a:noFill/>
            <a:miter lim="800000"/>
            <a:headEnd/>
            <a:tailEnd/>
          </a:ln>
        </p:spPr>
      </p:pic>
      <p:sp>
        <p:nvSpPr>
          <p:cNvPr id="5" name="Rectangle 4"/>
          <p:cNvSpPr/>
          <p:nvPr/>
        </p:nvSpPr>
        <p:spPr>
          <a:xfrm>
            <a:off x="762000" y="4876800"/>
            <a:ext cx="7848600" cy="1323439"/>
          </a:xfrm>
          <a:prstGeom prst="rect">
            <a:avLst/>
          </a:prstGeom>
        </p:spPr>
        <p:txBody>
          <a:bodyPr wrap="square">
            <a:spAutoFit/>
          </a:bodyPr>
          <a:lstStyle/>
          <a:p>
            <a:pPr algn="ctr"/>
            <a:r>
              <a:rPr lang="en-US" sz="2000" b="1" dirty="0" smtClean="0">
                <a:solidFill>
                  <a:srgbClr val="0F2AB1"/>
                </a:solidFill>
              </a:rPr>
              <a:t>Climate change impacts on tropical cyclone damage by region in 2100</a:t>
            </a:r>
            <a:r>
              <a:rPr lang="en-US" sz="2000" dirty="0" smtClean="0">
                <a:solidFill>
                  <a:srgbClr val="0F2AB1"/>
                </a:solidFill>
              </a:rPr>
              <a:t>. Damage is concentrated in North America, East Asia and Central America–Caribbean. Damage is generally higher in the CNRM and GFDL climate scenarios.</a:t>
            </a:r>
            <a:endParaRPr lang="en-US" sz="2000" dirty="0">
              <a:solidFill>
                <a:srgbClr val="0F2AB1"/>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p:cNvPicPr>
            <a:picLocks noChangeAspect="1" noChangeArrowheads="1"/>
          </p:cNvPicPr>
          <p:nvPr/>
        </p:nvPicPr>
        <p:blipFill>
          <a:blip r:embed="rId2" cstate="print"/>
          <a:srcRect/>
          <a:stretch>
            <a:fillRect/>
          </a:stretch>
        </p:blipFill>
        <p:spPr bwMode="auto">
          <a:xfrm>
            <a:off x="80411" y="533400"/>
            <a:ext cx="9063589" cy="4400550"/>
          </a:xfrm>
          <a:prstGeom prst="rect">
            <a:avLst/>
          </a:prstGeom>
          <a:noFill/>
          <a:ln w="9525">
            <a:noFill/>
            <a:miter lim="800000"/>
            <a:headEnd/>
            <a:tailEnd/>
          </a:ln>
        </p:spPr>
      </p:pic>
      <p:sp>
        <p:nvSpPr>
          <p:cNvPr id="3" name="Rectangle 2"/>
          <p:cNvSpPr/>
          <p:nvPr/>
        </p:nvSpPr>
        <p:spPr>
          <a:xfrm>
            <a:off x="304800" y="5257800"/>
            <a:ext cx="8534400" cy="923330"/>
          </a:xfrm>
          <a:prstGeom prst="rect">
            <a:avLst/>
          </a:prstGeom>
        </p:spPr>
        <p:txBody>
          <a:bodyPr wrap="square">
            <a:spAutoFit/>
          </a:bodyPr>
          <a:lstStyle/>
          <a:p>
            <a:pPr algn="ctr"/>
            <a:r>
              <a:rPr lang="en-US" b="1" dirty="0" smtClean="0">
                <a:solidFill>
                  <a:srgbClr val="0F2AB1"/>
                </a:solidFill>
              </a:rPr>
              <a:t>Climate change impacts on tropical cyclone damage divided by GDP by region in 2100</a:t>
            </a:r>
            <a:r>
              <a:rPr lang="en-US" dirty="0" smtClean="0">
                <a:solidFill>
                  <a:srgbClr val="0F2AB1"/>
                </a:solidFill>
              </a:rPr>
              <a:t>. The ratio of damage to GDP is highest in the Caribbean–Central American region but North America, Oceania and East Asia all have above-average ratios.</a:t>
            </a:r>
            <a:endParaRPr lang="en-US" dirty="0">
              <a:solidFill>
                <a:srgbClr val="0F2AB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p:cNvPicPr>
            <a:picLocks noChangeAspect="1" noChangeArrowheads="1"/>
          </p:cNvPicPr>
          <p:nvPr/>
        </p:nvPicPr>
        <p:blipFill>
          <a:blip r:embed="rId3" cstate="print"/>
          <a:srcRect/>
          <a:stretch>
            <a:fillRect/>
          </a:stretch>
        </p:blipFill>
        <p:spPr bwMode="auto">
          <a:xfrm>
            <a:off x="838200" y="1371600"/>
            <a:ext cx="6705600" cy="5029200"/>
          </a:xfrm>
          <a:prstGeom prst="rect">
            <a:avLst/>
          </a:prstGeom>
          <a:noFill/>
          <a:ln w="9525">
            <a:noFill/>
            <a:miter lim="800000"/>
            <a:headEnd/>
            <a:tailEnd/>
          </a:ln>
        </p:spPr>
      </p:pic>
      <p:sp>
        <p:nvSpPr>
          <p:cNvPr id="31747" name="Text Box 3"/>
          <p:cNvSpPr txBox="1">
            <a:spLocks noChangeArrowheads="1"/>
          </p:cNvSpPr>
          <p:nvPr/>
        </p:nvSpPr>
        <p:spPr bwMode="auto">
          <a:xfrm>
            <a:off x="0" y="0"/>
            <a:ext cx="9144000" cy="1525588"/>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en-US" sz="3600" b="1" dirty="0">
                <a:solidFill>
                  <a:srgbClr val="0F2AB1"/>
                </a:solidFill>
                <a:effectLst>
                  <a:outerShdw blurRad="38100" dist="38100" dir="2700000" algn="tl">
                    <a:srgbClr val="C0C0C0"/>
                  </a:outerShdw>
                </a:effectLst>
                <a:cs typeface="+mn-cs"/>
              </a:rPr>
              <a:t>Atlantic Sea Surface Temperatures and Storm Max Power Dissipation</a:t>
            </a:r>
          </a:p>
          <a:p>
            <a:pPr algn="ctr" fontAlgn="auto">
              <a:spcBef>
                <a:spcPts val="0"/>
              </a:spcBef>
              <a:spcAft>
                <a:spcPts val="0"/>
              </a:spcAft>
              <a:defRPr/>
            </a:pPr>
            <a:r>
              <a:rPr lang="en-US" sz="2200" dirty="0">
                <a:solidFill>
                  <a:srgbClr val="0F2AB1"/>
                </a:solidFill>
                <a:cs typeface="+mn-cs"/>
              </a:rPr>
              <a:t>(Smoothed with a 1-3-4-3-1 filter)</a:t>
            </a:r>
          </a:p>
        </p:txBody>
      </p:sp>
      <p:sp>
        <p:nvSpPr>
          <p:cNvPr id="10247" name="Text Box 10"/>
          <p:cNvSpPr txBox="1">
            <a:spLocks noChangeArrowheads="1"/>
          </p:cNvSpPr>
          <p:nvPr/>
        </p:nvSpPr>
        <p:spPr bwMode="auto">
          <a:xfrm>
            <a:off x="7543800" y="1981200"/>
            <a:ext cx="1371600" cy="915988"/>
          </a:xfrm>
          <a:prstGeom prst="rect">
            <a:avLst/>
          </a:prstGeom>
          <a:noFill/>
          <a:ln w="9525">
            <a:noFill/>
            <a:miter lim="800000"/>
            <a:headEnd/>
            <a:tailEnd/>
          </a:ln>
        </p:spPr>
        <p:txBody>
          <a:bodyPr>
            <a:spAutoFit/>
          </a:bodyPr>
          <a:lstStyle/>
          <a:p>
            <a:pPr algn="ctr">
              <a:spcBef>
                <a:spcPct val="50000"/>
              </a:spcBef>
            </a:pPr>
            <a:r>
              <a:rPr lang="en-US" b="1" dirty="0">
                <a:solidFill>
                  <a:srgbClr val="0F2AB1"/>
                </a:solidFill>
                <a:latin typeface="Calibri" pitchFamily="34" charset="0"/>
              </a:rPr>
              <a:t>Years included: </a:t>
            </a:r>
            <a:r>
              <a:rPr lang="en-US" b="1" dirty="0" smtClean="0">
                <a:solidFill>
                  <a:srgbClr val="0F2AB1"/>
                </a:solidFill>
                <a:latin typeface="Calibri" pitchFamily="34" charset="0"/>
              </a:rPr>
              <a:t>1870-2011</a:t>
            </a:r>
            <a:endParaRPr lang="en-US" b="1" dirty="0">
              <a:solidFill>
                <a:srgbClr val="0F2AB1"/>
              </a:solidFill>
              <a:latin typeface="Calibri" pitchFamily="34" charset="0"/>
            </a:endParaRPr>
          </a:p>
        </p:txBody>
      </p:sp>
      <p:sp>
        <p:nvSpPr>
          <p:cNvPr id="10248" name="Text Box 11"/>
          <p:cNvSpPr txBox="1">
            <a:spLocks noChangeArrowheads="1"/>
          </p:cNvSpPr>
          <p:nvPr/>
        </p:nvSpPr>
        <p:spPr bwMode="auto">
          <a:xfrm>
            <a:off x="0" y="6553200"/>
            <a:ext cx="8686800" cy="304800"/>
          </a:xfrm>
          <a:prstGeom prst="rect">
            <a:avLst/>
          </a:prstGeom>
          <a:noFill/>
          <a:ln w="9525">
            <a:noFill/>
            <a:miter lim="800000"/>
            <a:headEnd/>
            <a:tailEnd/>
          </a:ln>
        </p:spPr>
        <p:txBody>
          <a:bodyPr>
            <a:spAutoFit/>
          </a:bodyPr>
          <a:lstStyle/>
          <a:p>
            <a:pPr>
              <a:spcBef>
                <a:spcPct val="50000"/>
              </a:spcBef>
            </a:pPr>
            <a:r>
              <a:rPr lang="en-US" sz="1400" b="1">
                <a:latin typeface="Calibri" pitchFamily="34" charset="0"/>
              </a:rPr>
              <a:t>Data Sources: NOAA/TPC, UKMO/HADSST1</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1049</TotalTime>
  <Words>2185</Words>
  <Application>Microsoft Office PowerPoint</Application>
  <PresentationFormat>On-screen Show (4:3)</PresentationFormat>
  <Paragraphs>250</Paragraphs>
  <Slides>83</Slides>
  <Notes>44</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83</vt:i4>
      </vt:variant>
    </vt:vector>
  </HeadingPairs>
  <TitlesOfParts>
    <vt:vector size="86" baseType="lpstr">
      <vt:lpstr>Office Theme</vt:lpstr>
      <vt:lpstr>Equation</vt:lpstr>
      <vt:lpstr>Document</vt:lpstr>
      <vt:lpstr>Using Physics to Assess New England Hurricane Risk</vt:lpstr>
      <vt:lpstr>Hurricane Risks:</vt:lpstr>
      <vt:lpstr>Limitations of a strictly statistical approach</vt:lpstr>
      <vt:lpstr>Example:  Historical Surge Events Affecting New York City</vt:lpstr>
      <vt:lpstr>Slide 5</vt:lpstr>
      <vt:lpstr>Sandy</vt:lpstr>
      <vt:lpstr>Slide 7</vt:lpstr>
      <vt:lpstr>Additional Problem: Nonstationarity of climate</vt:lpstr>
      <vt:lpstr>Slide 9</vt:lpstr>
      <vt:lpstr>Risk Assessment by Direct Numerical Simulation of Hurricanes: The Problem</vt:lpstr>
      <vt:lpstr>Slide 11</vt:lpstr>
      <vt:lpstr>Numerical convergence in an axisymmetric, nonhydrostatic model (Rotunno and Emanuel, 1987)</vt:lpstr>
      <vt:lpstr>How to deal with this?</vt:lpstr>
      <vt:lpstr>Multiply nested grids</vt:lpstr>
      <vt:lpstr>How to deal with this?</vt:lpstr>
      <vt:lpstr>Time-dependent, axisymmetric model</vt:lpstr>
      <vt:lpstr>Angular Momentum Distribution</vt:lpstr>
      <vt:lpstr>Slide 18</vt:lpstr>
      <vt:lpstr>Slide 19</vt:lpstr>
      <vt:lpstr>How Can We Use This Model to Help Assess Hurricane Risk in Current and Future Climates?</vt:lpstr>
      <vt:lpstr>Risk Assessment Approach:</vt:lpstr>
      <vt:lpstr>Synthetic Track Generation: Generation of Synthetic Wind Time Series</vt:lpstr>
      <vt:lpstr>Slide 23</vt:lpstr>
      <vt:lpstr>Calibration</vt:lpstr>
      <vt:lpstr>Slide 25</vt:lpstr>
      <vt:lpstr>Sample Storm Wind Swath</vt:lpstr>
      <vt:lpstr>Slide 27</vt:lpstr>
      <vt:lpstr>Wind Swath</vt:lpstr>
      <vt:lpstr>Accumulated Rainfall (mm)</vt:lpstr>
      <vt:lpstr>6-hour zonal displacements in region bounded by 10o and 30o N latitude, and 80o and 30o W longitude, using only post-1970 hurricane data</vt:lpstr>
      <vt:lpstr>Cumulative Distribution of Storm Lifetime Peak Wind Speed, with Sample of 1755 Synthetic Tracks</vt:lpstr>
      <vt:lpstr>Return Periods</vt:lpstr>
      <vt:lpstr>Genesis rates</vt:lpstr>
      <vt:lpstr>Slide 34</vt:lpstr>
      <vt:lpstr>Seasonal Cycles</vt:lpstr>
      <vt:lpstr>Coupling large hurricane event sets to surge models (with Ning Lin)</vt:lpstr>
      <vt:lpstr>Slide 37</vt:lpstr>
      <vt:lpstr>Slide 38</vt:lpstr>
      <vt:lpstr>Slide 39</vt:lpstr>
      <vt:lpstr>Slide 40</vt:lpstr>
      <vt:lpstr>Looking Ahead</vt:lpstr>
      <vt:lpstr>1. Last 20 years of 20th century simulations  2. Years 2180-2200 of IPCC Scenario A1b (CO2 stabilized at 720 ppm)</vt:lpstr>
      <vt:lpstr>Basin-Wide Percentage Change in Power Dissipation</vt:lpstr>
      <vt:lpstr>7 Model Consensus Change in Storm Frequency</vt:lpstr>
      <vt:lpstr>Slide 45</vt:lpstr>
      <vt:lpstr>Slide 46</vt:lpstr>
      <vt:lpstr>Slide 47</vt:lpstr>
      <vt:lpstr>Slide 48</vt:lpstr>
      <vt:lpstr>Slide 49</vt:lpstr>
      <vt:lpstr>Slide 50</vt:lpstr>
      <vt:lpstr>Slide 51</vt:lpstr>
      <vt:lpstr>Slide 52</vt:lpstr>
      <vt:lpstr>Slide 53</vt:lpstr>
      <vt:lpstr>Projections of U.S. Insured Damage</vt:lpstr>
      <vt:lpstr>Summary:</vt:lpstr>
      <vt:lpstr>Slide 56</vt:lpstr>
      <vt:lpstr>Slide 57</vt:lpstr>
      <vt:lpstr>Spare Slides</vt:lpstr>
      <vt:lpstr>Slide 59</vt:lpstr>
      <vt:lpstr>Slide 60</vt:lpstr>
      <vt:lpstr>Slide 61</vt:lpstr>
      <vt:lpstr>Theoretical Upper Bound on Hurricane Maximum Wind Speed: POTENTIAL INTENSITY</vt:lpstr>
      <vt:lpstr>Slide 63</vt:lpstr>
      <vt:lpstr>Slide 64</vt:lpstr>
      <vt:lpstr>Slide 65</vt:lpstr>
      <vt:lpstr>Slide 66</vt:lpstr>
      <vt:lpstr>Slide 67</vt:lpstr>
      <vt:lpstr>Seasonal Cycles</vt:lpstr>
      <vt:lpstr>3000 Tracks within 100 km of Miami</vt:lpstr>
      <vt:lpstr>Slide 70</vt:lpstr>
      <vt:lpstr>Some early results</vt:lpstr>
      <vt:lpstr>Slide 72</vt:lpstr>
      <vt:lpstr>Slide 73</vt:lpstr>
      <vt:lpstr>Slide 74</vt:lpstr>
      <vt:lpstr>Example: Intense event in future climate downscaled from CNRM model</vt:lpstr>
      <vt:lpstr>Slide 76</vt:lpstr>
      <vt:lpstr>ADCIRC Mesh</vt:lpstr>
      <vt:lpstr>Slide 78</vt:lpstr>
      <vt:lpstr>Integrated Assessments  with Robert Mendelsohn, Yale</vt:lpstr>
      <vt:lpstr>Slide 80</vt:lpstr>
      <vt:lpstr>Slide 81</vt:lpstr>
      <vt:lpstr>Slide 82</vt:lpstr>
      <vt:lpstr>Slide 83</vt:lpstr>
    </vt:vector>
  </TitlesOfParts>
  <Company>Massachusetts Institute of Technology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Physics to Help Assess Hurricane Risk</dc:title>
  <dc:creator>Kerry Emanuel</dc:creator>
  <cp:lastModifiedBy>Kerry Emanuel</cp:lastModifiedBy>
  <cp:revision>38</cp:revision>
  <dcterms:created xsi:type="dcterms:W3CDTF">2011-04-20T12:39:01Z</dcterms:created>
  <dcterms:modified xsi:type="dcterms:W3CDTF">2012-12-18T16:47:30Z</dcterms:modified>
</cp:coreProperties>
</file>