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451" r:id="rId2"/>
    <p:sldId id="257" r:id="rId3"/>
    <p:sldId id="607" r:id="rId4"/>
    <p:sldId id="478" r:id="rId5"/>
    <p:sldId id="479" r:id="rId6"/>
    <p:sldId id="480" r:id="rId7"/>
    <p:sldId id="493" r:id="rId8"/>
    <p:sldId id="611" r:id="rId9"/>
    <p:sldId id="574" r:id="rId10"/>
    <p:sldId id="608" r:id="rId11"/>
    <p:sldId id="609" r:id="rId12"/>
    <p:sldId id="610" r:id="rId13"/>
    <p:sldId id="575" r:id="rId14"/>
    <p:sldId id="576" r:id="rId15"/>
    <p:sldId id="577" r:id="rId16"/>
    <p:sldId id="578" r:id="rId17"/>
    <p:sldId id="579" r:id="rId18"/>
    <p:sldId id="580" r:id="rId19"/>
    <p:sldId id="582" r:id="rId20"/>
    <p:sldId id="583" r:id="rId21"/>
    <p:sldId id="585" r:id="rId22"/>
    <p:sldId id="587" r:id="rId23"/>
    <p:sldId id="590" r:id="rId24"/>
    <p:sldId id="591" r:id="rId25"/>
    <p:sldId id="594" r:id="rId26"/>
    <p:sldId id="595" r:id="rId27"/>
    <p:sldId id="596" r:id="rId28"/>
    <p:sldId id="614" r:id="rId29"/>
    <p:sldId id="597" r:id="rId30"/>
    <p:sldId id="615" r:id="rId31"/>
    <p:sldId id="600" r:id="rId32"/>
    <p:sldId id="604" r:id="rId33"/>
    <p:sldId id="620" r:id="rId34"/>
    <p:sldId id="621" r:id="rId35"/>
    <p:sldId id="624" r:id="rId36"/>
    <p:sldId id="622" r:id="rId37"/>
    <p:sldId id="626" r:id="rId38"/>
    <p:sldId id="623" r:id="rId39"/>
    <p:sldId id="625" r:id="rId40"/>
    <p:sldId id="567" r:id="rId41"/>
    <p:sldId id="568" r:id="rId42"/>
    <p:sldId id="627" r:id="rId43"/>
    <p:sldId id="539" r:id="rId44"/>
    <p:sldId id="569" r:id="rId45"/>
    <p:sldId id="370" r:id="rId46"/>
    <p:sldId id="399" r:id="rId47"/>
    <p:sldId id="371" r:id="rId48"/>
    <p:sldId id="400" r:id="rId49"/>
    <p:sldId id="372" r:id="rId50"/>
    <p:sldId id="373" r:id="rId51"/>
    <p:sldId id="389" r:id="rId52"/>
    <p:sldId id="390" r:id="rId53"/>
    <p:sldId id="374" r:id="rId54"/>
    <p:sldId id="375" r:id="rId55"/>
    <p:sldId id="376" r:id="rId56"/>
    <p:sldId id="433" r:id="rId57"/>
    <p:sldId id="434" r:id="rId58"/>
    <p:sldId id="435" r:id="rId59"/>
    <p:sldId id="436" r:id="rId60"/>
    <p:sldId id="438" r:id="rId61"/>
    <p:sldId id="439" r:id="rId62"/>
    <p:sldId id="440" r:id="rId63"/>
    <p:sldId id="441" r:id="rId64"/>
    <p:sldId id="442" r:id="rId65"/>
    <p:sldId id="445" r:id="rId66"/>
    <p:sldId id="446" r:id="rId67"/>
    <p:sldId id="448" r:id="rId68"/>
    <p:sldId id="449" r:id="rId69"/>
    <p:sldId id="527" r:id="rId70"/>
    <p:sldId id="528" r:id="rId71"/>
    <p:sldId id="529" r:id="rId72"/>
    <p:sldId id="530" r:id="rId73"/>
    <p:sldId id="531" r:id="rId74"/>
    <p:sldId id="532" r:id="rId75"/>
    <p:sldId id="533" r:id="rId76"/>
    <p:sldId id="547" r:id="rId77"/>
    <p:sldId id="558" r:id="rId78"/>
    <p:sldId id="548" r:id="rId79"/>
    <p:sldId id="549" r:id="rId80"/>
    <p:sldId id="552" r:id="rId81"/>
    <p:sldId id="553" r:id="rId82"/>
    <p:sldId id="554" r:id="rId83"/>
    <p:sldId id="555" r:id="rId84"/>
    <p:sldId id="556" r:id="rId85"/>
    <p:sldId id="557" r:id="rId86"/>
    <p:sldId id="570" r:id="rId87"/>
    <p:sldId id="612" r:id="rId88"/>
    <p:sldId id="613" r:id="rId89"/>
    <p:sldId id="616" r:id="rId90"/>
    <p:sldId id="617" r:id="rId91"/>
    <p:sldId id="618" r:id="rId92"/>
    <p:sldId id="619" r:id="rId9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D428F"/>
    <a:srgbClr val="174FA9"/>
    <a:srgbClr val="32961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4660"/>
  </p:normalViewPr>
  <p:slideViewPr>
    <p:cSldViewPr>
      <p:cViewPr varScale="1">
        <p:scale>
          <a:sx n="64" d="100"/>
          <a:sy n="64" d="100"/>
        </p:scale>
        <p:origin x="-1296"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smtClean="0">
                <a:latin typeface="+mn-lt"/>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cs typeface="+mn-cs"/>
              </a:defRPr>
            </a:lvl1pPr>
          </a:lstStyle>
          <a:p>
            <a:pPr>
              <a:defRPr/>
            </a:pPr>
            <a:fld id="{FC84CC40-78A9-4B91-84E2-49EB3A4B026E}" type="datetimeFigureOut">
              <a:rPr lang="en-US"/>
              <a:pPr>
                <a:defRPr/>
              </a:pPr>
              <a:t>11/14/2012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cs typeface="+mn-cs"/>
              </a:defRPr>
            </a:lvl1pPr>
          </a:lstStyle>
          <a:p>
            <a:pPr>
              <a:defRPr/>
            </a:pPr>
            <a:fld id="{780CC937-6341-408D-A01B-D9227AE93DD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A300DBDC-076F-4398-BD32-9FB6D17C5554}" type="slidenum">
              <a:rPr lang="en-US" sz="1300"/>
              <a:pPr algn="r"/>
              <a:t>1</a:t>
            </a:fld>
            <a:endParaRPr lang="en-US" sz="1300"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31E98E-7E45-4AE4-B89C-2DF2F94CA4F8}" type="slidenum">
              <a:rPr lang="en-US"/>
              <a:pPr/>
              <a:t>19</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C67646-D92F-4972-B995-4473F8284971}" type="slidenum">
              <a:rPr lang="en-US"/>
              <a:pPr/>
              <a:t>20</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2AC333-29BF-4AF1-851C-230F8CF8655B}" type="slidenum">
              <a:rPr lang="en-US"/>
              <a:pPr/>
              <a:t>22</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4143587" y="9119474"/>
            <a:ext cx="3169920" cy="480060"/>
          </a:xfrm>
          <a:prstGeom prst="rect">
            <a:avLst/>
          </a:prstGeom>
          <a:noFill/>
        </p:spPr>
        <p:txBody>
          <a:bodyPr lIns="96661" tIns="48331" rIns="96661" bIns="48331" anchor="b"/>
          <a:lstStyle/>
          <a:p>
            <a:pPr algn="r" fontAlgn="auto">
              <a:spcBef>
                <a:spcPts val="0"/>
              </a:spcBef>
              <a:spcAft>
                <a:spcPts val="0"/>
              </a:spcAft>
              <a:defRPr/>
            </a:pPr>
            <a:fld id="{A05620CB-912D-431A-AB31-B4E543C68ED8}" type="slidenum">
              <a:rPr lang="en-US" sz="1300">
                <a:latin typeface="+mn-lt"/>
                <a:cs typeface="+mn-cs"/>
              </a:rPr>
              <a:pPr algn="r" fontAlgn="auto">
                <a:spcBef>
                  <a:spcPts val="0"/>
                </a:spcBef>
                <a:spcAft>
                  <a:spcPts val="0"/>
                </a:spcAft>
                <a:defRPr/>
              </a:pPr>
              <a:t>24</a:t>
            </a:fld>
            <a:endParaRPr lang="en-US" sz="1300" dirty="0">
              <a:latin typeface="+mn-lt"/>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CF5001F7-0756-47FA-B148-C64553E1A13E}" type="slidenum">
              <a:rPr lang="en-US" sz="1300"/>
              <a:pPr algn="r"/>
              <a:t>26</a:t>
            </a:fld>
            <a:endParaRPr lang="en-US" sz="1300" dirty="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B81912-4841-46DA-A69A-E6B03BB04632}"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hangingPunct="0"/>
            <a:r>
              <a:rPr lang="en-US" b="1" dirty="0" smtClean="0"/>
              <a:t>Given the storm wind and pressure fields</a:t>
            </a:r>
            <a:r>
              <a:rPr lang="en-US" b="1" baseline="0" dirty="0" smtClean="0"/>
              <a:t> (which is estimated from the Holland parametric pressure model) we can simulate the surge</a:t>
            </a:r>
            <a:r>
              <a:rPr lang="en-US" baseline="0" dirty="0" smtClean="0"/>
              <a:t>. </a:t>
            </a:r>
            <a:r>
              <a:rPr lang="en-US" dirty="0" smtClean="0"/>
              <a:t>Surge simulations with high resolution are computationally intensive, so to make it possible to simulate accurate surges for our large synthetic storm sets, we apply the two hydrodynamic models </a:t>
            </a:r>
            <a:r>
              <a:rPr lang="en-US" b="1" i="0" dirty="0" smtClean="0"/>
              <a:t>with</a:t>
            </a:r>
            <a:r>
              <a:rPr lang="en-US" dirty="0" smtClean="0"/>
              <a:t> girds of</a:t>
            </a:r>
            <a:r>
              <a:rPr lang="en-US" baseline="0" dirty="0" smtClean="0"/>
              <a:t> </a:t>
            </a:r>
            <a:r>
              <a:rPr lang="en-US" dirty="0" smtClean="0"/>
              <a:t>various resolutions in such a way that the main computational effort is concentrated on the storms that determine the risk. First, we </a:t>
            </a:r>
            <a:r>
              <a:rPr lang="en-US" b="1" dirty="0" smtClean="0"/>
              <a:t>apply</a:t>
            </a:r>
            <a:r>
              <a:rPr lang="en-US" dirty="0" smtClean="0"/>
              <a:t> the SLOSH model, </a:t>
            </a:r>
            <a:r>
              <a:rPr lang="en-US" b="1" dirty="0" smtClean="0"/>
              <a:t>using</a:t>
            </a:r>
            <a:r>
              <a:rPr lang="en-US" dirty="0" smtClean="0"/>
              <a:t> a mesh with resolution of about 1 km around NYC</a:t>
            </a:r>
            <a:r>
              <a:rPr lang="en-US" baseline="0" dirty="0" smtClean="0"/>
              <a:t> to simulate the surges for all storms and </a:t>
            </a:r>
            <a:r>
              <a:rPr lang="en-US" dirty="0" smtClean="0"/>
              <a:t>select the storms that have return periods, in terms of the surge height at the Battery, greater than 10 years.</a:t>
            </a:r>
            <a:r>
              <a:rPr lang="en-US" baseline="0" dirty="0" smtClean="0"/>
              <a:t> </a:t>
            </a:r>
            <a:r>
              <a:rPr lang="en-US" dirty="0" smtClean="0"/>
              <a:t>Second, we apply the ADCIRC simulation, using a grid mesh with resolution of ~100 m around NYC, to each of the selected storms. Then, we apply another ADCIRC mesh with resolution as high as ~10 m around NYC, for a set of the most extreme events, to check if the resolution of our ADCIRC grid is sufficient and if needed to make statistical correction to the results. </a:t>
            </a:r>
          </a:p>
        </p:txBody>
      </p:sp>
      <p:sp>
        <p:nvSpPr>
          <p:cNvPr id="4" name="Slide Number Placeholder 3"/>
          <p:cNvSpPr>
            <a:spLocks noGrp="1"/>
          </p:cNvSpPr>
          <p:nvPr>
            <p:ph type="sldNum" sz="quarter" idx="5"/>
          </p:nvPr>
        </p:nvSpPr>
        <p:spPr/>
        <p:txBody>
          <a:bodyPr/>
          <a:lstStyle/>
          <a:p>
            <a:pPr>
              <a:defRPr/>
            </a:pPr>
            <a:fld id="{48511654-4369-45EB-86A2-08ADE9C5ADC8}" type="slidenum">
              <a:rPr lang="en-US" smtClean="0"/>
              <a:pPr>
                <a:defRPr/>
              </a:pPr>
              <a:t>33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simulation for </a:t>
            </a:r>
            <a:r>
              <a:rPr lang="en-US" baseline="0" dirty="0" smtClean="0"/>
              <a:t>Hurricane Irene’s surge using the ADCIRC model. The </a:t>
            </a:r>
            <a:r>
              <a:rPr lang="en-US" b="0" baseline="0" dirty="0" smtClean="0"/>
              <a:t>storm track, intensity, and size are obtained from the observation. This storm passed to the right of the Battery with relatively low intensity and generated a peak surge of about 1.3 m at the </a:t>
            </a:r>
            <a:r>
              <a:rPr lang="en-US" baseline="0" dirty="0" smtClean="0"/>
              <a:t>Battery. The surge happened </a:t>
            </a:r>
            <a:r>
              <a:rPr lang="en-US" b="0" baseline="0" dirty="0" smtClean="0"/>
              <a:t>right at the high tide </a:t>
            </a:r>
            <a:r>
              <a:rPr lang="en-US" baseline="0" dirty="0" smtClean="0"/>
              <a:t>and thus the total water level was about 2.1 m above the MSL. The plot to the right shows that the simulated and observed water levels compare very well, thus </a:t>
            </a:r>
            <a:r>
              <a:rPr lang="en-US" dirty="0" smtClean="0"/>
              <a:t>Irene offered us a good opportunity</a:t>
            </a:r>
            <a:r>
              <a:rPr lang="en-US" baseline="0" dirty="0" smtClean="0"/>
              <a:t> to validate our wind field and storm surge modeling method. </a:t>
            </a:r>
          </a:p>
        </p:txBody>
      </p:sp>
      <p:sp>
        <p:nvSpPr>
          <p:cNvPr id="4" name="Slide Number Placeholder 3"/>
          <p:cNvSpPr>
            <a:spLocks noGrp="1"/>
          </p:cNvSpPr>
          <p:nvPr>
            <p:ph type="sldNum" sz="quarter" idx="10"/>
          </p:nvPr>
        </p:nvSpPr>
        <p:spPr/>
        <p:txBody>
          <a:bodyPr/>
          <a:lstStyle/>
          <a:p>
            <a:fld id="{2A594956-6309-4243-A217-ECC73A5B4E6C}" type="slidenum">
              <a:rPr lang="en-US" smtClean="0"/>
              <a:pPr/>
              <a:t>34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ADCIRC simulation of surge (not including tide or wave setup), assuming hurricane parametric</a:t>
            </a:r>
            <a:r>
              <a:rPr lang="en-US" baseline="0" dirty="0" smtClean="0"/>
              <a:t> wind and pressure profiles, same methods as for Irene and synthetic storms. </a:t>
            </a:r>
            <a:endParaRPr lang="en-US" dirty="0"/>
          </a:p>
        </p:txBody>
      </p:sp>
      <p:sp>
        <p:nvSpPr>
          <p:cNvPr id="4" name="Slide Number Placeholder 3"/>
          <p:cNvSpPr>
            <a:spLocks noGrp="1"/>
          </p:cNvSpPr>
          <p:nvPr>
            <p:ph type="sldNum" sz="quarter" idx="10"/>
          </p:nvPr>
        </p:nvSpPr>
        <p:spPr/>
        <p:txBody>
          <a:bodyPr/>
          <a:lstStyle/>
          <a:p>
            <a:fld id="{32347F40-F6FB-9C47-85BD-88BC52BD2310}" type="slidenum">
              <a:rPr lang="en-US" smtClean="0"/>
              <a:pPr/>
              <a:t>35</a:t>
            </a:fld>
            <a:endParaRPr lang="en-US"/>
          </a:p>
        </p:txBody>
      </p:sp>
    </p:spTree>
    <p:extLst>
      <p:ext uri="{BB962C8B-B14F-4D97-AF65-F5344CB8AC3E}">
        <p14:creationId xmlns:p14="http://schemas.microsoft.com/office/powerpoint/2010/main" xmlns="" val="4114177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Storm surge and storm tide (surge</a:t>
            </a:r>
            <a:r>
              <a:rPr lang="en-US" baseline="0" dirty="0" smtClean="0"/>
              <a:t> and tide)</a:t>
            </a:r>
            <a:r>
              <a:rPr lang="en-US" dirty="0" smtClean="0"/>
              <a:t> return level curves</a:t>
            </a:r>
            <a:r>
              <a:rPr lang="en-US" baseline="0" dirty="0" smtClean="0"/>
              <a:t> for the Battery, NYC, for the 1981-2000 NCAR/NCEP climate conditions (5000 synthetic storms). Astronomical tide and nonlinear interaction between surge and tide are accounted for statistically.</a:t>
            </a:r>
            <a:endParaRPr lang="en-US" dirty="0"/>
          </a:p>
        </p:txBody>
      </p:sp>
      <p:sp>
        <p:nvSpPr>
          <p:cNvPr id="4" name="Slide Number Placeholder 3"/>
          <p:cNvSpPr>
            <a:spLocks noGrp="1"/>
          </p:cNvSpPr>
          <p:nvPr>
            <p:ph type="sldNum" sz="quarter" idx="10"/>
          </p:nvPr>
        </p:nvSpPr>
        <p:spPr/>
        <p:txBody>
          <a:bodyPr/>
          <a:lstStyle/>
          <a:p>
            <a:fld id="{32347F40-F6FB-9C47-85BD-88BC52BD2310}" type="slidenum">
              <a:rPr lang="en-US" smtClean="0"/>
              <a:pPr/>
              <a:t>36</a:t>
            </a:fld>
            <a:endParaRPr lang="en-US"/>
          </a:p>
        </p:txBody>
      </p:sp>
    </p:spTree>
    <p:extLst>
      <p:ext uri="{BB962C8B-B14F-4D97-AF65-F5344CB8AC3E}">
        <p14:creationId xmlns:p14="http://schemas.microsoft.com/office/powerpoint/2010/main" xmlns="" val="185079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EF3B62D8-56B7-48E0-8636-11251B392395}" type="slidenum">
              <a:rPr lang="en-US" sz="1300"/>
              <a:pPr algn="r"/>
              <a:t>4</a:t>
            </a:fld>
            <a:endParaRPr lang="en-US" sz="1300"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526"/>
            <a:r>
              <a:rPr lang="en-US" dirty="0" smtClean="0"/>
              <a:t>Then we calculate the flood height</a:t>
            </a:r>
            <a:r>
              <a:rPr lang="en-US" baseline="0" dirty="0" smtClean="0"/>
              <a:t> (including surge, tide, and sea level rise) return level for the four climate models, </a:t>
            </a:r>
            <a:r>
              <a:rPr lang="en-US" b="1" baseline="0" dirty="0" smtClean="0"/>
              <a:t>assuming a sea level rise of 1 m for the future climate, for the Battery, NYC. These results show that the</a:t>
            </a:r>
            <a:r>
              <a:rPr lang="en-US" b="1" dirty="0" smtClean="0"/>
              <a:t> combined effects of storm climatology change and sea level rise will greatly shorten the flood return periods for NYC </a:t>
            </a:r>
            <a:r>
              <a:rPr lang="en-US" dirty="0" smtClean="0"/>
              <a:t>and, </a:t>
            </a:r>
            <a:r>
              <a:rPr lang="en-US" b="1" dirty="0" smtClean="0"/>
              <a:t>by the end of the century, the current 100-year surge flooding</a:t>
            </a:r>
            <a:r>
              <a:rPr lang="en-US" b="1" baseline="0" dirty="0" smtClean="0"/>
              <a:t> </a:t>
            </a:r>
            <a:r>
              <a:rPr lang="en-US" b="1" dirty="0" smtClean="0"/>
              <a:t>may happen less than every 30 years, with CNRM and GFDL prediction to be less than 10 years, and the 500-year flooding</a:t>
            </a:r>
            <a:r>
              <a:rPr lang="en-US" b="1" baseline="0" dirty="0" smtClean="0"/>
              <a:t> </a:t>
            </a:r>
            <a:r>
              <a:rPr lang="en-US" b="1" dirty="0" smtClean="0"/>
              <a:t>may happen</a:t>
            </a:r>
            <a:r>
              <a:rPr lang="en-US" b="1" baseline="0" dirty="0" smtClean="0"/>
              <a:t> less than every 200 </a:t>
            </a:r>
            <a:r>
              <a:rPr lang="en-US" b="1" dirty="0" smtClean="0"/>
              <a:t>years, with the CNRM and GFDL</a:t>
            </a:r>
            <a:r>
              <a:rPr lang="en-US" b="1" baseline="0" dirty="0" smtClean="0"/>
              <a:t> </a:t>
            </a:r>
            <a:r>
              <a:rPr lang="en-US" b="1" dirty="0" smtClean="0"/>
              <a:t>prediction to be 20-30 years.</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2A594956-6309-4243-A217-ECC73A5B4E6C}" type="slidenum">
              <a:rPr lang="en-US" smtClean="0"/>
              <a:pPr/>
              <a:t>38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fontAlgn="auto">
              <a:spcBef>
                <a:spcPts val="0"/>
              </a:spcBef>
              <a:spcAft>
                <a:spcPts val="0"/>
              </a:spcAft>
              <a:defRPr/>
            </a:pPr>
            <a:r>
              <a:rPr lang="en-US" dirty="0" smtClean="0"/>
              <a:t>ADCIRC simulation of surge (not including tide or wave setup), assuming hurricane parametric</a:t>
            </a:r>
            <a:r>
              <a:rPr lang="en-US" baseline="0" dirty="0" smtClean="0"/>
              <a:t> wind and pressure profiles, same methods as for Irene and synthetic storms. </a:t>
            </a:r>
            <a:endParaRPr lang="en-US" dirty="0" smtClean="0"/>
          </a:p>
          <a:p>
            <a:endParaRPr lang="en-US" dirty="0"/>
          </a:p>
        </p:txBody>
      </p:sp>
      <p:sp>
        <p:nvSpPr>
          <p:cNvPr id="4" name="Slide Number Placeholder 3"/>
          <p:cNvSpPr>
            <a:spLocks noGrp="1"/>
          </p:cNvSpPr>
          <p:nvPr>
            <p:ph type="sldNum" sz="quarter" idx="10"/>
          </p:nvPr>
        </p:nvSpPr>
        <p:spPr/>
        <p:txBody>
          <a:bodyPr/>
          <a:lstStyle/>
          <a:p>
            <a:fld id="{2A594956-6309-4243-A217-ECC73A5B4E6C}" type="slidenum">
              <a:rPr lang="en-US" smtClean="0"/>
              <a:pPr/>
              <a:t>39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EFBFA83F-5F78-4395-AC7E-76CE5FC28D7D}" type="slidenum">
              <a:rPr lang="en-US" sz="1300"/>
              <a:pPr algn="r"/>
              <a:t>45</a:t>
            </a:fld>
            <a:endParaRPr lang="en-US" sz="1300" dirty="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8DE166F5-E8D3-43A4-A9A9-3548073C89F9}" type="slidenum">
              <a:rPr lang="en-US" sz="1300"/>
              <a:pPr algn="r"/>
              <a:t>47</a:t>
            </a:fld>
            <a:endParaRPr lang="en-US" sz="1300" dirty="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mtClean="0">
                <a:latin typeface="Times New Roman" pitchFamily="18" charset="0"/>
              </a:rPr>
              <a:t>We know that tropical cyclones are responsible for strong mixing of the upper oceans and this can be seen in satellite images…</a:t>
            </a:r>
          </a:p>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F9343CA2-D3D4-412F-BDD2-F953B257E028}" type="slidenum">
              <a:rPr lang="en-US" sz="1300"/>
              <a:pPr algn="r"/>
              <a:t>49</a:t>
            </a:fld>
            <a:endParaRPr lang="en-US" sz="1300"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C9A8CC8A-11C7-41B0-803D-066613E45641}" type="slidenum">
              <a:rPr lang="en-US" sz="1300"/>
              <a:pPr algn="r"/>
              <a:t>50</a:t>
            </a:fld>
            <a:endParaRPr lang="en-US" sz="1300" dirty="0"/>
          </a:p>
        </p:txBody>
      </p:sp>
      <p:sp>
        <p:nvSpPr>
          <p:cNvPr id="131075" name="Rectangle 2"/>
          <p:cNvSpPr>
            <a:spLocks noGrp="1" noRot="1" noChangeAspect="1" noChangeArrowheads="1" noTextEdit="1"/>
          </p:cNvSpPr>
          <p:nvPr>
            <p:ph type="sldImg"/>
          </p:nvPr>
        </p:nvSpPr>
        <p:spPr>
          <a:xfrm>
            <a:off x="1258888" y="720725"/>
            <a:ext cx="4800600" cy="3600450"/>
          </a:xfrm>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5087A27F-A841-4E69-A08C-822649039247}" type="slidenum">
              <a:rPr lang="en-US" sz="1300"/>
              <a:pPr algn="r"/>
              <a:t>53</a:t>
            </a:fld>
            <a:endParaRPr lang="en-US" sz="1300" dirty="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6CE8CD5C-19FF-472D-90EB-C224CD552BEC}" type="slidenum">
              <a:rPr lang="en-US" sz="1300"/>
              <a:pPr algn="r"/>
              <a:t>54</a:t>
            </a:fld>
            <a:endParaRPr lang="en-US" sz="1300" dirty="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459537E3-3162-4BBC-B19F-F200839648FB}" type="slidenum">
              <a:rPr lang="en-US" sz="1300"/>
              <a:pPr algn="r"/>
              <a:t>55</a:t>
            </a:fld>
            <a:endParaRPr lang="en-US" sz="1300" dirty="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1A29C03E-C48A-46D1-9AAE-34ED6D801CDF}" type="slidenum">
              <a:rPr lang="en-US" sz="1300"/>
              <a:pPr algn="r"/>
              <a:t>56</a:t>
            </a:fld>
            <a:endParaRPr lang="en-US" sz="1300" dirty="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pPr/>
              <a:t>5</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8A7DBC0E-4039-496B-B1BC-21BB046D259F}" type="slidenum">
              <a:rPr lang="en-US" sz="1300"/>
              <a:pPr algn="r"/>
              <a:t>57</a:t>
            </a:fld>
            <a:endParaRPr lang="en-US" sz="1300"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97EA824C-89BC-40F3-A6F1-FF43C75AD033}" type="slidenum">
              <a:rPr lang="en-US" sz="1300"/>
              <a:pPr algn="r"/>
              <a:t>58</a:t>
            </a:fld>
            <a:endParaRPr lang="en-US" sz="1300"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653A8F04-0563-45C2-9300-97E69DE304EF}" type="slidenum">
              <a:rPr lang="en-US" sz="1300"/>
              <a:pPr algn="r"/>
              <a:t>59</a:t>
            </a:fld>
            <a:endParaRPr lang="en-US" sz="13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6E8BB2-6F75-4763-9638-BF6914662F5C}" type="slidenum">
              <a:rPr lang="en-US"/>
              <a:pPr fontAlgn="base">
                <a:spcBef>
                  <a:spcPct val="0"/>
                </a:spcBef>
                <a:spcAft>
                  <a:spcPct val="0"/>
                </a:spcAft>
              </a:pPr>
              <a:t>61</a:t>
            </a:fld>
            <a:endParaRPr lang="en-US"/>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65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539DB9C-EFF0-417C-8F35-FF9D26147A44}" type="slidenum">
              <a:rPr lang="en-US" smtClean="0"/>
              <a:pPr/>
              <a:t>66</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67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68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69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70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pPr/>
              <a:t>6</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84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85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1A6BA8BB-1C88-4506-9CC3-A349AE0CAA72}" type="slidenum">
              <a:rPr lang="en-US" smtClean="0"/>
              <a:pPr>
                <a:defRPr/>
              </a:pPr>
              <a:t>89</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53" tIns="48326" rIns="96653" bIns="48326" anchor="b"/>
          <a:lstStyle/>
          <a:p>
            <a:pPr algn="r"/>
            <a:fld id="{106A17A9-D095-424F-8F54-3A4821AADDC1}" type="slidenum">
              <a:rPr lang="en-US" sz="1300"/>
              <a:pPr algn="r"/>
              <a:t>90</a:t>
            </a:fld>
            <a:endParaRPr lang="en-US" sz="1300" dirty="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B1B9E0CD-602E-4DED-A34E-132B9F182323}" type="slidenum">
              <a:rPr lang="en-US" sz="1300"/>
              <a:pPr algn="r"/>
              <a:t>92</a:t>
            </a:fld>
            <a:endParaRPr lang="en-US" sz="1300"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42CEA78-20DE-43D3-81D0-F7FD35B7935D}" type="slidenum">
              <a:rPr lang="en-US" smtClean="0"/>
              <a:pPr/>
              <a:t>9</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5FB64B17-82DD-49DD-A5B7-E9CAE506DC3D}" type="slidenum">
              <a:rPr lang="en-US" sz="1300">
                <a:latin typeface="Calibri" pitchFamily="34" charset="0"/>
              </a:rPr>
              <a:pPr algn="r"/>
              <a:t>14</a:t>
            </a:fld>
            <a:endParaRPr lang="en-US" sz="1300" dirty="0">
              <a:latin typeface="Calibri"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charset="0"/>
              </a:rPr>
              <a:t>The low value of storm power in the early 1940s is thought to be due to the lack of reports from ships at sea because of the radio silence imposed during WWII. </a:t>
            </a:r>
            <a:br>
              <a:rPr lang="en-US" smtClean="0">
                <a:latin typeface="Arial" charset="0"/>
              </a:rPr>
            </a:br>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586C0-6118-4664-AA26-D64DA4BA5A7E}" type="slidenum">
              <a:rPr lang="en-US"/>
              <a:pPr/>
              <a:t>15</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932238-326B-4A44-BD84-42BA6F7ABB3C}" type="slidenum">
              <a:rPr lang="en-US"/>
              <a:pPr/>
              <a:t>17</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EBC7D-5E53-40A6-BC97-FDDD36EF9436}" type="slidenum">
              <a:rPr lang="en-US"/>
              <a:pPr/>
              <a:t>18</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pPr>
                <a:defRPr/>
              </a:pPr>
              <a:t>11/14/2012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pPr>
                <a:defRPr/>
              </a:pPr>
              <a:t>11/14/2012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pPr>
                <a:defRPr/>
              </a:pPr>
              <a:t>11/14/2012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4BCD941-05C6-42E0-8E03-8E92EBC18FC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pPr>
                <a:defRPr/>
              </a:pPr>
              <a:t>11/14/2012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pPr>
                <a:defRPr/>
              </a:pPr>
              <a:t>11/14/2012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pPr>
                <a:defRPr/>
              </a:pPr>
              <a:t>11/14/2012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pPr>
                <a:defRPr/>
              </a:pPr>
              <a:t>11/14/2012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pPr>
                <a:defRPr/>
              </a:pPr>
              <a:t>11/14/2012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pPr>
                <a:defRPr/>
              </a:pPr>
              <a:t>11/14/2012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pPr>
                <a:defRPr/>
              </a:pPr>
              <a:t>11/14/2012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pPr>
                <a:defRPr/>
              </a:pPr>
              <a:t>11/14/2012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pPr>
                <a:defRPr/>
              </a:pPr>
              <a:t>11/14/2012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20" name="Picture 4" descr="http://www.google.com/url?source=imglanding&amp;ct=img&amp;q=http://media.cnbc.com/i/CNBC/Sections/News_And_Analysis/_News/_SLIDESHOWS/ScenesFromSandy2012/hurricane-sandy-nyc-plaza-shop.jpg&amp;sa=X&amp;ei=pJqjUJHyOOjV0QGe3oGoDA&amp;ved=0CAoQ8wc4HA&amp;usg=AFQjCNEKzKSK3LU1wm6UplyiZ-apXB1Ay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00035" name="Rectangle 3"/>
          <p:cNvSpPr>
            <a:spLocks noGrp="1" noChangeArrowheads="1"/>
          </p:cNvSpPr>
          <p:nvPr>
            <p:ph type="ctrTitle" idx="4294967295"/>
          </p:nvPr>
        </p:nvSpPr>
        <p:spPr>
          <a:xfrm>
            <a:off x="1066800" y="685800"/>
            <a:ext cx="7772400" cy="1981200"/>
          </a:xfrm>
          <a:effectLst>
            <a:outerShdw dist="35921" dir="2700000" algn="ctr" rotWithShape="0">
              <a:schemeClr val="tx1"/>
            </a:outerShdw>
          </a:effectLst>
        </p:spPr>
        <p:txBody>
          <a:bodyPr>
            <a:noAutofit/>
          </a:bodyPr>
          <a:lstStyle/>
          <a:p>
            <a:pPr algn="r"/>
            <a:r>
              <a:rPr lang="en-US" sz="4000" b="1" dirty="0" smtClean="0">
                <a:solidFill>
                  <a:srgbClr val="FFFF00"/>
                </a:solidFill>
                <a:latin typeface="Arial" pitchFamily="34" charset="0"/>
                <a:cs typeface="Arial" pitchFamily="34" charset="0"/>
              </a:rPr>
              <a:t>Assessing Storm Surge Risk at New York City</a:t>
            </a:r>
            <a:endParaRPr lang="en-US" sz="4000" dirty="0">
              <a:solidFill>
                <a:srgbClr val="FFFF00"/>
              </a:solidFill>
              <a:latin typeface="Arial" pitchFamily="34" charset="0"/>
              <a:cs typeface="Arial" pitchFamily="34" charset="0"/>
            </a:endParaRPr>
          </a:p>
        </p:txBody>
      </p:sp>
      <p:sp>
        <p:nvSpPr>
          <p:cNvPr id="3076" name="Rectangle 4"/>
          <p:cNvSpPr>
            <a:spLocks noGrp="1" noChangeArrowheads="1"/>
          </p:cNvSpPr>
          <p:nvPr>
            <p:ph type="subTitle" idx="4294967295"/>
          </p:nvPr>
        </p:nvSpPr>
        <p:spPr>
          <a:xfrm>
            <a:off x="304800" y="5181600"/>
            <a:ext cx="7010400" cy="1524000"/>
          </a:xfrm>
        </p:spPr>
        <p:txBody>
          <a:bodyPr/>
          <a:lstStyle/>
          <a:p>
            <a:pPr marL="0" indent="0">
              <a:lnSpc>
                <a:spcPct val="90000"/>
              </a:lnSpc>
              <a:buFontTx/>
              <a:buNone/>
            </a:pPr>
            <a:r>
              <a:rPr lang="en-US" b="1" dirty="0" smtClean="0">
                <a:solidFill>
                  <a:srgbClr val="FFFF00"/>
                </a:solidFill>
                <a:latin typeface="Arial" pitchFamily="34" charset="0"/>
                <a:cs typeface="Arial" pitchFamily="34" charset="0"/>
              </a:rPr>
              <a:t>Kerry Emanuel</a:t>
            </a:r>
          </a:p>
          <a:p>
            <a:pPr marL="0" indent="0">
              <a:lnSpc>
                <a:spcPct val="90000"/>
              </a:lnSpc>
              <a:buFontTx/>
              <a:buNone/>
            </a:pPr>
            <a:r>
              <a:rPr lang="en-US" b="1" dirty="0" smtClean="0">
                <a:solidFill>
                  <a:srgbClr val="FFFF00"/>
                </a:solidFill>
                <a:latin typeface="Arial" pitchFamily="34" charset="0"/>
                <a:cs typeface="Arial" pitchFamily="34" charset="0"/>
              </a:rPr>
              <a:t>Massachusetts Institute of Technology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676400"/>
            <a:ext cx="8382000" cy="1782762"/>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Historical Surge Events Affecting New York City</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8178" name="Picture 2"/>
          <p:cNvPicPr>
            <a:picLocks noChangeAspect="1" noChangeArrowheads="1"/>
          </p:cNvPicPr>
          <p:nvPr/>
        </p:nvPicPr>
        <p:blipFill>
          <a:blip r:embed="rId2" cstate="print"/>
          <a:srcRect/>
          <a:stretch>
            <a:fillRect/>
          </a:stretch>
        </p:blipFill>
        <p:spPr bwMode="auto">
          <a:xfrm>
            <a:off x="685800" y="457200"/>
            <a:ext cx="5715000" cy="4857750"/>
          </a:xfrm>
          <a:prstGeom prst="rect">
            <a:avLst/>
          </a:prstGeom>
          <a:noFill/>
          <a:ln w="9525">
            <a:noFill/>
            <a:miter lim="800000"/>
            <a:headEnd/>
            <a:tailEnd/>
          </a:ln>
        </p:spPr>
      </p:pic>
      <p:sp>
        <p:nvSpPr>
          <p:cNvPr id="4" name="TextBox 3"/>
          <p:cNvSpPr txBox="1"/>
          <p:nvPr/>
        </p:nvSpPr>
        <p:spPr>
          <a:xfrm>
            <a:off x="6096000" y="1752600"/>
            <a:ext cx="3048000" cy="923330"/>
          </a:xfrm>
          <a:prstGeom prst="rect">
            <a:avLst/>
          </a:prstGeom>
          <a:noFill/>
        </p:spPr>
        <p:txBody>
          <a:bodyPr wrap="square" rtlCol="0">
            <a:spAutoFit/>
          </a:bodyPr>
          <a:lstStyle/>
          <a:p>
            <a:r>
              <a:rPr lang="en-US" dirty="0" smtClean="0"/>
              <a:t>Tracks of historical hurricanes affecting NYC and western Long Island</a:t>
            </a:r>
            <a:endParaRPr lang="en-US" dirty="0"/>
          </a:p>
        </p:txBody>
      </p:sp>
      <p:sp>
        <p:nvSpPr>
          <p:cNvPr id="5" name="TextBox 4"/>
          <p:cNvSpPr txBox="1"/>
          <p:nvPr/>
        </p:nvSpPr>
        <p:spPr>
          <a:xfrm>
            <a:off x="457200" y="5562600"/>
            <a:ext cx="5791200" cy="646331"/>
          </a:xfrm>
          <a:prstGeom prst="rect">
            <a:avLst/>
          </a:prstGeom>
          <a:noFill/>
        </p:spPr>
        <p:txBody>
          <a:bodyPr wrap="square" rtlCol="0">
            <a:spAutoFit/>
          </a:bodyPr>
          <a:lstStyle/>
          <a:p>
            <a:r>
              <a:rPr lang="en-US" dirty="0" smtClean="0"/>
              <a:t>Source: Scileppi and Donnelly, 2007: </a:t>
            </a:r>
            <a:r>
              <a:rPr lang="en-US" i="1" dirty="0" err="1" smtClean="0"/>
              <a:t>Geochem</a:t>
            </a:r>
            <a:r>
              <a:rPr lang="en-US" i="1" dirty="0" smtClean="0"/>
              <a:t>., </a:t>
            </a:r>
            <a:r>
              <a:rPr lang="en-US" i="1" dirty="0" err="1" smtClean="0"/>
              <a:t>Geophys</a:t>
            </a:r>
            <a:r>
              <a:rPr lang="en-US" i="1" dirty="0" smtClean="0"/>
              <a:t>., </a:t>
            </a:r>
            <a:r>
              <a:rPr lang="en-US" i="1" dirty="0" err="1" smtClean="0"/>
              <a:t>Geosys</a:t>
            </a:r>
            <a:r>
              <a:rPr lang="en-US" dirty="0" smtClean="0"/>
              <a:t>., </a:t>
            </a:r>
            <a:r>
              <a:rPr lang="en-US" b="1" dirty="0" smtClean="0"/>
              <a:t>8</a:t>
            </a:r>
            <a:endParaRPr lang="en-US"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57200" y="5562600"/>
            <a:ext cx="5791200" cy="646331"/>
          </a:xfrm>
          <a:prstGeom prst="rect">
            <a:avLst/>
          </a:prstGeom>
          <a:noFill/>
        </p:spPr>
        <p:txBody>
          <a:bodyPr wrap="square" rtlCol="0">
            <a:spAutoFit/>
          </a:bodyPr>
          <a:lstStyle/>
          <a:p>
            <a:r>
              <a:rPr lang="en-US" dirty="0" smtClean="0"/>
              <a:t>Source: Scileppi and Donnelly, 2007: </a:t>
            </a:r>
            <a:r>
              <a:rPr lang="en-US" i="1" dirty="0" err="1" smtClean="0"/>
              <a:t>Geochem</a:t>
            </a:r>
            <a:r>
              <a:rPr lang="en-US" i="1" dirty="0" smtClean="0"/>
              <a:t>., </a:t>
            </a:r>
            <a:r>
              <a:rPr lang="en-US" i="1" dirty="0" err="1" smtClean="0"/>
              <a:t>Geophys</a:t>
            </a:r>
            <a:r>
              <a:rPr lang="en-US" i="1" dirty="0" smtClean="0"/>
              <a:t>., </a:t>
            </a:r>
            <a:r>
              <a:rPr lang="en-US" i="1" dirty="0" err="1" smtClean="0"/>
              <a:t>Geosys</a:t>
            </a:r>
            <a:r>
              <a:rPr lang="en-US" dirty="0" smtClean="0"/>
              <a:t>., </a:t>
            </a:r>
            <a:r>
              <a:rPr lang="en-US" b="1" dirty="0" smtClean="0"/>
              <a:t>8</a:t>
            </a:r>
            <a:endParaRPr lang="en-US" b="1" dirty="0"/>
          </a:p>
        </p:txBody>
      </p:sp>
      <p:pic>
        <p:nvPicPr>
          <p:cNvPr id="819202" name="Picture 2"/>
          <p:cNvPicPr>
            <a:picLocks noChangeAspect="1" noChangeArrowheads="1"/>
          </p:cNvPicPr>
          <p:nvPr/>
        </p:nvPicPr>
        <p:blipFill>
          <a:blip r:embed="rId2" cstate="print"/>
          <a:srcRect/>
          <a:stretch>
            <a:fillRect/>
          </a:stretch>
        </p:blipFill>
        <p:spPr bwMode="auto">
          <a:xfrm>
            <a:off x="-1" y="457200"/>
            <a:ext cx="9144001" cy="4996614"/>
          </a:xfrm>
          <a:prstGeom prst="rect">
            <a:avLst/>
          </a:prstGeom>
          <a:noFill/>
          <a:ln w="9525">
            <a:noFill/>
            <a:miter lim="800000"/>
            <a:headEnd/>
            <a:tailEnd/>
          </a:ln>
        </p:spPr>
      </p:pic>
      <p:sp>
        <p:nvSpPr>
          <p:cNvPr id="6" name="TextBox 5"/>
          <p:cNvSpPr txBox="1"/>
          <p:nvPr/>
        </p:nvSpPr>
        <p:spPr>
          <a:xfrm>
            <a:off x="228600" y="228600"/>
            <a:ext cx="4038600" cy="369332"/>
          </a:xfrm>
          <a:prstGeom prst="rect">
            <a:avLst/>
          </a:prstGeom>
          <a:noFill/>
        </p:spPr>
        <p:txBody>
          <a:bodyPr wrap="square" rtlCol="0">
            <a:spAutoFit/>
          </a:bodyPr>
          <a:lstStyle/>
          <a:p>
            <a:r>
              <a:rPr lang="en-US" dirty="0" smtClean="0">
                <a:solidFill>
                  <a:srgbClr val="0033CC"/>
                </a:solidFill>
              </a:rPr>
              <a:t>From historical archives</a:t>
            </a:r>
            <a:endParaRPr lang="en-US" dirty="0">
              <a:solidFill>
                <a:srgbClr val="0033CC"/>
              </a:solidFill>
            </a:endParaRPr>
          </a:p>
        </p:txBody>
      </p:sp>
      <p:cxnSp>
        <p:nvCxnSpPr>
          <p:cNvPr id="8" name="Straight Arrow Connector 7"/>
          <p:cNvCxnSpPr/>
          <p:nvPr/>
        </p:nvCxnSpPr>
        <p:spPr>
          <a:xfrm>
            <a:off x="1143000" y="685800"/>
            <a:ext cx="533400" cy="914400"/>
          </a:xfrm>
          <a:prstGeom prst="straightConnector1">
            <a:avLst/>
          </a:prstGeom>
          <a:ln w="254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10200" y="228600"/>
            <a:ext cx="3429000" cy="369332"/>
          </a:xfrm>
          <a:prstGeom prst="rect">
            <a:avLst/>
          </a:prstGeom>
          <a:noFill/>
        </p:spPr>
        <p:txBody>
          <a:bodyPr wrap="square" rtlCol="0">
            <a:spAutoFit/>
          </a:bodyPr>
          <a:lstStyle/>
          <a:p>
            <a:r>
              <a:rPr lang="en-US" dirty="0" smtClean="0">
                <a:solidFill>
                  <a:srgbClr val="0033CC"/>
                </a:solidFill>
              </a:rPr>
              <a:t>From tide gauge at the Battery</a:t>
            </a:r>
            <a:endParaRPr lang="en-US" dirty="0">
              <a:solidFill>
                <a:srgbClr val="0033CC"/>
              </a:solidFill>
            </a:endParaRPr>
          </a:p>
        </p:txBody>
      </p:sp>
      <p:cxnSp>
        <p:nvCxnSpPr>
          <p:cNvPr id="11" name="Straight Arrow Connector 10"/>
          <p:cNvCxnSpPr/>
          <p:nvPr/>
        </p:nvCxnSpPr>
        <p:spPr>
          <a:xfrm flipH="1">
            <a:off x="4800600" y="609600"/>
            <a:ext cx="3200400" cy="2057400"/>
          </a:xfrm>
          <a:prstGeom prst="straightConnector1">
            <a:avLst/>
          </a:prstGeom>
          <a:ln w="254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58200" y="1676400"/>
            <a:ext cx="914400" cy="307777"/>
          </a:xfrm>
          <a:prstGeom prst="rect">
            <a:avLst/>
          </a:prstGeom>
          <a:noFill/>
        </p:spPr>
        <p:txBody>
          <a:bodyPr wrap="square" rtlCol="0">
            <a:spAutoFit/>
          </a:bodyPr>
          <a:lstStyle/>
          <a:p>
            <a:r>
              <a:rPr lang="en-US" sz="1400" dirty="0" smtClean="0">
                <a:solidFill>
                  <a:srgbClr val="0033CC"/>
                </a:solidFill>
              </a:rPr>
              <a:t>Sandy</a:t>
            </a:r>
            <a:endParaRPr lang="en-US" sz="1400" dirty="0">
              <a:solidFill>
                <a:srgbClr val="0033CC"/>
              </a:solidFill>
            </a:endParaRPr>
          </a:p>
        </p:txBody>
      </p:sp>
      <p:cxnSp>
        <p:nvCxnSpPr>
          <p:cNvPr id="15" name="Straight Arrow Connector 14"/>
          <p:cNvCxnSpPr/>
          <p:nvPr/>
        </p:nvCxnSpPr>
        <p:spPr>
          <a:xfrm flipH="1">
            <a:off x="8382000" y="1981200"/>
            <a:ext cx="381000" cy="76200"/>
          </a:xfrm>
          <a:prstGeom prst="straightConnector1">
            <a:avLst/>
          </a:prstGeom>
          <a:ln w="25400">
            <a:solidFill>
              <a:srgbClr val="0033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305800" cy="1600200"/>
          </a:xfrm>
        </p:spPr>
        <p:txBody>
          <a:bodyPr>
            <a:normAutofit/>
          </a:bodyPr>
          <a:lstStyle/>
          <a:p>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Additional Problem:</a:t>
            </a:r>
            <a:b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b="1" dirty="0" err="1" smtClean="0">
                <a:solidFill>
                  <a:srgbClr val="0F2AB1"/>
                </a:solidFill>
                <a:effectLst>
                  <a:outerShdw blurRad="38100" dist="38100" dir="2700000" algn="tl">
                    <a:srgbClr val="000000">
                      <a:alpha val="43137"/>
                    </a:srgbClr>
                  </a:outerShdw>
                </a:effectLst>
                <a:latin typeface="Arial" pitchFamily="34" charset="0"/>
                <a:cs typeface="Arial" pitchFamily="34" charset="0"/>
              </a:rPr>
              <a:t>Nonstationarity</a:t>
            </a:r>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 of climate</a:t>
            </a:r>
            <a:endParaRPr lang="en-US"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cstate="print"/>
          <a:srcRect/>
          <a:stretch>
            <a:fillRect/>
          </a:stretch>
        </p:blipFill>
        <p:spPr bwMode="auto">
          <a:xfrm>
            <a:off x="838200" y="1371600"/>
            <a:ext cx="6705600" cy="5029200"/>
          </a:xfrm>
          <a:prstGeom prst="rect">
            <a:avLst/>
          </a:prstGeom>
          <a:noFill/>
          <a:ln w="9525">
            <a:noFill/>
            <a:miter lim="800000"/>
            <a:headEnd/>
            <a:tailEnd/>
          </a:ln>
        </p:spPr>
      </p:pic>
      <p:sp>
        <p:nvSpPr>
          <p:cNvPr id="31747" name="Text Box 3"/>
          <p:cNvSpPr txBox="1">
            <a:spLocks noChangeArrowheads="1"/>
          </p:cNvSpPr>
          <p:nvPr/>
        </p:nvSpPr>
        <p:spPr bwMode="auto">
          <a:xfrm>
            <a:off x="0" y="0"/>
            <a:ext cx="9144000" cy="1525588"/>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3600" b="1" dirty="0">
                <a:solidFill>
                  <a:srgbClr val="0F2AB1"/>
                </a:solidFill>
                <a:effectLst>
                  <a:outerShdw blurRad="38100" dist="38100" dir="2700000" algn="tl">
                    <a:srgbClr val="C0C0C0"/>
                  </a:outerShdw>
                </a:effectLst>
                <a:cs typeface="+mn-cs"/>
              </a:rPr>
              <a:t>Atlantic Sea Surface Temperatures and Storm Max Power Dissipation</a:t>
            </a:r>
          </a:p>
          <a:p>
            <a:pPr algn="ctr" fontAlgn="auto">
              <a:spcBef>
                <a:spcPts val="0"/>
              </a:spcBef>
              <a:spcAft>
                <a:spcPts val="0"/>
              </a:spcAft>
              <a:defRPr/>
            </a:pPr>
            <a:r>
              <a:rPr lang="en-US" sz="2200" dirty="0">
                <a:solidFill>
                  <a:srgbClr val="0F2AB1"/>
                </a:solidFill>
                <a:cs typeface="+mn-cs"/>
              </a:rPr>
              <a:t>(Smoothed with a 1-3-4-3-1 filter)</a:t>
            </a:r>
          </a:p>
        </p:txBody>
      </p:sp>
      <p:sp>
        <p:nvSpPr>
          <p:cNvPr id="10247" name="Text Box 10"/>
          <p:cNvSpPr txBox="1">
            <a:spLocks noChangeArrowheads="1"/>
          </p:cNvSpPr>
          <p:nvPr/>
        </p:nvSpPr>
        <p:spPr bwMode="auto">
          <a:xfrm>
            <a:off x="7543800" y="1981200"/>
            <a:ext cx="1371600" cy="915988"/>
          </a:xfrm>
          <a:prstGeom prst="rect">
            <a:avLst/>
          </a:prstGeom>
          <a:noFill/>
          <a:ln w="9525">
            <a:noFill/>
            <a:miter lim="800000"/>
            <a:headEnd/>
            <a:tailEnd/>
          </a:ln>
        </p:spPr>
        <p:txBody>
          <a:bodyPr>
            <a:spAutoFit/>
          </a:bodyPr>
          <a:lstStyle/>
          <a:p>
            <a:pPr algn="ctr">
              <a:spcBef>
                <a:spcPct val="50000"/>
              </a:spcBef>
            </a:pPr>
            <a:r>
              <a:rPr lang="en-US" b="1" dirty="0">
                <a:solidFill>
                  <a:srgbClr val="0000FF"/>
                </a:solidFill>
                <a:latin typeface="Calibri" pitchFamily="34" charset="0"/>
              </a:rPr>
              <a:t>Years included: </a:t>
            </a:r>
            <a:r>
              <a:rPr lang="en-US" b="1" dirty="0" smtClean="0">
                <a:solidFill>
                  <a:srgbClr val="0000FF"/>
                </a:solidFill>
                <a:latin typeface="Calibri" pitchFamily="34" charset="0"/>
              </a:rPr>
              <a:t>1870-2011</a:t>
            </a:r>
            <a:endParaRPr lang="en-US" b="1" dirty="0">
              <a:solidFill>
                <a:srgbClr val="0000FF"/>
              </a:solidFill>
              <a:latin typeface="Calibri" pitchFamily="34" charset="0"/>
            </a:endParaRPr>
          </a:p>
        </p:txBody>
      </p:sp>
      <p:sp>
        <p:nvSpPr>
          <p:cNvPr id="10248" name="Text Box 11"/>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dirty="0">
                <a:latin typeface="Calibri" pitchFamily="34" charset="0"/>
              </a:rPr>
              <a:t>Data Sources: </a:t>
            </a:r>
            <a:r>
              <a:rPr lang="en-US" sz="1400" b="1" dirty="0" smtClean="0">
                <a:latin typeface="Calibri" pitchFamily="34" charset="0"/>
              </a:rPr>
              <a:t>Hurricanes: NOAA/TPC; Sea Surface Temperatures: </a:t>
            </a:r>
            <a:r>
              <a:rPr lang="en-US" sz="1400" b="1" dirty="0">
                <a:latin typeface="Calibri" pitchFamily="34" charset="0"/>
              </a:rPr>
              <a:t>UKMO/HADSST1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2316162"/>
          </a:xfrm>
        </p:spPr>
        <p:txBody>
          <a:bodyPr>
            <a:noAutofit/>
          </a:bodyPr>
          <a:lstStyle/>
          <a:p>
            <a:r>
              <a:rPr lang="en-US" sz="36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Bringing Physics to Bear: Risk </a:t>
            </a:r>
            <a:r>
              <a:rPr lang="en-US" sz="36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Assessment by Direct Numerical Simulation of </a:t>
            </a:r>
            <a:r>
              <a:rPr lang="en-US" sz="36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Hurricanes</a:t>
            </a:r>
            <a:r>
              <a:rPr lang="en-US" sz="36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
            </a:r>
            <a:br>
              <a:rPr lang="en-US" sz="36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
            </a:r>
            <a:b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The </a:t>
            </a:r>
            <a:r>
              <a:rPr lang="en-US" sz="3600" dirty="0">
                <a:solidFill>
                  <a:srgbClr val="0F2AB1"/>
                </a:solidFill>
                <a:effectLst>
                  <a:outerShdw blurRad="38100" dist="38100" dir="2700000" algn="tl">
                    <a:srgbClr val="000000">
                      <a:alpha val="43137"/>
                    </a:srgbClr>
                  </a:outerShdw>
                </a:effectLst>
                <a:latin typeface="Arial" pitchFamily="34" charset="0"/>
                <a:cs typeface="Arial" pitchFamily="34" charset="0"/>
              </a:rPr>
              <a:t>Problem</a:t>
            </a:r>
          </a:p>
        </p:txBody>
      </p:sp>
      <p:sp>
        <p:nvSpPr>
          <p:cNvPr id="3075" name="Rectangle 3"/>
          <p:cNvSpPr>
            <a:spLocks noGrp="1" noChangeArrowheads="1"/>
          </p:cNvSpPr>
          <p:nvPr>
            <p:ph type="body" idx="1"/>
          </p:nvPr>
        </p:nvSpPr>
        <p:spPr>
          <a:xfrm>
            <a:off x="457200" y="3200400"/>
            <a:ext cx="8229600" cy="3429000"/>
          </a:xfrm>
        </p:spPr>
        <p:txBody>
          <a:bodyPr>
            <a:normAutofit/>
          </a:bodyPr>
          <a:lstStyle/>
          <a:p>
            <a:pPr>
              <a:buSzPct val="80000"/>
              <a:buBlip>
                <a:blip r:embed="rId3"/>
              </a:buBlip>
            </a:pPr>
            <a:r>
              <a:rPr lang="en-US" sz="2800" b="1" dirty="0">
                <a:solidFill>
                  <a:srgbClr val="0F2AB1"/>
                </a:solidFill>
                <a:latin typeface="Arial" pitchFamily="34" charset="0"/>
                <a:cs typeface="Arial" pitchFamily="34" charset="0"/>
              </a:rPr>
              <a:t>The hurricane eyewall is </a:t>
            </a:r>
            <a:r>
              <a:rPr lang="en-US" sz="2800" b="1" dirty="0" smtClean="0">
                <a:solidFill>
                  <a:srgbClr val="0F2AB1"/>
                </a:solidFill>
                <a:latin typeface="Arial" pitchFamily="34" charset="0"/>
                <a:cs typeface="Arial" pitchFamily="34" charset="0"/>
              </a:rPr>
              <a:t>an intense, circular </a:t>
            </a:r>
            <a:r>
              <a:rPr lang="en-US" sz="2800" b="1" i="1" dirty="0" smtClean="0">
                <a:solidFill>
                  <a:srgbClr val="0F2AB1"/>
                </a:solidFill>
                <a:latin typeface="Arial" pitchFamily="34" charset="0"/>
                <a:cs typeface="Arial" pitchFamily="34" charset="0"/>
              </a:rPr>
              <a:t>front</a:t>
            </a:r>
            <a:r>
              <a:rPr lang="en-US" sz="2800" b="1" dirty="0" smtClean="0">
                <a:solidFill>
                  <a:srgbClr val="0F2AB1"/>
                </a:solidFill>
                <a:latin typeface="Arial" pitchFamily="34" charset="0"/>
                <a:cs typeface="Arial" pitchFamily="34" charset="0"/>
              </a:rPr>
              <a:t>, </a:t>
            </a:r>
            <a:r>
              <a:rPr lang="en-US" sz="2800" b="1" dirty="0">
                <a:solidFill>
                  <a:srgbClr val="0F2AB1"/>
                </a:solidFill>
                <a:latin typeface="Arial" pitchFamily="34" charset="0"/>
                <a:cs typeface="Arial" pitchFamily="34" charset="0"/>
              </a:rPr>
              <a:t>attaining scales of ~ 1 km or </a:t>
            </a:r>
            <a:r>
              <a:rPr lang="en-US" sz="2800" b="1" dirty="0" smtClean="0">
                <a:solidFill>
                  <a:srgbClr val="0F2AB1"/>
                </a:solidFill>
                <a:latin typeface="Arial" pitchFamily="34" charset="0"/>
                <a:cs typeface="Arial" pitchFamily="34" charset="0"/>
              </a:rPr>
              <a:t>less</a:t>
            </a:r>
          </a:p>
          <a:p>
            <a:pPr>
              <a:buSzPct val="80000"/>
              <a:buBlip>
                <a:blip r:embed="rId3"/>
              </a:buBlip>
            </a:pPr>
            <a:endParaRPr lang="en-US" sz="2800" b="1" dirty="0">
              <a:solidFill>
                <a:srgbClr val="0F2AB1"/>
              </a:solidFill>
              <a:latin typeface="Arial" pitchFamily="34" charset="0"/>
              <a:cs typeface="Arial" pitchFamily="34" charset="0"/>
            </a:endParaRPr>
          </a:p>
          <a:p>
            <a:pPr>
              <a:buSzPct val="80000"/>
              <a:buBlip>
                <a:blip r:embed="rId3"/>
              </a:buBlip>
            </a:pPr>
            <a:r>
              <a:rPr lang="en-US" sz="2800" b="1" dirty="0">
                <a:solidFill>
                  <a:srgbClr val="0F2AB1"/>
                </a:solidFill>
                <a:latin typeface="Arial" pitchFamily="34" charset="0"/>
                <a:cs typeface="Arial" pitchFamily="34" charset="0"/>
              </a:rPr>
              <a:t>At the same time, the storm’s circulation extends to ~1000 km and is embedded in much larger scale flows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Kerry Emaanuel\Graphics\Transparent Figures\Intensity_histo_models.png"/>
          <p:cNvPicPr>
            <a:picLocks noChangeAspect="1" noChangeArrowheads="1"/>
          </p:cNvPicPr>
          <p:nvPr/>
        </p:nvPicPr>
        <p:blipFill>
          <a:blip r:embed="rId2" cstate="print"/>
          <a:srcRect t="10204" b="9388"/>
          <a:stretch>
            <a:fillRect/>
          </a:stretch>
        </p:blipFill>
        <p:spPr bwMode="auto">
          <a:xfrm>
            <a:off x="228600" y="228600"/>
            <a:ext cx="5478682" cy="6203459"/>
          </a:xfrm>
          <a:prstGeom prst="rect">
            <a:avLst/>
          </a:prstGeom>
          <a:noFill/>
        </p:spPr>
      </p:pic>
      <p:sp>
        <p:nvSpPr>
          <p:cNvPr id="6" name="TextBox 5"/>
          <p:cNvSpPr txBox="1"/>
          <p:nvPr/>
        </p:nvSpPr>
        <p:spPr>
          <a:xfrm>
            <a:off x="5257800" y="914400"/>
            <a:ext cx="3505200" cy="2308324"/>
          </a:xfrm>
          <a:prstGeom prst="rect">
            <a:avLst/>
          </a:prstGeom>
          <a:noFill/>
        </p:spPr>
        <p:txBody>
          <a:bodyPr wrap="square" rtlCol="0">
            <a:spAutoFit/>
          </a:bodyPr>
          <a:lstStyle/>
          <a:p>
            <a:pPr algn="ctr"/>
            <a:r>
              <a:rPr lang="en-US" sz="2400" dirty="0" smtClean="0">
                <a:solidFill>
                  <a:srgbClr val="002060"/>
                </a:solidFill>
              </a:rPr>
              <a:t>Histograms of Tropical Cyclone Intensity as Simulated by a Global Model with 50 km grid point spacing. (Courtesy Isaac Held, GFDL)</a:t>
            </a:r>
            <a:endParaRPr lang="en-US" sz="2400" dirty="0">
              <a:solidFill>
                <a:srgbClr val="002060"/>
              </a:solidFill>
            </a:endParaRPr>
          </a:p>
        </p:txBody>
      </p:sp>
      <p:cxnSp>
        <p:nvCxnSpPr>
          <p:cNvPr id="10" name="Straight Connector 9"/>
          <p:cNvCxnSpPr/>
          <p:nvPr/>
        </p:nvCxnSpPr>
        <p:spPr>
          <a:xfrm rot="5400000">
            <a:off x="2324100" y="12573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324100" y="33147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324100" y="53721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124200" y="5105400"/>
            <a:ext cx="2895600" cy="533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6000" y="5486400"/>
            <a:ext cx="2667000" cy="369332"/>
          </a:xfrm>
          <a:prstGeom prst="rect">
            <a:avLst/>
          </a:prstGeom>
          <a:noFill/>
        </p:spPr>
        <p:txBody>
          <a:bodyPr wrap="square" rtlCol="0">
            <a:spAutoFit/>
          </a:bodyPr>
          <a:lstStyle/>
          <a:p>
            <a:r>
              <a:rPr lang="en-US" dirty="0" smtClean="0"/>
              <a:t>Category 3</a:t>
            </a:r>
            <a:endParaRPr lang="en-US" dirty="0"/>
          </a:p>
        </p:txBody>
      </p:sp>
      <p:sp>
        <p:nvSpPr>
          <p:cNvPr id="9" name="TextBox 8"/>
          <p:cNvSpPr txBox="1"/>
          <p:nvPr/>
        </p:nvSpPr>
        <p:spPr>
          <a:xfrm>
            <a:off x="5257800" y="3657600"/>
            <a:ext cx="3352800" cy="1200329"/>
          </a:xfrm>
          <a:prstGeom prst="rect">
            <a:avLst/>
          </a:prstGeom>
          <a:noFill/>
        </p:spPr>
        <p:txBody>
          <a:bodyPr wrap="square" rtlCol="0">
            <a:spAutoFit/>
          </a:bodyPr>
          <a:lstStyle/>
          <a:p>
            <a:pPr algn="ctr"/>
            <a:r>
              <a:rPr lang="en-US" sz="2400" b="1" dirty="0" smtClean="0">
                <a:solidFill>
                  <a:srgbClr val="C00000"/>
                </a:solidFill>
              </a:rPr>
              <a:t>Global models do not simulate the storms that cause destruction</a:t>
            </a:r>
            <a:endParaRPr lang="en-US" sz="2400" b="1" dirty="0">
              <a:solidFill>
                <a:srgbClr val="C00000"/>
              </a:solidFill>
            </a:endParaRPr>
          </a:p>
        </p:txBody>
      </p:sp>
      <p:sp>
        <p:nvSpPr>
          <p:cNvPr id="13" name="TextBox 12"/>
          <p:cNvSpPr txBox="1"/>
          <p:nvPr/>
        </p:nvSpPr>
        <p:spPr>
          <a:xfrm>
            <a:off x="3276600" y="2895600"/>
            <a:ext cx="1084271" cy="369332"/>
          </a:xfrm>
          <a:prstGeom prst="rect">
            <a:avLst/>
          </a:prstGeom>
          <a:noFill/>
        </p:spPr>
        <p:txBody>
          <a:bodyPr wrap="none" rtlCol="0">
            <a:spAutoFit/>
          </a:bodyPr>
          <a:lstStyle/>
          <a:p>
            <a:r>
              <a:rPr lang="en-US" dirty="0" smtClean="0"/>
              <a:t>Observed</a:t>
            </a:r>
            <a:endParaRPr lang="en-US" dirty="0"/>
          </a:p>
        </p:txBody>
      </p:sp>
      <p:cxnSp>
        <p:nvCxnSpPr>
          <p:cNvPr id="15" name="Straight Arrow Connector 14"/>
          <p:cNvCxnSpPr/>
          <p:nvPr/>
        </p:nvCxnSpPr>
        <p:spPr>
          <a:xfrm rot="5400000">
            <a:off x="3619500" y="3390900"/>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14600" y="2667000"/>
            <a:ext cx="1143000" cy="369332"/>
          </a:xfrm>
          <a:prstGeom prst="rect">
            <a:avLst/>
          </a:prstGeom>
          <a:noFill/>
        </p:spPr>
        <p:txBody>
          <a:bodyPr wrap="square" rtlCol="0">
            <a:spAutoFit/>
          </a:bodyPr>
          <a:lstStyle/>
          <a:p>
            <a:r>
              <a:rPr lang="en-US" dirty="0" smtClean="0">
                <a:solidFill>
                  <a:srgbClr val="FF0000"/>
                </a:solidFill>
              </a:rPr>
              <a:t>Modeled</a:t>
            </a:r>
            <a:endParaRPr lang="en-US" dirty="0">
              <a:solidFill>
                <a:srgbClr val="FF0000"/>
              </a:solidFill>
            </a:endParaRPr>
          </a:p>
        </p:txBody>
      </p:sp>
      <p:cxnSp>
        <p:nvCxnSpPr>
          <p:cNvPr id="20" name="Straight Arrow Connector 19"/>
          <p:cNvCxnSpPr/>
          <p:nvPr/>
        </p:nvCxnSpPr>
        <p:spPr>
          <a:xfrm rot="10800000" flipV="1">
            <a:off x="2590800" y="2971800"/>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5" name="Picture 5" descr="v_max_comp"/>
          <p:cNvPicPr>
            <a:picLocks noGrp="1" noChangeAspect="1" noChangeArrowheads="1"/>
          </p:cNvPicPr>
          <p:nvPr>
            <p:ph idx="4294967295"/>
          </p:nvPr>
        </p:nvPicPr>
        <p:blipFill>
          <a:blip r:embed="rId3" cstate="print"/>
          <a:srcRect/>
          <a:stretch>
            <a:fillRect/>
          </a:stretch>
        </p:blipFill>
        <p:spPr>
          <a:xfrm>
            <a:off x="990600" y="1143000"/>
            <a:ext cx="7315200" cy="5487988"/>
          </a:xfrm>
          <a:noFill/>
          <a:ln/>
        </p:spPr>
      </p:pic>
      <p:sp>
        <p:nvSpPr>
          <p:cNvPr id="61448" name="Rectangle 8"/>
          <p:cNvSpPr>
            <a:spLocks noGrp="1" noChangeArrowheads="1"/>
          </p:cNvSpPr>
          <p:nvPr>
            <p:ph type="title"/>
          </p:nvPr>
        </p:nvSpPr>
        <p:spPr>
          <a:xfrm>
            <a:off x="457200" y="228600"/>
            <a:ext cx="8458200" cy="1143000"/>
          </a:xfrm>
        </p:spPr>
        <p:txBody>
          <a:bodyPr/>
          <a:lstStyle/>
          <a:p>
            <a:r>
              <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rPr>
              <a:t>Numerical convergence in an axisymmetric, nonhydrostatic model (Rotunno and Emanuel, 1987)</a:t>
            </a:r>
          </a:p>
        </p:txBody>
      </p:sp>
      <p:sp>
        <p:nvSpPr>
          <p:cNvPr id="4" name="TextBox 3"/>
          <p:cNvSpPr txBox="1"/>
          <p:nvPr/>
        </p:nvSpPr>
        <p:spPr>
          <a:xfrm>
            <a:off x="7086600" y="4343400"/>
            <a:ext cx="2057400" cy="923330"/>
          </a:xfrm>
          <a:prstGeom prst="rect">
            <a:avLst/>
          </a:prstGeom>
          <a:noFill/>
        </p:spPr>
        <p:txBody>
          <a:bodyPr wrap="square" rtlCol="0">
            <a:spAutoFit/>
          </a:bodyPr>
          <a:lstStyle/>
          <a:p>
            <a:pPr algn="ctr"/>
            <a:r>
              <a:rPr lang="en-US" dirty="0" smtClean="0">
                <a:latin typeface="Arial" pitchFamily="34" charset="0"/>
                <a:cs typeface="Arial" pitchFamily="34" charset="0"/>
              </a:rPr>
              <a:t>Distance between computational nodes</a:t>
            </a:r>
            <a:endParaRPr lang="en-US" dirty="0">
              <a:latin typeface="Arial" pitchFamily="34" charset="0"/>
              <a:cs typeface="Arial" pitchFamily="34" charset="0"/>
            </a:endParaRPr>
          </a:p>
        </p:txBody>
      </p:sp>
      <p:cxnSp>
        <p:nvCxnSpPr>
          <p:cNvPr id="6" name="Straight Arrow Connector 5"/>
          <p:cNvCxnSpPr/>
          <p:nvPr/>
        </p:nvCxnSpPr>
        <p:spPr>
          <a:xfrm flipH="1" flipV="1">
            <a:off x="6553200" y="4724400"/>
            <a:ext cx="7620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33600" y="1524000"/>
            <a:ext cx="3733800" cy="369332"/>
          </a:xfrm>
          <a:prstGeom prst="rect">
            <a:avLst/>
          </a:prstGeom>
          <a:noFill/>
        </p:spPr>
        <p:txBody>
          <a:bodyPr wrap="square" rtlCol="0">
            <a:spAutoFit/>
          </a:bodyPr>
          <a:lstStyle/>
          <a:p>
            <a:r>
              <a:rPr lang="en-US" b="1" dirty="0" smtClean="0">
                <a:solidFill>
                  <a:schemeClr val="accent5"/>
                </a:solidFill>
              </a:rPr>
              <a:t>Theoretical Maximum Intensity</a:t>
            </a:r>
            <a:endParaRPr lang="en-US" b="1" dirty="0">
              <a:solidFill>
                <a:schemeClr val="accent5"/>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How to deal with this?</a:t>
            </a:r>
          </a:p>
        </p:txBody>
      </p:sp>
      <p:sp>
        <p:nvSpPr>
          <p:cNvPr id="70659" name="Rectangle 3"/>
          <p:cNvSpPr>
            <a:spLocks noGrp="1" noChangeArrowheads="1"/>
          </p:cNvSpPr>
          <p:nvPr>
            <p:ph type="body" sz="half" idx="1"/>
          </p:nvPr>
        </p:nvSpPr>
        <p:spPr>
          <a:xfrm>
            <a:off x="457200" y="1600200"/>
            <a:ext cx="8153400" cy="762000"/>
          </a:xfrm>
        </p:spPr>
        <p:txBody>
          <a:bodyPr/>
          <a:lstStyle/>
          <a:p>
            <a:pPr>
              <a:buSzPct val="60000"/>
              <a:buBlip>
                <a:blip r:embed="rId3"/>
              </a:buBlip>
            </a:pPr>
            <a:r>
              <a:rPr lang="en-US" sz="2800" b="1" dirty="0">
                <a:solidFill>
                  <a:srgbClr val="0033CC"/>
                </a:solidFill>
                <a:effectLst>
                  <a:outerShdw blurRad="38100" dist="38100" dir="2700000" algn="tl">
                    <a:srgbClr val="C0C0C0"/>
                  </a:outerShdw>
                </a:effectLst>
                <a:latin typeface="Arial" pitchFamily="34" charset="0"/>
                <a:cs typeface="Arial" pitchFamily="34" charset="0"/>
              </a:rPr>
              <a:t>Option 1:  Brute force and obstinacy</a:t>
            </a:r>
          </a:p>
        </p:txBody>
      </p:sp>
      <p:pic>
        <p:nvPicPr>
          <p:cNvPr id="70660" name="Picture 4" descr="earth_simulator"/>
          <p:cNvPicPr>
            <a:picLocks noGrp="1" noChangeAspect="1" noChangeArrowheads="1"/>
          </p:cNvPicPr>
          <p:nvPr>
            <p:ph sz="half" idx="2"/>
          </p:nvPr>
        </p:nvPicPr>
        <p:blipFill>
          <a:blip r:embed="rId4" cstate="print"/>
          <a:srcRect/>
          <a:stretch>
            <a:fillRect/>
          </a:stretch>
        </p:blipFill>
        <p:spPr>
          <a:xfrm>
            <a:off x="1600200" y="2209800"/>
            <a:ext cx="5943600" cy="445770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ox(in)">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660"/>
                                        </p:tgtEl>
                                        <p:attrNameLst>
                                          <p:attrName>style.visibility</p:attrName>
                                        </p:attrNameLst>
                                      </p:cBhvr>
                                      <p:to>
                                        <p:strVal val="visible"/>
                                      </p:to>
                                    </p:set>
                                    <p:animEffect transition="in" filter="box(in)">
                                      <p:cBhvr>
                                        <p:cTn id="12" dur="500"/>
                                        <p:tgtEl>
                                          <p:spTgt spid="70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dirty="0">
                <a:solidFill>
                  <a:srgbClr val="0F2AB1"/>
                </a:solidFill>
                <a:effectLst>
                  <a:outerShdw blurRad="38100" dist="38100" dir="2700000" algn="tl">
                    <a:srgbClr val="000000">
                      <a:alpha val="43137"/>
                    </a:srgbClr>
                  </a:outerShdw>
                </a:effectLst>
                <a:latin typeface="Arial" pitchFamily="34" charset="0"/>
                <a:cs typeface="Arial" pitchFamily="34" charset="0"/>
              </a:rPr>
              <a:t>How to deal with this?</a:t>
            </a:r>
          </a:p>
        </p:txBody>
      </p:sp>
      <p:sp>
        <p:nvSpPr>
          <p:cNvPr id="84995" name="Rectangle 3"/>
          <p:cNvSpPr>
            <a:spLocks noGrp="1" noChangeArrowheads="1"/>
          </p:cNvSpPr>
          <p:nvPr>
            <p:ph type="body" sz="half" idx="1"/>
          </p:nvPr>
        </p:nvSpPr>
        <p:spPr>
          <a:xfrm>
            <a:off x="457200" y="1371600"/>
            <a:ext cx="8382000" cy="1219200"/>
          </a:xfrm>
        </p:spPr>
        <p:txBody>
          <a:bodyPr/>
          <a:lstStyle/>
          <a:p>
            <a:pPr>
              <a:buSzPct val="60000"/>
              <a:buBlip>
                <a:blip r:embed="rId3"/>
              </a:buBlip>
            </a:pPr>
            <a:r>
              <a:rPr lang="en-US" sz="2800" dirty="0">
                <a:solidFill>
                  <a:srgbClr val="0F2AB1"/>
                </a:solidFill>
                <a:latin typeface="Arial" pitchFamily="34" charset="0"/>
                <a:cs typeface="Arial" pitchFamily="34" charset="0"/>
              </a:rPr>
              <a:t>Option 1:  Brute force and obstinacy</a:t>
            </a:r>
          </a:p>
          <a:p>
            <a:pPr>
              <a:buSzPct val="60000"/>
              <a:buBlip>
                <a:blip r:embed="rId3"/>
              </a:buBlip>
            </a:pPr>
            <a:r>
              <a:rPr lang="en-US" sz="2800" b="1" dirty="0">
                <a:solidFill>
                  <a:srgbClr val="0F2AB1"/>
                </a:solidFill>
                <a:effectLst>
                  <a:outerShdw blurRad="38100" dist="38100" dir="2700000" algn="tl">
                    <a:srgbClr val="C0C0C0"/>
                  </a:outerShdw>
                </a:effectLst>
                <a:latin typeface="Arial" pitchFamily="34" charset="0"/>
                <a:cs typeface="Arial" pitchFamily="34" charset="0"/>
              </a:rPr>
              <a:t>Option 2: Applied math and modest resources</a:t>
            </a:r>
          </a:p>
          <a:p>
            <a:endParaRPr lang="en-US" sz="2800" dirty="0"/>
          </a:p>
        </p:txBody>
      </p:sp>
      <p:pic>
        <p:nvPicPr>
          <p:cNvPr id="84996" name="Picture 4" descr="Crumpled%20paper%20and%20pencil-773142"/>
          <p:cNvPicPr>
            <a:picLocks noGrp="1" noChangeAspect="1" noChangeArrowheads="1"/>
          </p:cNvPicPr>
          <p:nvPr>
            <p:ph sz="quarter" idx="2"/>
          </p:nvPr>
        </p:nvPicPr>
        <p:blipFill>
          <a:blip r:embed="rId4" cstate="print"/>
          <a:srcRect/>
          <a:stretch>
            <a:fillRect/>
          </a:stretch>
        </p:blipFill>
        <p:spPr>
          <a:xfrm>
            <a:off x="381000" y="2743200"/>
            <a:ext cx="4191000" cy="2614613"/>
          </a:xfrm>
          <a:noFill/>
          <a:ln/>
        </p:spPr>
      </p:pic>
      <p:pic>
        <p:nvPicPr>
          <p:cNvPr id="84997" name="Picture 5" descr="23277595"/>
          <p:cNvPicPr>
            <a:picLocks noGrp="1" noChangeAspect="1" noChangeArrowheads="1"/>
          </p:cNvPicPr>
          <p:nvPr>
            <p:ph sz="quarter" idx="3"/>
          </p:nvPr>
        </p:nvPicPr>
        <p:blipFill>
          <a:blip r:embed="rId5" cstate="print"/>
          <a:srcRect/>
          <a:stretch>
            <a:fillRect/>
          </a:stretch>
        </p:blipFill>
        <p:spPr>
          <a:xfrm>
            <a:off x="5257800" y="2743200"/>
            <a:ext cx="2655888" cy="266700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box(in)">
                                      <p:cBhvr>
                                        <p:cTn id="7" dur="500"/>
                                        <p:tgtEl>
                                          <p:spTgt spid="8499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Effect transition="in" filter="box(in)">
                                      <p:cBhvr>
                                        <p:cTn id="12" dur="500"/>
                                        <p:tgtEl>
                                          <p:spTgt spid="849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Effect transition="in" filter="box(in)">
                                      <p:cBhvr>
                                        <p:cTn id="17" dur="500"/>
                                        <p:tgtEl>
                                          <p:spTgt spid="849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4996"/>
                                        </p:tgtEl>
                                        <p:attrNameLst>
                                          <p:attrName>style.visibility</p:attrName>
                                        </p:attrNameLst>
                                      </p:cBhvr>
                                      <p:to>
                                        <p:strVal val="visible"/>
                                      </p:to>
                                    </p:set>
                                    <p:animEffect transition="in" filter="box(in)">
                                      <p:cBhvr>
                                        <p:cTn id="22" dur="500"/>
                                        <p:tgtEl>
                                          <p:spTgt spid="8499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84997"/>
                                        </p:tgtEl>
                                        <p:attrNameLst>
                                          <p:attrName>style.visibility</p:attrName>
                                        </p:attrNameLst>
                                      </p:cBhvr>
                                      <p:to>
                                        <p:strVal val="visible"/>
                                      </p:to>
                                    </p:set>
                                    <p:animEffect transition="in" filter="box(in)">
                                      <p:cBhvr>
                                        <p:cTn id="27" dur="5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rPr>
              <a:t>Program</a:t>
            </a:r>
            <a:endParaRPr lang="en-US" dirty="0">
              <a:solidFill>
                <a:srgbClr val="FFFF00"/>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457200" y="2133600"/>
            <a:ext cx="8229600" cy="4114800"/>
          </a:xfrm>
        </p:spPr>
        <p:txBody>
          <a:bodyPr rtlCol="0">
            <a:normAutofit lnSpcReduction="10000"/>
          </a:bodyPr>
          <a:lstStyle/>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Brief Review of Tropical Cyclones</a:t>
            </a: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Why historical statistics are inadequate for assessing long-term surge risk in NYC</a:t>
            </a: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Physically based method for estimating surge risk</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152400"/>
            <a:ext cx="8229600" cy="1143000"/>
          </a:xfrm>
        </p:spPr>
        <p:txBody>
          <a:bodyPr>
            <a:normAutofit fontScale="90000"/>
          </a:bodyPr>
          <a:lstStyle/>
          <a:p>
            <a:r>
              <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rPr>
              <a:t>Time-dependent, axisymmetric model phrased in R space</a:t>
            </a:r>
          </a:p>
        </p:txBody>
      </p:sp>
      <p:sp>
        <p:nvSpPr>
          <p:cNvPr id="95235" name="Rectangle 3"/>
          <p:cNvSpPr>
            <a:spLocks noGrp="1" noChangeArrowheads="1"/>
          </p:cNvSpPr>
          <p:nvPr>
            <p:ph type="body" idx="1"/>
          </p:nvPr>
        </p:nvSpPr>
        <p:spPr>
          <a:xfrm>
            <a:off x="381000" y="2743200"/>
            <a:ext cx="8382000" cy="3581400"/>
          </a:xfrm>
        </p:spPr>
        <p:txBody>
          <a:bodyPr>
            <a:noAutofit/>
          </a:bodyPr>
          <a:lstStyle/>
          <a:p>
            <a:pPr>
              <a:buSzPct val="65000"/>
              <a:buBlip>
                <a:blip r:embed="rId4"/>
              </a:buBlip>
            </a:pPr>
            <a:r>
              <a:rPr lang="en-US" sz="2600" b="1" dirty="0">
                <a:solidFill>
                  <a:srgbClr val="0F2AB1"/>
                </a:solidFill>
                <a:latin typeface="Arial" pitchFamily="34" charset="0"/>
                <a:cs typeface="Arial" pitchFamily="34" charset="0"/>
              </a:rPr>
              <a:t>Hydrostatic and gradient balance above PBL</a:t>
            </a:r>
          </a:p>
          <a:p>
            <a:pPr>
              <a:buSzPct val="65000"/>
              <a:buBlip>
                <a:blip r:embed="rId4"/>
              </a:buBlip>
            </a:pPr>
            <a:r>
              <a:rPr lang="en-US" sz="2600" b="1" dirty="0">
                <a:solidFill>
                  <a:srgbClr val="0F2AB1"/>
                </a:solidFill>
                <a:latin typeface="Arial" pitchFamily="34" charset="0"/>
                <a:cs typeface="Arial" pitchFamily="34" charset="0"/>
              </a:rPr>
              <a:t>Moist adiabatic lapse rates on M surfaces above PBL</a:t>
            </a:r>
          </a:p>
          <a:p>
            <a:pPr>
              <a:buSzPct val="65000"/>
              <a:buBlip>
                <a:blip r:embed="rId4"/>
              </a:buBlip>
            </a:pPr>
            <a:r>
              <a:rPr lang="en-US" sz="2600" b="1" dirty="0">
                <a:solidFill>
                  <a:srgbClr val="0F2AB1"/>
                </a:solidFill>
                <a:latin typeface="Arial" pitchFamily="34" charset="0"/>
                <a:cs typeface="Arial" pitchFamily="34" charset="0"/>
              </a:rPr>
              <a:t>Boundary layer </a:t>
            </a:r>
            <a:r>
              <a:rPr lang="en-US" sz="2600" b="1" dirty="0" smtClean="0">
                <a:solidFill>
                  <a:srgbClr val="0F2AB1"/>
                </a:solidFill>
                <a:latin typeface="Arial" pitchFamily="34" charset="0"/>
                <a:cs typeface="Arial" pitchFamily="34" charset="0"/>
              </a:rPr>
              <a:t>quasi-equilibrium convection</a:t>
            </a:r>
            <a:endParaRPr lang="en-US" sz="2600" b="1" dirty="0">
              <a:solidFill>
                <a:srgbClr val="0F2AB1"/>
              </a:solidFill>
              <a:latin typeface="Arial" pitchFamily="34" charset="0"/>
              <a:cs typeface="Arial" pitchFamily="34" charset="0"/>
            </a:endParaRPr>
          </a:p>
          <a:p>
            <a:pPr>
              <a:buSzPct val="65000"/>
              <a:buBlip>
                <a:blip r:embed="rId4"/>
              </a:buBlip>
            </a:pPr>
            <a:r>
              <a:rPr lang="en-US" sz="2600" b="1" dirty="0">
                <a:solidFill>
                  <a:srgbClr val="0F2AB1"/>
                </a:solidFill>
                <a:latin typeface="Arial" pitchFamily="34" charset="0"/>
                <a:cs typeface="Arial" pitchFamily="34" charset="0"/>
              </a:rPr>
              <a:t>Deformation-based radial </a:t>
            </a:r>
            <a:r>
              <a:rPr lang="en-US" sz="2600" b="1" dirty="0" smtClean="0">
                <a:solidFill>
                  <a:srgbClr val="0F2AB1"/>
                </a:solidFill>
                <a:latin typeface="Arial" pitchFamily="34" charset="0"/>
                <a:cs typeface="Arial" pitchFamily="34" charset="0"/>
              </a:rPr>
              <a:t>diffusion</a:t>
            </a:r>
          </a:p>
          <a:p>
            <a:pPr>
              <a:buSzPct val="65000"/>
              <a:buBlip>
                <a:blip r:embed="rId4"/>
              </a:buBlip>
            </a:pPr>
            <a:r>
              <a:rPr lang="en-US" sz="2600" b="1" dirty="0" smtClean="0">
                <a:solidFill>
                  <a:srgbClr val="0F2AB1"/>
                </a:solidFill>
                <a:latin typeface="Arial" pitchFamily="34" charset="0"/>
                <a:cs typeface="Arial" pitchFamily="34" charset="0"/>
              </a:rPr>
              <a:t>Coupled to simple 1-D ocean model</a:t>
            </a:r>
          </a:p>
          <a:p>
            <a:pPr>
              <a:buSzPct val="65000"/>
              <a:buBlip>
                <a:blip r:embed="rId4"/>
              </a:buBlip>
            </a:pPr>
            <a:r>
              <a:rPr lang="en-US" sz="2600" b="1" dirty="0" smtClean="0">
                <a:solidFill>
                  <a:srgbClr val="0F2AB1"/>
                </a:solidFill>
                <a:latin typeface="Arial" pitchFamily="34" charset="0"/>
                <a:cs typeface="Arial" pitchFamily="34" charset="0"/>
              </a:rPr>
              <a:t>Environmental wind shear effects parameterized</a:t>
            </a:r>
            <a:endParaRPr lang="en-US" sz="2600" b="1" dirty="0">
              <a:solidFill>
                <a:srgbClr val="0F2AB1"/>
              </a:solidFill>
              <a:latin typeface="Arial" pitchFamily="34" charset="0"/>
              <a:cs typeface="Arial" pitchFamily="34" charset="0"/>
            </a:endParaRPr>
          </a:p>
        </p:txBody>
      </p:sp>
      <p:graphicFrame>
        <p:nvGraphicFramePr>
          <p:cNvPr id="52226" name="Object 2"/>
          <p:cNvGraphicFramePr>
            <a:graphicFrameLocks noChangeAspect="1"/>
          </p:cNvGraphicFramePr>
          <p:nvPr/>
        </p:nvGraphicFramePr>
        <p:xfrm>
          <a:off x="685800" y="1371600"/>
          <a:ext cx="2590800" cy="1042988"/>
        </p:xfrm>
        <a:graphic>
          <a:graphicData uri="http://schemas.openxmlformats.org/presentationml/2006/ole">
            <p:oleObj spid="_x0000_s817154" name="Equation" r:id="rId5" imgW="977760" imgH="393480" progId="Equation.DSMT4">
              <p:embed/>
            </p:oleObj>
          </a:graphicData>
        </a:graphic>
      </p:graphicFrame>
      <p:graphicFrame>
        <p:nvGraphicFramePr>
          <p:cNvPr id="52227" name="Object 3"/>
          <p:cNvGraphicFramePr>
            <a:graphicFrameLocks noChangeAspect="1"/>
          </p:cNvGraphicFramePr>
          <p:nvPr/>
        </p:nvGraphicFramePr>
        <p:xfrm>
          <a:off x="3657600" y="1371600"/>
          <a:ext cx="1884363" cy="1042987"/>
        </p:xfrm>
        <a:graphic>
          <a:graphicData uri="http://schemas.openxmlformats.org/presentationml/2006/ole">
            <p:oleObj spid="_x0000_s817155" name="Equation" r:id="rId6" imgW="711000" imgH="393480" progId="Equation.DSMT4">
              <p:embed/>
            </p:oleObj>
          </a:graphicData>
        </a:graphic>
      </p:graphicFrame>
      <p:graphicFrame>
        <p:nvGraphicFramePr>
          <p:cNvPr id="6" name="Object 5"/>
          <p:cNvGraphicFramePr>
            <a:graphicFrameLocks noChangeAspect="1"/>
          </p:cNvGraphicFramePr>
          <p:nvPr/>
        </p:nvGraphicFramePr>
        <p:xfrm>
          <a:off x="6172200" y="1600200"/>
          <a:ext cx="2438400" cy="609600"/>
        </p:xfrm>
        <a:graphic>
          <a:graphicData uri="http://schemas.openxmlformats.org/presentationml/2006/ole">
            <p:oleObj spid="_x0000_s817156" name="Equation" r:id="rId7" imgW="812520" imgH="203040" progId="Equation.DSMT4">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4484" name="Picture 4" descr="http://wind.mit.edu/%7Eemanuel/temp1t.png"/>
          <p:cNvPicPr>
            <a:picLocks noChangeAspect="1" noChangeArrowheads="1"/>
          </p:cNvPicPr>
          <p:nvPr/>
        </p:nvPicPr>
        <p:blipFill>
          <a:blip r:embed="rId2" cstate="print"/>
          <a:srcRect/>
          <a:stretch>
            <a:fillRect/>
          </a:stretch>
        </p:blipFill>
        <p:spPr bwMode="auto">
          <a:xfrm>
            <a:off x="4114800" y="3378000"/>
            <a:ext cx="4419600" cy="3480000"/>
          </a:xfrm>
          <a:prstGeom prst="rect">
            <a:avLst/>
          </a:prstGeom>
          <a:noFill/>
        </p:spPr>
      </p:pic>
      <p:sp>
        <p:nvSpPr>
          <p:cNvPr id="2" name="Title 1"/>
          <p:cNvSpPr>
            <a:spLocks noGrp="1"/>
          </p:cNvSpPr>
          <p:nvPr>
            <p:ph type="title"/>
          </p:nvPr>
        </p:nvSpPr>
        <p:spPr>
          <a:xfrm>
            <a:off x="457200" y="274638"/>
            <a:ext cx="8382000" cy="3459162"/>
          </a:xfrm>
        </p:spPr>
        <p:txBody>
          <a:bodyPr>
            <a:normAutofit fontScale="90000"/>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Originally Developed as a Student Laboratory Tool, Later Adapted  as a Hurricane Intensity Forecasting Model</a:t>
            </a:r>
            <a:r>
              <a:rPr lang="en-US" dirty="0" smtClean="0">
                <a:solidFill>
                  <a:srgbClr val="0033CC"/>
                </a:solidFill>
                <a:latin typeface="Arial" pitchFamily="34" charset="0"/>
                <a:cs typeface="Arial" pitchFamily="34" charset="0"/>
              </a:rPr>
              <a:t/>
            </a:r>
            <a:br>
              <a:rPr lang="en-US" dirty="0" smtClean="0">
                <a:solidFill>
                  <a:srgbClr val="0033CC"/>
                </a:solidFill>
                <a:latin typeface="Arial" pitchFamily="34" charset="0"/>
                <a:cs typeface="Arial" pitchFamily="34" charset="0"/>
              </a:rPr>
            </a:br>
            <a:r>
              <a:rPr lang="en-US" sz="3600" dirty="0" smtClean="0">
                <a:solidFill>
                  <a:srgbClr val="0033CC"/>
                </a:solidFill>
                <a:latin typeface="Arial" pitchFamily="34" charset="0"/>
                <a:cs typeface="Arial" pitchFamily="34" charset="0"/>
              </a:rPr>
              <a:t>(http://wind.mit.edu/~emanuel/storm.html)</a:t>
            </a:r>
            <a:endParaRPr lang="en-US" sz="3600" dirty="0">
              <a:solidFill>
                <a:srgbClr val="0033CC"/>
              </a:solidFill>
              <a:latin typeface="Arial" pitchFamily="34" charset="0"/>
              <a:cs typeface="Arial" pitchFamily="34" charset="0"/>
            </a:endParaRPr>
          </a:p>
        </p:txBody>
      </p:sp>
      <p:pic>
        <p:nvPicPr>
          <p:cNvPr id="404482" name="Picture 2" descr="http://wind.mit.edu/%7Eemanuel/temp1.png"/>
          <p:cNvPicPr>
            <a:picLocks noChangeAspect="1" noChangeArrowheads="1"/>
          </p:cNvPicPr>
          <p:nvPr/>
        </p:nvPicPr>
        <p:blipFill>
          <a:blip r:embed="rId3" cstate="print"/>
          <a:srcRect/>
          <a:stretch>
            <a:fillRect/>
          </a:stretch>
        </p:blipFill>
        <p:spPr bwMode="auto">
          <a:xfrm>
            <a:off x="1219200" y="3429000"/>
            <a:ext cx="3276600" cy="32766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497" name="Picture 1" descr="C:\Users\Kerry\Documents\CHIP\2011\scoresep.png"/>
          <p:cNvPicPr>
            <a:picLocks noChangeAspect="1" noChangeArrowheads="1"/>
          </p:cNvPicPr>
          <p:nvPr/>
        </p:nvPicPr>
        <p:blipFill>
          <a:blip r:embed="rId3" cstate="print"/>
          <a:srcRect/>
          <a:stretch>
            <a:fillRect/>
          </a:stretch>
        </p:blipFill>
        <p:spPr bwMode="auto">
          <a:xfrm>
            <a:off x="609600" y="729719"/>
            <a:ext cx="7987669" cy="544248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382000" cy="2362200"/>
          </a:xfrm>
        </p:spPr>
        <p:txBody>
          <a:bodyPr>
            <a:normAutofit fontScale="90000"/>
          </a:bodyPr>
          <a:lstStyle/>
          <a:p>
            <a:r>
              <a:rPr lang="en-US" sz="38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How Can We Use This Model to Help Assess Hurricane Wind and Rain Risk in Current and Future Climates?</a:t>
            </a:r>
            <a:endParaRPr lang="en-US" sz="3800"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a:bodyPr>
          <a:lstStyle/>
          <a:p>
            <a:pPr eaLnBrk="1" hangingPunct="1">
              <a:defRPr/>
            </a:pPr>
            <a:r>
              <a:rPr lang="en-US" sz="3600" b="1" dirty="0" smtClean="0">
                <a:solidFill>
                  <a:srgbClr val="0F2AB1"/>
                </a:solidFill>
                <a:effectLst>
                  <a:outerShdw blurRad="38100" dist="38100" dir="2700000" algn="tl">
                    <a:srgbClr val="C0C0C0"/>
                  </a:outerShdw>
                </a:effectLst>
                <a:latin typeface="Arial" pitchFamily="34" charset="0"/>
                <a:cs typeface="Arial" pitchFamily="34" charset="0"/>
              </a:rPr>
              <a:t>Risk Assessment Approach:</a:t>
            </a:r>
          </a:p>
        </p:txBody>
      </p:sp>
      <p:sp>
        <p:nvSpPr>
          <p:cNvPr id="21508" name="Rectangle 4"/>
          <p:cNvSpPr>
            <a:spLocks noGrp="1" noChangeArrowheads="1"/>
          </p:cNvSpPr>
          <p:nvPr>
            <p:ph type="body" sz="half" idx="4294967295"/>
          </p:nvPr>
        </p:nvSpPr>
        <p:spPr>
          <a:xfrm>
            <a:off x="457200" y="1295400"/>
            <a:ext cx="8382000" cy="4876800"/>
          </a:xfrm>
        </p:spPr>
        <p:txBody>
          <a:bodyPr>
            <a:normAutofit lnSpcReduction="10000"/>
          </a:bodyPr>
          <a:lstStyle/>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1</a:t>
            </a:r>
            <a:r>
              <a:rPr lang="en-US" sz="2600" dirty="0" smtClean="0">
                <a:solidFill>
                  <a:srgbClr val="0F2AB1"/>
                </a:solidFill>
                <a:latin typeface="Arial" pitchFamily="34" charset="0"/>
                <a:cs typeface="Arial" pitchFamily="34" charset="0"/>
              </a:rPr>
              <a:t>: Seed each ocean basin with a very large number of weak, randomly located cyclones</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2</a:t>
            </a:r>
            <a:r>
              <a:rPr lang="en-US" sz="2600" dirty="0" smtClean="0">
                <a:solidFill>
                  <a:srgbClr val="0F2AB1"/>
                </a:solidFill>
                <a:latin typeface="Arial" pitchFamily="34" charset="0"/>
                <a:cs typeface="Arial" pitchFamily="34" charset="0"/>
              </a:rPr>
              <a:t>: Cyclones are assumed to move with the large scale atmospheric flow in which they are embedded, plus a correction for beta drift</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3</a:t>
            </a:r>
            <a:r>
              <a:rPr lang="en-US" sz="2600" dirty="0" smtClean="0">
                <a:solidFill>
                  <a:srgbClr val="0F2AB1"/>
                </a:solidFill>
                <a:latin typeface="Arial" pitchFamily="34" charset="0"/>
                <a:cs typeface="Arial" pitchFamily="34" charset="0"/>
              </a:rPr>
              <a:t>: Run the CHIPS model for each cyclone, and note how many achieve at least tropical storm strength</a:t>
            </a:r>
          </a:p>
          <a:p>
            <a:pPr eaLnBrk="1" hangingPunct="1">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4:</a:t>
            </a:r>
            <a:r>
              <a:rPr lang="en-US" sz="2600" dirty="0" smtClean="0">
                <a:solidFill>
                  <a:srgbClr val="0F2AB1"/>
                </a:solidFill>
                <a:latin typeface="Arial" pitchFamily="34" charset="0"/>
                <a:cs typeface="Arial" pitchFamily="34" charset="0"/>
              </a:rPr>
              <a:t> Using the small fraction of surviving events, determine storm statistics</a:t>
            </a:r>
          </a:p>
        </p:txBody>
      </p:sp>
      <p:sp>
        <p:nvSpPr>
          <p:cNvPr id="5" name="TextBox 4"/>
          <p:cNvSpPr txBox="1"/>
          <p:nvPr/>
        </p:nvSpPr>
        <p:spPr>
          <a:xfrm>
            <a:off x="533400" y="6324600"/>
            <a:ext cx="8153400" cy="461665"/>
          </a:xfrm>
          <a:prstGeom prst="rect">
            <a:avLst/>
          </a:prstGeom>
          <a:noFill/>
        </p:spPr>
        <p:txBody>
          <a:bodyPr wrap="square" rtlCol="0">
            <a:spAutoFit/>
          </a:bodyPr>
          <a:lstStyle/>
          <a:p>
            <a:r>
              <a:rPr lang="en-US" sz="2400" dirty="0" smtClean="0"/>
              <a:t>Details:  Emanuel et al., </a:t>
            </a:r>
            <a:r>
              <a:rPr lang="en-US" sz="2400" i="1" dirty="0" smtClean="0"/>
              <a:t>Bull. Amer. Meteor. Soc</a:t>
            </a:r>
            <a:r>
              <a:rPr lang="en-US" sz="2400" dirty="0" smtClean="0"/>
              <a:t>, 2008</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81000" y="304800"/>
            <a:ext cx="8534400" cy="954107"/>
          </a:xfrm>
          <a:prstGeom prst="rect">
            <a:avLst/>
          </a:prstGeom>
          <a:noFill/>
        </p:spPr>
        <p:txBody>
          <a:bodyPr wrap="square" rtlCol="0">
            <a:spAutoFit/>
          </a:bodyPr>
          <a:lstStyle/>
          <a:p>
            <a:pPr algn="ctr"/>
            <a:r>
              <a:rPr lang="en-US" sz="28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Comparison of Random Seeding Genesis Locations with Observations</a:t>
            </a:r>
            <a:endPar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pic>
        <p:nvPicPr>
          <p:cNvPr id="372737" name="Picture 1" descr="C:\Users\Kerry\Documents\Riskproject\Figures\genatl.png"/>
          <p:cNvPicPr>
            <a:picLocks noChangeAspect="1" noChangeArrowheads="1"/>
          </p:cNvPicPr>
          <p:nvPr/>
        </p:nvPicPr>
        <p:blipFill>
          <a:blip r:embed="rId2" cstate="print"/>
          <a:srcRect l="8631" r="12083"/>
          <a:stretch>
            <a:fillRect/>
          </a:stretch>
        </p:blipFill>
        <p:spPr bwMode="auto">
          <a:xfrm>
            <a:off x="304800" y="1524000"/>
            <a:ext cx="4200215" cy="3975100"/>
          </a:xfrm>
          <a:prstGeom prst="rect">
            <a:avLst/>
          </a:prstGeom>
          <a:noFill/>
        </p:spPr>
      </p:pic>
      <p:pic>
        <p:nvPicPr>
          <p:cNvPr id="372738" name="Picture 2" descr="C:\Users\Kerry\Documents\Riskproject\Figures\genbestal.png"/>
          <p:cNvPicPr>
            <a:picLocks noChangeAspect="1" noChangeArrowheads="1"/>
          </p:cNvPicPr>
          <p:nvPr/>
        </p:nvPicPr>
        <p:blipFill>
          <a:blip r:embed="rId3" cstate="print"/>
          <a:srcRect l="8631" r="12083"/>
          <a:stretch>
            <a:fillRect/>
          </a:stretch>
        </p:blipFill>
        <p:spPr bwMode="auto">
          <a:xfrm>
            <a:off x="4572000" y="1524000"/>
            <a:ext cx="4200196" cy="39751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9" name="Rectangle 5"/>
          <p:cNvSpPr>
            <a:spLocks noGrp="1" noChangeArrowheads="1"/>
          </p:cNvSpPr>
          <p:nvPr>
            <p:ph type="title" idx="4294967295"/>
          </p:nvPr>
        </p:nvSpPr>
        <p:spPr>
          <a:xfrm>
            <a:off x="457200" y="152400"/>
            <a:ext cx="8229600" cy="1143000"/>
          </a:xfrm>
        </p:spPr>
        <p:txBody>
          <a:bodyPr/>
          <a:lstStyle/>
          <a:p>
            <a:pPr eaLnBrk="1" hangingPunct="1">
              <a:defRPr/>
            </a:pPr>
            <a:r>
              <a:rPr lang="en-US" dirty="0" smtClean="0">
                <a:solidFill>
                  <a:srgbClr val="0000FF"/>
                </a:solidFill>
                <a:effectLst>
                  <a:outerShdw blurRad="38100" dist="38100" dir="2700000" algn="tl">
                    <a:srgbClr val="C0C0C0"/>
                  </a:outerShdw>
                </a:effectLst>
              </a:rPr>
              <a:t>Calibration</a:t>
            </a:r>
          </a:p>
        </p:txBody>
      </p:sp>
      <p:sp>
        <p:nvSpPr>
          <p:cNvPr id="173060" name="Rectangle 6"/>
          <p:cNvSpPr>
            <a:spLocks noGrp="1" noChangeArrowheads="1"/>
          </p:cNvSpPr>
          <p:nvPr>
            <p:ph type="body" idx="4294967295"/>
          </p:nvPr>
        </p:nvSpPr>
        <p:spPr>
          <a:xfrm>
            <a:off x="381000" y="2667000"/>
            <a:ext cx="8229600" cy="1981200"/>
          </a:xfrm>
        </p:spPr>
        <p:txBody>
          <a:bodyPr/>
          <a:lstStyle/>
          <a:p>
            <a:pPr algn="ctr" eaLnBrk="1" hangingPunct="1">
              <a:defRPr/>
            </a:pPr>
            <a:r>
              <a:rPr lang="en-US" b="1" dirty="0" smtClean="0">
                <a:solidFill>
                  <a:srgbClr val="0000FF"/>
                </a:solidFill>
                <a:effectLst>
                  <a:outerShdw blurRad="38100" dist="38100" dir="2700000" algn="tl">
                    <a:srgbClr val="C0C0C0"/>
                  </a:outerShdw>
                </a:effectLst>
              </a:rPr>
              <a:t>Absolute genesis frequency calibrated to globe during the period 1980-2005</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71426" name="Picture 2" descr="C:\Users\Kerry\Documents\Corel\Desktop\newyork.PNG"/>
          <p:cNvPicPr>
            <a:picLocks noChangeAspect="1" noChangeArrowheads="1"/>
          </p:cNvPicPr>
          <p:nvPr/>
        </p:nvPicPr>
        <p:blipFill>
          <a:blip r:embed="rId2" cstate="print"/>
          <a:srcRect/>
          <a:stretch>
            <a:fillRect/>
          </a:stretch>
        </p:blipFill>
        <p:spPr bwMode="auto">
          <a:xfrm>
            <a:off x="685800" y="228600"/>
            <a:ext cx="5638800" cy="6431409"/>
          </a:xfrm>
          <a:prstGeom prst="rect">
            <a:avLst/>
          </a:prstGeom>
          <a:noFill/>
        </p:spPr>
      </p:pic>
      <p:sp>
        <p:nvSpPr>
          <p:cNvPr id="3" name="TextBox 2"/>
          <p:cNvSpPr txBox="1"/>
          <p:nvPr/>
        </p:nvSpPr>
        <p:spPr>
          <a:xfrm>
            <a:off x="6553200" y="1828800"/>
            <a:ext cx="2286000" cy="923330"/>
          </a:xfrm>
          <a:prstGeom prst="rect">
            <a:avLst/>
          </a:prstGeom>
          <a:noFill/>
        </p:spPr>
        <p:txBody>
          <a:bodyPr wrap="square" rtlCol="0">
            <a:spAutoFit/>
          </a:bodyPr>
          <a:lstStyle/>
          <a:p>
            <a:r>
              <a:rPr lang="en-US" dirty="0" smtClean="0">
                <a:solidFill>
                  <a:srgbClr val="FFFF00"/>
                </a:solidFill>
              </a:rPr>
              <a:t>Example:  Hurricane affecting New York City</a:t>
            </a:r>
            <a:endParaRPr lang="en-US" dirty="0">
              <a:solidFill>
                <a:srgbClr val="FFFF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Wind </a:t>
            </a: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Swath</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836610" name="Picture 2"/>
          <p:cNvPicPr>
            <a:picLocks noChangeAspect="1" noChangeArrowheads="1"/>
          </p:cNvPicPr>
          <p:nvPr/>
        </p:nvPicPr>
        <p:blipFill>
          <a:blip r:embed="rId2" cstate="print"/>
          <a:srcRect/>
          <a:stretch>
            <a:fillRect/>
          </a:stretch>
        </p:blipFill>
        <p:spPr bwMode="auto">
          <a:xfrm>
            <a:off x="990600" y="1028700"/>
            <a:ext cx="7340600"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04800"/>
            <a:ext cx="8382000" cy="6248400"/>
          </a:xfrm>
        </p:spPr>
        <p:txBody>
          <a:bodyPr/>
          <a:lstStyle/>
          <a:p>
            <a:pPr algn="l"/>
            <a:r>
              <a:rPr lang="en-US" sz="40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More Information about this Talk:</a:t>
            </a:r>
            <a:r>
              <a:rPr lang="en-US" dirty="0" smtClean="0"/>
              <a:t/>
            </a:r>
            <a:br>
              <a:rPr lang="en-US" dirty="0" smtClean="0"/>
            </a:br>
            <a:r>
              <a:rPr lang="en-US" dirty="0" smtClean="0"/>
              <a:t/>
            </a:r>
            <a:br>
              <a:rPr lang="en-US" dirty="0" smtClean="0"/>
            </a:br>
            <a:r>
              <a:rPr lang="en-US" sz="2800" b="1" dirty="0" smtClean="0">
                <a:latin typeface="Arial" pitchFamily="34" charset="0"/>
                <a:cs typeface="Arial" pitchFamily="34" charset="0"/>
              </a:rPr>
              <a:t>Physically based assessment of hurricane surge threat under climate </a:t>
            </a:r>
            <a:r>
              <a:rPr lang="en-US" sz="2800" b="1" dirty="0" smtClean="0">
                <a:latin typeface="Arial" pitchFamily="34" charset="0"/>
                <a:cs typeface="Arial" pitchFamily="34" charset="0"/>
              </a:rPr>
              <a:t>change</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
            </a:r>
            <a:br>
              <a:rPr lang="en-US" sz="2800" b="1" dirty="0" smtClean="0">
                <a:latin typeface="Arial" pitchFamily="34" charset="0"/>
                <a:cs typeface="Arial" pitchFamily="34" charset="0"/>
              </a:rPr>
            </a:br>
            <a:r>
              <a:rPr lang="en-US" sz="2400" dirty="0" smtClean="0">
                <a:latin typeface="Arial" pitchFamily="34" charset="0"/>
                <a:cs typeface="Arial" pitchFamily="34" charset="0"/>
              </a:rPr>
              <a:t>Ning Lin, </a:t>
            </a:r>
            <a:r>
              <a:rPr lang="en-US" sz="2400" dirty="0" smtClean="0">
                <a:latin typeface="Arial" pitchFamily="34" charset="0"/>
                <a:cs typeface="Arial" pitchFamily="34" charset="0"/>
              </a:rPr>
              <a:t>Kerry </a:t>
            </a:r>
            <a:r>
              <a:rPr lang="en-US" sz="2400" dirty="0" smtClean="0">
                <a:latin typeface="Arial" pitchFamily="34" charset="0"/>
                <a:cs typeface="Arial" pitchFamily="34" charset="0"/>
              </a:rPr>
              <a:t>Emanuel, </a:t>
            </a:r>
            <a:r>
              <a:rPr lang="en-US" sz="2400" dirty="0" smtClean="0">
                <a:latin typeface="Arial" pitchFamily="34" charset="0"/>
                <a:cs typeface="Arial" pitchFamily="34" charset="0"/>
              </a:rPr>
              <a:t>Michael </a:t>
            </a:r>
            <a:r>
              <a:rPr lang="en-US" sz="2400" dirty="0" smtClean="0">
                <a:latin typeface="Arial" pitchFamily="34" charset="0"/>
                <a:cs typeface="Arial" pitchFamily="34" charset="0"/>
              </a:rPr>
              <a:t>Oppenheimer </a:t>
            </a:r>
            <a:br>
              <a:rPr lang="en-US" sz="2400" dirty="0" smtClean="0">
                <a:latin typeface="Arial" pitchFamily="34" charset="0"/>
                <a:cs typeface="Arial" pitchFamily="34" charset="0"/>
              </a:rPr>
            </a:br>
            <a:r>
              <a:rPr lang="en-US" sz="2400" dirty="0" smtClean="0">
                <a:latin typeface="Arial" pitchFamily="34" charset="0"/>
                <a:cs typeface="Arial" pitchFamily="34" charset="0"/>
              </a:rPr>
              <a:t>&amp; Erik </a:t>
            </a:r>
            <a:r>
              <a:rPr lang="en-US" sz="2400" dirty="0" err="1" smtClean="0">
                <a:latin typeface="Arial" pitchFamily="34" charset="0"/>
                <a:cs typeface="Arial" pitchFamily="34" charset="0"/>
              </a:rPr>
              <a:t>Vanmarcke</a:t>
            </a:r>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400" i="1" dirty="0" smtClean="0">
                <a:latin typeface="Arial" pitchFamily="34" charset="0"/>
                <a:cs typeface="Arial" pitchFamily="34" charset="0"/>
              </a:rPr>
              <a:t>Nature Climate Change</a:t>
            </a:r>
            <a:r>
              <a:rPr lang="en-US" sz="2400" dirty="0" smtClean="0">
                <a:latin typeface="Arial" pitchFamily="34" charset="0"/>
                <a:cs typeface="Arial" pitchFamily="34" charset="0"/>
              </a:rPr>
              <a:t>,</a:t>
            </a:r>
            <a:r>
              <a:rPr lang="en-US" sz="2400" dirty="0" smtClean="0"/>
              <a:t> </a:t>
            </a:r>
            <a:r>
              <a:rPr lang="en-US" sz="2400" b="1" dirty="0" smtClean="0">
                <a:latin typeface="Arial" pitchFamily="34" charset="0"/>
                <a:cs typeface="Arial" pitchFamily="34" charset="0"/>
              </a:rPr>
              <a:t>2</a:t>
            </a:r>
            <a:r>
              <a:rPr lang="en-US" sz="2400" dirty="0" smtClean="0">
                <a:latin typeface="Arial" pitchFamily="34" charset="0"/>
                <a:cs typeface="Arial" pitchFamily="34" charset="0"/>
              </a:rPr>
              <a:t>, </a:t>
            </a:r>
            <a:r>
              <a:rPr lang="en-US" sz="2400" dirty="0" smtClean="0">
                <a:latin typeface="Arial" pitchFamily="34" charset="0"/>
                <a:cs typeface="Arial" pitchFamily="34" charset="0"/>
              </a:rPr>
              <a:t>462–467 </a:t>
            </a:r>
            <a:r>
              <a:rPr lang="en-US" sz="2400" dirty="0" smtClean="0">
                <a:latin typeface="Arial" pitchFamily="34" charset="0"/>
                <a:cs typeface="Arial" pitchFamily="34" charset="0"/>
              </a:rPr>
              <a:t>(February, 2012</a:t>
            </a:r>
            <a:r>
              <a:rPr lang="en-US" sz="2400" dirty="0" smtClean="0">
                <a:latin typeface="Arial" pitchFamily="34" charset="0"/>
                <a:cs typeface="Arial" pitchFamily="34" charset="0"/>
              </a:rPr>
              <a:t>) </a:t>
            </a:r>
            <a:r>
              <a:rPr lang="en-US" sz="2400" dirty="0" smtClean="0">
                <a:latin typeface="Arial" pitchFamily="34" charset="0"/>
                <a:cs typeface="Arial" pitchFamily="34" charset="0"/>
              </a:rPr>
              <a:t>doi:10.1038/nclimate1389</a:t>
            </a:r>
            <a:br>
              <a:rPr lang="en-US" sz="2400" dirty="0" smtClean="0">
                <a:latin typeface="Arial" pitchFamily="34" charset="0"/>
                <a:cs typeface="Arial" pitchFamily="34" charset="0"/>
              </a:rPr>
            </a:br>
            <a:r>
              <a:rPr lang="en-US" dirty="0" smtClean="0"/>
              <a:t/>
            </a:r>
            <a:br>
              <a:rPr lang="en-US" dirty="0" smtClean="0"/>
            </a:br>
            <a:r>
              <a:rPr lang="en-US" sz="2000" dirty="0" smtClean="0">
                <a:latin typeface="Arial" pitchFamily="34" charset="0"/>
                <a:cs typeface="Arial" pitchFamily="34" charset="0"/>
              </a:rPr>
              <a:t>“</a:t>
            </a:r>
            <a:r>
              <a:rPr lang="en-US" sz="2000" b="1" i="1" dirty="0" smtClean="0">
                <a:latin typeface="Arial" pitchFamily="34" charset="0"/>
                <a:cs typeface="Arial" pitchFamily="34" charset="0"/>
              </a:rPr>
              <a:t>The </a:t>
            </a:r>
            <a:r>
              <a:rPr lang="en-US" sz="2000" b="1" i="1" dirty="0" smtClean="0">
                <a:latin typeface="Arial" pitchFamily="34" charset="0"/>
                <a:cs typeface="Arial" pitchFamily="34" charset="0"/>
              </a:rPr>
              <a:t>combined effects of </a:t>
            </a:r>
            <a:r>
              <a:rPr lang="en-US" sz="2000" b="1" i="1" dirty="0" smtClean="0">
                <a:latin typeface="Arial" pitchFamily="34" charset="0"/>
                <a:cs typeface="Arial" pitchFamily="34" charset="0"/>
              </a:rPr>
              <a:t>storm climatology </a:t>
            </a:r>
            <a:r>
              <a:rPr lang="en-US" sz="2000" b="1" i="1" dirty="0" smtClean="0">
                <a:latin typeface="Arial" pitchFamily="34" charset="0"/>
                <a:cs typeface="Arial" pitchFamily="34" charset="0"/>
              </a:rPr>
              <a:t>change and a 1m SLR may cause the present NYC 100-yr surge flooding to occur every 3–20 yr and the </a:t>
            </a:r>
            <a:r>
              <a:rPr lang="en-US" sz="2000" b="1" i="1" dirty="0" smtClean="0">
                <a:latin typeface="Arial" pitchFamily="34" charset="0"/>
                <a:cs typeface="Arial" pitchFamily="34" charset="0"/>
              </a:rPr>
              <a:t>present 500-yr </a:t>
            </a:r>
            <a:r>
              <a:rPr lang="en-US" sz="2000" b="1" i="1" dirty="0" smtClean="0">
                <a:latin typeface="Arial" pitchFamily="34" charset="0"/>
                <a:cs typeface="Arial" pitchFamily="34" charset="0"/>
              </a:rPr>
              <a:t>flooding to occur every 25–240 </a:t>
            </a:r>
            <a:r>
              <a:rPr lang="en-US" sz="2000" b="1" i="1" dirty="0" smtClean="0">
                <a:latin typeface="Arial" pitchFamily="34" charset="0"/>
                <a:cs typeface="Arial" pitchFamily="34" charset="0"/>
              </a:rPr>
              <a:t>yr by the </a:t>
            </a:r>
            <a:r>
              <a:rPr lang="en-US" sz="2000" b="1" i="1" dirty="0" smtClean="0">
                <a:latin typeface="Arial" pitchFamily="34" charset="0"/>
                <a:cs typeface="Arial" pitchFamily="34" charset="0"/>
              </a:rPr>
              <a:t>end of the </a:t>
            </a:r>
            <a:r>
              <a:rPr lang="en-US" sz="2000" b="1" i="1" dirty="0" smtClean="0">
                <a:latin typeface="Arial" pitchFamily="34" charset="0"/>
                <a:cs typeface="Arial" pitchFamily="34" charset="0"/>
              </a:rPr>
              <a:t>century”</a:t>
            </a:r>
            <a:endParaRPr lang="en-US" i="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Accumulated Rainfall (mm)</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872450" name="Picture 2"/>
          <p:cNvPicPr>
            <a:picLocks noChangeAspect="1" noChangeArrowheads="1"/>
          </p:cNvPicPr>
          <p:nvPr/>
        </p:nvPicPr>
        <p:blipFill>
          <a:blip r:embed="rId2" cstate="print"/>
          <a:srcRect/>
          <a:stretch>
            <a:fillRect/>
          </a:stretch>
        </p:blipFill>
        <p:spPr bwMode="auto">
          <a:xfrm>
            <a:off x="1143000" y="1143000"/>
            <a:ext cx="7315200" cy="54864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90600"/>
          </a:xfrm>
        </p:spPr>
        <p:txBody>
          <a:bodyPr rtlCol="0">
            <a:normAutofit/>
          </a:bodyPr>
          <a:lstStyle/>
          <a:p>
            <a:pPr eaLnBrk="1" fontAlgn="auto" hangingPunct="1">
              <a:spcAft>
                <a:spcPts val="0"/>
              </a:spcAft>
              <a:defRPr/>
            </a:pPr>
            <a:r>
              <a:rPr lang="en-US" sz="32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Return Periods</a:t>
            </a:r>
          </a:p>
        </p:txBody>
      </p:sp>
      <p:pic>
        <p:nvPicPr>
          <p:cNvPr id="18435" name="Picture 4" descr="C:\Documents and Settings\Kerry Emanuel\My Documents\riskproject\fig2ct.png"/>
          <p:cNvPicPr>
            <a:picLocks noChangeAspect="1" noChangeArrowheads="1"/>
          </p:cNvPicPr>
          <p:nvPr/>
        </p:nvPicPr>
        <p:blipFill>
          <a:blip r:embed="rId3" cstate="print"/>
          <a:srcRect/>
          <a:stretch>
            <a:fillRect/>
          </a:stretch>
        </p:blipFill>
        <p:spPr bwMode="auto">
          <a:xfrm>
            <a:off x="685800" y="914400"/>
            <a:ext cx="7572375" cy="567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Coupling large hurricane event sets to surge models (with </a:t>
            </a:r>
            <a:r>
              <a:rPr lang="en-US"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Ning Lin</a:t>
            </a:r>
            <a:r>
              <a:rPr lang="en-US" sz="36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
            </a:r>
            <a:endParaRPr lang="en-US" sz="36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981200"/>
            <a:ext cx="8229600" cy="4525963"/>
          </a:xfrm>
        </p:spPr>
        <p:txBody>
          <a:bodyPr>
            <a:normAutofit/>
          </a:bodyPr>
          <a:lstStyle/>
          <a:p>
            <a:pPr>
              <a:buSzPct val="65000"/>
              <a:buBlip>
                <a:blip r:embed="rId2"/>
              </a:buBlip>
            </a:pPr>
            <a:r>
              <a:rPr lang="en-US" sz="2400" b="1" dirty="0" smtClean="0">
                <a:solidFill>
                  <a:srgbClr val="0033CC"/>
                </a:solidFill>
                <a:latin typeface="Arial" pitchFamily="34" charset="0"/>
                <a:cs typeface="Arial" pitchFamily="34" charset="0"/>
              </a:rPr>
              <a:t>Couple synthetic tropical cyclone events (Emanuel et al., BAMS, 2008) to surge models</a:t>
            </a:r>
          </a:p>
          <a:p>
            <a:pPr>
              <a:buSzPct val="65000"/>
              <a:buNone/>
            </a:pPr>
            <a:endParaRPr lang="en-US" sz="2400" b="1" dirty="0" smtClean="0">
              <a:solidFill>
                <a:srgbClr val="0033CC"/>
              </a:solidFill>
              <a:latin typeface="Arial" pitchFamily="34" charset="0"/>
              <a:cs typeface="Arial" pitchFamily="34" charset="0"/>
            </a:endParaRPr>
          </a:p>
          <a:p>
            <a:pPr lvl="1">
              <a:buSzPct val="65000"/>
              <a:buBlip>
                <a:blip r:embed="rId2"/>
              </a:buBlip>
            </a:pPr>
            <a:r>
              <a:rPr lang="en-US" sz="2400" b="1" dirty="0" smtClean="0">
                <a:solidFill>
                  <a:srgbClr val="0033CC"/>
                </a:solidFill>
                <a:latin typeface="Arial" pitchFamily="34" charset="0"/>
                <a:cs typeface="Arial" pitchFamily="34" charset="0"/>
              </a:rPr>
              <a:t>SLOSH</a:t>
            </a:r>
          </a:p>
          <a:p>
            <a:pPr lvl="1">
              <a:buSzPct val="65000"/>
              <a:buBlip>
                <a:blip r:embed="rId2"/>
              </a:buBlip>
            </a:pPr>
            <a:r>
              <a:rPr lang="en-US" sz="2400" b="1" dirty="0" smtClean="0">
                <a:solidFill>
                  <a:srgbClr val="0033CC"/>
                </a:solidFill>
                <a:latin typeface="Arial" pitchFamily="34" charset="0"/>
                <a:cs typeface="Arial" pitchFamily="34" charset="0"/>
              </a:rPr>
              <a:t>ADCIRC (fine mesh)</a:t>
            </a:r>
          </a:p>
          <a:p>
            <a:pPr lvl="1">
              <a:buSzPct val="65000"/>
              <a:buBlip>
                <a:blip r:embed="rId2"/>
              </a:buBlip>
            </a:pPr>
            <a:r>
              <a:rPr lang="en-US" sz="2400" b="1" dirty="0" smtClean="0">
                <a:solidFill>
                  <a:srgbClr val="0033CC"/>
                </a:solidFill>
                <a:latin typeface="Arial" pitchFamily="34" charset="0"/>
                <a:cs typeface="Arial" pitchFamily="34" charset="0"/>
              </a:rPr>
              <a:t>ADCIRC (coarse mesh)</a:t>
            </a:r>
          </a:p>
          <a:p>
            <a:pPr lvl="1">
              <a:buSzPct val="65000"/>
              <a:buBlip>
                <a:blip r:embed="rId2"/>
              </a:buBlip>
            </a:pPr>
            <a:endParaRPr lang="en-US" sz="2400" b="1" dirty="0" smtClean="0">
              <a:solidFill>
                <a:srgbClr val="0033CC"/>
              </a:solidFill>
              <a:latin typeface="Arial" pitchFamily="34" charset="0"/>
              <a:cs typeface="Arial" pitchFamily="34" charset="0"/>
            </a:endParaRPr>
          </a:p>
          <a:p>
            <a:pPr>
              <a:buSzPct val="65000"/>
              <a:buBlip>
                <a:blip r:embed="rId2"/>
              </a:buBlip>
            </a:pPr>
            <a:r>
              <a:rPr lang="en-US" sz="2400" b="1" dirty="0" smtClean="0">
                <a:solidFill>
                  <a:srgbClr val="0033CC"/>
                </a:solidFill>
                <a:latin typeface="Arial" pitchFamily="34" charset="0"/>
                <a:cs typeface="Arial" pitchFamily="34" charset="0"/>
              </a:rPr>
              <a:t>Generate probability distributions of surge at desired locations</a:t>
            </a:r>
            <a:endParaRPr lang="en-US" sz="2400" b="1"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19" descr="3NYmeshes_2.png"/>
          <p:cNvPicPr>
            <a:picLocks noChangeAspect="1"/>
          </p:cNvPicPr>
          <p:nvPr/>
        </p:nvPicPr>
        <p:blipFill>
          <a:blip r:embed="rId3" cstate="print"/>
          <a:stretch>
            <a:fillRect/>
          </a:stretch>
        </p:blipFill>
        <p:spPr>
          <a:xfrm>
            <a:off x="3127248" y="923544"/>
            <a:ext cx="5715000" cy="5715000"/>
          </a:xfrm>
          <a:prstGeom prst="rect">
            <a:avLst/>
          </a:prstGeom>
        </p:spPr>
      </p:pic>
      <p:sp>
        <p:nvSpPr>
          <p:cNvPr id="26626" name="Rectangle 2"/>
          <p:cNvSpPr>
            <a:spLocks noChangeArrowheads="1"/>
          </p:cNvSpPr>
          <p:nvPr/>
        </p:nvSpPr>
        <p:spPr bwMode="auto">
          <a:xfrm>
            <a:off x="2514600" y="228600"/>
            <a:ext cx="5181600" cy="492125"/>
          </a:xfrm>
          <a:prstGeom prst="rect">
            <a:avLst/>
          </a:prstGeom>
          <a:noFill/>
          <a:ln w="9525">
            <a:noFill/>
            <a:miter lim="800000"/>
            <a:headEnd/>
            <a:tailEnd/>
          </a:ln>
        </p:spPr>
        <p:txBody>
          <a:bodyPr>
            <a:spAutoFit/>
          </a:bodyPr>
          <a:lstStyle/>
          <a:p>
            <a:r>
              <a:rPr lang="en-US" sz="2600" b="1" dirty="0">
                <a:solidFill>
                  <a:srgbClr val="C00000"/>
                </a:solidFill>
                <a:latin typeface="Arial" pitchFamily="34" charset="0"/>
                <a:cs typeface="Arial" pitchFamily="34" charset="0"/>
              </a:rPr>
              <a:t>Storm Surge Simulation</a:t>
            </a:r>
          </a:p>
        </p:txBody>
      </p:sp>
      <p:cxnSp>
        <p:nvCxnSpPr>
          <p:cNvPr id="5" name="Straight Arrow Connector 4"/>
          <p:cNvCxnSpPr/>
          <p:nvPr/>
        </p:nvCxnSpPr>
        <p:spPr bwMode="auto">
          <a:xfrm>
            <a:off x="4572000" y="1905000"/>
            <a:ext cx="304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641" name="TextBox 5"/>
          <p:cNvSpPr txBox="1">
            <a:spLocks noChangeArrowheads="1"/>
          </p:cNvSpPr>
          <p:nvPr/>
        </p:nvSpPr>
        <p:spPr bwMode="auto">
          <a:xfrm>
            <a:off x="3352800" y="1411669"/>
            <a:ext cx="1438214" cy="584775"/>
          </a:xfrm>
          <a:prstGeom prst="rect">
            <a:avLst/>
          </a:prstGeom>
          <a:noFill/>
          <a:ln w="9525">
            <a:noFill/>
            <a:miter lim="800000"/>
            <a:headEnd/>
            <a:tailEnd/>
          </a:ln>
        </p:spPr>
        <p:txBody>
          <a:bodyPr wrap="none">
            <a:spAutoFit/>
          </a:bodyPr>
          <a:lstStyle/>
          <a:p>
            <a:pPr algn="ctr"/>
            <a:r>
              <a:rPr lang="en-US" sz="1600" dirty="0">
                <a:latin typeface="Arial" pitchFamily="34" charset="0"/>
                <a:cs typeface="Arial" pitchFamily="34" charset="0"/>
              </a:rPr>
              <a:t>SLOSH mesh</a:t>
            </a:r>
          </a:p>
          <a:p>
            <a:pPr algn="ctr"/>
            <a:r>
              <a:rPr lang="en-US" sz="1600" dirty="0">
                <a:latin typeface="Arial" pitchFamily="34" charset="0"/>
                <a:cs typeface="Arial" pitchFamily="34" charset="0"/>
              </a:rPr>
              <a:t>~ </a:t>
            </a:r>
            <a:r>
              <a:rPr lang="en-US" sz="1600" dirty="0" smtClean="0">
                <a:latin typeface="Arial" pitchFamily="34" charset="0"/>
                <a:cs typeface="Arial" pitchFamily="34" charset="0"/>
              </a:rPr>
              <a:t>10</a:t>
            </a:r>
            <a:r>
              <a:rPr lang="en-US" sz="1600" baseline="30000" dirty="0" smtClean="0">
                <a:latin typeface="Arial" pitchFamily="34" charset="0"/>
                <a:cs typeface="Arial" pitchFamily="34" charset="0"/>
              </a:rPr>
              <a:t>3</a:t>
            </a:r>
            <a:r>
              <a:rPr lang="en-US" sz="1600" dirty="0" smtClean="0">
                <a:latin typeface="Arial" pitchFamily="34" charset="0"/>
                <a:cs typeface="Arial" pitchFamily="34" charset="0"/>
              </a:rPr>
              <a:t> m</a:t>
            </a:r>
            <a:endParaRPr lang="en-US" sz="1600" dirty="0">
              <a:latin typeface="Arial" pitchFamily="34" charset="0"/>
              <a:cs typeface="Arial" pitchFamily="34" charset="0"/>
            </a:endParaRPr>
          </a:p>
        </p:txBody>
      </p:sp>
      <p:cxnSp>
        <p:nvCxnSpPr>
          <p:cNvPr id="26642" name="Straight Arrow Connector 7"/>
          <p:cNvCxnSpPr>
            <a:cxnSpLocks noChangeShapeType="1"/>
            <a:stCxn id="26643" idx="2"/>
          </p:cNvCxnSpPr>
          <p:nvPr/>
        </p:nvCxnSpPr>
        <p:spPr bwMode="auto">
          <a:xfrm rot="5400000">
            <a:off x="7718902" y="1878317"/>
            <a:ext cx="329624" cy="382990"/>
          </a:xfrm>
          <a:prstGeom prst="straightConnector1">
            <a:avLst/>
          </a:prstGeom>
          <a:noFill/>
          <a:ln w="9525" algn="ctr">
            <a:solidFill>
              <a:srgbClr val="CC04B4"/>
            </a:solidFill>
            <a:round/>
            <a:headEnd/>
            <a:tailEnd type="arrow" w="med" len="med"/>
          </a:ln>
        </p:spPr>
      </p:cxnSp>
      <p:sp>
        <p:nvSpPr>
          <p:cNvPr id="26643" name="TextBox 8"/>
          <p:cNvSpPr txBox="1">
            <a:spLocks noChangeArrowheads="1"/>
          </p:cNvSpPr>
          <p:nvPr/>
        </p:nvSpPr>
        <p:spPr bwMode="auto">
          <a:xfrm>
            <a:off x="7311218" y="1320225"/>
            <a:ext cx="1527982" cy="584775"/>
          </a:xfrm>
          <a:prstGeom prst="rect">
            <a:avLst/>
          </a:prstGeom>
          <a:noFill/>
          <a:ln w="9525">
            <a:noFill/>
            <a:miter lim="800000"/>
            <a:headEnd/>
            <a:tailEnd/>
          </a:ln>
        </p:spPr>
        <p:txBody>
          <a:bodyPr wrap="none">
            <a:spAutoFit/>
          </a:bodyPr>
          <a:lstStyle/>
          <a:p>
            <a:pPr algn="ctr"/>
            <a:r>
              <a:rPr lang="en-US" sz="1600" dirty="0">
                <a:solidFill>
                  <a:srgbClr val="CA0697"/>
                </a:solidFill>
                <a:latin typeface="Arial" pitchFamily="34" charset="0"/>
                <a:cs typeface="Arial" pitchFamily="34" charset="0"/>
              </a:rPr>
              <a:t>ADCIRC mesh</a:t>
            </a:r>
          </a:p>
          <a:p>
            <a:pPr algn="ctr"/>
            <a:r>
              <a:rPr lang="en-US" sz="1600" dirty="0">
                <a:solidFill>
                  <a:srgbClr val="CA0697"/>
                </a:solidFill>
                <a:latin typeface="Arial" pitchFamily="34" charset="0"/>
                <a:cs typeface="Arial" pitchFamily="34" charset="0"/>
              </a:rPr>
              <a:t>~ </a:t>
            </a:r>
            <a:r>
              <a:rPr lang="en-US" sz="1600" dirty="0" smtClean="0">
                <a:solidFill>
                  <a:srgbClr val="CC04B4"/>
                </a:solidFill>
                <a:latin typeface="Arial" pitchFamily="34" charset="0"/>
                <a:cs typeface="Arial" pitchFamily="34" charset="0"/>
              </a:rPr>
              <a:t>10</a:t>
            </a:r>
            <a:r>
              <a:rPr lang="en-US" sz="1600" baseline="30000" dirty="0" smtClean="0">
                <a:solidFill>
                  <a:srgbClr val="CC04B4"/>
                </a:solidFill>
                <a:latin typeface="Arial" pitchFamily="34" charset="0"/>
                <a:cs typeface="Arial" pitchFamily="34" charset="0"/>
              </a:rPr>
              <a:t>2</a:t>
            </a:r>
            <a:r>
              <a:rPr lang="en-US" sz="1600" dirty="0" smtClean="0">
                <a:solidFill>
                  <a:srgbClr val="CC04B4"/>
                </a:solidFill>
                <a:latin typeface="Arial" pitchFamily="34" charset="0"/>
                <a:cs typeface="Arial" pitchFamily="34" charset="0"/>
              </a:rPr>
              <a:t> m</a:t>
            </a:r>
            <a:endParaRPr lang="en-US" sz="1600" dirty="0">
              <a:solidFill>
                <a:srgbClr val="CC04B4"/>
              </a:solidFill>
              <a:latin typeface="Arial" pitchFamily="34" charset="0"/>
              <a:cs typeface="Arial" pitchFamily="34" charset="0"/>
            </a:endParaRPr>
          </a:p>
        </p:txBody>
      </p:sp>
      <p:grpSp>
        <p:nvGrpSpPr>
          <p:cNvPr id="2" name="Group 14"/>
          <p:cNvGrpSpPr>
            <a:grpSpLocks/>
          </p:cNvGrpSpPr>
          <p:nvPr/>
        </p:nvGrpSpPr>
        <p:grpSpPr bwMode="auto">
          <a:xfrm>
            <a:off x="533400" y="2362200"/>
            <a:ext cx="3048000" cy="2286000"/>
            <a:chOff x="228600" y="2209800"/>
            <a:chExt cx="3200400" cy="2514600"/>
          </a:xfrm>
        </p:grpSpPr>
        <p:pic>
          <p:nvPicPr>
            <p:cNvPr id="13" name="Content Placeholder 2" descr="NY.jpg"/>
            <p:cNvPicPr preferRelativeResize="0">
              <a:picLocks/>
            </p:cNvPicPr>
            <p:nvPr/>
          </p:nvPicPr>
          <p:blipFill>
            <a:blip r:embed="rId4" cstate="print"/>
            <a:stretch>
              <a:fillRect/>
            </a:stretch>
          </p:blipFill>
          <p:spPr bwMode="auto">
            <a:xfrm>
              <a:off x="228600" y="2209800"/>
              <a:ext cx="3200400" cy="2514600"/>
            </a:xfrm>
            <a:prstGeom prst="rect">
              <a:avLst/>
            </a:prstGeom>
            <a:noFill/>
            <a:ln w="38100" cap="sq">
              <a:solidFill>
                <a:srgbClr val="000000"/>
              </a:solidFill>
              <a:miter lim="800000"/>
              <a:headEnd/>
              <a:tailEnd/>
            </a:ln>
            <a:effectLst>
              <a:outerShdw blurRad="50800" dist="38100" dir="2700000" algn="tl" rotWithShape="0">
                <a:srgbClr val="000000">
                  <a:alpha val="43000"/>
                </a:srgbClr>
              </a:outerShdw>
            </a:effectLst>
          </p:spPr>
        </p:pic>
        <p:sp>
          <p:nvSpPr>
            <p:cNvPr id="26638" name="Rectangle 13"/>
            <p:cNvSpPr>
              <a:spLocks noChangeArrowheads="1"/>
            </p:cNvSpPr>
            <p:nvPr/>
          </p:nvSpPr>
          <p:spPr bwMode="auto">
            <a:xfrm>
              <a:off x="1905000" y="2819400"/>
              <a:ext cx="1325563" cy="338555"/>
            </a:xfrm>
            <a:prstGeom prst="rect">
              <a:avLst/>
            </a:prstGeom>
            <a:noFill/>
            <a:ln w="9525">
              <a:noFill/>
              <a:miter lim="800000"/>
              <a:headEnd/>
              <a:tailEnd/>
            </a:ln>
          </p:spPr>
          <p:txBody>
            <a:bodyPr>
              <a:spAutoFit/>
            </a:bodyPr>
            <a:lstStyle/>
            <a:p>
              <a:r>
                <a:rPr lang="en-US" sz="1400" b="1" dirty="0">
                  <a:solidFill>
                    <a:srgbClr val="FFFF00"/>
                  </a:solidFill>
                </a:rPr>
                <a:t>Battery</a:t>
              </a:r>
              <a:endParaRPr lang="en-US" sz="1400" dirty="0">
                <a:solidFill>
                  <a:srgbClr val="FFFF00"/>
                </a:solidFill>
              </a:endParaRPr>
            </a:p>
          </p:txBody>
        </p:sp>
      </p:grpSp>
      <p:cxnSp>
        <p:nvCxnSpPr>
          <p:cNvPr id="26629" name="Straight Connector 20"/>
          <p:cNvCxnSpPr>
            <a:cxnSpLocks noChangeShapeType="1"/>
          </p:cNvCxnSpPr>
          <p:nvPr/>
        </p:nvCxnSpPr>
        <p:spPr bwMode="auto">
          <a:xfrm rot="16200000" flipH="1">
            <a:off x="3543300" y="2476500"/>
            <a:ext cx="1219200" cy="990600"/>
          </a:xfrm>
          <a:prstGeom prst="line">
            <a:avLst/>
          </a:prstGeom>
          <a:noFill/>
          <a:ln w="9525" algn="ctr">
            <a:solidFill>
              <a:schemeClr val="tx1"/>
            </a:solidFill>
            <a:round/>
            <a:headEnd/>
            <a:tailEnd/>
          </a:ln>
        </p:spPr>
      </p:cxnSp>
      <p:cxnSp>
        <p:nvCxnSpPr>
          <p:cNvPr id="26630" name="Straight Connector 22"/>
          <p:cNvCxnSpPr>
            <a:cxnSpLocks noChangeShapeType="1"/>
          </p:cNvCxnSpPr>
          <p:nvPr/>
        </p:nvCxnSpPr>
        <p:spPr bwMode="auto">
          <a:xfrm flipV="1">
            <a:off x="3581400" y="3657600"/>
            <a:ext cx="1066800" cy="990600"/>
          </a:xfrm>
          <a:prstGeom prst="line">
            <a:avLst/>
          </a:prstGeom>
          <a:noFill/>
          <a:ln w="9525" algn="ctr">
            <a:solidFill>
              <a:schemeClr val="tx1"/>
            </a:solidFill>
            <a:round/>
            <a:headEnd/>
            <a:tailEnd/>
          </a:ln>
        </p:spPr>
      </p:cxnSp>
      <p:sp>
        <p:nvSpPr>
          <p:cNvPr id="26635" name="TextBox 14"/>
          <p:cNvSpPr txBox="1">
            <a:spLocks noChangeArrowheads="1"/>
          </p:cNvSpPr>
          <p:nvPr/>
        </p:nvSpPr>
        <p:spPr bwMode="auto">
          <a:xfrm>
            <a:off x="381041" y="5105410"/>
            <a:ext cx="2438359" cy="923330"/>
          </a:xfrm>
          <a:prstGeom prst="rect">
            <a:avLst/>
          </a:prstGeom>
          <a:noFill/>
          <a:ln w="9525">
            <a:noFill/>
            <a:miter lim="800000"/>
            <a:headEnd/>
            <a:tailEnd/>
          </a:ln>
        </p:spPr>
        <p:txBody>
          <a:bodyPr wrap="square">
            <a:spAutoFit/>
          </a:bodyPr>
          <a:lstStyle/>
          <a:p>
            <a:pPr algn="ctr"/>
            <a:r>
              <a:rPr lang="en-US" dirty="0">
                <a:solidFill>
                  <a:schemeClr val="bg1"/>
                </a:solidFill>
                <a:latin typeface="Arial" pitchFamily="34" charset="0"/>
                <a:cs typeface="Arial" pitchFamily="34" charset="0"/>
              </a:rPr>
              <a:t>ADCIRC model</a:t>
            </a:r>
          </a:p>
          <a:p>
            <a:pPr algn="ctr"/>
            <a:r>
              <a:rPr lang="en-US" dirty="0">
                <a:solidFill>
                  <a:schemeClr val="bg1"/>
                </a:solidFill>
                <a:latin typeface="Arial" pitchFamily="34" charset="0"/>
                <a:cs typeface="Arial" pitchFamily="34" charset="0"/>
              </a:rPr>
              <a:t>(</a:t>
            </a:r>
            <a:r>
              <a:rPr lang="en-US" i="1" dirty="0" err="1">
                <a:solidFill>
                  <a:schemeClr val="bg1"/>
                </a:solidFill>
                <a:latin typeface="Arial" pitchFamily="34" charset="0"/>
                <a:cs typeface="Arial" pitchFamily="34" charset="0"/>
              </a:rPr>
              <a:t>Luettich</a:t>
            </a:r>
            <a:r>
              <a:rPr lang="en-US" i="1" dirty="0">
                <a:solidFill>
                  <a:schemeClr val="bg1"/>
                </a:solidFill>
                <a:latin typeface="Arial" pitchFamily="34" charset="0"/>
                <a:cs typeface="Arial" pitchFamily="34" charset="0"/>
              </a:rPr>
              <a:t> et al. 1992</a:t>
            </a:r>
            <a:r>
              <a:rPr lang="en-US" dirty="0">
                <a:solidFill>
                  <a:schemeClr val="bg1"/>
                </a:solidFill>
                <a:latin typeface="Arial" pitchFamily="34" charset="0"/>
                <a:cs typeface="Arial" pitchFamily="34" charset="0"/>
              </a:rPr>
              <a:t>)</a:t>
            </a:r>
          </a:p>
          <a:p>
            <a:pPr algn="ctr"/>
            <a:endParaRPr lang="en-US" dirty="0">
              <a:solidFill>
                <a:srgbClr val="7030A0"/>
              </a:solidFill>
              <a:latin typeface="Arial" pitchFamily="34" charset="0"/>
              <a:cs typeface="Arial" pitchFamily="34" charset="0"/>
            </a:endParaRPr>
          </a:p>
        </p:txBody>
      </p:sp>
      <p:sp>
        <p:nvSpPr>
          <p:cNvPr id="26633" name="TextBox 12"/>
          <p:cNvSpPr txBox="1">
            <a:spLocks noChangeArrowheads="1"/>
          </p:cNvSpPr>
          <p:nvPr/>
        </p:nvSpPr>
        <p:spPr bwMode="auto">
          <a:xfrm>
            <a:off x="76200" y="1143025"/>
            <a:ext cx="3048000" cy="923330"/>
          </a:xfrm>
          <a:prstGeom prst="rect">
            <a:avLst/>
          </a:prstGeom>
          <a:noFill/>
          <a:ln w="9525">
            <a:noFill/>
            <a:miter lim="800000"/>
            <a:headEnd/>
            <a:tailEnd/>
          </a:ln>
        </p:spPr>
        <p:txBody>
          <a:bodyPr>
            <a:spAutoFit/>
          </a:bodyPr>
          <a:lstStyle/>
          <a:p>
            <a:pPr algn="ctr"/>
            <a:r>
              <a:rPr lang="en-US" dirty="0">
                <a:solidFill>
                  <a:schemeClr val="bg1"/>
                </a:solidFill>
                <a:latin typeface="Arial" pitchFamily="34" charset="0"/>
                <a:cs typeface="Arial" pitchFamily="34" charset="0"/>
              </a:rPr>
              <a:t>SLOSH model</a:t>
            </a:r>
          </a:p>
          <a:p>
            <a:pPr algn="ctr"/>
            <a:r>
              <a:rPr lang="en-US" dirty="0">
                <a:solidFill>
                  <a:schemeClr val="bg1"/>
                </a:solidFill>
                <a:latin typeface="Arial" pitchFamily="34" charset="0"/>
                <a:cs typeface="Arial" pitchFamily="34" charset="0"/>
              </a:rPr>
              <a:t>(</a:t>
            </a:r>
            <a:r>
              <a:rPr lang="en-US" i="1" dirty="0" err="1">
                <a:solidFill>
                  <a:schemeClr val="bg1"/>
                </a:solidFill>
                <a:latin typeface="Arial" pitchFamily="34" charset="0"/>
                <a:cs typeface="Arial" pitchFamily="34" charset="0"/>
              </a:rPr>
              <a:t>Jelesnianski</a:t>
            </a:r>
            <a:r>
              <a:rPr lang="en-US" i="1" dirty="0">
                <a:solidFill>
                  <a:schemeClr val="bg1"/>
                </a:solidFill>
                <a:latin typeface="Arial" pitchFamily="34" charset="0"/>
                <a:cs typeface="Arial" pitchFamily="34" charset="0"/>
              </a:rPr>
              <a:t> et al. 1992</a:t>
            </a:r>
            <a:r>
              <a:rPr lang="en-US" dirty="0">
                <a:solidFill>
                  <a:schemeClr val="bg1"/>
                </a:solidFill>
                <a:latin typeface="Arial" pitchFamily="34" charset="0"/>
                <a:cs typeface="Arial" pitchFamily="34" charset="0"/>
              </a:rPr>
              <a:t>)</a:t>
            </a:r>
          </a:p>
          <a:p>
            <a:pPr algn="ctr"/>
            <a:endParaRPr lang="en-US" dirty="0">
              <a:solidFill>
                <a:schemeClr val="tx1">
                  <a:lumMod val="65000"/>
                  <a:lumOff val="35000"/>
                </a:schemeClr>
              </a:solidFill>
              <a:latin typeface="Arial" pitchFamily="34" charset="0"/>
              <a:cs typeface="Arial" pitchFamily="34" charset="0"/>
            </a:endParaRPr>
          </a:p>
        </p:txBody>
      </p:sp>
      <p:cxnSp>
        <p:nvCxnSpPr>
          <p:cNvPr id="21" name="Straight Arrow Connector 7"/>
          <p:cNvCxnSpPr>
            <a:cxnSpLocks noChangeShapeType="1"/>
          </p:cNvCxnSpPr>
          <p:nvPr/>
        </p:nvCxnSpPr>
        <p:spPr bwMode="auto">
          <a:xfrm rot="16200000" flipV="1">
            <a:off x="7543800" y="5334000"/>
            <a:ext cx="304800" cy="304800"/>
          </a:xfrm>
          <a:prstGeom prst="straightConnector1">
            <a:avLst/>
          </a:prstGeom>
          <a:noFill/>
          <a:ln w="9525" algn="ctr">
            <a:solidFill>
              <a:schemeClr val="tx2">
                <a:lumMod val="60000"/>
                <a:lumOff val="40000"/>
              </a:schemeClr>
            </a:solidFill>
            <a:round/>
            <a:headEnd/>
            <a:tailEnd type="arrow" w="med" len="med"/>
          </a:ln>
        </p:spPr>
      </p:cxnSp>
      <p:sp>
        <p:nvSpPr>
          <p:cNvPr id="22" name="TextBox 8"/>
          <p:cNvSpPr txBox="1">
            <a:spLocks noChangeArrowheads="1"/>
          </p:cNvSpPr>
          <p:nvPr/>
        </p:nvSpPr>
        <p:spPr bwMode="auto">
          <a:xfrm>
            <a:off x="7162800" y="5638800"/>
            <a:ext cx="1527982" cy="584775"/>
          </a:xfrm>
          <a:prstGeom prst="rect">
            <a:avLst/>
          </a:prstGeom>
          <a:noFill/>
          <a:ln w="9525">
            <a:noFill/>
            <a:miter lim="800000"/>
            <a:headEnd/>
            <a:tailEnd/>
          </a:ln>
        </p:spPr>
        <p:txBody>
          <a:bodyPr wrap="none">
            <a:spAutoFit/>
          </a:bodyPr>
          <a:lstStyle/>
          <a:p>
            <a:pPr algn="ctr"/>
            <a:r>
              <a:rPr lang="en-US" sz="1600" dirty="0">
                <a:solidFill>
                  <a:srgbClr val="0070C0"/>
                </a:solidFill>
                <a:latin typeface="Arial" pitchFamily="34" charset="0"/>
                <a:cs typeface="Arial" pitchFamily="34" charset="0"/>
              </a:rPr>
              <a:t>ADCIRC mesh</a:t>
            </a:r>
          </a:p>
          <a:p>
            <a:pPr algn="ctr"/>
            <a:r>
              <a:rPr lang="en-US" sz="1600" dirty="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10</a:t>
            </a:r>
            <a:r>
              <a:rPr lang="en-US" sz="1600" baseline="30000" dirty="0" smtClean="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m</a:t>
            </a:r>
            <a:endParaRPr lang="en-US" sz="1600" dirty="0">
              <a:solidFill>
                <a:srgbClr val="0070C0"/>
              </a:solidFill>
              <a:latin typeface="Arial" pitchFamily="34" charset="0"/>
              <a:cs typeface="Arial" pitchFamily="34" charset="0"/>
            </a:endParaRPr>
          </a:p>
        </p:txBody>
      </p:sp>
      <p:sp>
        <p:nvSpPr>
          <p:cNvPr id="30" name="Rectangle 29"/>
          <p:cNvSpPr/>
          <p:nvPr/>
        </p:nvSpPr>
        <p:spPr>
          <a:xfrm>
            <a:off x="7010400" y="6172200"/>
            <a:ext cx="1803699" cy="338554"/>
          </a:xfrm>
          <a:prstGeom prst="rect">
            <a:avLst/>
          </a:prstGeom>
        </p:spPr>
        <p:txBody>
          <a:bodyPr wrap="none">
            <a:spAutoFit/>
          </a:bodyPr>
          <a:lstStyle/>
          <a:p>
            <a:r>
              <a:rPr lang="en-US" sz="1600" dirty="0" smtClean="0">
                <a:solidFill>
                  <a:srgbClr val="0070C0"/>
                </a:solidFill>
                <a:latin typeface="Arial" pitchFamily="34" charset="0"/>
                <a:cs typeface="Arial" pitchFamily="34" charset="0"/>
              </a:rPr>
              <a:t>(</a:t>
            </a:r>
            <a:r>
              <a:rPr lang="en-US" sz="1600" i="1" dirty="0" err="1" smtClean="0">
                <a:solidFill>
                  <a:srgbClr val="0070C0"/>
                </a:solidFill>
                <a:latin typeface="Arial" pitchFamily="34" charset="0"/>
                <a:cs typeface="Arial" pitchFamily="34" charset="0"/>
              </a:rPr>
              <a:t>Colle</a:t>
            </a:r>
            <a:r>
              <a:rPr lang="en-US" sz="1600" i="1" dirty="0" smtClean="0">
                <a:solidFill>
                  <a:srgbClr val="0070C0"/>
                </a:solidFill>
                <a:latin typeface="Arial" pitchFamily="34" charset="0"/>
                <a:cs typeface="Arial" pitchFamily="34" charset="0"/>
              </a:rPr>
              <a:t> et al. 2008</a:t>
            </a:r>
            <a:r>
              <a:rPr lang="en-US" sz="1600" dirty="0" smtClean="0">
                <a:solidFill>
                  <a:srgbClr val="0070C0"/>
                </a:solidFill>
                <a:latin typeface="Arial" pitchFamily="34" charset="0"/>
                <a:cs typeface="Arial" pitchFamily="34" charset="0"/>
              </a:rPr>
              <a:t>)</a:t>
            </a:r>
            <a:endParaRPr lang="en-US" sz="16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xmlns="" val="2271825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Irenesurge_NY0.25_0001.jpg"/>
          <p:cNvPicPr>
            <a:picLocks noChangeAspect="1"/>
          </p:cNvPicPr>
          <p:nvPr/>
        </p:nvPicPr>
        <p:blipFill>
          <a:blip r:embed="rId3" cstate="print"/>
          <a:stretch>
            <a:fillRect/>
          </a:stretch>
        </p:blipFill>
        <p:spPr>
          <a:xfrm>
            <a:off x="192024" y="777240"/>
            <a:ext cx="4230447" cy="4864608"/>
          </a:xfrm>
          <a:prstGeom prst="rect">
            <a:avLst/>
          </a:prstGeom>
          <a:ln>
            <a:solidFill>
              <a:schemeClr val="bg1"/>
            </a:solidFill>
          </a:ln>
        </p:spPr>
      </p:pic>
      <p:sp>
        <p:nvSpPr>
          <p:cNvPr id="7" name="Rectangle 6"/>
          <p:cNvSpPr/>
          <p:nvPr/>
        </p:nvSpPr>
        <p:spPr>
          <a:xfrm>
            <a:off x="2724150" y="228600"/>
            <a:ext cx="4483100" cy="369332"/>
          </a:xfrm>
          <a:prstGeom prst="rect">
            <a:avLst/>
          </a:prstGeom>
        </p:spPr>
        <p:txBody>
          <a:bodyPr wrap="square">
            <a:spAutoFit/>
          </a:bodyPr>
          <a:lstStyle/>
          <a:p>
            <a:r>
              <a:rPr lang="en-US" b="1" dirty="0" smtClean="0">
                <a:solidFill>
                  <a:schemeClr val="bg1"/>
                </a:solidFill>
                <a:latin typeface="Arial" pitchFamily="34" charset="0"/>
                <a:cs typeface="Arial" pitchFamily="34" charset="0"/>
              </a:rPr>
              <a:t>Hurricane Irene (2011) </a:t>
            </a:r>
            <a:r>
              <a:rPr lang="en-US" b="1" dirty="0" err="1" smtClean="0">
                <a:solidFill>
                  <a:schemeClr val="bg1"/>
                </a:solidFill>
                <a:latin typeface="Arial" pitchFamily="34" charset="0"/>
                <a:cs typeface="Arial" pitchFamily="34" charset="0"/>
              </a:rPr>
              <a:t>Hindcast</a:t>
            </a:r>
            <a:r>
              <a:rPr lang="en-US" b="1" dirty="0" smtClean="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sp>
        <p:nvSpPr>
          <p:cNvPr id="16" name="TextBox 15"/>
          <p:cNvSpPr txBox="1"/>
          <p:nvPr/>
        </p:nvSpPr>
        <p:spPr>
          <a:xfrm>
            <a:off x="762000" y="1383268"/>
            <a:ext cx="713657" cy="369332"/>
          </a:xfrm>
          <a:prstGeom prst="rect">
            <a:avLst/>
          </a:prstGeom>
          <a:noFill/>
        </p:spPr>
        <p:txBody>
          <a:bodyPr wrap="none" rtlCol="0">
            <a:spAutoFit/>
          </a:bodyPr>
          <a:lstStyle/>
          <a:p>
            <a:r>
              <a:rPr lang="en-US" dirty="0" smtClean="0"/>
              <a:t>1.3 m</a:t>
            </a:r>
            <a:endParaRPr lang="en-US" dirty="0"/>
          </a:p>
        </p:txBody>
      </p:sp>
      <p:pic>
        <p:nvPicPr>
          <p:cNvPr id="10" name="Picture 9" descr="Battery.jpg"/>
          <p:cNvPicPr>
            <a:picLocks noChangeAspect="1"/>
          </p:cNvPicPr>
          <p:nvPr/>
        </p:nvPicPr>
        <p:blipFill>
          <a:blip r:embed="rId4" cstate="print"/>
          <a:stretch>
            <a:fillRect/>
          </a:stretch>
        </p:blipFill>
        <p:spPr>
          <a:xfrm>
            <a:off x="4665216" y="1295400"/>
            <a:ext cx="4631184" cy="3474720"/>
          </a:xfrm>
          <a:prstGeom prst="rect">
            <a:avLst/>
          </a:prstGeom>
        </p:spPr>
      </p:pic>
      <p:sp>
        <p:nvSpPr>
          <p:cNvPr id="8" name="Rectangle 7"/>
          <p:cNvSpPr/>
          <p:nvPr/>
        </p:nvSpPr>
        <p:spPr>
          <a:xfrm>
            <a:off x="381000" y="5830669"/>
            <a:ext cx="4114800" cy="646331"/>
          </a:xfrm>
          <a:prstGeom prst="rect">
            <a:avLst/>
          </a:prstGeom>
        </p:spPr>
        <p:txBody>
          <a:bodyPr wrap="square">
            <a:spAutoFit/>
          </a:bodyPr>
          <a:lstStyle/>
          <a:p>
            <a:r>
              <a:rPr lang="en-US" b="1" i="1" dirty="0" err="1" smtClean="0">
                <a:solidFill>
                  <a:schemeClr val="bg1"/>
                </a:solidFill>
                <a:latin typeface="Arial" pitchFamily="34" charset="0"/>
                <a:cs typeface="Arial" pitchFamily="34" charset="0"/>
              </a:rPr>
              <a:t>V</a:t>
            </a:r>
            <a:r>
              <a:rPr lang="en-US" b="1" i="1" baseline="-25000" dirty="0" err="1" smtClean="0">
                <a:solidFill>
                  <a:schemeClr val="bg1"/>
                </a:solidFill>
                <a:latin typeface="Arial" pitchFamily="34" charset="0"/>
                <a:cs typeface="Arial" pitchFamily="34" charset="0"/>
              </a:rPr>
              <a:t>m</a:t>
            </a:r>
            <a:r>
              <a:rPr lang="en-US" b="1" i="1"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17 m/s, </a:t>
            </a:r>
            <a:r>
              <a:rPr lang="en-US" b="1" i="1" dirty="0" smtClean="0">
                <a:solidFill>
                  <a:schemeClr val="bg1"/>
                </a:solidFill>
                <a:latin typeface="Arial" pitchFamily="34" charset="0"/>
                <a:cs typeface="Arial" pitchFamily="34" charset="0"/>
              </a:rPr>
              <a:t>P</a:t>
            </a:r>
            <a:r>
              <a:rPr lang="en-US" b="1" i="1" baseline="-25000" dirty="0" smtClean="0">
                <a:solidFill>
                  <a:schemeClr val="bg1"/>
                </a:solidFill>
                <a:latin typeface="Arial" pitchFamily="34" charset="0"/>
                <a:cs typeface="Arial" pitchFamily="34" charset="0"/>
              </a:rPr>
              <a:t>c</a:t>
            </a:r>
            <a:r>
              <a:rPr lang="en-US" b="1" baseline="-25000"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977 </a:t>
            </a:r>
            <a:r>
              <a:rPr lang="en-US" b="1" dirty="0" err="1" smtClean="0">
                <a:solidFill>
                  <a:schemeClr val="bg1"/>
                </a:solidFill>
                <a:latin typeface="Arial" pitchFamily="34" charset="0"/>
                <a:cs typeface="Arial" pitchFamily="34" charset="0"/>
              </a:rPr>
              <a:t>mb</a:t>
            </a:r>
            <a:r>
              <a:rPr lang="en-US" b="1" dirty="0" smtClean="0">
                <a:solidFill>
                  <a:schemeClr val="bg1"/>
                </a:solidFill>
                <a:latin typeface="Arial" pitchFamily="34" charset="0"/>
                <a:cs typeface="Arial" pitchFamily="34" charset="0"/>
              </a:rPr>
              <a:t> </a:t>
            </a:r>
          </a:p>
          <a:p>
            <a:r>
              <a:rPr lang="en-US" b="1" i="1" dirty="0" err="1" smtClean="0">
                <a:solidFill>
                  <a:schemeClr val="bg1"/>
                </a:solidFill>
                <a:latin typeface="Arial" pitchFamily="34" charset="0"/>
                <a:cs typeface="Arial" pitchFamily="34" charset="0"/>
              </a:rPr>
              <a:t>R</a:t>
            </a:r>
            <a:r>
              <a:rPr lang="en-US" b="1" i="1" baseline="-25000" dirty="0" err="1" smtClean="0">
                <a:solidFill>
                  <a:schemeClr val="bg1"/>
                </a:solidFill>
                <a:latin typeface="Arial" pitchFamily="34" charset="0"/>
                <a:cs typeface="Arial" pitchFamily="34" charset="0"/>
              </a:rPr>
              <a:t>m</a:t>
            </a:r>
            <a:r>
              <a:rPr lang="en-US" b="1" dirty="0" smtClean="0">
                <a:solidFill>
                  <a:schemeClr val="bg1"/>
                </a:solidFill>
                <a:latin typeface="Arial" pitchFamily="34" charset="0"/>
                <a:cs typeface="Arial" pitchFamily="34" charset="0"/>
              </a:rPr>
              <a:t>= 83 km, </a:t>
            </a:r>
            <a:r>
              <a:rPr lang="en-US" b="1" i="1" dirty="0" err="1" smtClean="0">
                <a:solidFill>
                  <a:schemeClr val="bg1"/>
                </a:solidFill>
                <a:latin typeface="Arial" pitchFamily="34" charset="0"/>
                <a:cs typeface="Arial" pitchFamily="34" charset="0"/>
              </a:rPr>
              <a:t>U</a:t>
            </a:r>
            <a:r>
              <a:rPr lang="en-US" b="1" i="1" baseline="-25000" dirty="0" err="1" smtClean="0">
                <a:solidFill>
                  <a:schemeClr val="bg1"/>
                </a:solidFill>
                <a:latin typeface="Arial" pitchFamily="34" charset="0"/>
                <a:cs typeface="Arial" pitchFamily="34" charset="0"/>
              </a:rPr>
              <a:t>t</a:t>
            </a:r>
            <a:r>
              <a:rPr lang="en-US" b="1" i="1" baseline="-25000"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12 m/s, </a:t>
            </a:r>
            <a:r>
              <a:rPr lang="en-US" b="1" i="1" dirty="0" err="1" smtClean="0">
                <a:solidFill>
                  <a:schemeClr val="bg1"/>
                </a:solidFill>
                <a:latin typeface="Arial" pitchFamily="34" charset="0"/>
                <a:cs typeface="Arial" pitchFamily="34" charset="0"/>
              </a:rPr>
              <a:t>ds</a:t>
            </a:r>
            <a:r>
              <a:rPr lang="en-US" b="1" i="1"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9 km</a:t>
            </a:r>
            <a:endParaRPr lang="en-US" b="1" dirty="0">
              <a:solidFill>
                <a:schemeClr val="bg1"/>
              </a:solidFill>
              <a:latin typeface="Arial" pitchFamily="34" charset="0"/>
              <a:cs typeface="Arial" pitchFamily="34" charset="0"/>
            </a:endParaRPr>
          </a:p>
        </p:txBody>
      </p:sp>
      <p:sp>
        <p:nvSpPr>
          <p:cNvPr id="13" name="5-Point Star 12"/>
          <p:cNvSpPr/>
          <p:nvPr/>
        </p:nvSpPr>
        <p:spPr>
          <a:xfrm>
            <a:off x="1399032" y="1664208"/>
            <a:ext cx="152400" cy="1524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596441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andy_NY0.25_MaxEle_2818_20001.pd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5100" y="1270000"/>
            <a:ext cx="4268692" cy="4940300"/>
          </a:xfrm>
          <a:prstGeom prst="rect">
            <a:avLst/>
          </a:prstGeom>
          <a:solidFill>
            <a:schemeClr val="bg1"/>
          </a:solidFill>
        </p:spPr>
      </p:pic>
      <p:sp>
        <p:nvSpPr>
          <p:cNvPr id="5" name="Rectangle 4"/>
          <p:cNvSpPr/>
          <p:nvPr/>
        </p:nvSpPr>
        <p:spPr>
          <a:xfrm>
            <a:off x="279400" y="527566"/>
            <a:ext cx="4483100" cy="369332"/>
          </a:xfrm>
          <a:prstGeom prst="rect">
            <a:avLst/>
          </a:prstGeom>
        </p:spPr>
        <p:txBody>
          <a:bodyPr wrap="square">
            <a:spAutoFit/>
          </a:bodyPr>
          <a:lstStyle/>
          <a:p>
            <a:r>
              <a:rPr lang="en-US" b="1" dirty="0" smtClean="0">
                <a:solidFill>
                  <a:schemeClr val="bg1"/>
                </a:solidFill>
                <a:latin typeface="Arial" pitchFamily="34" charset="0"/>
                <a:cs typeface="Arial" pitchFamily="34" charset="0"/>
              </a:rPr>
              <a:t>Hurricane Sandy (2012) </a:t>
            </a:r>
            <a:r>
              <a:rPr lang="en-US" b="1" dirty="0" err="1" smtClean="0">
                <a:solidFill>
                  <a:schemeClr val="bg1"/>
                </a:solidFill>
                <a:latin typeface="Arial" pitchFamily="34" charset="0"/>
                <a:cs typeface="Arial" pitchFamily="34" charset="0"/>
              </a:rPr>
              <a:t>Hindcast</a:t>
            </a:r>
            <a:r>
              <a:rPr lang="en-US" b="1" dirty="0" smtClean="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pic>
        <p:nvPicPr>
          <p:cNvPr id="6" name="Picture 5" descr="Sandy_NY0.25_MaxEle_2818_20001.pdf"/>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21503" y="1270000"/>
            <a:ext cx="4290639" cy="4965700"/>
          </a:xfrm>
          <a:prstGeom prst="rect">
            <a:avLst/>
          </a:prstGeom>
          <a:solidFill>
            <a:schemeClr val="bg1"/>
          </a:solidFill>
        </p:spPr>
      </p:pic>
      <p:sp>
        <p:nvSpPr>
          <p:cNvPr id="7" name="Rectangle 6"/>
          <p:cNvSpPr/>
          <p:nvPr/>
        </p:nvSpPr>
        <p:spPr>
          <a:xfrm>
            <a:off x="4948142" y="540266"/>
            <a:ext cx="4106958" cy="369332"/>
          </a:xfrm>
          <a:prstGeom prst="rect">
            <a:avLst/>
          </a:prstGeom>
        </p:spPr>
        <p:txBody>
          <a:bodyPr wrap="square">
            <a:spAutoFit/>
          </a:bodyPr>
          <a:lstStyle/>
          <a:p>
            <a:r>
              <a:rPr lang="en-US" b="1" dirty="0" smtClean="0">
                <a:solidFill>
                  <a:schemeClr val="bg1"/>
                </a:solidFill>
                <a:latin typeface="Arial" pitchFamily="34" charset="0"/>
                <a:cs typeface="Arial" pitchFamily="34" charset="0"/>
              </a:rPr>
              <a:t>HWRF Forecast at 2012102818z </a:t>
            </a:r>
            <a:endParaRPr lang="en-US" b="1" dirty="0">
              <a:solidFill>
                <a:schemeClr val="bg1"/>
              </a:solidFill>
              <a:latin typeface="Arial" pitchFamily="34" charset="0"/>
              <a:cs typeface="Arial" pitchFamily="34" charset="0"/>
            </a:endParaRPr>
          </a:p>
        </p:txBody>
      </p:sp>
      <p:sp>
        <p:nvSpPr>
          <p:cNvPr id="8" name="TextBox 7"/>
          <p:cNvSpPr txBox="1"/>
          <p:nvPr/>
        </p:nvSpPr>
        <p:spPr>
          <a:xfrm>
            <a:off x="660400" y="1999734"/>
            <a:ext cx="830501" cy="369332"/>
          </a:xfrm>
          <a:prstGeom prst="rect">
            <a:avLst/>
          </a:prstGeom>
          <a:noFill/>
        </p:spPr>
        <p:txBody>
          <a:bodyPr wrap="none" rtlCol="0">
            <a:spAutoFit/>
          </a:bodyPr>
          <a:lstStyle/>
          <a:p>
            <a:r>
              <a:rPr lang="en-US" dirty="0" smtClean="0"/>
              <a:t>3.25 m</a:t>
            </a:r>
            <a:endParaRPr lang="en-US" dirty="0"/>
          </a:p>
        </p:txBody>
      </p:sp>
      <p:sp>
        <p:nvSpPr>
          <p:cNvPr id="9" name="TextBox 8"/>
          <p:cNvSpPr txBox="1"/>
          <p:nvPr/>
        </p:nvSpPr>
        <p:spPr>
          <a:xfrm>
            <a:off x="5092700" y="2043668"/>
            <a:ext cx="830501" cy="369332"/>
          </a:xfrm>
          <a:prstGeom prst="rect">
            <a:avLst/>
          </a:prstGeom>
          <a:noFill/>
        </p:spPr>
        <p:txBody>
          <a:bodyPr wrap="none" rtlCol="0">
            <a:spAutoFit/>
          </a:bodyPr>
          <a:lstStyle/>
          <a:p>
            <a:r>
              <a:rPr lang="en-US" dirty="0" smtClean="0"/>
              <a:t>3.34 m</a:t>
            </a:r>
            <a:endParaRPr lang="en-US" dirty="0"/>
          </a:p>
        </p:txBody>
      </p:sp>
      <p:sp>
        <p:nvSpPr>
          <p:cNvPr id="10" name="5-Point Star 9"/>
          <p:cNvSpPr/>
          <p:nvPr/>
        </p:nvSpPr>
        <p:spPr>
          <a:xfrm>
            <a:off x="992632" y="2337308"/>
            <a:ext cx="152400" cy="1524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5539232" y="2337308"/>
            <a:ext cx="152400" cy="1524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16067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ncep_surge&amp;tide_returnCI.jpg"/>
          <p:cNvPicPr>
            <a:picLocks noChangeAspect="1"/>
          </p:cNvPicPr>
          <p:nvPr/>
        </p:nvPicPr>
        <p:blipFill>
          <a:blip r:embed="rId3" cstate="print"/>
          <a:stretch>
            <a:fillRect/>
          </a:stretch>
        </p:blipFill>
        <p:spPr>
          <a:xfrm>
            <a:off x="469900" y="267137"/>
            <a:ext cx="8140700" cy="6103183"/>
          </a:xfrm>
          <a:prstGeom prst="rect">
            <a:avLst/>
          </a:prstGeom>
        </p:spPr>
      </p:pic>
    </p:spTree>
    <p:extLst>
      <p:ext uri="{BB962C8B-B14F-4D97-AF65-F5344CB8AC3E}">
        <p14:creationId xmlns:p14="http://schemas.microsoft.com/office/powerpoint/2010/main" xmlns="" val="2993848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143000"/>
          </a:xfrm>
        </p:spPr>
        <p:txBody>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Looking Ahead</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climate&amp;1.1ro_stormtideSLR1m_returnCI.jpg"/>
          <p:cNvPicPr>
            <a:picLocks noChangeAspect="1"/>
          </p:cNvPicPr>
          <p:nvPr/>
        </p:nvPicPr>
        <p:blipFill>
          <a:blip r:embed="rId3" cstate="print"/>
          <a:stretch>
            <a:fillRect/>
          </a:stretch>
        </p:blipFill>
        <p:spPr>
          <a:xfrm>
            <a:off x="-457200" y="1051560"/>
            <a:ext cx="9827726" cy="4663440"/>
          </a:xfrm>
          <a:prstGeom prst="rect">
            <a:avLst/>
          </a:prstGeom>
        </p:spPr>
      </p:pic>
      <p:sp>
        <p:nvSpPr>
          <p:cNvPr id="3" name="Rectangle 4"/>
          <p:cNvSpPr>
            <a:spLocks noChangeArrowheads="1"/>
          </p:cNvSpPr>
          <p:nvPr/>
        </p:nvSpPr>
        <p:spPr bwMode="auto">
          <a:xfrm>
            <a:off x="1219200" y="304800"/>
            <a:ext cx="6934200" cy="1231106"/>
          </a:xfrm>
          <a:prstGeom prst="rect">
            <a:avLst/>
          </a:prstGeom>
          <a:noFill/>
          <a:ln w="9525">
            <a:noFill/>
            <a:miter lim="800000"/>
            <a:headEnd/>
            <a:tailEnd/>
          </a:ln>
        </p:spPr>
        <p:txBody>
          <a:bodyPr wrap="square">
            <a:spAutoFit/>
          </a:bodyPr>
          <a:lstStyle/>
          <a:p>
            <a:pPr algn="ctr"/>
            <a:r>
              <a:rPr lang="en-US" sz="2600" dirty="0" smtClean="0">
                <a:solidFill>
                  <a:srgbClr val="C00000"/>
                </a:solidFill>
                <a:latin typeface="Arial" pitchFamily="34" charset="0"/>
                <a:cs typeface="Arial" pitchFamily="34" charset="0"/>
              </a:rPr>
              <a:t>GCM flood height return level</a:t>
            </a:r>
          </a:p>
          <a:p>
            <a:pPr algn="ctr"/>
            <a:r>
              <a:rPr lang="en-US" sz="2200" dirty="0" smtClean="0">
                <a:solidFill>
                  <a:schemeClr val="accent3">
                    <a:lumMod val="50000"/>
                  </a:schemeClr>
                </a:solidFill>
                <a:latin typeface="Arial" pitchFamily="34" charset="0"/>
                <a:cs typeface="Arial" pitchFamily="34" charset="0"/>
              </a:rPr>
              <a:t>(assuming SLR of 1 m for the future climate )</a:t>
            </a:r>
          </a:p>
          <a:p>
            <a:endParaRPr lang="en-US" sz="2600" dirty="0" smtClean="0">
              <a:solidFill>
                <a:schemeClr val="accent3">
                  <a:lumMod val="50000"/>
                </a:schemeClr>
              </a:solidFill>
              <a:latin typeface="Arial" pitchFamily="34" charset="0"/>
              <a:cs typeface="Arial" pitchFamily="34" charset="0"/>
            </a:endParaRPr>
          </a:p>
        </p:txBody>
      </p:sp>
      <p:grpSp>
        <p:nvGrpSpPr>
          <p:cNvPr id="2" name="Group 85"/>
          <p:cNvGrpSpPr/>
          <p:nvPr/>
        </p:nvGrpSpPr>
        <p:grpSpPr>
          <a:xfrm>
            <a:off x="609601" y="2514600"/>
            <a:ext cx="5644895" cy="2859024"/>
            <a:chOff x="609601" y="2514600"/>
            <a:chExt cx="5644895" cy="2859024"/>
          </a:xfrm>
        </p:grpSpPr>
        <p:cxnSp>
          <p:nvCxnSpPr>
            <p:cNvPr id="6" name="Straight Arrow Connector 5"/>
            <p:cNvCxnSpPr/>
            <p:nvPr/>
          </p:nvCxnSpPr>
          <p:spPr>
            <a:xfrm rot="5400000" flipH="1" flipV="1">
              <a:off x="1638697" y="28563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5961888" y="2780903"/>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1658112" y="50661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5936710" y="5061934"/>
              <a:ext cx="621792"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5218906" y="2780506"/>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4991894" y="5056632"/>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609601" y="2589211"/>
              <a:ext cx="1295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0800000">
              <a:off x="667512" y="4799012"/>
              <a:ext cx="128016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5230368" y="4745736"/>
              <a:ext cx="1024128" cy="1139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5486400" y="2514600"/>
              <a:ext cx="719328" cy="8812"/>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86"/>
          <p:cNvGrpSpPr/>
          <p:nvPr/>
        </p:nvGrpSpPr>
        <p:grpSpPr>
          <a:xfrm>
            <a:off x="1346111" y="2234489"/>
            <a:ext cx="5740488" cy="3081528"/>
            <a:chOff x="1346249" y="2246681"/>
            <a:chExt cx="5731594" cy="3081528"/>
          </a:xfrm>
        </p:grpSpPr>
        <p:cxnSp>
          <p:nvCxnSpPr>
            <p:cNvPr id="22" name="Straight Arrow Connector 21"/>
            <p:cNvCxnSpPr/>
            <p:nvPr/>
          </p:nvCxnSpPr>
          <p:spPr>
            <a:xfrm rot="16320000" flipV="1">
              <a:off x="2328084" y="2737120"/>
              <a:ext cx="694944"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1127760" y="2709673"/>
              <a:ext cx="64008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V="1">
              <a:off x="6653872" y="2663957"/>
              <a:ext cx="841248"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143332" y="2653941"/>
              <a:ext cx="804672"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320000" flipV="1">
              <a:off x="2331400" y="4930679"/>
              <a:ext cx="713232"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1015075" y="4913377"/>
              <a:ext cx="722376"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V="1">
              <a:off x="6568645" y="4895093"/>
              <a:ext cx="859536"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6086648" y="4887468"/>
              <a:ext cx="786384"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0800000">
              <a:off x="1447800" y="2407920"/>
              <a:ext cx="12192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a:off x="1346249" y="4582604"/>
              <a:ext cx="1342085"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a:off x="6453972" y="4489704"/>
              <a:ext cx="54779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a:off x="6541618" y="2251208"/>
              <a:ext cx="52953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4"/>
          <p:cNvSpPr>
            <a:spLocks noChangeArrowheads="1"/>
          </p:cNvSpPr>
          <p:nvPr/>
        </p:nvSpPr>
        <p:spPr bwMode="auto">
          <a:xfrm>
            <a:off x="381000" y="5638800"/>
            <a:ext cx="10668000" cy="1569660"/>
          </a:xfrm>
          <a:prstGeom prst="rect">
            <a:avLst/>
          </a:prstGeom>
          <a:noFill/>
          <a:ln w="9525">
            <a:noFill/>
            <a:miter lim="800000"/>
            <a:headEnd/>
            <a:tailEnd/>
          </a:ln>
        </p:spPr>
        <p:txBody>
          <a:bodyPr wrap="square">
            <a:spAutoFit/>
          </a:bodyPr>
          <a:lstStyle/>
          <a:p>
            <a:r>
              <a:rPr lang="en-US" sz="1600" b="1" dirty="0" smtClean="0">
                <a:latin typeface="Arial" pitchFamily="34" charset="0"/>
                <a:cs typeface="Arial" pitchFamily="34" charset="0"/>
              </a:rPr>
              <a:t>Black: Current climate (1981-2000)</a:t>
            </a:r>
          </a:p>
          <a:p>
            <a:r>
              <a:rPr lang="en-US" sz="1600" b="1" dirty="0" smtClean="0">
                <a:solidFill>
                  <a:srgbClr val="0047D6"/>
                </a:solidFill>
                <a:latin typeface="Arial" pitchFamily="34" charset="0"/>
                <a:cs typeface="Arial" pitchFamily="34" charset="0"/>
              </a:rPr>
              <a:t>Blue: A1B future climate (2081-2100)</a:t>
            </a:r>
          </a:p>
          <a:p>
            <a:r>
              <a:rPr lang="en-US" sz="1600" b="1" dirty="0" smtClean="0">
                <a:solidFill>
                  <a:srgbClr val="C00000"/>
                </a:solidFill>
                <a:latin typeface="Arial" pitchFamily="34" charset="0"/>
                <a:cs typeface="Arial" pitchFamily="34" charset="0"/>
              </a:rPr>
              <a:t>Red: A1B future climate (2081-2100) with </a:t>
            </a:r>
            <a:r>
              <a:rPr lang="en-US" sz="1600" b="1" i="1" dirty="0" smtClean="0">
                <a:solidFill>
                  <a:srgbClr val="C00000"/>
                </a:solidFill>
                <a:latin typeface="Arial" pitchFamily="34" charset="0"/>
                <a:cs typeface="Arial" pitchFamily="34" charset="0"/>
              </a:rPr>
              <a:t>R</a:t>
            </a:r>
            <a:r>
              <a:rPr lang="en-US" sz="1600" b="1" i="1" baseline="-25000" dirty="0" smtClean="0">
                <a:solidFill>
                  <a:srgbClr val="C00000"/>
                </a:solidFill>
                <a:latin typeface="Arial" pitchFamily="34" charset="0"/>
                <a:cs typeface="Arial" pitchFamily="34" charset="0"/>
              </a:rPr>
              <a:t>0</a:t>
            </a:r>
            <a:r>
              <a:rPr lang="en-US" sz="1600" b="1" dirty="0" smtClean="0">
                <a:solidFill>
                  <a:srgbClr val="C00000"/>
                </a:solidFill>
                <a:latin typeface="Arial" pitchFamily="34" charset="0"/>
                <a:cs typeface="Arial" pitchFamily="34" charset="0"/>
              </a:rPr>
              <a:t> increased by 10% and </a:t>
            </a:r>
            <a:r>
              <a:rPr lang="en-US" sz="1600" b="1" i="1" dirty="0" err="1" smtClean="0">
                <a:solidFill>
                  <a:srgbClr val="C00000"/>
                </a:solidFill>
                <a:latin typeface="Arial" pitchFamily="34" charset="0"/>
                <a:cs typeface="Arial" pitchFamily="34" charset="0"/>
              </a:rPr>
              <a:t>R</a:t>
            </a:r>
            <a:r>
              <a:rPr lang="en-US" sz="1600" b="1" i="1" baseline="-25000" dirty="0" err="1" smtClean="0">
                <a:solidFill>
                  <a:srgbClr val="C00000"/>
                </a:solidFill>
                <a:latin typeface="Arial" pitchFamily="34" charset="0"/>
                <a:cs typeface="Arial" pitchFamily="34" charset="0"/>
              </a:rPr>
              <a:t>m</a:t>
            </a:r>
            <a:r>
              <a:rPr lang="en-US" sz="1600" b="1" dirty="0" smtClean="0">
                <a:solidFill>
                  <a:srgbClr val="C00000"/>
                </a:solidFill>
                <a:latin typeface="Arial" pitchFamily="34" charset="0"/>
                <a:cs typeface="Arial" pitchFamily="34" charset="0"/>
              </a:rPr>
              <a:t> increased by 21%</a:t>
            </a:r>
          </a:p>
          <a:p>
            <a:endParaRPr lang="en-US" sz="1600" b="1" dirty="0" smtClean="0">
              <a:solidFill>
                <a:srgbClr val="FF3300"/>
              </a:solidFill>
              <a:latin typeface="Arial" pitchFamily="34" charset="0"/>
              <a:cs typeface="Arial" pitchFamily="34" charset="0"/>
            </a:endParaRPr>
          </a:p>
          <a:p>
            <a:endParaRPr lang="en-US" sz="1600" dirty="0" smtClean="0">
              <a:solidFill>
                <a:srgbClr val="C00000"/>
              </a:solidFill>
              <a:latin typeface="Arial" pitchFamily="34" charset="0"/>
              <a:cs typeface="Arial" pitchFamily="34" charset="0"/>
            </a:endParaRPr>
          </a:p>
          <a:p>
            <a:endParaRPr lang="en-US" sz="1600" dirty="0" smtClean="0">
              <a:solidFill>
                <a:srgbClr val="C00000"/>
              </a:solidFill>
              <a:latin typeface="Arial" pitchFamily="34" charset="0"/>
              <a:cs typeface="Arial" pitchFamily="34" charset="0"/>
            </a:endParaRPr>
          </a:p>
        </p:txBody>
      </p:sp>
      <p:sp>
        <p:nvSpPr>
          <p:cNvPr id="30" name="Rectangle 23"/>
          <p:cNvSpPr>
            <a:spLocks noChangeArrowheads="1"/>
          </p:cNvSpPr>
          <p:nvPr/>
        </p:nvSpPr>
        <p:spPr bwMode="auto">
          <a:xfrm>
            <a:off x="7391400" y="6488113"/>
            <a:ext cx="2057400" cy="369887"/>
          </a:xfrm>
          <a:prstGeom prst="rect">
            <a:avLst/>
          </a:prstGeom>
          <a:noFill/>
          <a:ln w="9525">
            <a:noFill/>
            <a:miter lim="800000"/>
            <a:headEnd/>
            <a:tailEnd/>
          </a:ln>
        </p:spPr>
        <p:txBody>
          <a:bodyPr>
            <a:spAutoFit/>
          </a:bodyPr>
          <a:lstStyle/>
          <a:p>
            <a:pPr eaLnBrk="0" hangingPunct="0"/>
            <a:r>
              <a:rPr lang="en-US" i="1" dirty="0">
                <a:latin typeface="Arial" pitchFamily="34" charset="0"/>
                <a:cs typeface="Arial" pitchFamily="34" charset="0"/>
              </a:rPr>
              <a:t>Lin et al. </a:t>
            </a:r>
            <a:r>
              <a:rPr lang="en-US" i="1" dirty="0" smtClean="0">
                <a:latin typeface="Arial" pitchFamily="34" charset="0"/>
                <a:cs typeface="Arial" pitchFamily="34" charset="0"/>
              </a:rPr>
              <a:t>(2012)</a:t>
            </a:r>
            <a:endParaRPr lang="en-US" i="1" dirty="0">
              <a:latin typeface="Arial" pitchFamily="34" charset="0"/>
              <a:cs typeface="Arial" pitchFamily="34" charset="0"/>
            </a:endParaRPr>
          </a:p>
        </p:txBody>
      </p:sp>
    </p:spTree>
    <p:extLst>
      <p:ext uri="{BB962C8B-B14F-4D97-AF65-F5344CB8AC3E}">
        <p14:creationId xmlns:p14="http://schemas.microsoft.com/office/powerpoint/2010/main" xmlns="" val="428492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19" descr="cnrmA1B2081_2100TampaSurgeAL_track261_Tampa12.86m_1.45+E4years.jpg"/>
          <p:cNvPicPr>
            <a:picLocks noChangeAspect="1"/>
          </p:cNvPicPr>
          <p:nvPr/>
        </p:nvPicPr>
        <p:blipFill>
          <a:blip r:embed="rId3" cstate="print"/>
          <a:stretch>
            <a:fillRect/>
          </a:stretch>
        </p:blipFill>
        <p:spPr>
          <a:xfrm>
            <a:off x="0" y="1524000"/>
            <a:ext cx="3634610" cy="4360164"/>
          </a:xfrm>
          <a:prstGeom prst="rect">
            <a:avLst/>
          </a:prstGeom>
        </p:spPr>
      </p:pic>
      <p:sp>
        <p:nvSpPr>
          <p:cNvPr id="2" name="Rectangle 4"/>
          <p:cNvSpPr>
            <a:spLocks noChangeArrowheads="1"/>
          </p:cNvSpPr>
          <p:nvPr/>
        </p:nvSpPr>
        <p:spPr bwMode="auto">
          <a:xfrm>
            <a:off x="2286000" y="228600"/>
            <a:ext cx="5105400" cy="492443"/>
          </a:xfrm>
          <a:prstGeom prst="rect">
            <a:avLst/>
          </a:prstGeom>
          <a:noFill/>
          <a:ln w="9525">
            <a:noFill/>
            <a:miter lim="800000"/>
            <a:headEnd/>
            <a:tailEnd/>
          </a:ln>
        </p:spPr>
        <p:txBody>
          <a:bodyPr wrap="square">
            <a:spAutoFit/>
          </a:bodyPr>
          <a:lstStyle/>
          <a:p>
            <a:r>
              <a:rPr lang="en-US" sz="2600" dirty="0" smtClean="0">
                <a:solidFill>
                  <a:schemeClr val="bg1"/>
                </a:solidFill>
                <a:latin typeface="Arial" pitchFamily="34" charset="0"/>
                <a:cs typeface="Arial" pitchFamily="34" charset="0"/>
              </a:rPr>
              <a:t>Black Swan Tropical Cyclones</a:t>
            </a:r>
          </a:p>
        </p:txBody>
      </p:sp>
      <p:pic>
        <p:nvPicPr>
          <p:cNvPr id="11" name="Picture 10" descr="Dubai_5km_1thtrack4930001.jpg"/>
          <p:cNvPicPr>
            <a:picLocks noChangeAspect="1"/>
          </p:cNvPicPr>
          <p:nvPr/>
        </p:nvPicPr>
        <p:blipFill>
          <a:blip r:embed="rId4" cstate="print"/>
          <a:stretch>
            <a:fillRect/>
          </a:stretch>
        </p:blipFill>
        <p:spPr>
          <a:xfrm>
            <a:off x="3810000" y="1066800"/>
            <a:ext cx="5334000" cy="2545245"/>
          </a:xfrm>
          <a:prstGeom prst="rect">
            <a:avLst/>
          </a:prstGeom>
        </p:spPr>
      </p:pic>
      <p:pic>
        <p:nvPicPr>
          <p:cNvPr id="17" name="Picture 16" descr="3630_PerGulf_MaxEle0001.jpg"/>
          <p:cNvPicPr>
            <a:picLocks noChangeAspect="1"/>
          </p:cNvPicPr>
          <p:nvPr/>
        </p:nvPicPr>
        <p:blipFill>
          <a:blip r:embed="rId5" cstate="print"/>
          <a:stretch>
            <a:fillRect/>
          </a:stretch>
        </p:blipFill>
        <p:spPr>
          <a:xfrm>
            <a:off x="3781485" y="4114800"/>
            <a:ext cx="5362515" cy="2499091"/>
          </a:xfrm>
          <a:prstGeom prst="rect">
            <a:avLst/>
          </a:prstGeom>
        </p:spPr>
      </p:pic>
      <p:sp>
        <p:nvSpPr>
          <p:cNvPr id="8" name="Rectangle 4"/>
          <p:cNvSpPr>
            <a:spLocks noChangeArrowheads="1"/>
          </p:cNvSpPr>
          <p:nvPr/>
        </p:nvSpPr>
        <p:spPr bwMode="auto">
          <a:xfrm>
            <a:off x="1600200" y="2971800"/>
            <a:ext cx="1219200" cy="261610"/>
          </a:xfrm>
          <a:prstGeom prst="rect">
            <a:avLst/>
          </a:prstGeom>
          <a:noFill/>
          <a:ln w="9525">
            <a:noFill/>
            <a:miter lim="800000"/>
            <a:headEnd/>
            <a:tailEnd/>
          </a:ln>
        </p:spPr>
        <p:txBody>
          <a:bodyPr wrap="square">
            <a:spAutoFit/>
          </a:bodyPr>
          <a:lstStyle/>
          <a:p>
            <a:r>
              <a:rPr lang="en-US" sz="1100" b="1" dirty="0" smtClean="0">
                <a:latin typeface="Arial" pitchFamily="34" charset="0"/>
                <a:cs typeface="Arial" pitchFamily="34" charset="0"/>
              </a:rPr>
              <a:t>Tampa </a:t>
            </a:r>
          </a:p>
        </p:txBody>
      </p:sp>
      <p:sp>
        <p:nvSpPr>
          <p:cNvPr id="21" name="Oval 20"/>
          <p:cNvSpPr/>
          <p:nvPr/>
        </p:nvSpPr>
        <p:spPr>
          <a:xfrm>
            <a:off x="1676400" y="3200400"/>
            <a:ext cx="76200" cy="731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448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219" name="Rectangle 3"/>
          <p:cNvSpPr>
            <a:spLocks noGrp="1" noChangeArrowheads="1"/>
          </p:cNvSpPr>
          <p:nvPr>
            <p:ph type="title" idx="4294967295"/>
          </p:nvPr>
        </p:nvSpPr>
        <p:spPr>
          <a:xfrm>
            <a:off x="381000" y="1752600"/>
            <a:ext cx="8229600" cy="3078163"/>
          </a:xfrm>
        </p:spPr>
        <p:txBody>
          <a:bodyPr/>
          <a:lstStyle/>
          <a:p>
            <a:pPr eaLnBrk="1" hangingPunct="1">
              <a:defRPr/>
            </a:pPr>
            <a:r>
              <a:rPr lang="en-US" b="1" dirty="0" smtClean="0">
                <a:solidFill>
                  <a:srgbClr val="0033CC"/>
                </a:solidFill>
                <a:effectLst>
                  <a:outerShdw blurRad="38100" dist="38100" dir="2700000" algn="tl">
                    <a:srgbClr val="C0C0C0"/>
                  </a:outerShdw>
                </a:effectLst>
                <a:latin typeface="Arial" pitchFamily="34" charset="0"/>
                <a:cs typeface="Arial" pitchFamily="34" charset="0"/>
              </a:rPr>
              <a:t>Brief Overview of Tropical Cyclones</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Summary</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61443" name="Content Placeholder 2"/>
          <p:cNvSpPr>
            <a:spLocks noGrp="1"/>
          </p:cNvSpPr>
          <p:nvPr>
            <p:ph idx="1"/>
          </p:nvPr>
        </p:nvSpPr>
        <p:spPr/>
        <p:txBody>
          <a:bodyPr/>
          <a:lstStyle/>
          <a:p>
            <a:pPr>
              <a:buSzPct val="70000"/>
              <a:buBlip>
                <a:blip r:embed="rId2"/>
              </a:buBlip>
            </a:pPr>
            <a:r>
              <a:rPr lang="en-US" sz="2800" b="1" dirty="0" smtClean="0">
                <a:solidFill>
                  <a:srgbClr val="0033CC"/>
                </a:solidFill>
                <a:latin typeface="Arial" pitchFamily="34" charset="0"/>
                <a:cs typeface="Arial" pitchFamily="34" charset="0"/>
              </a:rPr>
              <a:t>Historical records are in general too short to permit accurate estimates of surge risk</a:t>
            </a:r>
            <a:endParaRPr lang="en-US" sz="2800" b="1" dirty="0" smtClean="0">
              <a:solidFill>
                <a:srgbClr val="0033CC"/>
              </a:solidFill>
              <a:latin typeface="Arial" pitchFamily="34" charset="0"/>
              <a:cs typeface="Arial" pitchFamily="34" charset="0"/>
            </a:endParaRPr>
          </a:p>
          <a:p>
            <a:pPr>
              <a:buSzPct val="70000"/>
              <a:buBlip>
                <a:blip r:embed="rId2"/>
              </a:buBlip>
            </a:pPr>
            <a:endParaRPr lang="en-US" sz="2800" b="1" dirty="0" smtClean="0">
              <a:solidFill>
                <a:srgbClr val="0033CC"/>
              </a:solidFill>
              <a:latin typeface="Arial" pitchFamily="34" charset="0"/>
              <a:cs typeface="Arial" pitchFamily="34" charset="0"/>
            </a:endParaRPr>
          </a:p>
          <a:p>
            <a:pPr>
              <a:buSzPct val="70000"/>
              <a:buBlip>
                <a:blip r:embed="rId2"/>
              </a:buBlip>
            </a:pPr>
            <a:r>
              <a:rPr lang="en-US" sz="2800" b="1" dirty="0" smtClean="0">
                <a:solidFill>
                  <a:srgbClr val="0033CC"/>
                </a:solidFill>
                <a:latin typeface="Arial" pitchFamily="34" charset="0"/>
                <a:cs typeface="Arial" pitchFamily="34" charset="0"/>
              </a:rPr>
              <a:t>Climate change also compromises estimates based strictly on historical records</a:t>
            </a:r>
            <a:endParaRPr lang="en-US" sz="2800" b="1" dirty="0" smtClean="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457200" y="990600"/>
            <a:ext cx="8229600" cy="4800600"/>
          </a:xfrm>
        </p:spPr>
        <p:txBody>
          <a:bodyPr/>
          <a:lstStyle/>
          <a:p>
            <a:pPr>
              <a:buSzPct val="70000"/>
              <a:buBlip>
                <a:blip r:embed="rId2"/>
              </a:buBlip>
            </a:pPr>
            <a:r>
              <a:rPr lang="en-US" sz="2800" b="1" dirty="0" smtClean="0">
                <a:solidFill>
                  <a:srgbClr val="0033CC"/>
                </a:solidFill>
                <a:latin typeface="Arial" pitchFamily="34" charset="0"/>
                <a:cs typeface="Arial" pitchFamily="34" charset="0"/>
              </a:rPr>
              <a:t>Simple but high resolution coupled </a:t>
            </a:r>
            <a:r>
              <a:rPr lang="en-US" sz="2800" b="1" dirty="0" smtClean="0">
                <a:solidFill>
                  <a:srgbClr val="0033CC"/>
                </a:solidFill>
                <a:latin typeface="Arial" pitchFamily="34" charset="0"/>
                <a:cs typeface="Arial" pitchFamily="34" charset="0"/>
              </a:rPr>
              <a:t>tropical cyclone</a:t>
            </a:r>
            <a:r>
              <a:rPr lang="en-US" sz="2800" b="1" dirty="0" smtClean="0">
                <a:solidFill>
                  <a:srgbClr val="0033CC"/>
                </a:solidFill>
                <a:latin typeface="Arial" pitchFamily="34" charset="0"/>
                <a:cs typeface="Arial" pitchFamily="34" charset="0"/>
              </a:rPr>
              <a:t> </a:t>
            </a:r>
            <a:r>
              <a:rPr lang="en-US" sz="2800" b="1" dirty="0" smtClean="0">
                <a:solidFill>
                  <a:srgbClr val="0033CC"/>
                </a:solidFill>
                <a:latin typeface="Arial" pitchFamily="34" charset="0"/>
                <a:cs typeface="Arial" pitchFamily="34" charset="0"/>
              </a:rPr>
              <a:t>model can be used to ‘downscale” </a:t>
            </a:r>
            <a:r>
              <a:rPr lang="en-US" sz="2800" b="1" dirty="0" smtClean="0">
                <a:solidFill>
                  <a:srgbClr val="0033CC"/>
                </a:solidFill>
                <a:latin typeface="Arial" pitchFamily="34" charset="0"/>
                <a:cs typeface="Arial" pitchFamily="34" charset="0"/>
              </a:rPr>
              <a:t>tropical cyclone</a:t>
            </a:r>
            <a:r>
              <a:rPr lang="en-US" sz="2800" b="1" dirty="0" smtClean="0">
                <a:solidFill>
                  <a:srgbClr val="0033CC"/>
                </a:solidFill>
                <a:latin typeface="Arial" pitchFamily="34" charset="0"/>
                <a:cs typeface="Arial" pitchFamily="34" charset="0"/>
              </a:rPr>
              <a:t> activity and associated surges </a:t>
            </a:r>
            <a:r>
              <a:rPr lang="en-US" sz="2800" b="1" dirty="0" smtClean="0">
                <a:solidFill>
                  <a:srgbClr val="0033CC"/>
                </a:solidFill>
                <a:latin typeface="Arial" pitchFamily="34" charset="0"/>
                <a:cs typeface="Arial" pitchFamily="34" charset="0"/>
              </a:rPr>
              <a:t>from </a:t>
            </a:r>
            <a:r>
              <a:rPr lang="en-US" sz="2800" b="1" dirty="0" smtClean="0">
                <a:solidFill>
                  <a:srgbClr val="0033CC"/>
                </a:solidFill>
                <a:latin typeface="Arial" pitchFamily="34" charset="0"/>
                <a:cs typeface="Arial" pitchFamily="34" charset="0"/>
              </a:rPr>
              <a:t>global </a:t>
            </a:r>
            <a:r>
              <a:rPr lang="en-US" sz="2800" b="1" dirty="0" smtClean="0">
                <a:solidFill>
                  <a:srgbClr val="0033CC"/>
                </a:solidFill>
                <a:latin typeface="Arial" pitchFamily="34" charset="0"/>
                <a:cs typeface="Arial" pitchFamily="34" charset="0"/>
              </a:rPr>
              <a:t>climate data sets</a:t>
            </a:r>
          </a:p>
          <a:p>
            <a:pPr>
              <a:buSzPct val="70000"/>
              <a:buBlip>
                <a:blip r:embed="rId2"/>
              </a:buBlip>
            </a:pPr>
            <a:endParaRPr lang="en-US" sz="2800" b="1" dirty="0" smtClean="0">
              <a:solidFill>
                <a:srgbClr val="0033CC"/>
              </a:solidFill>
              <a:latin typeface="Arial" pitchFamily="34" charset="0"/>
              <a:cs typeface="Arial" pitchFamily="34" charset="0"/>
            </a:endParaRPr>
          </a:p>
          <a:p>
            <a:pPr>
              <a:buSzPct val="70000"/>
              <a:buBlip>
                <a:blip r:embed="rId2"/>
              </a:buBlip>
            </a:pPr>
            <a:r>
              <a:rPr lang="en-US" sz="2800" b="1" dirty="0" smtClean="0">
                <a:solidFill>
                  <a:srgbClr val="0033CC"/>
                </a:solidFill>
                <a:latin typeface="Arial" pitchFamily="34" charset="0"/>
                <a:cs typeface="Arial" pitchFamily="34" charset="0"/>
              </a:rPr>
              <a:t>Studies based on this downscaling suggest </a:t>
            </a:r>
            <a:r>
              <a:rPr lang="en-US" sz="2800" b="1" dirty="0" smtClean="0">
                <a:solidFill>
                  <a:srgbClr val="0033CC"/>
                </a:solidFill>
                <a:latin typeface="Arial" pitchFamily="34" charset="0"/>
                <a:cs typeface="Arial" pitchFamily="34" charset="0"/>
              </a:rPr>
              <a:t>some </a:t>
            </a:r>
            <a:r>
              <a:rPr lang="en-US" sz="2800" b="1" dirty="0" smtClean="0">
                <a:solidFill>
                  <a:srgbClr val="0033CC"/>
                </a:solidFill>
                <a:latin typeface="Arial" pitchFamily="34" charset="0"/>
                <a:cs typeface="Arial" pitchFamily="34" charset="0"/>
              </a:rPr>
              <a:t>sensitivity of </a:t>
            </a:r>
            <a:r>
              <a:rPr lang="en-US" sz="2800" b="1" dirty="0" smtClean="0">
                <a:solidFill>
                  <a:srgbClr val="0033CC"/>
                </a:solidFill>
                <a:latin typeface="Arial" pitchFamily="34" charset="0"/>
                <a:cs typeface="Arial" pitchFamily="34" charset="0"/>
              </a:rPr>
              <a:t>tropical cyclone</a:t>
            </a:r>
            <a:r>
              <a:rPr lang="en-US" sz="2800" b="1" dirty="0" smtClean="0">
                <a:solidFill>
                  <a:srgbClr val="0033CC"/>
                </a:solidFill>
                <a:latin typeface="Arial" pitchFamily="34" charset="0"/>
                <a:cs typeface="Arial" pitchFamily="34" charset="0"/>
              </a:rPr>
              <a:t>s </a:t>
            </a:r>
            <a:r>
              <a:rPr lang="en-US" sz="2800" b="1" dirty="0" smtClean="0">
                <a:solidFill>
                  <a:srgbClr val="0033CC"/>
                </a:solidFill>
                <a:latin typeface="Arial" pitchFamily="34" charset="0"/>
                <a:cs typeface="Arial" pitchFamily="34" charset="0"/>
              </a:rPr>
              <a:t>to climate state, and possibly important changes in </a:t>
            </a:r>
            <a:r>
              <a:rPr lang="en-US" sz="2800" b="1" dirty="0" smtClean="0">
                <a:solidFill>
                  <a:srgbClr val="0033CC"/>
                </a:solidFill>
                <a:latin typeface="Arial" pitchFamily="34" charset="0"/>
                <a:cs typeface="Arial" pitchFamily="34" charset="0"/>
              </a:rPr>
              <a:t>tropical</a:t>
            </a:r>
            <a:r>
              <a:rPr lang="en-US" sz="2800" b="1" dirty="0" smtClean="0">
                <a:solidFill>
                  <a:srgbClr val="0033CC"/>
                </a:solidFill>
                <a:latin typeface="Arial" pitchFamily="34" charset="0"/>
                <a:cs typeface="Arial" pitchFamily="34" charset="0"/>
              </a:rPr>
              <a:t> </a:t>
            </a:r>
            <a:r>
              <a:rPr lang="en-US" sz="2800" b="1" dirty="0" smtClean="0">
                <a:solidFill>
                  <a:srgbClr val="0033CC"/>
                </a:solidFill>
                <a:latin typeface="Arial" pitchFamily="34" charset="0"/>
                <a:cs typeface="Arial" pitchFamily="34" charset="0"/>
              </a:rPr>
              <a:t>activity over the next century</a:t>
            </a:r>
          </a:p>
          <a:p>
            <a:endParaRPr lang="en-US" b="1" dirty="0" smtClean="0">
              <a:solidFill>
                <a:srgbClr val="00206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457200" y="990600"/>
            <a:ext cx="8229600" cy="4800600"/>
          </a:xfrm>
        </p:spPr>
        <p:txBody>
          <a:bodyPr/>
          <a:lstStyle/>
          <a:p>
            <a:pPr>
              <a:buSzPct val="70000"/>
              <a:buBlip>
                <a:blip r:embed="rId2"/>
              </a:buBlip>
            </a:pPr>
            <a:r>
              <a:rPr lang="en-US" sz="2800" b="1" dirty="0" smtClean="0">
                <a:solidFill>
                  <a:srgbClr val="0033CC"/>
                </a:solidFill>
                <a:latin typeface="Arial" pitchFamily="34" charset="0"/>
                <a:cs typeface="Arial" pitchFamily="34" charset="0"/>
              </a:rPr>
              <a:t>The 500 year flooding event in New York City is expected to occur every 25-240 years as a result of sea level rise and increased incidence of intense tropica</a:t>
            </a:r>
            <a:r>
              <a:rPr lang="en-US" sz="2800" b="1" dirty="0" smtClean="0">
                <a:solidFill>
                  <a:srgbClr val="0033CC"/>
                </a:solidFill>
                <a:latin typeface="Arial" pitchFamily="34" charset="0"/>
                <a:cs typeface="Arial" pitchFamily="34" charset="0"/>
              </a:rPr>
              <a:t>l cyclones</a:t>
            </a:r>
            <a:endParaRPr lang="en-US" sz="2800" b="1" dirty="0" smtClean="0">
              <a:solidFill>
                <a:srgbClr val="0033CC"/>
              </a:solidFill>
              <a:latin typeface="Arial" pitchFamily="34" charset="0"/>
              <a:cs typeface="Arial" pitchFamily="34" charset="0"/>
            </a:endParaRPr>
          </a:p>
          <a:p>
            <a:pPr>
              <a:buSzPct val="70000"/>
              <a:buBlip>
                <a:blip r:embed="rId2"/>
              </a:buBlip>
            </a:pPr>
            <a:endParaRPr lang="en-US" sz="2800" b="1" dirty="0" smtClean="0">
              <a:solidFill>
                <a:srgbClr val="0033CC"/>
              </a:solidFill>
              <a:latin typeface="Arial" pitchFamily="34" charset="0"/>
              <a:cs typeface="Arial" pitchFamily="34" charset="0"/>
            </a:endParaRPr>
          </a:p>
          <a:p>
            <a:pPr>
              <a:buSzPct val="70000"/>
              <a:buBlip>
                <a:blip r:embed="rId2"/>
              </a:buBlip>
            </a:pPr>
            <a:r>
              <a:rPr lang="en-US" sz="2800" b="1" dirty="0" smtClean="0">
                <a:solidFill>
                  <a:srgbClr val="0033CC"/>
                </a:solidFill>
                <a:latin typeface="Arial" pitchFamily="34" charset="0"/>
                <a:cs typeface="Arial" pitchFamily="34" charset="0"/>
              </a:rPr>
              <a:t>New York City is also susceptible to winter storm- and hybrid storm-induced surges. More work needs to be done to estimate risks from such events</a:t>
            </a:r>
            <a:endParaRPr lang="en-US" sz="2800" b="1" dirty="0" smtClean="0">
              <a:solidFill>
                <a:srgbClr val="0033CC"/>
              </a:solidFill>
              <a:latin typeface="Arial" pitchFamily="34" charset="0"/>
              <a:cs typeface="Arial" pitchFamily="34" charset="0"/>
            </a:endParaRPr>
          </a:p>
          <a:p>
            <a:endParaRPr lang="en-US" b="1" dirty="0" smtClean="0">
              <a:solidFill>
                <a:srgbClr val="00206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C:\Users\Kerry\Documents\Papers\gwdamage\gfdlgwrev.png"/>
          <p:cNvPicPr>
            <a:picLocks noChangeAspect="1" noChangeArrowheads="1"/>
          </p:cNvPicPr>
          <p:nvPr/>
        </p:nvPicPr>
        <p:blipFill>
          <a:blip r:embed="rId2" cstate="print"/>
          <a:srcRect/>
          <a:stretch>
            <a:fillRect/>
          </a:stretch>
        </p:blipFill>
        <p:spPr bwMode="auto">
          <a:xfrm>
            <a:off x="1143000" y="990600"/>
            <a:ext cx="7210879" cy="5410861"/>
          </a:xfrm>
          <a:prstGeom prst="rect">
            <a:avLst/>
          </a:prstGeom>
          <a:noFill/>
        </p:spPr>
      </p:pic>
      <p:sp>
        <p:nvSpPr>
          <p:cNvPr id="5" name="Title 4"/>
          <p:cNvSpPr>
            <a:spLocks noGrp="1"/>
          </p:cNvSpPr>
          <p:nvPr>
            <p:ph type="title"/>
          </p:nvPr>
        </p:nvSpPr>
        <p:spPr>
          <a:xfrm>
            <a:off x="457200" y="152400"/>
            <a:ext cx="8229600" cy="1143000"/>
          </a:xfrm>
        </p:spPr>
        <p:txBody>
          <a:bodyPr>
            <a:norm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Projections of U.S. Insured Damage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0" y="6477000"/>
            <a:ext cx="5943600" cy="381000"/>
          </a:xfrm>
          <a:prstGeom prst="rect">
            <a:avLst/>
          </a:prstGeom>
          <a:noFill/>
        </p:spPr>
        <p:txBody>
          <a:bodyPr wrap="square" rtlCol="0">
            <a:spAutoFit/>
          </a:bodyPr>
          <a:lstStyle/>
          <a:p>
            <a:r>
              <a:rPr lang="en-US" b="1" dirty="0" smtClean="0"/>
              <a:t>Emanuel, K. A., 2012, </a:t>
            </a:r>
            <a:r>
              <a:rPr lang="en-US" b="1" i="1" dirty="0" smtClean="0"/>
              <a:t>Weather, Climate, and Society</a:t>
            </a:r>
            <a:endParaRPr lang="en-US" b="1" i="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2" cstate="print"/>
          <a:srcRect/>
          <a:stretch>
            <a:fillRect/>
          </a:stretch>
        </p:blipFill>
        <p:spPr bwMode="auto">
          <a:xfrm>
            <a:off x="80411" y="533400"/>
            <a:ext cx="9063589" cy="4400550"/>
          </a:xfrm>
          <a:prstGeom prst="rect">
            <a:avLst/>
          </a:prstGeom>
          <a:noFill/>
          <a:ln w="9525">
            <a:noFill/>
            <a:miter lim="800000"/>
            <a:headEnd/>
            <a:tailEnd/>
          </a:ln>
        </p:spPr>
      </p:pic>
      <p:sp>
        <p:nvSpPr>
          <p:cNvPr id="3" name="Rectangle 2"/>
          <p:cNvSpPr/>
          <p:nvPr/>
        </p:nvSpPr>
        <p:spPr>
          <a:xfrm>
            <a:off x="304800" y="5257800"/>
            <a:ext cx="8534400" cy="923330"/>
          </a:xfrm>
          <a:prstGeom prst="rect">
            <a:avLst/>
          </a:prstGeom>
        </p:spPr>
        <p:txBody>
          <a:bodyPr wrap="square">
            <a:spAutoFit/>
          </a:bodyPr>
          <a:lstStyle/>
          <a:p>
            <a:pPr algn="ctr"/>
            <a:r>
              <a:rPr lang="en-US" b="1" dirty="0" smtClean="0">
                <a:solidFill>
                  <a:srgbClr val="0F2AB1"/>
                </a:solidFill>
              </a:rPr>
              <a:t>Climate change impacts on tropical cyclone damage divided by GDP by region in 2100</a:t>
            </a:r>
            <a:r>
              <a:rPr lang="en-US" dirty="0" smtClean="0">
                <a:solidFill>
                  <a:srgbClr val="0F2AB1"/>
                </a:solidFill>
              </a:rPr>
              <a:t>. The ratio of damage to GDP is highest in the Caribbean–Central American region but North America, Oceania and East Asia all have above-average ratios.</a:t>
            </a:r>
            <a:endParaRPr lang="en-US" dirty="0">
              <a:solidFill>
                <a:srgbClr val="0F2AB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5299" name="Rectangle 3"/>
          <p:cNvSpPr>
            <a:spLocks noGrp="1" noChangeArrowheads="1"/>
          </p:cNvSpPr>
          <p:nvPr>
            <p:ph type="title" idx="4294967295"/>
          </p:nvPr>
        </p:nvSpPr>
        <p:spPr>
          <a:xfrm>
            <a:off x="381000" y="1752600"/>
            <a:ext cx="8229600" cy="3581400"/>
          </a:xfrm>
        </p:spPr>
        <p:txBody>
          <a:bodyPr/>
          <a:lstStyle/>
          <a:p>
            <a:pPr eaLnBrk="1" hangingPunct="1"/>
            <a:r>
              <a:rPr lang="en-US" b="1" dirty="0" smtClean="0">
                <a:solidFill>
                  <a:srgbClr val="002060"/>
                </a:solidFill>
                <a:effectLst>
                  <a:outerShdw blurRad="38100" dist="38100" dir="2700000" algn="tl">
                    <a:srgbClr val="000000">
                      <a:alpha val="43137"/>
                    </a:srgbClr>
                  </a:outerShdw>
                </a:effectLst>
              </a:rPr>
              <a:t>Feedback of Global Tropical Cyclone Activity on the Climate System</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1380995" y="228600"/>
            <a:ext cx="7763005" cy="5105400"/>
          </a:xfrm>
          <a:prstGeom prst="rect">
            <a:avLst/>
          </a:prstGeom>
          <a:noFill/>
          <a:ln w="9525">
            <a:noFill/>
            <a:miter lim="800000"/>
            <a:headEnd/>
            <a:tailEnd/>
          </a:ln>
        </p:spPr>
      </p:pic>
      <p:sp>
        <p:nvSpPr>
          <p:cNvPr id="3" name="Rectangle 2"/>
          <p:cNvSpPr/>
          <p:nvPr/>
        </p:nvSpPr>
        <p:spPr>
          <a:xfrm>
            <a:off x="152400" y="5181600"/>
            <a:ext cx="8763000" cy="1477328"/>
          </a:xfrm>
          <a:prstGeom prst="rect">
            <a:avLst/>
          </a:prstGeom>
        </p:spPr>
        <p:txBody>
          <a:bodyPr wrap="square">
            <a:spAutoFit/>
          </a:bodyPr>
          <a:lstStyle/>
          <a:p>
            <a:pPr algn="ctr"/>
            <a:r>
              <a:rPr lang="en-US" dirty="0" smtClean="0">
                <a:solidFill>
                  <a:srgbClr val="002060"/>
                </a:solidFill>
              </a:rPr>
              <a:t>500hPa zonal mean meridional temperature flux (</a:t>
            </a:r>
            <a:r>
              <a:rPr lang="en-US" dirty="0" err="1" smtClean="0">
                <a:solidFill>
                  <a:srgbClr val="002060"/>
                </a:solidFill>
              </a:rPr>
              <a:t>mK</a:t>
            </a:r>
            <a:r>
              <a:rPr lang="en-US" dirty="0" smtClean="0">
                <a:solidFill>
                  <a:srgbClr val="002060"/>
                </a:solidFill>
              </a:rPr>
              <a:t>/s) of the stationary eddies for January through March. The dotted (solid) curve represents the composite mean of the winters following inactive (active) northern hemisphere TC seasons. Error bars represent the standard error of the mean for datasets of size varying from N=9 to 13. Flux calculated using NCAR/NCEP reanalysis for the period 1960‐2008</a:t>
            </a:r>
            <a:endParaRPr lang="en-US" dirty="0">
              <a:solidFill>
                <a:srgbClr val="002060"/>
              </a:solidFill>
            </a:endParaRPr>
          </a:p>
        </p:txBody>
      </p:sp>
      <p:sp>
        <p:nvSpPr>
          <p:cNvPr id="4" name="TextBox 3"/>
          <p:cNvSpPr txBox="1"/>
          <p:nvPr/>
        </p:nvSpPr>
        <p:spPr>
          <a:xfrm>
            <a:off x="228600" y="3124200"/>
            <a:ext cx="1828800" cy="369332"/>
          </a:xfrm>
          <a:prstGeom prst="rect">
            <a:avLst/>
          </a:prstGeom>
          <a:noFill/>
        </p:spPr>
        <p:txBody>
          <a:bodyPr wrap="square" rtlCol="0">
            <a:spAutoFit/>
          </a:bodyPr>
          <a:lstStyle/>
          <a:p>
            <a:pPr algn="ctr"/>
            <a:r>
              <a:rPr lang="en-US" dirty="0" smtClean="0">
                <a:solidFill>
                  <a:srgbClr val="002060"/>
                </a:solidFill>
              </a:rPr>
              <a:t>Hart, 2010</a:t>
            </a:r>
            <a:endParaRPr lang="en-US" dirty="0">
              <a:solidFill>
                <a:srgbClr val="00206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322" name="Picture 2" descr="emily_sst"/>
          <p:cNvPicPr>
            <a:picLocks noChangeAspect="1" noChangeArrowheads="1"/>
          </p:cNvPicPr>
          <p:nvPr/>
        </p:nvPicPr>
        <p:blipFill>
          <a:blip r:embed="rId3" cstate="print"/>
          <a:srcRect/>
          <a:stretch>
            <a:fillRect/>
          </a:stretch>
        </p:blipFill>
        <p:spPr bwMode="auto">
          <a:xfrm>
            <a:off x="1219200" y="0"/>
            <a:ext cx="7081838" cy="6838950"/>
          </a:xfrm>
          <a:prstGeom prst="rect">
            <a:avLst/>
          </a:prstGeom>
          <a:noFill/>
          <a:ln w="9525">
            <a:noFill/>
            <a:miter lim="800000"/>
            <a:headEnd/>
            <a:tailEnd/>
          </a:ln>
        </p:spPr>
      </p:pic>
      <p:sp>
        <p:nvSpPr>
          <p:cNvPr id="56323" name="Freeform 3"/>
          <p:cNvSpPr>
            <a:spLocks/>
          </p:cNvSpPr>
          <p:nvPr/>
        </p:nvSpPr>
        <p:spPr bwMode="auto">
          <a:xfrm>
            <a:off x="1828800" y="2590800"/>
            <a:ext cx="4953000" cy="2209800"/>
          </a:xfrm>
          <a:custGeom>
            <a:avLst/>
            <a:gdLst>
              <a:gd name="T0" fmla="*/ 0 w 3120"/>
              <a:gd name="T1" fmla="*/ 0 h 1392"/>
              <a:gd name="T2" fmla="*/ 2147483647 w 3120"/>
              <a:gd name="T3" fmla="*/ 2147483647 h 1392"/>
              <a:gd name="T4" fmla="*/ 2147483647 w 3120"/>
              <a:gd name="T5" fmla="*/ 2147483647 h 1392"/>
              <a:gd name="T6" fmla="*/ 2147483647 w 3120"/>
              <a:gd name="T7" fmla="*/ 2147483647 h 1392"/>
              <a:gd name="T8" fmla="*/ 2147483647 w 3120"/>
              <a:gd name="T9" fmla="*/ 2147483647 h 1392"/>
              <a:gd name="T10" fmla="*/ 2147483647 w 3120"/>
              <a:gd name="T11" fmla="*/ 2147483647 h 1392"/>
              <a:gd name="T12" fmla="*/ 2147483647 w 3120"/>
              <a:gd name="T13" fmla="*/ 2147483647 h 1392"/>
              <a:gd name="T14" fmla="*/ 2147483647 w 3120"/>
              <a:gd name="T15" fmla="*/ 2147483647 h 1392"/>
              <a:gd name="T16" fmla="*/ 2147483647 w 3120"/>
              <a:gd name="T17" fmla="*/ 2147483647 h 1392"/>
              <a:gd name="T18" fmla="*/ 2147483647 w 3120"/>
              <a:gd name="T19" fmla="*/ 2147483647 h 1392"/>
              <a:gd name="T20" fmla="*/ 2147483647 w 3120"/>
              <a:gd name="T21" fmla="*/ 2147483647 h 1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0"/>
              <a:gd name="T34" fmla="*/ 0 h 1392"/>
              <a:gd name="T35" fmla="*/ 3120 w 3120"/>
              <a:gd name="T36" fmla="*/ 1392 h 1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0" h="1392">
                <a:moveTo>
                  <a:pt x="0" y="0"/>
                </a:moveTo>
                <a:cubicBezTo>
                  <a:pt x="30" y="10"/>
                  <a:pt x="122" y="38"/>
                  <a:pt x="181" y="60"/>
                </a:cubicBezTo>
                <a:cubicBezTo>
                  <a:pt x="240" y="82"/>
                  <a:pt x="290" y="112"/>
                  <a:pt x="356" y="134"/>
                </a:cubicBezTo>
                <a:cubicBezTo>
                  <a:pt x="422" y="156"/>
                  <a:pt x="507" y="166"/>
                  <a:pt x="576" y="192"/>
                </a:cubicBezTo>
                <a:cubicBezTo>
                  <a:pt x="645" y="218"/>
                  <a:pt x="672" y="248"/>
                  <a:pt x="768" y="288"/>
                </a:cubicBezTo>
                <a:cubicBezTo>
                  <a:pt x="864" y="328"/>
                  <a:pt x="1016" y="376"/>
                  <a:pt x="1152" y="432"/>
                </a:cubicBezTo>
                <a:cubicBezTo>
                  <a:pt x="1288" y="488"/>
                  <a:pt x="1448" y="544"/>
                  <a:pt x="1584" y="624"/>
                </a:cubicBezTo>
                <a:cubicBezTo>
                  <a:pt x="1720" y="704"/>
                  <a:pt x="1840" y="832"/>
                  <a:pt x="1968" y="912"/>
                </a:cubicBezTo>
                <a:cubicBezTo>
                  <a:pt x="2096" y="992"/>
                  <a:pt x="2224" y="1040"/>
                  <a:pt x="2352" y="1104"/>
                </a:cubicBezTo>
                <a:cubicBezTo>
                  <a:pt x="2480" y="1168"/>
                  <a:pt x="2608" y="1248"/>
                  <a:pt x="2736" y="1296"/>
                </a:cubicBezTo>
                <a:cubicBezTo>
                  <a:pt x="2864" y="1344"/>
                  <a:pt x="3056" y="1376"/>
                  <a:pt x="3120" y="1392"/>
                </a:cubicBezTo>
              </a:path>
            </a:pathLst>
          </a:custGeom>
          <a:noFill/>
          <a:ln w="76200">
            <a:solidFill>
              <a:schemeClr val="tx1"/>
            </a:solidFill>
            <a:round/>
            <a:headEnd/>
            <a:tailEnd/>
          </a:ln>
        </p:spPr>
        <p:txBody>
          <a:bodyPr wrap="none" anchor="ctr"/>
          <a:lstStyle/>
          <a:p>
            <a:endParaRPr lang="en-US" sz="1800"/>
          </a:p>
        </p:txBody>
      </p:sp>
      <p:sp>
        <p:nvSpPr>
          <p:cNvPr id="56324" name="Text Box 4"/>
          <p:cNvSpPr txBox="1">
            <a:spLocks noChangeArrowheads="1"/>
          </p:cNvSpPr>
          <p:nvPr/>
        </p:nvSpPr>
        <p:spPr bwMode="auto">
          <a:xfrm>
            <a:off x="1447800" y="152400"/>
            <a:ext cx="6599238" cy="519113"/>
          </a:xfrm>
          <a:prstGeom prst="rect">
            <a:avLst/>
          </a:prstGeom>
          <a:solidFill>
            <a:schemeClr val="bg1"/>
          </a:solidFill>
          <a:ln w="9525">
            <a:noFill/>
            <a:miter lim="800000"/>
            <a:headEnd/>
            <a:tailEnd/>
          </a:ln>
        </p:spPr>
        <p:txBody>
          <a:bodyPr wrap="none">
            <a:spAutoFit/>
          </a:bodyPr>
          <a:lstStyle/>
          <a:p>
            <a:r>
              <a:rPr lang="en-US" sz="2800" dirty="0">
                <a:solidFill>
                  <a:srgbClr val="002060"/>
                </a:solidFill>
              </a:rPr>
              <a:t>The wake of Hurricane Emily (July 2005)</a:t>
            </a:r>
          </a:p>
        </p:txBody>
      </p:sp>
      <p:sp>
        <p:nvSpPr>
          <p:cNvPr id="56325" name="Freeform 5"/>
          <p:cNvSpPr>
            <a:spLocks/>
          </p:cNvSpPr>
          <p:nvPr/>
        </p:nvSpPr>
        <p:spPr bwMode="auto">
          <a:xfrm>
            <a:off x="5105400" y="685800"/>
            <a:ext cx="2362200" cy="3124200"/>
          </a:xfrm>
          <a:custGeom>
            <a:avLst/>
            <a:gdLst>
              <a:gd name="T0" fmla="*/ 0 w 1488"/>
              <a:gd name="T1" fmla="*/ 0 h 1968"/>
              <a:gd name="T2" fmla="*/ 2147483647 w 1488"/>
              <a:gd name="T3" fmla="*/ 2147483647 h 1968"/>
              <a:gd name="T4" fmla="*/ 2147483647 w 1488"/>
              <a:gd name="T5" fmla="*/ 2147483647 h 1968"/>
              <a:gd name="T6" fmla="*/ 2147483647 w 1488"/>
              <a:gd name="T7" fmla="*/ 2147483647 h 1968"/>
              <a:gd name="T8" fmla="*/ 2147483647 w 1488"/>
              <a:gd name="T9" fmla="*/ 2147483647 h 1968"/>
              <a:gd name="T10" fmla="*/ 2147483647 w 1488"/>
              <a:gd name="T11" fmla="*/ 2147483647 h 1968"/>
              <a:gd name="T12" fmla="*/ 2147483647 w 1488"/>
              <a:gd name="T13" fmla="*/ 2147483647 h 1968"/>
              <a:gd name="T14" fmla="*/ 0 60000 65536"/>
              <a:gd name="T15" fmla="*/ 0 60000 65536"/>
              <a:gd name="T16" fmla="*/ 0 60000 65536"/>
              <a:gd name="T17" fmla="*/ 0 60000 65536"/>
              <a:gd name="T18" fmla="*/ 0 60000 65536"/>
              <a:gd name="T19" fmla="*/ 0 60000 65536"/>
              <a:gd name="T20" fmla="*/ 0 60000 65536"/>
              <a:gd name="T21" fmla="*/ 0 w 1488"/>
              <a:gd name="T22" fmla="*/ 0 h 1968"/>
              <a:gd name="T23" fmla="*/ 1488 w 1488"/>
              <a:gd name="T24" fmla="*/ 1968 h 1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8" h="1968">
                <a:moveTo>
                  <a:pt x="0" y="0"/>
                </a:moveTo>
                <a:cubicBezTo>
                  <a:pt x="24" y="60"/>
                  <a:pt x="48" y="120"/>
                  <a:pt x="96" y="240"/>
                </a:cubicBezTo>
                <a:cubicBezTo>
                  <a:pt x="144" y="360"/>
                  <a:pt x="224" y="592"/>
                  <a:pt x="288" y="720"/>
                </a:cubicBezTo>
                <a:cubicBezTo>
                  <a:pt x="352" y="848"/>
                  <a:pt x="416" y="928"/>
                  <a:pt x="480" y="1008"/>
                </a:cubicBezTo>
                <a:cubicBezTo>
                  <a:pt x="544" y="1088"/>
                  <a:pt x="576" y="1104"/>
                  <a:pt x="672" y="1200"/>
                </a:cubicBezTo>
                <a:cubicBezTo>
                  <a:pt x="768" y="1296"/>
                  <a:pt x="920" y="1456"/>
                  <a:pt x="1056" y="1584"/>
                </a:cubicBezTo>
                <a:cubicBezTo>
                  <a:pt x="1192" y="1712"/>
                  <a:pt x="1416" y="1904"/>
                  <a:pt x="1488" y="1968"/>
                </a:cubicBezTo>
              </a:path>
            </a:pathLst>
          </a:custGeom>
          <a:noFill/>
          <a:ln w="76200">
            <a:solidFill>
              <a:schemeClr val="tx1"/>
            </a:solidFill>
            <a:round/>
            <a:headEnd/>
            <a:tailEnd/>
          </a:ln>
        </p:spPr>
        <p:txBody>
          <a:bodyPr wrap="none" anchor="ctr"/>
          <a:lstStyle/>
          <a:p>
            <a:endParaRPr lang="en-US" sz="1800"/>
          </a:p>
        </p:txBody>
      </p:sp>
      <p:sp>
        <p:nvSpPr>
          <p:cNvPr id="56326" name="Text Box 6"/>
          <p:cNvSpPr txBox="1">
            <a:spLocks noChangeArrowheads="1"/>
          </p:cNvSpPr>
          <p:nvPr/>
        </p:nvSpPr>
        <p:spPr bwMode="auto">
          <a:xfrm>
            <a:off x="6172200" y="1981200"/>
            <a:ext cx="2932113" cy="823913"/>
          </a:xfrm>
          <a:prstGeom prst="rect">
            <a:avLst/>
          </a:prstGeom>
          <a:noFill/>
          <a:ln w="9525">
            <a:noFill/>
            <a:miter lim="800000"/>
            <a:headEnd/>
            <a:tailEnd/>
          </a:ln>
        </p:spPr>
        <p:txBody>
          <a:bodyPr wrap="none">
            <a:spAutoFit/>
          </a:bodyPr>
          <a:lstStyle/>
          <a:p>
            <a:pPr algn="ctr"/>
            <a:r>
              <a:rPr lang="en-US" sz="2800"/>
              <a:t>Hurricane Dennis</a:t>
            </a:r>
          </a:p>
          <a:p>
            <a:pPr algn="ctr"/>
            <a:r>
              <a:rPr lang="en-US" sz="2000"/>
              <a:t>(one week earlier)</a:t>
            </a:r>
            <a:endParaRPr lang="en-US" sz="2800"/>
          </a:p>
        </p:txBody>
      </p:sp>
      <p:sp>
        <p:nvSpPr>
          <p:cNvPr id="56327" name="Line 7"/>
          <p:cNvSpPr>
            <a:spLocks noChangeShapeType="1"/>
          </p:cNvSpPr>
          <p:nvPr/>
        </p:nvSpPr>
        <p:spPr bwMode="auto">
          <a:xfrm flipH="1">
            <a:off x="7010400" y="2743200"/>
            <a:ext cx="1219200" cy="533400"/>
          </a:xfrm>
          <a:prstGeom prst="line">
            <a:avLst/>
          </a:prstGeom>
          <a:noFill/>
          <a:ln w="9525">
            <a:solidFill>
              <a:schemeClr val="tx1"/>
            </a:solidFill>
            <a:round/>
            <a:headEnd/>
            <a:tailEnd type="triangle" w="med" len="med"/>
          </a:ln>
        </p:spPr>
        <p:txBody>
          <a:bodyPr wrap="none" anchor="ctr"/>
          <a:lstStyle/>
          <a:p>
            <a:endParaRPr lang="en-US"/>
          </a:p>
        </p:txBody>
      </p:sp>
      <p:sp>
        <p:nvSpPr>
          <p:cNvPr id="56328" name="Text Box 8"/>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Source:  Rob Korty, CalTech</a:t>
            </a:r>
          </a:p>
        </p:txBody>
      </p:sp>
      <p:sp>
        <p:nvSpPr>
          <p:cNvPr id="208905" name="Text Box 9"/>
          <p:cNvSpPr txBox="1">
            <a:spLocks noChangeArrowheads="1"/>
          </p:cNvSpPr>
          <p:nvPr/>
        </p:nvSpPr>
        <p:spPr bwMode="auto">
          <a:xfrm>
            <a:off x="0" y="1066800"/>
            <a:ext cx="1752600" cy="1311275"/>
          </a:xfrm>
          <a:prstGeom prst="rect">
            <a:avLst/>
          </a:prstGeom>
          <a:noFill/>
          <a:ln w="9525">
            <a:noFill/>
            <a:miter lim="800000"/>
            <a:headEnd/>
            <a:tailEnd/>
          </a:ln>
          <a:effectLst/>
        </p:spPr>
        <p:txBody>
          <a:bodyPr>
            <a:spAutoFit/>
          </a:bodyPr>
          <a:lstStyle/>
          <a:p>
            <a:pPr>
              <a:spcBef>
                <a:spcPct val="50000"/>
              </a:spcBef>
              <a:defRPr/>
            </a:pPr>
            <a:r>
              <a:rPr lang="en-US" sz="2000" dirty="0">
                <a:solidFill>
                  <a:srgbClr val="002060"/>
                </a:solidFill>
                <a:effectLst>
                  <a:outerShdw blurRad="38100" dist="38100" dir="2700000" algn="tl">
                    <a:srgbClr val="C0C0C0"/>
                  </a:outerShdw>
                </a:effectLst>
              </a:rPr>
              <a:t>Sea Surface Temperature in the Wakes of Hurricanes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1" name="Picture 3"/>
          <p:cNvPicPr>
            <a:picLocks noChangeAspect="1" noChangeArrowheads="1"/>
          </p:cNvPicPr>
          <p:nvPr/>
        </p:nvPicPr>
        <p:blipFill>
          <a:blip r:embed="rId2" cstate="print"/>
          <a:srcRect/>
          <a:stretch>
            <a:fillRect/>
          </a:stretch>
        </p:blipFill>
        <p:spPr bwMode="auto">
          <a:xfrm>
            <a:off x="381000" y="1295400"/>
            <a:ext cx="8082342" cy="3886200"/>
          </a:xfrm>
          <a:prstGeom prst="rect">
            <a:avLst/>
          </a:prstGeom>
          <a:noFill/>
          <a:ln w="9525">
            <a:noFill/>
            <a:miter lim="800000"/>
            <a:headEnd/>
            <a:tailEnd/>
          </a:ln>
        </p:spPr>
      </p:pic>
      <p:sp>
        <p:nvSpPr>
          <p:cNvPr id="4" name="TextBox 3"/>
          <p:cNvSpPr txBox="1"/>
          <p:nvPr/>
        </p:nvSpPr>
        <p:spPr>
          <a:xfrm>
            <a:off x="762000" y="228600"/>
            <a:ext cx="7772400" cy="523220"/>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Wake Recovery</a:t>
            </a:r>
            <a:endParaRPr lang="en-US" sz="2800"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1295400" y="5715000"/>
            <a:ext cx="7162800" cy="369332"/>
          </a:xfrm>
          <a:prstGeom prst="rect">
            <a:avLst/>
          </a:prstGeom>
          <a:noFill/>
        </p:spPr>
        <p:txBody>
          <a:bodyPr wrap="square" rtlCol="0">
            <a:spAutoFit/>
          </a:bodyPr>
          <a:lstStyle/>
          <a:p>
            <a:pPr algn="ctr"/>
            <a:r>
              <a:rPr lang="en-US" dirty="0" smtClean="0">
                <a:solidFill>
                  <a:srgbClr val="002060"/>
                </a:solidFill>
              </a:rPr>
              <a:t>Hart, Maue, and Watson, </a:t>
            </a:r>
            <a:r>
              <a:rPr lang="en-US" i="1" dirty="0" smtClean="0">
                <a:solidFill>
                  <a:srgbClr val="002060"/>
                </a:solidFill>
              </a:rPr>
              <a:t>Mon. </a:t>
            </a:r>
            <a:r>
              <a:rPr lang="en-US" i="1" dirty="0" err="1" smtClean="0">
                <a:solidFill>
                  <a:srgbClr val="002060"/>
                </a:solidFill>
              </a:rPr>
              <a:t>Wea</a:t>
            </a:r>
            <a:r>
              <a:rPr lang="en-US" i="1" dirty="0" smtClean="0">
                <a:solidFill>
                  <a:srgbClr val="002060"/>
                </a:solidFill>
              </a:rPr>
              <a:t>. Rev</a:t>
            </a:r>
            <a:r>
              <a:rPr lang="en-US" dirty="0" smtClean="0">
                <a:solidFill>
                  <a:srgbClr val="002060"/>
                </a:solidFill>
              </a:rPr>
              <a:t>., 2007</a:t>
            </a:r>
            <a:endParaRPr lang="en-US" dirty="0">
              <a:solidFill>
                <a:srgbClr val="00206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457200" y="0"/>
            <a:ext cx="8077200" cy="579438"/>
          </a:xfrm>
          <a:prstGeom prst="rect">
            <a:avLst/>
          </a:prstGeom>
          <a:noFill/>
          <a:ln w="9525">
            <a:noFill/>
            <a:miter lim="800000"/>
            <a:headEnd/>
            <a:tailEnd/>
          </a:ln>
        </p:spPr>
        <p:txBody>
          <a:bodyPr>
            <a:spAutoFit/>
          </a:bodyPr>
          <a:lstStyle/>
          <a:p>
            <a:pPr algn="ctr">
              <a:spcBef>
                <a:spcPct val="50000"/>
              </a:spcBef>
            </a:pPr>
            <a:r>
              <a:rPr lang="en-US" sz="3200" dirty="0">
                <a:solidFill>
                  <a:srgbClr val="002060"/>
                </a:solidFill>
                <a:effectLst>
                  <a:outerShdw blurRad="38100" dist="38100" dir="2700000" algn="tl">
                    <a:srgbClr val="000000">
                      <a:alpha val="43137"/>
                    </a:srgbClr>
                  </a:outerShdw>
                </a:effectLst>
              </a:rPr>
              <a:t>Direct mixing by tropical cyclones</a:t>
            </a:r>
          </a:p>
        </p:txBody>
      </p:sp>
      <p:sp>
        <p:nvSpPr>
          <p:cNvPr id="57347" name="Text Box 4"/>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Source:  Rob Korty, CalTech</a:t>
            </a:r>
          </a:p>
        </p:txBody>
      </p:sp>
      <p:pic>
        <p:nvPicPr>
          <p:cNvPr id="57348" name="Picture 5" descr="mixing"/>
          <p:cNvPicPr>
            <a:picLocks noGrp="1" noChangeAspect="1" noChangeArrowheads="1"/>
          </p:cNvPicPr>
          <p:nvPr>
            <p:ph idx="4294967295"/>
          </p:nvPr>
        </p:nvPicPr>
        <p:blipFill>
          <a:blip r:embed="rId3" cstate="print"/>
          <a:srcRect/>
          <a:stretch>
            <a:fillRect/>
          </a:stretch>
        </p:blipFill>
        <p:spPr>
          <a:xfrm>
            <a:off x="0" y="609600"/>
            <a:ext cx="8915400" cy="4437063"/>
          </a:xfrm>
          <a:noFill/>
        </p:spPr>
      </p:pic>
      <p:sp>
        <p:nvSpPr>
          <p:cNvPr id="57349" name="Text Box 7"/>
          <p:cNvSpPr txBox="1">
            <a:spLocks noChangeArrowheads="1"/>
          </p:cNvSpPr>
          <p:nvPr/>
        </p:nvSpPr>
        <p:spPr bwMode="auto">
          <a:xfrm>
            <a:off x="304800" y="4953000"/>
            <a:ext cx="8839200" cy="396875"/>
          </a:xfrm>
          <a:prstGeom prst="rect">
            <a:avLst/>
          </a:prstGeom>
          <a:noFill/>
          <a:ln w="9525">
            <a:noFill/>
            <a:miter lim="800000"/>
            <a:headEnd/>
            <a:tailEnd/>
          </a:ln>
        </p:spPr>
        <p:txBody>
          <a:bodyPr>
            <a:spAutoFit/>
          </a:bodyPr>
          <a:lstStyle/>
          <a:p>
            <a:pPr>
              <a:spcBef>
                <a:spcPct val="50000"/>
              </a:spcBef>
            </a:pPr>
            <a:r>
              <a:rPr lang="en-US" sz="2000" b="1"/>
              <a:t>Emanuel (2001) estimated global rate of heat input as 1.4 X 10</a:t>
            </a:r>
            <a:r>
              <a:rPr lang="en-US" sz="2000" b="1" baseline="30000"/>
              <a:t>15</a:t>
            </a:r>
            <a:r>
              <a:rPr lang="en-US" sz="2000" b="1"/>
              <a:t> Watts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dirty="0" smtClean="0">
                <a:solidFill>
                  <a:srgbClr val="FFFF00"/>
                </a:solidFill>
                <a:effectLst>
                  <a:outerShdw blurRad="38100" dist="38100" dir="2700000" algn="tl">
                    <a:srgbClr val="000000">
                      <a:alpha val="43137"/>
                    </a:srgbClr>
                  </a:outerShdw>
                </a:effectLst>
              </a:rPr>
              <a:t>The View from Space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 descr="trenberth"/>
          <p:cNvPicPr>
            <a:picLocks noChangeAspect="1" noChangeArrowheads="1"/>
          </p:cNvPicPr>
          <p:nvPr/>
        </p:nvPicPr>
        <p:blipFill>
          <a:blip r:embed="rId3" cstate="print">
            <a:lum bright="14000" contrast="-16000"/>
          </a:blip>
          <a:srcRect/>
          <a:stretch>
            <a:fillRect/>
          </a:stretch>
        </p:blipFill>
        <p:spPr bwMode="auto">
          <a:xfrm>
            <a:off x="228600" y="1311275"/>
            <a:ext cx="8610600" cy="5546725"/>
          </a:xfrm>
          <a:prstGeom prst="rect">
            <a:avLst/>
          </a:prstGeom>
          <a:noFill/>
          <a:ln w="9525">
            <a:noFill/>
            <a:miter lim="800000"/>
            <a:headEnd/>
            <a:tailEnd/>
          </a:ln>
        </p:spPr>
      </p:pic>
      <p:sp>
        <p:nvSpPr>
          <p:cNvPr id="58371" name="Text Box 3"/>
          <p:cNvSpPr txBox="1">
            <a:spLocks noChangeArrowheads="1"/>
          </p:cNvSpPr>
          <p:nvPr/>
        </p:nvSpPr>
        <p:spPr bwMode="auto">
          <a:xfrm>
            <a:off x="304800" y="228600"/>
            <a:ext cx="8686800" cy="946150"/>
          </a:xfrm>
          <a:prstGeom prst="rect">
            <a:avLst/>
          </a:prstGeom>
          <a:noFill/>
          <a:ln w="9525">
            <a:noFill/>
            <a:miter lim="800000"/>
            <a:headEnd/>
            <a:tailEnd/>
          </a:ln>
        </p:spPr>
        <p:txBody>
          <a:bodyPr>
            <a:spAutoFit/>
          </a:bodyPr>
          <a:lstStyle/>
          <a:p>
            <a:pPr algn="ctr">
              <a:spcBef>
                <a:spcPct val="50000"/>
              </a:spcBef>
            </a:pPr>
            <a:r>
              <a:rPr lang="en-US" sz="2800" b="1">
                <a:solidFill>
                  <a:srgbClr val="000066"/>
                </a:solidFill>
              </a:rPr>
              <a:t>TC Mixing May Induce Much or Most of the Observed Poleward Heat Flux by the Oceans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2" descr="C:\Users\Kerry Emaanuel\CHIP\Data\THC_heat_flux.tif"/>
          <p:cNvPicPr>
            <a:picLocks noChangeAspect="1" noChangeArrowheads="1"/>
          </p:cNvPicPr>
          <p:nvPr/>
        </p:nvPicPr>
        <p:blipFill>
          <a:blip r:embed="rId2" cstate="print"/>
          <a:srcRect/>
          <a:stretch>
            <a:fillRect/>
          </a:stretch>
        </p:blipFill>
        <p:spPr bwMode="auto">
          <a:xfrm>
            <a:off x="0" y="609599"/>
            <a:ext cx="9144000" cy="5563705"/>
          </a:xfrm>
          <a:prstGeom prst="rect">
            <a:avLst/>
          </a:prstGeom>
          <a:noFill/>
        </p:spPr>
      </p:pic>
      <p:sp>
        <p:nvSpPr>
          <p:cNvPr id="3" name="TextBox 2"/>
          <p:cNvSpPr txBox="1"/>
          <p:nvPr/>
        </p:nvSpPr>
        <p:spPr>
          <a:xfrm>
            <a:off x="685800" y="5943600"/>
            <a:ext cx="2743200" cy="584775"/>
          </a:xfrm>
          <a:prstGeom prst="rect">
            <a:avLst/>
          </a:prstGeom>
          <a:noFill/>
        </p:spPr>
        <p:txBody>
          <a:bodyPr wrap="square" rtlCol="0">
            <a:spAutoFit/>
          </a:bodyPr>
          <a:lstStyle/>
          <a:p>
            <a:pPr algn="ctr"/>
            <a:r>
              <a:rPr lang="en-US" sz="1600" b="1" dirty="0" smtClean="0">
                <a:solidFill>
                  <a:srgbClr val="0070C0"/>
                </a:solidFill>
                <a:latin typeface="Arial" pitchFamily="34" charset="0"/>
                <a:cs typeface="Arial" pitchFamily="34" charset="0"/>
              </a:rPr>
              <a:t>Estimate of total heat uptake by tropical oceans</a:t>
            </a:r>
            <a:endParaRPr lang="en-US" sz="1600" b="1" dirty="0">
              <a:solidFill>
                <a:srgbClr val="0070C0"/>
              </a:solidFill>
              <a:latin typeface="Arial" pitchFamily="34" charset="0"/>
              <a:cs typeface="Arial" pitchFamily="34" charset="0"/>
            </a:endParaRPr>
          </a:p>
        </p:txBody>
      </p:sp>
      <p:sp>
        <p:nvSpPr>
          <p:cNvPr id="4" name="TextBox 3"/>
          <p:cNvSpPr txBox="1"/>
          <p:nvPr/>
        </p:nvSpPr>
        <p:spPr>
          <a:xfrm>
            <a:off x="4724400" y="5867400"/>
            <a:ext cx="1828800" cy="830997"/>
          </a:xfrm>
          <a:prstGeom prst="rect">
            <a:avLst/>
          </a:prstGeom>
          <a:noFill/>
        </p:spPr>
        <p:txBody>
          <a:bodyPr wrap="square" rtlCol="0">
            <a:spAutoFit/>
          </a:bodyPr>
          <a:lstStyle/>
          <a:p>
            <a:pPr algn="ctr"/>
            <a:r>
              <a:rPr lang="en-US" sz="1600" b="1" dirty="0" smtClean="0"/>
              <a:t>Estimate from satellite-derived wake recoveries</a:t>
            </a:r>
            <a:endParaRPr lang="en-US" sz="1600" b="1" dirty="0"/>
          </a:p>
        </p:txBody>
      </p:sp>
      <p:sp>
        <p:nvSpPr>
          <p:cNvPr id="5" name="TextBox 4"/>
          <p:cNvSpPr txBox="1"/>
          <p:nvPr/>
        </p:nvSpPr>
        <p:spPr>
          <a:xfrm>
            <a:off x="6553200" y="5780782"/>
            <a:ext cx="2362200" cy="1077218"/>
          </a:xfrm>
          <a:prstGeom prst="rect">
            <a:avLst/>
          </a:prstGeom>
          <a:noFill/>
        </p:spPr>
        <p:txBody>
          <a:bodyPr wrap="square" rtlCol="0">
            <a:spAutoFit/>
          </a:bodyPr>
          <a:lstStyle/>
          <a:p>
            <a:pPr algn="ctr"/>
            <a:r>
              <a:rPr lang="en-US" sz="1600" b="1" dirty="0" smtClean="0"/>
              <a:t>Extrapolation from detailed ocean measurements of one storm</a:t>
            </a:r>
            <a:endParaRPr lang="en-US" sz="16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304800" y="457200"/>
            <a:ext cx="8347075" cy="610552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8" name="Picture 4" descr="fig32"/>
          <p:cNvPicPr>
            <a:picLocks noChangeAspect="1" noChangeArrowheads="1"/>
          </p:cNvPicPr>
          <p:nvPr/>
        </p:nvPicPr>
        <p:blipFill>
          <a:blip r:embed="rId3" cstate="print"/>
          <a:srcRect/>
          <a:stretch>
            <a:fillRect/>
          </a:stretch>
        </p:blipFill>
        <p:spPr bwMode="auto">
          <a:xfrm>
            <a:off x="1600200" y="1524000"/>
            <a:ext cx="5638800" cy="5018088"/>
          </a:xfrm>
          <a:prstGeom prst="rect">
            <a:avLst/>
          </a:prstGeom>
          <a:noFill/>
          <a:ln w="9525">
            <a:noFill/>
            <a:miter lim="800000"/>
            <a:headEnd/>
            <a:tailEnd/>
          </a:ln>
        </p:spPr>
      </p:pic>
      <p:sp>
        <p:nvSpPr>
          <p:cNvPr id="60419" name="Text Box 5"/>
          <p:cNvSpPr txBox="1">
            <a:spLocks noChangeArrowheads="1"/>
          </p:cNvSpPr>
          <p:nvPr/>
        </p:nvSpPr>
        <p:spPr bwMode="auto">
          <a:xfrm>
            <a:off x="457200" y="0"/>
            <a:ext cx="8077200" cy="1187450"/>
          </a:xfrm>
          <a:prstGeom prst="rect">
            <a:avLst/>
          </a:prstGeom>
          <a:noFill/>
          <a:ln w="9525">
            <a:noFill/>
            <a:miter lim="800000"/>
            <a:headEnd/>
            <a:tailEnd/>
          </a:ln>
        </p:spPr>
        <p:txBody>
          <a:bodyPr>
            <a:spAutoFit/>
          </a:bodyPr>
          <a:lstStyle/>
          <a:p>
            <a:pPr algn="ctr">
              <a:spcBef>
                <a:spcPct val="50000"/>
              </a:spcBef>
            </a:pPr>
            <a:r>
              <a:rPr lang="en-US" b="1">
                <a:solidFill>
                  <a:srgbClr val="000066"/>
                </a:solidFill>
              </a:rPr>
              <a:t>TC-Mixing may be Crucial for High-Latitude Warmth and Low-Latitude Moderation During Warm Climates, such as that of the Eocene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65my"/>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p:spPr>
      </p:pic>
      <p:sp>
        <p:nvSpPr>
          <p:cNvPr id="61443" name="Text Box 5"/>
          <p:cNvSpPr txBox="1">
            <a:spLocks noChangeArrowheads="1"/>
          </p:cNvSpPr>
          <p:nvPr/>
        </p:nvSpPr>
        <p:spPr bwMode="auto">
          <a:xfrm>
            <a:off x="1447800" y="838200"/>
            <a:ext cx="2514600" cy="519113"/>
          </a:xfrm>
          <a:prstGeom prst="rect">
            <a:avLst/>
          </a:prstGeom>
          <a:noFill/>
          <a:ln w="9525">
            <a:noFill/>
            <a:miter lim="800000"/>
            <a:headEnd/>
            <a:tailEnd/>
          </a:ln>
        </p:spPr>
        <p:txBody>
          <a:bodyPr>
            <a:spAutoFit/>
          </a:bodyPr>
          <a:lstStyle/>
          <a:p>
            <a:pPr>
              <a:spcBef>
                <a:spcPct val="50000"/>
              </a:spcBef>
            </a:pPr>
            <a:r>
              <a:rPr lang="en-US" sz="2800" b="1"/>
              <a:t>Our future?</a:t>
            </a:r>
          </a:p>
        </p:txBody>
      </p:sp>
      <p:sp>
        <p:nvSpPr>
          <p:cNvPr id="61444" name="Text Box 6"/>
          <p:cNvSpPr txBox="1">
            <a:spLocks noChangeArrowheads="1"/>
          </p:cNvSpPr>
          <p:nvPr/>
        </p:nvSpPr>
        <p:spPr bwMode="auto">
          <a:xfrm>
            <a:off x="152400" y="6461125"/>
            <a:ext cx="5257800" cy="396875"/>
          </a:xfrm>
          <a:prstGeom prst="rect">
            <a:avLst/>
          </a:prstGeom>
          <a:noFill/>
          <a:ln w="9525">
            <a:noFill/>
            <a:miter lim="800000"/>
            <a:headEnd/>
            <a:tailEnd/>
          </a:ln>
        </p:spPr>
        <p:txBody>
          <a:bodyPr>
            <a:spAutoFit/>
          </a:bodyPr>
          <a:lstStyle/>
          <a:p>
            <a:pPr>
              <a:spcBef>
                <a:spcPct val="50000"/>
              </a:spcBef>
            </a:pPr>
            <a:r>
              <a:rPr lang="en-US" sz="2000" b="1">
                <a:solidFill>
                  <a:srgbClr val="FBFEBE"/>
                </a:solidFill>
              </a:rPr>
              <a:t>Figure courtesy of Rob Korty, CalTech</a:t>
            </a:r>
          </a:p>
        </p:txBody>
      </p:sp>
      <p:sp>
        <p:nvSpPr>
          <p:cNvPr id="61445" name="Text Box 7"/>
          <p:cNvSpPr txBox="1">
            <a:spLocks noChangeArrowheads="1"/>
          </p:cNvSpPr>
          <p:nvPr/>
        </p:nvSpPr>
        <p:spPr bwMode="auto">
          <a:xfrm>
            <a:off x="0" y="0"/>
            <a:ext cx="5867400" cy="336550"/>
          </a:xfrm>
          <a:prstGeom prst="rect">
            <a:avLst/>
          </a:prstGeom>
          <a:noFill/>
          <a:ln w="9525">
            <a:noFill/>
            <a:miter lim="800000"/>
            <a:headEnd/>
            <a:tailEnd/>
          </a:ln>
        </p:spPr>
        <p:txBody>
          <a:bodyPr>
            <a:spAutoFit/>
          </a:bodyPr>
          <a:lstStyle/>
          <a:p>
            <a:pPr>
              <a:spcBef>
                <a:spcPct val="50000"/>
              </a:spcBef>
            </a:pPr>
            <a:r>
              <a:rPr lang="en-US" sz="1600" b="1"/>
              <a:t>Depiction of central North America, ~60 million years ago</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4" descr="levitusb_2"/>
          <p:cNvPicPr>
            <a:picLocks noChangeAspect="1" noChangeArrowheads="1"/>
          </p:cNvPicPr>
          <p:nvPr/>
        </p:nvPicPr>
        <p:blipFill>
          <a:blip r:embed="rId3" cstate="print"/>
          <a:srcRect/>
          <a:stretch>
            <a:fillRect/>
          </a:stretch>
        </p:blipFill>
        <p:spPr bwMode="auto">
          <a:xfrm>
            <a:off x="4419600" y="0"/>
            <a:ext cx="4724400" cy="2974975"/>
          </a:xfrm>
          <a:prstGeom prst="rect">
            <a:avLst/>
          </a:prstGeom>
          <a:noFill/>
          <a:ln w="9525">
            <a:noFill/>
            <a:miter lim="800000"/>
            <a:headEnd/>
            <a:tailEnd/>
          </a:ln>
        </p:spPr>
      </p:pic>
      <p:pic>
        <p:nvPicPr>
          <p:cNvPr id="59395" name="Picture 5" descr="manabe"/>
          <p:cNvPicPr>
            <a:picLocks noChangeAspect="1" noChangeArrowheads="1"/>
          </p:cNvPicPr>
          <p:nvPr/>
        </p:nvPicPr>
        <p:blipFill>
          <a:blip r:embed="rId4" cstate="print"/>
          <a:srcRect/>
          <a:stretch>
            <a:fillRect/>
          </a:stretch>
        </p:blipFill>
        <p:spPr bwMode="auto">
          <a:xfrm>
            <a:off x="4191000" y="3048000"/>
            <a:ext cx="4800600" cy="3602038"/>
          </a:xfrm>
          <a:prstGeom prst="rect">
            <a:avLst/>
          </a:prstGeom>
          <a:noFill/>
          <a:ln w="9525">
            <a:noFill/>
            <a:miter lim="800000"/>
            <a:headEnd/>
            <a:tailEnd/>
          </a:ln>
        </p:spPr>
      </p:pic>
      <p:sp>
        <p:nvSpPr>
          <p:cNvPr id="59396" name="Text Box 6"/>
          <p:cNvSpPr txBox="1">
            <a:spLocks noChangeArrowheads="1"/>
          </p:cNvSpPr>
          <p:nvPr/>
        </p:nvSpPr>
        <p:spPr bwMode="auto">
          <a:xfrm>
            <a:off x="228600" y="304800"/>
            <a:ext cx="4038600" cy="1878013"/>
          </a:xfrm>
          <a:prstGeom prst="rect">
            <a:avLst/>
          </a:prstGeom>
          <a:noFill/>
          <a:ln w="9525">
            <a:noFill/>
            <a:miter lim="800000"/>
            <a:headEnd/>
            <a:tailEnd/>
          </a:ln>
        </p:spPr>
        <p:txBody>
          <a:bodyPr>
            <a:spAutoFit/>
          </a:bodyPr>
          <a:lstStyle/>
          <a:p>
            <a:r>
              <a:rPr lang="en-US" sz="1800" b="1"/>
              <a:t>Linear trend (1955–2003) of the zonally integrated heat content of the world ocean by one-degree latitude belts for 100-m thick layers. Source: Levitus et al., 2005</a:t>
            </a:r>
          </a:p>
          <a:p>
            <a:pPr>
              <a:spcBef>
                <a:spcPct val="50000"/>
              </a:spcBef>
            </a:pPr>
            <a:endParaRPr lang="en-US" sz="1800" b="1"/>
          </a:p>
        </p:txBody>
      </p:sp>
      <p:sp>
        <p:nvSpPr>
          <p:cNvPr id="59397" name="Text Box 7"/>
          <p:cNvSpPr txBox="1">
            <a:spLocks noChangeArrowheads="1"/>
          </p:cNvSpPr>
          <p:nvPr/>
        </p:nvSpPr>
        <p:spPr bwMode="auto">
          <a:xfrm>
            <a:off x="381000" y="5181600"/>
            <a:ext cx="3657600" cy="1190625"/>
          </a:xfrm>
          <a:prstGeom prst="rect">
            <a:avLst/>
          </a:prstGeom>
          <a:noFill/>
          <a:ln w="9525">
            <a:noFill/>
            <a:miter lim="800000"/>
            <a:headEnd/>
            <a:tailEnd/>
          </a:ln>
        </p:spPr>
        <p:txBody>
          <a:bodyPr>
            <a:spAutoFit/>
          </a:bodyPr>
          <a:lstStyle/>
          <a:p>
            <a:pPr>
              <a:spcBef>
                <a:spcPct val="50000"/>
              </a:spcBef>
            </a:pPr>
            <a:r>
              <a:rPr lang="en-US" sz="1800" b="1"/>
              <a:t>Zonally averaged temperature trend due to global warming in a coupled climate model.  Source:  Manabe et al, 1991</a:t>
            </a:r>
          </a:p>
        </p:txBody>
      </p:sp>
      <p:sp>
        <p:nvSpPr>
          <p:cNvPr id="59398" name="Text Box 8"/>
          <p:cNvSpPr txBox="1">
            <a:spLocks noChangeArrowheads="1"/>
          </p:cNvSpPr>
          <p:nvPr/>
        </p:nvSpPr>
        <p:spPr bwMode="auto">
          <a:xfrm>
            <a:off x="228600" y="2743200"/>
            <a:ext cx="3733800" cy="1552575"/>
          </a:xfrm>
          <a:prstGeom prst="rect">
            <a:avLst/>
          </a:prstGeom>
          <a:noFill/>
          <a:ln w="9525">
            <a:noFill/>
            <a:miter lim="800000"/>
            <a:headEnd/>
            <a:tailEnd/>
          </a:ln>
        </p:spPr>
        <p:txBody>
          <a:bodyPr>
            <a:spAutoFit/>
          </a:bodyPr>
          <a:lstStyle/>
          <a:p>
            <a:pPr algn="ctr">
              <a:spcBef>
                <a:spcPct val="50000"/>
              </a:spcBef>
            </a:pPr>
            <a:r>
              <a:rPr lang="en-US" b="1">
                <a:solidFill>
                  <a:srgbClr val="000066"/>
                </a:solidFill>
              </a:rPr>
              <a:t>TC-Mixing may explain difference between observed and modeled ocean warming</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65539" name="Rectangle 3"/>
          <p:cNvSpPr>
            <a:spLocks noGrp="1" noChangeArrowheads="1"/>
          </p:cNvSpPr>
          <p:nvPr>
            <p:ph type="title" idx="4294967295"/>
          </p:nvPr>
        </p:nvSpPr>
        <p:spPr>
          <a:xfrm>
            <a:off x="381000" y="1752600"/>
            <a:ext cx="8229600" cy="3581400"/>
          </a:xfrm>
        </p:spPr>
        <p:txBody>
          <a:bodyPr/>
          <a:lstStyle/>
          <a:p>
            <a:pPr eaLnBrk="1" hangingPunct="1">
              <a:defRPr/>
            </a:pPr>
            <a:r>
              <a:rPr lang="en-US" b="1" smtClean="0">
                <a:effectLst>
                  <a:outerShdw blurRad="38100" dist="38100" dir="2700000" algn="tl">
                    <a:srgbClr val="C0C0C0"/>
                  </a:outerShdw>
                </a:effectLst>
              </a:rPr>
              <a:t>Pushing Back the Record of Tropical Cyclone Activity:</a:t>
            </a:r>
            <a:br>
              <a:rPr lang="en-US" b="1" smtClean="0">
                <a:effectLst>
                  <a:outerShdw blurRad="38100" dist="38100" dir="2700000" algn="tl">
                    <a:srgbClr val="C0C0C0"/>
                  </a:outerShdw>
                </a:effectLst>
              </a:rPr>
            </a:br>
            <a:r>
              <a:rPr lang="en-US" b="1" smtClean="0">
                <a:effectLst>
                  <a:outerShdw blurRad="38100" dist="38100" dir="2700000" algn="tl">
                    <a:srgbClr val="C0C0C0"/>
                  </a:outerShdw>
                </a:effectLst>
              </a:rPr>
              <a:t/>
            </a:r>
            <a:br>
              <a:rPr lang="en-US" b="1" smtClean="0">
                <a:effectLst>
                  <a:outerShdw blurRad="38100" dist="38100" dir="2700000" algn="tl">
                    <a:srgbClr val="C0C0C0"/>
                  </a:outerShdw>
                </a:effectLst>
              </a:rPr>
            </a:br>
            <a:r>
              <a:rPr lang="en-US" b="1" smtClean="0">
                <a:solidFill>
                  <a:srgbClr val="000066"/>
                </a:solidFill>
                <a:effectLst>
                  <a:outerShdw blurRad="38100" dist="38100" dir="2700000" algn="tl">
                    <a:srgbClr val="C0C0C0"/>
                  </a:outerShdw>
                </a:effectLst>
              </a:rPr>
              <a:t>Paleotempestology</a:t>
            </a:r>
            <a:r>
              <a:rPr lang="en-US" b="1" smtClean="0">
                <a:effectLst>
                  <a:outerShdw blurRad="38100" dist="38100" dir="2700000" algn="tl">
                    <a:srgbClr val="C0C0C0"/>
                  </a:outerShdw>
                </a:effectLst>
              </a:rPr>
              <a:t/>
            </a:r>
            <a:br>
              <a:rPr lang="en-US" b="1" smtClean="0">
                <a:effectLst>
                  <a:outerShdw blurRad="38100" dist="38100" dir="2700000" algn="tl">
                    <a:srgbClr val="C0C0C0"/>
                  </a:outerShdw>
                </a:effectLst>
              </a:rPr>
            </a:br>
            <a:endParaRPr lang="en-US"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rgbClr val="0070C0"/>
          </a:solidFill>
          <a:ln w="9525">
            <a:solidFill>
              <a:schemeClr val="tx1"/>
            </a:solidFill>
            <a:miter lim="800000"/>
            <a:headEnd/>
            <a:tailEnd/>
          </a:ln>
        </p:spPr>
        <p:txBody>
          <a:bodyPr wrap="none" anchor="ctr"/>
          <a:lstStyle/>
          <a:p>
            <a:endParaRPr lang="en-US" sz="1800"/>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7894" name="Rectangle 6"/>
          <p:cNvSpPr>
            <a:spLocks noChangeAspect="1" noChangeArrowheads="1"/>
          </p:cNvSpPr>
          <p:nvPr/>
        </p:nvSpPr>
        <p:spPr bwMode="auto">
          <a:xfrm>
            <a:off x="403225" y="1506538"/>
            <a:ext cx="8078788" cy="1549400"/>
          </a:xfrm>
          <a:prstGeom prst="rect">
            <a:avLst/>
          </a:prstGeom>
          <a:solidFill>
            <a:srgbClr val="0070C0"/>
          </a:solidFill>
          <a:ln w="9525">
            <a:solidFill>
              <a:schemeClr val="tx1"/>
            </a:solidFill>
            <a:miter lim="800000"/>
            <a:headEnd/>
            <a:tailEnd/>
          </a:ln>
        </p:spPr>
        <p:txBody>
          <a:bodyPr wrap="none" anchor="ctr"/>
          <a:lstStyle/>
          <a:p>
            <a:endParaRPr lang="en-US" sz="1800"/>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2"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4"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5"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6"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7"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8"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9"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0"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1"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2"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3" name="Group 55"/>
          <p:cNvGrpSpPr>
            <a:grpSpLocks/>
          </p:cNvGrpSpPr>
          <p:nvPr/>
        </p:nvGrpSpPr>
        <p:grpSpPr bwMode="auto">
          <a:xfrm>
            <a:off x="3905250" y="1414463"/>
            <a:ext cx="349250" cy="87312"/>
            <a:chOff x="2460" y="891"/>
            <a:chExt cx="220" cy="55"/>
          </a:xfrm>
        </p:grpSpPr>
        <p:grpSp>
          <p:nvGrpSpPr>
            <p:cNvPr id="14"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5"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6"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7"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grpSp>
        <p:nvGrpSpPr>
          <p:cNvPr id="18"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9"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0"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1"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2"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3"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4"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5"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6"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7"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8"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9"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0"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1"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8"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9"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30"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31"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77"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78"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79"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0"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1"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2"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3"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4"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5"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6"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7"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8"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9"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90"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91"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888"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889"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899"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0"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1"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2"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3"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4"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5"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6"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7"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8"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9"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0"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1"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2"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3"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4"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5"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6"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7"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8"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37919"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0"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1"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2"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3"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4"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5"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6"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7"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8"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9"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0"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1"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2"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3"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4"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5"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6"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7"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8"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9"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0"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1"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2"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3"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4"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5"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6"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7"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3"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4"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5"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6"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7"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9"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0"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1"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4"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7"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8"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9"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0"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1"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3"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4"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5"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1"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2"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3"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016"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7"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18"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19"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0"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1"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2"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3"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7"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8"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9"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0"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1"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2"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35"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8"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9"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eaLnBrk="0" hangingPunct="0"/>
            <a:r>
              <a:rPr lang="en-US" sz="1600" b="1"/>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eaLnBrk="0" hangingPunct="0"/>
            <a:r>
              <a:rPr lang="en-US" sz="1600" b="1"/>
              <a:t>b)</a:t>
            </a:r>
          </a:p>
        </p:txBody>
      </p:sp>
      <p:grpSp>
        <p:nvGrpSpPr>
          <p:cNvPr id="38040"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1"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2"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4"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5"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6"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9"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grpSp>
        <p:nvGrpSpPr>
          <p:cNvPr id="38052"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3"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4"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6"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8"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9"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eaLnBrk="0" hangingPunct="0"/>
            <a:r>
              <a:rPr lang="en-US" sz="1400" b="1"/>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eaLnBrk="0" hangingPunct="0"/>
            <a:r>
              <a:rPr lang="en-US" sz="1600" b="1"/>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eaLnBrk="0" hangingPunct="0"/>
            <a:r>
              <a:rPr lang="en-US" sz="1400" b="1"/>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endParaRPr lang="en-US"/>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endParaRPr lang="en-US"/>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endParaRPr lang="en-US"/>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6" name="Text Box 688"/>
          <p:cNvSpPr txBox="1">
            <a:spLocks noChangeArrowheads="1"/>
          </p:cNvSpPr>
          <p:nvPr/>
        </p:nvSpPr>
        <p:spPr bwMode="auto">
          <a:xfrm>
            <a:off x="3048000" y="0"/>
            <a:ext cx="4191000" cy="519113"/>
          </a:xfrm>
          <a:prstGeom prst="rect">
            <a:avLst/>
          </a:prstGeom>
          <a:noFill/>
          <a:ln w="9525">
            <a:noFill/>
            <a:miter lim="800000"/>
            <a:headEnd/>
            <a:tailEnd/>
          </a:ln>
        </p:spPr>
        <p:txBody>
          <a:bodyPr>
            <a:spAutoFit/>
          </a:bodyPr>
          <a:lstStyle/>
          <a:p>
            <a:pPr>
              <a:spcBef>
                <a:spcPct val="50000"/>
              </a:spcBef>
            </a:pPr>
            <a:r>
              <a:rPr lang="en-US" sz="2800" b="1" dirty="0">
                <a:solidFill>
                  <a:srgbClr val="000066"/>
                </a:solidFill>
              </a:rPr>
              <a:t>Paleotempestology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5" name="Text Box 5"/>
          <p:cNvSpPr txBox="1">
            <a:spLocks noChangeArrowheads="1"/>
          </p:cNvSpPr>
          <p:nvPr/>
        </p:nvSpPr>
        <p:spPr bwMode="auto">
          <a:xfrm>
            <a:off x="0" y="6019800"/>
            <a:ext cx="4343400" cy="641350"/>
          </a:xfrm>
          <a:prstGeom prst="rect">
            <a:avLst/>
          </a:prstGeom>
          <a:noFill/>
          <a:ln w="9525">
            <a:noFill/>
            <a:miter lim="800000"/>
            <a:headEnd/>
            <a:tailEnd/>
          </a:ln>
        </p:spPr>
        <p:txBody>
          <a:bodyPr>
            <a:spAutoFit/>
          </a:bodyPr>
          <a:lstStyle/>
          <a:p>
            <a:pPr>
              <a:spcBef>
                <a:spcPct val="50000"/>
              </a:spcBef>
            </a:pPr>
            <a:r>
              <a:rPr lang="en-US" sz="1800" b="1">
                <a:solidFill>
                  <a:schemeClr val="bg1"/>
                </a:solidFill>
              </a:rPr>
              <a:t>Source:  Jeff Donnelly, Jon Woodruff, Phil Lane; WHOI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a:stretch>
            <a:fillRect/>
          </a:stretch>
        </p:blipFill>
        <p:spPr bwMode="auto">
          <a:xfrm>
            <a:off x="685800" y="228600"/>
            <a:ext cx="7835900" cy="5789613"/>
          </a:xfrm>
          <a:prstGeom prst="rect">
            <a:avLst/>
          </a:prstGeom>
          <a:noFill/>
          <a:ln w="9525">
            <a:noFill/>
            <a:miter lim="800000"/>
            <a:headEnd/>
            <a:tailEnd/>
          </a:ln>
        </p:spPr>
      </p:pic>
      <p:sp>
        <p:nvSpPr>
          <p:cNvPr id="39939" name="Text Box 5"/>
          <p:cNvSpPr txBox="1">
            <a:spLocks noChangeArrowheads="1"/>
          </p:cNvSpPr>
          <p:nvPr/>
        </p:nvSpPr>
        <p:spPr bwMode="auto">
          <a:xfrm>
            <a:off x="1600200" y="6248400"/>
            <a:ext cx="6781800" cy="366713"/>
          </a:xfrm>
          <a:prstGeom prst="rect">
            <a:avLst/>
          </a:prstGeom>
          <a:noFill/>
          <a:ln w="9525">
            <a:noFill/>
            <a:miter lim="800000"/>
            <a:headEnd/>
            <a:tailEnd/>
          </a:ln>
        </p:spPr>
        <p:txBody>
          <a:bodyPr>
            <a:spAutoFit/>
          </a:bodyPr>
          <a:lstStyle/>
          <a:p>
            <a:pPr>
              <a:spcBef>
                <a:spcPct val="50000"/>
              </a:spcBef>
            </a:pPr>
            <a:r>
              <a:rPr lang="en-US" sz="1800" b="1" dirty="0">
                <a:solidFill>
                  <a:schemeClr val="bg1"/>
                </a:solidFill>
              </a:rPr>
              <a:t>Source:  Jeff Donnelly, Jon Woodruff, Phil Lane; WHOI</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3306763"/>
          </a:xfrm>
        </p:spPr>
        <p:txBody>
          <a:bodyPr rtlCol="0">
            <a:normAutofit/>
          </a:bodyPr>
          <a:lstStyle/>
          <a:p>
            <a:pPr fontAlgn="auto">
              <a:spcAft>
                <a:spcPts val="0"/>
              </a:spcAft>
              <a:defRPr/>
            </a:pPr>
            <a:r>
              <a:rPr lang="en-US" dirty="0" smtClean="0">
                <a:solidFill>
                  <a:srgbClr val="002060"/>
                </a:solidFill>
                <a:effectLst>
                  <a:outerShdw blurRad="38100" dist="38100" dir="2700000" algn="tl">
                    <a:srgbClr val="000000">
                      <a:alpha val="43137"/>
                    </a:srgbClr>
                  </a:outerShdw>
                </a:effectLst>
              </a:rPr>
              <a:t>Inferences from Modeling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4"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p:spPr>
      </p:pic>
      <p:sp>
        <p:nvSpPr>
          <p:cNvPr id="559106" name="Rectangle 2"/>
          <p:cNvSpPr>
            <a:spLocks noGrp="1" noChangeArrowheads="1"/>
          </p:cNvSpPr>
          <p:nvPr>
            <p:ph type="title"/>
          </p:nvPr>
        </p:nvSpPr>
        <p:spPr>
          <a:xfrm>
            <a:off x="457200" y="0"/>
            <a:ext cx="8229600" cy="1143000"/>
          </a:xfrm>
        </p:spPr>
        <p:txBody>
          <a:bodyPr rtlCol="0">
            <a:normAutofit/>
          </a:bodyPr>
          <a:lstStyle/>
          <a:p>
            <a:pPr fontAlgn="auto">
              <a:spcAft>
                <a:spcPts val="0"/>
              </a:spcAft>
              <a:defRPr/>
            </a:pPr>
            <a:r>
              <a:rPr lang="en-US" b="1" dirty="0" smtClean="0">
                <a:solidFill>
                  <a:srgbClr val="FFFF00"/>
                </a:solidFill>
                <a:effectLst>
                  <a:outerShdw blurRad="38100" dist="38100" dir="2700000" algn="tl">
                    <a:srgbClr val="C0C0C0"/>
                  </a:outerShdw>
                </a:effectLst>
              </a:rPr>
              <a:t>The Problem:</a:t>
            </a:r>
          </a:p>
        </p:txBody>
      </p:sp>
      <p:sp>
        <p:nvSpPr>
          <p:cNvPr id="5124" name="Rectangle 3"/>
          <p:cNvSpPr>
            <a:spLocks noGrp="1" noChangeArrowheads="1"/>
          </p:cNvSpPr>
          <p:nvPr>
            <p:ph type="body" sz="half" idx="1"/>
          </p:nvPr>
        </p:nvSpPr>
        <p:spPr>
          <a:xfrm>
            <a:off x="457200" y="2057400"/>
            <a:ext cx="8229600" cy="3657600"/>
          </a:xfrm>
        </p:spPr>
        <p:txBody>
          <a:bodyPr rtlCol="0">
            <a:normAutofit fontScale="85000" lnSpcReduction="20000"/>
          </a:bodyPr>
          <a:lstStyle/>
          <a:p>
            <a:pPr fontAlgn="auto">
              <a:spcAft>
                <a:spcPts val="0"/>
              </a:spcAft>
              <a:buFontTx/>
              <a:buNone/>
              <a:defRPr/>
            </a:pPr>
            <a:endParaRPr lang="en-US" sz="2800" b="1" dirty="0" smtClean="0">
              <a:solidFill>
                <a:srgbClr val="002266"/>
              </a:solidFill>
              <a:effectLst>
                <a:outerShdw blurRad="38100" dist="38100" dir="2700000" algn="tl">
                  <a:srgbClr val="C0C0C0"/>
                </a:outerShdw>
              </a:effectLst>
            </a:endParaRPr>
          </a:p>
          <a:p>
            <a:pPr fontAlgn="auto">
              <a:spcAft>
                <a:spcPts val="0"/>
              </a:spcAft>
              <a:buFont typeface="Arial" pitchFamily="34" charset="0"/>
              <a:buChar char="•"/>
              <a:defRPr/>
            </a:pPr>
            <a:r>
              <a:rPr lang="en-US" sz="3900" b="1" dirty="0" smtClean="0">
                <a:solidFill>
                  <a:srgbClr val="002266"/>
                </a:solidFill>
                <a:effectLst>
                  <a:outerShdw blurRad="38100" dist="38100" dir="2700000" algn="tl">
                    <a:srgbClr val="C0C0C0"/>
                  </a:outerShdw>
                </a:effectLst>
              </a:rPr>
              <a:t>Global models are far too coarse to simulate high intensity tropical cyclones</a:t>
            </a:r>
          </a:p>
          <a:p>
            <a:pPr fontAlgn="auto">
              <a:spcAft>
                <a:spcPts val="0"/>
              </a:spcAft>
              <a:buFont typeface="Arial" pitchFamily="34" charset="0"/>
              <a:buChar char="•"/>
              <a:defRPr/>
            </a:pPr>
            <a:endParaRPr lang="en-US" sz="3900" b="1" dirty="0" smtClean="0">
              <a:solidFill>
                <a:srgbClr val="002266"/>
              </a:solidFill>
              <a:effectLst>
                <a:outerShdw blurRad="38100" dist="38100" dir="2700000" algn="tl">
                  <a:srgbClr val="C0C0C0"/>
                </a:outerShdw>
              </a:effectLst>
            </a:endParaRPr>
          </a:p>
          <a:p>
            <a:pPr fontAlgn="auto">
              <a:spcAft>
                <a:spcPts val="0"/>
              </a:spcAft>
              <a:buFont typeface="Arial" pitchFamily="34" charset="0"/>
              <a:buChar char="•"/>
              <a:defRPr/>
            </a:pPr>
            <a:r>
              <a:rPr lang="en-US" sz="3900" b="1" dirty="0" smtClean="0">
                <a:solidFill>
                  <a:srgbClr val="002266"/>
                </a:solidFill>
                <a:effectLst>
                  <a:outerShdw blurRad="38100" dist="38100" dir="2700000" algn="tl">
                    <a:srgbClr val="C0C0C0"/>
                  </a:outerShdw>
                </a:effectLst>
              </a:rPr>
              <a:t>Embedding regional models within global models introduces problems stemming from incompatibility of models, and even regional models are usually too coarse</a:t>
            </a:r>
          </a:p>
          <a:p>
            <a:pPr fontAlgn="auto">
              <a:spcAft>
                <a:spcPts val="0"/>
              </a:spcAft>
              <a:buFontTx/>
              <a:buNone/>
              <a:defRPr/>
            </a:pPr>
            <a:endParaRPr lang="en-US" sz="2400" dirty="0" smtClean="0">
              <a:effectLst>
                <a:outerShdw blurRad="38100" dist="38100" dir="2700000" algn="tl">
                  <a:srgbClr val="C0C0C0"/>
                </a:outerShdw>
              </a:effectLst>
            </a:endParaRPr>
          </a:p>
          <a:p>
            <a:pPr fontAlgn="auto">
              <a:spcAft>
                <a:spcPts val="0"/>
              </a:spcAft>
              <a:buFontTx/>
              <a:buNone/>
              <a:defRPr/>
            </a:pPr>
            <a:endParaRPr lang="en-US" sz="2400" dirty="0"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C:\Users\Kerry Emaanuel\Graphics\Transparent Figures\Intensity_histo_models.png"/>
          <p:cNvPicPr>
            <a:picLocks noChangeAspect="1" noChangeArrowheads="1"/>
          </p:cNvPicPr>
          <p:nvPr/>
        </p:nvPicPr>
        <p:blipFill>
          <a:blip r:embed="rId2" cstate="print"/>
          <a:srcRect t="10204" b="9389"/>
          <a:stretch>
            <a:fillRect/>
          </a:stretch>
        </p:blipFill>
        <p:spPr bwMode="auto">
          <a:xfrm>
            <a:off x="228600" y="228600"/>
            <a:ext cx="5478463" cy="6203950"/>
          </a:xfrm>
          <a:prstGeom prst="rect">
            <a:avLst/>
          </a:prstGeom>
          <a:noFill/>
          <a:ln w="9525">
            <a:noFill/>
            <a:miter lim="800000"/>
            <a:headEnd/>
            <a:tailEnd/>
          </a:ln>
        </p:spPr>
      </p:pic>
      <p:sp>
        <p:nvSpPr>
          <p:cNvPr id="17411" name="TextBox 5"/>
          <p:cNvSpPr txBox="1">
            <a:spLocks noChangeArrowheads="1"/>
          </p:cNvSpPr>
          <p:nvPr/>
        </p:nvSpPr>
        <p:spPr bwMode="auto">
          <a:xfrm>
            <a:off x="5257800" y="1828800"/>
            <a:ext cx="3505200" cy="2308225"/>
          </a:xfrm>
          <a:prstGeom prst="rect">
            <a:avLst/>
          </a:prstGeom>
          <a:noFill/>
          <a:ln w="9525">
            <a:noFill/>
            <a:miter lim="800000"/>
            <a:headEnd/>
            <a:tailEnd/>
          </a:ln>
        </p:spPr>
        <p:txBody>
          <a:bodyPr>
            <a:spAutoFit/>
          </a:bodyPr>
          <a:lstStyle/>
          <a:p>
            <a:r>
              <a:rPr lang="en-US" sz="2400">
                <a:solidFill>
                  <a:srgbClr val="002060"/>
                </a:solidFill>
                <a:latin typeface="Calibri" pitchFamily="34" charset="0"/>
              </a:rPr>
              <a:t>Histograms of Tropical Cyclone Intensity as Simulated by a Global Model with 50 km grid point spacing. (Courtesy Isaac Held, GFDL)</a:t>
            </a:r>
          </a:p>
        </p:txBody>
      </p:sp>
      <p:cxnSp>
        <p:nvCxnSpPr>
          <p:cNvPr id="10" name="Straight Connector 9"/>
          <p:cNvCxnSpPr/>
          <p:nvPr/>
        </p:nvCxnSpPr>
        <p:spPr>
          <a:xfrm rot="5400000">
            <a:off x="2324100" y="12573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324100" y="33147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324100" y="53721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124200" y="5105400"/>
            <a:ext cx="2895600" cy="533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16" name="TextBox 16"/>
          <p:cNvSpPr txBox="1">
            <a:spLocks noChangeArrowheads="1"/>
          </p:cNvSpPr>
          <p:nvPr/>
        </p:nvSpPr>
        <p:spPr bwMode="auto">
          <a:xfrm>
            <a:off x="6096000" y="5486400"/>
            <a:ext cx="2667000" cy="369888"/>
          </a:xfrm>
          <a:prstGeom prst="rect">
            <a:avLst/>
          </a:prstGeom>
          <a:noFill/>
          <a:ln w="9525">
            <a:noFill/>
            <a:miter lim="800000"/>
            <a:headEnd/>
            <a:tailEnd/>
          </a:ln>
        </p:spPr>
        <p:txBody>
          <a:bodyPr>
            <a:spAutoFit/>
          </a:bodyPr>
          <a:lstStyle/>
          <a:p>
            <a:r>
              <a:rPr lang="en-US">
                <a:latin typeface="Calibri" pitchFamily="34" charset="0"/>
              </a:rPr>
              <a:t>Category 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C:\Users\Kerry Emaanuel\World Bank Project\miroc_pdf.png"/>
          <p:cNvPicPr>
            <a:picLocks noChangeAspect="1" noChangeArrowheads="1"/>
          </p:cNvPicPr>
          <p:nvPr/>
        </p:nvPicPr>
        <p:blipFill>
          <a:blip r:embed="rId2" cstate="print"/>
          <a:srcRect/>
          <a:stretch>
            <a:fillRect/>
          </a:stretch>
        </p:blipFill>
        <p:spPr bwMode="auto">
          <a:xfrm>
            <a:off x="4343400" y="152400"/>
            <a:ext cx="4268788" cy="3200400"/>
          </a:xfrm>
          <a:prstGeom prst="rect">
            <a:avLst/>
          </a:prstGeom>
          <a:noFill/>
          <a:ln w="9525">
            <a:noFill/>
            <a:miter lim="800000"/>
            <a:headEnd/>
            <a:tailEnd/>
          </a:ln>
        </p:spPr>
      </p:pic>
      <p:pic>
        <p:nvPicPr>
          <p:cNvPr id="18435" name="Picture 3" descr="C:\Users\Kerry Emaanuel\World Bank Project\miroc_dam_prob.png"/>
          <p:cNvPicPr>
            <a:picLocks noChangeAspect="1" noChangeArrowheads="1"/>
          </p:cNvPicPr>
          <p:nvPr/>
        </p:nvPicPr>
        <p:blipFill>
          <a:blip r:embed="rId3" cstate="print"/>
          <a:srcRect/>
          <a:stretch>
            <a:fillRect/>
          </a:stretch>
        </p:blipFill>
        <p:spPr bwMode="auto">
          <a:xfrm>
            <a:off x="4343400" y="3390900"/>
            <a:ext cx="4267200" cy="3198813"/>
          </a:xfrm>
          <a:prstGeom prst="rect">
            <a:avLst/>
          </a:prstGeom>
          <a:noFill/>
          <a:ln w="9525">
            <a:noFill/>
            <a:miter lim="800000"/>
            <a:headEnd/>
            <a:tailEnd/>
          </a:ln>
        </p:spPr>
      </p:pic>
      <p:sp>
        <p:nvSpPr>
          <p:cNvPr id="18436" name="TextBox 3"/>
          <p:cNvSpPr txBox="1">
            <a:spLocks noChangeArrowheads="1"/>
          </p:cNvSpPr>
          <p:nvPr/>
        </p:nvSpPr>
        <p:spPr bwMode="auto">
          <a:xfrm>
            <a:off x="457200" y="914400"/>
            <a:ext cx="3200400" cy="1384300"/>
          </a:xfrm>
          <a:prstGeom prst="rect">
            <a:avLst/>
          </a:prstGeom>
          <a:noFill/>
          <a:ln w="9525">
            <a:noFill/>
            <a:miter lim="800000"/>
            <a:headEnd/>
            <a:tailEnd/>
          </a:ln>
        </p:spPr>
        <p:txBody>
          <a:bodyPr>
            <a:spAutoFit/>
          </a:bodyPr>
          <a:lstStyle/>
          <a:p>
            <a:r>
              <a:rPr lang="en-US" sz="2800">
                <a:solidFill>
                  <a:srgbClr val="002060"/>
                </a:solidFill>
                <a:latin typeface="Calibri" pitchFamily="34" charset="0"/>
              </a:rPr>
              <a:t>Probability Density of TC Damage, U.S. East Coast</a:t>
            </a:r>
          </a:p>
        </p:txBody>
      </p:sp>
      <p:sp>
        <p:nvSpPr>
          <p:cNvPr id="18437" name="TextBox 4"/>
          <p:cNvSpPr txBox="1">
            <a:spLocks noChangeArrowheads="1"/>
          </p:cNvSpPr>
          <p:nvPr/>
        </p:nvSpPr>
        <p:spPr bwMode="auto">
          <a:xfrm>
            <a:off x="381000" y="4114800"/>
            <a:ext cx="3200400" cy="2246313"/>
          </a:xfrm>
          <a:prstGeom prst="rect">
            <a:avLst/>
          </a:prstGeom>
          <a:noFill/>
          <a:ln w="9525">
            <a:noFill/>
            <a:miter lim="800000"/>
            <a:headEnd/>
            <a:tailEnd/>
          </a:ln>
        </p:spPr>
        <p:txBody>
          <a:bodyPr>
            <a:spAutoFit/>
          </a:bodyPr>
          <a:lstStyle/>
          <a:p>
            <a:r>
              <a:rPr lang="en-US" sz="2800">
                <a:solidFill>
                  <a:srgbClr val="002060"/>
                </a:solidFill>
                <a:latin typeface="Calibri" pitchFamily="34" charset="0"/>
              </a:rPr>
              <a:t>Damage Multiplied by Probability Density of TC Damage, U.S. East Coast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457200" y="1676400"/>
            <a:ext cx="8153400" cy="3970338"/>
          </a:xfrm>
          <a:prstGeom prst="rect">
            <a:avLst/>
          </a:prstGeom>
          <a:noFill/>
          <a:ln w="9525">
            <a:noFill/>
            <a:miter lim="800000"/>
            <a:headEnd/>
            <a:tailEnd/>
          </a:ln>
        </p:spPr>
        <p:txBody>
          <a:bodyPr>
            <a:spAutoFit/>
          </a:bodyPr>
          <a:lstStyle/>
          <a:p>
            <a:pPr algn="just"/>
            <a:r>
              <a:rPr lang="en-US" sz="3600" b="1">
                <a:solidFill>
                  <a:srgbClr val="002060"/>
                </a:solidFill>
                <a:latin typeface="Calibri" pitchFamily="34" charset="0"/>
              </a:rPr>
              <a:t>To the extent that they simulate tropical cyclones at all, global models simulate storms that are largely irrelevant to society and to the climate system itself, given that ocean stirring effects are heavily weighted towards the most intense storms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sz="3200" dirty="0" smtClean="0">
                <a:solidFill>
                  <a:srgbClr val="002060"/>
                </a:solidFill>
                <a:effectLst>
                  <a:outerShdw blurRad="38100" dist="38100" dir="2700000" algn="tl">
                    <a:srgbClr val="000000">
                      <a:alpha val="43137"/>
                    </a:srgbClr>
                  </a:outerShdw>
                </a:effectLst>
              </a:rPr>
              <a:t>Decomposition of PDI Trends</a:t>
            </a:r>
            <a:endParaRPr lang="en-US" sz="3200" dirty="0">
              <a:solidFill>
                <a:srgbClr val="002060"/>
              </a:solidFill>
              <a:effectLst>
                <a:outerShdw blurRad="38100" dist="38100" dir="2700000" algn="tl">
                  <a:srgbClr val="000000">
                    <a:alpha val="43137"/>
                  </a:srgbClr>
                </a:outerShdw>
              </a:effectLst>
            </a:endParaRPr>
          </a:p>
        </p:txBody>
      </p:sp>
      <p:pic>
        <p:nvPicPr>
          <p:cNvPr id="22531" name="Picture 2" descr="C:\Users\Kerry Emaanuel\Graphics\Transparent Figures\1980_2006_pdi_decomp_trend.PNG"/>
          <p:cNvPicPr>
            <a:picLocks noChangeAspect="1" noChangeArrowheads="1"/>
          </p:cNvPicPr>
          <p:nvPr/>
        </p:nvPicPr>
        <p:blipFill>
          <a:blip r:embed="rId3" cstate="print"/>
          <a:srcRect/>
          <a:stretch>
            <a:fillRect/>
          </a:stretch>
        </p:blipFill>
        <p:spPr bwMode="auto">
          <a:xfrm>
            <a:off x="228600" y="685800"/>
            <a:ext cx="8820150" cy="61722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ss007e14908"/>
          <p:cNvPicPr>
            <a:picLocks noGrp="1" noChangeAspect="1" noChangeArrowheads="1"/>
          </p:cNvPicPr>
          <p:nvPr>
            <p:ph sz="quarter" idx="2"/>
          </p:nvPr>
        </p:nvPicPr>
        <p:blipFill>
          <a:blip r:embed="rId3" cstate="print">
            <a:lum bright="36000" contrast="-54000"/>
          </a:blip>
          <a:srcRect b="4210"/>
          <a:stretch>
            <a:fillRect/>
          </a:stretch>
        </p:blipFill>
        <p:spPr>
          <a:xfrm>
            <a:off x="0" y="0"/>
            <a:ext cx="9144000" cy="6858000"/>
          </a:xfrm>
          <a:noFill/>
        </p:spPr>
      </p:pic>
      <p:sp>
        <p:nvSpPr>
          <p:cNvPr id="196611" name="Rectangle 3"/>
          <p:cNvSpPr>
            <a:spLocks noGrp="1" noChangeArrowheads="1"/>
          </p:cNvSpPr>
          <p:nvPr>
            <p:ph type="title"/>
          </p:nvPr>
        </p:nvSpPr>
        <p:spPr>
          <a:xfrm>
            <a:off x="457200" y="0"/>
            <a:ext cx="8229600" cy="1143000"/>
          </a:xfrm>
        </p:spPr>
        <p:txBody>
          <a:bodyPr/>
          <a:lstStyle/>
          <a:p>
            <a:pPr eaLnBrk="1" hangingPunct="1">
              <a:defRPr/>
            </a:pPr>
            <a:r>
              <a:rPr lang="en-US" sz="4000" dirty="0" smtClean="0">
                <a:solidFill>
                  <a:srgbClr val="FFFF00"/>
                </a:solidFill>
                <a:effectLst>
                  <a:outerShdw blurRad="38100" dist="38100" dir="2700000" algn="tl">
                    <a:srgbClr val="C0C0C0"/>
                  </a:outerShdw>
                </a:effectLst>
              </a:rPr>
              <a:t>Sensitivity to Shear and Potential Intensity</a:t>
            </a:r>
          </a:p>
        </p:txBody>
      </p:sp>
      <p:pic>
        <p:nvPicPr>
          <p:cNvPr id="67588" name="Picture 3" descr="C:\Users\Kerry Emaanuel\Riskproject\Shear_PI_Comp2.png"/>
          <p:cNvPicPr>
            <a:picLocks noGrp="1" noChangeAspect="1" noChangeArrowheads="1"/>
          </p:cNvPicPr>
          <p:nvPr>
            <p:ph sz="quarter" idx="2"/>
          </p:nvPr>
        </p:nvPicPr>
        <p:blipFill>
          <a:blip r:embed="rId4" cstate="print"/>
          <a:srcRect/>
          <a:stretch>
            <a:fillRect/>
          </a:stretch>
        </p:blipFill>
        <p:spPr>
          <a:xfrm>
            <a:off x="1295400" y="1219200"/>
            <a:ext cx="6850063" cy="5411788"/>
          </a:xfr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1752600" y="2286000"/>
          <a:ext cx="5665124" cy="1750460"/>
        </p:xfrm>
        <a:graphic>
          <a:graphicData uri="http://schemas.openxmlformats.org/presentationml/2006/ole">
            <p:oleObj spid="_x0000_s121858" name="Equation" r:id="rId4" imgW="2260440" imgH="698400" progId="Equation.DSMT4">
              <p:embed/>
            </p:oleObj>
          </a:graphicData>
        </a:graphic>
      </p:graphicFrame>
      <p:sp>
        <p:nvSpPr>
          <p:cNvPr id="4" name="TextBox 3"/>
          <p:cNvSpPr txBox="1"/>
          <p:nvPr/>
        </p:nvSpPr>
        <p:spPr>
          <a:xfrm>
            <a:off x="914400" y="381000"/>
            <a:ext cx="6858000" cy="954107"/>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Hydrostatic Compensation (following Holloway and Neelin)</a:t>
            </a:r>
            <a:endParaRPr lang="en-US" sz="2800"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609600" y="1752600"/>
            <a:ext cx="5638800" cy="369332"/>
          </a:xfrm>
          <a:prstGeom prst="rect">
            <a:avLst/>
          </a:prstGeom>
          <a:noFill/>
        </p:spPr>
        <p:txBody>
          <a:bodyPr wrap="square" rtlCol="0">
            <a:spAutoFit/>
          </a:bodyPr>
          <a:lstStyle/>
          <a:p>
            <a:r>
              <a:rPr lang="en-US" dirty="0" smtClean="0">
                <a:solidFill>
                  <a:srgbClr val="002060"/>
                </a:solidFill>
              </a:rPr>
              <a:t>Perturbations to moist adiabatic troposphere:</a:t>
            </a:r>
            <a:endParaRPr lang="en-US" dirty="0">
              <a:solidFill>
                <a:srgbClr val="002060"/>
              </a:solidFill>
            </a:endParaRPr>
          </a:p>
        </p:txBody>
      </p:sp>
      <p:sp>
        <p:nvSpPr>
          <p:cNvPr id="6" name="TextBox 5"/>
          <p:cNvSpPr txBox="1"/>
          <p:nvPr/>
        </p:nvSpPr>
        <p:spPr>
          <a:xfrm>
            <a:off x="762000" y="4114800"/>
            <a:ext cx="6400800" cy="381000"/>
          </a:xfrm>
          <a:prstGeom prst="rect">
            <a:avLst/>
          </a:prstGeom>
          <a:noFill/>
        </p:spPr>
        <p:txBody>
          <a:bodyPr wrap="square" rtlCol="0">
            <a:spAutoFit/>
          </a:bodyPr>
          <a:lstStyle/>
          <a:p>
            <a:r>
              <a:rPr lang="en-US" dirty="0" smtClean="0">
                <a:solidFill>
                  <a:srgbClr val="002060"/>
                </a:solidFill>
              </a:rPr>
              <a:t>Stratospheric compensation:</a:t>
            </a:r>
            <a:endParaRPr lang="en-US" dirty="0">
              <a:solidFill>
                <a:srgbClr val="002060"/>
              </a:solidFill>
            </a:endParaRPr>
          </a:p>
        </p:txBody>
      </p:sp>
      <p:graphicFrame>
        <p:nvGraphicFramePr>
          <p:cNvPr id="7" name="Object 6"/>
          <p:cNvGraphicFramePr>
            <a:graphicFrameLocks noChangeAspect="1"/>
          </p:cNvGraphicFramePr>
          <p:nvPr/>
        </p:nvGraphicFramePr>
        <p:xfrm>
          <a:off x="1554163" y="4876800"/>
          <a:ext cx="6127750" cy="1066800"/>
        </p:xfrm>
        <a:graphic>
          <a:graphicData uri="http://schemas.openxmlformats.org/presentationml/2006/ole">
            <p:oleObj spid="_x0000_s121859" name="Equation" r:id="rId5" imgW="2552400" imgH="444240" progId="Equation.DSMT4">
              <p:embed/>
            </p:oleObj>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29000" y="2362200"/>
          <a:ext cx="1766094" cy="614293"/>
        </p:xfrm>
        <a:graphic>
          <a:graphicData uri="http://schemas.openxmlformats.org/presentationml/2006/ole">
            <p:oleObj spid="_x0000_s122882" name="Equation" r:id="rId4" imgW="583920" imgH="203040" progId="Equation.DSMT4">
              <p:embed/>
            </p:oleObj>
          </a:graphicData>
        </a:graphic>
      </p:graphicFrame>
      <p:sp>
        <p:nvSpPr>
          <p:cNvPr id="3" name="TextBox 2"/>
          <p:cNvSpPr txBox="1"/>
          <p:nvPr/>
        </p:nvSpPr>
        <p:spPr>
          <a:xfrm>
            <a:off x="533400" y="914400"/>
            <a:ext cx="7391400" cy="523220"/>
          </a:xfrm>
          <a:prstGeom prst="rect">
            <a:avLst/>
          </a:prstGeom>
          <a:noFill/>
        </p:spPr>
        <p:txBody>
          <a:bodyPr wrap="square" rtlCol="0">
            <a:spAutoFit/>
          </a:bodyPr>
          <a:lstStyle/>
          <a:p>
            <a:r>
              <a:rPr lang="en-US" sz="2800" dirty="0" smtClean="0">
                <a:solidFill>
                  <a:srgbClr val="002060"/>
                </a:solidFill>
              </a:rPr>
              <a:t>For typical values of the parameters </a:t>
            </a:r>
            <a:endParaRPr lang="en-US" sz="2800" dirty="0">
              <a:solidFill>
                <a:srgbClr val="00206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2060"/>
                </a:solidFill>
                <a:effectLst>
                  <a:outerShdw blurRad="38100" dist="38100" dir="2700000" algn="tl">
                    <a:srgbClr val="000000">
                      <a:alpha val="43137"/>
                    </a:srgbClr>
                  </a:outerShdw>
                </a:effectLst>
              </a:rPr>
              <a:t>Ozone may not explain spatial pattern of cooling</a:t>
            </a:r>
            <a:br>
              <a:rPr lang="en-US" sz="2800" dirty="0" smtClean="0">
                <a:solidFill>
                  <a:srgbClr val="002060"/>
                </a:solidFill>
                <a:effectLst>
                  <a:outerShdw blurRad="38100" dist="38100" dir="2700000" algn="tl">
                    <a:srgbClr val="000000">
                      <a:alpha val="43137"/>
                    </a:srgbClr>
                  </a:outerShdw>
                </a:effectLst>
              </a:rPr>
            </a:br>
            <a:r>
              <a:rPr lang="en-US" sz="2800" dirty="0" smtClean="0">
                <a:solidFill>
                  <a:srgbClr val="002060"/>
                </a:solidFill>
                <a:effectLst>
                  <a:outerShdw blurRad="38100" dist="38100" dir="2700000" algn="tl">
                    <a:srgbClr val="000000">
                      <a:alpha val="43137"/>
                    </a:srgbClr>
                  </a:outerShdw>
                </a:effectLst>
              </a:rPr>
              <a:t>(Fu and Wallace, </a:t>
            </a:r>
            <a:r>
              <a:rPr lang="en-US" sz="2800" i="1" dirty="0" smtClean="0">
                <a:solidFill>
                  <a:srgbClr val="002060"/>
                </a:solidFill>
                <a:effectLst>
                  <a:outerShdw blurRad="38100" dist="38100" dir="2700000" algn="tl">
                    <a:srgbClr val="000000">
                      <a:alpha val="43137"/>
                    </a:srgbClr>
                  </a:outerShdw>
                </a:effectLst>
              </a:rPr>
              <a:t>Science</a:t>
            </a:r>
            <a:r>
              <a:rPr lang="en-US" sz="2800" dirty="0" smtClean="0">
                <a:solidFill>
                  <a:srgbClr val="002060"/>
                </a:solidFill>
                <a:effectLst>
                  <a:outerShdw blurRad="38100" dist="38100" dir="2700000" algn="tl">
                    <a:srgbClr val="000000">
                      <a:alpha val="43137"/>
                    </a:srgbClr>
                  </a:outerShdw>
                </a:effectLst>
              </a:rPr>
              <a:t>, 2006)</a:t>
            </a:r>
            <a:endParaRPr lang="en-US" sz="2800" dirty="0">
              <a:solidFill>
                <a:srgbClr val="002060"/>
              </a:solidFill>
              <a:effectLst>
                <a:outerShdw blurRad="38100" dist="38100" dir="2700000" algn="tl">
                  <a:srgbClr val="000000">
                    <a:alpha val="43137"/>
                  </a:srgbClr>
                </a:outerShdw>
              </a:effectLst>
            </a:endParaRPr>
          </a:p>
        </p:txBody>
      </p:sp>
      <p:pic>
        <p:nvPicPr>
          <p:cNvPr id="61442" name="Picture 2" descr="http://www.sciencemag.org.libproxy.mit.edu/content/vol312/issue5777/images/large/312_1179_F1.jpeg"/>
          <p:cNvPicPr>
            <a:picLocks noChangeAspect="1" noChangeArrowheads="1"/>
          </p:cNvPicPr>
          <p:nvPr/>
        </p:nvPicPr>
        <p:blipFill>
          <a:blip r:embed="rId3" cstate="print"/>
          <a:srcRect/>
          <a:stretch>
            <a:fillRect/>
          </a:stretch>
        </p:blipFill>
        <p:spPr bwMode="auto">
          <a:xfrm>
            <a:off x="1684655" y="1447800"/>
            <a:ext cx="6062356" cy="48768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cstate="print"/>
          <a:srcRect/>
          <a:stretch>
            <a:fillRect/>
          </a:stretch>
        </p:blipFill>
        <p:spPr bwMode="auto">
          <a:xfrm>
            <a:off x="0" y="381000"/>
            <a:ext cx="9090132" cy="61722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02060"/>
                </a:solidFill>
                <a:effectLst>
                  <a:outerShdw blurRad="38100" dist="38100" dir="2700000" algn="tl">
                    <a:srgbClr val="000000">
                      <a:alpha val="43137"/>
                    </a:srgbClr>
                  </a:outerShdw>
                </a:effectLst>
              </a:rPr>
              <a:t>Stratospheric Compensation</a:t>
            </a:r>
            <a:endParaRPr lang="en-US" sz="3200" dirty="0">
              <a:solidFill>
                <a:srgbClr val="002060"/>
              </a:solidFill>
              <a:effectLst>
                <a:outerShdw blurRad="38100" dist="38100" dir="2700000" algn="tl">
                  <a:srgbClr val="000000">
                    <a:alpha val="43137"/>
                  </a:srgbClr>
                </a:outerShdw>
              </a:effectLst>
            </a:endParaRPr>
          </a:p>
        </p:txBody>
      </p:sp>
      <p:pic>
        <p:nvPicPr>
          <p:cNvPr id="113666" name="Picture 2" descr="C:\Documents and Settings\Kerry Emanuel\My Documents\Graphics\Technical figures\Stratosphere_relax.png"/>
          <p:cNvPicPr>
            <a:picLocks noChangeAspect="1" noChangeArrowheads="1"/>
          </p:cNvPicPr>
          <p:nvPr/>
        </p:nvPicPr>
        <p:blipFill>
          <a:blip r:embed="rId3" cstate="print"/>
          <a:srcRect/>
          <a:stretch>
            <a:fillRect/>
          </a:stretch>
        </p:blipFill>
        <p:spPr bwMode="auto">
          <a:xfrm>
            <a:off x="1143000" y="1219200"/>
            <a:ext cx="6832786" cy="5119892"/>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533399" y="766075"/>
            <a:ext cx="7924801" cy="5796650"/>
          </a:xfrm>
          <a:prstGeom prst="rect">
            <a:avLst/>
          </a:prstGeom>
          <a:noFill/>
          <a:ln w="9525">
            <a:noFill/>
            <a:miter lim="800000"/>
            <a:headEnd/>
            <a:tailEnd/>
          </a:ln>
        </p:spPr>
      </p:pic>
      <p:sp>
        <p:nvSpPr>
          <p:cNvPr id="3" name="TextBox 2"/>
          <p:cNvSpPr txBox="1"/>
          <p:nvPr/>
        </p:nvSpPr>
        <p:spPr>
          <a:xfrm>
            <a:off x="304800" y="228600"/>
            <a:ext cx="8534400" cy="461665"/>
          </a:xfrm>
          <a:prstGeom prst="rect">
            <a:avLst/>
          </a:prstGeom>
          <a:noFill/>
        </p:spPr>
        <p:txBody>
          <a:bodyPr wrap="square" rtlCol="0">
            <a:spAutoFit/>
          </a:bodyPr>
          <a:lstStyle/>
          <a:p>
            <a:pPr algn="ctr"/>
            <a:r>
              <a:rPr lang="en-US" sz="2400" dirty="0" smtClean="0">
                <a:solidFill>
                  <a:srgbClr val="0D428F"/>
                </a:solidFill>
                <a:effectLst>
                  <a:outerShdw blurRad="38100" dist="38100" dir="2700000" algn="tl">
                    <a:srgbClr val="000000">
                      <a:alpha val="43137"/>
                    </a:srgbClr>
                  </a:outerShdw>
                </a:effectLst>
              </a:rPr>
              <a:t>Application to the Climate of the Pliocene</a:t>
            </a:r>
            <a:endParaRPr lang="en-US" sz="24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1b_rev.png"/>
          <p:cNvPicPr>
            <a:picLocks noChangeAspect="1"/>
          </p:cNvPicPr>
          <p:nvPr/>
        </p:nvPicPr>
        <p:blipFill>
          <a:blip r:embed="rId2" cstate="print"/>
          <a:stretch>
            <a:fillRect/>
          </a:stretch>
        </p:blipFill>
        <p:spPr>
          <a:xfrm>
            <a:off x="3280975" y="3406948"/>
            <a:ext cx="5634425" cy="3451052"/>
          </a:xfrm>
          <a:prstGeom prst="rect">
            <a:avLst/>
          </a:prstGeom>
        </p:spPr>
      </p:pic>
      <p:pic>
        <p:nvPicPr>
          <p:cNvPr id="3" name="Picture 2" descr="fig1a_rev.png"/>
          <p:cNvPicPr>
            <a:picLocks noChangeAspect="1"/>
          </p:cNvPicPr>
          <p:nvPr/>
        </p:nvPicPr>
        <p:blipFill>
          <a:blip r:embed="rId3" cstate="print"/>
          <a:stretch>
            <a:fillRect/>
          </a:stretch>
        </p:blipFill>
        <p:spPr>
          <a:xfrm>
            <a:off x="3276600" y="0"/>
            <a:ext cx="5651005" cy="3461208"/>
          </a:xfrm>
          <a:prstGeom prst="rect">
            <a:avLst/>
          </a:prstGeom>
        </p:spPr>
      </p:pic>
      <p:sp>
        <p:nvSpPr>
          <p:cNvPr id="4" name="TextBox 3"/>
          <p:cNvSpPr txBox="1"/>
          <p:nvPr/>
        </p:nvSpPr>
        <p:spPr>
          <a:xfrm>
            <a:off x="304800" y="1143000"/>
            <a:ext cx="3200400" cy="4154984"/>
          </a:xfrm>
          <a:prstGeom prst="rect">
            <a:avLst/>
          </a:prstGeom>
          <a:noFill/>
        </p:spPr>
        <p:txBody>
          <a:bodyPr wrap="square" rtlCol="0">
            <a:spAutoFit/>
          </a:bodyPr>
          <a:lstStyle/>
          <a:p>
            <a:r>
              <a:rPr lang="en-US" sz="2400" dirty="0" smtClean="0">
                <a:solidFill>
                  <a:srgbClr val="0D428F"/>
                </a:solidFill>
              </a:rPr>
              <a:t>Explicit (blue dots) and downscaled (red dots) genesis points for June-October for Control (top) and Global Warming (bottom) experiments using the 14-km resolution NICAM model. Collaborative work with K. Oouchi.</a:t>
            </a:r>
            <a:endParaRPr lang="en-US" sz="2400" dirty="0">
              <a:solidFill>
                <a:srgbClr val="0D428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fig3a_rev.png"/>
          <p:cNvPicPr>
            <a:picLocks noChangeAspect="1"/>
          </p:cNvPicPr>
          <p:nvPr/>
        </p:nvPicPr>
        <p:blipFill>
          <a:blip r:embed="rId2" cstate="print"/>
          <a:stretch>
            <a:fillRect/>
          </a:stretch>
        </p:blipFill>
        <p:spPr>
          <a:xfrm>
            <a:off x="673353" y="1371600"/>
            <a:ext cx="7837790" cy="48006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4b_rev.png"/>
          <p:cNvPicPr>
            <a:picLocks noChangeAspect="1"/>
          </p:cNvPicPr>
          <p:nvPr/>
        </p:nvPicPr>
        <p:blipFill>
          <a:blip r:embed="rId2" cstate="print"/>
          <a:stretch>
            <a:fillRect/>
          </a:stretch>
        </p:blipFill>
        <p:spPr>
          <a:xfrm>
            <a:off x="533400" y="1524000"/>
            <a:ext cx="8025309" cy="4908538"/>
          </a:xfrm>
          <a:prstGeom prst="rect">
            <a:avLst/>
          </a:prstGeom>
        </p:spPr>
      </p:pic>
      <p:sp>
        <p:nvSpPr>
          <p:cNvPr id="3" name="Title 2"/>
          <p:cNvSpPr>
            <a:spLocks noGrp="1"/>
          </p:cNvSpPr>
          <p:nvPr>
            <p:ph type="title"/>
          </p:nvPr>
        </p:nvSpPr>
        <p:spPr/>
        <p:txBody>
          <a:bodyPr/>
          <a:lstStyle/>
          <a:p>
            <a:r>
              <a:rPr lang="en-US" sz="3200" dirty="0" smtClean="0">
                <a:solidFill>
                  <a:srgbClr val="0D428F"/>
                </a:solidFill>
                <a:effectLst>
                  <a:outerShdw blurRad="38100" dist="38100" dir="2700000" algn="tl">
                    <a:srgbClr val="000000">
                      <a:alpha val="43137"/>
                    </a:srgbClr>
                  </a:outerShdw>
                </a:effectLst>
              </a:rPr>
              <a:t>Change in Power Dissipation with Global Warming</a:t>
            </a:r>
            <a:endParaRPr lang="en-US" sz="32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5_rev.png"/>
          <p:cNvPicPr>
            <a:picLocks noChangeAspect="1"/>
          </p:cNvPicPr>
          <p:nvPr/>
        </p:nvPicPr>
        <p:blipFill>
          <a:blip r:embed="rId2" cstate="print"/>
          <a:stretch>
            <a:fillRect/>
          </a:stretch>
        </p:blipFill>
        <p:spPr>
          <a:xfrm>
            <a:off x="609600" y="1447800"/>
            <a:ext cx="7902225" cy="4899905"/>
          </a:xfrm>
          <a:prstGeom prst="rect">
            <a:avLst/>
          </a:prstGeom>
        </p:spPr>
      </p:pic>
      <p:sp>
        <p:nvSpPr>
          <p:cNvPr id="3" name="Title 2"/>
          <p:cNvSpPr>
            <a:spLocks noGrp="1"/>
          </p:cNvSpPr>
          <p:nvPr>
            <p:ph type="title"/>
          </p:nvPr>
        </p:nvSpPr>
        <p:spPr/>
        <p:txBody>
          <a:bodyPr/>
          <a:lstStyle/>
          <a:p>
            <a:r>
              <a:rPr lang="en-US" sz="3200" dirty="0" smtClean="0">
                <a:solidFill>
                  <a:srgbClr val="0D428F"/>
                </a:solidFill>
                <a:effectLst>
                  <a:outerShdw blurRad="38100" dist="38100" dir="2700000" algn="tl">
                    <a:srgbClr val="000000">
                      <a:alpha val="43137"/>
                    </a:srgbClr>
                  </a:outerShdw>
                </a:effectLst>
              </a:rPr>
              <a:t>Probability Density by Storm Lifetime Peak Wind Speed, Explicit and Downscaled Events</a:t>
            </a:r>
            <a:endParaRPr lang="en-US" sz="32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229600" cy="3687762"/>
          </a:xfrm>
        </p:spPr>
        <p:txBody>
          <a:bodyPr/>
          <a:lstStyle/>
          <a:p>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 Importance of Potential Intensity for Genesis and for Storm Intensity</a:t>
            </a:r>
            <a:endParaRPr lang="en-US" sz="40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Users\Kerry\Documents\Riskproject\NOAA_NCEP_ECHAM_freq.png"/>
          <p:cNvPicPr>
            <a:picLocks noChangeAspect="1"/>
          </p:cNvPicPr>
          <p:nvPr/>
        </p:nvPicPr>
        <p:blipFill>
          <a:blip r:embed="rId2" cstate="print"/>
          <a:srcRect l="3452" r="3452"/>
          <a:stretch>
            <a:fillRect/>
          </a:stretch>
        </p:blipFill>
        <p:spPr bwMode="auto">
          <a:xfrm>
            <a:off x="1600200" y="762000"/>
            <a:ext cx="6155669" cy="4953000"/>
          </a:xfrm>
          <a:prstGeom prst="rect">
            <a:avLst/>
          </a:prstGeom>
          <a:noFill/>
          <a:ln w="9525">
            <a:noFill/>
            <a:miter lim="800000"/>
            <a:headEnd/>
            <a:tailEnd/>
          </a:ln>
        </p:spPr>
      </p:pic>
      <p:sp>
        <p:nvSpPr>
          <p:cNvPr id="2" name="Title 1"/>
          <p:cNvSpPr>
            <a:spLocks noGrp="1"/>
          </p:cNvSpPr>
          <p:nvPr>
            <p:ph type="title"/>
          </p:nvPr>
        </p:nvSpPr>
        <p:spPr>
          <a:xfrm>
            <a:off x="457200" y="152400"/>
            <a:ext cx="8229600" cy="838200"/>
          </a:xfrm>
        </p:spPr>
        <p:txBody>
          <a:bodyPr>
            <a:normAutofit fontScale="90000"/>
          </a:bodyPr>
          <a:lstStyle/>
          <a:p>
            <a:r>
              <a:rPr lang="en-US" dirty="0" smtClean="0">
                <a:solidFill>
                  <a:srgbClr val="000099"/>
                </a:solidFill>
                <a:effectLst>
                  <a:outerShdw blurRad="38100" dist="38100" dir="2700000" algn="tl">
                    <a:srgbClr val="000000">
                      <a:alpha val="43137"/>
                    </a:srgbClr>
                  </a:outerShdw>
                </a:effectLst>
              </a:rPr>
              <a:t>Application to Re-analyses and AGCMs</a:t>
            </a:r>
            <a:endParaRPr lang="en-US" sz="3600" dirty="0">
              <a:solidFill>
                <a:srgbClr val="000099"/>
              </a:solidFill>
              <a:effectLst>
                <a:outerShdw blurRad="38100" dist="38100" dir="2700000" algn="tl">
                  <a:srgbClr val="000000">
                    <a:alpha val="43137"/>
                  </a:srgbClr>
                </a:outerShdw>
              </a:effectLst>
            </a:endParaRPr>
          </a:p>
        </p:txBody>
      </p:sp>
      <p:sp>
        <p:nvSpPr>
          <p:cNvPr id="4" name="Rectangle 3"/>
          <p:cNvSpPr/>
          <p:nvPr/>
        </p:nvSpPr>
        <p:spPr>
          <a:xfrm>
            <a:off x="228600" y="5657671"/>
            <a:ext cx="8686800" cy="1200329"/>
          </a:xfrm>
          <a:prstGeom prst="rect">
            <a:avLst/>
          </a:prstGeom>
        </p:spPr>
        <p:txBody>
          <a:bodyPr wrap="square">
            <a:spAutoFit/>
          </a:bodyPr>
          <a:lstStyle/>
          <a:p>
            <a:pPr algn="ctr"/>
            <a:r>
              <a:rPr lang="en-US" dirty="0">
                <a:solidFill>
                  <a:srgbClr val="002060"/>
                </a:solidFill>
              </a:rPr>
              <a:t>Annual Atlantic tropical cyclone counts: Unadjusted best-track data (black); and downscaled from the NCAR/NCEP reanalysis, 1980-2008 (blue), the ECHAM 5 simulation, 1870-2005 (green), and the NOAA/CIRES reanalysis, 1891-2008 (red). Thin lines show annual values, thick lines show 5-year running means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C:\Users\Kerry Emaanuel\Riskproject\entropy\PI_trends.png"/>
          <p:cNvPicPr/>
          <p:nvPr/>
        </p:nvPicPr>
        <p:blipFill>
          <a:blip r:embed="rId2" cstate="print"/>
          <a:srcRect/>
          <a:stretch>
            <a:fillRect/>
          </a:stretch>
        </p:blipFill>
        <p:spPr bwMode="auto">
          <a:xfrm>
            <a:off x="1219200" y="1143000"/>
            <a:ext cx="6934200" cy="5334000"/>
          </a:xfrm>
          <a:prstGeom prst="rect">
            <a:avLst/>
          </a:prstGeom>
          <a:noFill/>
          <a:ln w="9525">
            <a:noFill/>
            <a:miter lim="800000"/>
            <a:headEnd/>
            <a:tailEnd/>
          </a:ln>
        </p:spPr>
      </p:pic>
      <p:sp>
        <p:nvSpPr>
          <p:cNvPr id="3" name="TextBox 2"/>
          <p:cNvSpPr txBox="1"/>
          <p:nvPr/>
        </p:nvSpPr>
        <p:spPr>
          <a:xfrm>
            <a:off x="533400" y="228600"/>
            <a:ext cx="8153400" cy="954107"/>
          </a:xfrm>
          <a:prstGeom prst="rect">
            <a:avLst/>
          </a:prstGeom>
          <a:noFill/>
        </p:spPr>
        <p:txBody>
          <a:bodyPr wrap="square" rtlCol="0">
            <a:spAutoFit/>
          </a:bodyPr>
          <a:lstStyle/>
          <a:p>
            <a:pPr algn="ctr"/>
            <a:r>
              <a:rPr lang="en-US" sz="2800" dirty="0" smtClean="0">
                <a:solidFill>
                  <a:srgbClr val="0033CC"/>
                </a:solidFill>
                <a:effectLst>
                  <a:outerShdw blurRad="38100" dist="38100" dir="2700000" algn="tl">
                    <a:srgbClr val="000000">
                      <a:alpha val="43137"/>
                    </a:srgbClr>
                  </a:outerShdw>
                </a:effectLst>
              </a:rPr>
              <a:t>Interpretation of Recent Trends in Potential Intensity</a:t>
            </a:r>
            <a:endParaRPr lang="en-US" sz="2800" dirty="0">
              <a:solidFill>
                <a:srgbClr val="0033CC"/>
              </a:solidFill>
              <a:effectLst>
                <a:outerShdw blurRad="38100" dist="38100" dir="2700000" algn="tl">
                  <a:srgbClr val="000000">
                    <a:alpha val="43137"/>
                  </a:srgbClr>
                </a:outerShdw>
              </a:effectLst>
            </a:endParaRPr>
          </a:p>
        </p:txBody>
      </p:sp>
      <p:sp>
        <p:nvSpPr>
          <p:cNvPr id="4" name="TextBox 3"/>
          <p:cNvSpPr txBox="1"/>
          <p:nvPr/>
        </p:nvSpPr>
        <p:spPr>
          <a:xfrm>
            <a:off x="2438400" y="1981200"/>
            <a:ext cx="1752600" cy="307777"/>
          </a:xfrm>
          <a:prstGeom prst="rect">
            <a:avLst/>
          </a:prstGeom>
          <a:noFill/>
        </p:spPr>
        <p:txBody>
          <a:bodyPr wrap="square" rtlCol="0">
            <a:spAutoFit/>
          </a:bodyPr>
          <a:lstStyle/>
          <a:p>
            <a:r>
              <a:rPr lang="en-US" sz="1400" b="1" dirty="0" smtClean="0">
                <a:solidFill>
                  <a:schemeClr val="accent5"/>
                </a:solidFill>
              </a:rPr>
              <a:t>North Indian</a:t>
            </a:r>
            <a:endParaRPr lang="en-US" sz="1400" b="1" dirty="0">
              <a:solidFill>
                <a:schemeClr val="accent5"/>
              </a:solidFill>
            </a:endParaRPr>
          </a:p>
        </p:txBody>
      </p:sp>
      <p:sp>
        <p:nvSpPr>
          <p:cNvPr id="5" name="TextBox 4"/>
          <p:cNvSpPr txBox="1"/>
          <p:nvPr/>
        </p:nvSpPr>
        <p:spPr>
          <a:xfrm>
            <a:off x="6019800" y="2590800"/>
            <a:ext cx="1981200" cy="307777"/>
          </a:xfrm>
          <a:prstGeom prst="rect">
            <a:avLst/>
          </a:prstGeom>
          <a:noFill/>
        </p:spPr>
        <p:txBody>
          <a:bodyPr wrap="square" rtlCol="0">
            <a:spAutoFit/>
          </a:bodyPr>
          <a:lstStyle/>
          <a:p>
            <a:r>
              <a:rPr lang="en-US" sz="1400" b="1" dirty="0" smtClean="0">
                <a:solidFill>
                  <a:srgbClr val="FF0000"/>
                </a:solidFill>
              </a:rPr>
              <a:t>Western North Pacific</a:t>
            </a:r>
            <a:endParaRPr lang="en-US" sz="1400" b="1" dirty="0">
              <a:solidFill>
                <a:srgbClr val="FF0000"/>
              </a:solidFill>
            </a:endParaRPr>
          </a:p>
        </p:txBody>
      </p:sp>
      <p:sp>
        <p:nvSpPr>
          <p:cNvPr id="6" name="TextBox 5"/>
          <p:cNvSpPr txBox="1"/>
          <p:nvPr/>
        </p:nvSpPr>
        <p:spPr>
          <a:xfrm>
            <a:off x="3352800" y="3200400"/>
            <a:ext cx="1981200" cy="307777"/>
          </a:xfrm>
          <a:prstGeom prst="rect">
            <a:avLst/>
          </a:prstGeom>
          <a:noFill/>
        </p:spPr>
        <p:txBody>
          <a:bodyPr wrap="square" rtlCol="0">
            <a:spAutoFit/>
          </a:bodyPr>
          <a:lstStyle/>
          <a:p>
            <a:r>
              <a:rPr lang="en-US" sz="1400" b="1" dirty="0" smtClean="0">
                <a:solidFill>
                  <a:srgbClr val="891CB4"/>
                </a:solidFill>
              </a:rPr>
              <a:t>Southern Hemisphere</a:t>
            </a:r>
            <a:endParaRPr lang="en-US" sz="1400" b="1" dirty="0">
              <a:solidFill>
                <a:srgbClr val="891CB4"/>
              </a:solidFill>
            </a:endParaRPr>
          </a:p>
        </p:txBody>
      </p:sp>
      <p:sp>
        <p:nvSpPr>
          <p:cNvPr id="7" name="TextBox 6"/>
          <p:cNvSpPr txBox="1"/>
          <p:nvPr/>
        </p:nvSpPr>
        <p:spPr>
          <a:xfrm>
            <a:off x="7162800" y="3429000"/>
            <a:ext cx="1600200" cy="307777"/>
          </a:xfrm>
          <a:prstGeom prst="rect">
            <a:avLst/>
          </a:prstGeom>
          <a:noFill/>
        </p:spPr>
        <p:txBody>
          <a:bodyPr wrap="square" rtlCol="0">
            <a:spAutoFit/>
          </a:bodyPr>
          <a:lstStyle/>
          <a:p>
            <a:r>
              <a:rPr lang="en-US" sz="1400" b="1" dirty="0" smtClean="0">
                <a:solidFill>
                  <a:srgbClr val="0000FF"/>
                </a:solidFill>
              </a:rPr>
              <a:t>North Atlantic</a:t>
            </a:r>
            <a:endParaRPr lang="en-US" sz="1400" b="1" dirty="0">
              <a:solidFill>
                <a:srgbClr val="0000FF"/>
              </a:solidFill>
            </a:endParaRPr>
          </a:p>
        </p:txBody>
      </p:sp>
      <p:sp>
        <p:nvSpPr>
          <p:cNvPr id="8" name="TextBox 7"/>
          <p:cNvSpPr txBox="1"/>
          <p:nvPr/>
        </p:nvSpPr>
        <p:spPr>
          <a:xfrm>
            <a:off x="3886200" y="5181600"/>
            <a:ext cx="1981200" cy="307777"/>
          </a:xfrm>
          <a:prstGeom prst="rect">
            <a:avLst/>
          </a:prstGeom>
          <a:noFill/>
        </p:spPr>
        <p:txBody>
          <a:bodyPr wrap="square" rtlCol="0">
            <a:spAutoFit/>
          </a:bodyPr>
          <a:lstStyle/>
          <a:p>
            <a:r>
              <a:rPr lang="en-US" sz="1400" b="1" dirty="0" smtClean="0">
                <a:solidFill>
                  <a:srgbClr val="006600"/>
                </a:solidFill>
              </a:rPr>
              <a:t>Eastern North Pacific</a:t>
            </a:r>
            <a:endParaRPr lang="en-US" sz="1400" b="1" dirty="0">
              <a:solidFill>
                <a:srgbClr val="006600"/>
              </a:solidFill>
            </a:endParaRPr>
          </a:p>
        </p:txBody>
      </p:sp>
      <p:sp>
        <p:nvSpPr>
          <p:cNvPr id="9" name="TextBox 8"/>
          <p:cNvSpPr txBox="1"/>
          <p:nvPr/>
        </p:nvSpPr>
        <p:spPr>
          <a:xfrm>
            <a:off x="914400" y="6248400"/>
            <a:ext cx="7696200" cy="400110"/>
          </a:xfrm>
          <a:prstGeom prst="rect">
            <a:avLst/>
          </a:prstGeom>
          <a:noFill/>
        </p:spPr>
        <p:txBody>
          <a:bodyPr wrap="square" rtlCol="0">
            <a:spAutoFit/>
          </a:bodyPr>
          <a:lstStyle/>
          <a:p>
            <a:pPr algn="ctr"/>
            <a:r>
              <a:rPr lang="en-US" sz="2000" dirty="0" smtClean="0">
                <a:solidFill>
                  <a:srgbClr val="0070C0"/>
                </a:solidFill>
              </a:rPr>
              <a:t>From NCAR/NCEP reanalysis data, 1980-2008</a:t>
            </a:r>
            <a:endParaRPr lang="en-US" sz="2000" dirty="0">
              <a:solidFill>
                <a:srgbClr val="0070C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914400" y="1676400"/>
            <a:ext cx="7467600" cy="3354765"/>
          </a:xfrm>
          <a:prstGeom prst="rect">
            <a:avLst/>
          </a:prstGeom>
          <a:noFill/>
        </p:spPr>
        <p:txBody>
          <a:bodyPr wrap="square" rtlCol="0">
            <a:spAutoFit/>
          </a:bodyPr>
          <a:lstStyle/>
          <a:p>
            <a:pPr algn="ctr"/>
            <a:r>
              <a:rPr lang="en-US" sz="3600" dirty="0" smtClean="0">
                <a:solidFill>
                  <a:srgbClr val="0033CC"/>
                </a:solidFill>
                <a:effectLst>
                  <a:outerShdw blurRad="38100" dist="38100" dir="2700000" algn="tl">
                    <a:srgbClr val="000000">
                      <a:alpha val="43137"/>
                    </a:srgbClr>
                  </a:outerShdw>
                </a:effectLst>
              </a:rPr>
              <a:t>Potential intensity has been increasing by about 12 ms</a:t>
            </a:r>
            <a:r>
              <a:rPr lang="en-US" sz="3600" baseline="30000" dirty="0" smtClean="0">
                <a:solidFill>
                  <a:srgbClr val="0033CC"/>
                </a:solidFill>
                <a:effectLst>
                  <a:outerShdw blurRad="38100" dist="38100" dir="2700000" algn="tl">
                    <a:srgbClr val="000000">
                      <a:alpha val="43137"/>
                    </a:srgbClr>
                  </a:outerShdw>
                </a:effectLst>
              </a:rPr>
              <a:t>-1</a:t>
            </a:r>
            <a:r>
              <a:rPr lang="en-US" sz="3600" dirty="0" smtClean="0">
                <a:solidFill>
                  <a:srgbClr val="0033CC"/>
                </a:solidFill>
                <a:effectLst>
                  <a:outerShdw blurRad="38100" dist="38100" dir="2700000" algn="tl">
                    <a:srgbClr val="000000">
                      <a:alpha val="43137"/>
                    </a:srgbClr>
                  </a:outerShdw>
                </a:effectLst>
              </a:rPr>
              <a:t>K</a:t>
            </a:r>
            <a:r>
              <a:rPr lang="en-US" sz="3600" baseline="30000" dirty="0" smtClean="0">
                <a:solidFill>
                  <a:srgbClr val="0033CC"/>
                </a:solidFill>
                <a:effectLst>
                  <a:outerShdw blurRad="38100" dist="38100" dir="2700000" algn="tl">
                    <a:srgbClr val="000000">
                      <a:alpha val="43137"/>
                    </a:srgbClr>
                  </a:outerShdw>
                </a:effectLst>
              </a:rPr>
              <a:t>-1</a:t>
            </a:r>
            <a:r>
              <a:rPr lang="en-US" sz="3600" dirty="0" smtClean="0">
                <a:solidFill>
                  <a:srgbClr val="0033CC"/>
                </a:solidFill>
                <a:effectLst>
                  <a:outerShdw blurRad="38100" dist="38100" dir="2700000" algn="tl">
                    <a:srgbClr val="000000">
                      <a:alpha val="43137"/>
                    </a:srgbClr>
                  </a:outerShdw>
                </a:effectLst>
              </a:rPr>
              <a:t>, compared to accepted value of 4 ms</a:t>
            </a:r>
            <a:r>
              <a:rPr lang="en-US" sz="3600" baseline="30000" dirty="0" smtClean="0">
                <a:solidFill>
                  <a:srgbClr val="0033CC"/>
                </a:solidFill>
                <a:effectLst>
                  <a:outerShdw blurRad="38100" dist="38100" dir="2700000" algn="tl">
                    <a:srgbClr val="000000">
                      <a:alpha val="43137"/>
                    </a:srgbClr>
                  </a:outerShdw>
                </a:effectLst>
              </a:rPr>
              <a:t>-1</a:t>
            </a:r>
            <a:r>
              <a:rPr lang="en-US" sz="3600" dirty="0" smtClean="0">
                <a:solidFill>
                  <a:srgbClr val="0033CC"/>
                </a:solidFill>
                <a:effectLst>
                  <a:outerShdw blurRad="38100" dist="38100" dir="2700000" algn="tl">
                    <a:srgbClr val="000000">
                      <a:alpha val="43137"/>
                    </a:srgbClr>
                  </a:outerShdw>
                </a:effectLst>
              </a:rPr>
              <a:t>K</a:t>
            </a:r>
            <a:r>
              <a:rPr lang="en-US" sz="3600" baseline="30000" dirty="0" smtClean="0">
                <a:solidFill>
                  <a:srgbClr val="0033CC"/>
                </a:solidFill>
                <a:effectLst>
                  <a:outerShdw blurRad="38100" dist="38100" dir="2700000" algn="tl">
                    <a:srgbClr val="000000">
                      <a:alpha val="43137"/>
                    </a:srgbClr>
                  </a:outerShdw>
                </a:effectLst>
              </a:rPr>
              <a:t>-1</a:t>
            </a:r>
            <a:r>
              <a:rPr lang="en-US" sz="3600" dirty="0" smtClean="0">
                <a:solidFill>
                  <a:srgbClr val="0033CC"/>
                </a:solidFill>
                <a:effectLst>
                  <a:outerShdw blurRad="38100" dist="38100" dir="2700000" algn="tl">
                    <a:srgbClr val="000000">
                      <a:alpha val="43137"/>
                    </a:srgbClr>
                  </a:outerShdw>
                </a:effectLst>
              </a:rPr>
              <a:t>. What is the source of this discrepancy?</a:t>
            </a:r>
          </a:p>
          <a:p>
            <a:r>
              <a:rPr lang="en-US" sz="3200" dirty="0" smtClean="0"/>
              <a:t> </a:t>
            </a:r>
            <a:endParaRPr lang="en-US"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0404" name="Picture 4" descr="http://www.google.com/url?source=imglanding&amp;ct=img&amp;q=http://en.es-static.us/upl/2012/10/Hurricane-Sandy-on-October-29-2012.jpg&amp;sa=X&amp;ei=FpyjUPu9L7OE0QGYmICYCQ&amp;ved=0CAoQ8wc4hQE&amp;usg=AFQjCNEG0t8fq4Hj5tVPw_rp3S6UHOFlWw"/>
          <p:cNvPicPr>
            <a:picLocks noChangeAspect="1" noChangeArrowheads="1"/>
          </p:cNvPicPr>
          <p:nvPr/>
        </p:nvPicPr>
        <p:blipFill>
          <a:blip r:embed="rId2" cstate="print"/>
          <a:srcRect/>
          <a:stretch>
            <a:fillRect/>
          </a:stretch>
        </p:blipFill>
        <p:spPr bwMode="auto">
          <a:xfrm>
            <a:off x="0" y="0"/>
            <a:ext cx="9185562" cy="6858000"/>
          </a:xfrm>
          <a:prstGeom prst="rect">
            <a:avLst/>
          </a:prstGeom>
          <a:noFill/>
        </p:spPr>
      </p:pic>
      <p:sp>
        <p:nvSpPr>
          <p:cNvPr id="4" name="Title 3"/>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Sandy</a:t>
            </a:r>
            <a:endParaRPr lang="en-US"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630362"/>
          </a:xfrm>
        </p:spPr>
        <p:txBody>
          <a:bodyPr>
            <a:normAutofit/>
          </a:bodyPr>
          <a:lstStyle/>
          <a:p>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Surface wind speeds have not changed much since 1980. Key variable:  Outflow temperature, which in general decreases with:</a:t>
            </a:r>
            <a:endParaRPr lang="en-US" sz="2800" dirty="0">
              <a:solidFill>
                <a:srgbClr val="0033CC"/>
              </a:solidFill>
              <a:latin typeface="Arial" pitchFamily="34" charset="0"/>
              <a:cs typeface="Arial" pitchFamily="34" charset="0"/>
            </a:endParaRPr>
          </a:p>
        </p:txBody>
      </p:sp>
      <p:sp>
        <p:nvSpPr>
          <p:cNvPr id="4" name="Content Placeholder 3"/>
          <p:cNvSpPr>
            <a:spLocks noGrp="1"/>
          </p:cNvSpPr>
          <p:nvPr>
            <p:ph idx="1"/>
          </p:nvPr>
        </p:nvSpPr>
        <p:spPr>
          <a:xfrm>
            <a:off x="457200" y="2438400"/>
            <a:ext cx="8229600" cy="3687763"/>
          </a:xfrm>
        </p:spPr>
        <p:txBody>
          <a:bodyPr>
            <a:normAutofit/>
          </a:bodyPr>
          <a:lstStyle/>
          <a:p>
            <a:pPr>
              <a:buSzPct val="70000"/>
              <a:buBlip>
                <a:blip r:embed="rId2"/>
              </a:buBlip>
            </a:pPr>
            <a:r>
              <a:rPr lang="en-US" dirty="0" smtClean="0">
                <a:solidFill>
                  <a:srgbClr val="0033CC"/>
                </a:solidFill>
                <a:latin typeface="Arial" pitchFamily="34" charset="0"/>
                <a:cs typeface="Arial" pitchFamily="34" charset="0"/>
              </a:rPr>
              <a:t>Increasing SST</a:t>
            </a:r>
          </a:p>
          <a:p>
            <a:pPr>
              <a:buSzPct val="70000"/>
              <a:buBlip>
                <a:blip r:embed="rId2"/>
              </a:buBlip>
            </a:pPr>
            <a:endParaRPr lang="en-US" dirty="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Decreasing temperature of lower stratosphere and/or troposphere transition layer</a:t>
            </a:r>
            <a:endParaRPr lang="en-US" dirty="0">
              <a:solidFill>
                <a:srgbClr val="0033CC"/>
              </a:solidFill>
              <a:latin typeface="Arial" pitchFamily="34" charset="0"/>
              <a:cs typeface="Arial"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rtlCol="0">
            <a:normAutofit fontScale="90000"/>
          </a:bodyPr>
          <a:lstStyle/>
          <a:p>
            <a:pPr fontAlgn="auto">
              <a:spcAft>
                <a:spcPts val="0"/>
              </a:spcAft>
              <a:defRPr/>
            </a:pP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Importance of Trends in Outflow Temperature</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13315" name="Picture 2" descr="C:\Users\Kerry Emaanuel\Riskproject\entropy\To_trends.png"/>
          <p:cNvPicPr>
            <a:picLocks noChangeAspect="1" noChangeArrowheads="1"/>
          </p:cNvPicPr>
          <p:nvPr/>
        </p:nvPicPr>
        <p:blipFill>
          <a:blip r:embed="rId2" cstate="print"/>
          <a:srcRect/>
          <a:stretch>
            <a:fillRect/>
          </a:stretch>
        </p:blipFill>
        <p:spPr bwMode="auto">
          <a:xfrm>
            <a:off x="750888" y="914400"/>
            <a:ext cx="7794625" cy="5607050"/>
          </a:xfrm>
          <a:prstGeom prst="rect">
            <a:avLst/>
          </a:prstGeom>
          <a:noFill/>
          <a:ln w="9525">
            <a:noFill/>
            <a:miter lim="800000"/>
            <a:headEnd/>
            <a:tailEnd/>
          </a:ln>
        </p:spPr>
      </p:pic>
      <p:sp>
        <p:nvSpPr>
          <p:cNvPr id="4" name="TextBox 3"/>
          <p:cNvSpPr txBox="1"/>
          <p:nvPr/>
        </p:nvSpPr>
        <p:spPr>
          <a:xfrm>
            <a:off x="152400" y="5181600"/>
            <a:ext cx="1371600" cy="923330"/>
          </a:xfrm>
          <a:prstGeom prst="rect">
            <a:avLst/>
          </a:prstGeom>
          <a:noFill/>
        </p:spPr>
        <p:txBody>
          <a:bodyPr wrap="square" rtlCol="0">
            <a:spAutoFit/>
          </a:bodyPr>
          <a:lstStyle/>
          <a:p>
            <a:r>
              <a:rPr lang="en-US" dirty="0" smtClean="0">
                <a:solidFill>
                  <a:srgbClr val="002060"/>
                </a:solidFill>
              </a:rPr>
              <a:t>From NCEP Reanalysis</a:t>
            </a:r>
            <a:endParaRPr lang="en-US" dirty="0">
              <a:solidFill>
                <a:srgbClr val="00206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29600" cy="1143000"/>
          </a:xfrm>
        </p:spPr>
        <p:txBody>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Do Climate Models Capture Lower Stratospheric Cooling?</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Users\Kerry\Documents\Riskproject\NOAA_NCEP_ECHAM_To.png"/>
          <p:cNvPicPr>
            <a:picLocks noChangeAspect="1"/>
          </p:cNvPicPr>
          <p:nvPr/>
        </p:nvPicPr>
        <p:blipFill>
          <a:blip r:embed="rId2" cstate="print"/>
          <a:srcRect/>
          <a:stretch>
            <a:fillRect/>
          </a:stretch>
        </p:blipFill>
        <p:spPr bwMode="auto">
          <a:xfrm>
            <a:off x="1524000" y="1371600"/>
            <a:ext cx="6341751" cy="470007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solidFill>
                  <a:srgbClr val="000099"/>
                </a:solidFill>
                <a:effectLst>
                  <a:outerShdw blurRad="38100" dist="38100" dir="2700000" algn="tl">
                    <a:srgbClr val="000000">
                      <a:alpha val="43137"/>
                    </a:srgbClr>
                  </a:outerShdw>
                </a:effectLst>
              </a:rPr>
              <a:t>AGCMs, </a:t>
            </a:r>
            <a:r>
              <a:rPr lang="en-US" i="1" dirty="0" smtClean="0">
                <a:solidFill>
                  <a:srgbClr val="000099"/>
                </a:solidFill>
                <a:effectLst>
                  <a:outerShdw blurRad="38100" dist="38100" dir="2700000" algn="tl">
                    <a:srgbClr val="000000">
                      <a:alpha val="43137"/>
                    </a:srgbClr>
                  </a:outerShdw>
                </a:effectLst>
              </a:rPr>
              <a:t>driven by observed SSTs</a:t>
            </a:r>
            <a:r>
              <a:rPr lang="en-US" dirty="0" smtClean="0">
                <a:solidFill>
                  <a:srgbClr val="000099"/>
                </a:solidFill>
                <a:effectLst>
                  <a:outerShdw blurRad="38100" dist="38100" dir="2700000" algn="tl">
                    <a:srgbClr val="000000">
                      <a:alpha val="43137"/>
                    </a:srgbClr>
                  </a:outerShdw>
                </a:effectLst>
              </a:rPr>
              <a:t>, do not get the cooling!</a:t>
            </a:r>
            <a:endParaRPr lang="en-US" dirty="0">
              <a:solidFill>
                <a:srgbClr val="000099"/>
              </a:solidFill>
              <a:effectLst>
                <a:outerShdw blurRad="38100" dist="38100" dir="2700000" algn="tl">
                  <a:srgbClr val="000000">
                    <a:alpha val="43137"/>
                  </a:srgbClr>
                </a:outerShdw>
              </a:effectLst>
            </a:endParaRPr>
          </a:p>
        </p:txBody>
      </p:sp>
      <p:sp>
        <p:nvSpPr>
          <p:cNvPr id="4" name="Rectangle 3"/>
          <p:cNvSpPr/>
          <p:nvPr/>
        </p:nvSpPr>
        <p:spPr>
          <a:xfrm>
            <a:off x="152400" y="5934670"/>
            <a:ext cx="8686800" cy="923330"/>
          </a:xfrm>
          <a:prstGeom prst="rect">
            <a:avLst/>
          </a:prstGeom>
        </p:spPr>
        <p:txBody>
          <a:bodyPr wrap="square">
            <a:spAutoFit/>
          </a:bodyPr>
          <a:lstStyle/>
          <a:p>
            <a:pPr algn="ctr"/>
            <a:r>
              <a:rPr lang="en-US" dirty="0">
                <a:solidFill>
                  <a:srgbClr val="002060"/>
                </a:solidFill>
              </a:rPr>
              <a:t>August-October outflow temperatures averaged over the Atlantic MDR from the ECHAM 5 simulation (green), the NOAA/CIRES 20</a:t>
            </a:r>
            <a:r>
              <a:rPr lang="en-US" baseline="30000" dirty="0">
                <a:solidFill>
                  <a:srgbClr val="002060"/>
                </a:solidFill>
              </a:rPr>
              <a:t>th</a:t>
            </a:r>
            <a:r>
              <a:rPr lang="en-US" dirty="0">
                <a:solidFill>
                  <a:srgbClr val="002060"/>
                </a:solidFill>
              </a:rPr>
              <a:t> Century reanalysis, version 2 (red) and the NCAR/NCEP reanalysis (blue)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00099"/>
                </a:solidFill>
                <a:effectLst>
                  <a:outerShdw blurRad="38100" dist="38100" dir="2700000" algn="tl">
                    <a:srgbClr val="000000">
                      <a:alpha val="43137"/>
                    </a:srgbClr>
                  </a:outerShdw>
                </a:effectLst>
              </a:rPr>
              <a:t>As a result, they miss the recent increase in potential intensity</a:t>
            </a:r>
            <a:endParaRPr lang="en-US" sz="3200" dirty="0">
              <a:solidFill>
                <a:srgbClr val="002060"/>
              </a:solidFill>
              <a:effectLst>
                <a:outerShdw blurRad="38100" dist="38100" dir="2700000" algn="tl">
                  <a:srgbClr val="000000">
                    <a:alpha val="43137"/>
                  </a:srgbClr>
                </a:outerShdw>
              </a:effectLst>
            </a:endParaRPr>
          </a:p>
        </p:txBody>
      </p:sp>
      <p:pic>
        <p:nvPicPr>
          <p:cNvPr id="57346" name="Picture 2"/>
          <p:cNvPicPr>
            <a:picLocks noChangeAspect="1" noChangeArrowheads="1"/>
          </p:cNvPicPr>
          <p:nvPr/>
        </p:nvPicPr>
        <p:blipFill>
          <a:blip r:embed="rId3" cstate="print"/>
          <a:srcRect/>
          <a:stretch>
            <a:fillRect/>
          </a:stretch>
        </p:blipFill>
        <p:spPr bwMode="auto">
          <a:xfrm>
            <a:off x="1143000" y="1371600"/>
            <a:ext cx="6934564" cy="5198860"/>
          </a:xfrm>
          <a:prstGeom prst="rect">
            <a:avLst/>
          </a:prstGeom>
          <a:noFill/>
          <a:ln w="9525">
            <a:noFill/>
            <a:miter lim="800000"/>
            <a:headEnd/>
            <a:tailEnd/>
          </a:ln>
          <a:effectLst/>
        </p:spPr>
      </p:pic>
      <p:sp>
        <p:nvSpPr>
          <p:cNvPr id="4" name="TextBox 3"/>
          <p:cNvSpPr txBox="1"/>
          <p:nvPr/>
        </p:nvSpPr>
        <p:spPr>
          <a:xfrm>
            <a:off x="7620000" y="2133600"/>
            <a:ext cx="1371600" cy="2585323"/>
          </a:xfrm>
          <a:prstGeom prst="rect">
            <a:avLst/>
          </a:prstGeom>
          <a:noFill/>
        </p:spPr>
        <p:txBody>
          <a:bodyPr wrap="square" rtlCol="0">
            <a:spAutoFit/>
          </a:bodyPr>
          <a:lstStyle/>
          <a:p>
            <a:r>
              <a:rPr lang="en-US" dirty="0" smtClean="0"/>
              <a:t># 31: ECHAM without aerosols</a:t>
            </a:r>
          </a:p>
          <a:p>
            <a:endParaRPr lang="en-US" dirty="0" smtClean="0"/>
          </a:p>
          <a:p>
            <a:r>
              <a:rPr lang="en-US" dirty="0" smtClean="0"/>
              <a:t>#32: ECHAM with aerosols</a:t>
            </a:r>
            <a:endParaRPr lang="en-US" dirty="0"/>
          </a:p>
        </p:txBody>
      </p:sp>
      <p:cxnSp>
        <p:nvCxnSpPr>
          <p:cNvPr id="6" name="Straight Arrow Connector 5"/>
          <p:cNvCxnSpPr/>
          <p:nvPr/>
        </p:nvCxnSpPr>
        <p:spPr>
          <a:xfrm rot="5400000">
            <a:off x="5448300" y="2933700"/>
            <a:ext cx="2286000" cy="2057400"/>
          </a:xfrm>
          <a:prstGeom prst="straightConnector1">
            <a:avLst/>
          </a:prstGeom>
          <a:ln w="25400">
            <a:solidFill>
              <a:srgbClr val="0D428F"/>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6705600" y="4343400"/>
            <a:ext cx="914400" cy="381000"/>
          </a:xfrm>
          <a:prstGeom prst="straightConnector1">
            <a:avLst/>
          </a:prstGeom>
          <a:ln w="25400">
            <a:solidFill>
              <a:srgbClr val="32961A"/>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91200" y="2057400"/>
            <a:ext cx="838200" cy="369332"/>
          </a:xfrm>
          <a:prstGeom prst="rect">
            <a:avLst/>
          </a:prstGeom>
          <a:noFill/>
        </p:spPr>
        <p:txBody>
          <a:bodyPr wrap="square" rtlCol="0">
            <a:spAutoFit/>
          </a:bodyPr>
          <a:lstStyle/>
          <a:p>
            <a:r>
              <a:rPr lang="en-US" dirty="0" smtClean="0"/>
              <a:t>NCEP</a:t>
            </a:r>
            <a:endParaRPr lang="en-US" dirty="0"/>
          </a:p>
        </p:txBody>
      </p:sp>
      <p:cxnSp>
        <p:nvCxnSpPr>
          <p:cNvPr id="11" name="Straight Arrow Connector 10"/>
          <p:cNvCxnSpPr>
            <a:stCxn id="9" idx="2"/>
          </p:cNvCxnSpPr>
          <p:nvPr/>
        </p:nvCxnSpPr>
        <p:spPr>
          <a:xfrm rot="16200000" flipH="1">
            <a:off x="6375916" y="2261116"/>
            <a:ext cx="240268" cy="571500"/>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73162"/>
          </a:xfrm>
        </p:spPr>
        <p:txBody>
          <a:bodyPr/>
          <a:lstStyle/>
          <a:p>
            <a:r>
              <a:rPr lang="en-US" sz="2400" dirty="0" smtClean="0">
                <a:solidFill>
                  <a:srgbClr val="0D428F"/>
                </a:solidFill>
                <a:effectLst>
                  <a:outerShdw blurRad="38100" dist="38100" dir="2700000" algn="tl">
                    <a:srgbClr val="000000">
                      <a:alpha val="43137"/>
                    </a:srgbClr>
                  </a:outerShdw>
                </a:effectLst>
              </a:rPr>
              <a:t>1979-1999 Temperature Trends, 30S-30N. Red:  Radiosondes; Solid Black: Mean of Models with Ozone; Dashed Black: Mean of Models without Ozone (Cordero and Forster, 2006)</a:t>
            </a:r>
            <a:endParaRPr lang="en-US" sz="2400" dirty="0">
              <a:solidFill>
                <a:srgbClr val="0D428F"/>
              </a:solidFill>
              <a:effectLst>
                <a:outerShdw blurRad="38100" dist="38100" dir="2700000" algn="tl">
                  <a:srgbClr val="000000">
                    <a:alpha val="43137"/>
                  </a:srgbClr>
                </a:outerShdw>
              </a:effectLst>
            </a:endParaRPr>
          </a:p>
        </p:txBody>
      </p:sp>
      <p:pic>
        <p:nvPicPr>
          <p:cNvPr id="59394" name="Picture 2"/>
          <p:cNvPicPr>
            <a:picLocks noChangeAspect="1" noChangeArrowheads="1"/>
          </p:cNvPicPr>
          <p:nvPr/>
        </p:nvPicPr>
        <p:blipFill>
          <a:blip r:embed="rId3" cstate="print"/>
          <a:srcRect/>
          <a:stretch>
            <a:fillRect/>
          </a:stretch>
        </p:blipFill>
        <p:spPr bwMode="auto">
          <a:xfrm>
            <a:off x="2438400" y="1677946"/>
            <a:ext cx="4343400" cy="476841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143000" y="2743200"/>
          <a:ext cx="6761480" cy="1676400"/>
        </p:xfrm>
        <a:graphic>
          <a:graphicData uri="http://schemas.openxmlformats.org/presentationml/2006/ole">
            <p:oleObj spid="_x0000_s791554" name="Equation" r:id="rId3" imgW="1536480" imgH="380880" progId="Equation.DSMT4">
              <p:embed/>
            </p:oleObj>
          </a:graphicData>
        </a:graphic>
      </p:graphicFrame>
      <p:sp>
        <p:nvSpPr>
          <p:cNvPr id="3" name="TextBox 2"/>
          <p:cNvSpPr txBox="1"/>
          <p:nvPr/>
        </p:nvSpPr>
        <p:spPr>
          <a:xfrm>
            <a:off x="381000" y="609600"/>
            <a:ext cx="8153400" cy="954107"/>
          </a:xfrm>
          <a:prstGeom prst="rect">
            <a:avLst/>
          </a:prstGeom>
          <a:noFill/>
        </p:spPr>
        <p:txBody>
          <a:bodyPr wrap="square" rtlCol="0">
            <a:spAutoFit/>
          </a:bodyPr>
          <a:lstStyle/>
          <a:p>
            <a:pPr algn="ctr"/>
            <a:r>
              <a:rPr lang="en-US" sz="2800" dirty="0" smtClean="0">
                <a:solidFill>
                  <a:srgbClr val="0033CC"/>
                </a:solidFill>
                <a:effectLst>
                  <a:outerShdw blurRad="38100" dist="38100" dir="2700000" algn="tl">
                    <a:srgbClr val="000000">
                      <a:alpha val="43137"/>
                    </a:srgbClr>
                  </a:outerShdw>
                </a:effectLst>
              </a:rPr>
              <a:t>Combine expression for potential intensity, </a:t>
            </a:r>
            <a:r>
              <a:rPr lang="en-US" sz="2800" i="1" dirty="0" err="1" smtClean="0">
                <a:solidFill>
                  <a:srgbClr val="0033CC"/>
                </a:solidFill>
                <a:effectLst>
                  <a:outerShdw blurRad="38100" dist="38100" dir="2700000" algn="tl">
                    <a:srgbClr val="000000">
                      <a:alpha val="43137"/>
                    </a:srgbClr>
                  </a:outerShdw>
                </a:effectLst>
              </a:rPr>
              <a:t>V</a:t>
            </a:r>
            <a:r>
              <a:rPr lang="en-US" sz="2800" i="1" baseline="-25000" dirty="0" err="1" smtClean="0">
                <a:solidFill>
                  <a:srgbClr val="0033CC"/>
                </a:solidFill>
                <a:effectLst>
                  <a:outerShdw blurRad="38100" dist="38100" dir="2700000" algn="tl">
                    <a:srgbClr val="000000">
                      <a:alpha val="43137"/>
                    </a:srgbClr>
                  </a:outerShdw>
                </a:effectLst>
              </a:rPr>
              <a:t>max</a:t>
            </a:r>
            <a:r>
              <a:rPr lang="en-US" sz="2800" dirty="0" smtClean="0">
                <a:solidFill>
                  <a:srgbClr val="0033CC"/>
                </a:solidFill>
                <a:effectLst>
                  <a:outerShdw blurRad="38100" dist="38100" dir="2700000" algn="tl">
                    <a:srgbClr val="000000">
                      <a:alpha val="43137"/>
                    </a:srgbClr>
                  </a:outerShdw>
                </a:effectLst>
              </a:rPr>
              <a:t>, with energy balance of ocean mixed layer:</a:t>
            </a:r>
            <a:endParaRPr lang="en-US" sz="2800" dirty="0">
              <a:solidFill>
                <a:srgbClr val="0033CC"/>
              </a:solidFill>
              <a:effectLst>
                <a:outerShdw blurRad="38100" dist="38100" dir="2700000" algn="tl">
                  <a:srgbClr val="000000">
                    <a:alpha val="43137"/>
                  </a:srgbClr>
                </a:outerShdw>
              </a:effectLst>
            </a:endParaRPr>
          </a:p>
        </p:txBody>
      </p:sp>
      <p:sp>
        <p:nvSpPr>
          <p:cNvPr id="4" name="TextBox 3"/>
          <p:cNvSpPr txBox="1"/>
          <p:nvPr/>
        </p:nvSpPr>
        <p:spPr>
          <a:xfrm>
            <a:off x="1524000" y="5410200"/>
            <a:ext cx="6400800" cy="830997"/>
          </a:xfrm>
          <a:prstGeom prst="rect">
            <a:avLst/>
          </a:prstGeom>
          <a:noFill/>
        </p:spPr>
        <p:txBody>
          <a:bodyPr wrap="square" rtlCol="0">
            <a:spAutoFit/>
          </a:bodyPr>
          <a:lstStyle/>
          <a:p>
            <a:pPr algn="ctr"/>
            <a:r>
              <a:rPr lang="en-US" sz="2400" dirty="0" smtClean="0">
                <a:solidFill>
                  <a:srgbClr val="0070C0"/>
                </a:solidFill>
              </a:rPr>
              <a:t>Valid on time scales &gt; thermal equilibration time of ocean mixed layer (~ 2 years)</a:t>
            </a:r>
            <a:endParaRPr lang="en-US" sz="2400" dirty="0">
              <a:solidFill>
                <a:srgbClr val="0070C0"/>
              </a:solidFill>
            </a:endParaRPr>
          </a:p>
        </p:txBody>
      </p:sp>
      <p:sp>
        <p:nvSpPr>
          <p:cNvPr id="5" name="TextBox 4"/>
          <p:cNvSpPr txBox="1"/>
          <p:nvPr/>
        </p:nvSpPr>
        <p:spPr>
          <a:xfrm>
            <a:off x="2209800" y="2209800"/>
            <a:ext cx="762000" cy="400110"/>
          </a:xfrm>
          <a:prstGeom prst="rect">
            <a:avLst/>
          </a:prstGeom>
          <a:noFill/>
        </p:spPr>
        <p:txBody>
          <a:bodyPr wrap="square" rtlCol="0">
            <a:spAutoFit/>
          </a:bodyPr>
          <a:lstStyle/>
          <a:p>
            <a:r>
              <a:rPr lang="en-US" sz="2000" b="1" dirty="0" smtClean="0">
                <a:solidFill>
                  <a:srgbClr val="006600"/>
                </a:solidFill>
              </a:rPr>
              <a:t>SST</a:t>
            </a:r>
            <a:endParaRPr lang="en-US" sz="2000" b="1" dirty="0">
              <a:solidFill>
                <a:srgbClr val="006600"/>
              </a:solidFill>
            </a:endParaRPr>
          </a:p>
        </p:txBody>
      </p:sp>
      <p:sp>
        <p:nvSpPr>
          <p:cNvPr id="6" name="TextBox 5"/>
          <p:cNvSpPr txBox="1"/>
          <p:nvPr/>
        </p:nvSpPr>
        <p:spPr>
          <a:xfrm>
            <a:off x="3124200" y="2209800"/>
            <a:ext cx="1371600" cy="400110"/>
          </a:xfrm>
          <a:prstGeom prst="rect">
            <a:avLst/>
          </a:prstGeom>
          <a:noFill/>
        </p:spPr>
        <p:txBody>
          <a:bodyPr wrap="square" rtlCol="0">
            <a:spAutoFit/>
          </a:bodyPr>
          <a:lstStyle/>
          <a:p>
            <a:r>
              <a:rPr lang="en-US" sz="2000" b="1" dirty="0" smtClean="0">
                <a:solidFill>
                  <a:srgbClr val="006600"/>
                </a:solidFill>
              </a:rPr>
              <a:t>Outflow T</a:t>
            </a:r>
            <a:endParaRPr lang="en-US" sz="2000" b="1" dirty="0">
              <a:solidFill>
                <a:srgbClr val="006600"/>
              </a:solidFill>
            </a:endParaRPr>
          </a:p>
        </p:txBody>
      </p:sp>
      <p:sp>
        <p:nvSpPr>
          <p:cNvPr id="7" name="TextBox 6"/>
          <p:cNvSpPr txBox="1"/>
          <p:nvPr/>
        </p:nvSpPr>
        <p:spPr>
          <a:xfrm>
            <a:off x="3733800" y="1828800"/>
            <a:ext cx="3276600" cy="400110"/>
          </a:xfrm>
          <a:prstGeom prst="rect">
            <a:avLst/>
          </a:prstGeom>
          <a:noFill/>
        </p:spPr>
        <p:txBody>
          <a:bodyPr wrap="square" rtlCol="0">
            <a:spAutoFit/>
          </a:bodyPr>
          <a:lstStyle/>
          <a:p>
            <a:r>
              <a:rPr lang="en-US" sz="2000" b="1" dirty="0" smtClean="0">
                <a:solidFill>
                  <a:srgbClr val="006600"/>
                </a:solidFill>
              </a:rPr>
              <a:t>Net surface </a:t>
            </a:r>
            <a:r>
              <a:rPr lang="en-US" sz="2000" b="1" dirty="0">
                <a:solidFill>
                  <a:srgbClr val="006600"/>
                </a:solidFill>
              </a:rPr>
              <a:t>r</a:t>
            </a:r>
            <a:r>
              <a:rPr lang="en-US" sz="2000" b="1" dirty="0" smtClean="0">
                <a:solidFill>
                  <a:srgbClr val="006600"/>
                </a:solidFill>
              </a:rPr>
              <a:t>adiative </a:t>
            </a:r>
            <a:r>
              <a:rPr lang="en-US" sz="2000" b="1" dirty="0">
                <a:solidFill>
                  <a:srgbClr val="006600"/>
                </a:solidFill>
              </a:rPr>
              <a:t>f</a:t>
            </a:r>
            <a:r>
              <a:rPr lang="en-US" sz="2000" b="1" dirty="0" smtClean="0">
                <a:solidFill>
                  <a:srgbClr val="006600"/>
                </a:solidFill>
              </a:rPr>
              <a:t>lux</a:t>
            </a:r>
            <a:endParaRPr lang="en-US" sz="2000" b="1" dirty="0">
              <a:solidFill>
                <a:srgbClr val="006600"/>
              </a:solidFill>
            </a:endParaRPr>
          </a:p>
        </p:txBody>
      </p:sp>
      <p:sp>
        <p:nvSpPr>
          <p:cNvPr id="8" name="TextBox 7"/>
          <p:cNvSpPr txBox="1"/>
          <p:nvPr/>
        </p:nvSpPr>
        <p:spPr>
          <a:xfrm>
            <a:off x="4572000" y="2209800"/>
            <a:ext cx="2971800" cy="400110"/>
          </a:xfrm>
          <a:prstGeom prst="rect">
            <a:avLst/>
          </a:prstGeom>
          <a:noFill/>
        </p:spPr>
        <p:txBody>
          <a:bodyPr wrap="square" rtlCol="0">
            <a:spAutoFit/>
          </a:bodyPr>
          <a:lstStyle/>
          <a:p>
            <a:r>
              <a:rPr lang="en-US" sz="2000" b="1" dirty="0" smtClean="0">
                <a:solidFill>
                  <a:srgbClr val="006600"/>
                </a:solidFill>
              </a:rPr>
              <a:t>Ocean mixed layer depth</a:t>
            </a:r>
            <a:endParaRPr lang="en-US" sz="2000" b="1" dirty="0">
              <a:solidFill>
                <a:srgbClr val="006600"/>
              </a:solidFill>
            </a:endParaRPr>
          </a:p>
        </p:txBody>
      </p:sp>
      <p:sp>
        <p:nvSpPr>
          <p:cNvPr id="9" name="TextBox 8"/>
          <p:cNvSpPr txBox="1"/>
          <p:nvPr/>
        </p:nvSpPr>
        <p:spPr>
          <a:xfrm>
            <a:off x="6096000" y="2514600"/>
            <a:ext cx="2819400" cy="400110"/>
          </a:xfrm>
          <a:prstGeom prst="rect">
            <a:avLst/>
          </a:prstGeom>
          <a:noFill/>
        </p:spPr>
        <p:txBody>
          <a:bodyPr wrap="square" rtlCol="0">
            <a:spAutoFit/>
          </a:bodyPr>
          <a:lstStyle/>
          <a:p>
            <a:r>
              <a:rPr lang="en-US" sz="2000" b="1" dirty="0" smtClean="0">
                <a:solidFill>
                  <a:srgbClr val="006600"/>
                </a:solidFill>
              </a:rPr>
              <a:t>Mixed layer heat flux</a:t>
            </a:r>
            <a:endParaRPr lang="en-US" sz="2000" b="1" dirty="0">
              <a:solidFill>
                <a:srgbClr val="006600"/>
              </a:solidFill>
            </a:endParaRPr>
          </a:p>
        </p:txBody>
      </p:sp>
      <p:sp>
        <p:nvSpPr>
          <p:cNvPr id="10" name="TextBox 9"/>
          <p:cNvSpPr txBox="1"/>
          <p:nvPr/>
        </p:nvSpPr>
        <p:spPr>
          <a:xfrm>
            <a:off x="2895600" y="4495800"/>
            <a:ext cx="2133600" cy="400110"/>
          </a:xfrm>
          <a:prstGeom prst="rect">
            <a:avLst/>
          </a:prstGeom>
          <a:noFill/>
        </p:spPr>
        <p:txBody>
          <a:bodyPr wrap="square" rtlCol="0">
            <a:spAutoFit/>
          </a:bodyPr>
          <a:lstStyle/>
          <a:p>
            <a:r>
              <a:rPr lang="en-US" sz="2000" b="1" dirty="0" smtClean="0">
                <a:solidFill>
                  <a:srgbClr val="006600"/>
                </a:solidFill>
              </a:rPr>
              <a:t>Drag coefficient</a:t>
            </a:r>
            <a:endParaRPr lang="en-US" sz="2000" b="1" dirty="0">
              <a:solidFill>
                <a:srgbClr val="006600"/>
              </a:solidFill>
            </a:endParaRPr>
          </a:p>
        </p:txBody>
      </p:sp>
      <p:sp>
        <p:nvSpPr>
          <p:cNvPr id="11" name="TextBox 10"/>
          <p:cNvSpPr txBox="1"/>
          <p:nvPr/>
        </p:nvSpPr>
        <p:spPr>
          <a:xfrm>
            <a:off x="5029200" y="4495800"/>
            <a:ext cx="2971800" cy="400110"/>
          </a:xfrm>
          <a:prstGeom prst="rect">
            <a:avLst/>
          </a:prstGeom>
          <a:noFill/>
        </p:spPr>
        <p:txBody>
          <a:bodyPr wrap="square" rtlCol="0">
            <a:spAutoFit/>
          </a:bodyPr>
          <a:lstStyle/>
          <a:p>
            <a:r>
              <a:rPr lang="en-US" sz="2000" b="1" dirty="0" smtClean="0">
                <a:solidFill>
                  <a:srgbClr val="006600"/>
                </a:solidFill>
              </a:rPr>
              <a:t>Mean surface wind speed</a:t>
            </a:r>
            <a:endParaRPr lang="en-US" sz="2000" b="1" dirty="0">
              <a:solidFill>
                <a:srgbClr val="006600"/>
              </a:solidFill>
            </a:endParaRPr>
          </a:p>
        </p:txBody>
      </p:sp>
      <p:cxnSp>
        <p:nvCxnSpPr>
          <p:cNvPr id="13" name="Straight Arrow Connector 12"/>
          <p:cNvCxnSpPr/>
          <p:nvPr/>
        </p:nvCxnSpPr>
        <p:spPr>
          <a:xfrm rot="10800000" flipV="1">
            <a:off x="7010400" y="2895600"/>
            <a:ext cx="1295400" cy="228600"/>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5257800" y="2590800"/>
            <a:ext cx="457200" cy="457200"/>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4152106" y="2477294"/>
            <a:ext cx="610394" cy="75406"/>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3543300" y="2628900"/>
            <a:ext cx="304800" cy="228600"/>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H="1">
            <a:off x="2514600" y="2590800"/>
            <a:ext cx="304800" cy="304800"/>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6858000" y="4267200"/>
            <a:ext cx="609600" cy="304800"/>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191000" y="4114800"/>
            <a:ext cx="838200" cy="381000"/>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C:\Users\Kerry\Documents\Proposals\NSF_2012\fig2.png"/>
          <p:cNvPicPr>
            <a:picLocks noChangeAspect="1"/>
          </p:cNvPicPr>
          <p:nvPr/>
        </p:nvPicPr>
        <p:blipFill>
          <a:blip r:embed="rId2" cstate="print"/>
          <a:srcRect/>
          <a:stretch>
            <a:fillRect/>
          </a:stretch>
        </p:blipFill>
        <p:spPr bwMode="auto">
          <a:xfrm>
            <a:off x="1066800" y="304800"/>
            <a:ext cx="7024396" cy="5257800"/>
          </a:xfrm>
          <a:prstGeom prst="rect">
            <a:avLst/>
          </a:prstGeom>
          <a:noFill/>
          <a:ln w="9525">
            <a:noFill/>
            <a:miter lim="800000"/>
            <a:headEnd/>
            <a:tailEnd/>
          </a:ln>
        </p:spPr>
      </p:pic>
      <p:sp>
        <p:nvSpPr>
          <p:cNvPr id="3" name="Rectangle 2"/>
          <p:cNvSpPr/>
          <p:nvPr/>
        </p:nvSpPr>
        <p:spPr>
          <a:xfrm>
            <a:off x="1981200" y="5562600"/>
            <a:ext cx="5562600" cy="400110"/>
          </a:xfrm>
          <a:prstGeom prst="rect">
            <a:avLst/>
          </a:prstGeom>
        </p:spPr>
        <p:txBody>
          <a:bodyPr wrap="square">
            <a:spAutoFit/>
          </a:bodyPr>
          <a:lstStyle/>
          <a:p>
            <a:pPr algn="ctr"/>
            <a:r>
              <a:rPr lang="en-US" sz="2000" b="1" dirty="0" smtClean="0">
                <a:solidFill>
                  <a:srgbClr val="0033CC"/>
                </a:solidFill>
              </a:rPr>
              <a:t>Probability densities of 2-hour intensity change</a:t>
            </a:r>
            <a:endParaRPr lang="en-US" sz="2000" b="1" dirty="0">
              <a:solidFill>
                <a:srgbClr val="0033CC"/>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Kerry\Documents\Riskproject\Figures\log_intensity_change.png"/>
          <p:cNvPicPr>
            <a:picLocks noChangeAspect="1" noChangeArrowheads="1"/>
          </p:cNvPicPr>
          <p:nvPr/>
        </p:nvPicPr>
        <p:blipFill>
          <a:blip r:embed="rId2" cstate="print"/>
          <a:srcRect/>
          <a:stretch>
            <a:fillRect/>
          </a:stretch>
        </p:blipFill>
        <p:spPr bwMode="auto">
          <a:xfrm>
            <a:off x="838200" y="228600"/>
            <a:ext cx="7239000" cy="5431961"/>
          </a:xfrm>
          <a:prstGeom prst="rect">
            <a:avLst/>
          </a:prstGeom>
          <a:noFill/>
        </p:spPr>
      </p:pic>
      <p:sp>
        <p:nvSpPr>
          <p:cNvPr id="3" name="TextBox 2"/>
          <p:cNvSpPr txBox="1"/>
          <p:nvPr/>
        </p:nvSpPr>
        <p:spPr>
          <a:xfrm>
            <a:off x="381000" y="5867400"/>
            <a:ext cx="8534400" cy="369332"/>
          </a:xfrm>
          <a:prstGeom prst="rect">
            <a:avLst/>
          </a:prstGeom>
          <a:noFill/>
        </p:spPr>
        <p:txBody>
          <a:bodyPr wrap="square" rtlCol="0">
            <a:spAutoFit/>
          </a:bodyPr>
          <a:lstStyle/>
          <a:p>
            <a:pPr algn="ctr"/>
            <a:r>
              <a:rPr lang="en-US" dirty="0" smtClean="0">
                <a:solidFill>
                  <a:srgbClr val="0033CC"/>
                </a:solidFill>
              </a:rPr>
              <a:t>Log of the probability density of 6-hour intensity change</a:t>
            </a:r>
            <a:endParaRPr lang="en-US" dirty="0">
              <a:solidFill>
                <a:srgbClr val="0033CC"/>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F2AB1"/>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a:t>
            </a:r>
            <a:r>
              <a:rPr lang="en-US" sz="2600" dirty="0" smtClean="0">
                <a:solidFill>
                  <a:srgbClr val="0F2AB1"/>
                </a:solidFill>
                <a:effectLst>
                  <a:outerShdw blurRad="38100" dist="38100" dir="2700000" algn="tl">
                    <a:srgbClr val="C0C0C0"/>
                  </a:outerShdw>
                </a:effectLst>
                <a:latin typeface="Arial" pitchFamily="34" charset="0"/>
                <a:cs typeface="Arial" pitchFamily="34" charset="0"/>
              </a:rPr>
              <a:t>1755</a:t>
            </a:r>
            <a:r>
              <a:rPr lang="en-US" sz="2600" dirty="0" smtClean="0">
                <a:solidFill>
                  <a:srgbClr val="0F2AB1"/>
                </a:solidFill>
                <a:latin typeface="Arial" pitchFamily="34" charset="0"/>
                <a:cs typeface="Arial" pitchFamily="34" charset="0"/>
              </a:rPr>
              <a:t> </a:t>
            </a:r>
            <a:r>
              <a:rPr lang="en-US" sz="2600" dirty="0">
                <a:solidFill>
                  <a:srgbClr val="0F2AB1"/>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6934200" y="6216650"/>
            <a:ext cx="1981200" cy="641350"/>
          </a:xfrm>
          <a:prstGeom prst="rect">
            <a:avLst/>
          </a:prstGeom>
          <a:noFill/>
          <a:ln w="9525">
            <a:noFill/>
            <a:miter lim="800000"/>
            <a:headEnd/>
            <a:tailEnd/>
          </a:ln>
        </p:spPr>
        <p:txBody>
          <a:bodyPr>
            <a:spAutoFit/>
          </a:bodyPr>
          <a:lstStyle/>
          <a:p>
            <a:pPr>
              <a:spcBef>
                <a:spcPct val="50000"/>
              </a:spcBef>
            </a:pPr>
            <a:r>
              <a:rPr lang="en-US" b="1" dirty="0">
                <a:latin typeface="Calibri" pitchFamily="34" charset="0"/>
              </a:rPr>
              <a:t>95% confidence bounds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8" name="Rectangle 4"/>
          <p:cNvSpPr>
            <a:spLocks noGrp="1" noChangeArrowheads="1"/>
          </p:cNvSpPr>
          <p:nvPr>
            <p:ph type="title"/>
          </p:nvPr>
        </p:nvSpPr>
        <p:spPr>
          <a:xfrm>
            <a:off x="457200" y="0"/>
            <a:ext cx="8229600" cy="1143000"/>
          </a:xfrm>
        </p:spPr>
        <p:txBody>
          <a:bodyPr>
            <a:normAutofit/>
          </a:bodyPr>
          <a:lstStyle/>
          <a:p>
            <a:pPr>
              <a:defRPr/>
            </a:pPr>
            <a:r>
              <a:rPr lang="en-US" sz="30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Limitations of a strictly statistical </a:t>
            </a:r>
            <a:r>
              <a:rPr lang="en-US" sz="30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approach</a:t>
            </a:r>
            <a:br>
              <a:rPr lang="en-US" sz="30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sz="30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U.S. Hurricanes in General</a:t>
            </a:r>
            <a:endParaRPr lang="en-US" sz="3000" b="1" dirty="0">
              <a:solidFill>
                <a:srgbClr val="0F2AB1"/>
              </a:solidFill>
              <a:effectLst>
                <a:outerShdw blurRad="38100" dist="38100" dir="2700000" algn="tl">
                  <a:srgbClr val="C0C0C0"/>
                </a:outerShdw>
              </a:effectLst>
              <a:latin typeface="Arial" pitchFamily="34" charset="0"/>
              <a:cs typeface="Arial" pitchFamily="34" charset="0"/>
            </a:endParaRPr>
          </a:p>
        </p:txBody>
      </p:sp>
      <p:sp>
        <p:nvSpPr>
          <p:cNvPr id="164869" name="Rectangle 5"/>
          <p:cNvSpPr>
            <a:spLocks noGrp="1" noChangeArrowheads="1"/>
          </p:cNvSpPr>
          <p:nvPr>
            <p:ph type="body" sz="half" idx="1"/>
          </p:nvPr>
        </p:nvSpPr>
        <p:spPr>
          <a:xfrm>
            <a:off x="533400" y="1828800"/>
            <a:ext cx="8077200" cy="3810000"/>
          </a:xfrm>
        </p:spPr>
        <p:txBody>
          <a:bodyPr>
            <a:normAutofit/>
          </a:bodyPr>
          <a:lstStyle/>
          <a:p>
            <a:pPr>
              <a:buSzPct val="80000"/>
              <a:buBlip>
                <a:blip r:embed="rId4"/>
              </a:buBlip>
              <a:defRPr/>
            </a:pPr>
            <a:r>
              <a:rPr lang="en-US" sz="2600" dirty="0">
                <a:solidFill>
                  <a:srgbClr val="0F2AB1"/>
                </a:solidFill>
                <a:latin typeface="Arial" pitchFamily="34" charset="0"/>
                <a:cs typeface="Arial" pitchFamily="34" charset="0"/>
              </a:rPr>
              <a:t>&gt;50% of all normalized damage caused by </a:t>
            </a:r>
            <a:r>
              <a:rPr lang="en-US" sz="2600" b="1" dirty="0">
                <a:solidFill>
                  <a:srgbClr val="0F2AB1"/>
                </a:solidFill>
                <a:latin typeface="Arial" pitchFamily="34" charset="0"/>
                <a:cs typeface="Arial" pitchFamily="34" charset="0"/>
              </a:rPr>
              <a:t>top 8 events</a:t>
            </a:r>
            <a:r>
              <a:rPr lang="en-US" sz="2600" dirty="0">
                <a:solidFill>
                  <a:srgbClr val="0F2AB1"/>
                </a:solidFill>
                <a:latin typeface="Arial" pitchFamily="34" charset="0"/>
                <a:cs typeface="Arial" pitchFamily="34" charset="0"/>
              </a:rPr>
              <a:t>, all category 3, 4 and 5</a:t>
            </a:r>
          </a:p>
          <a:p>
            <a:pPr>
              <a:buSzPct val="80000"/>
              <a:buBlip>
                <a:blip r:embed="rId4"/>
              </a:buBlip>
              <a:defRPr/>
            </a:pPr>
            <a:r>
              <a:rPr lang="en-US" sz="2600" b="1" dirty="0">
                <a:solidFill>
                  <a:srgbClr val="C00000"/>
                </a:solidFill>
                <a:latin typeface="Arial" pitchFamily="34" charset="0"/>
                <a:cs typeface="Arial" pitchFamily="34" charset="0"/>
              </a:rPr>
              <a:t>&gt;90% </a:t>
            </a:r>
            <a:r>
              <a:rPr lang="en-US" sz="2600" dirty="0">
                <a:solidFill>
                  <a:srgbClr val="0F2AB1"/>
                </a:solidFill>
                <a:latin typeface="Arial" pitchFamily="34" charset="0"/>
                <a:cs typeface="Arial" pitchFamily="34" charset="0"/>
              </a:rPr>
              <a:t>of all damage caused by storms of category </a:t>
            </a:r>
            <a:r>
              <a:rPr lang="en-US" sz="2600" b="1" dirty="0">
                <a:solidFill>
                  <a:srgbClr val="C00000"/>
                </a:solidFill>
                <a:latin typeface="Arial" pitchFamily="34" charset="0"/>
                <a:cs typeface="Arial" pitchFamily="34" charset="0"/>
              </a:rPr>
              <a:t>3</a:t>
            </a:r>
            <a:r>
              <a:rPr lang="en-US" sz="2600" dirty="0">
                <a:solidFill>
                  <a:srgbClr val="0F2AB1"/>
                </a:solidFill>
                <a:latin typeface="Arial" pitchFamily="34" charset="0"/>
                <a:cs typeface="Arial" pitchFamily="34" charset="0"/>
              </a:rPr>
              <a:t> and greater</a:t>
            </a:r>
          </a:p>
          <a:p>
            <a:pPr>
              <a:buSzPct val="80000"/>
              <a:buBlip>
                <a:blip r:embed="rId4"/>
              </a:buBlip>
              <a:defRPr/>
            </a:pPr>
            <a:r>
              <a:rPr lang="en-US" sz="2600" dirty="0">
                <a:solidFill>
                  <a:srgbClr val="0F2AB1"/>
                </a:solidFill>
                <a:latin typeface="Arial" pitchFamily="34" charset="0"/>
                <a:cs typeface="Arial" pitchFamily="34" charset="0"/>
              </a:rPr>
              <a:t>Category 3,4 and 5 events are only 13% of total landfalling events; only 30 since 1870</a:t>
            </a:r>
          </a:p>
          <a:p>
            <a:pPr>
              <a:buSzPct val="80000"/>
              <a:buBlip>
                <a:blip r:embed="rId4"/>
              </a:buBlip>
              <a:defRPr/>
            </a:pPr>
            <a:r>
              <a:rPr lang="en-US" sz="2600" dirty="0">
                <a:solidFill>
                  <a:srgbClr val="0F2AB1"/>
                </a:solidFill>
                <a:latin typeface="Arial" pitchFamily="34" charset="0"/>
                <a:cs typeface="Arial" pitchFamily="34" charset="0"/>
              </a:rPr>
              <a:t>    </a:t>
            </a:r>
            <a:r>
              <a:rPr lang="en-US" sz="2600" dirty="0" smtClean="0">
                <a:solidFill>
                  <a:srgbClr val="0F2AB1"/>
                </a:solidFill>
                <a:latin typeface="Arial" pitchFamily="34" charset="0"/>
                <a:cs typeface="Arial" pitchFamily="34" charset="0"/>
              </a:rPr>
              <a:t>  </a:t>
            </a:r>
            <a:r>
              <a:rPr lang="en-US" sz="2600" b="1" i="1" dirty="0" smtClean="0">
                <a:solidFill>
                  <a:srgbClr val="0F2AB1"/>
                </a:solidFill>
                <a:latin typeface="Arial" pitchFamily="34" charset="0"/>
                <a:cs typeface="Arial" pitchFamily="34" charset="0"/>
              </a:rPr>
              <a:t>Landfalling </a:t>
            </a:r>
            <a:r>
              <a:rPr lang="en-US" sz="2600" b="1" i="1" dirty="0">
                <a:solidFill>
                  <a:srgbClr val="0F2AB1"/>
                </a:solidFill>
                <a:latin typeface="Arial" pitchFamily="34" charset="0"/>
                <a:cs typeface="Arial" pitchFamily="34" charset="0"/>
              </a:rPr>
              <a:t>storm statistics are </a:t>
            </a:r>
            <a:r>
              <a:rPr lang="en-US" sz="2600" b="1" i="1" dirty="0" smtClean="0">
                <a:solidFill>
                  <a:srgbClr val="0F2AB1"/>
                </a:solidFill>
                <a:latin typeface="Arial" pitchFamily="34" charset="0"/>
                <a:cs typeface="Arial" pitchFamily="34" charset="0"/>
              </a:rPr>
              <a:t>inadequate </a:t>
            </a:r>
            <a:r>
              <a:rPr lang="en-US" sz="2600" b="1" i="1" dirty="0">
                <a:solidFill>
                  <a:srgbClr val="0F2AB1"/>
                </a:solidFill>
                <a:latin typeface="Arial" pitchFamily="34" charset="0"/>
                <a:cs typeface="Arial" pitchFamily="34" charset="0"/>
              </a:rPr>
              <a:t>for assessing hurricane risk</a:t>
            </a:r>
          </a:p>
        </p:txBody>
      </p:sp>
      <p:graphicFrame>
        <p:nvGraphicFramePr>
          <p:cNvPr id="1026" name="Object 2"/>
          <p:cNvGraphicFramePr>
            <a:graphicFrameLocks noChangeAspect="1"/>
          </p:cNvGraphicFramePr>
          <p:nvPr/>
        </p:nvGraphicFramePr>
        <p:xfrm>
          <a:off x="914400" y="4495800"/>
          <a:ext cx="450850" cy="409575"/>
        </p:xfrm>
        <a:graphic>
          <a:graphicData uri="http://schemas.openxmlformats.org/presentationml/2006/ole">
            <p:oleObj spid="_x0000_s815106" name="Equation" r:id="rId5" imgW="139680" imgH="126720" progId="Equation.DSMT4">
              <p:embed/>
            </p:oleObj>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5" name="Rectangle 3"/>
          <p:cNvSpPr>
            <a:spLocks noGrp="1" noChangeArrowheads="1"/>
          </p:cNvSpPr>
          <p:nvPr>
            <p:ph type="title" idx="4294967295"/>
          </p:nvPr>
        </p:nvSpPr>
        <p:spPr>
          <a:xfrm>
            <a:off x="457200" y="0"/>
            <a:ext cx="8229600" cy="1143000"/>
          </a:xfrm>
        </p:spPr>
        <p:txBody>
          <a:bodyPr/>
          <a:lstStyle/>
          <a:p>
            <a:pPr eaLnBrk="1" hangingPunct="1">
              <a:defRPr/>
            </a:pPr>
            <a:r>
              <a:rPr lang="en-US" dirty="0" smtClean="0">
                <a:solidFill>
                  <a:srgbClr val="0F2AB1"/>
                </a:solidFill>
                <a:effectLst>
                  <a:outerShdw blurRad="38100" dist="38100" dir="2700000" algn="tl">
                    <a:srgbClr val="C0C0C0"/>
                  </a:outerShdw>
                </a:effectLst>
              </a:rPr>
              <a:t>Genesis rates</a:t>
            </a:r>
          </a:p>
        </p:txBody>
      </p:sp>
      <p:sp>
        <p:nvSpPr>
          <p:cNvPr id="175109" name="Text Box 5"/>
          <p:cNvSpPr txBox="1">
            <a:spLocks noChangeArrowheads="1"/>
          </p:cNvSpPr>
          <p:nvPr/>
        </p:nvSpPr>
        <p:spPr bwMode="auto">
          <a:xfrm>
            <a:off x="2133600" y="4038600"/>
            <a:ext cx="1143000" cy="396875"/>
          </a:xfrm>
          <a:prstGeom prst="rect">
            <a:avLst/>
          </a:prstGeom>
          <a:noFill/>
          <a:ln w="9525">
            <a:noFill/>
            <a:miter lim="800000"/>
            <a:headEnd/>
            <a:tailEnd/>
          </a:ln>
          <a:effectLst/>
        </p:spPr>
        <p:txBody>
          <a:bodyPr>
            <a:spAutoFit/>
          </a:bodyPr>
          <a:lstStyle/>
          <a:p>
            <a:pPr>
              <a:spcBef>
                <a:spcPct val="50000"/>
              </a:spcBef>
              <a:defRPr/>
            </a:pPr>
            <a:r>
              <a:rPr lang="en-US" sz="2000" dirty="0">
                <a:solidFill>
                  <a:srgbClr val="002060"/>
                </a:solidFill>
                <a:effectLst>
                  <a:outerShdw blurRad="38100" dist="38100" dir="2700000" algn="tl">
                    <a:srgbClr val="C0C0C0"/>
                  </a:outerShdw>
                </a:effectLst>
                <a:latin typeface="Arial" pitchFamily="34" charset="0"/>
                <a:cs typeface="+mn-cs"/>
              </a:rPr>
              <a:t>Atlantic</a:t>
            </a:r>
          </a:p>
        </p:txBody>
      </p:sp>
      <p:sp>
        <p:nvSpPr>
          <p:cNvPr id="24582" name="Text Box 6"/>
          <p:cNvSpPr txBox="1">
            <a:spLocks noChangeArrowheads="1"/>
          </p:cNvSpPr>
          <p:nvPr/>
        </p:nvSpPr>
        <p:spPr bwMode="auto">
          <a:xfrm>
            <a:off x="2590800" y="3200400"/>
            <a:ext cx="1752600" cy="701675"/>
          </a:xfrm>
          <a:prstGeom prst="rect">
            <a:avLst/>
          </a:prstGeom>
          <a:noFill/>
          <a:ln w="9525">
            <a:noFill/>
            <a:miter lim="800000"/>
            <a:headEnd/>
            <a:tailEnd/>
          </a:ln>
        </p:spPr>
        <p:txBody>
          <a:bodyPr>
            <a:spAutoFit/>
          </a:bodyPr>
          <a:lstStyle/>
          <a:p>
            <a:pPr algn="ctr">
              <a:spcBef>
                <a:spcPct val="50000"/>
              </a:spcBef>
            </a:pPr>
            <a:r>
              <a:rPr lang="en-US" sz="2000" dirty="0">
                <a:solidFill>
                  <a:srgbClr val="002060"/>
                </a:solidFill>
              </a:rPr>
              <a:t>Eastern North Pacific</a:t>
            </a:r>
          </a:p>
        </p:txBody>
      </p:sp>
      <p:sp>
        <p:nvSpPr>
          <p:cNvPr id="24583" name="Text Box 7"/>
          <p:cNvSpPr txBox="1">
            <a:spLocks noChangeArrowheads="1"/>
          </p:cNvSpPr>
          <p:nvPr/>
        </p:nvSpPr>
        <p:spPr bwMode="auto">
          <a:xfrm>
            <a:off x="3581400" y="1600200"/>
            <a:ext cx="2286000" cy="701675"/>
          </a:xfrm>
          <a:prstGeom prst="rect">
            <a:avLst/>
          </a:prstGeom>
          <a:noFill/>
          <a:ln w="9525">
            <a:noFill/>
            <a:miter lim="800000"/>
            <a:headEnd/>
            <a:tailEnd/>
          </a:ln>
        </p:spPr>
        <p:txBody>
          <a:bodyPr>
            <a:spAutoFit/>
          </a:bodyPr>
          <a:lstStyle/>
          <a:p>
            <a:pPr algn="ctr">
              <a:spcBef>
                <a:spcPct val="50000"/>
              </a:spcBef>
            </a:pPr>
            <a:r>
              <a:rPr lang="en-US" sz="2000" dirty="0">
                <a:solidFill>
                  <a:srgbClr val="002060"/>
                </a:solidFill>
              </a:rPr>
              <a:t>Western North Pacific</a:t>
            </a:r>
          </a:p>
        </p:txBody>
      </p:sp>
      <p:sp>
        <p:nvSpPr>
          <p:cNvPr id="24584" name="Text Box 8"/>
          <p:cNvSpPr txBox="1">
            <a:spLocks noChangeArrowheads="1"/>
          </p:cNvSpPr>
          <p:nvPr/>
        </p:nvSpPr>
        <p:spPr bwMode="auto">
          <a:xfrm>
            <a:off x="5181600" y="4191000"/>
            <a:ext cx="1219200" cy="1006475"/>
          </a:xfrm>
          <a:prstGeom prst="rect">
            <a:avLst/>
          </a:prstGeom>
          <a:noFill/>
          <a:ln w="9525">
            <a:noFill/>
            <a:miter lim="800000"/>
            <a:headEnd/>
            <a:tailEnd/>
          </a:ln>
        </p:spPr>
        <p:txBody>
          <a:bodyPr>
            <a:spAutoFit/>
          </a:bodyPr>
          <a:lstStyle/>
          <a:p>
            <a:pPr algn="ctr">
              <a:spcBef>
                <a:spcPct val="50000"/>
              </a:spcBef>
            </a:pPr>
            <a:r>
              <a:rPr lang="en-US" sz="2000" dirty="0">
                <a:solidFill>
                  <a:srgbClr val="002060"/>
                </a:solidFill>
              </a:rPr>
              <a:t>North Indian Ocean</a:t>
            </a:r>
          </a:p>
        </p:txBody>
      </p:sp>
      <p:sp>
        <p:nvSpPr>
          <p:cNvPr id="24585" name="Text Box 9"/>
          <p:cNvSpPr txBox="1">
            <a:spLocks noChangeArrowheads="1"/>
          </p:cNvSpPr>
          <p:nvPr/>
        </p:nvSpPr>
        <p:spPr bwMode="auto">
          <a:xfrm>
            <a:off x="5105400" y="1905000"/>
            <a:ext cx="2209800" cy="701675"/>
          </a:xfrm>
          <a:prstGeom prst="rect">
            <a:avLst/>
          </a:prstGeom>
          <a:noFill/>
          <a:ln w="9525">
            <a:noFill/>
            <a:miter lim="800000"/>
            <a:headEnd/>
            <a:tailEnd/>
          </a:ln>
        </p:spPr>
        <p:txBody>
          <a:bodyPr>
            <a:spAutoFit/>
          </a:bodyPr>
          <a:lstStyle/>
          <a:p>
            <a:pPr algn="ctr">
              <a:spcBef>
                <a:spcPct val="50000"/>
              </a:spcBef>
            </a:pPr>
            <a:r>
              <a:rPr lang="en-US" sz="2000" dirty="0">
                <a:solidFill>
                  <a:srgbClr val="002060"/>
                </a:solidFill>
              </a:rPr>
              <a:t>Southern Hemisphere</a:t>
            </a:r>
          </a:p>
        </p:txBody>
      </p:sp>
      <p:pic>
        <p:nvPicPr>
          <p:cNvPr id="22530" name="Picture 2" descr="C:\Users\Kerry Emaanuel\Riskproject\era_rand_gb_new\countst.PNG"/>
          <p:cNvPicPr>
            <a:picLocks noChangeAspect="1" noChangeArrowheads="1"/>
          </p:cNvPicPr>
          <p:nvPr/>
        </p:nvPicPr>
        <p:blipFill>
          <a:blip r:embed="rId3" cstate="print"/>
          <a:srcRect/>
          <a:stretch>
            <a:fillRect/>
          </a:stretch>
        </p:blipFill>
        <p:spPr bwMode="auto">
          <a:xfrm>
            <a:off x="914279" y="914604"/>
            <a:ext cx="7317831" cy="5486196"/>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descr="C:\Users\Kerry Emaanuel\Graphics\Transparent Figures\amm_freq.PNG"/>
          <p:cNvPicPr>
            <a:picLocks noChangeAspect="1" noChangeArrowheads="1"/>
          </p:cNvPicPr>
          <p:nvPr/>
        </p:nvPicPr>
        <p:blipFill>
          <a:blip r:embed="rId2" cstate="print"/>
          <a:srcRect/>
          <a:stretch>
            <a:fillRect/>
          </a:stretch>
        </p:blipFill>
        <p:spPr bwMode="auto">
          <a:xfrm>
            <a:off x="228600" y="1676400"/>
            <a:ext cx="8656638" cy="4438650"/>
          </a:xfrm>
          <a:prstGeom prst="rect">
            <a:avLst/>
          </a:prstGeom>
          <a:noFill/>
          <a:ln w="9525">
            <a:noFill/>
            <a:miter lim="800000"/>
            <a:headEnd/>
            <a:tailEnd/>
          </a:ln>
        </p:spPr>
      </p:pic>
      <p:sp>
        <p:nvSpPr>
          <p:cNvPr id="6" name="TextBox 5"/>
          <p:cNvSpPr txBox="1"/>
          <p:nvPr/>
        </p:nvSpPr>
        <p:spPr>
          <a:xfrm>
            <a:off x="381000" y="381000"/>
            <a:ext cx="8382000" cy="1077913"/>
          </a:xfrm>
          <a:prstGeom prst="rect">
            <a:avLst/>
          </a:prstGeom>
          <a:noFill/>
        </p:spPr>
        <p:txBody>
          <a:bodyPr>
            <a:spAutoFit/>
          </a:bodyPr>
          <a:lstStyle/>
          <a:p>
            <a:pPr algn="ctr">
              <a:defRPr/>
            </a:pPr>
            <a:r>
              <a:rPr lang="en-US" sz="3200" dirty="0">
                <a:solidFill>
                  <a:srgbClr val="0F2AB1"/>
                </a:solidFill>
                <a:effectLst>
                  <a:outerShdw blurRad="38100" dist="38100" dir="2700000" algn="tl">
                    <a:srgbClr val="000000">
                      <a:alpha val="43137"/>
                    </a:srgbClr>
                  </a:outerShdw>
                </a:effectLst>
              </a:rPr>
              <a:t>Captures effects of regional climate phenomena (e.g. ENSO, AMM)</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0"/>
            <a:ext cx="8229600" cy="1143000"/>
          </a:xfrm>
        </p:spPr>
        <p:txBody>
          <a:bodyPr/>
          <a:lstStyle/>
          <a:p>
            <a:pPr eaLnBrk="1" hangingPunct="1">
              <a:defRPr/>
            </a:pPr>
            <a:r>
              <a:rPr lang="en-US" dirty="0">
                <a:solidFill>
                  <a:srgbClr val="0F2AB1"/>
                </a:solidFill>
                <a:effectLst>
                  <a:outerShdw blurRad="38100" dist="38100" dir="2700000" algn="tl">
                    <a:srgbClr val="000000">
                      <a:alpha val="43137"/>
                    </a:srgbClr>
                  </a:outerShdw>
                </a:effectLst>
              </a:rPr>
              <a:t>Seasonal Cycles</a:t>
            </a:r>
          </a:p>
        </p:txBody>
      </p:sp>
      <p:sp>
        <p:nvSpPr>
          <p:cNvPr id="148484" name="TextBox 5"/>
          <p:cNvSpPr txBox="1">
            <a:spLocks noChangeArrowheads="1"/>
          </p:cNvSpPr>
          <p:nvPr/>
        </p:nvSpPr>
        <p:spPr bwMode="auto">
          <a:xfrm>
            <a:off x="3962400" y="6019800"/>
            <a:ext cx="2133600" cy="457200"/>
          </a:xfrm>
          <a:prstGeom prst="rect">
            <a:avLst/>
          </a:prstGeom>
          <a:noFill/>
          <a:ln w="9525">
            <a:noFill/>
            <a:miter lim="800000"/>
            <a:headEnd/>
            <a:tailEnd/>
          </a:ln>
        </p:spPr>
        <p:txBody>
          <a:bodyPr>
            <a:spAutoFit/>
          </a:bodyPr>
          <a:lstStyle/>
          <a:p>
            <a:pPr>
              <a:defRPr/>
            </a:pPr>
            <a:r>
              <a:rPr lang="en-US" dirty="0">
                <a:effectLst>
                  <a:outerShdw blurRad="38100" dist="38100" dir="2700000" algn="tl">
                    <a:srgbClr val="C0C0C0"/>
                  </a:outerShdw>
                </a:effectLst>
                <a:cs typeface="+mn-cs"/>
              </a:rPr>
              <a:t>Atlantic</a:t>
            </a:r>
          </a:p>
        </p:txBody>
      </p:sp>
      <p:pic>
        <p:nvPicPr>
          <p:cNvPr id="25605" name="Picture 6" descr="C:\Users\Kerry Emaanuel\Papers\IPCC_TC\version4\fig2a_newt.PNG"/>
          <p:cNvPicPr>
            <a:picLocks noChangeAspect="1" noChangeArrowheads="1"/>
          </p:cNvPicPr>
          <p:nvPr/>
        </p:nvPicPr>
        <p:blipFill>
          <a:blip r:embed="rId3" cstate="print"/>
          <a:srcRect/>
          <a:stretch>
            <a:fillRect/>
          </a:stretch>
        </p:blipFill>
        <p:spPr bwMode="auto">
          <a:xfrm>
            <a:off x="1066800" y="800100"/>
            <a:ext cx="7010400" cy="525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2278</TotalTime>
  <Words>2605</Words>
  <Application>Microsoft Office PowerPoint</Application>
  <PresentationFormat>On-screen Show (4:3)</PresentationFormat>
  <Paragraphs>291</Paragraphs>
  <Slides>92</Slides>
  <Notes>44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94" baseType="lpstr">
      <vt:lpstr>Office Theme</vt:lpstr>
      <vt:lpstr>Equation</vt:lpstr>
      <vt:lpstr>Assessing Storm Surge Risk at New York City</vt:lpstr>
      <vt:lpstr>Program</vt:lpstr>
      <vt:lpstr>More Information about this Talk:  Physically based assessment of hurricane surge threat under climate change  Ning Lin, Kerry Emanuel, Michael Oppenheimer  &amp; Erik Vanmarcke  Nature Climate Change, 2, 462–467 (February, 2012) doi:10.1038/nclimate1389  “The combined effects of storm climatology change and a 1m SLR may cause the present NYC 100-yr surge flooding to occur every 3–20 yr and the present 500-yr flooding to occur every 25–240 yr by the end of the century”</vt:lpstr>
      <vt:lpstr>Brief Overview of Tropical Cyclones </vt:lpstr>
      <vt:lpstr>The View from Space</vt:lpstr>
      <vt:lpstr>Slide 6</vt:lpstr>
      <vt:lpstr>Slide 7</vt:lpstr>
      <vt:lpstr>Sandy</vt:lpstr>
      <vt:lpstr>Limitations of a strictly statistical approach U.S. Hurricanes in General</vt:lpstr>
      <vt:lpstr>Historical Surge Events Affecting New York City</vt:lpstr>
      <vt:lpstr>Slide 11</vt:lpstr>
      <vt:lpstr>Slide 12</vt:lpstr>
      <vt:lpstr>Additional Problem: Nonstationarity of climate</vt:lpstr>
      <vt:lpstr>Slide 14</vt:lpstr>
      <vt:lpstr>Bringing Physics to Bear: Risk Assessment by Direct Numerical Simulation of Hurricanes  The Problem</vt:lpstr>
      <vt:lpstr>Slide 16</vt:lpstr>
      <vt:lpstr>Numerical convergence in an axisymmetric, nonhydrostatic model (Rotunno and Emanuel, 1987)</vt:lpstr>
      <vt:lpstr>How to deal with this?</vt:lpstr>
      <vt:lpstr>How to deal with this?</vt:lpstr>
      <vt:lpstr>Time-dependent, axisymmetric model phrased in R space</vt:lpstr>
      <vt:lpstr>Originally Developed as a Student Laboratory Tool, Later Adapted  as a Hurricane Intensity Forecasting Model (http://wind.mit.edu/~emanuel/storm.html)</vt:lpstr>
      <vt:lpstr>Slide 22</vt:lpstr>
      <vt:lpstr>How Can We Use This Model to Help Assess Hurricane Wind and Rain Risk in Current and Future Climates?</vt:lpstr>
      <vt:lpstr>Risk Assessment Approach:</vt:lpstr>
      <vt:lpstr>Slide 25</vt:lpstr>
      <vt:lpstr>Calibration</vt:lpstr>
      <vt:lpstr>Slide 27</vt:lpstr>
      <vt:lpstr>Slide 28</vt:lpstr>
      <vt:lpstr>Wind Swath</vt:lpstr>
      <vt:lpstr>Accumulated Rainfall (mm)</vt:lpstr>
      <vt:lpstr>Return Periods</vt:lpstr>
      <vt:lpstr>Coupling large hurricane event sets to surge models (with Ning Lin)</vt:lpstr>
      <vt:lpstr>Slide 33</vt:lpstr>
      <vt:lpstr>Slide 34</vt:lpstr>
      <vt:lpstr>Slide 35</vt:lpstr>
      <vt:lpstr>Slide 36</vt:lpstr>
      <vt:lpstr>Looking Ahead</vt:lpstr>
      <vt:lpstr>Slide 38</vt:lpstr>
      <vt:lpstr>Slide 39</vt:lpstr>
      <vt:lpstr>Summary</vt:lpstr>
      <vt:lpstr>Slide 41</vt:lpstr>
      <vt:lpstr>Slide 42</vt:lpstr>
      <vt:lpstr>Projections of U.S. Insured Damage</vt:lpstr>
      <vt:lpstr>Slide 44</vt:lpstr>
      <vt:lpstr>Feedback of Global Tropical Cyclone Activity on the Climate System </vt:lpstr>
      <vt:lpstr>Slide 46</vt:lpstr>
      <vt:lpstr>Slide 47</vt:lpstr>
      <vt:lpstr>Slide 48</vt:lpstr>
      <vt:lpstr>Slide 49</vt:lpstr>
      <vt:lpstr>Slide 50</vt:lpstr>
      <vt:lpstr>Slide 51</vt:lpstr>
      <vt:lpstr>Slide 52</vt:lpstr>
      <vt:lpstr>Slide 53</vt:lpstr>
      <vt:lpstr>Slide 54</vt:lpstr>
      <vt:lpstr>Slide 55</vt:lpstr>
      <vt:lpstr>Pushing Back the Record of Tropical Cyclone Activity:  Paleotempestology </vt:lpstr>
      <vt:lpstr>Slide 57</vt:lpstr>
      <vt:lpstr>Slide 58</vt:lpstr>
      <vt:lpstr>Slide 59</vt:lpstr>
      <vt:lpstr>Inferences from Modeling</vt:lpstr>
      <vt:lpstr>The Problem:</vt:lpstr>
      <vt:lpstr>Slide 62</vt:lpstr>
      <vt:lpstr>Slide 63</vt:lpstr>
      <vt:lpstr>Slide 64</vt:lpstr>
      <vt:lpstr>Decomposition of PDI Trends</vt:lpstr>
      <vt:lpstr>Sensitivity to Shear and Potential Intensity</vt:lpstr>
      <vt:lpstr>Slide 67</vt:lpstr>
      <vt:lpstr>Slide 68</vt:lpstr>
      <vt:lpstr>Ozone may not explain spatial pattern of cooling (Fu and Wallace, Science, 2006)</vt:lpstr>
      <vt:lpstr>Stratospheric Compensation</vt:lpstr>
      <vt:lpstr>Slide 71</vt:lpstr>
      <vt:lpstr>Slide 72</vt:lpstr>
      <vt:lpstr>Slide 73</vt:lpstr>
      <vt:lpstr>Change in Power Dissipation with Global Warming</vt:lpstr>
      <vt:lpstr>Probability Density by Storm Lifetime Peak Wind Speed, Explicit and Downscaled Events</vt:lpstr>
      <vt:lpstr>The Importance of Potential Intensity for Genesis and for Storm Intensity</vt:lpstr>
      <vt:lpstr>Application to Re-analyses and AGCMs</vt:lpstr>
      <vt:lpstr>Slide 78</vt:lpstr>
      <vt:lpstr>Slide 79</vt:lpstr>
      <vt:lpstr>Surface wind speeds have not changed much since 1980. Key variable:  Outflow temperature, which in general decreases with:</vt:lpstr>
      <vt:lpstr>Importance of Trends in Outflow Temperature</vt:lpstr>
      <vt:lpstr>Do Climate Models Capture Lower Stratospheric Cooling?</vt:lpstr>
      <vt:lpstr>AGCMs, driven by observed SSTs, do not get the cooling!</vt:lpstr>
      <vt:lpstr>As a result, they miss the recent increase in potential intensity</vt:lpstr>
      <vt:lpstr>1979-1999 Temperature Trends, 30S-30N. Red:  Radiosondes; Solid Black: Mean of Models with Ozone; Dashed Black: Mean of Models without Ozone (Cordero and Forster, 2006)</vt:lpstr>
      <vt:lpstr>Slide 86</vt:lpstr>
      <vt:lpstr>Slide 87</vt:lpstr>
      <vt:lpstr>Slide 88</vt:lpstr>
      <vt:lpstr>Cumulative Distribution of Storm Lifetime Peak Wind Speed, with Sample of 1755 Synthetic Tracks</vt:lpstr>
      <vt:lpstr>Genesis rates</vt:lpstr>
      <vt:lpstr>Slide 91</vt:lpstr>
      <vt:lpstr>Seasonal Cycles</vt:lpstr>
    </vt:vector>
  </TitlesOfParts>
  <Company>Sony Electronics,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Cyclones and Climate: Some New Findings</dc:title>
  <dc:creator>Kerry Emanuel</dc:creator>
  <cp:lastModifiedBy>Kerry Emanuel</cp:lastModifiedBy>
  <cp:revision>57</cp:revision>
  <dcterms:created xsi:type="dcterms:W3CDTF">2009-10-19T11:54:34Z</dcterms:created>
  <dcterms:modified xsi:type="dcterms:W3CDTF">2012-11-14T14:28:02Z</dcterms:modified>
</cp:coreProperties>
</file>