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13" r:id="rId3"/>
    <p:sldMasterId id="2147483769" r:id="rId4"/>
    <p:sldMasterId id="2147483797" r:id="rId5"/>
    <p:sldMasterId id="2147483811" r:id="rId6"/>
    <p:sldMasterId id="2147483909" r:id="rId7"/>
    <p:sldMasterId id="2147483963" r:id="rId8"/>
    <p:sldMasterId id="2147483975" r:id="rId9"/>
    <p:sldMasterId id="2147484012" r:id="rId10"/>
    <p:sldMasterId id="2147484038" r:id="rId11"/>
  </p:sldMasterIdLst>
  <p:notesMasterIdLst>
    <p:notesMasterId r:id="rId50"/>
  </p:notesMasterIdLst>
  <p:sldIdLst>
    <p:sldId id="413" r:id="rId12"/>
    <p:sldId id="435" r:id="rId13"/>
    <p:sldId id="471" r:id="rId14"/>
    <p:sldId id="465" r:id="rId15"/>
    <p:sldId id="467" r:id="rId16"/>
    <p:sldId id="468" r:id="rId17"/>
    <p:sldId id="470" r:id="rId18"/>
    <p:sldId id="469" r:id="rId19"/>
    <p:sldId id="442" r:id="rId20"/>
    <p:sldId id="443" r:id="rId21"/>
    <p:sldId id="472" r:id="rId22"/>
    <p:sldId id="447" r:id="rId23"/>
    <p:sldId id="448" r:id="rId24"/>
    <p:sldId id="459" r:id="rId25"/>
    <p:sldId id="421" r:id="rId26"/>
    <p:sldId id="265" r:id="rId27"/>
    <p:sldId id="446" r:id="rId28"/>
    <p:sldId id="351" r:id="rId29"/>
    <p:sldId id="407" r:id="rId30"/>
    <p:sldId id="411" r:id="rId31"/>
    <p:sldId id="310" r:id="rId32"/>
    <p:sldId id="406" r:id="rId33"/>
    <p:sldId id="424" r:id="rId34"/>
    <p:sldId id="305" r:id="rId35"/>
    <p:sldId id="455" r:id="rId36"/>
    <p:sldId id="456" r:id="rId37"/>
    <p:sldId id="307" r:id="rId38"/>
    <p:sldId id="457" r:id="rId39"/>
    <p:sldId id="431" r:id="rId40"/>
    <p:sldId id="313" r:id="rId41"/>
    <p:sldId id="367" r:id="rId42"/>
    <p:sldId id="370" r:id="rId43"/>
    <p:sldId id="371" r:id="rId44"/>
    <p:sldId id="458" r:id="rId45"/>
    <p:sldId id="422" r:id="rId46"/>
    <p:sldId id="423" r:id="rId47"/>
    <p:sldId id="460" r:id="rId48"/>
    <p:sldId id="47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E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80" autoAdjust="0"/>
  </p:normalViewPr>
  <p:slideViewPr>
    <p:cSldViewPr snapToGrid="0">
      <p:cViewPr varScale="1">
        <p:scale>
          <a:sx n="70" d="100"/>
          <a:sy n="70" d="100"/>
        </p:scale>
        <p:origin x="1666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DF7-BA3B-4FDC-9A38-685357207BE0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D1C3D-91E2-4F08-8C51-CB7AC6C2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73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B62D8-56B7-48E0-8636-11251B3923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457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EBC7D-5E53-40A6-BC97-FDDD36EF9436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37"/>
            <a:r>
              <a:rPr lang="en-US" dirty="0" smtClean="0"/>
              <a:t>Then we calculate the flood height</a:t>
            </a:r>
            <a:r>
              <a:rPr lang="en-US" baseline="0" dirty="0" smtClean="0"/>
              <a:t> (including surge, tide, and sea level rise) return level for the four climate models, </a:t>
            </a:r>
            <a:r>
              <a:rPr lang="en-US" b="1" baseline="0" dirty="0" smtClean="0"/>
              <a:t>assuming a sea level rise of 1 m for the future climate, for the Battery, NYC. These results show that the</a:t>
            </a:r>
            <a:r>
              <a:rPr lang="en-US" b="1" dirty="0" smtClean="0"/>
              <a:t> combined effects of storm climatology change and sea level rise will greatly shorten the flood return periods for NYC </a:t>
            </a:r>
            <a:r>
              <a:rPr lang="en-US" dirty="0" smtClean="0"/>
              <a:t>and, </a:t>
            </a:r>
            <a:r>
              <a:rPr lang="en-US" b="1" dirty="0" smtClean="0"/>
              <a:t>by the end of the century, the current 100-year surge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 less than every 30 years, with CNRM and GFDL prediction to be less than 10 years, and the 500-year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</a:t>
            </a:r>
            <a:r>
              <a:rPr lang="en-US" b="1" baseline="0" dirty="0" smtClean="0"/>
              <a:t> less than every 200 </a:t>
            </a:r>
            <a:r>
              <a:rPr lang="en-US" b="1" dirty="0" smtClean="0"/>
              <a:t>years, with the CNRM and GFDL</a:t>
            </a:r>
            <a:r>
              <a:rPr lang="en-US" b="1" baseline="0" dirty="0" smtClean="0"/>
              <a:t> </a:t>
            </a:r>
            <a:r>
              <a:rPr lang="en-US" b="1" dirty="0" smtClean="0"/>
              <a:t>prediction to be 20-30 years.</a:t>
            </a:r>
            <a:r>
              <a:rPr lang="en-US" b="1" baseline="0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4956-6309-4243-A217-ECC73A5B4E6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9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D1C3D-91E2-4F08-8C51-CB7AC6C2E6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502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3EF8687-DAA5-40A8-AE4E-16EBD794C054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2759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CEA78-20DE-43D3-81D0-F7FD35B793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528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177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063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2950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8811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806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3037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757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6337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13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9024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85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76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3474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946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5583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599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34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2817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06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7268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877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09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316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9364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777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9739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598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1343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893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471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7097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655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20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656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28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47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43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11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77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75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1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0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26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02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9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10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14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12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4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8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23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29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96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27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3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76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8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7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72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99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29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02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97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97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61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33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38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55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97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7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9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01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75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19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15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29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148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441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952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018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1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68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765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47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34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16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400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10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20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1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19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6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239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25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9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761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705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27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614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508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601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877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74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850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040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60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200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987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844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849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367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36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4384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613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41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5568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744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2023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0930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870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6953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501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254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304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9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7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9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6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8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3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6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2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2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4/6183/473.summary?sid=85bb0968-ffdd-45be-94e7-a57c2bf60676" TargetMode="Externa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altimetry.info/thematic-use-cases/ocean-applications/mean-sea-level/" TargetMode="Externa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9980" y="1228506"/>
            <a:ext cx="6912096" cy="2051111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Modeling Hurricane Risk in a Changing Climate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139" y="4048768"/>
            <a:ext cx="6858000" cy="16557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BEF030"/>
                </a:solidFill>
              </a:rPr>
              <a:t>Kerry Emanuel</a:t>
            </a:r>
          </a:p>
          <a:p>
            <a:pPr algn="l"/>
            <a:r>
              <a:rPr lang="en-US" sz="2400" b="1" dirty="0" smtClean="0">
                <a:solidFill>
                  <a:srgbClr val="BEF030"/>
                </a:solidFill>
              </a:rPr>
              <a:t>Lorenz Center</a:t>
            </a:r>
          </a:p>
          <a:p>
            <a:pPr algn="l"/>
            <a:r>
              <a:rPr lang="en-US" sz="2400" b="1" dirty="0" smtClean="0">
                <a:solidFill>
                  <a:srgbClr val="BEF030"/>
                </a:solidFill>
              </a:rPr>
              <a:t>Massachusetts Institute of Technology</a:t>
            </a:r>
            <a:endParaRPr lang="en-US" sz="2400" b="1" dirty="0">
              <a:solidFill>
                <a:srgbClr val="BEF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7" y="1059577"/>
            <a:ext cx="7542883" cy="5217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138" y="304800"/>
            <a:ext cx="845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Coastal Storm Surge Flooding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5538" y="6361723"/>
            <a:ext cx="420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Associated Press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9846" y="6134565"/>
            <a:ext cx="342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Flooding from Hurricane Sandy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066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524" y="6240256"/>
            <a:ext cx="8529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 from Hurricane Harvey</a:t>
            </a:r>
          </a:p>
        </p:txBody>
      </p:sp>
    </p:spTree>
    <p:extLst>
      <p:ext uri="{BB962C8B-B14F-4D97-AF65-F5344CB8AC3E}">
        <p14:creationId xmlns:p14="http://schemas.microsoft.com/office/powerpoint/2010/main" val="20166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9128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in a Changing Climate: 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Problem</a:t>
            </a:r>
          </a:p>
        </p:txBody>
      </p:sp>
      <p:pic>
        <p:nvPicPr>
          <p:cNvPr id="21507" name="Picture 4" descr="C:\Users\Kerry Emaanuel\World Bank Project\miroc_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38" y="2533869"/>
            <a:ext cx="4191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552938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Probability Density of U.S.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 Wind Damages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5086350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 Probability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:\Users\Kerry Emaanuel\World Bank Project\miroc_dam_pro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549" y="2516917"/>
            <a:ext cx="4165712" cy="31230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5569" y="1992923"/>
            <a:ext cx="328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Probability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9250" y="199292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Probability</a:t>
            </a:r>
          </a:p>
        </p:txBody>
      </p:sp>
    </p:spTree>
    <p:extLst>
      <p:ext uri="{BB962C8B-B14F-4D97-AF65-F5344CB8AC3E}">
        <p14:creationId xmlns:p14="http://schemas.microsoft.com/office/powerpoint/2010/main" val="436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Heart of the Problem: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usually well adapted to frequent events (&gt;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often poorly adapted to rare events (&lt;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Robust estimates of the character of ~100 </a:t>
            </a:r>
            <a:r>
              <a:rPr lang="en-US" dirty="0" err="1" smtClean="0"/>
              <a:t>yr</a:t>
            </a:r>
            <a:r>
              <a:rPr lang="en-US" dirty="0" smtClean="0"/>
              <a:t> events require ~1,000 years of data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We do not have ~1,000 years of meteorological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We COULD Deal with This: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003800"/>
          </a:xfrm>
        </p:spPr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Bring physics to bear on natural hazard risk assessment… problem  too important to leave to statisticians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But several impediments: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Academic stove-piping: Too applied for scientists; too complicated for risk professionals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Near monopoly in commercial risk modeling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Brute force modeling probably too expensive to be practical for many applications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May now be impractical to run regional models  for ~1,000 years, driven by climate models, but that day is coming</a:t>
            </a:r>
          </a:p>
        </p:txBody>
      </p:sp>
    </p:spTree>
    <p:extLst>
      <p:ext uri="{BB962C8B-B14F-4D97-AF65-F5344CB8AC3E}">
        <p14:creationId xmlns:p14="http://schemas.microsoft.com/office/powerpoint/2010/main" val="7753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0408" y="1676343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Use Global Climate Models to Simulate Hurricanes?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 Emaanuel\Graphics\Transparent Figures\Intensity_histo_models.png"/>
          <p:cNvPicPr>
            <a:picLocks noChangeAspect="1" noChangeArrowheads="1"/>
          </p:cNvPicPr>
          <p:nvPr/>
        </p:nvPicPr>
        <p:blipFill rotWithShape="1">
          <a:blip r:embed="rId2" cstate="print"/>
          <a:srcRect l="9368" t="35641" r="10172" b="35511"/>
          <a:stretch/>
        </p:blipFill>
        <p:spPr bwMode="auto">
          <a:xfrm>
            <a:off x="-183245" y="2054389"/>
            <a:ext cx="5747011" cy="29016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82846" y="2734025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Histograms of Tropical Cyclone Intensity as Simulated by a Global Model with 50 km grid point spacing. (Courtesy Isaac Held, GFDL)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2552700"/>
            <a:ext cx="0" cy="18942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02971" y="1980564"/>
            <a:ext cx="237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Category 2-3 boundary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9309" y="433030"/>
            <a:ext cx="62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Global models do not simulate the storms that cause </a:t>
            </a:r>
            <a:r>
              <a:rPr lang="en-US" sz="3200" b="1" dirty="0" smtClean="0">
                <a:solidFill>
                  <a:srgbClr val="C00000"/>
                </a:solidFill>
              </a:rPr>
              <a:t>most destruction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192" y="3120553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488671" y="3604185"/>
            <a:ext cx="4572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8760" y="281306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47901" y="3150632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3048000" y="2345749"/>
            <a:ext cx="1312871" cy="7667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ss007e14908"/>
          <p:cNvPicPr>
            <a:picLocks noChangeAspect="1" noChangeArrowheads="1"/>
          </p:cNvPicPr>
          <p:nvPr/>
        </p:nvPicPr>
        <p:blipFill>
          <a:blip r:embed="rId3" cstate="print">
            <a:lum bright="36000" contrast="-54000"/>
          </a:blip>
          <a:srcRect b="4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752600"/>
            <a:ext cx="8229600" cy="30781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MIT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Approach</a:t>
            </a: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b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Embed Detailed Hurricane Model within Global Climate Models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26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2193" y="1333499"/>
            <a:ext cx="8153400" cy="4582747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mbed high-resolution, fast coupled ocean-atmosphere hurricane model in global climate model or climate reanalysis data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Coupled Hurricane Intensity prediction Model (CHIPS) has been used for 18 years to forecast real hurricanes in near-real time</a:t>
            </a:r>
            <a:endParaRPr lang="en-US" sz="36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14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3" y="0"/>
            <a:ext cx="8806132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Top 200 out of 5180 TCs Affecting Shanghai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 Few Essential Points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216"/>
            <a:ext cx="8229600" cy="5668107"/>
          </a:xfrm>
        </p:spPr>
        <p:txBody>
          <a:bodyPr/>
          <a:lstStyle/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Most hurricane losses arise from water, not wind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Sea level is rising and will continue to do so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Coastal storm intensity and freshwater flooding are 	expected to increase as the climate warms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Climate change has </a:t>
            </a:r>
            <a:r>
              <a:rPr lang="en-US" sz="2800" i="1" dirty="0" smtClean="0"/>
              <a:t>already</a:t>
            </a:r>
            <a:r>
              <a:rPr lang="en-US" sz="2800" dirty="0" smtClean="0"/>
              <a:t> invalidated statistically 	based risk assessments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Flood insurance likely to migrate from government to 	the private sector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Current approach of statistical hazard modeling 	inadequate to assess present and changing risk</a:t>
            </a:r>
          </a:p>
        </p:txBody>
      </p:sp>
    </p:spTree>
    <p:extLst>
      <p:ext uri="{BB962C8B-B14F-4D97-AF65-F5344CB8AC3E}">
        <p14:creationId xmlns:p14="http://schemas.microsoft.com/office/powerpoint/2010/main" val="8480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5" y="0"/>
            <a:ext cx="880613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Top 200 out of 5180 TCs Affecting Shanghai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174843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aking Climate Change Into Account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23" y="241540"/>
            <a:ext cx="878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Harris County,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models, 1981-2000, 2008-2027, and 2081-2100,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Each, and Using RCP 8.5. Shading Shows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pread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mong the Models.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8" y="1562909"/>
            <a:ext cx="7391982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92" y="1180160"/>
            <a:ext cx="7157949" cy="5553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332" y="72164"/>
            <a:ext cx="7927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Probabilities of Storms of Irma’s Intensity within 300 km of Barbuda,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6 Climate models, 1981-2000 and 2081-2100, Based on 2000 Events Each. Shading shows spread among the models.</a:t>
            </a:r>
          </a:p>
        </p:txBody>
      </p:sp>
    </p:spTree>
    <p:extLst>
      <p:ext uri="{BB962C8B-B14F-4D97-AF65-F5344CB8AC3E}">
        <p14:creationId xmlns:p14="http://schemas.microsoft.com/office/powerpoint/2010/main" val="35154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limate&amp;1.1ro_stormtideSLR1m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200" y="1051560"/>
            <a:ext cx="9827726" cy="46634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65412" y="102025"/>
            <a:ext cx="6934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GCM flood height return level, Battery, Manhattan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9BBB5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(assuming SLR of 1 m for the future climate 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00" dirty="0" smtClean="0">
              <a:solidFill>
                <a:srgbClr val="9BBB59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609601" y="2514600"/>
            <a:ext cx="5644895" cy="2859024"/>
            <a:chOff x="609601" y="2514600"/>
            <a:chExt cx="5644895" cy="285902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1638697" y="28563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961888" y="2780903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658112" y="50661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5936710" y="5061934"/>
              <a:ext cx="621792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5218906" y="2780506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991894" y="5056632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0800000">
              <a:off x="609601" y="2589211"/>
              <a:ext cx="1295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10800000">
              <a:off x="667512" y="4799012"/>
              <a:ext cx="128016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5230368" y="4745736"/>
              <a:ext cx="1024128" cy="1139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5486400" y="2514600"/>
              <a:ext cx="719328" cy="881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6"/>
          <p:cNvGrpSpPr/>
          <p:nvPr/>
        </p:nvGrpSpPr>
        <p:grpSpPr>
          <a:xfrm>
            <a:off x="1346111" y="2234489"/>
            <a:ext cx="5740488" cy="3081528"/>
            <a:chOff x="1346249" y="2246681"/>
            <a:chExt cx="5731594" cy="3081528"/>
          </a:xfrm>
        </p:grpSpPr>
        <p:cxnSp>
          <p:nvCxnSpPr>
            <p:cNvPr id="22" name="Straight Arrow Connector 21"/>
            <p:cNvCxnSpPr/>
            <p:nvPr/>
          </p:nvCxnSpPr>
          <p:spPr>
            <a:xfrm rot="16320000" flipV="1">
              <a:off x="2328084" y="2737120"/>
              <a:ext cx="694944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1127760" y="2709673"/>
              <a:ext cx="64008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6653872" y="2663957"/>
              <a:ext cx="841248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143332" y="2653941"/>
              <a:ext cx="804672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6320000" flipV="1">
              <a:off x="2331400" y="4930679"/>
              <a:ext cx="713232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1015075" y="4913377"/>
              <a:ext cx="722376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V="1">
              <a:off x="6568645" y="4895093"/>
              <a:ext cx="859536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6086648" y="4887468"/>
              <a:ext cx="786384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0800000">
              <a:off x="1447800" y="2407920"/>
              <a:ext cx="121920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0800000">
              <a:off x="1346249" y="4582604"/>
              <a:ext cx="1342085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10800000">
              <a:off x="6453972" y="4489704"/>
              <a:ext cx="54779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6541618" y="2251208"/>
              <a:ext cx="52953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81000" y="5638800"/>
            <a:ext cx="1066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Black: Current climate (1981-2000)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47D6"/>
                </a:solidFill>
                <a:latin typeface="Arial" pitchFamily="34" charset="0"/>
                <a:cs typeface="Arial" pitchFamily="34" charset="0"/>
              </a:rPr>
              <a:t>Blue: A1B future climate (2081-2100)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Red: A1B future climate (2081-2100) with </a:t>
            </a:r>
            <a:r>
              <a:rPr lang="en-US" sz="1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600" b="1" i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increased by 10% and </a:t>
            </a:r>
            <a:r>
              <a:rPr lang="en-US" sz="16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600" b="1" i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increased by 21%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7391400" y="64881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Lin et al. </a:t>
            </a:r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(2012)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"/>
            <a:ext cx="8835779" cy="624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792" y="6211669"/>
            <a:ext cx="8835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Aerts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C. J. H. J., W. J. W.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Botzen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K. Emanuel, N. Lin, H.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and E. O. Michel-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Kerjan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2014: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Evaluating flood resilience strategies for coastal megacities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344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473-475.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0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" y="685800"/>
            <a:ext cx="9139798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76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Benefit-Cost Ratios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3831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919422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3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199" y="1231752"/>
            <a:ext cx="8296031" cy="5004926"/>
          </a:xfrm>
        </p:spPr>
        <p:txBody>
          <a:bodyPr/>
          <a:lstStyle/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Demographic trends and rising GDP are 	exposing more people and built 	infrastructure to coastal risks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Natural hazard records are inadequate for 	making robust risk assessments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Changing climate has already made 	historically based risks assessments 	obsolete</a:t>
            </a:r>
          </a:p>
        </p:txBody>
      </p:sp>
    </p:spTree>
    <p:extLst>
      <p:ext uri="{BB962C8B-B14F-4D97-AF65-F5344CB8AC3E}">
        <p14:creationId xmlns:p14="http://schemas.microsoft.com/office/powerpoint/2010/main" val="20625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199" y="1231752"/>
            <a:ext cx="8296031" cy="5004926"/>
          </a:xfrm>
        </p:spPr>
        <p:txBody>
          <a:bodyPr/>
          <a:lstStyle/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We need to bring physics to bear on the 	assessment of natural hazard risks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Academic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stovepiping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and complacency in 	the risk modeling industry are the main 	obstacles to progress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Firms like Century Equity can help by 	advocating for better approaches to 	natural hazard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374771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8461" y="1634515"/>
            <a:ext cx="8229600" cy="1143000"/>
          </a:xfrm>
        </p:spPr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10,000 deaths per year since 1971</a:t>
            </a:r>
          </a:p>
          <a:p>
            <a:endParaRPr lang="en-US" dirty="0"/>
          </a:p>
          <a:p>
            <a:r>
              <a:rPr lang="en-US" dirty="0" smtClean="0"/>
              <a:t>$700 Billion 2015 U.S. Dollars in Damages 	Annually 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21" y="598391"/>
            <a:ext cx="6443831" cy="5555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1525" y="6153866"/>
            <a:ext cx="770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From: </a:t>
            </a:r>
            <a:r>
              <a:rPr lang="en-US" i="1" dirty="0" smtClean="0"/>
              <a:t>American </a:t>
            </a:r>
            <a:r>
              <a:rPr lang="en-US" i="1" dirty="0"/>
              <a:t>Climate </a:t>
            </a:r>
            <a:r>
              <a:rPr lang="en-US" i="1" dirty="0" smtClean="0"/>
              <a:t>Prospectus Economic </a:t>
            </a:r>
            <a:r>
              <a:rPr lang="en-US" i="1" dirty="0"/>
              <a:t>Risks in the United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7218" y="4292302"/>
            <a:ext cx="1290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 level rise alone</a:t>
            </a:r>
            <a:endParaRPr lang="en-US" sz="1400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3942677" y="4815522"/>
            <a:ext cx="242048" cy="305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84725" y="3700631"/>
            <a:ext cx="165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 level rise + changing storms</a:t>
            </a:r>
            <a:endParaRPr lang="en-US" sz="14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013063" y="4223851"/>
            <a:ext cx="1" cy="44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8" y="1254114"/>
            <a:ext cx="8822636" cy="43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Heat Engine Theory Predicts Maximum Hurricane Winds</a:t>
            </a:r>
          </a:p>
        </p:txBody>
      </p:sp>
      <p:pic>
        <p:nvPicPr>
          <p:cNvPr id="25604" name="Picture 2" descr="C:\Users\Kerry Emaanuel\Graphics\Transparent Figures\global_mpi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4713" y="533400"/>
            <a:ext cx="7799148" cy="6108700"/>
          </a:xfrm>
          <a:noFill/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419600" y="63246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MPH</a:t>
            </a:r>
          </a:p>
        </p:txBody>
      </p:sp>
    </p:spTree>
    <p:extLst>
      <p:ext uri="{BB962C8B-B14F-4D97-AF65-F5344CB8AC3E}">
        <p14:creationId xmlns:p14="http://schemas.microsoft.com/office/powerpoint/2010/main" val="1650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57" y="762000"/>
            <a:ext cx="89872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712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7" y="701782"/>
            <a:ext cx="7665736" cy="5937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4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Captures effects of regional climate phenomena (e.g. ENSO, AMM)</a:t>
            </a:r>
          </a:p>
        </p:txBody>
      </p:sp>
    </p:spTree>
    <p:extLst>
      <p:ext uri="{BB962C8B-B14F-4D97-AF65-F5344CB8AC3E}">
        <p14:creationId xmlns:p14="http://schemas.microsoft.com/office/powerpoint/2010/main" val="12210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" name="Object 1"/>
          <p:cNvGraphicFramePr>
            <a:graphicFrameLocks noChangeAspect="1"/>
          </p:cNvGraphicFramePr>
          <p:nvPr>
            <p:extLst/>
          </p:nvPr>
        </p:nvGraphicFramePr>
        <p:xfrm>
          <a:off x="381000" y="1066801"/>
          <a:ext cx="8085184" cy="5398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Document" r:id="rId3" imgW="6095861" imgH="4069637" progId="Word.Document.12">
                  <p:embed/>
                </p:oleObj>
              </mc:Choice>
              <mc:Fallback>
                <p:oleObj name="Document" r:id="rId3" imgW="6095861" imgH="4069637" progId="Word.Document.12">
                  <p:embed/>
                  <p:pic>
                    <p:nvPicPr>
                      <p:cNvPr id="204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066801"/>
                        <a:ext cx="8085184" cy="53985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F2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CMIP5 Models </a:t>
            </a:r>
            <a:endParaRPr lang="en-US" sz="3600" dirty="0">
              <a:solidFill>
                <a:srgbClr val="0F2A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5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2" y="481685"/>
            <a:ext cx="8205990" cy="59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0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Limitations of a strictly statistical approach to hurricane risk assessment</a:t>
            </a:r>
            <a:endParaRPr lang="en-US" sz="30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399" y="1828800"/>
            <a:ext cx="8391769" cy="38100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>
                <a:solidFill>
                  <a:srgbClr val="0F2AB1"/>
                </a:solidFill>
              </a:rPr>
              <a:t>&gt;50% of all normalized </a:t>
            </a:r>
            <a:r>
              <a:rPr lang="en-US" sz="2600" dirty="0" smtClean="0">
                <a:solidFill>
                  <a:srgbClr val="0F2AB1"/>
                </a:solidFill>
              </a:rPr>
              <a:t>U.S. hurricane damage, 1900-2017, caused </a:t>
            </a:r>
            <a:r>
              <a:rPr lang="en-US" sz="2600" dirty="0">
                <a:solidFill>
                  <a:srgbClr val="0F2AB1"/>
                </a:solidFill>
              </a:rPr>
              <a:t>by </a:t>
            </a:r>
            <a:r>
              <a:rPr lang="en-US" sz="2600" b="1" dirty="0">
                <a:solidFill>
                  <a:srgbClr val="0F2AB1"/>
                </a:solidFill>
              </a:rPr>
              <a:t>top </a:t>
            </a:r>
            <a:r>
              <a:rPr lang="en-US" sz="2600" b="1" dirty="0" smtClean="0">
                <a:solidFill>
                  <a:srgbClr val="0F2AB1"/>
                </a:solidFill>
              </a:rPr>
              <a:t>10 </a:t>
            </a:r>
            <a:r>
              <a:rPr lang="en-US" sz="2600" b="1" dirty="0">
                <a:solidFill>
                  <a:srgbClr val="0F2AB1"/>
                </a:solidFill>
              </a:rPr>
              <a:t>events</a:t>
            </a:r>
            <a:r>
              <a:rPr lang="en-US" sz="2600" dirty="0">
                <a:solidFill>
                  <a:srgbClr val="0F2AB1"/>
                </a:solidFill>
              </a:rPr>
              <a:t>, all </a:t>
            </a:r>
            <a:r>
              <a:rPr lang="en-US" sz="2600" dirty="0" smtClean="0">
                <a:solidFill>
                  <a:srgbClr val="0F2AB1"/>
                </a:solidFill>
              </a:rPr>
              <a:t>but one (Sandy) were category </a:t>
            </a:r>
            <a:r>
              <a:rPr lang="en-US" sz="2600" dirty="0">
                <a:solidFill>
                  <a:srgbClr val="0F2AB1"/>
                </a:solidFill>
              </a:rPr>
              <a:t>3, 4 and </a:t>
            </a:r>
            <a:r>
              <a:rPr lang="en-US" sz="2600" dirty="0" smtClean="0">
                <a:solidFill>
                  <a:srgbClr val="0F2AB1"/>
                </a:solidFill>
              </a:rPr>
              <a:t>5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 smtClean="0">
                <a:solidFill>
                  <a:srgbClr val="0F2AB1"/>
                </a:solidFill>
              </a:rPr>
              <a:t>&gt;75% of all damage caused by </a:t>
            </a:r>
            <a:r>
              <a:rPr lang="en-US" sz="2600" b="1" dirty="0" smtClean="0">
                <a:solidFill>
                  <a:srgbClr val="0F2AB1"/>
                </a:solidFill>
              </a:rPr>
              <a:t>top 30 events</a:t>
            </a:r>
            <a:endParaRPr lang="en-US" sz="2600" b="1" dirty="0">
              <a:solidFill>
                <a:srgbClr val="0F2AB1"/>
              </a:solidFill>
            </a:endParaRP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&gt;78% </a:t>
            </a:r>
            <a:r>
              <a:rPr lang="en-US" sz="2600" dirty="0">
                <a:solidFill>
                  <a:srgbClr val="0F2AB1"/>
                </a:solidFill>
              </a:rPr>
              <a:t>of all damage caused by storms of category 3 and greater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b="1" i="1" dirty="0" smtClean="0">
                <a:solidFill>
                  <a:srgbClr val="0F2AB1"/>
                </a:solidFill>
              </a:rPr>
              <a:t>       Landfalling </a:t>
            </a:r>
            <a:r>
              <a:rPr lang="en-US" sz="2600" b="1" i="1" dirty="0">
                <a:solidFill>
                  <a:srgbClr val="0F2AB1"/>
                </a:solidFill>
              </a:rPr>
              <a:t>storm statistics are </a:t>
            </a:r>
            <a:r>
              <a:rPr lang="en-US" sz="2600" b="1" i="1" dirty="0" smtClean="0">
                <a:solidFill>
                  <a:srgbClr val="0F2AB1"/>
                </a:solidFill>
              </a:rPr>
              <a:t>inadequate </a:t>
            </a:r>
            <a:r>
              <a:rPr lang="en-US" sz="2600" b="1" i="1" dirty="0">
                <a:solidFill>
                  <a:srgbClr val="0F2AB1"/>
                </a:solidFill>
              </a:rPr>
              <a:t>for assessing hurricane risk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4495800"/>
          <a:ext cx="4508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5" imgW="139680" imgH="126720" progId="Equation.DSMT4">
                  <p:embed/>
                </p:oleObj>
              </mc:Choice>
              <mc:Fallback>
                <p:oleObj name="Equation" r:id="rId5" imgW="139680" imgH="126720" progId="Equation.DSMT4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95800"/>
                        <a:ext cx="45085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78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4162425" y="2705100"/>
            <a:ext cx="219075" cy="1285875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449" y="3163371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Privately insured…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91425" y="1171575"/>
            <a:ext cx="114300" cy="13335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026" y="1171575"/>
            <a:ext cx="123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insured…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9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Sea Level 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9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4" y="914270"/>
            <a:ext cx="8188424" cy="5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984" y="5598807"/>
            <a:ext cx="85500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dirty="0">
                <a:solidFill>
                  <a:prstClr val="black"/>
                </a:solidFill>
              </a:rPr>
              <a:t>Combined map of regional patterns of observed sea level (in mm/year). This map can be obtained using gridded, multi-mission </a:t>
            </a:r>
            <a:r>
              <a:rPr lang="en-US" sz="1400" dirty="0" err="1">
                <a:solidFill>
                  <a:prstClr val="black"/>
                </a:solidFill>
              </a:rPr>
              <a:t>Ssalto</a:t>
            </a:r>
            <a:r>
              <a:rPr lang="en-US" sz="1400" dirty="0">
                <a:solidFill>
                  <a:prstClr val="black"/>
                </a:solidFill>
              </a:rPr>
              <a:t>/</a:t>
            </a:r>
            <a:r>
              <a:rPr lang="en-US" sz="1400" dirty="0" err="1">
                <a:solidFill>
                  <a:prstClr val="black"/>
                </a:solidFill>
              </a:rPr>
              <a:t>Duacs</a:t>
            </a:r>
            <a:r>
              <a:rPr lang="en-US" sz="1400" dirty="0">
                <a:solidFill>
                  <a:prstClr val="black"/>
                </a:solidFill>
              </a:rPr>
              <a:t> data since 1993, which enable the local slopes to be estimated with a very high resolution (1/4 of a degree on a Cartesian projection). Isolated variations in MSL are thus revealed, mainly in the major ocean currents and ENSO events (Credits EU Copernicus Marine Service, CLS, </a:t>
            </a:r>
            <a:r>
              <a:rPr lang="en-US" sz="1400" dirty="0" err="1">
                <a:solidFill>
                  <a:prstClr val="black"/>
                </a:solidFill>
              </a:rPr>
              <a:t>Cnes</a:t>
            </a:r>
            <a:r>
              <a:rPr lang="en-US" sz="1400" dirty="0">
                <a:solidFill>
                  <a:prstClr val="black"/>
                </a:solidFill>
              </a:rPr>
              <a:t>, Legos). </a:t>
            </a:r>
            <a:r>
              <a:rPr lang="en-US" sz="1400" dirty="0">
                <a:solidFill>
                  <a:prstClr val="black"/>
                </a:solidFill>
                <a:hlinkClick r:id="rId2"/>
              </a:rPr>
              <a:t>http://www.altimetry.info/thematic-use-cases/ocean-applications/mean-sea-level</a:t>
            </a:r>
            <a:r>
              <a:rPr lang="en-US" sz="1400" dirty="0" smtClean="0">
                <a:solidFill>
                  <a:prstClr val="black"/>
                </a:solidFill>
                <a:hlinkClick r:id="rId2"/>
              </a:rPr>
              <a:t>/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54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71500"/>
            <a:ext cx="8096250" cy="5715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842388" y="4139231"/>
            <a:ext cx="0" cy="704995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59545" y="3769899"/>
            <a:ext cx="116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001247"/>
            <a:ext cx="6858000" cy="5392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000" y="211015"/>
            <a:ext cx="741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“Nuisance Flooding”, Miami Beach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3F6CE7F-051D-4097-99B8-BFB0C10834C8}" vid="{1027D983-5421-4602-A5EE-9989E9207A50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3352</TotalTime>
  <Words>943</Words>
  <Application>Microsoft Office PowerPoint</Application>
  <PresentationFormat>On-screen Show (4:3)</PresentationFormat>
  <Paragraphs>106</Paragraphs>
  <Slides>38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1_Office Theme</vt:lpstr>
      <vt:lpstr>Ariel</vt:lpstr>
      <vt:lpstr>3_Office Theme</vt:lpstr>
      <vt:lpstr>6_Office Theme</vt:lpstr>
      <vt:lpstr>8_Office Theme</vt:lpstr>
      <vt:lpstr>9_Office Theme</vt:lpstr>
      <vt:lpstr>14_Office Theme</vt:lpstr>
      <vt:lpstr>Office Theme</vt:lpstr>
      <vt:lpstr>4_Office Theme</vt:lpstr>
      <vt:lpstr>15_Office Theme</vt:lpstr>
      <vt:lpstr>10_Office Theme</vt:lpstr>
      <vt:lpstr>Document</vt:lpstr>
      <vt:lpstr>Equation</vt:lpstr>
      <vt:lpstr>Modeling Hurricane Risk in a Changing Climate</vt:lpstr>
      <vt:lpstr>A Few Essential Points</vt:lpstr>
      <vt:lpstr>The Global Hurricane Hazard</vt:lpstr>
      <vt:lpstr>PowerPoint Presentation</vt:lpstr>
      <vt:lpstr>Sea Level 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Assessment in a Changing Climate:  The Problem</vt:lpstr>
      <vt:lpstr>The Heart of the Problem:</vt:lpstr>
      <vt:lpstr>How We COULD Deal with This:</vt:lpstr>
      <vt:lpstr>Why Not Use Global Climate Models to Simulate Hurricanes?</vt:lpstr>
      <vt:lpstr>PowerPoint Presentation</vt:lpstr>
      <vt:lpstr>MIT Approach: Embed Detailed Hurricane Model within Global Climate Models</vt:lpstr>
      <vt:lpstr>PowerPoint Presentation</vt:lpstr>
      <vt:lpstr>PowerPoint Presentation</vt:lpstr>
      <vt:lpstr>PowerPoint Presentation</vt:lpstr>
      <vt:lpstr>Taking Climate Change Into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  <vt:lpstr>Spare Slides</vt:lpstr>
      <vt:lpstr>PowerPoint Presentation</vt:lpstr>
      <vt:lpstr>PowerPoint Presentation</vt:lpstr>
      <vt:lpstr>Heat Engine Theory Predicts Maximum Hurricane Winds</vt:lpstr>
      <vt:lpstr>PowerPoint Presentation</vt:lpstr>
      <vt:lpstr>PowerPoint Presentation</vt:lpstr>
      <vt:lpstr>PowerPoint Presentation</vt:lpstr>
      <vt:lpstr>CMIP5 Models </vt:lpstr>
      <vt:lpstr>PowerPoint Presentation</vt:lpstr>
      <vt:lpstr>Limitations of a strictly statistical approach to hurricane risk assessment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Hurricanes and Hurricane Risk in a Changing Climate</dc:title>
  <dc:creator>Kerry Emanuel</dc:creator>
  <cp:lastModifiedBy>Kerry</cp:lastModifiedBy>
  <cp:revision>100</cp:revision>
  <dcterms:created xsi:type="dcterms:W3CDTF">2014-03-11T21:13:36Z</dcterms:created>
  <dcterms:modified xsi:type="dcterms:W3CDTF">2019-06-11T11:11:36Z</dcterms:modified>
</cp:coreProperties>
</file>