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3" r:id="rId3"/>
    <p:sldMasterId id="2147483769" r:id="rId4"/>
    <p:sldMasterId id="2147483783" r:id="rId5"/>
    <p:sldMasterId id="2147483797" r:id="rId6"/>
    <p:sldMasterId id="2147483811" r:id="rId7"/>
    <p:sldMasterId id="2147483853" r:id="rId8"/>
    <p:sldMasterId id="2147483867" r:id="rId9"/>
    <p:sldMasterId id="2147483895" r:id="rId10"/>
    <p:sldMasterId id="2147483909" r:id="rId11"/>
    <p:sldMasterId id="2147483937" r:id="rId12"/>
    <p:sldMasterId id="2147483949" r:id="rId13"/>
    <p:sldMasterId id="2147483973" r:id="rId14"/>
    <p:sldMasterId id="2147483985" r:id="rId15"/>
    <p:sldMasterId id="2147483997" r:id="rId16"/>
    <p:sldMasterId id="2147484010" r:id="rId17"/>
    <p:sldMasterId id="2147484023" r:id="rId18"/>
  </p:sldMasterIdLst>
  <p:notesMasterIdLst>
    <p:notesMasterId r:id="rId60"/>
  </p:notesMasterIdLst>
  <p:sldIdLst>
    <p:sldId id="393" r:id="rId19"/>
    <p:sldId id="394" r:id="rId20"/>
    <p:sldId id="434" r:id="rId21"/>
    <p:sldId id="395" r:id="rId22"/>
    <p:sldId id="435" r:id="rId23"/>
    <p:sldId id="396" r:id="rId24"/>
    <p:sldId id="398" r:id="rId25"/>
    <p:sldId id="399" r:id="rId26"/>
    <p:sldId id="409" r:id="rId27"/>
    <p:sldId id="400" r:id="rId28"/>
    <p:sldId id="402" r:id="rId29"/>
    <p:sldId id="390" r:id="rId30"/>
    <p:sldId id="384" r:id="rId31"/>
    <p:sldId id="392" r:id="rId32"/>
    <p:sldId id="385" r:id="rId33"/>
    <p:sldId id="391" r:id="rId34"/>
    <p:sldId id="333" r:id="rId35"/>
    <p:sldId id="331" r:id="rId36"/>
    <p:sldId id="332" r:id="rId37"/>
    <p:sldId id="261" r:id="rId38"/>
    <p:sldId id="264" r:id="rId39"/>
    <p:sldId id="265" r:id="rId40"/>
    <p:sldId id="351" r:id="rId41"/>
    <p:sldId id="292" r:id="rId42"/>
    <p:sldId id="428" r:id="rId43"/>
    <p:sldId id="429" r:id="rId44"/>
    <p:sldId id="422" r:id="rId45"/>
    <p:sldId id="295" r:id="rId46"/>
    <p:sldId id="432" r:id="rId47"/>
    <p:sldId id="296" r:id="rId48"/>
    <p:sldId id="431" r:id="rId49"/>
    <p:sldId id="297" r:id="rId50"/>
    <p:sldId id="436" r:id="rId51"/>
    <p:sldId id="346" r:id="rId52"/>
    <p:sldId id="347" r:id="rId53"/>
    <p:sldId id="313" r:id="rId54"/>
    <p:sldId id="424" r:id="rId55"/>
    <p:sldId id="425" r:id="rId56"/>
    <p:sldId id="423" r:id="rId57"/>
    <p:sldId id="433" r:id="rId58"/>
    <p:sldId id="30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80" autoAdjust="0"/>
  </p:normalViewPr>
  <p:slideViewPr>
    <p:cSldViewPr snapToGrid="0">
      <p:cViewPr varScale="1">
        <p:scale>
          <a:sx n="70" d="100"/>
          <a:sy n="70" d="100"/>
        </p:scale>
        <p:origin x="1666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DF7-BA3B-4FDC-9A38-685357207BE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3D-91E2-4F08-8C51-CB7AC6C2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9858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3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47F40-F6FB-9C47-85BD-88BC52BD2310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03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 smtClean="0"/>
              <a:t>Then we calculate the flood height</a:t>
            </a:r>
            <a:r>
              <a:rPr lang="en-US" baseline="0" dirty="0" smtClean="0"/>
              <a:t> (including surge, tide, and sea level rise) return level for the four climate models, </a:t>
            </a:r>
            <a:r>
              <a:rPr lang="en-US" b="1" baseline="0" dirty="0" smtClean="0"/>
              <a:t>assuming a sea level rise of 1 m for the future climate, for the Battery, NYC. These results show that the</a:t>
            </a:r>
            <a:r>
              <a:rPr lang="en-US" b="1" dirty="0" smtClean="0"/>
              <a:t> combined effects of storm climatology change and sea level rise will greatly shorten the flood return periods for NYC </a:t>
            </a:r>
            <a:r>
              <a:rPr lang="en-US" dirty="0" smtClean="0"/>
              <a:t>and, </a:t>
            </a:r>
            <a:r>
              <a:rPr lang="en-US" b="1" dirty="0" smtClean="0"/>
              <a:t>by the end of the century, the current 100-year surge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 less than every 30 years, with CNRM and GFDL prediction to be less than 10 years, and the 500-year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</a:t>
            </a:r>
            <a:r>
              <a:rPr lang="en-US" b="1" baseline="0" dirty="0" smtClean="0"/>
              <a:t> less than every 200 </a:t>
            </a:r>
            <a:r>
              <a:rPr lang="en-US" b="1" dirty="0" smtClean="0"/>
              <a:t>years, with the CNRM and GFDL</a:t>
            </a:r>
            <a:r>
              <a:rPr lang="en-US" b="1" baseline="0" dirty="0" smtClean="0"/>
              <a:t> </a:t>
            </a:r>
            <a:r>
              <a:rPr lang="en-US" b="1" dirty="0" smtClean="0"/>
              <a:t>prediction to be 20-30 years.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94956-6309-4243-A217-ECC73A5B4E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259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="1" dirty="0" smtClean="0"/>
          </a:p>
          <a:p>
            <a:pPr marL="0" indent="0">
              <a:buFont typeface="Arial"/>
              <a:buNone/>
            </a:pPr>
            <a:r>
              <a:rPr lang="en-US" sz="2400" b="1" dirty="0" smtClean="0">
                <a:latin typeface="Avenir Book"/>
                <a:cs typeface="Avenir Book"/>
              </a:rPr>
              <a:t>Research Study Goals</a:t>
            </a:r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Engage faculty expertise in MIT campus-focused study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Determine MIT flood exposure under climate change </a:t>
            </a:r>
          </a:p>
          <a:p>
            <a:r>
              <a:rPr lang="en-US" sz="2100" dirty="0" smtClean="0">
                <a:latin typeface="Avenir Book"/>
                <a:cs typeface="Avenir Book"/>
              </a:rPr>
              <a:t>Integrate and update MIT campus portion of Cambridge flood map</a:t>
            </a:r>
          </a:p>
          <a:p>
            <a:r>
              <a:rPr lang="en-US" sz="2100" dirty="0" smtClean="0">
                <a:latin typeface="Avenir Book"/>
                <a:cs typeface="Avenir Book"/>
              </a:rPr>
              <a:t>Communicate findings to City and campus area stakeholders</a:t>
            </a:r>
          </a:p>
          <a:p>
            <a:endParaRPr lang="en-US" sz="2400" dirty="0" smtClean="0">
              <a:latin typeface="Avenir Book"/>
              <a:cs typeface="Avenir Book"/>
            </a:endParaRPr>
          </a:p>
          <a:p>
            <a:pPr marL="0" indent="0">
              <a:buFont typeface="Arial"/>
              <a:buNone/>
            </a:pPr>
            <a:r>
              <a:rPr lang="en-US" sz="2400" b="1" dirty="0" smtClean="0">
                <a:latin typeface="Avenir Book"/>
                <a:cs typeface="Avenir Book"/>
              </a:rPr>
              <a:t>Preliminary Findings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Cambridge:</a:t>
            </a:r>
          </a:p>
          <a:p>
            <a:pPr lvl="1"/>
            <a:r>
              <a:rPr lang="en-US" sz="1600" dirty="0" smtClean="0">
                <a:latin typeface="Avenir Book"/>
                <a:cs typeface="Avenir Book"/>
              </a:rPr>
              <a:t>Future storms yield more rain than historic storms</a:t>
            </a:r>
          </a:p>
          <a:p>
            <a:pPr lvl="1"/>
            <a:r>
              <a:rPr lang="en-US" sz="1700" dirty="0" smtClean="0">
                <a:latin typeface="Avenir Book"/>
                <a:cs typeface="Avenir Book"/>
              </a:rPr>
              <a:t>More frequent probability of intense rain storms</a:t>
            </a:r>
          </a:p>
          <a:p>
            <a:pPr lvl="0"/>
            <a:r>
              <a:rPr lang="en-US" sz="2100" dirty="0" smtClean="0">
                <a:latin typeface="Avenir Book"/>
                <a:cs typeface="Avenir Book"/>
              </a:rPr>
              <a:t>MIT Campus:</a:t>
            </a:r>
          </a:p>
          <a:p>
            <a:pPr lvl="1"/>
            <a:r>
              <a:rPr lang="en-US" sz="1700" dirty="0" smtClean="0">
                <a:latin typeface="Avenir Book"/>
                <a:cs typeface="Avenir Book"/>
              </a:rPr>
              <a:t>Most of campus exposed to flooding from 100 year storm, today</a:t>
            </a:r>
          </a:p>
          <a:p>
            <a:pPr lvl="1"/>
            <a:r>
              <a:rPr lang="en-US" sz="1700" dirty="0" smtClean="0">
                <a:latin typeface="Avenir Book"/>
                <a:cs typeface="Avenir Book"/>
              </a:rPr>
              <a:t>Greater exposure anticipated </a:t>
            </a:r>
            <a:endParaRPr lang="en-US" b="1" dirty="0" smtClean="0"/>
          </a:p>
          <a:p>
            <a:pPr marL="228600" indent="-228600">
              <a:buAutoNum type="arabicPeriod"/>
            </a:pPr>
            <a:endParaRPr lang="en-US" b="1" dirty="0" smtClean="0"/>
          </a:p>
          <a:p>
            <a:pPr marL="228600" indent="-228600">
              <a:buAutoNum type="arabicPeriod"/>
            </a:pPr>
            <a:endParaRPr lang="en-US" b="1" dirty="0" smtClean="0"/>
          </a:p>
          <a:p>
            <a:pPr marL="228600" indent="-228600">
              <a:buAutoNum type="arabicPeriod"/>
            </a:pPr>
            <a:endParaRPr lang="en-US" b="1" dirty="0" smtClean="0"/>
          </a:p>
          <a:p>
            <a:pPr marL="0" indent="0">
              <a:buFontTx/>
              <a:buNone/>
            </a:pPr>
            <a:r>
              <a:rPr lang="en-US" b="1" dirty="0" smtClean="0"/>
              <a:t>BACKGROUND CONTEXT FOR SLIDES</a:t>
            </a:r>
          </a:p>
          <a:p>
            <a:pPr marL="228600" indent="-228600">
              <a:buAutoNum type="arabicPeriod"/>
            </a:pPr>
            <a:endParaRPr lang="en-US" b="1" dirty="0" smtClean="0"/>
          </a:p>
          <a:p>
            <a:pPr marL="228600" indent="-228600">
              <a:buAutoNum type="arabicPeriod"/>
            </a:pPr>
            <a:r>
              <a:rPr lang="en-US" b="1" dirty="0" smtClean="0"/>
              <a:t>GOAL</a:t>
            </a:r>
            <a:r>
              <a:rPr lang="en-US" dirty="0" smtClean="0"/>
              <a:t>:  MIT seeks to bring its</a:t>
            </a:r>
            <a:r>
              <a:rPr lang="en-US" baseline="0" dirty="0" smtClean="0"/>
              <a:t> research expertise in global</a:t>
            </a:r>
            <a:r>
              <a:rPr lang="en-US" dirty="0" smtClean="0"/>
              <a:t> climate change</a:t>
            </a:r>
            <a:r>
              <a:rPr lang="en-US" baseline="0" dirty="0" smtClean="0"/>
              <a:t> modelling to the Cambridge campus-scale for enhancing the region and campus understanding of anticipated climate change impacts.</a:t>
            </a:r>
            <a:endParaRPr lang="en-US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The Cambridge Climate Vulnerability Assessment</a:t>
            </a:r>
            <a:r>
              <a:rPr lang="en-US" baseline="0" dirty="0" smtClean="0"/>
              <a:t> (2015) only modelled publicly-owned stormwater systems, so this study seeks to model the MIT campus and stormwater system and feed this portion back into the City’s comprehensive model.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Background:</a:t>
            </a:r>
          </a:p>
          <a:p>
            <a:pPr marL="1143000" lvl="2" indent="-228600">
              <a:buAutoNum type="arabicPeriod"/>
            </a:pPr>
            <a:r>
              <a:rPr lang="en-US" baseline="0" dirty="0" smtClean="0"/>
              <a:t>(Cambridge Climate Vulnerability Assessment deems “inland flooding” as a primary climate hazard, characterized by intense precipitation that exceeds capacity of stormwater systems causing a back-up and flooding of manholes and streets). </a:t>
            </a:r>
          </a:p>
          <a:p>
            <a:pPr marL="1143000" lvl="2" indent="-228600">
              <a:buAutoNum type="arabicPeriod"/>
            </a:pPr>
            <a:r>
              <a:rPr lang="en-US" baseline="0" dirty="0" smtClean="0"/>
              <a:t>(City modelled and mapped this flooding and revealed significant city-wide flooding of critical infrastructure and assets for 100 year probability storm with 24 hours of rainfall in 2030 and 2070 climate conditions.)</a:t>
            </a:r>
          </a:p>
          <a:p>
            <a:pPr marL="228600" indent="-228600">
              <a:buAutoNum type="arabicPeriod"/>
            </a:pPr>
            <a:r>
              <a:rPr lang="en-US" b="1" dirty="0" smtClean="0"/>
              <a:t>METHOD</a:t>
            </a:r>
            <a:r>
              <a:rPr lang="en-US" dirty="0" smtClean="0"/>
              <a:t>:</a:t>
            </a:r>
            <a:r>
              <a:rPr lang="en-US" baseline="0" dirty="0" smtClean="0"/>
              <a:t>  </a:t>
            </a:r>
            <a:r>
              <a:rPr lang="en-US" dirty="0" smtClean="0"/>
              <a:t>To determine MIT’s campus</a:t>
            </a:r>
            <a:r>
              <a:rPr lang="en-US" baseline="0" dirty="0" smtClean="0"/>
              <a:t> flood exposure to future precipitation events, </a:t>
            </a:r>
            <a:r>
              <a:rPr lang="en-US" dirty="0" smtClean="0"/>
              <a:t>MIT Office of Sustainability</a:t>
            </a:r>
            <a:r>
              <a:rPr lang="en-US" baseline="0" dirty="0" smtClean="0"/>
              <a:t> </a:t>
            </a:r>
            <a:r>
              <a:rPr lang="en-US" dirty="0" smtClean="0"/>
              <a:t>engaged faculty expertise with global modelling methods</a:t>
            </a:r>
            <a:r>
              <a:rPr lang="en-US" baseline="0" dirty="0" smtClean="0"/>
              <a:t> to: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Downscale MIT Synthetic Tropical Cyclone Generator to Cambridge for evaluating the probability of tropical storms impacting Cambridge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Evaluate probability of rainfall totals from 5,000 storms under future climate conditions, aligning with Cambridge study parameters.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Model the campus stormwater system to determine its capacity to cope with projected rainfall amounts for future 10, 50, 100, 500 year storms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b="1" dirty="0" smtClean="0"/>
              <a:t>PRELIMINARY FINDINGS</a:t>
            </a:r>
            <a:r>
              <a:rPr lang="en-US" dirty="0" smtClean="0"/>
              <a:t>:</a:t>
            </a:r>
          </a:p>
          <a:p>
            <a:pPr marL="685800" lvl="1" indent="-228600">
              <a:buAutoNum type="arabicPeriod"/>
            </a:pPr>
            <a:r>
              <a:rPr lang="en-US" dirty="0" smtClean="0"/>
              <a:t>Cambridge: Future</a:t>
            </a:r>
            <a:r>
              <a:rPr lang="en-US" baseline="0" dirty="0" smtClean="0"/>
              <a:t> storms under climate change conditions yield considerably more rainfall to Cambridge during 24 hour rainfall events compared to historic 24 hour rainfall totals; with greater probability of return of intense storms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MIT Campus:  Much of the campus is likely to be exposed to flooding from a 100 year probability storm today, with even more flooding anticipated from a 100 year storm in the future.</a:t>
            </a:r>
          </a:p>
          <a:p>
            <a:pPr marL="228600" lvl="0" indent="-228600">
              <a:buAutoNum type="arabicPeriod"/>
            </a:pPr>
            <a:r>
              <a:rPr lang="en-US" b="1" baseline="0" dirty="0" smtClean="0"/>
              <a:t>NEXT STEPS: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Finalize study to confirm projected flood exposure and inundation maps from different size storms (early Feb)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Integrate updated flood model into City of Cambridge flood model by filing in the missing MIT portion and identifying potential impacts with City/campus boundary conditions (Feb)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Communicate results to city and campus stakeholders (Feb/March)</a:t>
            </a:r>
          </a:p>
          <a:p>
            <a:pPr marL="228600" lvl="0" indent="-228600">
              <a:buAutoNum type="arabicPeriod"/>
            </a:pPr>
            <a:endParaRPr lang="en-US" baseline="0" dirty="0" smtClean="0"/>
          </a:p>
          <a:p>
            <a:pPr marL="0" lvl="0" indent="0">
              <a:buFontTx/>
              <a:buNone/>
            </a:pPr>
            <a:r>
              <a:rPr lang="en-US" b="1" baseline="0" dirty="0" smtClean="0"/>
              <a:t>GRAPHIC NOTES</a:t>
            </a:r>
            <a:endParaRPr lang="en-US" b="1" dirty="0" smtClean="0"/>
          </a:p>
          <a:p>
            <a:pPr marL="685800" lvl="1" indent="-228600">
              <a:buAutoNum type="arabicPeriod"/>
            </a:pPr>
            <a:r>
              <a:rPr lang="en-US" dirty="0" smtClean="0"/>
              <a:t>RED notes rainfall</a:t>
            </a:r>
            <a:r>
              <a:rPr lang="en-US" baseline="0" dirty="0" smtClean="0"/>
              <a:t> totals from tropical storm model of 5,000 storms during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climate conditions (1981 – 2000)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BLUE notes rainfall totals from tropical storm model of 5,000 storms during future climate change conditions (2081-2100) under GHG atmospheric level RCP 8.5).</a:t>
            </a:r>
          </a:p>
          <a:p>
            <a:pPr marL="1143000" lvl="2" indent="-228600">
              <a:buAutoNum type="arabicPeriod"/>
            </a:pPr>
            <a:r>
              <a:rPr lang="en-US" baseline="0" dirty="0" smtClean="0"/>
              <a:t>RCP 8.5 - </a:t>
            </a:r>
            <a:r>
              <a:rPr lang="en-US" dirty="0" smtClean="0"/>
              <a:t>"Representative Concentration Pathway (RCP) refers to </a:t>
            </a:r>
            <a:r>
              <a:rPr lang="en-US" dirty="0" err="1" smtClean="0"/>
              <a:t>aconsistent</a:t>
            </a:r>
            <a:r>
              <a:rPr lang="en-US" dirty="0" smtClean="0"/>
              <a:t> set of projections for climate modeling, pattern scaling and atmospheric chemistry modeling," (NOAA)</a:t>
            </a:r>
          </a:p>
          <a:p>
            <a:pPr marL="685800" lvl="1" indent="-228600">
              <a:buAutoNum type="arabicPeriod"/>
            </a:pPr>
            <a:r>
              <a:rPr lang="en-US" dirty="0" smtClean="0"/>
              <a:t>Study</a:t>
            </a:r>
            <a:r>
              <a:rPr lang="en-US" baseline="0" dirty="0" smtClean="0"/>
              <a:t> is being led by Dr. Kerry Emanuel (Professor of Atmospheric Science) and Dr. Ken Strzepek (Research Scientist, MIT Joint Program on Science and Policy of Global Change)</a:t>
            </a:r>
            <a:endParaRPr lang="en-US" dirty="0" smtClean="0"/>
          </a:p>
          <a:p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40D80-9EB1-814E-9588-7B57D3D4F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310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Scenario</a:t>
            </a:r>
            <a:r>
              <a:rPr lang="en-US" baseline="0" dirty="0" smtClean="0"/>
              <a:t> shows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probability storm surge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2070 (with sea level rise and climate changes)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 would flank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Charles River dam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 areas of the campus with 1-3 feet of peak flood water. 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overtop the seawall along Memorial Drive, surge water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propagate stormwater drainage pipes and flood lowest campus elevation areas along Vassar and Albany and Main St.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 that would likely be flooded include many of the same lower elevation areas that are of risk and noted below under probable precipitation-flooding areas.</a:t>
            </a:r>
          </a:p>
          <a:p>
            <a:pPr marL="228600" indent="-228600">
              <a:buAutoNum type="arabicPeriod"/>
            </a:pPr>
            <a:r>
              <a:rPr lang="en-US" dirty="0" smtClean="0"/>
              <a:t>Scenario</a:t>
            </a:r>
            <a:r>
              <a:rPr lang="en-US" baseline="0" dirty="0" smtClean="0"/>
              <a:t> o</a:t>
            </a:r>
            <a:r>
              <a:rPr lang="en-US" dirty="0" smtClean="0"/>
              <a:t>nly accounts for a surge of seawater,</a:t>
            </a:r>
            <a:r>
              <a:rPr lang="en-US" baseline="0" dirty="0" smtClean="0"/>
              <a:t> </a:t>
            </a:r>
            <a:r>
              <a:rPr lang="en-US" dirty="0" smtClean="0"/>
              <a:t>not precipitation</a:t>
            </a:r>
            <a:r>
              <a:rPr lang="en-US" baseline="0" dirty="0" smtClean="0"/>
              <a:t> run-off from Cambridge land.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Surge would likely bring salty water into campus utility and building</a:t>
            </a:r>
            <a:r>
              <a:rPr lang="en-US" baseline="0" dirty="0" smtClean="0"/>
              <a:t> systems.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KEY ASSUMPTIONS FOR MODELLING: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MassDOT</a:t>
            </a:r>
            <a:r>
              <a:rPr lang="en-US" baseline="0" dirty="0" smtClean="0"/>
              <a:t>/Central Artery Tunnel Flood Study - https://</a:t>
            </a:r>
            <a:r>
              <a:rPr lang="en-US" baseline="0" dirty="0" err="1" smtClean="0"/>
              <a:t>www.massdot.state.ma.us</a:t>
            </a:r>
            <a:r>
              <a:rPr lang="en-US" baseline="0" dirty="0" smtClean="0"/>
              <a:t>/Portals/8/docs/environmental/</a:t>
            </a:r>
            <a:r>
              <a:rPr lang="en-US" baseline="0" dirty="0" err="1" smtClean="0"/>
              <a:t>SustainabilityEMS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Pilot_Project_Report_MassDOT_FHWA.pdf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40D80-9EB1-814E-9588-7B57D3D4F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50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D1C3D-91E2-4F08-8C51-CB7AC6C2E6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3B62D8-56B7-48E0-8636-11251B392395}" type="slidenum">
              <a:rPr lang="en-US" sz="1200">
                <a:solidFill>
                  <a:prstClr val="black"/>
                </a:solidFill>
              </a:rPr>
              <a:pPr algn="r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104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A9CAC2-4A9C-4B14-8E39-3861C45665CD}" type="slidenum">
              <a:rPr lang="en-US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98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ACDF2F-F273-42A2-BFEB-EE725052766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07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CEA78-20DE-43D3-81D0-F7FD35B7935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26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7586C0-6118-4664-AA26-D64DA4BA5A7E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7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BC7D-5E53-40A6-BC97-FDDD36EF9436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C9E16-4896-432B-B748-73A674FB1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32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92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377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267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72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833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276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396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955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572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207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7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76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746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915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96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9BABF-F942-45AC-A6B0-B4B9C9460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851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691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782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357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98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049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316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299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242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862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365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524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657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104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086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614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50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5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601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877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746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040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60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200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987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844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849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36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474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528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810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687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1602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982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09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214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58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550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8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31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108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327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5179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3669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08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943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522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974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436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28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114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928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671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3366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472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9905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7357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78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603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048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8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770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130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750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4485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362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45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729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897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526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71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78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757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727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959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8374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6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1071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777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264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10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3091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775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13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450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905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861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854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1321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2"/>
            <a:ext cx="8002588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4" y="1484313"/>
            <a:ext cx="3917950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4" y="1484313"/>
            <a:ext cx="3919537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4983B6-8FCA-054C-AB22-E96408F871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20796"/>
      </p:ext>
    </p:extLst>
  </p:cSld>
  <p:clrMapOvr>
    <a:masterClrMapping/>
  </p:clrMapOvr>
  <p:transition spd="med">
    <p:blinds dir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01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1348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99305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89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0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650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2843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912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075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5951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7963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620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9649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642938" y="1771622"/>
            <a:ext cx="9201558" cy="1865126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703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pPr>
            <a:r>
              <a:t>This is an Example of a Title </a:t>
            </a:r>
            <a:br/>
            <a:r>
              <a:t>That Runs on Two Lines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74" y="351160"/>
            <a:ext cx="295572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-6340" y="173"/>
            <a:ext cx="9144000" cy="109609"/>
          </a:xfrm>
          <a:prstGeom prst="rect">
            <a:avLst/>
          </a:prstGeom>
          <a:solidFill>
            <a:srgbClr val="2E34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738649" y="3156506"/>
            <a:ext cx="1025496" cy="1"/>
          </a:xfrm>
          <a:prstGeom prst="line">
            <a:avLst/>
          </a:prstGeom>
          <a:ln w="88900">
            <a:solidFill>
              <a:srgbClr val="00AEEF"/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2400"/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5"/>
          </p:nvPr>
        </p:nvSpPr>
        <p:spPr>
          <a:xfrm>
            <a:off x="669911" y="3996036"/>
            <a:ext cx="5204384" cy="12741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by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Julie Newman Ph.D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6"/>
          </p:nvPr>
        </p:nvSpPr>
        <p:spPr>
          <a:xfrm>
            <a:off x="642938" y="5027720"/>
            <a:ext cx="5040804" cy="1089529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2109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30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Director, Office of Sustainability and Lecturer, </a:t>
            </a:r>
            <a:br/>
            <a:r>
              <a:t>MIT Department of Urban Studies and Planning</a:t>
            </a:r>
            <a:br/>
            <a:r>
              <a:t>Massachusetts Institute of Technology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57515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921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91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0208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998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866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165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2323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5340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10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0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5596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5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9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10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14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12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4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23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29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6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27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3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6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98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7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72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99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9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0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02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7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7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61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33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38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5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97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7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9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38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79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02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959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56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44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26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7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99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80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18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75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19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15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29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1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3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441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5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1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18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76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473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346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60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0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5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205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19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66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5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95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761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705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5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4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617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149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197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745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570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555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321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312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832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8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7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6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2235C40-BB69-C848-9353-34F559BDBA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D0FCA56-93A1-5149-8351-807F539EF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0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3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0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8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2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5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4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5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6/6c/Arrhenius2.jpg" TargetMode="External"/><Relationship Id="rId1" Type="http://schemas.openxmlformats.org/officeDocument/2006/relationships/slideLayout" Target="../slideLayouts/slideLayout2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4/6183/473.summary?sid=85bb0968-ffdd-45be-94e7-a57c2bf60676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iso.oceanobs.com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0781" cy="685799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50269" y="797482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 Are Coastal Cities Sustainable?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EAPS and Lorenz Center, MIT</a:t>
            </a:r>
          </a:p>
        </p:txBody>
      </p:sp>
    </p:spTree>
    <p:extLst>
      <p:ext uri="{BB962C8B-B14F-4D97-AF65-F5344CB8AC3E}">
        <p14:creationId xmlns:p14="http://schemas.microsoft.com/office/powerpoint/2010/main" val="14799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001247"/>
            <a:ext cx="6858000" cy="5392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0" y="211015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“Nuisance Flooding”, Miami Beach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7" y="1059577"/>
            <a:ext cx="7542883" cy="5217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138" y="304800"/>
            <a:ext cx="845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Coastal Storm Surge Flooding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5538" y="6361723"/>
            <a:ext cx="420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Credit: Associated Press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9846" y="6134565"/>
            <a:ext cx="342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Flooding from Hurricane Sandy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0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2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 Risks: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Wind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Rain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3458" name="Picture 2" descr="http://www.google.com/url?source=imglanding&amp;ct=img&amp;q=http://vogeltalksrving.com/wp-content/uploads/2011/09/hurricane_wind.jpg&amp;sa=X&amp;ei=8QetT4ngNOba6gHprP2ZDQ&amp;ved=0CAoQ8wc4zAI&amp;usg=AFQjCNGvXXiQXxHI6sK1etVkmTIMDhCx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682" y="1210443"/>
            <a:ext cx="2743200" cy="172763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2" y="2945847"/>
            <a:ext cx="2706882" cy="189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37" y="4924425"/>
            <a:ext cx="2721745" cy="18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9" y="634477"/>
            <a:ext cx="8186031" cy="5535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644" y="6310057"/>
            <a:ext cx="804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Dominica in the wake of Hurricane Maria</a:t>
            </a:r>
          </a:p>
        </p:txBody>
      </p:sp>
    </p:spTree>
    <p:extLst>
      <p:ext uri="{BB962C8B-B14F-4D97-AF65-F5344CB8AC3E}">
        <p14:creationId xmlns:p14="http://schemas.microsoft.com/office/powerpoint/2010/main" val="42681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Privately insured… $$$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Publicly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insured…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No $$$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138" y="6181969"/>
            <a:ext cx="847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It is likely that water risks will be absorbed by private insurance in the U.S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06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524" y="6240256"/>
            <a:ext cx="852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 from Hurricane Harvey</a:t>
            </a:r>
          </a:p>
        </p:txBody>
      </p:sp>
    </p:spTree>
    <p:extLst>
      <p:ext uri="{BB962C8B-B14F-4D97-AF65-F5344CB8AC3E}">
        <p14:creationId xmlns:p14="http://schemas.microsoft.com/office/powerpoint/2010/main" val="90519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752600"/>
            <a:ext cx="8229600" cy="30781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Limitations of the Actuarial Approach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20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hurr_damage_cat"/>
          <p:cNvPicPr>
            <a:picLocks noChangeAspect="1" noChangeArrowheads="1"/>
          </p:cNvPicPr>
          <p:nvPr/>
        </p:nvPicPr>
        <p:blipFill>
          <a:blip r:embed="rId4" cstate="print"/>
          <a:srcRect t="5711"/>
          <a:stretch>
            <a:fillRect/>
          </a:stretch>
        </p:blipFill>
        <p:spPr bwMode="auto">
          <a:xfrm>
            <a:off x="609600" y="974725"/>
            <a:ext cx="8077200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Hurricane Damage, 1900-2004,Adjusted for Inflation, Wealth, and Population</a:t>
            </a:r>
          </a:p>
        </p:txBody>
      </p:sp>
    </p:spTree>
    <p:extLst>
      <p:ext uri="{BB962C8B-B14F-4D97-AF65-F5344CB8AC3E}">
        <p14:creationId xmlns:p14="http://schemas.microsoft.com/office/powerpoint/2010/main" val="4096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9" descr="hurr_num_cat"/>
          <p:cNvPicPr>
            <a:picLocks noChangeAspect="1" noChangeArrowheads="1"/>
          </p:cNvPicPr>
          <p:nvPr/>
        </p:nvPicPr>
        <p:blipFill>
          <a:blip r:embed="rId4" cstate="print"/>
          <a:srcRect t="5711"/>
          <a:stretch>
            <a:fillRect/>
          </a:stretch>
        </p:blipFill>
        <p:spPr bwMode="auto">
          <a:xfrm>
            <a:off x="609600" y="1146175"/>
            <a:ext cx="80772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685800" y="152400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Number of Landfall Events, by Category, 1870-2004</a:t>
            </a:r>
          </a:p>
        </p:txBody>
      </p:sp>
    </p:spTree>
    <p:extLst>
      <p:ext uri="{BB962C8B-B14F-4D97-AF65-F5344CB8AC3E}">
        <p14:creationId xmlns:p14="http://schemas.microsoft.com/office/powerpoint/2010/main" val="31610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Few Essential Points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Sea level is rising and will continue to do so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 many places, the most serious 	consequences come from storm surges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Hurricane intensity and freshwater flooding 	are expected to </a:t>
            </a:r>
            <a:r>
              <a:rPr lang="en-US" dirty="0" smtClean="0"/>
              <a:t>increase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Resilience and sustainability are local issues</a:t>
            </a:r>
            <a:endParaRPr lang="en-US" dirty="0" smtClean="0"/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A few case studies</a:t>
            </a:r>
          </a:p>
        </p:txBody>
      </p:sp>
    </p:spTree>
    <p:extLst>
      <p:ext uri="{BB962C8B-B14F-4D97-AF65-F5344CB8AC3E}">
        <p14:creationId xmlns:p14="http://schemas.microsoft.com/office/powerpoint/2010/main" val="36382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Limitations of a strictly statistical approach to hurricane risk assessment</a:t>
            </a:r>
            <a:endParaRPr lang="en-US" sz="30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8077200" cy="38100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0F2AB1"/>
                </a:solidFill>
              </a:rPr>
              <a:t>&gt;50% of all normalized </a:t>
            </a:r>
            <a:r>
              <a:rPr lang="en-US" sz="2600" dirty="0" smtClean="0">
                <a:solidFill>
                  <a:srgbClr val="0F2AB1"/>
                </a:solidFill>
              </a:rPr>
              <a:t>U.S. hurricane damage </a:t>
            </a:r>
            <a:r>
              <a:rPr lang="en-US" sz="2600" dirty="0">
                <a:solidFill>
                  <a:srgbClr val="0F2AB1"/>
                </a:solidFill>
              </a:rPr>
              <a:t>caused by </a:t>
            </a:r>
            <a:r>
              <a:rPr lang="en-US" sz="2600" b="1" dirty="0">
                <a:solidFill>
                  <a:srgbClr val="0F2AB1"/>
                </a:solidFill>
              </a:rPr>
              <a:t>top 8 events</a:t>
            </a:r>
            <a:r>
              <a:rPr lang="en-US" sz="2600" dirty="0">
                <a:solidFill>
                  <a:srgbClr val="0F2AB1"/>
                </a:solidFill>
              </a:rPr>
              <a:t>, all category 3, 4 and 5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FF0000"/>
                </a:solidFill>
              </a:rPr>
              <a:t>&gt;90% </a:t>
            </a:r>
            <a:r>
              <a:rPr lang="en-US" sz="2600" dirty="0">
                <a:solidFill>
                  <a:srgbClr val="0F2AB1"/>
                </a:solidFill>
              </a:rPr>
              <a:t>of all damage caused by storms of category 3 and greater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0F2AB1"/>
                </a:solidFill>
              </a:rPr>
              <a:t>Category 3,4 and 5 events are only 13% of total landfalling events; only 30 since 1870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0F2AB1"/>
                </a:solidFill>
              </a:rPr>
              <a:t>    </a:t>
            </a:r>
            <a:r>
              <a:rPr lang="en-US" sz="2600" dirty="0" smtClean="0">
                <a:solidFill>
                  <a:srgbClr val="0F2AB1"/>
                </a:solidFill>
              </a:rPr>
              <a:t>  </a:t>
            </a:r>
            <a:r>
              <a:rPr lang="en-US" sz="2600" b="1" i="1" dirty="0" smtClean="0">
                <a:solidFill>
                  <a:srgbClr val="0F2AB1"/>
                </a:solidFill>
              </a:rPr>
              <a:t>Landfalling </a:t>
            </a:r>
            <a:r>
              <a:rPr lang="en-US" sz="2600" b="1" i="1" dirty="0">
                <a:solidFill>
                  <a:srgbClr val="0F2AB1"/>
                </a:solidFill>
              </a:rPr>
              <a:t>storm statistics are </a:t>
            </a:r>
            <a:r>
              <a:rPr lang="en-US" sz="2600" b="1" i="1" dirty="0" smtClean="0">
                <a:solidFill>
                  <a:srgbClr val="0F2AB1"/>
                </a:solidFill>
              </a:rPr>
              <a:t>inadequate </a:t>
            </a:r>
            <a:r>
              <a:rPr lang="en-US" sz="2600" b="1" i="1" dirty="0">
                <a:solidFill>
                  <a:srgbClr val="0F2AB1"/>
                </a:solidFill>
              </a:rPr>
              <a:t>for assessing hurricane risk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4495800"/>
          <a:ext cx="4508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5" imgW="139680" imgH="126720" progId="Equation.DSMT4">
                  <p:embed/>
                </p:oleObj>
              </mc:Choice>
              <mc:Fallback>
                <p:oleObj name="Equation" r:id="rId5" imgW="13968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95800"/>
                        <a:ext cx="45085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0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009" y="231608"/>
            <a:ext cx="8589981" cy="1706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Risk Assessment by Direct Numerical Simulation of Hurricanes:</a:t>
            </a:r>
            <a:r>
              <a:rPr lang="en-US" sz="36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36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Problem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8229600" cy="4038600"/>
          </a:xfrm>
        </p:spPr>
        <p:txBody>
          <a:bodyPr>
            <a:normAutofit lnSpcReduction="10000"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28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The hurricane eyewall is a </a:t>
            </a:r>
            <a:r>
              <a:rPr lang="en-US" sz="28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front, </a:t>
            </a:r>
            <a:r>
              <a:rPr lang="en-US" sz="28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attaining scales of ~ 1 km or </a:t>
            </a:r>
            <a:r>
              <a:rPr lang="en-US" sz="28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less</a:t>
            </a:r>
          </a:p>
          <a:p>
            <a:pPr>
              <a:buSzPct val="60000"/>
              <a:buBlip>
                <a:blip r:embed="rId3"/>
              </a:buBlip>
            </a:pPr>
            <a:endParaRPr lang="en-US" sz="28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60000"/>
              <a:buBlip>
                <a:blip r:embed="rId3"/>
              </a:buBlip>
            </a:pPr>
            <a:r>
              <a:rPr lang="en-US" sz="28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At the same time, the storm’s circulation extends to ~1000 km and is embedded in much larger scale </a:t>
            </a:r>
            <a:r>
              <a:rPr lang="en-US" sz="28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flows</a:t>
            </a:r>
          </a:p>
          <a:p>
            <a:pPr marL="0" indent="0">
              <a:buSzPct val="60000"/>
              <a:buNone/>
            </a:pPr>
            <a:endParaRPr lang="en-US" sz="2800" b="1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60000"/>
              <a:buBlip>
                <a:blip r:embed="rId3"/>
              </a:buBlip>
            </a:pPr>
            <a:r>
              <a:rPr lang="en-US" sz="28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The computational nodes of global models are typically spaced 100 km apart</a:t>
            </a:r>
            <a:endParaRPr lang="en-US" sz="2800" b="1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165230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57800" y="91440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Histograms of Tropical Cyclone Intensity as Simulated by a Global Model with 50 km grid point spacing. (Courtesy Isaac Held, GFDL)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324100" y="3276600"/>
            <a:ext cx="1447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36576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Global models do not simulate the storms that cause destruction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2895600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619500" y="3390900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4600" y="2667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590800" y="2971800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deal with this?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3809023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ocean-atmosphere hurricane model in GCM or reanalysis data</a:t>
            </a:r>
          </a:p>
          <a:p>
            <a:pPr>
              <a:buSzPct val="60000"/>
              <a:buBlip>
                <a:blip r:embed="rId3"/>
              </a:buBlip>
            </a:pPr>
            <a:endParaRPr lang="en-US" sz="3600" b="1" dirty="0" smtClean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 apply mathematical emulator of a full physics intensity model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4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Sample Storm Wind Swath</a:t>
            </a:r>
            <a:endParaRPr lang="en-US" sz="32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2" descr="C:\Users\Kerry Emaanuel\Graphics\Transparent Figures\New_England_swa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7056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40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4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3425" y="0"/>
            <a:ext cx="7886700" cy="109537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Projections of U.S. Hurricane Landfall Power from 6 CMIP5 models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015561"/>
            <a:ext cx="7834681" cy="56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Accumulated Rainfall (mm)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2" cstate="print"/>
          <a:srcRect t="8696"/>
          <a:stretch>
            <a:fillRect/>
          </a:stretch>
        </p:blipFill>
        <p:spPr bwMode="auto">
          <a:xfrm>
            <a:off x="1066800" y="762012"/>
            <a:ext cx="7162800" cy="588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25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4" y="1559244"/>
            <a:ext cx="7378662" cy="5049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89" y="241540"/>
            <a:ext cx="81778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at Houston, from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 and 2081-2100,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Each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Shading shows spread among the models.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846344" y="1936005"/>
            <a:ext cx="8626" cy="412342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04069" y="4711485"/>
            <a:ext cx="119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Harvey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29589" y="5080817"/>
            <a:ext cx="616755" cy="33578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9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2544762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Svante</a:t>
            </a:r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Arrhenius, 1859-1927</a:t>
            </a:r>
            <a:endParaRPr lang="en-US" sz="40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 descr="File:Arrheni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959" y="228600"/>
            <a:ext cx="3163316" cy="39624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doubling of the percentage of carbon dioxide in the air would raise the temperature of the earth's surface by 4°; and if the carbon dioxide were increased fourfold, the temperature would rise by 8°.”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Världarnas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utveckling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Worlds in the Making), 1906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14600" y="228600"/>
            <a:ext cx="5181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Simulation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Kerry\Documents\Riskproject\Surge\gri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729" y="1257299"/>
            <a:ext cx="7258108" cy="482697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266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ADCIRC Mesh</a:t>
            </a:r>
            <a:endParaRPr lang="en-US" sz="3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3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00" y="267137"/>
            <a:ext cx="8140700" cy="610318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Sandy:  ~ 400 years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5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GCM flood height return level, Battery, Manhattan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(assuming SLR of 1 m for the future climate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Black: Current climate (1981-2000)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Blue: A1B future climate (2081-2100)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Red: A1B future climate (2081-2100) with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10% and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21%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Lin et al.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(2012)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"/>
            <a:ext cx="8835779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792" y="6211669"/>
            <a:ext cx="883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Aerts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C. J. H. J., W. J. W.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Botzen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K. Emanuel, N. Lin, H. de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Moel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and E. O. Michel-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Kerjan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2014: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hlinkClick r:id="rId3"/>
              </a:rPr>
              <a:t>Evaluating flood resilience strategies for coastal megacities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</a:rPr>
              <a:t>Science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344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473-475.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" y="685800"/>
            <a:ext cx="9139798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Benefit-Cost Ratios</a:t>
            </a:r>
            <a:endParaRPr lang="en-US" sz="2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3831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919422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1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21" y="598391"/>
            <a:ext cx="6443831" cy="5555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1525" y="6153866"/>
            <a:ext cx="770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From: </a:t>
            </a:r>
            <a:r>
              <a:rPr lang="en-US" i="1" dirty="0" smtClean="0"/>
              <a:t>American </a:t>
            </a:r>
            <a:r>
              <a:rPr lang="en-US" i="1" dirty="0"/>
              <a:t>Climate </a:t>
            </a:r>
            <a:r>
              <a:rPr lang="en-US" i="1" dirty="0" smtClean="0"/>
              <a:t>Prospectus Economic </a:t>
            </a:r>
            <a:r>
              <a:rPr lang="en-US" i="1" dirty="0"/>
              <a:t>Risks in the United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7218" y="4292302"/>
            <a:ext cx="129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alone</a:t>
            </a:r>
            <a:endParaRPr lang="en-US" sz="1400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3942677" y="4815522"/>
            <a:ext cx="242048" cy="30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84725" y="3700631"/>
            <a:ext cx="165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+ changing storms</a:t>
            </a:r>
            <a:endParaRPr lang="en-US" sz="14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013063" y="4223851"/>
            <a:ext cx="1" cy="44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Tropical Storm 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65" y="1114769"/>
            <a:ext cx="5997388" cy="4777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4298" y="6202662"/>
            <a:ext cx="211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Hourly Precipitation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5Km by 5 km Grid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70010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" y="0"/>
            <a:ext cx="9144002" cy="5390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539061"/>
            <a:ext cx="9143999" cy="6318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" y="539061"/>
            <a:ext cx="5436782" cy="1731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7982" y="0"/>
            <a:ext cx="3781353" cy="386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9990" y="45439"/>
            <a:ext cx="383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Regular"/>
                <a:ea typeface="+mn-ea"/>
                <a:cs typeface="Avenir Next Regular"/>
              </a:rPr>
              <a:t>CLIMATE VULNERABILITY:  FLOODING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Regular"/>
              <a:ea typeface="+mn-ea"/>
              <a:cs typeface="Avenir Next Regular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-3069027" y="804750"/>
            <a:ext cx="3185202" cy="553841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Research Study Goals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Engage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faculty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expertise in MIT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campus-focused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study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Determine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MIT flood exposure under climate change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Integrate and update MIT campus portion of Cambridge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flood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map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Communicate findings to City and campus area stakeholders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Preliminary Findings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Cambridge: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Future storms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yield more rain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than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historic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storms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More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frequent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probability of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intense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rain storms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MIT Campus: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Most of campus exposed to flooding from 100 year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storm, today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G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reater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exposure anticipated under future 100 year storm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004" y="829552"/>
            <a:ext cx="4815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Modelling of Future Cambridge Precipitation Totals (24 hour storms)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43005" y="-153618"/>
            <a:ext cx="5751735" cy="6273756"/>
            <a:chOff x="3392265" y="262710"/>
            <a:chExt cx="5751735" cy="62737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2" t="5744" r="4294"/>
            <a:stretch/>
          </p:blipFill>
          <p:spPr>
            <a:xfrm>
              <a:off x="3657600" y="2021052"/>
              <a:ext cx="5486400" cy="451541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935150" y="2199464"/>
              <a:ext cx="50430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Red: 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Baseline modelled storms (1981-2000)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Blue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:  Projected storms climate change (2081-2100)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1183" y="6147824"/>
              <a:ext cx="27744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Number of modelled storms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1040014" y="2614961"/>
              <a:ext cx="5043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Total rainfall per storm (inches)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54118" y="6053186"/>
            <a:ext cx="5803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Source: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Dr. Kerry Emanuel (Professor of Atmospheric Science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); Dr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 Ken Strzepek (Research Scientist, MIT Joint Program on Science and Policy of Global Change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339" t="19799" r="22351"/>
          <a:stretch/>
        </p:blipFill>
        <p:spPr>
          <a:xfrm>
            <a:off x="716530" y="2593547"/>
            <a:ext cx="7869259" cy="3338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4157" y="1493355"/>
            <a:ext cx="728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2070 - 100 Year 24 hour Precipitation for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over Cambridge Massachusetts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CCVA-Analog vs. The MIT Synthetic Tropical Cyclone Generator 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0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\Documents\GlobalT\CO2_versus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334" y="533400"/>
            <a:ext cx="7819293" cy="5867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2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66" y="1101276"/>
            <a:ext cx="7283546" cy="514350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-1" y="277253"/>
            <a:ext cx="92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0000FF"/>
                </a:solidFill>
                <a:latin typeface="Avenir Next Regular"/>
                <a:cs typeface="Avenir Next Regular"/>
              </a:rPr>
              <a:t>Sea Level Rise / Storm Surge </a:t>
            </a:r>
            <a:r>
              <a:rPr lang="en-US" sz="3200" dirty="0" smtClean="0">
                <a:solidFill>
                  <a:srgbClr val="0000FF"/>
                </a:solidFill>
                <a:latin typeface="Avenir Next Regular"/>
                <a:cs typeface="Avenir Next Regular"/>
              </a:rPr>
              <a:t>Propagation (2070)</a:t>
            </a:r>
            <a:endParaRPr lang="en-US" sz="3200" dirty="0">
              <a:solidFill>
                <a:srgbClr val="0000FF"/>
              </a:solidFill>
              <a:latin typeface="Avenir Next Regular"/>
              <a:cs typeface="Avenir Next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1567" y="5850703"/>
            <a:ext cx="3912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 or 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SLR/SS event under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conditions (2070) (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precipitation not yet included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1834" y="65269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73466" y="5032138"/>
            <a:ext cx="372364" cy="199499"/>
          </a:xfrm>
          <a:prstGeom prst="rect">
            <a:avLst/>
          </a:prstGeom>
          <a:solidFill>
            <a:srgbClr val="0540E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3466" y="5270387"/>
            <a:ext cx="372364" cy="199499"/>
          </a:xfrm>
          <a:prstGeom prst="rect">
            <a:avLst/>
          </a:prstGeom>
          <a:solidFill>
            <a:srgbClr val="22FFB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9572" y="4993388"/>
            <a:ext cx="107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1-3 feet peak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9552" y="5232636"/>
            <a:ext cx="104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peak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66" y="6214515"/>
            <a:ext cx="38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not for distribution – in-progress MIT Flood Vulnerability Study (Jun 2017); based on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MassDOT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/Central Artery Flood Modelling assumptions for river levels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034" y="1101276"/>
            <a:ext cx="316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Ken Strzepek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1231751"/>
            <a:ext cx="8229600" cy="5626249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History is too short and imperfect to estimate hurricane risk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Better estimates can be made from downscaling hurricane activity from climatological or global model output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Hurricanes clearly vary with climate and there is a risk that hurricane threats will increase over this century</a:t>
            </a:r>
          </a:p>
        </p:txBody>
      </p:sp>
    </p:spTree>
    <p:extLst>
      <p:ext uri="{BB962C8B-B14F-4D97-AF65-F5344CB8AC3E}">
        <p14:creationId xmlns:p14="http://schemas.microsoft.com/office/powerpoint/2010/main" val="20625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91440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5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Sea Level 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4" y="914270"/>
            <a:ext cx="8188424" cy="5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71500"/>
            <a:ext cx="8096250" cy="5715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842388" y="4139231"/>
            <a:ext cx="0" cy="704995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9545" y="3769899"/>
            <a:ext cx="116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364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031" y="6036469"/>
            <a:ext cx="85500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Regional sea-level trends from satellite altimetry (</a:t>
            </a:r>
            <a:r>
              <a:rPr lang="en-US" sz="1400" dirty="0" err="1"/>
              <a:t>Topex</a:t>
            </a:r>
            <a:r>
              <a:rPr lang="en-US" sz="1400" dirty="0"/>
              <a:t>/Poseidon, Jason-1&amp;2, GFO, ERS-1&amp;2, and </a:t>
            </a:r>
            <a:r>
              <a:rPr lang="en-US" sz="1400" dirty="0" err="1"/>
              <a:t>Envisat</a:t>
            </a:r>
            <a:r>
              <a:rPr lang="en-US" sz="1400" dirty="0"/>
              <a:t> missions) for the period October 1992 to July 2009. AVISO </a:t>
            </a:r>
            <a:r>
              <a:rPr lang="en-US" sz="1400" b="1" dirty="0"/>
              <a:t>(</a:t>
            </a:r>
            <a:r>
              <a:rPr lang="en-US" sz="1400" dirty="0"/>
              <a:t>Archiving, Validation and Interpretation of Satellite Oceanographic data), available at </a:t>
            </a:r>
            <a:r>
              <a:rPr lang="en-US" sz="1400" dirty="0">
                <a:hlinkClick r:id="rId3"/>
              </a:rPr>
              <a:t>www.aviso.oceanobs.com/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54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2584</TotalTime>
  <Words>1973</Words>
  <Application>Microsoft Office PowerPoint</Application>
  <PresentationFormat>On-screen Show (4:3)</PresentationFormat>
  <Paragraphs>202</Paragraphs>
  <Slides>41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8" baseType="lpstr">
      <vt:lpstr>Arial</vt:lpstr>
      <vt:lpstr>Avenir Book</vt:lpstr>
      <vt:lpstr>Avenir Next Regular</vt:lpstr>
      <vt:lpstr>Calibri</vt:lpstr>
      <vt:lpstr>Calibri Light</vt:lpstr>
      <vt:lpstr>Georgia</vt:lpstr>
      <vt:lpstr>Helvetica Light</vt:lpstr>
      <vt:lpstr>times new roman</vt:lpstr>
      <vt:lpstr>1_Office Theme</vt:lpstr>
      <vt:lpstr>Ariel</vt:lpstr>
      <vt:lpstr>3_Office Theme</vt:lpstr>
      <vt:lpstr>6_Office Theme</vt:lpstr>
      <vt:lpstr>7_Office Theme</vt:lpstr>
      <vt:lpstr>8_Office Theme</vt:lpstr>
      <vt:lpstr>9_Office Theme</vt:lpstr>
      <vt:lpstr>2_Ariel</vt:lpstr>
      <vt:lpstr>3_Ariel</vt:lpstr>
      <vt:lpstr>13_Office Theme</vt:lpstr>
      <vt:lpstr>14_Office Theme</vt:lpstr>
      <vt:lpstr>4_Office Theme</vt:lpstr>
      <vt:lpstr>10_Office Theme</vt:lpstr>
      <vt:lpstr>2_Office Theme</vt:lpstr>
      <vt:lpstr>11_Office Theme</vt:lpstr>
      <vt:lpstr>12_Office Theme</vt:lpstr>
      <vt:lpstr>15_Office Theme</vt:lpstr>
      <vt:lpstr>16_Office Theme</vt:lpstr>
      <vt:lpstr>Equation</vt:lpstr>
      <vt:lpstr> Are Coastal Cities Sustainable?</vt:lpstr>
      <vt:lpstr>A Few Essential Points</vt:lpstr>
      <vt:lpstr>Svante Arrhenius, 1859-1927</vt:lpstr>
      <vt:lpstr>PowerPoint Presentation</vt:lpstr>
      <vt:lpstr>PowerPoint Presentation</vt:lpstr>
      <vt:lpstr>Sea Level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Hurricane Hazard</vt:lpstr>
      <vt:lpstr>Hurricane Risks:</vt:lpstr>
      <vt:lpstr>PowerPoint Presentation</vt:lpstr>
      <vt:lpstr>PowerPoint Presentation</vt:lpstr>
      <vt:lpstr>PowerPoint Presentation</vt:lpstr>
      <vt:lpstr>Limitations of the Actuarial Approach</vt:lpstr>
      <vt:lpstr>PowerPoint Presentation</vt:lpstr>
      <vt:lpstr>PowerPoint Presentation</vt:lpstr>
      <vt:lpstr>Limitations of a strictly statistical approach to hurricane risk assessment</vt:lpstr>
      <vt:lpstr>Risk Assessment by Direct Numerical Simulation of Hurricanes: The Problem</vt:lpstr>
      <vt:lpstr>PowerPoint Presentation</vt:lpstr>
      <vt:lpstr>How to deal with this?</vt:lpstr>
      <vt:lpstr>PowerPoint Presentation</vt:lpstr>
      <vt:lpstr>Sample Storm Wind Swath</vt:lpstr>
      <vt:lpstr>Return Periods</vt:lpstr>
      <vt:lpstr>Projections of U.S. Hurricane Landfall Power from 6 CMIP5 models</vt:lpstr>
      <vt:lpstr>PowerPoint Presentation</vt:lpstr>
      <vt:lpstr>PowerPoint Presentation</vt:lpstr>
      <vt:lpstr>PowerPoint Presentation</vt:lpstr>
      <vt:lpstr>ADCIRC 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 Tropical Storm Model</vt:lpstr>
      <vt:lpstr>PowerPoint Presentation</vt:lpstr>
      <vt:lpstr>PowerPoint Presentation</vt:lpstr>
      <vt:lpstr>Sea Level Rise / Storm Surge Propagation (2070)</vt:lpstr>
      <vt:lpstr>Summary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 and Hurricane Risk in a Changing Climate</dc:title>
  <dc:creator>Kerry Emanuel</dc:creator>
  <cp:lastModifiedBy>Kerry</cp:lastModifiedBy>
  <cp:revision>65</cp:revision>
  <dcterms:created xsi:type="dcterms:W3CDTF">2014-03-11T21:13:36Z</dcterms:created>
  <dcterms:modified xsi:type="dcterms:W3CDTF">2018-03-21T10:57:24Z</dcterms:modified>
</cp:coreProperties>
</file>