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0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1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2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0" r:id="rId2"/>
    <p:sldMasterId id="2147483867" r:id="rId3"/>
    <p:sldMasterId id="2147483879" r:id="rId4"/>
    <p:sldMasterId id="2147483931" r:id="rId5"/>
    <p:sldMasterId id="2147483955" r:id="rId6"/>
    <p:sldMasterId id="2147483979" r:id="rId7"/>
    <p:sldMasterId id="2147483991" r:id="rId8"/>
    <p:sldMasterId id="2147484003" r:id="rId9"/>
    <p:sldMasterId id="2147484041" r:id="rId10"/>
    <p:sldMasterId id="2147484054" r:id="rId11"/>
    <p:sldMasterId id="2147484067" r:id="rId12"/>
    <p:sldMasterId id="2147484079" r:id="rId13"/>
  </p:sldMasterIdLst>
  <p:notesMasterIdLst>
    <p:notesMasterId r:id="rId58"/>
  </p:notesMasterIdLst>
  <p:sldIdLst>
    <p:sldId id="465" r:id="rId14"/>
    <p:sldId id="466" r:id="rId15"/>
    <p:sldId id="470" r:id="rId16"/>
    <p:sldId id="474" r:id="rId17"/>
    <p:sldId id="481" r:id="rId18"/>
    <p:sldId id="451" r:id="rId19"/>
    <p:sldId id="660" r:id="rId20"/>
    <p:sldId id="534" r:id="rId21"/>
    <p:sldId id="661" r:id="rId22"/>
    <p:sldId id="475" r:id="rId23"/>
    <p:sldId id="653" r:id="rId24"/>
    <p:sldId id="270" r:id="rId25"/>
    <p:sldId id="662" r:id="rId26"/>
    <p:sldId id="450" r:id="rId27"/>
    <p:sldId id="449" r:id="rId28"/>
    <p:sldId id="654" r:id="rId29"/>
    <p:sldId id="477" r:id="rId30"/>
    <p:sldId id="541" r:id="rId31"/>
    <p:sldId id="260" r:id="rId32"/>
    <p:sldId id="406" r:id="rId33"/>
    <p:sldId id="655" r:id="rId34"/>
    <p:sldId id="656" r:id="rId35"/>
    <p:sldId id="303" r:id="rId36"/>
    <p:sldId id="521" r:id="rId37"/>
    <p:sldId id="453" r:id="rId38"/>
    <p:sldId id="479" r:id="rId39"/>
    <p:sldId id="648" r:id="rId40"/>
    <p:sldId id="649" r:id="rId41"/>
    <p:sldId id="483" r:id="rId42"/>
    <p:sldId id="368" r:id="rId43"/>
    <p:sldId id="488" r:id="rId44"/>
    <p:sldId id="650" r:id="rId45"/>
    <p:sldId id="644" r:id="rId46"/>
    <p:sldId id="663" r:id="rId47"/>
    <p:sldId id="664" r:id="rId48"/>
    <p:sldId id="665" r:id="rId49"/>
    <p:sldId id="657" r:id="rId50"/>
    <p:sldId id="266" r:id="rId51"/>
    <p:sldId id="652" r:id="rId52"/>
    <p:sldId id="491" r:id="rId53"/>
    <p:sldId id="666" r:id="rId54"/>
    <p:sldId id="257" r:id="rId55"/>
    <p:sldId id="261" r:id="rId56"/>
    <p:sldId id="658" r:id="rId5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99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41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slide" Target="slides/slide40.xml"/><Relationship Id="rId58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theme" Target="theme/theme1.xml"/><Relationship Id="rId19" Type="http://schemas.openxmlformats.org/officeDocument/2006/relationships/slide" Target="slides/slide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slide" Target="slides/slide43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presProps" Target="presProps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slide" Target="slides/slide44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3918FE-66BB-4EF3-A772-629D1D181E69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0CBBF9-D8CC-4128-BA28-9D948EA3F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873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8EBC7D-5E53-40A6-BC97-FDDD36EF943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0471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 txBox="1">
            <a:spLocks noGrp="1" noChangeArrowheads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</p:spPr>
        <p:txBody>
          <a:bodyPr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5620CB-912D-431A-AB31-B4E543C68ED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1258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6BA8BB-1C88-4506-9CC3-A349AE0CAA7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159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33C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26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77246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F6641F-BE9A-4809-B8FE-D4FB7487A1DA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E49EEA-4D9D-4B91-BE7F-5D89205ACF7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26658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D97CE4-62F4-4FC4-B0D2-F260BD3EACC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633060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A6256A-85DF-4B4B-B2EC-23F697BF299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875461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76360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62485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91391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23752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13667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15278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223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14999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51512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1627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45427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89393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ADF67A3-E60F-40FF-A7DC-03DE7CE6A6E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58505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70092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1300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82762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64520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7912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69985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04374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70974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88051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43555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06897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693661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6256A-85DF-4B4B-B2EC-23F697BF299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11815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62127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1450" indent="-171450"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90651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8557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80306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72098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39090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11353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96280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79838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74187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21043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AE6FB-3507-458B-9CFF-D59A9CAEE579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19611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420283"/>
            <a:ext cx="38862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590800"/>
            <a:ext cx="32004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80555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1278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02461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937934"/>
            <a:ext cx="38862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937809"/>
            <a:ext cx="38862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37956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066800"/>
            <a:ext cx="20193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1066800"/>
            <a:ext cx="20193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33186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23409"/>
            <a:ext cx="2020094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449917"/>
            <a:ext cx="2020094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1023409"/>
            <a:ext cx="2020888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449917"/>
            <a:ext cx="2020888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26186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18834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19629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82033"/>
            <a:ext cx="1504157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82034"/>
            <a:ext cx="2555875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6734"/>
            <a:ext cx="1504157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54671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3200400"/>
            <a:ext cx="27432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408517"/>
            <a:ext cx="27432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3578225"/>
            <a:ext cx="27432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4999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73718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83092"/>
            <a:ext cx="10287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83092"/>
            <a:ext cx="30099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2760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6485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4226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0368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7649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743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buSzPct val="70000"/>
              <a:buFontTx/>
              <a:buBlip>
                <a:blip r:embed="rId2"/>
              </a:buBlip>
              <a:defRPr>
                <a:solidFill>
                  <a:srgbClr val="0033CC"/>
                </a:solidFill>
              </a:defRPr>
            </a:lvl1pPr>
            <a:lvl2pPr>
              <a:spcAft>
                <a:spcPts val="600"/>
              </a:spcAft>
              <a:defRPr>
                <a:solidFill>
                  <a:srgbClr val="0033CC"/>
                </a:solidFill>
              </a:defRPr>
            </a:lvl2pPr>
            <a:lvl3pPr>
              <a:spcAft>
                <a:spcPts val="600"/>
              </a:spcAft>
              <a:buSzPct val="50000"/>
              <a:buFontTx/>
              <a:buBlip>
                <a:blip r:embed="rId2"/>
              </a:buBlip>
              <a:defRPr>
                <a:solidFill>
                  <a:srgbClr val="0033CC"/>
                </a:solidFill>
              </a:defRPr>
            </a:lvl3pPr>
            <a:lvl4pPr>
              <a:spcAft>
                <a:spcPts val="600"/>
              </a:spcAft>
              <a:defRPr>
                <a:solidFill>
                  <a:srgbClr val="0033CC"/>
                </a:solidFill>
              </a:defRPr>
            </a:lvl4pPr>
            <a:lvl5pPr>
              <a:spcAft>
                <a:spcPts val="600"/>
              </a:spcAft>
              <a:defRPr>
                <a:solidFill>
                  <a:srgbClr val="0033CC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3505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0856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9748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1936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8ADF67A3-E60F-40FF-A7DC-03DE7CE6A6E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1131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22544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1450" indent="-171450"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71657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25294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39987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66185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5488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636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34473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55744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86361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09632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05802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33C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74892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Aft>
                <a:spcPts val="600"/>
              </a:spcAft>
              <a:buSzPct val="70000"/>
              <a:buFontTx/>
              <a:buBlip>
                <a:blip r:embed="rId2"/>
              </a:buBlip>
              <a:defRPr>
                <a:solidFill>
                  <a:srgbClr val="0033CC"/>
                </a:solidFill>
              </a:defRPr>
            </a:lvl1pPr>
            <a:lvl2pPr>
              <a:spcAft>
                <a:spcPts val="600"/>
              </a:spcAft>
              <a:defRPr>
                <a:solidFill>
                  <a:srgbClr val="0033CC"/>
                </a:solidFill>
              </a:defRPr>
            </a:lvl2pPr>
            <a:lvl3pPr>
              <a:spcAft>
                <a:spcPts val="600"/>
              </a:spcAft>
              <a:buSzPct val="50000"/>
              <a:buFontTx/>
              <a:buBlip>
                <a:blip r:embed="rId2"/>
              </a:buBlip>
              <a:defRPr>
                <a:solidFill>
                  <a:srgbClr val="0033CC"/>
                </a:solidFill>
              </a:defRPr>
            </a:lvl3pPr>
            <a:lvl4pPr>
              <a:spcAft>
                <a:spcPts val="600"/>
              </a:spcAft>
              <a:defRPr>
                <a:solidFill>
                  <a:srgbClr val="0033CC"/>
                </a:solidFill>
              </a:defRPr>
            </a:lvl4pPr>
            <a:lvl5pPr>
              <a:spcAft>
                <a:spcPts val="600"/>
              </a:spcAft>
              <a:defRPr>
                <a:solidFill>
                  <a:srgbClr val="0033CC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96301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95866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88236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0593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0947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77121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35650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72526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58882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09217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11566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64051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1450" indent="-171450"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27507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423438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6947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89035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514481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580339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1331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695061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517689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45233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50435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369273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1450" indent="-171450"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876418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8227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09441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543575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87211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008455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260348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352181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671390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684057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693847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163185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1450" indent="-171450"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4945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99315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219727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542733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634613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648836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835266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364260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179993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052960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280996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830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01422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171450" indent="-171450"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SzPct val="7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SzPct val="40000"/>
              <a:buFontTx/>
              <a:buBlip>
                <a:blip r:embed="rId2"/>
              </a:buBlip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974310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930503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060256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046395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062872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26765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62793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988070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567305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2994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95605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0E8A08-ABF8-4EE6-BBF5-13A29E2C07D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F7967A-4208-4CCB-BE70-D504D25DC10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180604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AD45EF-41AF-4B89-A1F2-858EEB91C28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CADC03-3525-42E6-8E81-CD65FAACA2F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565412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87B464-C855-4106-B044-83714F5B001B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D65033-4078-4342-BC08-CBAC01CA180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853763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0EDC1C-705E-478A-B28C-655FAB10D80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4A49A7-FCEC-4A71-985F-101EA0B1D98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760159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33C21E-0398-4E89-B501-01219F3D0F1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D7D667-D4E9-441F-AB18-9BCEFFD52F5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198794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10C56D-7FC8-4991-9BFA-594AE38A561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34EC1F-6B94-429B-8A5E-00FFFF9ADBF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297058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9F031C-4021-4A6A-903A-C098C7631CE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93B610-FE10-484A-90C3-09B5E884C9F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426787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0CB717-13BA-4076-8F43-E9075CF70C40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DD33D5-1688-4953-82B6-D3B6EA19FE3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479989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9755AE-D557-4658-86CF-6F4540E455E6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555FF-BE5B-44D6-BCBA-AF8C1F5A91D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94726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9C0BD1C-930A-4B04-BEFC-B4D0437C57A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CB6BB-FED6-43CB-8A69-982AE0B9B2C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4872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5" Type="http://schemas.openxmlformats.org/officeDocument/2006/relationships/image" Target="../media/image3.tiff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7315F2-13BA-478B-9B7B-600BB2D17F6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2AEEE9-66C9-4F10-BE9D-5193EC1E1D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178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0033CC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SzPct val="70000"/>
        <a:buFontTx/>
        <a:buBlip>
          <a:blip r:embed="rId13"/>
        </a:buBlip>
        <a:defRPr sz="3200" kern="1200">
          <a:solidFill>
            <a:srgbClr val="0033CC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0033CC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SzPct val="50000"/>
        <a:buFontTx/>
        <a:buBlip>
          <a:blip r:embed="rId13"/>
        </a:buBlip>
        <a:defRPr sz="2400" kern="1200">
          <a:solidFill>
            <a:srgbClr val="0033CC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0033CC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0033CC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/>
              <a:t>1/18/2023</a:t>
            </a:fld>
            <a:endParaRPr lang="en-US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charset="0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743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2" r:id="rId1"/>
    <p:sldLayoutId id="2147484043" r:id="rId2"/>
    <p:sldLayoutId id="2147484044" r:id="rId3"/>
    <p:sldLayoutId id="2147484045" r:id="rId4"/>
    <p:sldLayoutId id="2147484046" r:id="rId5"/>
    <p:sldLayoutId id="2147484047" r:id="rId6"/>
    <p:sldLayoutId id="2147484048" r:id="rId7"/>
    <p:sldLayoutId id="2147484049" r:id="rId8"/>
    <p:sldLayoutId id="2147484050" r:id="rId9"/>
    <p:sldLayoutId id="2147484051" r:id="rId10"/>
    <p:sldLayoutId id="2147484052" r:id="rId11"/>
    <p:sldLayoutId id="214748405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B34139-B77C-4CAA-AC7A-8E30897225B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B3950D-01BF-45D8-8B6D-AFB14EF059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182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5" r:id="rId1"/>
    <p:sldLayoutId id="2147484056" r:id="rId2"/>
    <p:sldLayoutId id="2147484057" r:id="rId3"/>
    <p:sldLayoutId id="2147484058" r:id="rId4"/>
    <p:sldLayoutId id="2147484059" r:id="rId5"/>
    <p:sldLayoutId id="2147484060" r:id="rId6"/>
    <p:sldLayoutId id="2147484061" r:id="rId7"/>
    <p:sldLayoutId id="2147484062" r:id="rId8"/>
    <p:sldLayoutId id="2147484063" r:id="rId9"/>
    <p:sldLayoutId id="2147484064" r:id="rId10"/>
    <p:sldLayoutId id="2147484065" r:id="rId11"/>
    <p:sldLayoutId id="214748406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DAE6FB-3507-458B-9CFF-D59A9CAEE579}" type="datetimeFigureOut">
              <a:rPr lang="en-US" smtClean="0"/>
              <a:t>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1BD21C-8D66-40C3-9BAD-DDB80803A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304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8" r:id="rId1"/>
    <p:sldLayoutId id="2147484069" r:id="rId2"/>
    <p:sldLayoutId id="2147484070" r:id="rId3"/>
    <p:sldLayoutId id="2147484071" r:id="rId4"/>
    <p:sldLayoutId id="2147484072" r:id="rId5"/>
    <p:sldLayoutId id="2147484073" r:id="rId6"/>
    <p:sldLayoutId id="2147484074" r:id="rId7"/>
    <p:sldLayoutId id="2147484075" r:id="rId8"/>
    <p:sldLayoutId id="2147484076" r:id="rId9"/>
    <p:sldLayoutId id="2147484077" r:id="rId10"/>
    <p:sldLayoutId id="214748407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66800"/>
            <a:ext cx="41148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453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0" r:id="rId1"/>
    <p:sldLayoutId id="2147484081" r:id="rId2"/>
    <p:sldLayoutId id="2147484082" r:id="rId3"/>
    <p:sldLayoutId id="2147484083" r:id="rId4"/>
    <p:sldLayoutId id="2147484084" r:id="rId5"/>
    <p:sldLayoutId id="2147484085" r:id="rId6"/>
    <p:sldLayoutId id="2147484086" r:id="rId7"/>
    <p:sldLayoutId id="2147484087" r:id="rId8"/>
    <p:sldLayoutId id="2147484088" r:id="rId9"/>
    <p:sldLayoutId id="2147484089" r:id="rId10"/>
    <p:sldLayoutId id="2147484090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F1DECC-25E8-4336-8E25-4D6A729A29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1/18/2023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B567CA-8AD3-42D9-BC95-0170CE36BFB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177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9910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7315F2-13BA-478B-9B7B-600BB2D17F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2AEEE9-66C9-4F10-BE9D-5193EC1E1DB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4762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0033CC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SzPct val="70000"/>
        <a:buFontTx/>
        <a:buBlip>
          <a:blip r:embed="rId13"/>
        </a:buBlip>
        <a:defRPr sz="3200" kern="1200">
          <a:solidFill>
            <a:srgbClr val="0033CC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0033CC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SzPct val="50000"/>
        <a:buFontTx/>
        <a:buBlip>
          <a:blip r:embed="rId13"/>
        </a:buBlip>
        <a:defRPr sz="2400" kern="1200">
          <a:solidFill>
            <a:srgbClr val="0033CC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0033CC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0033CC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7520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2" r:id="rId1"/>
    <p:sldLayoutId id="2147483933" r:id="rId2"/>
    <p:sldLayoutId id="2147483934" r:id="rId3"/>
    <p:sldLayoutId id="2147483935" r:id="rId4"/>
    <p:sldLayoutId id="2147483936" r:id="rId5"/>
    <p:sldLayoutId id="2147483937" r:id="rId6"/>
    <p:sldLayoutId id="2147483938" r:id="rId7"/>
    <p:sldLayoutId id="2147483939" r:id="rId8"/>
    <p:sldLayoutId id="2147483940" r:id="rId9"/>
    <p:sldLayoutId id="2147483941" r:id="rId10"/>
    <p:sldLayoutId id="214748394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296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0887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0" r:id="rId1"/>
    <p:sldLayoutId id="2147483981" r:id="rId2"/>
    <p:sldLayoutId id="2147483982" r:id="rId3"/>
    <p:sldLayoutId id="2147483983" r:id="rId4"/>
    <p:sldLayoutId id="2147483984" r:id="rId5"/>
    <p:sldLayoutId id="2147483985" r:id="rId6"/>
    <p:sldLayoutId id="2147483986" r:id="rId7"/>
    <p:sldLayoutId id="2147483987" r:id="rId8"/>
    <p:sldLayoutId id="2147483988" r:id="rId9"/>
    <p:sldLayoutId id="2147483989" r:id="rId10"/>
    <p:sldLayoutId id="214748399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DAE6FB-3507-458B-9CFF-D59A9CAEE579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1BD21C-8D66-40C3-9BAD-DDB80803ACA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1649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2" r:id="rId1"/>
    <p:sldLayoutId id="2147483993" r:id="rId2"/>
    <p:sldLayoutId id="2147483994" r:id="rId3"/>
    <p:sldLayoutId id="2147483995" r:id="rId4"/>
    <p:sldLayoutId id="2147483996" r:id="rId5"/>
    <p:sldLayoutId id="2147483997" r:id="rId6"/>
    <p:sldLayoutId id="2147483998" r:id="rId7"/>
    <p:sldLayoutId id="2147483999" r:id="rId8"/>
    <p:sldLayoutId id="2147484000" r:id="rId9"/>
    <p:sldLayoutId id="2147484001" r:id="rId10"/>
    <p:sldLayoutId id="214748400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5CB381-7132-451F-9A65-9D78098CFB4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1/18/2023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124A04-5CB9-4209-B055-16183C3213D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2310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  <p:sldLayoutId id="2147484015" r:id="rId12"/>
    <p:sldLayoutId id="2147484016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8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5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5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9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4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5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microsoft.com/office/2007/relationships/hdphoto" Target="../media/hdphoto3.wdp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4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3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67ABDF-97D9-429D-BB43-12F99B4B8B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67"/>
          <a:stretch/>
        </p:blipFill>
        <p:spPr>
          <a:xfrm>
            <a:off x="-16468" y="-48540"/>
            <a:ext cx="9230269" cy="69065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9666" y="566058"/>
            <a:ext cx="6858000" cy="170293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  <a:latin typeface="Roboto" panose="02000000000000000000" pitchFamily="2" charset="0"/>
              </a:rPr>
              <a:t>Th</a:t>
            </a:r>
            <a:r>
              <a:rPr lang="en-US" b="0" i="0" dirty="0">
                <a:solidFill>
                  <a:srgbClr val="FFFF00"/>
                </a:solidFill>
                <a:effectLst/>
                <a:latin typeface="Roboto" panose="02000000000000000000" pitchFamily="2" charset="0"/>
              </a:rPr>
              <a:t>e Coming Revolution in Weather Hazard Modeling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0886" y="4716756"/>
            <a:ext cx="6858000" cy="1771129"/>
          </a:xfrm>
        </p:spPr>
        <p:txBody>
          <a:bodyPr>
            <a:normAutofit fontScale="92500" lnSpcReduction="20000"/>
          </a:bodyPr>
          <a:lstStyle/>
          <a:p>
            <a:r>
              <a:rPr lang="en-US" sz="2000" b="1" i="1" dirty="0">
                <a:solidFill>
                  <a:srgbClr val="FFFF00"/>
                </a:solidFill>
              </a:rPr>
              <a:t>Why we need to bring physics to bear on estimating natural hazard risk</a:t>
            </a:r>
          </a:p>
          <a:p>
            <a:endParaRPr lang="en-US" sz="2000" b="1" dirty="0">
              <a:solidFill>
                <a:srgbClr val="FFFF00"/>
              </a:solidFill>
            </a:endParaRPr>
          </a:p>
          <a:p>
            <a:r>
              <a:rPr lang="en-US" sz="2000" b="1" dirty="0">
                <a:solidFill>
                  <a:srgbClr val="FFFF00"/>
                </a:solidFill>
              </a:rPr>
              <a:t>Kerry Emanuel</a:t>
            </a:r>
          </a:p>
          <a:p>
            <a:r>
              <a:rPr lang="en-US" sz="2000" b="1" dirty="0">
                <a:solidFill>
                  <a:srgbClr val="FFFF00"/>
                </a:solidFill>
              </a:rPr>
              <a:t>Lorenz Center</a:t>
            </a:r>
          </a:p>
          <a:p>
            <a:r>
              <a:rPr lang="en-US" sz="2000" b="1" dirty="0">
                <a:solidFill>
                  <a:srgbClr val="FFFF00"/>
                </a:solidFill>
              </a:rPr>
              <a:t>Massachusetts Institute of technology</a:t>
            </a:r>
          </a:p>
        </p:txBody>
      </p:sp>
    </p:spTree>
    <p:extLst>
      <p:ext uri="{BB962C8B-B14F-4D97-AF65-F5344CB8AC3E}">
        <p14:creationId xmlns:p14="http://schemas.microsoft.com/office/powerpoint/2010/main" val="37877939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1000" contrast="-71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3462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359" y="1921954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FFFF00"/>
                </a:solidFill>
              </a:rPr>
              <a:t>Example:  Hurricane Risk</a:t>
            </a:r>
          </a:p>
        </p:txBody>
      </p:sp>
    </p:spTree>
    <p:extLst>
      <p:ext uri="{BB962C8B-B14F-4D97-AF65-F5344CB8AC3E}">
        <p14:creationId xmlns:p14="http://schemas.microsoft.com/office/powerpoint/2010/main" val="3644519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14794-E038-C1EA-8C5B-07CFB02D3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8398"/>
            <a:ext cx="7886700" cy="985279"/>
          </a:xfrm>
        </p:spPr>
        <p:txBody>
          <a:bodyPr>
            <a:normAutofit fontScale="90000"/>
          </a:bodyPr>
          <a:lstStyle/>
          <a:p>
            <a:r>
              <a:rPr lang="en-US" dirty="0"/>
              <a:t>Case in Point:  Flooding from Hurricane Harvey, 2017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0C089A-296B-32E5-B6EB-85B55C639D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192139"/>
            <a:ext cx="7886700" cy="3984824"/>
          </a:xfrm>
        </p:spPr>
        <p:txBody>
          <a:bodyPr/>
          <a:lstStyle/>
          <a:p>
            <a:r>
              <a:rPr lang="en-US" dirty="0"/>
              <a:t>  </a:t>
            </a:r>
            <a:r>
              <a:rPr lang="en-US" b="1" dirty="0"/>
              <a:t>van </a:t>
            </a:r>
            <a:r>
              <a:rPr lang="en-US" b="1" dirty="0" err="1"/>
              <a:t>Oldenborgh</a:t>
            </a:r>
            <a:r>
              <a:rPr lang="en-US" b="1" dirty="0"/>
              <a:t> et al</a:t>
            </a:r>
            <a:r>
              <a:rPr lang="en-US" dirty="0"/>
              <a:t>: </a:t>
            </a:r>
            <a:r>
              <a:rPr lang="en-US" i="1" dirty="0"/>
              <a:t>“We conclude that global warming 	made the precipitation about 15% (8%–19%) more intense, 	or equivalently made such an event </a:t>
            </a:r>
            <a:r>
              <a:rPr lang="en-US" i="1" dirty="0">
                <a:solidFill>
                  <a:srgbClr val="FF0000"/>
                </a:solidFill>
              </a:rPr>
              <a:t>three (1.5–5) times 	more likely.”</a:t>
            </a:r>
          </a:p>
          <a:p>
            <a:r>
              <a:rPr lang="en-US" i="1" dirty="0"/>
              <a:t>  </a:t>
            </a:r>
            <a:r>
              <a:rPr lang="en-US" b="1" dirty="0"/>
              <a:t>Risser and </a:t>
            </a:r>
            <a:r>
              <a:rPr lang="en-US" b="1" dirty="0" err="1"/>
              <a:t>Wehner</a:t>
            </a:r>
            <a:r>
              <a:rPr lang="en-US" b="1" dirty="0"/>
              <a:t>: </a:t>
            </a:r>
            <a:r>
              <a:rPr lang="en-US" i="1" dirty="0"/>
              <a:t>“We find that human-induced climate 	change likely increased the chances of the observed 	precipitation accumulations during Hurricane Harvey in the 	most affected areas of Houston </a:t>
            </a:r>
            <a:r>
              <a:rPr lang="en-US" i="1" dirty="0">
                <a:solidFill>
                  <a:srgbClr val="FF0000"/>
                </a:solidFill>
              </a:rPr>
              <a:t>by a factor of at least 3.5</a:t>
            </a:r>
            <a:r>
              <a:rPr lang="en-US" i="1" dirty="0"/>
              <a:t>.”</a:t>
            </a:r>
          </a:p>
          <a:p>
            <a:r>
              <a:rPr lang="en-US" i="1" dirty="0"/>
              <a:t>  </a:t>
            </a:r>
            <a:r>
              <a:rPr lang="en-US" b="1" dirty="0"/>
              <a:t>Emanuel:</a:t>
            </a:r>
            <a:r>
              <a:rPr lang="en-US" i="1" dirty="0"/>
              <a:t> “In 2017 the annual probability </a:t>
            </a:r>
            <a:r>
              <a:rPr lang="en-US" dirty="0"/>
              <a:t>[of Hurricane 	Harvey’s rainfall in Harris County]</a:t>
            </a:r>
            <a:r>
              <a:rPr lang="en-US" i="1" dirty="0"/>
              <a:t> would be 6%, </a:t>
            </a:r>
            <a:r>
              <a:rPr lang="en-US" i="1" dirty="0">
                <a:solidFill>
                  <a:srgbClr val="FF0000"/>
                </a:solidFill>
              </a:rPr>
              <a:t>a sixfold 	increase since the late 20th century.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F90C8B-50BA-8B0F-D974-60CEE4E554BB}"/>
              </a:ext>
            </a:extLst>
          </p:cNvPr>
          <p:cNvSpPr txBox="1"/>
          <p:nvPr/>
        </p:nvSpPr>
        <p:spPr>
          <a:xfrm>
            <a:off x="575285" y="1277738"/>
            <a:ext cx="8084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Three independent scientific studies appeared in 2017:</a:t>
            </a:r>
          </a:p>
        </p:txBody>
      </p:sp>
    </p:spTree>
    <p:extLst>
      <p:ext uri="{BB962C8B-B14F-4D97-AF65-F5344CB8AC3E}">
        <p14:creationId xmlns:p14="http://schemas.microsoft.com/office/powerpoint/2010/main" val="174328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11" y="1177818"/>
            <a:ext cx="8068072" cy="4002032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6690"/>
          </a:xfrm>
        </p:spPr>
        <p:txBody>
          <a:bodyPr/>
          <a:lstStyle/>
          <a:p>
            <a:r>
              <a:rPr lang="en-US" sz="2800" dirty="0">
                <a:solidFill>
                  <a:srgbClr val="0000FF"/>
                </a:solidFill>
              </a:rPr>
              <a:t>Historical Records:</a:t>
            </a:r>
            <a:br>
              <a:rPr lang="en-US" sz="2800" dirty="0">
                <a:solidFill>
                  <a:srgbClr val="0000FF"/>
                </a:solidFill>
              </a:rPr>
            </a:br>
            <a:r>
              <a:rPr lang="en-US" sz="2800" dirty="0">
                <a:solidFill>
                  <a:srgbClr val="0000FF"/>
                </a:solidFill>
              </a:rPr>
              <a:t>Prior to 1970, Many Storms Were Missed</a:t>
            </a:r>
          </a:p>
        </p:txBody>
      </p:sp>
      <p:sp>
        <p:nvSpPr>
          <p:cNvPr id="7" name="Rectangle 6"/>
          <p:cNvSpPr/>
          <p:nvPr/>
        </p:nvSpPr>
        <p:spPr>
          <a:xfrm>
            <a:off x="1017917" y="5344366"/>
            <a:ext cx="727756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Major hurricanes in the North Atlantic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1851-2016, smoothed using a 10-year running average. Shown in blue are storms that either passed through the chain of Lesser Antilles or made landfall in the continental U.S.; all other major hurricanes are shown in red. The dashed lines show the best fit trend lines for each data set. </a:t>
            </a:r>
          </a:p>
        </p:txBody>
      </p:sp>
    </p:spTree>
    <p:extLst>
      <p:ext uri="{BB962C8B-B14F-4D97-AF65-F5344CB8AC3E}">
        <p14:creationId xmlns:p14="http://schemas.microsoft.com/office/powerpoint/2010/main" val="2527311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904D80-1D7D-7C2A-1761-DDD185A754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000" contrast="-7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005"/>
          <a:stretch/>
        </p:blipFill>
        <p:spPr>
          <a:xfrm>
            <a:off x="0" y="1"/>
            <a:ext cx="9144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8EAAB3-8DFD-A26F-6D96-45EEA9116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84319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Physical Modeling of Hurricanes</a:t>
            </a:r>
          </a:p>
        </p:txBody>
      </p:sp>
    </p:spTree>
    <p:extLst>
      <p:ext uri="{BB962C8B-B14F-4D97-AF65-F5344CB8AC3E}">
        <p14:creationId xmlns:p14="http://schemas.microsoft.com/office/powerpoint/2010/main" val="32578479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2153231"/>
            <a:ext cx="5747011" cy="2901622"/>
            <a:chOff x="0" y="2153231"/>
            <a:chExt cx="5747011" cy="2901622"/>
          </a:xfrm>
        </p:grpSpPr>
        <p:pic>
          <p:nvPicPr>
            <p:cNvPr id="1026" name="Picture 2" descr="C:\Users\Kerry Emaanuel\Graphics\Transparent Figures\Intensity_histo_models.png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l="9368" t="35641" r="10172" b="35511"/>
            <a:stretch/>
          </p:blipFill>
          <p:spPr bwMode="auto">
            <a:xfrm>
              <a:off x="0" y="2153231"/>
              <a:ext cx="5747011" cy="2901622"/>
            </a:xfrm>
            <a:prstGeom prst="rect">
              <a:avLst/>
            </a:prstGeom>
            <a:noFill/>
          </p:spPr>
        </p:pic>
        <p:cxnSp>
          <p:nvCxnSpPr>
            <p:cNvPr id="11" name="Straight Connector 10"/>
            <p:cNvCxnSpPr/>
            <p:nvPr/>
          </p:nvCxnSpPr>
          <p:spPr>
            <a:xfrm>
              <a:off x="3048000" y="2667000"/>
              <a:ext cx="20128" cy="189333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rot="5400000">
              <a:off x="3662022" y="3703027"/>
              <a:ext cx="457200" cy="2286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Arrow Connector 3"/>
            <p:cNvCxnSpPr/>
            <p:nvPr/>
          </p:nvCxnSpPr>
          <p:spPr>
            <a:xfrm flipH="1">
              <a:off x="3048000" y="2345749"/>
              <a:ext cx="1312871" cy="76678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TextBox 2"/>
            <p:cNvSpPr txBox="1"/>
            <p:nvPr/>
          </p:nvSpPr>
          <p:spPr>
            <a:xfrm>
              <a:off x="793630" y="4769001"/>
              <a:ext cx="446417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Wind Speed (meters per second)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5623208" y="1509002"/>
            <a:ext cx="3505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Histograms of Tropical Cyclone Intensity as Simulated by a Global Model with </a:t>
            </a:r>
            <a:r>
              <a:rPr lang="en-US" sz="2400" dirty="0">
                <a:solidFill>
                  <a:srgbClr val="002060"/>
                </a:solidFill>
                <a:latin typeface="Calibri"/>
              </a:rPr>
              <a:t>50 km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grid point spacing. (Courtesy Isaac Held, GFDL)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602971" y="1980564"/>
            <a:ext cx="1459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Category 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10667" y="4445835"/>
            <a:ext cx="335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Global models do not simulate the storms that cause destruction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395523" y="3199682"/>
            <a:ext cx="108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Observed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045274" y="2786775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Modeled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rot="10800000" flipV="1">
            <a:off x="2269994" y="3094699"/>
            <a:ext cx="381000" cy="2286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690282" y="107576"/>
            <a:ext cx="78082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Problem:  Today’s models are far too coarse to simulate destructive hurricanes</a:t>
            </a:r>
          </a:p>
        </p:txBody>
      </p:sp>
    </p:spTree>
    <p:extLst>
      <p:ext uri="{BB962C8B-B14F-4D97-AF65-F5344CB8AC3E}">
        <p14:creationId xmlns:p14="http://schemas.microsoft.com/office/powerpoint/2010/main" val="977468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" grpId="0"/>
      <p:bldP spid="9" grpId="0"/>
      <p:bldP spid="13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Physics to Assess Hurricane Risk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Reliable, global records of coarse-scale climate are robust and 	widely available</a:t>
            </a:r>
          </a:p>
          <a:p>
            <a:r>
              <a:rPr lang="en-US" dirty="0"/>
              <a:t> Cull from these datasets the key statistics known to control 	tropical cyclone generation, movement, and intensity 	evolution</a:t>
            </a:r>
          </a:p>
          <a:p>
            <a:r>
              <a:rPr lang="en-US" dirty="0"/>
              <a:t> Bootstrap these key statistic to create unlimited synthetic time 	series of the hurricane-relevant environmental variables</a:t>
            </a:r>
          </a:p>
          <a:p>
            <a:r>
              <a:rPr lang="en-US" dirty="0"/>
              <a:t>  Use these to drive specialized, very high resolution </a:t>
            </a:r>
            <a:r>
              <a:rPr lang="en-US" i="1" dirty="0"/>
              <a:t>physical 	hurricane models </a:t>
            </a:r>
          </a:p>
          <a:p>
            <a:r>
              <a:rPr lang="en-US" dirty="0"/>
              <a:t>  Extensively validate the results against historical hurricane 	data</a:t>
            </a:r>
          </a:p>
          <a:p>
            <a:r>
              <a:rPr lang="en-US" dirty="0"/>
              <a:t>  Exact same method can be applied to output of climate 	models</a:t>
            </a:r>
          </a:p>
        </p:txBody>
      </p:sp>
    </p:spTree>
    <p:extLst>
      <p:ext uri="{BB962C8B-B14F-4D97-AF65-F5344CB8AC3E}">
        <p14:creationId xmlns:p14="http://schemas.microsoft.com/office/powerpoint/2010/main" val="1100930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F2A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MIT Synthetic Hurricanes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95300" y="1943099"/>
            <a:ext cx="8153400" cy="4582747"/>
          </a:xfrm>
        </p:spPr>
        <p:txBody>
          <a:bodyPr>
            <a:noAutofit/>
          </a:bodyPr>
          <a:lstStyle/>
          <a:p>
            <a:pPr>
              <a:buSzPct val="60000"/>
              <a:buBlip>
                <a:blip r:embed="rId3"/>
              </a:buBlip>
            </a:pPr>
            <a:r>
              <a:rPr lang="en-US" sz="3600" b="1" dirty="0">
                <a:solidFill>
                  <a:srgbClr val="0F2AB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Embed high-resolution, fast coupled ocean-atmosphere hurricane model in global climate model or climate reanalysis data</a:t>
            </a:r>
          </a:p>
          <a:p>
            <a:pPr>
              <a:buSzPct val="60000"/>
              <a:buBlip>
                <a:blip r:embed="rId3"/>
              </a:buBlip>
            </a:pPr>
            <a:r>
              <a:rPr lang="en-US" sz="3600" b="1" dirty="0">
                <a:solidFill>
                  <a:srgbClr val="0F2AB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Coupled Hurricane Intensity prediction Model (CHIPS) has been used for 20 years to forecast real hurricanes in near-real time</a:t>
            </a:r>
          </a:p>
        </p:txBody>
      </p:sp>
    </p:spTree>
    <p:extLst>
      <p:ext uri="{BB962C8B-B14F-4D97-AF65-F5344CB8AC3E}">
        <p14:creationId xmlns:p14="http://schemas.microsoft.com/office/powerpoint/2010/main" val="1847867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0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0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52400"/>
            <a:ext cx="8229600" cy="9144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600" b="1" dirty="0">
                <a:solidFill>
                  <a:srgbClr val="0F2AB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Risk Assessment Approach:</a:t>
            </a:r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19100" y="1181100"/>
            <a:ext cx="8382000" cy="50292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90000"/>
              </a:lnSpc>
              <a:buSzPct val="60000"/>
              <a:buBlip>
                <a:blip r:embed="rId3"/>
              </a:buBlip>
            </a:pPr>
            <a:r>
              <a:rPr lang="en-US" sz="2600" b="1" dirty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Step 1</a:t>
            </a:r>
            <a:r>
              <a:rPr lang="en-US" sz="2600" dirty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: Seed each ocean basin with a very large number of weak, randomly located cyclones</a:t>
            </a:r>
          </a:p>
          <a:p>
            <a:pPr>
              <a:lnSpc>
                <a:spcPct val="90000"/>
              </a:lnSpc>
              <a:buSzPct val="60000"/>
              <a:buBlip>
                <a:blip r:embed="rId3"/>
              </a:buBlip>
            </a:pPr>
            <a:endParaRPr lang="en-US" sz="2600" dirty="0">
              <a:solidFill>
                <a:srgbClr val="0F2AB1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buSzPct val="60000"/>
              <a:buBlip>
                <a:blip r:embed="rId3"/>
              </a:buBlip>
            </a:pPr>
            <a:r>
              <a:rPr lang="en-US" sz="2600" b="1" dirty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Step 2</a:t>
            </a:r>
            <a:r>
              <a:rPr lang="en-US" sz="2600" dirty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: Cyclones are assumed to move with the large scale atmospheric flow in which they are embedded, plus a correction for the earth’s rotation and sphericity (beta-drift)</a:t>
            </a:r>
          </a:p>
          <a:p>
            <a:pPr>
              <a:lnSpc>
                <a:spcPct val="90000"/>
              </a:lnSpc>
              <a:buSzPct val="60000"/>
              <a:buBlip>
                <a:blip r:embed="rId3"/>
              </a:buBlip>
            </a:pPr>
            <a:endParaRPr lang="en-US" sz="2600" dirty="0">
              <a:solidFill>
                <a:srgbClr val="0F2AB1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buSzPct val="60000"/>
              <a:buBlip>
                <a:blip r:embed="rId3"/>
              </a:buBlip>
            </a:pPr>
            <a:r>
              <a:rPr lang="en-US" sz="2600" b="1" dirty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Step 3</a:t>
            </a:r>
            <a:r>
              <a:rPr lang="en-US" sz="2600" dirty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: Run the CHIPS coupled intensity model for each cyclone, and note how many achieve at least tropical storm strength</a:t>
            </a:r>
            <a:endParaRPr lang="en-US" sz="2400" dirty="0">
              <a:solidFill>
                <a:srgbClr val="0F2AB1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buSzPct val="60000"/>
              <a:buBlip>
                <a:blip r:embed="rId3"/>
              </a:buBlip>
            </a:pPr>
            <a:endParaRPr lang="en-US" sz="2600" dirty="0">
              <a:solidFill>
                <a:srgbClr val="0F2AB1"/>
              </a:solidFill>
              <a:latin typeface="Arial" pitchFamily="34" charset="0"/>
              <a:cs typeface="Arial" pitchFamily="34" charset="0"/>
            </a:endParaRPr>
          </a:p>
          <a:p>
            <a:pPr eaLnBrk="1" hangingPunct="1">
              <a:lnSpc>
                <a:spcPct val="90000"/>
              </a:lnSpc>
              <a:buSzPct val="60000"/>
              <a:buBlip>
                <a:blip r:embed="rId3"/>
              </a:buBlip>
            </a:pPr>
            <a:r>
              <a:rPr lang="en-US" sz="2600" b="1" dirty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Step 4:</a:t>
            </a:r>
            <a:r>
              <a:rPr lang="en-US" sz="2600" dirty="0">
                <a:solidFill>
                  <a:srgbClr val="0F2AB1"/>
                </a:solidFill>
                <a:latin typeface="Arial" pitchFamily="34" charset="0"/>
                <a:cs typeface="Arial" pitchFamily="34" charset="0"/>
              </a:rPr>
              <a:t> Using the small fraction of surviving events, determine storm statistics. Can easily generate 100,000 events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3400" y="6324600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Details:  Emanuel et al.,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Bull. Amer. Meteor. Soc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, 2008</a:t>
            </a:r>
          </a:p>
        </p:txBody>
      </p:sp>
    </p:spTree>
    <p:extLst>
      <p:ext uri="{BB962C8B-B14F-4D97-AF65-F5344CB8AC3E}">
        <p14:creationId xmlns:p14="http://schemas.microsoft.com/office/powerpoint/2010/main" val="2317703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5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5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5908" y="422031"/>
            <a:ext cx="73386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Example: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Top 100 out of 2000 TCs Affecting Kyoto, 1981-2000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070" t="7998" r="5393" b="11697"/>
          <a:stretch/>
        </p:blipFill>
        <p:spPr>
          <a:xfrm>
            <a:off x="698016" y="1193605"/>
            <a:ext cx="8029532" cy="545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6830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5908" y="422031"/>
            <a:ext cx="73386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Same, but with top 20 historical tracks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7584" t="10869" r="7024" b="12132"/>
          <a:stretch/>
        </p:blipFill>
        <p:spPr>
          <a:xfrm>
            <a:off x="835710" y="1375090"/>
            <a:ext cx="7691599" cy="5193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4611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Flawed Basis of Current Risk Modeling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98452" y="2076910"/>
            <a:ext cx="7886700" cy="4415963"/>
          </a:xfrm>
        </p:spPr>
        <p:txBody>
          <a:bodyPr>
            <a:normAutofit lnSpcReduction="10000"/>
          </a:bodyPr>
          <a:lstStyle/>
          <a:p>
            <a:pPr>
              <a:spcBef>
                <a:spcPts val="1500"/>
              </a:spcBef>
            </a:pPr>
            <a:r>
              <a:rPr lang="en-US" dirty="0"/>
              <a:t>  Almost all current risk assessments are based on historical 	statistics</a:t>
            </a:r>
          </a:p>
          <a:p>
            <a:pPr>
              <a:spcBef>
                <a:spcPts val="1500"/>
              </a:spcBef>
            </a:pPr>
            <a:r>
              <a:rPr lang="en-US" dirty="0"/>
              <a:t>  Historical records are flawed and short</a:t>
            </a:r>
          </a:p>
          <a:p>
            <a:pPr>
              <a:spcBef>
                <a:spcPts val="1500"/>
              </a:spcBef>
            </a:pPr>
            <a:r>
              <a:rPr lang="en-US" dirty="0"/>
              <a:t>  Moreover, </a:t>
            </a:r>
            <a:r>
              <a:rPr lang="en-US" b="1" dirty="0"/>
              <a:t>the past 50-150 years is a poor guide to the 	present owing to climate change that </a:t>
            </a:r>
            <a:r>
              <a:rPr lang="en-US" b="1" i="1" dirty="0"/>
              <a:t>has already 	occurred</a:t>
            </a:r>
          </a:p>
          <a:p>
            <a:pPr>
              <a:spcBef>
                <a:spcPts val="1500"/>
              </a:spcBef>
            </a:pPr>
            <a:r>
              <a:rPr lang="en-US" dirty="0"/>
              <a:t>  Risk modelers have been slow to migrate to a physics-based 	approach</a:t>
            </a:r>
          </a:p>
          <a:p>
            <a:pPr>
              <a:spcBef>
                <a:spcPts val="1500"/>
              </a:spcBef>
            </a:pPr>
            <a:r>
              <a:rPr lang="en-US" dirty="0"/>
              <a:t>  Risk modeling industry is being challenged by non-profits and 	start-ups</a:t>
            </a:r>
          </a:p>
          <a:p>
            <a:pPr>
              <a:spcBef>
                <a:spcPts val="1500"/>
              </a:spcBef>
            </a:pPr>
            <a:r>
              <a:rPr lang="en-US" dirty="0"/>
              <a:t>  Government and the insurance industry should accelerate this 	transition</a:t>
            </a:r>
          </a:p>
        </p:txBody>
      </p:sp>
    </p:spTree>
    <p:extLst>
      <p:ext uri="{BB962C8B-B14F-4D97-AF65-F5344CB8AC3E}">
        <p14:creationId xmlns:p14="http://schemas.microsoft.com/office/powerpoint/2010/main" val="2159306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78747" y="215660"/>
            <a:ext cx="7665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Atlantic Annual Cycle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838" y="1010866"/>
            <a:ext cx="7840308" cy="54527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8747" y="6100653"/>
            <a:ext cx="112213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4020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94456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600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Cumulative Distribution of Storm Lifetime Peak Wind Speed, with Sample of 1755</a:t>
            </a:r>
            <a:r>
              <a:rPr lang="en-US" sz="2600" dirty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Synthetic Tracks</a:t>
            </a:r>
          </a:p>
        </p:txBody>
      </p:sp>
      <p:pic>
        <p:nvPicPr>
          <p:cNvPr id="43011" name="Picture 3" descr="C:\Users\Kerry Emaanuel\Riskproject\atlanticrand4histo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838200"/>
            <a:ext cx="7571871" cy="5676651"/>
          </a:xfrm>
          <a:prstGeom prst="rect">
            <a:avLst/>
          </a:prstGeom>
          <a:noFill/>
        </p:spPr>
      </p:pic>
      <p:sp>
        <p:nvSpPr>
          <p:cNvPr id="9" name="Text Box 12"/>
          <p:cNvSpPr txBox="1">
            <a:spLocks noChangeArrowheads="1"/>
          </p:cNvSpPr>
          <p:nvPr/>
        </p:nvSpPr>
        <p:spPr bwMode="auto">
          <a:xfrm>
            <a:off x="5995951" y="6216650"/>
            <a:ext cx="29194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90% confidence bounds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32514" y="2888343"/>
            <a:ext cx="2220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Blue bars: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Actual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Red bars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Predicted</a:t>
            </a:r>
          </a:p>
        </p:txBody>
      </p:sp>
    </p:spTree>
    <p:extLst>
      <p:ext uri="{BB962C8B-B14F-4D97-AF65-F5344CB8AC3E}">
        <p14:creationId xmlns:p14="http://schemas.microsoft.com/office/powerpoint/2010/main" val="15959006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Users\Kerry Emaanuel\Graphics\Transparent Figures\amm_freq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676400"/>
            <a:ext cx="8656638" cy="443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81000" y="381000"/>
            <a:ext cx="8382000" cy="10779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F2AB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Captures effects of regional climate phenomena (e.g. ENSO, AMM)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06799" y="2148115"/>
            <a:ext cx="2220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Blue bars: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Actual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Red bars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Predicted</a:t>
            </a:r>
          </a:p>
        </p:txBody>
      </p:sp>
    </p:spTree>
    <p:extLst>
      <p:ext uri="{BB962C8B-B14F-4D97-AF65-F5344CB8AC3E}">
        <p14:creationId xmlns:p14="http://schemas.microsoft.com/office/powerpoint/2010/main" val="36274787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961" y="735191"/>
            <a:ext cx="7276382" cy="545938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692105" y="2018581"/>
            <a:ext cx="362309" cy="2501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5497" y="263690"/>
            <a:ext cx="80829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Captures Much of the Observed North Atlantic Interannual Variability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86563" y="2155472"/>
            <a:ext cx="146649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=0.65</a:t>
            </a:r>
          </a:p>
        </p:txBody>
      </p:sp>
    </p:spTree>
    <p:extLst>
      <p:ext uri="{BB962C8B-B14F-4D97-AF65-F5344CB8AC3E}">
        <p14:creationId xmlns:p14="http://schemas.microsoft.com/office/powerpoint/2010/main" val="29525682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DC7F543-BD29-49FA-A1A2-D5F1261EC6A9}"/>
              </a:ext>
            </a:extLst>
          </p:cNvPr>
          <p:cNvSpPr txBox="1"/>
          <p:nvPr/>
        </p:nvSpPr>
        <p:spPr>
          <a:xfrm>
            <a:off x="992317" y="1093774"/>
            <a:ext cx="74376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Major Hurricanes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DFA46A-6A08-4CAF-9251-523D0CE2D4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987" y="1354971"/>
            <a:ext cx="8426025" cy="52662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564799-ADE1-4C26-A3D5-989729F3B69A}"/>
              </a:ext>
            </a:extLst>
          </p:cNvPr>
          <p:cNvSpPr txBox="1"/>
          <p:nvPr/>
        </p:nvSpPr>
        <p:spPr>
          <a:xfrm>
            <a:off x="3992335" y="2032907"/>
            <a:ext cx="23921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7-year running averages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3BEEFC-807B-537B-9637-D4B792501E0F}"/>
              </a:ext>
            </a:extLst>
          </p:cNvPr>
          <p:cNvSpPr txBox="1"/>
          <p:nvPr/>
        </p:nvSpPr>
        <p:spPr>
          <a:xfrm>
            <a:off x="398899" y="439543"/>
            <a:ext cx="8524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Application to global gridded climate data:</a:t>
            </a:r>
          </a:p>
        </p:txBody>
      </p:sp>
    </p:spTree>
    <p:extLst>
      <p:ext uri="{BB962C8B-B14F-4D97-AF65-F5344CB8AC3E}">
        <p14:creationId xmlns:p14="http://schemas.microsoft.com/office/powerpoint/2010/main" val="12473713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651" y="1778608"/>
            <a:ext cx="6614713" cy="4961035"/>
          </a:xfrm>
          <a:prstGeom prst="rect">
            <a:avLst/>
          </a:prstGeom>
        </p:spPr>
      </p:pic>
      <p:sp>
        <p:nvSpPr>
          <p:cNvPr id="3" name="Title 2"/>
          <p:cNvSpPr txBox="1">
            <a:spLocks/>
          </p:cNvSpPr>
          <p:nvPr/>
        </p:nvSpPr>
        <p:spPr>
          <a:xfrm>
            <a:off x="457200" y="987020"/>
            <a:ext cx="8229600" cy="9031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Global CAT 5 Tropical Cyclone Frequency from 9 Current Generation (CMIP6) Climate Models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252CDB-C08B-014C-3424-506987290AAB}"/>
              </a:ext>
            </a:extLst>
          </p:cNvPr>
          <p:cNvSpPr txBox="1"/>
          <p:nvPr/>
        </p:nvSpPr>
        <p:spPr>
          <a:xfrm>
            <a:off x="355941" y="233203"/>
            <a:ext cx="83952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Application to Global Climate Change Simulations:</a:t>
            </a:r>
          </a:p>
        </p:txBody>
      </p:sp>
    </p:spTree>
    <p:extLst>
      <p:ext uri="{BB962C8B-B14F-4D97-AF65-F5344CB8AC3E}">
        <p14:creationId xmlns:p14="http://schemas.microsoft.com/office/powerpoint/2010/main" val="27026297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757652" y="1482213"/>
            <a:ext cx="958645" cy="6341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542" y="926083"/>
            <a:ext cx="4572000" cy="52563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0114" y="246743"/>
            <a:ext cx="5987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Satellite-derived proportion of major hurricane fixes</a:t>
            </a:r>
          </a:p>
        </p:txBody>
      </p:sp>
      <p:sp>
        <p:nvSpPr>
          <p:cNvPr id="8" name="Rectangle 7"/>
          <p:cNvSpPr/>
          <p:nvPr/>
        </p:nvSpPr>
        <p:spPr>
          <a:xfrm>
            <a:off x="4862286" y="2298804"/>
            <a:ext cx="3854011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Time series of fractional proportion of global major hurricane estimates to all hurricane estimates for the period 1979–2017. Each point, except the earliest, represents the data in a sequence of 3-y periods. The first data point is based on only 2 y (1979 and 1981) to avoid the years with no eastern hemisphere coverage. The linear Theil−Sen trend (black line) is significant at the 98% confidence level (Mann−Kendall P value = 0.02). The proportion increases by 25% in the 39-y period (about 6% per decade).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Kossin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et al.,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PNAS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2020</a:t>
            </a:r>
          </a:p>
        </p:txBody>
      </p:sp>
    </p:spTree>
    <p:extLst>
      <p:ext uri="{BB962C8B-B14F-4D97-AF65-F5344CB8AC3E}">
        <p14:creationId xmlns:p14="http://schemas.microsoft.com/office/powerpoint/2010/main" val="26333622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7ACE74-6C5E-46EB-A07D-C63A5BC933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49" b="6482"/>
          <a:stretch/>
        </p:blipFill>
        <p:spPr>
          <a:xfrm>
            <a:off x="264637" y="1200150"/>
            <a:ext cx="8767126" cy="55743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E9B8CF-8C58-C0BC-25E9-1BFA771EE245}"/>
              </a:ext>
            </a:extLst>
          </p:cNvPr>
          <p:cNvSpPr txBox="1"/>
          <p:nvPr/>
        </p:nvSpPr>
        <p:spPr>
          <a:xfrm>
            <a:off x="342900" y="83498"/>
            <a:ext cx="832485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/>
              <a:t>100-year hurricane peak wind based on downscaling 8 CMIP6 climate models, 1984-2014</a:t>
            </a:r>
          </a:p>
        </p:txBody>
      </p:sp>
    </p:spTree>
    <p:extLst>
      <p:ext uri="{BB962C8B-B14F-4D97-AF65-F5344CB8AC3E}">
        <p14:creationId xmlns:p14="http://schemas.microsoft.com/office/powerpoint/2010/main" val="34874879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60C187-3FD1-4134-B69E-1DD2F951D44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6" b="5101"/>
          <a:stretch/>
        </p:blipFill>
        <p:spPr>
          <a:xfrm>
            <a:off x="267843" y="1143001"/>
            <a:ext cx="8741664" cy="56315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04F6DE-9C54-166C-F91C-318DCE06D696}"/>
              </a:ext>
            </a:extLst>
          </p:cNvPr>
          <p:cNvSpPr txBox="1"/>
          <p:nvPr/>
        </p:nvSpPr>
        <p:spPr>
          <a:xfrm>
            <a:off x="342900" y="83498"/>
            <a:ext cx="832485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/>
              <a:t>100-year hurricane peak wind based on downscaling 8 CMIP6 climate models, 2070-2100</a:t>
            </a:r>
          </a:p>
        </p:txBody>
      </p:sp>
    </p:spTree>
    <p:extLst>
      <p:ext uri="{BB962C8B-B14F-4D97-AF65-F5344CB8AC3E}">
        <p14:creationId xmlns:p14="http://schemas.microsoft.com/office/powerpoint/2010/main" val="2639755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814" y="952499"/>
            <a:ext cx="7878538" cy="52523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42571" y="239486"/>
            <a:ext cx="62266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Hurricane Rain</a:t>
            </a:r>
          </a:p>
        </p:txBody>
      </p:sp>
    </p:spTree>
    <p:extLst>
      <p:ext uri="{BB962C8B-B14F-4D97-AF65-F5344CB8AC3E}">
        <p14:creationId xmlns:p14="http://schemas.microsoft.com/office/powerpoint/2010/main" val="9092518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4810"/>
            <a:ext cx="8229600" cy="770391"/>
          </a:xfrm>
        </p:spPr>
        <p:txBody>
          <a:bodyPr/>
          <a:lstStyle/>
          <a:p>
            <a:r>
              <a:rPr lang="en-US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Climate Risk is Dominated by Extreme Events: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5916"/>
            <a:ext cx="8229600" cy="1745341"/>
          </a:xfrm>
        </p:spPr>
        <p:txBody>
          <a:bodyPr/>
          <a:lstStyle/>
          <a:p>
            <a:pPr>
              <a:spcBef>
                <a:spcPts val="2400"/>
              </a:spcBef>
              <a:buSzPct val="70000"/>
              <a:buBlip>
                <a:blip r:embed="rId2"/>
              </a:buBlip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Societies are usually well adapted to frequent events (&gt; 1/100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spcBef>
                <a:spcPts val="2400"/>
              </a:spcBef>
              <a:buSzPct val="70000"/>
              <a:buBlip>
                <a:blip r:embed="rId2"/>
              </a:buBlip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Societies are often poorly adapted to rare events (&lt; 1/100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spcBef>
                <a:spcPts val="2400"/>
              </a:spcBef>
              <a:buSzPct val="70000"/>
              <a:buBlip>
                <a:blip r:embed="rId2"/>
              </a:buBlip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Large cost increases result when &gt; 100-yr events become &lt; 100-yr events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971" y="2797811"/>
            <a:ext cx="6922039" cy="4003805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9259E73-E692-4D73-85EA-78370E75FB21}"/>
              </a:ext>
            </a:extLst>
          </p:cNvPr>
          <p:cNvCxnSpPr>
            <a:cxnSpLocks/>
          </p:cNvCxnSpPr>
          <p:nvPr/>
        </p:nvCxnSpPr>
        <p:spPr>
          <a:xfrm>
            <a:off x="4857750" y="4702629"/>
            <a:ext cx="0" cy="15838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561D370-8CBC-463F-8F80-AAE3D4349D24}"/>
              </a:ext>
            </a:extLst>
          </p:cNvPr>
          <p:cNvSpPr txBox="1"/>
          <p:nvPr/>
        </p:nvSpPr>
        <p:spPr>
          <a:xfrm>
            <a:off x="5045529" y="5617418"/>
            <a:ext cx="1657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Largest slope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AB0F412-01AD-4406-A6D1-B03107801F5D}"/>
              </a:ext>
            </a:extLst>
          </p:cNvPr>
          <p:cNvCxnSpPr/>
          <p:nvPr/>
        </p:nvCxnSpPr>
        <p:spPr>
          <a:xfrm flipH="1" flipV="1">
            <a:off x="4963886" y="5404757"/>
            <a:ext cx="718457" cy="30207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6839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75" y="123825"/>
            <a:ext cx="8553450" cy="66103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EAEAB90-C914-2D62-A342-BB0F51D7311F}"/>
              </a:ext>
            </a:extLst>
          </p:cNvPr>
          <p:cNvSpPr txBox="1"/>
          <p:nvPr/>
        </p:nvSpPr>
        <p:spPr>
          <a:xfrm>
            <a:off x="4571999" y="3124200"/>
            <a:ext cx="3933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~500 from water, ~80 from wind</a:t>
            </a:r>
          </a:p>
        </p:txBody>
      </p:sp>
    </p:spTree>
    <p:extLst>
      <p:ext uri="{BB962C8B-B14F-4D97-AF65-F5344CB8AC3E}">
        <p14:creationId xmlns:p14="http://schemas.microsoft.com/office/powerpoint/2010/main" val="813395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01" y="1146629"/>
            <a:ext cx="7490962" cy="52753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12801" y="413657"/>
            <a:ext cx="7460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2,000 year rain event for Houston</a:t>
            </a:r>
          </a:p>
        </p:txBody>
      </p:sp>
    </p:spTree>
    <p:extLst>
      <p:ext uri="{BB962C8B-B14F-4D97-AF65-F5344CB8AC3E}">
        <p14:creationId xmlns:p14="http://schemas.microsoft.com/office/powerpoint/2010/main" val="17567414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" t="7144" r="5" b="8704"/>
          <a:stretch/>
        </p:blipFill>
        <p:spPr>
          <a:xfrm>
            <a:off x="56307" y="1126177"/>
            <a:ext cx="9031386" cy="56483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3FB3EA8-9494-3F7B-0DFB-F12A52A4D6A3}"/>
              </a:ext>
            </a:extLst>
          </p:cNvPr>
          <p:cNvSpPr txBox="1"/>
          <p:nvPr/>
        </p:nvSpPr>
        <p:spPr>
          <a:xfrm>
            <a:off x="342900" y="83498"/>
            <a:ext cx="832485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/>
              <a:t>100-year hurricane storm total rain based on downscaling 8 climate models, 1984-2014</a:t>
            </a:r>
          </a:p>
        </p:txBody>
      </p:sp>
    </p:spTree>
    <p:extLst>
      <p:ext uri="{BB962C8B-B14F-4D97-AF65-F5344CB8AC3E}">
        <p14:creationId xmlns:p14="http://schemas.microsoft.com/office/powerpoint/2010/main" val="8869323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" b="9216"/>
          <a:stretch/>
        </p:blipFill>
        <p:spPr>
          <a:xfrm>
            <a:off x="-20430" y="1057274"/>
            <a:ext cx="9164430" cy="55626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9773C1-95F8-C1AF-F860-3CA60008A01A}"/>
              </a:ext>
            </a:extLst>
          </p:cNvPr>
          <p:cNvSpPr txBox="1"/>
          <p:nvPr/>
        </p:nvSpPr>
        <p:spPr>
          <a:xfrm>
            <a:off x="342900" y="83498"/>
            <a:ext cx="832485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/>
              <a:t>100-year hurricane storm total rain based on downscaling 8 climate models, 2070-2100</a:t>
            </a:r>
          </a:p>
        </p:txBody>
      </p:sp>
    </p:spTree>
    <p:extLst>
      <p:ext uri="{BB962C8B-B14F-4D97-AF65-F5344CB8AC3E}">
        <p14:creationId xmlns:p14="http://schemas.microsoft.com/office/powerpoint/2010/main" val="317105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9392A0-C018-AE2F-8597-C24F786C03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406" y="1264158"/>
            <a:ext cx="7956758" cy="55938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7DD288-053D-322C-F902-8E0DA5BB07D8}"/>
              </a:ext>
            </a:extLst>
          </p:cNvPr>
          <p:cNvSpPr txBox="1"/>
          <p:nvPr/>
        </p:nvSpPr>
        <p:spPr>
          <a:xfrm>
            <a:off x="466406" y="245477"/>
            <a:ext cx="8125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nature of financial risks from weather hazards: </a:t>
            </a: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Hurricanes as an example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A5C7AF-EC53-B39F-AF26-B073BCF854FE}"/>
              </a:ext>
            </a:extLst>
          </p:cNvPr>
          <p:cNvSpPr txBox="1"/>
          <p:nvPr/>
        </p:nvSpPr>
        <p:spPr>
          <a:xfrm>
            <a:off x="782456" y="1144026"/>
            <a:ext cx="75790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TIVs of particular insurance firm aggregated over zip codes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E0EB4C-0656-40D1-B318-19914E1DD2F6}"/>
              </a:ext>
            </a:extLst>
          </p:cNvPr>
          <p:cNvSpPr txBox="1"/>
          <p:nvPr/>
        </p:nvSpPr>
        <p:spPr>
          <a:xfrm>
            <a:off x="6844127" y="6319219"/>
            <a:ext cx="19116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12,968 zip codes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48B105-43F4-4998-B29C-6F325661E8F6}"/>
              </a:ext>
            </a:extLst>
          </p:cNvPr>
          <p:cNvSpPr txBox="1"/>
          <p:nvPr/>
        </p:nvSpPr>
        <p:spPr>
          <a:xfrm>
            <a:off x="466406" y="6327157"/>
            <a:ext cx="2485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 TIV:  $ 2 trillion</a:t>
            </a:r>
          </a:p>
        </p:txBody>
      </p:sp>
    </p:spTree>
    <p:extLst>
      <p:ext uri="{BB962C8B-B14F-4D97-AF65-F5344CB8AC3E}">
        <p14:creationId xmlns:p14="http://schemas.microsoft.com/office/powerpoint/2010/main" val="8954849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AD9A8-5D01-9FC8-8F13-9930AA7B1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Procedure: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9ACFC5-6071-9618-D588-59EE0F2063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2000"/>
              </a:spcBef>
            </a:pPr>
            <a:r>
              <a:rPr lang="en-US" dirty="0"/>
              <a:t> Generate 6,200 synthetic hurricane events affecting eastern 	U.S. from each of 8 global climate models for two period of 	time: 1985 – 2014 and 2071 – 2100 (SSP3 7.0)</a:t>
            </a:r>
          </a:p>
          <a:p>
            <a:pPr>
              <a:spcBef>
                <a:spcPts val="2000"/>
              </a:spcBef>
            </a:pPr>
            <a:r>
              <a:rPr lang="en-US" dirty="0"/>
              <a:t>  Calculate peak wind speed at each zip code centroid for each 	hurricane event</a:t>
            </a:r>
          </a:p>
          <a:p>
            <a:pPr>
              <a:spcBef>
                <a:spcPts val="2000"/>
              </a:spcBef>
            </a:pPr>
            <a:r>
              <a:rPr lang="en-US" dirty="0"/>
              <a:t>  Use damage function to convert peak with to percentage of 	insured value destroyed</a:t>
            </a:r>
          </a:p>
          <a:p>
            <a:pPr>
              <a:spcBef>
                <a:spcPts val="2000"/>
              </a:spcBef>
            </a:pPr>
            <a:r>
              <a:rPr lang="en-US" dirty="0"/>
              <a:t>  Apply to TIV at each of the 12,968 zip codes and sum over 	them to estimate total loss to insurance form</a:t>
            </a:r>
          </a:p>
        </p:txBody>
      </p:sp>
    </p:spTree>
    <p:extLst>
      <p:ext uri="{BB962C8B-B14F-4D97-AF65-F5344CB8AC3E}">
        <p14:creationId xmlns:p14="http://schemas.microsoft.com/office/powerpoint/2010/main" val="1059999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BB8681A-9327-A4CD-5C9F-13B9839DB4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08" y="237499"/>
            <a:ext cx="4572000" cy="2857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5FEDBB-CC7D-1E90-A06B-2F75A78630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2981" y="196433"/>
            <a:ext cx="4703411" cy="293963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6507C19-4C10-667D-03B4-155B525A9407}"/>
              </a:ext>
            </a:extLst>
          </p:cNvPr>
          <p:cNvSpPr txBox="1"/>
          <p:nvPr/>
        </p:nvSpPr>
        <p:spPr>
          <a:xfrm>
            <a:off x="574923" y="3515238"/>
            <a:ext cx="359737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Median annual loss (2-year return period)</a:t>
            </a: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1984 – 2014: 	$ 12</a:t>
            </a: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2070 – 2100:	$ 3.5 million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C7E91B-25B6-C91F-4114-4FE79D5C6757}"/>
              </a:ext>
            </a:extLst>
          </p:cNvPr>
          <p:cNvSpPr txBox="1"/>
          <p:nvPr/>
        </p:nvSpPr>
        <p:spPr>
          <a:xfrm>
            <a:off x="4862198" y="3515238"/>
            <a:ext cx="370687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Average annual loss</a:t>
            </a:r>
            <a:r>
              <a:rPr lang="en-US" sz="1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en-US" sz="1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1984 – 2014: 	$536 million</a:t>
            </a: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2070 – 2100:	$ 4.1 billion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1450F8-8411-0931-5E48-2A665079D44F}"/>
              </a:ext>
            </a:extLst>
          </p:cNvPr>
          <p:cNvSpPr txBox="1"/>
          <p:nvPr/>
        </p:nvSpPr>
        <p:spPr>
          <a:xfrm>
            <a:off x="476364" y="5409744"/>
            <a:ext cx="81912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Annual average loss strongly dominated by VERY rare events!</a:t>
            </a:r>
          </a:p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These will not be evident in historical records</a:t>
            </a:r>
          </a:p>
        </p:txBody>
      </p:sp>
    </p:spTree>
    <p:extLst>
      <p:ext uri="{BB962C8B-B14F-4D97-AF65-F5344CB8AC3E}">
        <p14:creationId xmlns:p14="http://schemas.microsoft.com/office/powerpoint/2010/main" val="890479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AB206-F082-C79E-7178-A3A7A6178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Making Risk Personal: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All Climate Change is Local!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CF19EE-AE15-7248-479A-ADAC3D7871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310" y="1859303"/>
            <a:ext cx="7237379" cy="482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4268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41829" y="108857"/>
            <a:ext cx="71482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Property currently for sale in Hilton Head, SC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Realtor.com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424820" y="6379811"/>
            <a:ext cx="4840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Work of First Street Foundation</a:t>
            </a:r>
          </a:p>
        </p:txBody>
      </p:sp>
      <p:pic>
        <p:nvPicPr>
          <p:cNvPr id="1026" name="Picture 2" descr="Road view featured at 133 Victoria Dr, Hilton Head Island, SC 29926">
            <a:extLst>
              <a:ext uri="{FF2B5EF4-FFF2-40B4-BE49-F238E27FC236}">
                <a16:creationId xmlns:a16="http://schemas.microsoft.com/office/drawing/2014/main" id="{39C3A6E2-E37F-A8F8-CF8C-D11A43C5B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6" y="887376"/>
            <a:ext cx="3724963" cy="2480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A28009-FA28-7CB7-7C1A-F701B2ADDB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9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15694" y="887376"/>
            <a:ext cx="4592688" cy="24807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B1F78A8-4525-F102-40DB-0E2DA5BAB03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382"/>
          <a:stretch/>
        </p:blipFill>
        <p:spPr>
          <a:xfrm>
            <a:off x="4659729" y="3489903"/>
            <a:ext cx="4104618" cy="2401944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CC200C8-DCD1-6F1A-57D1-59603CA54152}"/>
              </a:ext>
            </a:extLst>
          </p:cNvPr>
          <p:cNvCxnSpPr>
            <a:cxnSpLocks/>
          </p:cNvCxnSpPr>
          <p:nvPr/>
        </p:nvCxnSpPr>
        <p:spPr>
          <a:xfrm>
            <a:off x="4415694" y="5410200"/>
            <a:ext cx="466725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907BAB72-0CC1-22A3-74C2-E74F6989CA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2868" y="5904463"/>
            <a:ext cx="4104618" cy="76554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708553F-FB7C-ADEE-87CE-87E4726C6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9653" y="3517883"/>
            <a:ext cx="4066214" cy="237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765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A54953-ED62-7E83-1A4D-6AFB8104EC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52400"/>
            <a:ext cx="6400800" cy="655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6976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Historical Records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13918"/>
          </a:xfrm>
        </p:spPr>
        <p:txBody>
          <a:bodyPr/>
          <a:lstStyle/>
          <a:p>
            <a:r>
              <a:rPr lang="en-US" dirty="0"/>
              <a:t> Riverine floods:  ~100 years of good records (U.S.)</a:t>
            </a:r>
          </a:p>
          <a:p>
            <a:endParaRPr lang="en-US" dirty="0"/>
          </a:p>
          <a:p>
            <a:r>
              <a:rPr lang="en-US" dirty="0"/>
              <a:t> Flash floods and tropical-cyclones:  Somewhat less than 100 	years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 Even if we had 100 years of great records, the past is no 	longer a good guide to the present</a:t>
            </a:r>
          </a:p>
          <a:p>
            <a:endParaRPr lang="en-US" dirty="0"/>
          </a:p>
          <a:p>
            <a:r>
              <a:rPr lang="en-US" dirty="0"/>
              <a:t>  We need to turn to physical models to get better estimates of 	current (and future) weather risks</a:t>
            </a:r>
          </a:p>
        </p:txBody>
      </p:sp>
    </p:spTree>
    <p:extLst>
      <p:ext uri="{BB962C8B-B14F-4D97-AF65-F5344CB8AC3E}">
        <p14:creationId xmlns:p14="http://schemas.microsoft.com/office/powerpoint/2010/main" val="3594724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Take-Away Points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2000"/>
              </a:spcBef>
            </a:pPr>
            <a:r>
              <a:rPr lang="en-US" dirty="0"/>
              <a:t>  We need to move away from sole dependence on flawed 	historical data in assessing climate- and weather-related 	natural hazard risks and embrace advanced physical 	modeling techniques</a:t>
            </a:r>
          </a:p>
          <a:p>
            <a:pPr>
              <a:spcBef>
                <a:spcPts val="2000"/>
              </a:spcBef>
            </a:pPr>
            <a:r>
              <a:rPr lang="en-US" dirty="0"/>
              <a:t>  Government, the insurance industry, and institutions of higher 	education are crucial to this effort</a:t>
            </a:r>
          </a:p>
          <a:p>
            <a:pPr>
              <a:spcBef>
                <a:spcPts val="2000"/>
              </a:spcBef>
            </a:pPr>
            <a:r>
              <a:rPr lang="en-US" dirty="0"/>
              <a:t>  We can no longer regard climate change as a problem for the 	future; it has already tangibly affected important risks, e.g. 	Hurricane Harvey’s rainfall was ~3 times more likely in 	2017 than in 1970</a:t>
            </a:r>
          </a:p>
          <a:p>
            <a:pPr>
              <a:spcBef>
                <a:spcPts val="2000"/>
              </a:spcBef>
            </a:pPr>
            <a:r>
              <a:rPr lang="en-US" dirty="0"/>
              <a:t>  There is a large gap between current practice and what is 	possible and desirable.  Let’s fill it. </a:t>
            </a:r>
          </a:p>
        </p:txBody>
      </p:sp>
    </p:spTree>
    <p:extLst>
      <p:ext uri="{BB962C8B-B14F-4D97-AF65-F5344CB8AC3E}">
        <p14:creationId xmlns:p14="http://schemas.microsoft.com/office/powerpoint/2010/main" val="2887614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2D1026D-3239-7B95-0BE3-5EF0A2B19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613528"/>
            <a:ext cx="7886700" cy="1325563"/>
          </a:xfrm>
        </p:spPr>
        <p:txBody>
          <a:bodyPr/>
          <a:lstStyle/>
          <a:p>
            <a:r>
              <a:rPr lang="en-US" dirty="0"/>
              <a:t>Spare Slides</a:t>
            </a:r>
          </a:p>
        </p:txBody>
      </p:sp>
    </p:spTree>
    <p:extLst>
      <p:ext uri="{BB962C8B-B14F-4D97-AF65-F5344CB8AC3E}">
        <p14:creationId xmlns:p14="http://schemas.microsoft.com/office/powerpoint/2010/main" val="8744392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E62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57250"/>
            <a:ext cx="2567173" cy="5143500"/>
            <a:chOff x="0" y="0"/>
            <a:chExt cx="1906255" cy="381930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6255" cy="3819308"/>
            </a:xfrm>
            <a:custGeom>
              <a:avLst/>
              <a:gdLst/>
              <a:ahLst/>
              <a:cxnLst/>
              <a:rect l="l" t="t" r="r" b="b"/>
              <a:pathLst>
                <a:path w="1906255" h="3819308">
                  <a:moveTo>
                    <a:pt x="0" y="0"/>
                  </a:moveTo>
                  <a:lnTo>
                    <a:pt x="1906255" y="0"/>
                  </a:lnTo>
                  <a:lnTo>
                    <a:pt x="1906255" y="3819308"/>
                  </a:lnTo>
                  <a:lnTo>
                    <a:pt x="0" y="3819308"/>
                  </a:lnTo>
                  <a:close/>
                </a:path>
              </a:pathLst>
            </a:custGeom>
            <a:solidFill>
              <a:srgbClr val="3E624A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629650" y="5486400"/>
            <a:ext cx="514350" cy="51435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79843" y="1171069"/>
            <a:ext cx="6526083" cy="14571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392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1" b="0" i="0" u="none" strike="noStrike" kern="1200" cap="none" spc="0" normalizeH="0" baseline="0" noProof="0">
                <a:ln>
                  <a:noFill/>
                </a:ln>
                <a:solidFill>
                  <a:srgbClr val="FFF9F3"/>
                </a:solidFill>
                <a:effectLst/>
                <a:uLnTx/>
                <a:uFillTx/>
                <a:latin typeface="Open Sauce SemiBold Bold"/>
                <a:ea typeface="+mn-ea"/>
                <a:cs typeface="+mn-cs"/>
              </a:rPr>
              <a:t>CLIMATE</a:t>
            </a:r>
          </a:p>
          <a:p>
            <a:pPr marL="0" marR="0" lvl="0" indent="0" algn="l" defTabSz="457200" rtl="0" eaLnBrk="1" fontAlgn="auto" latinLnBrk="0" hangingPunct="1">
              <a:lnSpc>
                <a:spcPts val="392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1" b="0" i="0" u="none" strike="noStrike" kern="1200" cap="none" spc="0" normalizeH="0" baseline="0" noProof="0">
                <a:ln>
                  <a:noFill/>
                </a:ln>
                <a:solidFill>
                  <a:srgbClr val="FFF9F3"/>
                </a:solidFill>
                <a:effectLst/>
                <a:uLnTx/>
                <a:uFillTx/>
                <a:latin typeface="Open Sauce SemiBold Bold"/>
                <a:ea typeface="+mn-ea"/>
                <a:cs typeface="+mn-cs"/>
              </a:rPr>
              <a:t>LITIGATION</a:t>
            </a:r>
          </a:p>
          <a:p>
            <a:pPr marL="0" marR="0" lvl="0" indent="0" algn="l" defTabSz="457200" rtl="0" eaLnBrk="1" fontAlgn="auto" latinLnBrk="0" hangingPunct="1">
              <a:lnSpc>
                <a:spcPts val="392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1" b="0" i="0" u="none" strike="noStrike" kern="1200" cap="none" spc="0" normalizeH="0" baseline="0" noProof="0">
                <a:ln>
                  <a:noFill/>
                </a:ln>
                <a:solidFill>
                  <a:srgbClr val="FFF9F3"/>
                </a:solidFill>
                <a:effectLst/>
                <a:uLnTx/>
                <a:uFillTx/>
                <a:latin typeface="Open Sauce SemiBold Bold"/>
                <a:ea typeface="+mn-ea"/>
                <a:cs typeface="+mn-cs"/>
              </a:rPr>
              <a:t>TRENDS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79843" y="3000375"/>
            <a:ext cx="1813249" cy="7843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FFF9F3"/>
                </a:solidFill>
                <a:effectLst/>
                <a:uLnTx/>
                <a:uFillTx/>
                <a:latin typeface="Canva Sans"/>
                <a:ea typeface="+mn-ea"/>
                <a:cs typeface="+mn-cs"/>
              </a:rPr>
              <a:t>Currently 2,000+ U.S. climate cases </a:t>
            </a:r>
          </a:p>
          <a:p>
            <a:pPr marL="0" marR="0" lvl="0" indent="0" algn="l" defTabSz="4572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FFF9F3"/>
              </a:solidFill>
              <a:effectLst/>
              <a:uLnTx/>
              <a:uFillTx/>
              <a:latin typeface="Canva Sans"/>
              <a:ea typeface="+mn-ea"/>
              <a:cs typeface="+mn-cs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441151" y="1711146"/>
            <a:ext cx="6573279" cy="3435709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567173" y="5127805"/>
            <a:ext cx="5767777" cy="44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11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50" b="0" i="0" u="none" strike="noStrike" kern="1200" cap="none" spc="0" normalizeH="0" baseline="0" noProof="0">
                <a:ln>
                  <a:noFill/>
                </a:ln>
                <a:solidFill>
                  <a:srgbClr val="FFF9F3"/>
                </a:solidFill>
                <a:effectLst/>
                <a:uLnTx/>
                <a:uFillTx/>
                <a:latin typeface="Canva Sans Italics"/>
                <a:ea typeface="+mn-ea"/>
                <a:cs typeface="+mn-cs"/>
              </a:rPr>
              <a:t>Source: Joana Setzer &amp; Catherine Higham, Global Trends in Climate Change Litigation 9 (June 2022) (based on data from the Sabin Center and Climate Change Laws of the World databases)</a:t>
            </a:r>
          </a:p>
          <a:p>
            <a:pPr marL="0" marR="0" lvl="0" indent="0" algn="l" defTabSz="457200" rtl="0" eaLnBrk="1" fontAlgn="auto" latinLnBrk="0" hangingPunct="1">
              <a:lnSpc>
                <a:spcPts val="11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50" b="0" i="0" u="none" strike="noStrike" kern="1200" cap="none" spc="0" normalizeH="0" baseline="0" noProof="0">
              <a:ln>
                <a:noFill/>
              </a:ln>
              <a:solidFill>
                <a:srgbClr val="FFF9F3"/>
              </a:solidFill>
              <a:effectLst/>
              <a:uLnTx/>
              <a:uFillTx/>
              <a:latin typeface="Canva Sans Italics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D16A49-6138-B37D-F29A-73773A884837}"/>
              </a:ext>
            </a:extLst>
          </p:cNvPr>
          <p:cNvSpPr txBox="1"/>
          <p:nvPr/>
        </p:nvSpPr>
        <p:spPr>
          <a:xfrm>
            <a:off x="439711" y="6018919"/>
            <a:ext cx="5970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Courtesy Sandra Thiam and Jarryd Page of the Climate Judiciary Project of the Environmental Law Institute</a:t>
            </a:r>
          </a:p>
        </p:txBody>
      </p:sp>
    </p:spTree>
    <p:extLst>
      <p:ext uri="{BB962C8B-B14F-4D97-AF65-F5344CB8AC3E}">
        <p14:creationId xmlns:p14="http://schemas.microsoft.com/office/powerpoint/2010/main" val="34933679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462949" y="1319213"/>
            <a:ext cx="4296381" cy="4332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37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50" b="0" i="0" u="none" strike="noStrike" kern="1200" cap="none" spc="0" normalizeH="0" baseline="0" noProof="0">
                <a:ln>
                  <a:noFill/>
                </a:ln>
                <a:solidFill>
                  <a:srgbClr val="5D5340"/>
                </a:solidFill>
                <a:effectLst/>
                <a:uLnTx/>
                <a:uFillTx/>
                <a:latin typeface="Open Sauce SemiBold Bold"/>
                <a:ea typeface="+mn-ea"/>
                <a:cs typeface="+mn-cs"/>
              </a:rPr>
              <a:t>HURRICANE LITIGATION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209200" y="1319212"/>
            <a:ext cx="3988952" cy="4681537"/>
            <a:chOff x="0" y="0"/>
            <a:chExt cx="12804969" cy="1371600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>
              <a:alphaModFix amt="80000"/>
            </a:blip>
            <a:srcRect l="14990" r="14990"/>
            <a:stretch>
              <a:fillRect/>
            </a:stretch>
          </p:blipFill>
          <p:spPr>
            <a:xfrm>
              <a:off x="0" y="0"/>
              <a:ext cx="12804969" cy="13716000"/>
            </a:xfrm>
            <a:prstGeom prst="rect">
              <a:avLst/>
            </a:prstGeom>
          </p:spPr>
        </p:pic>
      </p:grpSp>
      <p:sp>
        <p:nvSpPr>
          <p:cNvPr id="5" name="TextBox 5"/>
          <p:cNvSpPr txBox="1"/>
          <p:nvPr/>
        </p:nvSpPr>
        <p:spPr>
          <a:xfrm>
            <a:off x="4462949" y="2103041"/>
            <a:ext cx="3988952" cy="662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7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0" i="0" u="none" strike="noStrike" kern="1200" cap="none" spc="0" normalizeH="0" baseline="0" noProof="0" dirty="0">
                <a:ln>
                  <a:noFill/>
                </a:ln>
                <a:solidFill>
                  <a:srgbClr val="5D5340"/>
                </a:solidFill>
                <a:effectLst/>
                <a:uLnTx/>
                <a:uFillTx/>
                <a:latin typeface="Canva Sans"/>
                <a:ea typeface="+mn-ea"/>
                <a:cs typeface="+mn-cs"/>
              </a:rPr>
              <a:t>Litigation happens before (planning and preparation) and after (impacts)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462949" y="3467973"/>
            <a:ext cx="1473597" cy="3165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7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50" b="0" i="0" u="none" strike="noStrike" kern="1200" cap="none" spc="0" normalizeH="0" baseline="0" noProof="0">
                <a:ln>
                  <a:noFill/>
                </a:ln>
                <a:solidFill>
                  <a:srgbClr val="5D5340"/>
                </a:solidFill>
                <a:effectLst/>
                <a:uLnTx/>
                <a:uFillTx/>
                <a:latin typeface="Canva Sans"/>
                <a:ea typeface="+mn-ea"/>
                <a:cs typeface="+mn-cs"/>
              </a:rPr>
              <a:t>Can include: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572000" y="3996055"/>
            <a:ext cx="3529927" cy="1511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7030" marR="0" lvl="1" indent="-183515" algn="l" defTabSz="457200" rtl="0" eaLnBrk="1" fontAlgn="auto" latinLnBrk="0" hangingPunct="1">
              <a:lnSpc>
                <a:spcPts val="23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rgbClr val="5D5340"/>
                </a:solidFill>
                <a:effectLst/>
                <a:uLnTx/>
                <a:uFillTx/>
                <a:latin typeface="Open Sauce"/>
                <a:ea typeface="+mn-ea"/>
                <a:cs typeface="+mn-cs"/>
              </a:rPr>
              <a:t>Torts (negligence, nuisance, trespass)</a:t>
            </a:r>
          </a:p>
          <a:p>
            <a:pPr marL="367030" marR="0" lvl="1" indent="-183515" algn="l" defTabSz="457200" rtl="0" eaLnBrk="1" fontAlgn="auto" latinLnBrk="0" hangingPunct="1">
              <a:lnSpc>
                <a:spcPts val="23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rgbClr val="5D5340"/>
                </a:solidFill>
                <a:effectLst/>
                <a:uLnTx/>
                <a:uFillTx/>
                <a:latin typeface="Open Sauce"/>
                <a:ea typeface="+mn-ea"/>
                <a:cs typeface="+mn-cs"/>
              </a:rPr>
              <a:t>Zoning and land use</a:t>
            </a:r>
          </a:p>
          <a:p>
            <a:pPr marL="367030" marR="0" lvl="1" indent="-183515" algn="l" defTabSz="457200" rtl="0" eaLnBrk="1" fontAlgn="auto" latinLnBrk="0" hangingPunct="1">
              <a:lnSpc>
                <a:spcPts val="23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rgbClr val="5D5340"/>
                </a:solidFill>
                <a:effectLst/>
                <a:uLnTx/>
                <a:uFillTx/>
                <a:latin typeface="Open Sauce"/>
                <a:ea typeface="+mn-ea"/>
                <a:cs typeface="+mn-cs"/>
              </a:rPr>
              <a:t>Impact assessments</a:t>
            </a:r>
          </a:p>
          <a:p>
            <a:pPr marL="367030" marR="0" lvl="1" indent="-183515" algn="l" defTabSz="457200" rtl="0" eaLnBrk="1" fontAlgn="auto" latinLnBrk="0" hangingPunct="1">
              <a:lnSpc>
                <a:spcPts val="23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>
                <a:ln>
                  <a:noFill/>
                </a:ln>
                <a:solidFill>
                  <a:srgbClr val="5D5340"/>
                </a:solidFill>
                <a:effectLst/>
                <a:uLnTx/>
                <a:uFillTx/>
                <a:latin typeface="Open Sauce"/>
                <a:ea typeface="+mn-ea"/>
                <a:cs typeface="+mn-cs"/>
              </a:rPr>
              <a:t>Insurance claims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629650" y="5486400"/>
            <a:ext cx="514350" cy="5143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107D0A3-7348-2FB3-A28D-F8BE496AB138}"/>
              </a:ext>
            </a:extLst>
          </p:cNvPr>
          <p:cNvSpPr txBox="1"/>
          <p:nvPr/>
        </p:nvSpPr>
        <p:spPr>
          <a:xfrm>
            <a:off x="1723504" y="6199178"/>
            <a:ext cx="5970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Courtesy Sandra Thiam and Jarryd Page of the Climate Judiciary Project of the Environmental Law Institute</a:t>
            </a:r>
          </a:p>
        </p:txBody>
      </p:sp>
    </p:spTree>
    <p:extLst>
      <p:ext uri="{BB962C8B-B14F-4D97-AF65-F5344CB8AC3E}">
        <p14:creationId xmlns:p14="http://schemas.microsoft.com/office/powerpoint/2010/main" val="42045925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376901" y="4997032"/>
            <a:ext cx="514350" cy="51435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80000"/>
          </a:blip>
          <a:srcRect l="10000" r="10000"/>
          <a:stretch>
            <a:fillRect/>
          </a:stretch>
        </p:blipFill>
        <p:spPr>
          <a:xfrm>
            <a:off x="4879040" y="1328738"/>
            <a:ext cx="4264960" cy="355191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514350" y="1328738"/>
            <a:ext cx="4057650" cy="1345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364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453C2A"/>
                </a:solidFill>
                <a:effectLst/>
                <a:uLnTx/>
                <a:uFillTx/>
                <a:latin typeface="Open Sauce SemiBold"/>
                <a:ea typeface="+mn-ea"/>
                <a:cs typeface="+mn-cs"/>
              </a:rPr>
              <a:t>LEGAL ISSUES RELATED </a:t>
            </a:r>
          </a:p>
          <a:p>
            <a:pPr marL="0" marR="0" lvl="0" indent="0" algn="l" defTabSz="457200" rtl="0" eaLnBrk="1" fontAlgn="auto" latinLnBrk="0" hangingPunct="1">
              <a:lnSpc>
                <a:spcPts val="364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453C2A"/>
                </a:solidFill>
                <a:effectLst/>
                <a:uLnTx/>
                <a:uFillTx/>
                <a:latin typeface="Open Sauce SemiBold"/>
                <a:ea typeface="+mn-ea"/>
                <a:cs typeface="+mn-cs"/>
              </a:rPr>
              <a:t>TO HURRICANES: </a:t>
            </a:r>
          </a:p>
          <a:p>
            <a:pPr marL="0" marR="0" lvl="0" indent="0" algn="l" defTabSz="457200" rtl="0" eaLnBrk="1" fontAlgn="auto" latinLnBrk="0" hangingPunct="1">
              <a:lnSpc>
                <a:spcPts val="364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3E624A"/>
                </a:solidFill>
                <a:effectLst/>
                <a:uLnTx/>
                <a:uFillTx/>
                <a:latin typeface="Open Sauce SemiBold Bold"/>
                <a:ea typeface="+mn-ea"/>
                <a:cs typeface="+mn-cs"/>
              </a:rPr>
              <a:t>INSURANCE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40321" y="3386138"/>
            <a:ext cx="4479750" cy="1742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41" marR="0" lvl="1" indent="-172720" algn="l" defTabSz="457200" rtl="0" eaLnBrk="1" fontAlgn="auto" latinLnBrk="0" hangingPunct="1">
              <a:lnSpc>
                <a:spcPts val="22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453C2A"/>
                </a:solidFill>
                <a:effectLst/>
                <a:uLnTx/>
                <a:uFillTx/>
                <a:latin typeface="Canva Sans Bold"/>
                <a:ea typeface="+mn-ea"/>
                <a:cs typeface="+mn-cs"/>
              </a:rPr>
              <a:t>whether homeowners' insurance settlements with insurance companies for damages sustained in a hurricane were appropriate </a:t>
            </a:r>
          </a:p>
          <a:p>
            <a:pPr marL="647702" marR="0" lvl="2" indent="-215901" algn="l" defTabSz="457200" rtl="0" eaLnBrk="1" fontAlgn="auto" latinLnBrk="0" hangingPunct="1">
              <a:lnSpc>
                <a:spcPts val="2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⚬"/>
              <a:tabLst/>
              <a:defRPr/>
            </a:pP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srgbClr val="453C2A"/>
                </a:solidFill>
                <a:effectLst/>
                <a:uLnTx/>
                <a:uFillTx/>
                <a:latin typeface="Canva Sans"/>
                <a:ea typeface="+mn-ea"/>
                <a:cs typeface="+mn-cs"/>
              </a:rPr>
              <a:t>(class action following Hurricane Sandy) </a:t>
            </a:r>
          </a:p>
          <a:p>
            <a:pPr marL="0" marR="0" lvl="0" indent="0" algn="l" defTabSz="457200" rtl="0" eaLnBrk="1" fontAlgn="auto" latinLnBrk="0" hangingPunct="1">
              <a:lnSpc>
                <a:spcPts val="25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453C2A"/>
              </a:solidFill>
              <a:effectLst/>
              <a:uLnTx/>
              <a:uFillTx/>
              <a:latin typeface="Canva Sans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ts val="25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srgbClr val="453C2A"/>
              </a:solidFill>
              <a:effectLst/>
              <a:uLnTx/>
              <a:uFillTx/>
              <a:latin typeface="Canva Sans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F830A1-55E5-A1C1-665E-17EA45F92C57}"/>
              </a:ext>
            </a:extLst>
          </p:cNvPr>
          <p:cNvSpPr txBox="1"/>
          <p:nvPr/>
        </p:nvSpPr>
        <p:spPr>
          <a:xfrm>
            <a:off x="340321" y="5841019"/>
            <a:ext cx="5970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Courtesy Sandra Thiam and Jarryd Page of the Climate Judiciary Project of the Environmental Law Institute</a:t>
            </a:r>
          </a:p>
        </p:txBody>
      </p:sp>
    </p:spTree>
    <p:extLst>
      <p:ext uri="{BB962C8B-B14F-4D97-AF65-F5344CB8AC3E}">
        <p14:creationId xmlns:p14="http://schemas.microsoft.com/office/powerpoint/2010/main" val="35926090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17744" y="157992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Using Physical Models to Estimate Weather Risk</a:t>
            </a:r>
          </a:p>
        </p:txBody>
      </p:sp>
    </p:spTree>
    <p:extLst>
      <p:ext uri="{BB962C8B-B14F-4D97-AF65-F5344CB8AC3E}">
        <p14:creationId xmlns:p14="http://schemas.microsoft.com/office/powerpoint/2010/main" val="414692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3096" y="1533613"/>
            <a:ext cx="5086629" cy="50866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743A79E-D321-9444-0A6C-352E4185E7EA}"/>
              </a:ext>
            </a:extLst>
          </p:cNvPr>
          <p:cNvSpPr txBox="1">
            <a:spLocks/>
          </p:cNvSpPr>
          <p:nvPr/>
        </p:nvSpPr>
        <p:spPr>
          <a:xfrm>
            <a:off x="874246" y="237758"/>
            <a:ext cx="7886700" cy="1325563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Doing it right:</a:t>
            </a:r>
            <a:b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Bring </a:t>
            </a:r>
            <a:r>
              <a:rPr kumimoji="0" lang="en-US" sz="33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Physical Models 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to Bear on Risk Estimation</a:t>
            </a:r>
          </a:p>
        </p:txBody>
      </p:sp>
    </p:spTree>
    <p:extLst>
      <p:ext uri="{BB962C8B-B14F-4D97-AF65-F5344CB8AC3E}">
        <p14:creationId xmlns:p14="http://schemas.microsoft.com/office/powerpoint/2010/main" val="4708055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441" r="4968"/>
          <a:stretch/>
        </p:blipFill>
        <p:spPr>
          <a:xfrm>
            <a:off x="1023714" y="2321571"/>
            <a:ext cx="7587764" cy="45944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68054" y="1726612"/>
            <a:ext cx="22415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Satellite Image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16882" y="1721406"/>
            <a:ext cx="26947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Global Model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41F3624-8708-2089-DE60-E5A5F976C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95815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A </a:t>
            </a:r>
            <a:r>
              <a:rPr lang="en-US" i="1" dirty="0"/>
              <a:t>physical model </a:t>
            </a:r>
            <a:r>
              <a:rPr lang="en-US" dirty="0"/>
              <a:t>is an algorithm for solving the equations governing the system dynamics and physics</a:t>
            </a:r>
          </a:p>
        </p:txBody>
      </p:sp>
    </p:spTree>
    <p:extLst>
      <p:ext uri="{BB962C8B-B14F-4D97-AF65-F5344CB8AC3E}">
        <p14:creationId xmlns:p14="http://schemas.microsoft.com/office/powerpoint/2010/main" val="495360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604C64-8A39-40B9-998F-332A173AE2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1498"/>
            <a:ext cx="9144000" cy="5317904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874C59F-6E48-4310-BCA5-1461CC1D0911}"/>
              </a:ext>
            </a:extLst>
          </p:cNvPr>
          <p:cNvCxnSpPr>
            <a:cxnSpLocks/>
          </p:cNvCxnSpPr>
          <p:nvPr/>
        </p:nvCxnSpPr>
        <p:spPr>
          <a:xfrm flipH="1">
            <a:off x="800100" y="2257425"/>
            <a:ext cx="8172450" cy="0"/>
          </a:xfrm>
          <a:prstGeom prst="line">
            <a:avLst/>
          </a:prstGeom>
          <a:ln w="317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E4A1F310-F937-065B-057E-65D253307527}"/>
              </a:ext>
            </a:extLst>
          </p:cNvPr>
          <p:cNvSpPr txBox="1"/>
          <p:nvPr/>
        </p:nvSpPr>
        <p:spPr>
          <a:xfrm>
            <a:off x="533400" y="330684"/>
            <a:ext cx="81425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7-day forecast today about as accurate as 3-day forecast in 1980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E212B4-619E-CE9F-D02D-50EC51114863}"/>
              </a:ext>
            </a:extLst>
          </p:cNvPr>
          <p:cNvSpPr txBox="1"/>
          <p:nvPr/>
        </p:nvSpPr>
        <p:spPr>
          <a:xfrm>
            <a:off x="1205070" y="6327261"/>
            <a:ext cx="70850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measure of the skill of numerical weather prediction models</a:t>
            </a:r>
          </a:p>
        </p:txBody>
      </p:sp>
    </p:spTree>
    <p:extLst>
      <p:ext uri="{BB962C8B-B14F-4D97-AF65-F5344CB8AC3E}">
        <p14:creationId xmlns:p14="http://schemas.microsoft.com/office/powerpoint/2010/main" val="338009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48E783-C3C2-0DE2-350E-9F767A5553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61726"/>
            <a:ext cx="9144000" cy="4572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B5159D3-B393-40E7-E032-E5A7001A3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9911"/>
            <a:ext cx="7886700" cy="1325563"/>
          </a:xfrm>
        </p:spPr>
        <p:txBody>
          <a:bodyPr/>
          <a:lstStyle/>
          <a:p>
            <a:r>
              <a:rPr lang="en-US" dirty="0"/>
              <a:t>How can we bring physical modeling to bear on weather risk assessment?</a:t>
            </a:r>
          </a:p>
        </p:txBody>
      </p:sp>
    </p:spTree>
    <p:extLst>
      <p:ext uri="{BB962C8B-B14F-4D97-AF65-F5344CB8AC3E}">
        <p14:creationId xmlns:p14="http://schemas.microsoft.com/office/powerpoint/2010/main" val="879687474"/>
      </p:ext>
    </p:extLst>
  </p:cSld>
  <p:clrMapOvr>
    <a:masterClrMapping/>
  </p:clrMapOvr>
</p:sld>
</file>

<file path=ppt/theme/theme1.xml><?xml version="1.0" encoding="utf-8"?>
<a:theme xmlns:a="http://schemas.openxmlformats.org/drawingml/2006/main" name="1_Ari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tx1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000" dirty="0" smtClean="0">
            <a:solidFill>
              <a:srgbClr val="0000FF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2A6F739F-3A09-4ADA-8776-2093663EFD9D}" vid="{40672A34-E831-4C6B-9417-51759A73FF00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 smtClean="0">
            <a:solidFill>
              <a:srgbClr val="0000FF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Ariel2.potx" id="{8D7F14D1-26D0-4A26-ABBD-DD2D7DC99EAF}" vid="{DA866886-4644-4880-8314-28E7856239F6}"/>
    </a:ext>
  </a:extLst>
</a:theme>
</file>

<file path=ppt/theme/theme4.xml><?xml version="1.0" encoding="utf-8"?>
<a:theme xmlns:a="http://schemas.openxmlformats.org/drawingml/2006/main" name="Ari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 smtClean="0">
            <a:solidFill>
              <a:srgbClr val="0000FF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2A6F739F-3A09-4ADA-8776-2093663EFD9D}" vid="{40672A34-E831-4C6B-9417-51759A73FF00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 smtClean="0">
            <a:solidFill>
              <a:srgbClr val="0000FF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2A6F739F-3A09-4ADA-8776-2093663EFD9D}" vid="{40672A34-E831-4C6B-9417-51759A73FF00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 smtClean="0">
            <a:solidFill>
              <a:srgbClr val="0000FF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2A6F739F-3A09-4ADA-8776-2093663EFD9D}" vid="{40672A34-E831-4C6B-9417-51759A73FF00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 smtClean="0">
            <a:solidFill>
              <a:srgbClr val="0000FF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2A6F739F-3A09-4ADA-8776-2093663EFD9D}" vid="{40672A34-E831-4C6B-9417-51759A73FF00}"/>
    </a:ext>
  </a:extLst>
</a:theme>
</file>

<file path=ppt/theme/theme9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Ariel2</Template>
  <TotalTime>10459</TotalTime>
  <Words>1630</Words>
  <Application>Microsoft Office PowerPoint</Application>
  <PresentationFormat>On-screen Show (4:3)</PresentationFormat>
  <Paragraphs>153</Paragraphs>
  <Slides>44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44</vt:i4>
      </vt:variant>
    </vt:vector>
  </HeadingPairs>
  <TitlesOfParts>
    <vt:vector size="67" baseType="lpstr">
      <vt:lpstr>Arial</vt:lpstr>
      <vt:lpstr>Calibri</vt:lpstr>
      <vt:lpstr>Calibri Light</vt:lpstr>
      <vt:lpstr>Canva Sans</vt:lpstr>
      <vt:lpstr>Canva Sans Bold</vt:lpstr>
      <vt:lpstr>Canva Sans Italics</vt:lpstr>
      <vt:lpstr>Open Sauce</vt:lpstr>
      <vt:lpstr>Open Sauce SemiBold</vt:lpstr>
      <vt:lpstr>Open Sauce SemiBold Bold</vt:lpstr>
      <vt:lpstr>Roboto</vt:lpstr>
      <vt:lpstr>1_Ariel</vt:lpstr>
      <vt:lpstr>2_Office Theme</vt:lpstr>
      <vt:lpstr>8_Office Theme</vt:lpstr>
      <vt:lpstr>Ariel</vt:lpstr>
      <vt:lpstr>9_Office Theme</vt:lpstr>
      <vt:lpstr>5_Office Theme</vt:lpstr>
      <vt:lpstr>6_Office Theme</vt:lpstr>
      <vt:lpstr>7_Office Theme</vt:lpstr>
      <vt:lpstr>10_Office Theme</vt:lpstr>
      <vt:lpstr>4_Office Theme</vt:lpstr>
      <vt:lpstr>3_Office Theme</vt:lpstr>
      <vt:lpstr>12_Office Theme</vt:lpstr>
      <vt:lpstr>Office Theme</vt:lpstr>
      <vt:lpstr>The Coming Revolution in Weather Hazard Modeling</vt:lpstr>
      <vt:lpstr>Flawed Basis of Current Risk Modeling</vt:lpstr>
      <vt:lpstr>Why Climate Risk is Dominated by Extreme Events:</vt:lpstr>
      <vt:lpstr>Historical Records</vt:lpstr>
      <vt:lpstr>Using Physical Models to Estimate Weather Risk</vt:lpstr>
      <vt:lpstr>PowerPoint Presentation</vt:lpstr>
      <vt:lpstr>A physical model is an algorithm for solving the equations governing the system dynamics and physics</vt:lpstr>
      <vt:lpstr>PowerPoint Presentation</vt:lpstr>
      <vt:lpstr>How can we bring physical modeling to bear on weather risk assessment?</vt:lpstr>
      <vt:lpstr>Example:  Hurricane Risk</vt:lpstr>
      <vt:lpstr>Case in Point:  Flooding from Hurricane Harvey, 2017</vt:lpstr>
      <vt:lpstr>Historical Records: Prior to 1970, Many Storms Were Missed</vt:lpstr>
      <vt:lpstr>Physical Modeling of Hurricanes</vt:lpstr>
      <vt:lpstr>PowerPoint Presentation</vt:lpstr>
      <vt:lpstr>Using Physics to Assess Hurricane Risk</vt:lpstr>
      <vt:lpstr>MIT Synthetic Hurricanes</vt:lpstr>
      <vt:lpstr>Risk Assessment Approach:</vt:lpstr>
      <vt:lpstr>PowerPoint Presentation</vt:lpstr>
      <vt:lpstr>PowerPoint Presentation</vt:lpstr>
      <vt:lpstr>PowerPoint Presentation</vt:lpstr>
      <vt:lpstr>Cumulative Distribution of Storm Lifetime Peak Wind Speed, with Sample of 1755 Synthetic Tracks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Procedure:</vt:lpstr>
      <vt:lpstr>PowerPoint Presentation</vt:lpstr>
      <vt:lpstr>Making Risk Personal:  All Climate Change is Local!</vt:lpstr>
      <vt:lpstr>PowerPoint Presentation</vt:lpstr>
      <vt:lpstr>PowerPoint Presentation</vt:lpstr>
      <vt:lpstr>Take-Away Points</vt:lpstr>
      <vt:lpstr>Spare Slides</vt:lpstr>
      <vt:lpstr>PowerPoint Presentation</vt:lpstr>
      <vt:lpstr>PowerPoint Presentation</vt:lpstr>
      <vt:lpstr>PowerPoint Presentation</vt:lpstr>
    </vt:vector>
  </TitlesOfParts>
  <Company>Massachusetts Institute of Technology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do Hurricanes Harvey and Irma Portend?</dc:title>
  <dc:creator>Kerry Emanuel</dc:creator>
  <cp:lastModifiedBy>Kerry Emanuel</cp:lastModifiedBy>
  <cp:revision>160</cp:revision>
  <dcterms:created xsi:type="dcterms:W3CDTF">2017-09-18T11:10:14Z</dcterms:created>
  <dcterms:modified xsi:type="dcterms:W3CDTF">2023-01-18T12:33:57Z</dcterms:modified>
</cp:coreProperties>
</file>