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6" r:id="rId5"/>
  </p:sldMasterIdLst>
  <p:notesMasterIdLst>
    <p:notesMasterId r:id="rId19"/>
  </p:notesMasterIdLst>
  <p:sldIdLst>
    <p:sldId id="266" r:id="rId6"/>
    <p:sldId id="267" r:id="rId7"/>
    <p:sldId id="263" r:id="rId8"/>
    <p:sldId id="264" r:id="rId9"/>
    <p:sldId id="265" r:id="rId10"/>
    <p:sldId id="256" r:id="rId11"/>
    <p:sldId id="262" r:id="rId12"/>
    <p:sldId id="258" r:id="rId13"/>
    <p:sldId id="259" r:id="rId14"/>
    <p:sldId id="268" r:id="rId15"/>
    <p:sldId id="260" r:id="rId16"/>
    <p:sldId id="261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ED7F5-62B0-40BA-BBBD-D116FF13ED64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7A759-464B-4289-AC2A-F83B19E3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9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887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/>
            <a:fld id="{A39762D1-A0ED-4F10-8A4D-9CB7D784CF66}" type="slidenum">
              <a:rPr 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457200"/>
              <a:t>‹#›</a:t>
            </a:fld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6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27038"/>
            <a:ext cx="83820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/>
            <a:fld id="{A39762D1-A0ED-4F10-8A4D-9CB7D784CF66}" type="slidenum">
              <a:rPr 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457200"/>
              <a:t>‹#›</a:t>
            </a:fld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06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8603" y="324433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A39762D1-A0ED-4F10-8A4D-9CB7D784CF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4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650" y="427038"/>
            <a:ext cx="843915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8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27038"/>
            <a:ext cx="8458200" cy="715962"/>
          </a:xfrm>
        </p:spPr>
        <p:txBody>
          <a:bodyPr>
            <a:normAutofit/>
          </a:bodyPr>
          <a:lstStyle>
            <a:lvl1pPr>
              <a:defRPr sz="3200" b="1" u="none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796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1772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796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772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4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5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6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2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102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73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25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67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3733800" cy="4800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92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20"/>
          <p:cNvGrpSpPr/>
          <p:nvPr/>
        </p:nvGrpSpPr>
        <p:grpSpPr>
          <a:xfrm>
            <a:off x="8082319" y="2711183"/>
            <a:ext cx="836853" cy="2958352"/>
            <a:chOff x="7986405" y="2758566"/>
            <a:chExt cx="898326" cy="3208092"/>
          </a:xfrm>
        </p:grpSpPr>
        <p:sp>
          <p:nvSpPr>
            <p:cNvPr id="8" name="Freeform 7"/>
            <p:cNvSpPr/>
            <p:nvPr userDrawn="1"/>
          </p:nvSpPr>
          <p:spPr>
            <a:xfrm>
              <a:off x="7986405" y="3588138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986405" y="4417710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986405" y="2758566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86405" y="5247283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4" name="Group 44"/>
          <p:cNvGrpSpPr/>
          <p:nvPr/>
        </p:nvGrpSpPr>
        <p:grpSpPr>
          <a:xfrm rot="18983755" flipV="1">
            <a:off x="601095" y="4528442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3" name="Right Arrow 12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4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 rot="2757529" flipV="1">
            <a:off x="610521" y="3705737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6" name="Right Arrow 1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6" name="Group 78"/>
          <p:cNvGrpSpPr/>
          <p:nvPr/>
        </p:nvGrpSpPr>
        <p:grpSpPr>
          <a:xfrm>
            <a:off x="7232264" y="3031537"/>
            <a:ext cx="922075" cy="2029350"/>
            <a:chOff x="7032480" y="3123745"/>
            <a:chExt cx="922075" cy="2029350"/>
          </a:xfrm>
        </p:grpSpPr>
        <p:grpSp>
          <p:nvGrpSpPr>
            <p:cNvPr id="7" name="Group 44"/>
            <p:cNvGrpSpPr/>
            <p:nvPr/>
          </p:nvGrpSpPr>
          <p:grpSpPr>
            <a:xfrm rot="2616245">
              <a:off x="7075836" y="492732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9" name="Right Arrow 28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30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2" name="Group 41"/>
            <p:cNvGrpSpPr/>
            <p:nvPr/>
          </p:nvGrpSpPr>
          <p:grpSpPr>
            <a:xfrm>
              <a:off x="7032480" y="461934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7" name="Right Arrow 26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8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5" name="Group 38"/>
            <p:cNvGrpSpPr/>
            <p:nvPr/>
          </p:nvGrpSpPr>
          <p:grpSpPr>
            <a:xfrm>
              <a:off x="7032480" y="3812382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5" name="Right Arrow 24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6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8" name="Group 35"/>
            <p:cNvGrpSpPr/>
            <p:nvPr/>
          </p:nvGrpSpPr>
          <p:grpSpPr>
            <a:xfrm rot="18842471">
              <a:off x="7085262" y="3450221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3" name="Right Arrow 22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4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</p:grpSp>
      <p:grpSp>
        <p:nvGrpSpPr>
          <p:cNvPr id="19" name="Group 73"/>
          <p:cNvGrpSpPr/>
          <p:nvPr/>
        </p:nvGrpSpPr>
        <p:grpSpPr>
          <a:xfrm>
            <a:off x="6512426" y="3737442"/>
            <a:ext cx="1340656" cy="1012575"/>
            <a:chOff x="5470076" y="3596871"/>
            <a:chExt cx="1922058" cy="1430761"/>
          </a:xfrm>
        </p:grpSpPr>
        <p:sp>
          <p:nvSpPr>
            <p:cNvPr id="32" name="Rounded Rectangle 31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33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20" name="Group 133"/>
          <p:cNvGrpSpPr/>
          <p:nvPr/>
        </p:nvGrpSpPr>
        <p:grpSpPr>
          <a:xfrm>
            <a:off x="3150453" y="3737442"/>
            <a:ext cx="1692878" cy="1012575"/>
            <a:chOff x="3150453" y="3737442"/>
            <a:chExt cx="1692878" cy="1012575"/>
          </a:xfrm>
        </p:grpSpPr>
        <p:grpSp>
          <p:nvGrpSpPr>
            <p:cNvPr id="21" name="Group 41"/>
            <p:cNvGrpSpPr/>
            <p:nvPr/>
          </p:nvGrpSpPr>
          <p:grpSpPr>
            <a:xfrm>
              <a:off x="3964612" y="423407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41" name="Right Arrow 40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42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22" name="Group 67"/>
            <p:cNvGrpSpPr/>
            <p:nvPr/>
          </p:nvGrpSpPr>
          <p:grpSpPr>
            <a:xfrm>
              <a:off x="3150453" y="3737442"/>
              <a:ext cx="1340654" cy="1012575"/>
              <a:chOff x="583031" y="3550766"/>
              <a:chExt cx="1922058" cy="1430761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583031" y="3550766"/>
                <a:ext cx="1922058" cy="1430761"/>
              </a:xfrm>
              <a:prstGeom prst="roundRect">
                <a:avLst/>
              </a:prstGeom>
              <a:gradFill rotWithShape="0">
                <a:gsLst>
                  <a:gs pos="0">
                    <a:srgbClr val="04617B"/>
                  </a:gs>
                  <a:gs pos="50000">
                    <a:srgbClr val="04617B">
                      <a:lumMod val="75000"/>
                    </a:srgbClr>
                  </a:gs>
                  <a:gs pos="100000">
                    <a:srgbClr val="708D8E"/>
                  </a:gs>
                </a:gsLst>
                <a:lin ang="5400000" scaled="0"/>
              </a:gradFill>
              <a:ln w="25400" cap="flat" cmpd="sng" algn="ctr">
                <a:solidFill>
                  <a:srgbClr val="04617B">
                    <a:lumMod val="75000"/>
                  </a:srgbClr>
                </a:solidFill>
                <a:prstDash val="soli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sp>
          <p:sp>
            <p:nvSpPr>
              <p:cNvPr id="40" name="Rounded Rectangle 4"/>
              <p:cNvSpPr/>
              <p:nvPr/>
            </p:nvSpPr>
            <p:spPr>
              <a:xfrm>
                <a:off x="652875" y="3606809"/>
                <a:ext cx="1782370" cy="12910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algn="ctr">
                  <a:defRPr/>
                </a:pPr>
                <a:endParaRPr lang="en-US" sz="12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</p:grpSp>
      <p:sp>
        <p:nvSpPr>
          <p:cNvPr id="43" name="Freeform 42"/>
          <p:cNvSpPr/>
          <p:nvPr/>
        </p:nvSpPr>
        <p:spPr>
          <a:xfrm>
            <a:off x="245888" y="4342342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endParaRPr lang="en-US" sz="1000" b="1" kern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45888" y="3382627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000" b="1" dirty="0" smtClean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31" name="Group 38"/>
          <p:cNvGrpSpPr/>
          <p:nvPr/>
        </p:nvGrpSpPr>
        <p:grpSpPr>
          <a:xfrm>
            <a:off x="2288211" y="4146780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46" name="Right Arrow 4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4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34" name="Group 103"/>
          <p:cNvGrpSpPr/>
          <p:nvPr/>
        </p:nvGrpSpPr>
        <p:grpSpPr>
          <a:xfrm>
            <a:off x="1496181" y="3737442"/>
            <a:ext cx="1340656" cy="1012575"/>
            <a:chOff x="5470076" y="3596871"/>
            <a:chExt cx="1922058" cy="1430761"/>
          </a:xfrm>
        </p:grpSpPr>
        <p:sp>
          <p:nvSpPr>
            <p:cNvPr id="49" name="Rounded Rectangle 48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0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35" name="Group 41"/>
          <p:cNvGrpSpPr/>
          <p:nvPr/>
        </p:nvGrpSpPr>
        <p:grpSpPr>
          <a:xfrm>
            <a:off x="5674879" y="4217143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52" name="Right Arrow 51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53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36" name="Group 70"/>
          <p:cNvGrpSpPr/>
          <p:nvPr/>
        </p:nvGrpSpPr>
        <p:grpSpPr>
          <a:xfrm>
            <a:off x="4854982" y="3737442"/>
            <a:ext cx="1340654" cy="1012575"/>
            <a:chOff x="2950994" y="3552046"/>
            <a:chExt cx="1922058" cy="1430761"/>
          </a:xfrm>
        </p:grpSpPr>
        <p:sp>
          <p:nvSpPr>
            <p:cNvPr id="57" name="Rounded Rectangle 32"/>
            <p:cNvSpPr/>
            <p:nvPr/>
          </p:nvSpPr>
          <p:spPr>
            <a:xfrm>
              <a:off x="2950994" y="3552046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8" name="Rounded Rectangle 4"/>
            <p:cNvSpPr/>
            <p:nvPr/>
          </p:nvSpPr>
          <p:spPr>
            <a:xfrm>
              <a:off x="3020838" y="3621891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>
                <a:defRPr/>
              </a:pPr>
              <a:endParaRPr lang="en-US" sz="12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sp>
        <p:nvSpPr>
          <p:cNvPr id="5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01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/>
            <a:fld id="{A39762D1-A0ED-4F10-8A4D-9CB7D784CF66}" type="slidenum">
              <a:rPr 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457200"/>
              <a:t>‹#›</a:t>
            </a:fld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80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27038"/>
            <a:ext cx="83820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/>
            <a:fld id="{A39762D1-A0ED-4F10-8A4D-9CB7D784CF66}" type="slidenum">
              <a:rPr lang="en-US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457200"/>
              <a:t>‹#›</a:t>
            </a:fld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72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8603" y="324433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A39762D1-A0ED-4F10-8A4D-9CB7D784CF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9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650" y="427038"/>
            <a:ext cx="843915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5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27038"/>
            <a:ext cx="8458200" cy="715962"/>
          </a:xfrm>
        </p:spPr>
        <p:txBody>
          <a:bodyPr>
            <a:normAutofit/>
          </a:bodyPr>
          <a:lstStyle>
            <a:lvl1pPr>
              <a:defRPr sz="3200" b="1" u="none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796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1772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796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772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1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8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6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6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102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20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31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38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3733800" cy="4800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98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AA245-9959-F34A-ADA3-1DE87970EA5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20"/>
          <p:cNvGrpSpPr/>
          <p:nvPr/>
        </p:nvGrpSpPr>
        <p:grpSpPr>
          <a:xfrm>
            <a:off x="8082319" y="2711183"/>
            <a:ext cx="836853" cy="2958352"/>
            <a:chOff x="7986405" y="2758566"/>
            <a:chExt cx="898326" cy="3208092"/>
          </a:xfrm>
        </p:grpSpPr>
        <p:sp>
          <p:nvSpPr>
            <p:cNvPr id="8" name="Freeform 7"/>
            <p:cNvSpPr/>
            <p:nvPr userDrawn="1"/>
          </p:nvSpPr>
          <p:spPr>
            <a:xfrm>
              <a:off x="7986405" y="3588138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986405" y="4417710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986405" y="2758566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86405" y="5247283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00" b="1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4" name="Group 44"/>
          <p:cNvGrpSpPr/>
          <p:nvPr/>
        </p:nvGrpSpPr>
        <p:grpSpPr>
          <a:xfrm rot="18983755" flipV="1">
            <a:off x="601095" y="4528442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3" name="Right Arrow 12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4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 rot="2757529" flipV="1">
            <a:off x="610521" y="3705737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6" name="Right Arrow 1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6" name="Group 78"/>
          <p:cNvGrpSpPr/>
          <p:nvPr/>
        </p:nvGrpSpPr>
        <p:grpSpPr>
          <a:xfrm>
            <a:off x="7232264" y="3031537"/>
            <a:ext cx="922075" cy="2029350"/>
            <a:chOff x="7032480" y="3123745"/>
            <a:chExt cx="922075" cy="2029350"/>
          </a:xfrm>
        </p:grpSpPr>
        <p:grpSp>
          <p:nvGrpSpPr>
            <p:cNvPr id="7" name="Group 44"/>
            <p:cNvGrpSpPr/>
            <p:nvPr/>
          </p:nvGrpSpPr>
          <p:grpSpPr>
            <a:xfrm rot="2616245">
              <a:off x="7075836" y="492732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9" name="Right Arrow 28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30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2" name="Group 41"/>
            <p:cNvGrpSpPr/>
            <p:nvPr/>
          </p:nvGrpSpPr>
          <p:grpSpPr>
            <a:xfrm>
              <a:off x="7032480" y="461934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7" name="Right Arrow 26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8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5" name="Group 38"/>
            <p:cNvGrpSpPr/>
            <p:nvPr/>
          </p:nvGrpSpPr>
          <p:grpSpPr>
            <a:xfrm>
              <a:off x="7032480" y="3812382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5" name="Right Arrow 24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6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18" name="Group 35"/>
            <p:cNvGrpSpPr/>
            <p:nvPr/>
          </p:nvGrpSpPr>
          <p:grpSpPr>
            <a:xfrm rot="18842471">
              <a:off x="7085262" y="3450221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3" name="Right Arrow 22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4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</p:grpSp>
      <p:grpSp>
        <p:nvGrpSpPr>
          <p:cNvPr id="19" name="Group 73"/>
          <p:cNvGrpSpPr/>
          <p:nvPr/>
        </p:nvGrpSpPr>
        <p:grpSpPr>
          <a:xfrm>
            <a:off x="6512426" y="3737442"/>
            <a:ext cx="1340656" cy="1012575"/>
            <a:chOff x="5470076" y="3596871"/>
            <a:chExt cx="1922058" cy="1430761"/>
          </a:xfrm>
        </p:grpSpPr>
        <p:sp>
          <p:nvSpPr>
            <p:cNvPr id="32" name="Rounded Rectangle 31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33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20" name="Group 133"/>
          <p:cNvGrpSpPr/>
          <p:nvPr/>
        </p:nvGrpSpPr>
        <p:grpSpPr>
          <a:xfrm>
            <a:off x="3150453" y="3737442"/>
            <a:ext cx="1692878" cy="1012575"/>
            <a:chOff x="3150453" y="3737442"/>
            <a:chExt cx="1692878" cy="1012575"/>
          </a:xfrm>
        </p:grpSpPr>
        <p:grpSp>
          <p:nvGrpSpPr>
            <p:cNvPr id="21" name="Group 41"/>
            <p:cNvGrpSpPr/>
            <p:nvPr/>
          </p:nvGrpSpPr>
          <p:grpSpPr>
            <a:xfrm>
              <a:off x="3964612" y="423407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41" name="Right Arrow 40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42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dirty="0" smtClean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Arial"/>
                  </a:rPr>
                  <a:t>  </a:t>
                </a:r>
                <a:endParaRPr lang="en-US" sz="1050" dirty="0">
                  <a:solidFill>
                    <a:srgbClr val="04617B">
                      <a:lumMod val="75000"/>
                    </a:srgbClr>
                  </a:solidFill>
                  <a:latin typeface="Arial"/>
                </a:endParaRPr>
              </a:p>
            </p:txBody>
          </p:sp>
        </p:grpSp>
        <p:grpSp>
          <p:nvGrpSpPr>
            <p:cNvPr id="22" name="Group 67"/>
            <p:cNvGrpSpPr/>
            <p:nvPr/>
          </p:nvGrpSpPr>
          <p:grpSpPr>
            <a:xfrm>
              <a:off x="3150453" y="3737442"/>
              <a:ext cx="1340654" cy="1012575"/>
              <a:chOff x="583031" y="3550766"/>
              <a:chExt cx="1922058" cy="1430761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583031" y="3550766"/>
                <a:ext cx="1922058" cy="1430761"/>
              </a:xfrm>
              <a:prstGeom prst="roundRect">
                <a:avLst/>
              </a:prstGeom>
              <a:gradFill rotWithShape="0">
                <a:gsLst>
                  <a:gs pos="0">
                    <a:srgbClr val="04617B"/>
                  </a:gs>
                  <a:gs pos="50000">
                    <a:srgbClr val="04617B">
                      <a:lumMod val="75000"/>
                    </a:srgbClr>
                  </a:gs>
                  <a:gs pos="100000">
                    <a:srgbClr val="708D8E"/>
                  </a:gs>
                </a:gsLst>
                <a:lin ang="5400000" scaled="0"/>
              </a:gradFill>
              <a:ln w="25400" cap="flat" cmpd="sng" algn="ctr">
                <a:solidFill>
                  <a:srgbClr val="04617B">
                    <a:lumMod val="75000"/>
                  </a:srgbClr>
                </a:solidFill>
                <a:prstDash val="soli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sp>
          <p:sp>
            <p:nvSpPr>
              <p:cNvPr id="40" name="Rounded Rectangle 4"/>
              <p:cNvSpPr/>
              <p:nvPr/>
            </p:nvSpPr>
            <p:spPr>
              <a:xfrm>
                <a:off x="652875" y="3606809"/>
                <a:ext cx="1782370" cy="12910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algn="ctr">
                  <a:defRPr/>
                </a:pPr>
                <a:endParaRPr lang="en-US" sz="12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</p:grpSp>
      <p:sp>
        <p:nvSpPr>
          <p:cNvPr id="43" name="Freeform 42"/>
          <p:cNvSpPr/>
          <p:nvPr/>
        </p:nvSpPr>
        <p:spPr>
          <a:xfrm>
            <a:off x="245888" y="4342342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endParaRPr lang="en-US" sz="1000" b="1" kern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45888" y="3382627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000" b="1" dirty="0" smtClean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31" name="Group 38"/>
          <p:cNvGrpSpPr/>
          <p:nvPr/>
        </p:nvGrpSpPr>
        <p:grpSpPr>
          <a:xfrm>
            <a:off x="2288211" y="4146780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46" name="Right Arrow 4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4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34" name="Group 103"/>
          <p:cNvGrpSpPr/>
          <p:nvPr/>
        </p:nvGrpSpPr>
        <p:grpSpPr>
          <a:xfrm>
            <a:off x="1496181" y="3737442"/>
            <a:ext cx="1340656" cy="1012575"/>
            <a:chOff x="5470076" y="3596871"/>
            <a:chExt cx="1922058" cy="1430761"/>
          </a:xfrm>
        </p:grpSpPr>
        <p:sp>
          <p:nvSpPr>
            <p:cNvPr id="49" name="Rounded Rectangle 48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0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2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35" name="Group 41"/>
          <p:cNvGrpSpPr/>
          <p:nvPr/>
        </p:nvGrpSpPr>
        <p:grpSpPr>
          <a:xfrm>
            <a:off x="5674879" y="4217143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52" name="Right Arrow 51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53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</a:rPr>
                <a:t>  </a:t>
              </a:r>
              <a:endParaRPr lang="en-US" sz="1050" dirty="0">
                <a:solidFill>
                  <a:srgbClr val="04617B">
                    <a:lumMod val="75000"/>
                  </a:srgbClr>
                </a:solidFill>
                <a:latin typeface="Arial"/>
              </a:endParaRPr>
            </a:p>
          </p:txBody>
        </p:sp>
      </p:grpSp>
      <p:grpSp>
        <p:nvGrpSpPr>
          <p:cNvPr id="36" name="Group 70"/>
          <p:cNvGrpSpPr/>
          <p:nvPr/>
        </p:nvGrpSpPr>
        <p:grpSpPr>
          <a:xfrm>
            <a:off x="4854982" y="3737442"/>
            <a:ext cx="1340654" cy="1012575"/>
            <a:chOff x="2950994" y="3552046"/>
            <a:chExt cx="1922058" cy="1430761"/>
          </a:xfrm>
        </p:grpSpPr>
        <p:sp>
          <p:nvSpPr>
            <p:cNvPr id="57" name="Rounded Rectangle 32"/>
            <p:cNvSpPr/>
            <p:nvPr/>
          </p:nvSpPr>
          <p:spPr>
            <a:xfrm>
              <a:off x="2950994" y="3552046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8" name="Rounded Rectangle 4"/>
            <p:cNvSpPr/>
            <p:nvPr/>
          </p:nvSpPr>
          <p:spPr>
            <a:xfrm>
              <a:off x="3020838" y="3621891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>
                <a:defRPr/>
              </a:pPr>
              <a:endParaRPr lang="en-US" sz="12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sp>
        <p:nvSpPr>
          <p:cNvPr id="5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70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37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2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10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78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04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32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35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43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45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279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6438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2674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2874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9513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Introduction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Methods	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Physical Mechanisms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Conclusions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61299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9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82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75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99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7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55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59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33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10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0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3pt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3668" y="6047137"/>
            <a:ext cx="1243584" cy="5974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175" y="427038"/>
            <a:ext cx="8429625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59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008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D86AA245-9959-F34A-ADA3-1DE87970EA53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152400"/>
          </a:xfrm>
          <a:prstGeom prst="rect">
            <a:avLst/>
          </a:prstGeom>
          <a:gradFill rotWithShape="0">
            <a:gsLst>
              <a:gs pos="5000">
                <a:srgbClr val="FFFFCC"/>
              </a:gs>
              <a:gs pos="50000">
                <a:srgbClr val="009999"/>
              </a:gs>
              <a:gs pos="100000">
                <a:srgbClr val="00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76400" y="6096000"/>
            <a:ext cx="7239000" cy="1524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009999"/>
              </a:gs>
              <a:gs pos="95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4975" y="6477000"/>
            <a:ext cx="6705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700" dirty="0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© 2011 Atmospheric and Environmental Research (AER). All rights reserved.</a:t>
            </a:r>
            <a:endParaRPr lang="en-US" sz="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2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3pt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3668" y="6047137"/>
            <a:ext cx="1243584" cy="5974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175" y="427038"/>
            <a:ext cx="8429625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59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008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D86AA245-9959-F34A-ADA3-1DE87970EA53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152400"/>
          </a:xfrm>
          <a:prstGeom prst="rect">
            <a:avLst/>
          </a:prstGeom>
          <a:gradFill rotWithShape="0">
            <a:gsLst>
              <a:gs pos="5000">
                <a:srgbClr val="FFFFCC"/>
              </a:gs>
              <a:gs pos="50000">
                <a:srgbClr val="009999"/>
              </a:gs>
              <a:gs pos="100000">
                <a:srgbClr val="00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76400" y="6096000"/>
            <a:ext cx="7239000" cy="1524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009999"/>
              </a:gs>
              <a:gs pos="95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4975" y="6477000"/>
            <a:ext cx="6705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700" dirty="0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© 2011 Atmospheric and Environmental Research (AER). All rights reserved.</a:t>
            </a:r>
            <a:endParaRPr lang="en-US" sz="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3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NUL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5000"/>
                    </a14:imgEffect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566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Katrina:  What Have We Learned and Where are We Going?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4648200"/>
            <a:ext cx="7010400" cy="21336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6953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Some Research Directions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4117"/>
          </a:xfrm>
        </p:spPr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Importance of Hurricane Outflow (ONR Tropical Cyclone Intensity experiment)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Theoretical and Practical Predictability Horizons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Climate Control of Hurricanes and Hurricane Influence on Climate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Genesis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Dry Hurricanes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0" b="16599"/>
          <a:stretch/>
        </p:blipFill>
        <p:spPr>
          <a:xfrm>
            <a:off x="1181820" y="923026"/>
            <a:ext cx="7407012" cy="4848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464" y="198408"/>
            <a:ext cx="816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Dry Hurricanes in Dry RCE State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1654" y="5771071"/>
            <a:ext cx="707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Tim Cronin, Harvard University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cc_run-L512-f2e-4-TS300-EF0.000-TT200-QR1.0-vmag8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868"/>
          <a:stretch/>
        </p:blipFill>
        <p:spPr>
          <a:xfrm>
            <a:off x="1306902" y="1130060"/>
            <a:ext cx="6858000" cy="5564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464" y="198408"/>
            <a:ext cx="816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Dry Hurricanes in Dry RCE State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341" y="5641675"/>
            <a:ext cx="707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Tim Cronin, Harvard University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Continued progress in hurricane track predictive skill since Katrina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Slow erosion of TC intensity errors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Better understanding of controls on intensity and fundamental predictability limits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Growing recognition of value of probabilistic TC forecasting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/>
              <a:t>T</a:t>
            </a:r>
            <a:r>
              <a:rPr lang="en-US" dirty="0" smtClean="0"/>
              <a:t>C Research remains lively and productive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079" y="728932"/>
            <a:ext cx="8229600" cy="5171536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Katrina Forecasts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Science of Predictability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Quantifying Forecast Uncertainty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Climate Change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/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New Directions in Theoretical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" y="819367"/>
            <a:ext cx="8048445" cy="6038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170" y="198408"/>
            <a:ext cx="738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Katrina:  Excellent Track Forecasts</a:t>
            </a:r>
            <a:endParaRPr lang="en-US" sz="28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2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910081"/>
            <a:ext cx="7315215" cy="548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181" y="224287"/>
            <a:ext cx="726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Katrina:  Deficient Intensity Forecasts</a:t>
            </a:r>
            <a:endParaRPr lang="en-US" sz="2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5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5" y="1181912"/>
            <a:ext cx="7220309" cy="54172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260785" y="5296619"/>
            <a:ext cx="396815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4619" y="246676"/>
            <a:ext cx="805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Ocean Mixing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1660" y="776377"/>
            <a:ext cx="4528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(hindcasts using CHIPS model)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6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7" y="958590"/>
            <a:ext cx="7376056" cy="5545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585" y="232913"/>
            <a:ext cx="822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Katrina: Effects of Climate Change </a:t>
            </a:r>
            <a:endParaRPr 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2456" y="633023"/>
            <a:ext cx="4451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(hindcasts using CHIPS model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327804"/>
            <a:ext cx="8151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Environmental Wind Shear on Fundamental Predictability of Intensity:  </a:t>
            </a: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Predictability with Moderate Shear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(Jon </a:t>
            </a:r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Moskaitis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Fuqing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Zhang)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29" y="1747926"/>
            <a:ext cx="6543144" cy="49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0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113207"/>
            <a:ext cx="8429625" cy="5432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Quantifying Forecast Uncertainty:  Large Ensembles of Embedded TC Models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14" y="1189027"/>
            <a:ext cx="7003675" cy="55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64621" y="5305246"/>
            <a:ext cx="7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NHC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3226279" y="5141343"/>
            <a:ext cx="538342" cy="348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1328" y="4554747"/>
            <a:ext cx="1043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Best Track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08694" y="4893301"/>
            <a:ext cx="42269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7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nd_prob_large-ens_Bermuda_2010091812_1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86888" y="709321"/>
            <a:ext cx="7133104" cy="5378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868" y="2028945"/>
            <a:ext cx="1691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Sample size: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1000 tracks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Observed at airport (TXKF):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59kts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(81kts gusts)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Wind exceedence probabilities for Bermuda (32.4N, 64.7W)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22694" y="5917721"/>
            <a:ext cx="815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Quantitative probabilistic forecasts should become primary guidance and should serve as the main basis for forecast skill assessments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2.xml><?xml version="1.0" encoding="utf-8"?>
<a:theme xmlns:a="http://schemas.openxmlformats.org/drawingml/2006/main" name="AER Deck - template 1.18.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ER Deck - template 1.18.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246</TotalTime>
  <Words>242</Words>
  <Application>Microsoft Office PowerPoint</Application>
  <PresentationFormat>On-screen Show (4:3)</PresentationFormat>
  <Paragraphs>49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Helvetica</vt:lpstr>
      <vt:lpstr>Office Theme</vt:lpstr>
      <vt:lpstr>AER Deck - template 1.18.2011</vt:lpstr>
      <vt:lpstr>1_AER Deck - template 1.18.2011</vt:lpstr>
      <vt:lpstr>1_Office Theme</vt:lpstr>
      <vt:lpstr>2_Office Theme</vt:lpstr>
      <vt:lpstr>Hurricane Katrina:  What Have We Learned and Where are We Going?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Quantifying Forecast Uncertainty:  Large Ensembles of Embedded TC Models</vt:lpstr>
      <vt:lpstr>Wind exceedence probabilities for Bermuda (32.4N, 64.7W)</vt:lpstr>
      <vt:lpstr>Some Research Directions</vt:lpstr>
      <vt:lpstr>PowerPoint Presentation</vt:lpstr>
      <vt:lpstr>PowerPoint Presentation</vt:lpstr>
      <vt:lpstr>Summary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Emanuel</dc:creator>
  <cp:lastModifiedBy>Kerry Emanuel</cp:lastModifiedBy>
  <cp:revision>14</cp:revision>
  <dcterms:created xsi:type="dcterms:W3CDTF">2015-12-18T23:39:15Z</dcterms:created>
  <dcterms:modified xsi:type="dcterms:W3CDTF">2015-12-27T21:59:40Z</dcterms:modified>
</cp:coreProperties>
</file>