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451" r:id="rId2"/>
    <p:sldId id="257" r:id="rId3"/>
    <p:sldId id="402" r:id="rId4"/>
    <p:sldId id="401" r:id="rId5"/>
    <p:sldId id="403" r:id="rId6"/>
    <p:sldId id="404" r:id="rId7"/>
    <p:sldId id="405" r:id="rId8"/>
    <p:sldId id="406" r:id="rId9"/>
    <p:sldId id="407" r:id="rId10"/>
    <p:sldId id="408" r:id="rId11"/>
    <p:sldId id="411" r:id="rId12"/>
    <p:sldId id="412" r:id="rId13"/>
    <p:sldId id="421" r:id="rId14"/>
    <p:sldId id="344" r:id="rId15"/>
    <p:sldId id="258" r:id="rId16"/>
    <p:sldId id="457" r:id="rId17"/>
    <p:sldId id="398" r:id="rId18"/>
    <p:sldId id="345" r:id="rId19"/>
    <p:sldId id="346" r:id="rId20"/>
    <p:sldId id="259" r:id="rId21"/>
    <p:sldId id="260" r:id="rId22"/>
    <p:sldId id="394" r:id="rId23"/>
    <p:sldId id="347" r:id="rId24"/>
    <p:sldId id="392" r:id="rId25"/>
    <p:sldId id="352" r:id="rId26"/>
    <p:sldId id="353" r:id="rId27"/>
    <p:sldId id="461" r:id="rId28"/>
    <p:sldId id="462" r:id="rId29"/>
    <p:sldId id="286" r:id="rId30"/>
    <p:sldId id="264" r:id="rId31"/>
    <p:sldId id="452" r:id="rId32"/>
    <p:sldId id="453" r:id="rId33"/>
    <p:sldId id="454" r:id="rId34"/>
    <p:sldId id="455" r:id="rId35"/>
    <p:sldId id="456" r:id="rId36"/>
    <p:sldId id="268" r:id="rId37"/>
    <p:sldId id="265" r:id="rId38"/>
    <p:sldId id="422" r:id="rId39"/>
    <p:sldId id="423" r:id="rId40"/>
    <p:sldId id="355" r:id="rId41"/>
    <p:sldId id="458" r:id="rId42"/>
    <p:sldId id="424" r:id="rId43"/>
    <p:sldId id="359" r:id="rId44"/>
    <p:sldId id="360" r:id="rId45"/>
    <p:sldId id="361" r:id="rId46"/>
    <p:sldId id="464" r:id="rId47"/>
    <p:sldId id="437" r:id="rId48"/>
    <p:sldId id="466" r:id="rId49"/>
    <p:sldId id="465" r:id="rId50"/>
    <p:sldId id="463" r:id="rId51"/>
    <p:sldId id="467" r:id="rId52"/>
    <p:sldId id="468" r:id="rId53"/>
    <p:sldId id="469" r:id="rId54"/>
    <p:sldId id="470" r:id="rId55"/>
    <p:sldId id="471" r:id="rId56"/>
    <p:sldId id="472" r:id="rId57"/>
    <p:sldId id="473" r:id="rId58"/>
    <p:sldId id="474" r:id="rId59"/>
    <p:sldId id="370" r:id="rId60"/>
    <p:sldId id="399" r:id="rId61"/>
    <p:sldId id="371" r:id="rId62"/>
    <p:sldId id="400" r:id="rId63"/>
    <p:sldId id="372" r:id="rId64"/>
    <p:sldId id="373" r:id="rId65"/>
    <p:sldId id="389" r:id="rId66"/>
    <p:sldId id="390" r:id="rId67"/>
    <p:sldId id="374" r:id="rId68"/>
    <p:sldId id="375" r:id="rId69"/>
    <p:sldId id="376" r:id="rId70"/>
    <p:sldId id="427" r:id="rId71"/>
    <p:sldId id="428" r:id="rId72"/>
    <p:sldId id="429" r:id="rId73"/>
    <p:sldId id="430" r:id="rId74"/>
    <p:sldId id="431" r:id="rId75"/>
    <p:sldId id="432" r:id="rId76"/>
    <p:sldId id="433" r:id="rId77"/>
    <p:sldId id="434" r:id="rId78"/>
    <p:sldId id="435" r:id="rId79"/>
    <p:sldId id="436" r:id="rId80"/>
    <p:sldId id="438" r:id="rId81"/>
    <p:sldId id="439" r:id="rId82"/>
    <p:sldId id="440" r:id="rId83"/>
    <p:sldId id="441" r:id="rId84"/>
    <p:sldId id="442" r:id="rId85"/>
    <p:sldId id="445" r:id="rId86"/>
    <p:sldId id="446" r:id="rId87"/>
    <p:sldId id="447" r:id="rId88"/>
    <p:sldId id="448" r:id="rId89"/>
    <p:sldId id="449" r:id="rId9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428F"/>
    <a:srgbClr val="174FA9"/>
    <a:srgbClr val="32961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330"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C84CC40-78A9-4B91-84E2-49EB3A4B026E}" type="datetimeFigureOut">
              <a:rPr lang="en-US"/>
              <a:pPr>
                <a:defRPr/>
              </a:pPr>
              <a:t>6/22/2010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80CC937-6341-408D-A01B-D9227AE93DD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300DBDC-076F-4398-BD32-9FB6D17C5554}" type="slidenum">
              <a:rPr lang="en-US" sz="1200"/>
              <a:pPr algn="r"/>
              <a:t>1</a:t>
            </a:fld>
            <a:endParaRPr 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42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43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44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45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4A4D7137-56F1-4109-90B2-0557427C9F18}" type="slidenum">
              <a:rPr lang="en-US" smtClean="0"/>
              <a:pPr/>
              <a:t>46</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82B903-2648-4EC5-9A5C-5076582CDD6B}" type="slidenum">
              <a:rPr lang="en-US"/>
              <a:pPr fontAlgn="base">
                <a:spcBef>
                  <a:spcPct val="0"/>
                </a:spcBef>
                <a:spcAft>
                  <a:spcPct val="0"/>
                </a:spcAft>
              </a:pPr>
              <a:t>48</a:t>
            </a:fld>
            <a:endParaRPr lang="en-US"/>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5ED0F6-172B-4AD0-BC15-A19CC892A37D}" type="slidenum">
              <a:rPr lang="en-US">
                <a:latin typeface="Arial" charset="0"/>
              </a:rPr>
              <a:pPr fontAlgn="base">
                <a:spcBef>
                  <a:spcPct val="0"/>
                </a:spcBef>
                <a:spcAft>
                  <a:spcPct val="0"/>
                </a:spcAft>
              </a:pPr>
              <a:t>49</a:t>
            </a:fld>
            <a:endParaRPr lang="en-US">
              <a:latin typeface="Arial"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FBFA83F-5F78-4395-AC7E-76CE5FC28D7D}" type="slidenum">
              <a:rPr lang="en-US" sz="1200"/>
              <a:pPr algn="r"/>
              <a:t>59</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DE166F5-E8D3-43A4-A9A9-3548073C89F9}" type="slidenum">
              <a:rPr lang="en-US" sz="1200"/>
              <a:pPr algn="r"/>
              <a:t>61</a:t>
            </a:fld>
            <a:endParaRPr lang="en-US" sz="120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smtClean="0">
                <a:latin typeface="Times New Roman" pitchFamily="18" charset="0"/>
              </a:rPr>
              <a:t>We know that tropical cyclones are responsible for strong mixing of the upper oceans and this can be seen in satellite images…</a:t>
            </a:r>
          </a:p>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7E15B73-017E-4A48-AB4F-562F5ADAC1C9}" type="slidenum">
              <a:rPr lang="en-US" sz="1200"/>
              <a:pPr algn="r"/>
              <a:t>4</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343CA2-D3D4-412F-BDD2-F953B257E028}" type="slidenum">
              <a:rPr lang="en-US" sz="1200"/>
              <a:pPr algn="r"/>
              <a:t>63</a:t>
            </a:fld>
            <a:endParaRPr lang="en-US"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9A8CC8A-11C7-41B0-803D-066613E45641}" type="slidenum">
              <a:rPr lang="en-US" sz="1200"/>
              <a:pPr algn="r"/>
              <a:t>64</a:t>
            </a:fld>
            <a:endParaRPr lang="en-US" sz="1200"/>
          </a:p>
        </p:txBody>
      </p:sp>
      <p:sp>
        <p:nvSpPr>
          <p:cNvPr id="131075" name="Rectangle 2"/>
          <p:cNvSpPr>
            <a:spLocks noGrp="1" noRot="1" noChangeAspect="1" noChangeArrowheads="1" noTextEdit="1"/>
          </p:cNvSpPr>
          <p:nvPr>
            <p:ph type="sldImg"/>
          </p:nvPr>
        </p:nvSpPr>
        <p:spPr>
          <a:xfrm>
            <a:off x="1144588" y="685800"/>
            <a:ext cx="4572000" cy="3429000"/>
          </a:xfrm>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087A27F-A841-4E69-A08C-822649039247}" type="slidenum">
              <a:rPr lang="en-US" sz="1200"/>
              <a:pPr algn="r"/>
              <a:t>67</a:t>
            </a:fld>
            <a:endParaRPr lang="en-US" sz="120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CE8CD5C-19FF-472D-90EB-C224CD552BEC}" type="slidenum">
              <a:rPr lang="en-US" sz="1200"/>
              <a:pPr algn="r"/>
              <a:t>68</a:t>
            </a:fld>
            <a:endParaRPr lang="en-US" sz="120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59537E3-3162-4BBC-B19F-F200839648FB}" type="slidenum">
              <a:rPr lang="en-US" sz="1200"/>
              <a:pPr algn="r"/>
              <a:t>69</a:t>
            </a:fld>
            <a:endParaRPr lang="en-US" sz="120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B0DEE79-A313-42E4-90D5-81C7A365DF7C}" type="slidenum">
              <a:rPr lang="en-US" smtClean="0"/>
              <a:pPr/>
              <a:t>70</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B3F09F-A8CE-48F9-9EFB-5616DEA180A0}" type="slidenum">
              <a:rPr lang="en-US" smtClean="0"/>
              <a:pPr/>
              <a:t>71</a:t>
            </a:fld>
            <a:endParaRPr lang="en-US" smtClean="0"/>
          </a:p>
        </p:txBody>
      </p:sp>
      <p:sp>
        <p:nvSpPr>
          <p:cNvPr id="105475" name="Rectangle 2"/>
          <p:cNvSpPr>
            <a:spLocks noGrp="1" noRot="1" noChangeAspect="1" noChangeArrowheads="1" noTextEdit="1"/>
          </p:cNvSpPr>
          <p:nvPr>
            <p:ph type="sldImg"/>
          </p:nvPr>
        </p:nvSpPr>
        <p:spPr>
          <a:xfrm>
            <a:off x="1144588" y="685800"/>
            <a:ext cx="4572000" cy="3429000"/>
          </a:xfrm>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BC698BE-D89B-4A44-A3BE-CD018D0E24A9}" type="slidenum">
              <a:rPr lang="en-US" smtClean="0"/>
              <a:pPr/>
              <a:t>72</a:t>
            </a:fld>
            <a:endParaRPr lang="en-US" smtClean="0"/>
          </a:p>
        </p:txBody>
      </p:sp>
      <p:sp>
        <p:nvSpPr>
          <p:cNvPr id="73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2D118F9-583D-4E1D-AC2F-3A4120787842}" type="slidenum">
              <a:rPr lang="en-US" sz="1200">
                <a:latin typeface="Calibri" pitchFamily="34" charset="0"/>
              </a:rPr>
              <a:pPr algn="r"/>
              <a:t>72</a:t>
            </a:fld>
            <a:endParaRPr lang="en-US" sz="1200">
              <a:latin typeface="Calibri" pitchFamily="34" charset="0"/>
            </a:endParaRPr>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C195228-F3DD-4268-B62D-264DF916B49A}" type="slidenum">
              <a:rPr lang="en-US" smtClean="0"/>
              <a:pPr/>
              <a:t>73</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a:spcBef>
                <a:spcPct val="0"/>
              </a:spcBef>
            </a:pP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FB64B17-82DD-49DD-A5B7-E9CAE506DC3D}" type="slidenum">
              <a:rPr lang="en-US" sz="1200">
                <a:latin typeface="Calibri" pitchFamily="34" charset="0"/>
              </a:rPr>
              <a:pPr algn="r"/>
              <a:t>15</a:t>
            </a:fld>
            <a:endParaRPr lang="en-US" sz="1200">
              <a:latin typeface="Calibri"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charset="0"/>
              </a:rPr>
              <a:t>The low value of storm power in the early 1940s is thought to be due to the lack of reports from ships at sea because of the radio silence imposed during WWII. </a:t>
            </a:r>
            <a:br>
              <a:rPr lang="en-US" smtClean="0">
                <a:latin typeface="Arial" charset="0"/>
              </a:rPr>
            </a:br>
            <a:endParaRPr 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A29C03E-C48A-46D1-9AAE-34ED6D801CDF}" type="slidenum">
              <a:rPr lang="en-US" sz="1200"/>
              <a:pPr algn="r"/>
              <a:t>76</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A7DBC0E-4039-496B-B1BC-21BB046D259F}" type="slidenum">
              <a:rPr lang="en-US" sz="1200"/>
              <a:pPr algn="r"/>
              <a:t>77</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7EA824C-89BC-40F3-A6F1-FF43C75AD033}" type="slidenum">
              <a:rPr lang="en-US" sz="1200"/>
              <a:pPr algn="r"/>
              <a:t>78</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53A8F04-0563-45C2-9300-97E69DE304EF}" type="slidenum">
              <a:rPr lang="en-US" sz="1200"/>
              <a:pPr algn="r"/>
              <a:t>79</a:t>
            </a:fld>
            <a:endParaRPr lang="en-US"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6E8BB2-6F75-4763-9638-BF6914662F5C}" type="slidenum">
              <a:rPr lang="en-US"/>
              <a:pPr fontAlgn="base">
                <a:spcBef>
                  <a:spcPct val="0"/>
                </a:spcBef>
                <a:spcAft>
                  <a:spcPct val="0"/>
                </a:spcAft>
              </a:pPr>
              <a:t>81</a:t>
            </a:fld>
            <a:endParaRPr lang="en-US"/>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85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9539DB9C-EFF0-417C-8F35-FF9D26147A44}" type="slidenum">
              <a:rPr lang="en-US" smtClean="0"/>
              <a:pPr/>
              <a:t>86</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87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88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BDC3E5AA-D666-4975-A30D-1BE3AF7DF202}" type="slidenum">
              <a:rPr lang="en-US" smtClean="0"/>
              <a:pPr/>
              <a:t>19</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89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91CCE9-ED2B-4B57-8CC3-9C803931E57B}" type="slidenum">
              <a:rPr lang="en-US">
                <a:latin typeface="Arial" charset="0"/>
              </a:rPr>
              <a:pPr fontAlgn="base">
                <a:spcBef>
                  <a:spcPct val="0"/>
                </a:spcBef>
                <a:spcAft>
                  <a:spcPct val="0"/>
                </a:spcAft>
              </a:pPr>
              <a:t>20</a:t>
            </a:fld>
            <a:endParaRPr lang="en-US">
              <a:latin typeface="Arial"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8689D85E-E856-4C0E-B75F-63680277247C}" type="slidenum">
              <a:rPr lang="en-US" smtClean="0">
                <a:latin typeface="Arial" pitchFamily="34" charset="0"/>
              </a:rPr>
              <a:pPr/>
              <a:t>22</a:t>
            </a:fld>
            <a:endParaRPr lang="en-US" smtClean="0">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23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24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pPr>
                <a:defRPr/>
              </a:pPr>
              <a:t>6/22/2010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pPr>
                <a:defRPr/>
              </a:pPr>
              <a:t>6/22/2010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pPr>
                <a:defRPr/>
              </a:pPr>
              <a:t>6/22/2010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pPr>
                <a:defRPr/>
              </a:pPr>
              <a:t>6/22/2010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pPr>
                <a:defRPr/>
              </a:pPr>
              <a:t>6/22/2010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pPr>
                <a:defRPr/>
              </a:pPr>
              <a:t>6/22/2010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pPr>
                <a:defRPr/>
              </a:pPr>
              <a:t>6/22/2010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pPr>
                <a:defRPr/>
              </a:pPr>
              <a:t>6/22/2010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pPr>
                <a:defRPr/>
              </a:pPr>
              <a:t>6/22/2010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pPr>
                <a:defRPr/>
              </a:pPr>
              <a:t>6/22/2010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pPr>
                <a:defRPr/>
              </a:pPr>
              <a:t>6/22/2010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pPr>
                <a:defRPr/>
              </a:pPr>
              <a:t>6/22/2010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cid:35949745-62D5-4BA5-80E6-7D219866182E@s154.bnl.gov" TargetMode="External"/><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4.bin"/><Relationship Id="rId4" Type="http://schemas.openxmlformats.org/officeDocument/2006/relationships/image" Target="../media/image1.tif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5.v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7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oleObject" Target="../embeddings/oleObject12.bin"/></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1066800" y="685800"/>
            <a:ext cx="7772400" cy="1981200"/>
          </a:xfrm>
          <a:effectLst>
            <a:outerShdw dist="35921" dir="2700000" algn="ctr" rotWithShape="0">
              <a:schemeClr val="tx1"/>
            </a:outerShdw>
          </a:effectLst>
        </p:spPr>
        <p:txBody>
          <a:bodyPr>
            <a:normAutofit/>
          </a:bodyPr>
          <a:lstStyle/>
          <a:p>
            <a:r>
              <a:rPr lang="en-US" sz="4800" b="1" dirty="0" smtClean="0">
                <a:solidFill>
                  <a:srgbClr val="FFFF00"/>
                </a:solidFill>
              </a:rPr>
              <a:t>TROPICAL </a:t>
            </a:r>
            <a:r>
              <a:rPr lang="en-US" sz="4800" b="1" dirty="0">
                <a:solidFill>
                  <a:srgbClr val="FFFF00"/>
                </a:solidFill>
              </a:rPr>
              <a:t>CYCLONES</a:t>
            </a:r>
            <a:r>
              <a:rPr lang="en-US" sz="4800" dirty="0" smtClean="0">
                <a:solidFill>
                  <a:srgbClr val="FFFF00"/>
                </a:solidFill>
              </a:rPr>
              <a:t> </a:t>
            </a:r>
            <a:r>
              <a:rPr lang="en-US" sz="4800" b="1" dirty="0" smtClean="0">
                <a:solidFill>
                  <a:srgbClr val="FFFF00"/>
                </a:solidFill>
              </a:rPr>
              <a:t>IN A WARMING WORLD</a:t>
            </a:r>
            <a:endParaRPr lang="en-US" sz="4600" b="1" dirty="0" smtClean="0">
              <a:solidFill>
                <a:srgbClr val="FFFF00"/>
              </a:solidFill>
            </a:endParaRPr>
          </a:p>
        </p:txBody>
      </p:sp>
      <p:sp>
        <p:nvSpPr>
          <p:cNvPr id="3076" name="Rectangle 4"/>
          <p:cNvSpPr>
            <a:spLocks noGrp="1" noChangeArrowheads="1"/>
          </p:cNvSpPr>
          <p:nvPr>
            <p:ph type="subTitle" idx="4294967295"/>
          </p:nvPr>
        </p:nvSpPr>
        <p:spPr>
          <a:xfrm>
            <a:off x="304800" y="5181600"/>
            <a:ext cx="7010400" cy="1524000"/>
          </a:xfrm>
        </p:spPr>
        <p:txBody>
          <a:bodyPr/>
          <a:lstStyle/>
          <a:p>
            <a:pPr marL="0" indent="0">
              <a:lnSpc>
                <a:spcPct val="90000"/>
              </a:lnSpc>
              <a:buFontTx/>
              <a:buNone/>
            </a:pPr>
            <a:r>
              <a:rPr lang="en-US" b="1" smtClean="0">
                <a:solidFill>
                  <a:srgbClr val="002266"/>
                </a:solidFill>
              </a:rPr>
              <a:t>Kerry Emanuel</a:t>
            </a:r>
          </a:p>
          <a:p>
            <a:pPr marL="0" indent="0">
              <a:lnSpc>
                <a:spcPct val="90000"/>
              </a:lnSpc>
              <a:buFontTx/>
              <a:buNone/>
            </a:pPr>
            <a:r>
              <a:rPr lang="en-US" b="1" smtClean="0">
                <a:solidFill>
                  <a:srgbClr val="002266"/>
                </a:solidFill>
              </a:rPr>
              <a:t>Massachusetts Institute of Technology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6" name="Picture 2" descr="C:\Users\Kerry Emaanuel\Convect\RCnew\rh_random_TCs.png"/>
          <p:cNvPicPr>
            <a:picLocks noChangeAspect="1" noChangeArrowheads="1"/>
          </p:cNvPicPr>
          <p:nvPr/>
        </p:nvPicPr>
        <p:blipFill>
          <a:blip r:embed="rId2" cstate="print"/>
          <a:srcRect/>
          <a:stretch>
            <a:fillRect/>
          </a:stretch>
        </p:blipFill>
        <p:spPr bwMode="auto">
          <a:xfrm>
            <a:off x="1219200" y="1066800"/>
            <a:ext cx="6858000" cy="5451475"/>
          </a:xfrm>
          <a:prstGeom prst="rect">
            <a:avLst/>
          </a:prstGeom>
          <a:noFill/>
          <a:ln w="9525">
            <a:noFill/>
            <a:miter lim="800000"/>
            <a:headEnd/>
            <a:tailEnd/>
          </a:ln>
        </p:spPr>
      </p:pic>
      <p:sp>
        <p:nvSpPr>
          <p:cNvPr id="3" name="Title 2"/>
          <p:cNvSpPr>
            <a:spLocks noGrp="1"/>
          </p:cNvSpPr>
          <p:nvPr>
            <p:ph type="title"/>
          </p:nvPr>
        </p:nvSpPr>
        <p:spPr>
          <a:xfrm>
            <a:off x="457200" y="274638"/>
            <a:ext cx="8229600" cy="715962"/>
          </a:xfrm>
        </p:spPr>
        <p:txBody>
          <a:bodyPr/>
          <a:lstStyle/>
          <a:p>
            <a:pPr>
              <a:defRPr/>
            </a:pPr>
            <a:r>
              <a:rPr lang="en-US" sz="2800" dirty="0" smtClean="0">
                <a:solidFill>
                  <a:srgbClr val="0D428F"/>
                </a:solidFill>
                <a:effectLst>
                  <a:outerShdw blurRad="38100" dist="38100" dir="2700000" algn="tl">
                    <a:srgbClr val="000000">
                      <a:alpha val="43137"/>
                    </a:srgbClr>
                  </a:outerShdw>
                </a:effectLst>
              </a:rPr>
              <a:t>Nolan et al., QJRMS, 2007</a:t>
            </a:r>
            <a:endParaRPr lang="en-US" sz="2800" dirty="0">
              <a:solidFill>
                <a:srgbClr val="0D428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325562"/>
          </a:xfrm>
        </p:spPr>
        <p:txBody>
          <a:bodyPr>
            <a:normAutofit fontScale="90000"/>
          </a:bodyPr>
          <a:lstStyle/>
          <a:p>
            <a:pPr>
              <a:defRPr/>
            </a:pPr>
            <a:r>
              <a:rPr lang="en-US" sz="3200" dirty="0" smtClean="0">
                <a:solidFill>
                  <a:srgbClr val="0D428F"/>
                </a:solidFill>
                <a:effectLst>
                  <a:outerShdw blurRad="38100" dist="38100" dir="2700000" algn="tl">
                    <a:srgbClr val="000000">
                      <a:alpha val="43137"/>
                    </a:srgbClr>
                  </a:outerShdw>
                </a:effectLst>
              </a:rPr>
              <a:t>Empirical Necessary Conditions for Self-Aggregation </a:t>
            </a:r>
            <a:r>
              <a:rPr lang="en-US" sz="2800" dirty="0" smtClean="0">
                <a:solidFill>
                  <a:srgbClr val="002060"/>
                </a:solidFill>
              </a:rPr>
              <a:t>(after Held et al., 1993; Bretherton et al., 2005; Nolan et al.; 2007)</a:t>
            </a:r>
            <a:endParaRPr lang="en-US" sz="2800" dirty="0">
              <a:solidFill>
                <a:srgbClr val="002060"/>
              </a:solidFill>
            </a:endParaRPr>
          </a:p>
        </p:txBody>
      </p:sp>
      <p:sp>
        <p:nvSpPr>
          <p:cNvPr id="32771" name="Content Placeholder 3"/>
          <p:cNvSpPr>
            <a:spLocks noGrp="1"/>
          </p:cNvSpPr>
          <p:nvPr>
            <p:ph idx="1"/>
          </p:nvPr>
        </p:nvSpPr>
        <p:spPr>
          <a:xfrm>
            <a:off x="457200" y="2057400"/>
            <a:ext cx="8229600" cy="3581400"/>
          </a:xfrm>
        </p:spPr>
        <p:txBody>
          <a:bodyPr/>
          <a:lstStyle/>
          <a:p>
            <a:r>
              <a:rPr lang="en-US" dirty="0" smtClean="0">
                <a:solidFill>
                  <a:srgbClr val="002060"/>
                </a:solidFill>
              </a:rPr>
              <a:t>Small vertical shear of horizontal wind</a:t>
            </a:r>
          </a:p>
          <a:p>
            <a:r>
              <a:rPr lang="en-US" dirty="0" smtClean="0">
                <a:solidFill>
                  <a:srgbClr val="002060"/>
                </a:solidFill>
              </a:rPr>
              <a:t>Interaction of radiation with clouds and/or water vapor</a:t>
            </a:r>
          </a:p>
          <a:p>
            <a:r>
              <a:rPr lang="en-US" dirty="0" smtClean="0">
                <a:solidFill>
                  <a:srgbClr val="002060"/>
                </a:solidFill>
              </a:rPr>
              <a:t>Feedback of convective downdraft surface winds on surface fluxes</a:t>
            </a:r>
          </a:p>
          <a:p>
            <a:r>
              <a:rPr lang="en-US" dirty="0" smtClean="0">
                <a:solidFill>
                  <a:srgbClr val="002060"/>
                </a:solidFill>
              </a:rPr>
              <a:t>Sufficiently high surface temperature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200" dirty="0" smtClean="0">
                <a:solidFill>
                  <a:srgbClr val="0D428F"/>
                </a:solidFill>
                <a:effectLst>
                  <a:outerShdw blurRad="38100" dist="38100" dir="2700000" algn="tl">
                    <a:srgbClr val="000000">
                      <a:alpha val="43137"/>
                    </a:srgbClr>
                  </a:outerShdw>
                </a:effectLst>
              </a:rPr>
              <a:t>Self-Aggregation is Temperature-Dependent </a:t>
            </a:r>
            <a:r>
              <a:rPr lang="en-US" sz="3200" dirty="0" smtClean="0">
                <a:solidFill>
                  <a:srgbClr val="002060"/>
                </a:solidFill>
              </a:rPr>
              <a:t>(Nolan et al., 2007;  Emanuel and Khairoutdinov, in preparation, 2010)</a:t>
            </a:r>
            <a:endParaRPr lang="en-US" sz="3200" dirty="0">
              <a:solidFill>
                <a:srgbClr val="002060"/>
              </a:solidFill>
            </a:endParaRPr>
          </a:p>
        </p:txBody>
      </p:sp>
      <p:pic>
        <p:nvPicPr>
          <p:cNvPr id="3" name="Picture 2" descr="C:\Users\Kerry Emaanuel\Graphics\Technical figures\LW_TOA_evol_100days.jpg"/>
          <p:cNvPicPr>
            <a:picLocks noChangeAspect="1" noChangeArrowheads="1"/>
          </p:cNvPicPr>
          <p:nvPr/>
        </p:nvPicPr>
        <p:blipFill>
          <a:blip r:embed="rId2" cstate="print"/>
          <a:srcRect/>
          <a:stretch>
            <a:fillRect/>
          </a:stretch>
        </p:blipFill>
        <p:spPr bwMode="auto">
          <a:xfrm>
            <a:off x="1219003" y="1441692"/>
            <a:ext cx="6821211" cy="480670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D428F"/>
                </a:solidFill>
                <a:effectLst>
                  <a:outerShdw blurRad="38100" dist="38100" dir="2700000" algn="tl">
                    <a:srgbClr val="000000">
                      <a:alpha val="43137"/>
                    </a:srgbClr>
                  </a:outerShdw>
                </a:effectLst>
              </a:rPr>
              <a:t>Extension to f-plane</a:t>
            </a:r>
            <a:endParaRPr lang="en-US" sz="3600" dirty="0">
              <a:solidFill>
                <a:srgbClr val="0D428F"/>
              </a:solidFill>
              <a:effectLst>
                <a:outerShdw blurRad="38100" dist="38100" dir="2700000" algn="tl">
                  <a:srgbClr val="000000">
                    <a:alpha val="43137"/>
                  </a:srgbClr>
                </a:outerShdw>
              </a:effectLst>
            </a:endParaRPr>
          </a:p>
        </p:txBody>
      </p:sp>
      <p:pic>
        <p:nvPicPr>
          <p:cNvPr id="3" name="Picture 2" descr="cid:35949745-62D5-4BA5-80E6-7D219866182E@s154.bnl.gov"/>
          <p:cNvPicPr/>
          <p:nvPr/>
        </p:nvPicPr>
        <p:blipFill>
          <a:blip r:embed="rId2" r:link="rId3" cstate="print"/>
          <a:srcRect l="48333" t="44824"/>
          <a:stretch>
            <a:fillRect/>
          </a:stretch>
        </p:blipFill>
        <p:spPr bwMode="auto">
          <a:xfrm>
            <a:off x="1752600" y="1447800"/>
            <a:ext cx="5257800" cy="5105400"/>
          </a:xfrm>
          <a:prstGeom prst="rect">
            <a:avLst/>
          </a:prstGeom>
          <a:noFill/>
          <a:ln w="9525">
            <a:noFill/>
            <a:miter lim="800000"/>
            <a:headEnd/>
            <a:tailEnd/>
          </a:ln>
        </p:spPr>
      </p:pic>
      <p:sp>
        <p:nvSpPr>
          <p:cNvPr id="4" name="TextBox 3"/>
          <p:cNvSpPr txBox="1"/>
          <p:nvPr/>
        </p:nvSpPr>
        <p:spPr>
          <a:xfrm>
            <a:off x="0" y="2438400"/>
            <a:ext cx="1981200" cy="2308324"/>
          </a:xfrm>
          <a:prstGeom prst="rect">
            <a:avLst/>
          </a:prstGeom>
          <a:noFill/>
        </p:spPr>
        <p:txBody>
          <a:bodyPr wrap="square" rtlCol="0">
            <a:spAutoFit/>
          </a:bodyPr>
          <a:lstStyle/>
          <a:p>
            <a:pPr algn="ctr"/>
            <a:r>
              <a:rPr lang="en-US" sz="2400" dirty="0" smtClean="0">
                <a:solidFill>
                  <a:srgbClr val="0D428F"/>
                </a:solidFill>
              </a:rPr>
              <a:t>Distance between vortex centers scales as </a:t>
            </a:r>
            <a:r>
              <a:rPr lang="en-US" sz="2400" dirty="0" err="1" smtClean="0">
                <a:solidFill>
                  <a:srgbClr val="0D428F"/>
                </a:solidFill>
              </a:rPr>
              <a:t>V</a:t>
            </a:r>
            <a:r>
              <a:rPr lang="en-US" sz="2400" baseline="-25000" dirty="0" err="1" smtClean="0">
                <a:solidFill>
                  <a:srgbClr val="0D428F"/>
                </a:solidFill>
              </a:rPr>
              <a:t>pot</a:t>
            </a:r>
            <a:r>
              <a:rPr lang="en-US" sz="2400" dirty="0" smtClean="0">
                <a:solidFill>
                  <a:srgbClr val="0D428F"/>
                </a:solidFill>
              </a:rPr>
              <a:t>/f</a:t>
            </a:r>
            <a:endParaRPr lang="en-US" sz="2400" dirty="0">
              <a:solidFill>
                <a:srgbClr val="0D428F"/>
              </a:solidFill>
            </a:endParaRPr>
          </a:p>
        </p:txBody>
      </p:sp>
      <p:pic>
        <p:nvPicPr>
          <p:cNvPr id="120834" name="Picture 2"/>
          <p:cNvPicPr>
            <a:picLocks noChangeAspect="1" noChangeArrowheads="1"/>
          </p:cNvPicPr>
          <p:nvPr/>
        </p:nvPicPr>
        <p:blipFill>
          <a:blip r:embed="rId4" cstate="print"/>
          <a:srcRect/>
          <a:stretch>
            <a:fillRect/>
          </a:stretch>
        </p:blipFill>
        <p:spPr bwMode="auto">
          <a:xfrm>
            <a:off x="6553200" y="2971800"/>
            <a:ext cx="2341908" cy="1795463"/>
          </a:xfrm>
          <a:prstGeom prst="rect">
            <a:avLst/>
          </a:prstGeom>
          <a:noFill/>
          <a:ln w="9525">
            <a:noFill/>
            <a:miter lim="800000"/>
            <a:headEnd/>
            <a:tailEnd/>
          </a:ln>
          <a:scene3d>
            <a:camera prst="orthographicFront">
              <a:rot lat="0" lon="10800000" rev="0"/>
            </a:camera>
            <a:lightRig rig="threePt" dir="t">
              <a:rot lat="0" lon="0" rev="10800000"/>
            </a:lightRig>
          </a:scene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8800"/>
            <a:ext cx="8229600" cy="1676400"/>
          </a:xfrm>
        </p:spPr>
        <p:txBody>
          <a:bodyPr/>
          <a:lstStyle/>
          <a:p>
            <a:r>
              <a:rPr lang="en-US" b="1" dirty="0" smtClean="0">
                <a:solidFill>
                  <a:srgbClr val="002060"/>
                </a:solidFill>
                <a:effectLst>
                  <a:outerShdw blurRad="38100" dist="38100" dir="2700000" algn="tl">
                    <a:srgbClr val="000000">
                      <a:alpha val="43137"/>
                    </a:srgbClr>
                  </a:outerShdw>
                </a:effectLst>
              </a:rPr>
              <a:t>Intensity:</a:t>
            </a:r>
            <a:br>
              <a:rPr lang="en-US" b="1" dirty="0" smtClean="0">
                <a:solidFill>
                  <a:srgbClr val="002060"/>
                </a:solidFill>
                <a:effectLst>
                  <a:outerShdw blurRad="38100" dist="38100" dir="2700000" algn="tl">
                    <a:srgbClr val="000000">
                      <a:alpha val="43137"/>
                    </a:srgbClr>
                  </a:outerShdw>
                </a:effectLst>
              </a:rPr>
            </a:br>
            <a:r>
              <a:rPr lang="en-US" b="1" dirty="0" smtClean="0">
                <a:solidFill>
                  <a:srgbClr val="002060"/>
                </a:solidFill>
                <a:effectLst>
                  <a:outerShdw blurRad="38100" dist="38100" dir="2700000" algn="tl">
                    <a:srgbClr val="000000">
                      <a:alpha val="43137"/>
                    </a:srgbClr>
                  </a:outerShdw>
                </a:effectLst>
              </a:rPr>
              <a:t>Some Empirical Results</a:t>
            </a:r>
            <a:endParaRPr lang="en-US" b="1" dirty="0">
              <a:solidFill>
                <a:srgbClr val="002060"/>
              </a:solidFill>
              <a:effectLst>
                <a:outerShdw blurRad="38100" dist="38100" dir="2700000" algn="tl">
                  <a:srgbClr val="000000">
                    <a:alpha val="43137"/>
                  </a:srgb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31747" name="Text Box 3"/>
          <p:cNvSpPr txBox="1">
            <a:spLocks noChangeArrowheads="1"/>
          </p:cNvSpPr>
          <p:nvPr/>
        </p:nvSpPr>
        <p:spPr bwMode="auto">
          <a:xfrm>
            <a:off x="0" y="0"/>
            <a:ext cx="9144000" cy="1525588"/>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3600" b="1" dirty="0">
                <a:solidFill>
                  <a:srgbClr val="FFFF00"/>
                </a:solidFill>
                <a:effectLst>
                  <a:outerShdw blurRad="38100" dist="38100" dir="2700000" algn="tl">
                    <a:srgbClr val="C0C0C0"/>
                  </a:outerShdw>
                </a:effectLst>
                <a:cs typeface="+mn-cs"/>
              </a:rPr>
              <a:t>Atlantic Sea Surface Temperatures and Storm Max Power Dissipation</a:t>
            </a:r>
          </a:p>
          <a:p>
            <a:pPr algn="ctr" fontAlgn="auto">
              <a:spcBef>
                <a:spcPts val="0"/>
              </a:spcBef>
              <a:spcAft>
                <a:spcPts val="0"/>
              </a:spcAft>
              <a:defRPr/>
            </a:pPr>
            <a:r>
              <a:rPr lang="en-US" sz="2200" dirty="0">
                <a:solidFill>
                  <a:schemeClr val="tx2"/>
                </a:solidFill>
                <a:cs typeface="+mn-cs"/>
              </a:rPr>
              <a:t>(Smoothed with a 1-3-4-3-1 filter)</a:t>
            </a:r>
          </a:p>
        </p:txBody>
      </p:sp>
      <p:sp>
        <p:nvSpPr>
          <p:cNvPr id="10244" name="Text Box 6"/>
          <p:cNvSpPr txBox="1">
            <a:spLocks noChangeArrowheads="1"/>
          </p:cNvSpPr>
          <p:nvPr/>
        </p:nvSpPr>
        <p:spPr bwMode="auto">
          <a:xfrm rot="-5400000">
            <a:off x="6769894" y="3798094"/>
            <a:ext cx="2125662" cy="336550"/>
          </a:xfrm>
          <a:prstGeom prst="rect">
            <a:avLst/>
          </a:prstGeom>
          <a:noFill/>
          <a:ln w="9525">
            <a:noFill/>
            <a:miter lim="800000"/>
            <a:headEnd/>
            <a:tailEnd/>
          </a:ln>
        </p:spPr>
        <p:txBody>
          <a:bodyPr wrap="none">
            <a:spAutoFit/>
          </a:bodyPr>
          <a:lstStyle/>
          <a:p>
            <a:r>
              <a:rPr lang="en-US" sz="1600" b="1">
                <a:solidFill>
                  <a:srgbClr val="008000"/>
                </a:solidFill>
                <a:latin typeface="Calibri" pitchFamily="34" charset="0"/>
              </a:rPr>
              <a:t>Scaled Temperature</a:t>
            </a:r>
          </a:p>
        </p:txBody>
      </p:sp>
      <p:sp>
        <p:nvSpPr>
          <p:cNvPr id="10245" name="Text Box 7"/>
          <p:cNvSpPr txBox="1">
            <a:spLocks noChangeArrowheads="1"/>
          </p:cNvSpPr>
          <p:nvPr/>
        </p:nvSpPr>
        <p:spPr bwMode="auto">
          <a:xfrm rot="-5400000">
            <a:off x="-340519" y="3650457"/>
            <a:ext cx="3065463" cy="336550"/>
          </a:xfrm>
          <a:prstGeom prst="rect">
            <a:avLst/>
          </a:prstGeom>
          <a:noFill/>
          <a:ln w="9525">
            <a:noFill/>
            <a:miter lim="800000"/>
            <a:headEnd/>
            <a:tailEnd/>
          </a:ln>
        </p:spPr>
        <p:txBody>
          <a:bodyPr wrap="none">
            <a:spAutoFit/>
          </a:bodyPr>
          <a:lstStyle/>
          <a:p>
            <a:r>
              <a:rPr lang="en-US" sz="1600" b="1">
                <a:solidFill>
                  <a:srgbClr val="0000FF"/>
                </a:solidFill>
                <a:latin typeface="Calibri" pitchFamily="34" charset="0"/>
              </a:rPr>
              <a:t>Power Dissipation Index (PDI)</a:t>
            </a:r>
          </a:p>
        </p:txBody>
      </p:sp>
      <p:pic>
        <p:nvPicPr>
          <p:cNvPr id="10246" name="Picture 9" descr="storm_max_pdi_SST2"/>
          <p:cNvPicPr>
            <a:picLocks noChangeAspect="1" noChangeArrowheads="1"/>
          </p:cNvPicPr>
          <p:nvPr/>
        </p:nvPicPr>
        <p:blipFill>
          <a:blip r:embed="rId4" cstate="print"/>
          <a:srcRect/>
          <a:stretch>
            <a:fillRect/>
          </a:stretch>
        </p:blipFill>
        <p:spPr bwMode="auto">
          <a:xfrm>
            <a:off x="838200" y="1370013"/>
            <a:ext cx="7315200" cy="5487987"/>
          </a:xfrm>
          <a:prstGeom prst="rect">
            <a:avLst/>
          </a:prstGeom>
          <a:noFill/>
          <a:ln w="9525">
            <a:noFill/>
            <a:miter lim="800000"/>
            <a:headEnd/>
            <a:tailEnd/>
          </a:ln>
        </p:spPr>
      </p:pic>
      <p:sp>
        <p:nvSpPr>
          <p:cNvPr id="10247" name="Text Box 10"/>
          <p:cNvSpPr txBox="1">
            <a:spLocks noChangeArrowheads="1"/>
          </p:cNvSpPr>
          <p:nvPr/>
        </p:nvSpPr>
        <p:spPr bwMode="auto">
          <a:xfrm>
            <a:off x="7543800" y="1981200"/>
            <a:ext cx="1371600" cy="915988"/>
          </a:xfrm>
          <a:prstGeom prst="rect">
            <a:avLst/>
          </a:prstGeom>
          <a:noFill/>
          <a:ln w="9525">
            <a:noFill/>
            <a:miter lim="800000"/>
            <a:headEnd/>
            <a:tailEnd/>
          </a:ln>
        </p:spPr>
        <p:txBody>
          <a:bodyPr>
            <a:spAutoFit/>
          </a:bodyPr>
          <a:lstStyle/>
          <a:p>
            <a:pPr>
              <a:spcBef>
                <a:spcPct val="50000"/>
              </a:spcBef>
            </a:pPr>
            <a:r>
              <a:rPr lang="en-US" b="1">
                <a:latin typeface="Calibri" pitchFamily="34" charset="0"/>
              </a:rPr>
              <a:t>Years included: 1870-2006</a:t>
            </a:r>
          </a:p>
        </p:txBody>
      </p:sp>
      <p:sp>
        <p:nvSpPr>
          <p:cNvPr id="10248" name="Text Box 11"/>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latin typeface="Calibri" pitchFamily="34" charset="0"/>
              </a:rPr>
              <a:t>Data Sources: NOAA/TPC, UKMO/HADSST1</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838200" y="2057400"/>
            <a:ext cx="7772400" cy="2862322"/>
          </a:xfrm>
          <a:prstGeom prst="rect">
            <a:avLst/>
          </a:prstGeom>
          <a:noFill/>
        </p:spPr>
        <p:txBody>
          <a:bodyPr wrap="square" rtlCol="0">
            <a:spAutoFit/>
          </a:bodyPr>
          <a:lstStyle/>
          <a:p>
            <a:pPr algn="ctr"/>
            <a:r>
              <a:rPr lang="en-US" sz="3600" b="1" dirty="0" smtClean="0">
                <a:solidFill>
                  <a:srgbClr val="0070C0"/>
                </a:solidFill>
                <a:effectLst>
                  <a:outerShdw blurRad="38100" dist="38100" dir="2700000" algn="tl">
                    <a:srgbClr val="000000">
                      <a:alpha val="43137"/>
                    </a:srgbClr>
                  </a:outerShdw>
                </a:effectLst>
              </a:rPr>
              <a:t>Tropical cyclone </a:t>
            </a:r>
            <a:r>
              <a:rPr lang="en-US" sz="3600" b="1" dirty="0">
                <a:solidFill>
                  <a:srgbClr val="0070C0"/>
                </a:solidFill>
                <a:effectLst>
                  <a:outerShdw blurRad="38100" dist="38100" dir="2700000" algn="tl">
                    <a:srgbClr val="000000">
                      <a:alpha val="43137"/>
                    </a:srgbClr>
                  </a:outerShdw>
                </a:effectLst>
              </a:rPr>
              <a:t>p</a:t>
            </a:r>
            <a:r>
              <a:rPr lang="en-US" sz="3600" b="1" dirty="0" smtClean="0">
                <a:solidFill>
                  <a:srgbClr val="0070C0"/>
                </a:solidFill>
                <a:effectLst>
                  <a:outerShdw blurRad="38100" dist="38100" dir="2700000" algn="tl">
                    <a:srgbClr val="000000">
                      <a:alpha val="43137"/>
                    </a:srgbClr>
                  </a:outerShdw>
                </a:effectLst>
              </a:rPr>
              <a:t>ower </a:t>
            </a:r>
            <a:r>
              <a:rPr lang="en-US" sz="3600" b="1" dirty="0">
                <a:solidFill>
                  <a:srgbClr val="0070C0"/>
                </a:solidFill>
                <a:effectLst>
                  <a:outerShdw blurRad="38100" dist="38100" dir="2700000" algn="tl">
                    <a:srgbClr val="000000">
                      <a:alpha val="43137"/>
                    </a:srgbClr>
                  </a:outerShdw>
                </a:effectLst>
              </a:rPr>
              <a:t>d</a:t>
            </a:r>
            <a:r>
              <a:rPr lang="en-US" sz="3600" b="1" dirty="0" smtClean="0">
                <a:solidFill>
                  <a:srgbClr val="0070C0"/>
                </a:solidFill>
                <a:effectLst>
                  <a:outerShdw blurRad="38100" dist="38100" dir="2700000" algn="tl">
                    <a:srgbClr val="000000">
                      <a:alpha val="43137"/>
                    </a:srgbClr>
                  </a:outerShdw>
                </a:effectLst>
              </a:rPr>
              <a:t>issipation has nearly </a:t>
            </a:r>
            <a:r>
              <a:rPr lang="en-US" sz="3600" b="1" dirty="0">
                <a:solidFill>
                  <a:srgbClr val="0070C0"/>
                </a:solidFill>
                <a:effectLst>
                  <a:outerShdw blurRad="38100" dist="38100" dir="2700000" algn="tl">
                    <a:srgbClr val="000000">
                      <a:alpha val="43137"/>
                    </a:srgbClr>
                  </a:outerShdw>
                </a:effectLst>
              </a:rPr>
              <a:t>t</a:t>
            </a:r>
            <a:r>
              <a:rPr lang="en-US" sz="3600" b="1" dirty="0" smtClean="0">
                <a:solidFill>
                  <a:srgbClr val="0070C0"/>
                </a:solidFill>
                <a:effectLst>
                  <a:outerShdw blurRad="38100" dist="38100" dir="2700000" algn="tl">
                    <a:srgbClr val="000000">
                      <a:alpha val="43137"/>
                    </a:srgbClr>
                  </a:outerShdw>
                </a:effectLst>
              </a:rPr>
              <a:t>ripled </a:t>
            </a:r>
            <a:r>
              <a:rPr lang="en-US" sz="3600" b="1" dirty="0">
                <a:solidFill>
                  <a:srgbClr val="0070C0"/>
                </a:solidFill>
                <a:effectLst>
                  <a:outerShdw blurRad="38100" dist="38100" dir="2700000" algn="tl">
                    <a:srgbClr val="000000">
                      <a:alpha val="43137"/>
                    </a:srgbClr>
                  </a:outerShdw>
                </a:effectLst>
              </a:rPr>
              <a:t>s</a:t>
            </a:r>
            <a:r>
              <a:rPr lang="en-US" sz="3600" b="1" dirty="0" smtClean="0">
                <a:solidFill>
                  <a:srgbClr val="0070C0"/>
                </a:solidFill>
                <a:effectLst>
                  <a:outerShdw blurRad="38100" dist="38100" dir="2700000" algn="tl">
                    <a:srgbClr val="000000">
                      <a:alpha val="43137"/>
                    </a:srgbClr>
                  </a:outerShdw>
                </a:effectLst>
              </a:rPr>
              <a:t>ince the 1980s, though there has been an increase of only 0.5</a:t>
            </a:r>
            <a:r>
              <a:rPr lang="en-US" sz="3600" b="1" baseline="30000" dirty="0" smtClean="0">
                <a:solidFill>
                  <a:srgbClr val="0070C0"/>
                </a:solidFill>
                <a:effectLst>
                  <a:outerShdw blurRad="38100" dist="38100" dir="2700000" algn="tl">
                    <a:srgbClr val="000000">
                      <a:alpha val="43137"/>
                    </a:srgbClr>
                  </a:outerShdw>
                </a:effectLst>
              </a:rPr>
              <a:t>o</a:t>
            </a:r>
            <a:r>
              <a:rPr lang="en-US" sz="3600" b="1" dirty="0" smtClean="0">
                <a:solidFill>
                  <a:srgbClr val="0070C0"/>
                </a:solidFill>
                <a:effectLst>
                  <a:outerShdw blurRad="38100" dist="38100" dir="2700000" algn="tl">
                    <a:srgbClr val="000000">
                      <a:alpha val="43137"/>
                    </a:srgbClr>
                  </a:outerShdw>
                </a:effectLst>
              </a:rPr>
              <a:t> C in sea </a:t>
            </a:r>
            <a:r>
              <a:rPr lang="en-US" sz="3600" b="1" dirty="0">
                <a:solidFill>
                  <a:srgbClr val="0070C0"/>
                </a:solidFill>
                <a:effectLst>
                  <a:outerShdw blurRad="38100" dist="38100" dir="2700000" algn="tl">
                    <a:srgbClr val="000000">
                      <a:alpha val="43137"/>
                    </a:srgbClr>
                  </a:outerShdw>
                </a:effectLst>
              </a:rPr>
              <a:t>s</a:t>
            </a:r>
            <a:r>
              <a:rPr lang="en-US" sz="3600" b="1" dirty="0" smtClean="0">
                <a:solidFill>
                  <a:srgbClr val="0070C0"/>
                </a:solidFill>
                <a:effectLst>
                  <a:outerShdw blurRad="38100" dist="38100" dir="2700000" algn="tl">
                    <a:srgbClr val="000000">
                      <a:alpha val="43137"/>
                    </a:srgbClr>
                  </a:outerShdw>
                </a:effectLst>
              </a:rPr>
              <a:t>urface temperature</a:t>
            </a:r>
            <a:endParaRPr lang="en-US" sz="3600" b="1" dirty="0">
              <a:solidFill>
                <a:srgbClr val="0070C0"/>
              </a:solidFill>
              <a:effectLst>
                <a:outerShdw blurRad="38100" dist="38100" dir="2700000" algn="tl">
                  <a:srgbClr val="000000">
                    <a:alpha val="43137"/>
                  </a:srgb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cstate="print"/>
          <a:srcRect/>
          <a:stretch>
            <a:fillRect/>
          </a:stretch>
        </p:blipFill>
        <p:spPr bwMode="auto">
          <a:xfrm>
            <a:off x="228600" y="762000"/>
            <a:ext cx="4517448" cy="3581400"/>
          </a:xfrm>
          <a:prstGeom prst="rect">
            <a:avLst/>
          </a:prstGeom>
          <a:noFill/>
          <a:ln w="9525">
            <a:noFill/>
            <a:miter lim="800000"/>
            <a:headEnd/>
            <a:tailEnd/>
          </a:ln>
        </p:spPr>
      </p:pic>
      <p:pic>
        <p:nvPicPr>
          <p:cNvPr id="117763" name="Picture 3"/>
          <p:cNvPicPr>
            <a:picLocks noChangeAspect="1" noChangeArrowheads="1"/>
          </p:cNvPicPr>
          <p:nvPr/>
        </p:nvPicPr>
        <p:blipFill>
          <a:blip r:embed="rId3" cstate="print"/>
          <a:srcRect/>
          <a:stretch>
            <a:fillRect/>
          </a:stretch>
        </p:blipFill>
        <p:spPr bwMode="auto">
          <a:xfrm>
            <a:off x="4495800" y="838200"/>
            <a:ext cx="4229100" cy="3448050"/>
          </a:xfrm>
          <a:prstGeom prst="rect">
            <a:avLst/>
          </a:prstGeom>
          <a:noFill/>
          <a:ln w="9525">
            <a:noFill/>
            <a:miter lim="800000"/>
            <a:headEnd/>
            <a:tailEnd/>
          </a:ln>
        </p:spPr>
      </p:pic>
      <p:sp>
        <p:nvSpPr>
          <p:cNvPr id="4" name="Rectangle 3"/>
          <p:cNvSpPr/>
          <p:nvPr/>
        </p:nvSpPr>
        <p:spPr>
          <a:xfrm>
            <a:off x="304800" y="0"/>
            <a:ext cx="8686800" cy="830997"/>
          </a:xfrm>
          <a:prstGeom prst="rect">
            <a:avLst/>
          </a:prstGeom>
        </p:spPr>
        <p:txBody>
          <a:bodyPr wrap="square">
            <a:spAutoFit/>
          </a:bodyPr>
          <a:lstStyle/>
          <a:p>
            <a:pPr algn="ctr"/>
            <a:r>
              <a:rPr lang="en-US" sz="2400" dirty="0" smtClean="0">
                <a:solidFill>
                  <a:srgbClr val="002060"/>
                </a:solidFill>
              </a:rPr>
              <a:t>Analysis of satellite-derived tropical cyclone</a:t>
            </a:r>
          </a:p>
          <a:p>
            <a:pPr algn="ctr"/>
            <a:r>
              <a:rPr lang="en-US" sz="2400" dirty="0" smtClean="0">
                <a:solidFill>
                  <a:srgbClr val="002060"/>
                </a:solidFill>
              </a:rPr>
              <a:t>lifetime-maximum wind speeds</a:t>
            </a:r>
            <a:endParaRPr lang="en-US" sz="2400" dirty="0">
              <a:solidFill>
                <a:srgbClr val="002060"/>
              </a:solidFill>
            </a:endParaRPr>
          </a:p>
        </p:txBody>
      </p:sp>
      <p:sp>
        <p:nvSpPr>
          <p:cNvPr id="5" name="Rectangle 4"/>
          <p:cNvSpPr/>
          <p:nvPr/>
        </p:nvSpPr>
        <p:spPr>
          <a:xfrm>
            <a:off x="685800" y="4343400"/>
            <a:ext cx="3886200" cy="830997"/>
          </a:xfrm>
          <a:prstGeom prst="rect">
            <a:avLst/>
          </a:prstGeom>
        </p:spPr>
        <p:txBody>
          <a:bodyPr wrap="square">
            <a:spAutoFit/>
          </a:bodyPr>
          <a:lstStyle/>
          <a:p>
            <a:pPr algn="ctr"/>
            <a:r>
              <a:rPr lang="en-US" sz="1600" dirty="0" smtClean="0">
                <a:solidFill>
                  <a:srgbClr val="002060"/>
                </a:solidFill>
              </a:rPr>
              <a:t>Box plots by year. Trend lines are shown</a:t>
            </a:r>
          </a:p>
          <a:p>
            <a:pPr algn="ctr"/>
            <a:r>
              <a:rPr lang="en-US" sz="1600" dirty="0" smtClean="0">
                <a:solidFill>
                  <a:srgbClr val="002060"/>
                </a:solidFill>
              </a:rPr>
              <a:t>for the median, 0.75 </a:t>
            </a:r>
            <a:r>
              <a:rPr lang="en-US" sz="1600" dirty="0" err="1" smtClean="0">
                <a:solidFill>
                  <a:srgbClr val="002060"/>
                </a:solidFill>
              </a:rPr>
              <a:t>quantile</a:t>
            </a:r>
            <a:r>
              <a:rPr lang="en-US" sz="1600" dirty="0" smtClean="0">
                <a:solidFill>
                  <a:srgbClr val="002060"/>
                </a:solidFill>
              </a:rPr>
              <a:t>, and 1.5 times the </a:t>
            </a:r>
            <a:r>
              <a:rPr lang="en-US" sz="1600" dirty="0" err="1" smtClean="0">
                <a:solidFill>
                  <a:srgbClr val="002060"/>
                </a:solidFill>
              </a:rPr>
              <a:t>interquartile</a:t>
            </a:r>
            <a:r>
              <a:rPr lang="en-US" sz="1600" dirty="0" smtClean="0">
                <a:solidFill>
                  <a:srgbClr val="002060"/>
                </a:solidFill>
              </a:rPr>
              <a:t> range</a:t>
            </a:r>
            <a:endParaRPr lang="en-US" sz="1600" dirty="0">
              <a:solidFill>
                <a:srgbClr val="002060"/>
              </a:solidFill>
            </a:endParaRPr>
          </a:p>
        </p:txBody>
      </p:sp>
      <p:sp>
        <p:nvSpPr>
          <p:cNvPr id="6" name="Rectangle 5"/>
          <p:cNvSpPr/>
          <p:nvPr/>
        </p:nvSpPr>
        <p:spPr>
          <a:xfrm>
            <a:off x="5029200" y="4267200"/>
            <a:ext cx="3505200" cy="1077218"/>
          </a:xfrm>
          <a:prstGeom prst="rect">
            <a:avLst/>
          </a:prstGeom>
        </p:spPr>
        <p:txBody>
          <a:bodyPr wrap="square">
            <a:spAutoFit/>
          </a:bodyPr>
          <a:lstStyle/>
          <a:p>
            <a:pPr algn="ctr"/>
            <a:r>
              <a:rPr lang="en-US" sz="1600" dirty="0" smtClean="0">
                <a:solidFill>
                  <a:srgbClr val="002060"/>
                </a:solidFill>
              </a:rPr>
              <a:t>Trends in global satellite-derived tropical cyclone maximum wind speeds by </a:t>
            </a:r>
            <a:r>
              <a:rPr lang="en-US" sz="1600" dirty="0" err="1" smtClean="0">
                <a:solidFill>
                  <a:srgbClr val="002060"/>
                </a:solidFill>
              </a:rPr>
              <a:t>quantile</a:t>
            </a:r>
            <a:r>
              <a:rPr lang="en-US" sz="1600" dirty="0" smtClean="0">
                <a:solidFill>
                  <a:srgbClr val="002060"/>
                </a:solidFill>
              </a:rPr>
              <a:t>, from 0.1 to 0.9 in increments of 0.1.</a:t>
            </a:r>
            <a:endParaRPr lang="en-US" sz="1600" dirty="0">
              <a:solidFill>
                <a:srgbClr val="002060"/>
              </a:solidFill>
            </a:endParaRPr>
          </a:p>
        </p:txBody>
      </p:sp>
      <p:sp>
        <p:nvSpPr>
          <p:cNvPr id="7" name="TextBox 6"/>
          <p:cNvSpPr txBox="1"/>
          <p:nvPr/>
        </p:nvSpPr>
        <p:spPr>
          <a:xfrm>
            <a:off x="1219200" y="5715000"/>
            <a:ext cx="7086600" cy="369332"/>
          </a:xfrm>
          <a:prstGeom prst="rect">
            <a:avLst/>
          </a:prstGeom>
          <a:noFill/>
        </p:spPr>
        <p:txBody>
          <a:bodyPr wrap="square" rtlCol="0">
            <a:spAutoFit/>
          </a:bodyPr>
          <a:lstStyle/>
          <a:p>
            <a:pPr algn="ctr"/>
            <a:r>
              <a:rPr lang="en-US" dirty="0" smtClean="0">
                <a:solidFill>
                  <a:srgbClr val="002060"/>
                </a:solidFill>
              </a:rPr>
              <a:t>Elsner, Kossin, and Jagger, </a:t>
            </a:r>
            <a:r>
              <a:rPr lang="en-US" i="1" dirty="0" smtClean="0">
                <a:solidFill>
                  <a:srgbClr val="002060"/>
                </a:solidFill>
              </a:rPr>
              <a:t>Nature</a:t>
            </a:r>
            <a:r>
              <a:rPr lang="en-US" dirty="0" smtClean="0">
                <a:solidFill>
                  <a:srgbClr val="002060"/>
                </a:solidFill>
              </a:rPr>
              <a:t>, 2008</a:t>
            </a:r>
            <a:endParaRPr lang="en-US" dirty="0">
              <a:solidFill>
                <a:srgbClr val="00206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229600" cy="3687762"/>
          </a:xfrm>
        </p:spPr>
        <p:txBody>
          <a:bodyPr/>
          <a:lstStyle/>
          <a:p>
            <a:r>
              <a:rPr lang="en-US" b="1" dirty="0" smtClean="0">
                <a:solidFill>
                  <a:srgbClr val="002060"/>
                </a:solidFill>
                <a:effectLst>
                  <a:outerShdw blurRad="38100" dist="38100" dir="2700000" algn="tl">
                    <a:srgbClr val="000000">
                      <a:alpha val="43137"/>
                    </a:srgbClr>
                  </a:outerShdw>
                </a:effectLst>
              </a:rPr>
              <a:t>The Importance of Potential Intensity for Genesis and for Storm Intensity</a:t>
            </a:r>
            <a:endParaRPr lang="en-US" b="1" dirty="0">
              <a:solidFill>
                <a:srgbClr val="002060"/>
              </a:solidFill>
              <a:effectLst>
                <a:outerShdw blurRad="38100" dist="38100" dir="2700000" algn="tl">
                  <a:srgbClr val="000000">
                    <a:alpha val="43137"/>
                  </a:srgbClr>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descr="fig10"/>
          <p:cNvPicPr>
            <a:picLocks noChangeAspect="1" noChangeArrowheads="1"/>
          </p:cNvPicPr>
          <p:nvPr/>
        </p:nvPicPr>
        <p:blipFill>
          <a:blip r:embed="rId3" cstate="print"/>
          <a:srcRect l="3751" r="1875" b="16667"/>
          <a:stretch>
            <a:fillRect/>
          </a:stretch>
        </p:blipFill>
        <p:spPr bwMode="auto">
          <a:xfrm>
            <a:off x="0" y="676275"/>
            <a:ext cx="9144000" cy="6054725"/>
          </a:xfrm>
          <a:prstGeom prst="rect">
            <a:avLst/>
          </a:prstGeom>
          <a:noFill/>
          <a:ln w="9525">
            <a:noFill/>
            <a:miter lim="800000"/>
            <a:headEnd/>
            <a:tailEnd/>
          </a:ln>
        </p:spPr>
      </p:pic>
      <p:sp>
        <p:nvSpPr>
          <p:cNvPr id="515075" name="Text Box 3"/>
          <p:cNvSpPr txBox="1">
            <a:spLocks noChangeArrowheads="1"/>
          </p:cNvSpPr>
          <p:nvPr/>
        </p:nvSpPr>
        <p:spPr bwMode="auto">
          <a:xfrm>
            <a:off x="1600200" y="0"/>
            <a:ext cx="5878513" cy="769938"/>
          </a:xfrm>
          <a:prstGeom prst="rect">
            <a:avLst/>
          </a:prstGeom>
          <a:noFill/>
          <a:ln w="12700" cap="sq">
            <a:noFill/>
            <a:miter lim="800000"/>
            <a:headEnd type="none" w="sm" len="sm"/>
            <a:tailEnd type="none" w="sm" len="sm"/>
          </a:ln>
          <a:effectLst/>
        </p:spPr>
        <p:txBody>
          <a:bodyPr wrap="none">
            <a:spAutoFit/>
          </a:bodyPr>
          <a:lstStyle/>
          <a:p>
            <a:pPr>
              <a:defRPr/>
            </a:pPr>
            <a:r>
              <a:rPr lang="en-US" sz="4400" dirty="0">
                <a:solidFill>
                  <a:srgbClr val="0070C0"/>
                </a:solidFill>
                <a:effectLst>
                  <a:outerShdw blurRad="38100" dist="38100" dir="2700000" algn="tl">
                    <a:srgbClr val="C0C0C0"/>
                  </a:outerShdw>
                </a:effectLst>
                <a:latin typeface="Times New Roman" pitchFamily="18" charset="0"/>
              </a:rPr>
              <a:t>Energy Production Cycle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rPr>
              <a:t>Issues</a:t>
            </a:r>
            <a:endParaRPr lang="en-US" dirty="0">
              <a:solidFill>
                <a:srgbClr val="FFFF00"/>
              </a:solidFill>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457200" y="2133600"/>
            <a:ext cx="8229600" cy="4114800"/>
          </a:xfrm>
        </p:spPr>
        <p:txBody>
          <a:bodyPr rtlCol="0">
            <a:normAutofit lnSpcReduction="10000"/>
          </a:bodyPr>
          <a:lstStyle/>
          <a:p>
            <a:pPr fontAlgn="auto">
              <a:spcAft>
                <a:spcPts val="0"/>
              </a:spcAft>
              <a:buFont typeface="Arial" pitchFamily="34" charset="0"/>
              <a:buChar char="•"/>
              <a:defRPr/>
            </a:pPr>
            <a:r>
              <a:rPr lang="en-US" b="1" dirty="0" smtClean="0">
                <a:solidFill>
                  <a:srgbClr val="002060"/>
                </a:solidFill>
                <a:effectLst>
                  <a:outerShdw blurRad="38100" dist="38100" dir="2700000" algn="tl">
                    <a:srgbClr val="000000">
                      <a:alpha val="43137"/>
                    </a:srgbClr>
                  </a:outerShdw>
                </a:effectLst>
              </a:rPr>
              <a:t>What processes control rates of formation of tropical cyclones?</a:t>
            </a:r>
          </a:p>
          <a:p>
            <a:pPr fontAlgn="auto">
              <a:spcAft>
                <a:spcPts val="0"/>
              </a:spcAft>
              <a:buFont typeface="Arial" pitchFamily="34" charset="0"/>
              <a:buChar char="•"/>
              <a:defRPr/>
            </a:pPr>
            <a:endParaRPr lang="en-US" b="1" dirty="0">
              <a:solidFill>
                <a:srgbClr val="002060"/>
              </a:solidFill>
              <a:effectLst>
                <a:outerShdw blurRad="38100" dist="38100" dir="2700000" algn="tl">
                  <a:srgbClr val="000000">
                    <a:alpha val="43137"/>
                  </a:srgbClr>
                </a:outerShdw>
              </a:effectLst>
            </a:endParaRPr>
          </a:p>
          <a:p>
            <a:pPr fontAlgn="auto">
              <a:spcAft>
                <a:spcPts val="0"/>
              </a:spcAft>
              <a:buFont typeface="Arial" pitchFamily="34" charset="0"/>
              <a:buChar char="•"/>
              <a:defRPr/>
            </a:pPr>
            <a:r>
              <a:rPr lang="en-US" b="1" dirty="0" smtClean="0">
                <a:solidFill>
                  <a:srgbClr val="002060"/>
                </a:solidFill>
                <a:effectLst>
                  <a:outerShdw blurRad="38100" dist="38100" dir="2700000" algn="tl">
                    <a:srgbClr val="000000">
                      <a:alpha val="43137"/>
                    </a:srgbClr>
                  </a:outerShdw>
                </a:effectLst>
              </a:rPr>
              <a:t>What processes control the actual and potential intensity of TCs? </a:t>
            </a:r>
          </a:p>
          <a:p>
            <a:pPr fontAlgn="auto">
              <a:spcAft>
                <a:spcPts val="0"/>
              </a:spcAft>
              <a:buFont typeface="Arial" pitchFamily="34" charset="0"/>
              <a:buChar char="•"/>
              <a:defRPr/>
            </a:pPr>
            <a:endParaRPr lang="en-US" b="1" dirty="0" smtClean="0">
              <a:solidFill>
                <a:srgbClr val="002060"/>
              </a:solidFill>
              <a:effectLst>
                <a:outerShdw blurRad="38100" dist="38100" dir="2700000" algn="tl">
                  <a:srgbClr val="000000">
                    <a:alpha val="43137"/>
                  </a:srgbClr>
                </a:outerShdw>
              </a:effectLst>
            </a:endParaRPr>
          </a:p>
          <a:p>
            <a:pPr fontAlgn="auto">
              <a:spcAft>
                <a:spcPts val="0"/>
              </a:spcAft>
              <a:buFont typeface="Arial" pitchFamily="34" charset="0"/>
              <a:buChar char="•"/>
              <a:defRPr/>
            </a:pPr>
            <a:r>
              <a:rPr lang="en-US" b="1" dirty="0" smtClean="0">
                <a:solidFill>
                  <a:srgbClr val="002060"/>
                </a:solidFill>
                <a:effectLst>
                  <a:outerShdw blurRad="38100" dist="38100" dir="2700000" algn="tl">
                    <a:srgbClr val="000000">
                      <a:alpha val="43137"/>
                    </a:srgbClr>
                  </a:outerShdw>
                </a:effectLst>
              </a:rPr>
              <a:t>What have TCs been like in the past, and how will they be affected by global warming?</a:t>
            </a:r>
            <a:endParaRPr lang="en-US" b="1" dirty="0">
              <a:solidFill>
                <a:srgbClr val="002060"/>
              </a:solidFill>
              <a:effectLst>
                <a:outerShdw blurRad="38100" dist="38100" dir="2700000" algn="tl">
                  <a:srgbClr val="000000">
                    <a:alpha val="43137"/>
                  </a:srgb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457200" y="0"/>
            <a:ext cx="8229600" cy="1066800"/>
          </a:xfrm>
        </p:spPr>
        <p:txBody>
          <a:bodyPr rtlCol="0">
            <a:normAutofit fontScale="90000"/>
          </a:bodyPr>
          <a:lstStyle/>
          <a:p>
            <a:pPr fontAlgn="auto">
              <a:spcAft>
                <a:spcPts val="0"/>
              </a:spcAft>
              <a:defRPr/>
            </a:pPr>
            <a:r>
              <a:rPr lang="en-US" sz="4000" dirty="0" smtClean="0">
                <a:solidFill>
                  <a:srgbClr val="FFFF00"/>
                </a:solidFill>
                <a:effectLst>
                  <a:outerShdw blurRad="38100" dist="38100" dir="2700000" algn="tl">
                    <a:srgbClr val="000000">
                      <a:alpha val="43137"/>
                    </a:srgbClr>
                  </a:outerShdw>
                </a:effectLst>
              </a:rPr>
              <a:t>Theoretical Upper Bound on Hurricane Maximum Wind Speed:</a:t>
            </a:r>
          </a:p>
        </p:txBody>
      </p:sp>
      <p:graphicFrame>
        <p:nvGraphicFramePr>
          <p:cNvPr id="1026" name="Object 3"/>
          <p:cNvGraphicFramePr>
            <a:graphicFrameLocks noChangeAspect="1"/>
          </p:cNvGraphicFramePr>
          <p:nvPr>
            <p:ph idx="1"/>
          </p:nvPr>
        </p:nvGraphicFramePr>
        <p:xfrm>
          <a:off x="1143000" y="2057400"/>
          <a:ext cx="6632575" cy="1812925"/>
        </p:xfrm>
        <a:graphic>
          <a:graphicData uri="http://schemas.openxmlformats.org/presentationml/2006/ole">
            <p:oleObj spid="_x0000_s1026" name="Equation" r:id="rId4" imgW="2323800" imgH="634680" progId="Equation.DSMT4">
              <p:embed/>
            </p:oleObj>
          </a:graphicData>
        </a:graphic>
      </p:graphicFrame>
      <p:sp>
        <p:nvSpPr>
          <p:cNvPr id="1028" name="Text Box 4"/>
          <p:cNvSpPr txBox="1">
            <a:spLocks noChangeArrowheads="1"/>
          </p:cNvSpPr>
          <p:nvPr/>
        </p:nvSpPr>
        <p:spPr bwMode="auto">
          <a:xfrm>
            <a:off x="6019800" y="3594100"/>
            <a:ext cx="2057400" cy="641350"/>
          </a:xfrm>
          <a:prstGeom prst="rect">
            <a:avLst/>
          </a:prstGeom>
          <a:noFill/>
          <a:ln w="9525">
            <a:noFill/>
            <a:miter lim="800000"/>
            <a:headEnd/>
            <a:tailEnd/>
          </a:ln>
        </p:spPr>
        <p:txBody>
          <a:bodyPr>
            <a:spAutoFit/>
          </a:bodyPr>
          <a:lstStyle/>
          <a:p>
            <a:pPr>
              <a:spcBef>
                <a:spcPct val="50000"/>
              </a:spcBef>
            </a:pPr>
            <a:r>
              <a:rPr lang="en-US" b="1">
                <a:solidFill>
                  <a:schemeClr val="hlink"/>
                </a:solidFill>
                <a:latin typeface="Calibri" pitchFamily="34" charset="0"/>
              </a:rPr>
              <a:t>Air-sea enthalpy disequilibrium</a:t>
            </a:r>
          </a:p>
        </p:txBody>
      </p:sp>
      <p:sp>
        <p:nvSpPr>
          <p:cNvPr id="1029" name="Text Box 5"/>
          <p:cNvSpPr txBox="1">
            <a:spLocks noChangeArrowheads="1"/>
          </p:cNvSpPr>
          <p:nvPr/>
        </p:nvSpPr>
        <p:spPr bwMode="auto">
          <a:xfrm>
            <a:off x="4292600" y="1171575"/>
            <a:ext cx="1676400" cy="641350"/>
          </a:xfrm>
          <a:prstGeom prst="rect">
            <a:avLst/>
          </a:prstGeom>
          <a:noFill/>
          <a:ln w="9525">
            <a:noFill/>
            <a:miter lim="800000"/>
            <a:headEnd/>
            <a:tailEnd/>
          </a:ln>
        </p:spPr>
        <p:txBody>
          <a:bodyPr>
            <a:spAutoFit/>
          </a:bodyPr>
          <a:lstStyle/>
          <a:p>
            <a:pPr>
              <a:spcBef>
                <a:spcPct val="50000"/>
              </a:spcBef>
            </a:pPr>
            <a:r>
              <a:rPr lang="en-US" b="1">
                <a:solidFill>
                  <a:schemeClr val="hlink"/>
                </a:solidFill>
                <a:latin typeface="Calibri" pitchFamily="34" charset="0"/>
              </a:rPr>
              <a:t>Surface temperature</a:t>
            </a:r>
          </a:p>
        </p:txBody>
      </p:sp>
      <p:sp>
        <p:nvSpPr>
          <p:cNvPr id="1030" name="Text Box 6"/>
          <p:cNvSpPr txBox="1">
            <a:spLocks noChangeArrowheads="1"/>
          </p:cNvSpPr>
          <p:nvPr/>
        </p:nvSpPr>
        <p:spPr bwMode="auto">
          <a:xfrm>
            <a:off x="4445000" y="3914775"/>
            <a:ext cx="1600200" cy="641350"/>
          </a:xfrm>
          <a:prstGeom prst="rect">
            <a:avLst/>
          </a:prstGeom>
          <a:noFill/>
          <a:ln w="9525">
            <a:noFill/>
            <a:miter lim="800000"/>
            <a:headEnd/>
            <a:tailEnd/>
          </a:ln>
        </p:spPr>
        <p:txBody>
          <a:bodyPr>
            <a:spAutoFit/>
          </a:bodyPr>
          <a:lstStyle/>
          <a:p>
            <a:pPr>
              <a:spcBef>
                <a:spcPct val="50000"/>
              </a:spcBef>
            </a:pPr>
            <a:r>
              <a:rPr lang="en-US" b="1">
                <a:solidFill>
                  <a:schemeClr val="hlink"/>
                </a:solidFill>
                <a:latin typeface="Calibri" pitchFamily="34" charset="0"/>
              </a:rPr>
              <a:t>Outflow temperature</a:t>
            </a:r>
          </a:p>
        </p:txBody>
      </p:sp>
      <p:sp>
        <p:nvSpPr>
          <p:cNvPr id="1031" name="Line 7"/>
          <p:cNvSpPr>
            <a:spLocks noChangeShapeType="1"/>
          </p:cNvSpPr>
          <p:nvPr/>
        </p:nvSpPr>
        <p:spPr bwMode="auto">
          <a:xfrm flipV="1">
            <a:off x="4749800" y="3365500"/>
            <a:ext cx="50800" cy="549275"/>
          </a:xfrm>
          <a:prstGeom prst="line">
            <a:avLst/>
          </a:prstGeom>
          <a:noFill/>
          <a:ln w="9525">
            <a:solidFill>
              <a:schemeClr val="tx1"/>
            </a:solidFill>
            <a:round/>
            <a:headEnd/>
            <a:tailEnd type="triangle" w="med" len="med"/>
          </a:ln>
        </p:spPr>
        <p:txBody>
          <a:bodyPr/>
          <a:lstStyle/>
          <a:p>
            <a:endParaRPr lang="en-US"/>
          </a:p>
        </p:txBody>
      </p:sp>
      <p:sp>
        <p:nvSpPr>
          <p:cNvPr id="1032" name="Line 8"/>
          <p:cNvSpPr>
            <a:spLocks noChangeShapeType="1"/>
          </p:cNvSpPr>
          <p:nvPr/>
        </p:nvSpPr>
        <p:spPr bwMode="auto">
          <a:xfrm flipH="1">
            <a:off x="4495800" y="1841500"/>
            <a:ext cx="381000" cy="304800"/>
          </a:xfrm>
          <a:prstGeom prst="line">
            <a:avLst/>
          </a:prstGeom>
          <a:noFill/>
          <a:ln w="9525">
            <a:solidFill>
              <a:schemeClr val="tx1"/>
            </a:solidFill>
            <a:round/>
            <a:headEnd/>
            <a:tailEnd type="triangle" w="med" len="med"/>
          </a:ln>
        </p:spPr>
        <p:txBody>
          <a:bodyPr/>
          <a:lstStyle/>
          <a:p>
            <a:endParaRPr lang="en-US"/>
          </a:p>
        </p:txBody>
      </p:sp>
      <p:sp>
        <p:nvSpPr>
          <p:cNvPr id="1033" name="Text Box 9"/>
          <p:cNvSpPr txBox="1">
            <a:spLocks noChangeArrowheads="1"/>
          </p:cNvSpPr>
          <p:nvPr/>
        </p:nvSpPr>
        <p:spPr bwMode="auto">
          <a:xfrm>
            <a:off x="1828800" y="3898900"/>
            <a:ext cx="1981200" cy="1465263"/>
          </a:xfrm>
          <a:prstGeom prst="rect">
            <a:avLst/>
          </a:prstGeom>
          <a:noFill/>
          <a:ln w="9525">
            <a:noFill/>
            <a:miter lim="800000"/>
            <a:headEnd/>
            <a:tailEnd/>
          </a:ln>
        </p:spPr>
        <p:txBody>
          <a:bodyPr>
            <a:spAutoFit/>
          </a:bodyPr>
          <a:lstStyle/>
          <a:p>
            <a:pPr>
              <a:spcBef>
                <a:spcPct val="50000"/>
              </a:spcBef>
            </a:pPr>
            <a:r>
              <a:rPr lang="en-US" b="1" dirty="0">
                <a:solidFill>
                  <a:schemeClr val="hlink"/>
                </a:solidFill>
                <a:latin typeface="Calibri" pitchFamily="34" charset="0"/>
              </a:rPr>
              <a:t>Ratio of exchange coefficients of enthalpy and momentum</a:t>
            </a:r>
          </a:p>
        </p:txBody>
      </p:sp>
      <p:sp>
        <p:nvSpPr>
          <p:cNvPr id="1034" name="Line 10"/>
          <p:cNvSpPr>
            <a:spLocks noChangeShapeType="1"/>
          </p:cNvSpPr>
          <p:nvPr/>
        </p:nvSpPr>
        <p:spPr bwMode="auto">
          <a:xfrm flipV="1">
            <a:off x="2616200" y="3457575"/>
            <a:ext cx="838200" cy="457200"/>
          </a:xfrm>
          <a:prstGeom prst="line">
            <a:avLst/>
          </a:prstGeom>
          <a:noFill/>
          <a:ln w="9525">
            <a:solidFill>
              <a:schemeClr val="tx1"/>
            </a:solidFill>
            <a:round/>
            <a:headEnd/>
            <a:tailEnd type="triangle" w="med" len="med"/>
          </a:ln>
        </p:spPr>
        <p:txBody>
          <a:bodyPr/>
          <a:lstStyle/>
          <a:p>
            <a:endParaRPr lang="en-US"/>
          </a:p>
        </p:txBody>
      </p:sp>
      <p:sp>
        <p:nvSpPr>
          <p:cNvPr id="1035" name="TextBox 10"/>
          <p:cNvSpPr txBox="1">
            <a:spLocks noChangeArrowheads="1"/>
          </p:cNvSpPr>
          <p:nvPr/>
        </p:nvSpPr>
        <p:spPr bwMode="auto">
          <a:xfrm>
            <a:off x="685800" y="5029200"/>
            <a:ext cx="7162800" cy="830997"/>
          </a:xfrm>
          <a:prstGeom prst="rect">
            <a:avLst/>
          </a:prstGeom>
          <a:noFill/>
          <a:ln w="9525">
            <a:noFill/>
            <a:miter lim="800000"/>
            <a:headEnd/>
            <a:tailEnd/>
          </a:ln>
        </p:spPr>
        <p:txBody>
          <a:bodyPr>
            <a:spAutoFit/>
          </a:bodyPr>
          <a:lstStyle/>
          <a:p>
            <a:r>
              <a:rPr lang="en-US" sz="2400" dirty="0">
                <a:solidFill>
                  <a:srgbClr val="0000FF"/>
                </a:solidFill>
                <a:latin typeface="Calibri" pitchFamily="34" charset="0"/>
              </a:rPr>
              <a:t>s</a:t>
            </a:r>
            <a:r>
              <a:rPr lang="en-US" sz="2400" baseline="-25000" dirty="0">
                <a:solidFill>
                  <a:srgbClr val="0000FF"/>
                </a:solidFill>
                <a:latin typeface="Calibri" pitchFamily="34" charset="0"/>
              </a:rPr>
              <a:t>0</a:t>
            </a:r>
            <a:r>
              <a:rPr lang="en-US" sz="2400" dirty="0">
                <a:solidFill>
                  <a:srgbClr val="0000FF"/>
                </a:solidFill>
                <a:latin typeface="Calibri" pitchFamily="34" charset="0"/>
              </a:rPr>
              <a:t>* =  </a:t>
            </a:r>
            <a:r>
              <a:rPr lang="en-US" sz="2400" b="1" dirty="0">
                <a:solidFill>
                  <a:srgbClr val="0000FF"/>
                </a:solidFill>
                <a:latin typeface="Calibri" pitchFamily="34" charset="0"/>
              </a:rPr>
              <a:t>saturation entropy </a:t>
            </a:r>
            <a:r>
              <a:rPr lang="en-US" sz="2400" dirty="0">
                <a:solidFill>
                  <a:srgbClr val="0000FF"/>
                </a:solidFill>
                <a:latin typeface="Calibri" pitchFamily="34" charset="0"/>
              </a:rPr>
              <a:t>of sea surface</a:t>
            </a:r>
          </a:p>
          <a:p>
            <a:r>
              <a:rPr lang="en-US" sz="2400" dirty="0" err="1" smtClean="0">
                <a:solidFill>
                  <a:srgbClr val="0000FF"/>
                </a:solidFill>
                <a:latin typeface="Calibri" pitchFamily="34" charset="0"/>
              </a:rPr>
              <a:t>s</a:t>
            </a:r>
            <a:r>
              <a:rPr lang="en-US" sz="2400" baseline="-25000" dirty="0" err="1" smtClean="0">
                <a:solidFill>
                  <a:srgbClr val="0000FF"/>
                </a:solidFill>
                <a:latin typeface="Calibri" pitchFamily="34" charset="0"/>
              </a:rPr>
              <a:t>b</a:t>
            </a:r>
            <a:r>
              <a:rPr lang="en-US" sz="2400" baseline="-25000" dirty="0" smtClean="0">
                <a:solidFill>
                  <a:srgbClr val="0000FF"/>
                </a:solidFill>
                <a:latin typeface="Calibri" pitchFamily="34" charset="0"/>
              </a:rPr>
              <a:t>     </a:t>
            </a:r>
            <a:r>
              <a:rPr lang="en-US" sz="2400" dirty="0">
                <a:solidFill>
                  <a:srgbClr val="0000FF"/>
                </a:solidFill>
                <a:latin typeface="Calibri" pitchFamily="34" charset="0"/>
              </a:rPr>
              <a:t>=  </a:t>
            </a:r>
            <a:r>
              <a:rPr lang="en-US" sz="2400" b="1" dirty="0">
                <a:solidFill>
                  <a:srgbClr val="0000FF"/>
                </a:solidFill>
                <a:latin typeface="Calibri" pitchFamily="34" charset="0"/>
              </a:rPr>
              <a:t>actual entropy </a:t>
            </a:r>
            <a:r>
              <a:rPr lang="en-US" sz="2400" dirty="0">
                <a:solidFill>
                  <a:srgbClr val="0000FF"/>
                </a:solidFill>
                <a:latin typeface="Calibri" pitchFamily="34" charset="0"/>
              </a:rPr>
              <a:t>of subcloud layer</a:t>
            </a:r>
          </a:p>
        </p:txBody>
      </p:sp>
      <p:graphicFrame>
        <p:nvGraphicFramePr>
          <p:cNvPr id="12" name="Object 11"/>
          <p:cNvGraphicFramePr>
            <a:graphicFrameLocks noChangeAspect="1"/>
          </p:cNvGraphicFramePr>
          <p:nvPr/>
        </p:nvGraphicFramePr>
        <p:xfrm>
          <a:off x="1752600" y="5867400"/>
          <a:ext cx="4358640" cy="990600"/>
        </p:xfrm>
        <a:graphic>
          <a:graphicData uri="http://schemas.openxmlformats.org/presentationml/2006/ole">
            <p:oleObj spid="_x0000_s1036" name="Equation" r:id="rId5" imgW="1955520" imgH="444240" progId="Equation.DSMT4">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Box 3"/>
          <p:cNvSpPr txBox="1">
            <a:spLocks noChangeArrowheads="1"/>
          </p:cNvSpPr>
          <p:nvPr/>
        </p:nvSpPr>
        <p:spPr bwMode="auto">
          <a:xfrm>
            <a:off x="533400" y="762000"/>
            <a:ext cx="8077200" cy="2678113"/>
          </a:xfrm>
          <a:prstGeom prst="rect">
            <a:avLst/>
          </a:prstGeom>
          <a:noFill/>
          <a:ln w="9525">
            <a:noFill/>
            <a:miter lim="800000"/>
            <a:headEnd/>
            <a:tailEnd/>
          </a:ln>
        </p:spPr>
        <p:txBody>
          <a:bodyPr>
            <a:spAutoFit/>
          </a:bodyPr>
          <a:lstStyle/>
          <a:p>
            <a:pPr algn="ctr"/>
            <a:r>
              <a:rPr lang="en-US" sz="2800">
                <a:solidFill>
                  <a:srgbClr val="002060"/>
                </a:solidFill>
                <a:latin typeface="Calibri" pitchFamily="34" charset="0"/>
              </a:rPr>
              <a:t>Condition of convective neutrality:</a:t>
            </a:r>
          </a:p>
          <a:p>
            <a:pPr algn="ctr"/>
            <a:endParaRPr lang="en-US" sz="2800">
              <a:solidFill>
                <a:srgbClr val="002060"/>
              </a:solidFill>
              <a:latin typeface="Calibri" pitchFamily="34" charset="0"/>
            </a:endParaRPr>
          </a:p>
          <a:p>
            <a:pPr algn="ctr"/>
            <a:r>
              <a:rPr lang="en-US" sz="2800">
                <a:solidFill>
                  <a:srgbClr val="002060"/>
                </a:solidFill>
                <a:latin typeface="Calibri" pitchFamily="34" charset="0"/>
              </a:rPr>
              <a:t>s</a:t>
            </a:r>
            <a:r>
              <a:rPr lang="en-US" sz="2800" baseline="-25000">
                <a:solidFill>
                  <a:srgbClr val="002060"/>
                </a:solidFill>
                <a:latin typeface="Calibri" pitchFamily="34" charset="0"/>
              </a:rPr>
              <a:t>b</a:t>
            </a:r>
            <a:r>
              <a:rPr lang="en-US" sz="2800">
                <a:solidFill>
                  <a:srgbClr val="002060"/>
                </a:solidFill>
                <a:latin typeface="Calibri" pitchFamily="34" charset="0"/>
              </a:rPr>
              <a:t> = s* of free troposphere</a:t>
            </a:r>
          </a:p>
          <a:p>
            <a:pPr algn="ctr"/>
            <a:endParaRPr lang="en-US" sz="2800">
              <a:solidFill>
                <a:srgbClr val="002060"/>
              </a:solidFill>
              <a:latin typeface="Calibri" pitchFamily="34" charset="0"/>
            </a:endParaRPr>
          </a:p>
          <a:p>
            <a:pPr algn="ctr"/>
            <a:r>
              <a:rPr lang="en-US" sz="2800">
                <a:solidFill>
                  <a:srgbClr val="002060"/>
                </a:solidFill>
                <a:latin typeface="Calibri" pitchFamily="34" charset="0"/>
              </a:rPr>
              <a:t>Also, s* of free troposphere is approximately spatially uniform (WTG approximation)</a:t>
            </a:r>
          </a:p>
        </p:txBody>
      </p:sp>
      <p:graphicFrame>
        <p:nvGraphicFramePr>
          <p:cNvPr id="2050" name="Object 2"/>
          <p:cNvGraphicFramePr>
            <a:graphicFrameLocks noChangeAspect="1"/>
          </p:cNvGraphicFramePr>
          <p:nvPr/>
        </p:nvGraphicFramePr>
        <p:xfrm>
          <a:off x="1714500" y="3581400"/>
          <a:ext cx="5468938" cy="1246188"/>
        </p:xfrm>
        <a:graphic>
          <a:graphicData uri="http://schemas.openxmlformats.org/presentationml/2006/ole">
            <p:oleObj spid="_x0000_s2050" name="Equation" r:id="rId3" imgW="2171520" imgH="495000" progId="Equation.DSMT4">
              <p:embed/>
            </p:oleObj>
          </a:graphicData>
        </a:graphic>
      </p:graphicFrame>
      <p:sp>
        <p:nvSpPr>
          <p:cNvPr id="2052" name="TextBox 5"/>
          <p:cNvSpPr txBox="1">
            <a:spLocks noChangeArrowheads="1"/>
          </p:cNvSpPr>
          <p:nvPr/>
        </p:nvSpPr>
        <p:spPr bwMode="auto">
          <a:xfrm>
            <a:off x="5181600" y="4876800"/>
            <a:ext cx="3505200" cy="369888"/>
          </a:xfrm>
          <a:prstGeom prst="rect">
            <a:avLst/>
          </a:prstGeom>
          <a:noFill/>
          <a:ln w="9525">
            <a:noFill/>
            <a:miter lim="800000"/>
            <a:headEnd/>
            <a:tailEnd/>
          </a:ln>
        </p:spPr>
        <p:txBody>
          <a:bodyPr>
            <a:spAutoFit/>
          </a:bodyPr>
          <a:lstStyle/>
          <a:p>
            <a:r>
              <a:rPr lang="en-US">
                <a:solidFill>
                  <a:srgbClr val="0000FF"/>
                </a:solidFill>
                <a:latin typeface="Calibri" pitchFamily="34" charset="0"/>
              </a:rPr>
              <a:t>approximately constant</a:t>
            </a:r>
          </a:p>
        </p:txBody>
      </p:sp>
      <p:cxnSp>
        <p:nvCxnSpPr>
          <p:cNvPr id="8" name="Straight Arrow Connector 7"/>
          <p:cNvCxnSpPr/>
          <p:nvPr/>
        </p:nvCxnSpPr>
        <p:spPr>
          <a:xfrm rot="5400000" flipH="1" flipV="1">
            <a:off x="6210300" y="4457700"/>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 y="5334000"/>
            <a:ext cx="7848600" cy="954088"/>
          </a:xfrm>
          <a:prstGeom prst="rect">
            <a:avLst/>
          </a:prstGeom>
          <a:noFill/>
        </p:spPr>
        <p:txBody>
          <a:bodyPr>
            <a:spAutoFit/>
          </a:bodyPr>
          <a:lstStyle/>
          <a:p>
            <a:pPr algn="ctr" fontAlgn="auto">
              <a:spcBef>
                <a:spcPts val="0"/>
              </a:spcBef>
              <a:spcAft>
                <a:spcPts val="0"/>
              </a:spcAft>
              <a:defRPr/>
            </a:pPr>
            <a:r>
              <a:rPr lang="en-US" sz="2800" b="1" dirty="0">
                <a:solidFill>
                  <a:srgbClr val="002060"/>
                </a:solidFill>
                <a:effectLst>
                  <a:outerShdw blurRad="38100" dist="38100" dir="2700000" algn="tl">
                    <a:srgbClr val="000000">
                      <a:alpha val="43137"/>
                    </a:srgbClr>
                  </a:outerShdw>
                </a:effectLst>
                <a:latin typeface="+mn-lt"/>
                <a:cs typeface="+mn-cs"/>
              </a:rPr>
              <a:t>What matters,  apparently,  is the SST (s</a:t>
            </a:r>
            <a:r>
              <a:rPr lang="en-US" sz="2800" b="1" baseline="-25000" dirty="0">
                <a:solidFill>
                  <a:srgbClr val="002060"/>
                </a:solidFill>
                <a:effectLst>
                  <a:outerShdw blurRad="38100" dist="38100" dir="2700000" algn="tl">
                    <a:srgbClr val="000000">
                      <a:alpha val="43137"/>
                    </a:srgbClr>
                  </a:outerShdw>
                </a:effectLst>
                <a:latin typeface="+mn-lt"/>
                <a:cs typeface="+mn-cs"/>
              </a:rPr>
              <a:t>0</a:t>
            </a:r>
            <a:r>
              <a:rPr lang="en-US" sz="2800" b="1" dirty="0">
                <a:solidFill>
                  <a:srgbClr val="002060"/>
                </a:solidFill>
                <a:effectLst>
                  <a:outerShdw blurRad="38100" dist="38100" dir="2700000" algn="tl">
                    <a:srgbClr val="000000">
                      <a:alpha val="43137"/>
                    </a:srgbClr>
                  </a:outerShdw>
                </a:effectLst>
                <a:latin typeface="+mn-lt"/>
                <a:cs typeface="+mn-cs"/>
              </a:rPr>
              <a:t>*) relative to the tropospheric temperature (s*)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a:defRPr/>
            </a:pPr>
            <a:r>
              <a:rPr lang="en-US" sz="2800" dirty="0">
                <a:solidFill>
                  <a:srgbClr val="FFFF00"/>
                </a:solidFill>
                <a:effectLst>
                  <a:outerShdw blurRad="38100" dist="38100" dir="2700000" algn="tl">
                    <a:srgbClr val="000000">
                      <a:alpha val="43137"/>
                    </a:srgbClr>
                  </a:outerShdw>
                </a:effectLst>
                <a:latin typeface="Arial" charset="0"/>
              </a:rPr>
              <a:t>Annual Maximum Potential Intensity (m/s)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10600" cy="1219200"/>
          </a:xfrm>
        </p:spPr>
        <p:txBody>
          <a:bodyPr rtlCol="0">
            <a:noAutofit/>
          </a:bodyPr>
          <a:lstStyle/>
          <a:p>
            <a:pPr fontAlgn="auto">
              <a:spcAft>
                <a:spcPts val="0"/>
              </a:spcAft>
              <a:defRPr/>
            </a:pPr>
            <a:r>
              <a:rPr lang="en-US" sz="2800" b="1" dirty="0" smtClean="0">
                <a:solidFill>
                  <a:srgbClr val="FFFF00"/>
                </a:solidFill>
                <a:effectLst>
                  <a:outerShdw blurRad="38100" dist="38100" dir="2700000" algn="tl">
                    <a:srgbClr val="000000">
                      <a:alpha val="43137"/>
                    </a:srgbClr>
                  </a:outerShdw>
                </a:effectLst>
              </a:rPr>
              <a:t>Empirical Evidence for the Importance of Potential Intensity to TC Genesis: A Genesis Potential Index (GPI)</a:t>
            </a:r>
            <a:endParaRPr lang="en-US" sz="2800" b="1" dirty="0">
              <a:solidFill>
                <a:srgbClr val="FFFF00"/>
              </a:solidFill>
              <a:effectLst>
                <a:outerShdw blurRad="38100" dist="38100" dir="2700000" algn="tl">
                  <a:srgbClr val="000000">
                    <a:alpha val="43137"/>
                  </a:srgbClr>
                </a:outerShdw>
              </a:effectLst>
            </a:endParaRPr>
          </a:p>
        </p:txBody>
      </p:sp>
      <p:sp>
        <p:nvSpPr>
          <p:cNvPr id="4100" name="Content Placeholder 3"/>
          <p:cNvSpPr>
            <a:spLocks noGrp="1"/>
          </p:cNvSpPr>
          <p:nvPr>
            <p:ph idx="1"/>
          </p:nvPr>
        </p:nvSpPr>
        <p:spPr>
          <a:xfrm>
            <a:off x="457200" y="2514600"/>
            <a:ext cx="8229600" cy="3992563"/>
          </a:xfrm>
        </p:spPr>
        <p:txBody>
          <a:bodyPr/>
          <a:lstStyle/>
          <a:p>
            <a:r>
              <a:rPr lang="en-US" dirty="0" smtClean="0">
                <a:solidFill>
                  <a:srgbClr val="002060"/>
                </a:solidFill>
              </a:rPr>
              <a:t>850 hPa absolute vorticity (</a:t>
            </a:r>
            <a:r>
              <a:rPr lang="en-US" dirty="0" smtClean="0">
                <a:solidFill>
                  <a:srgbClr val="002060"/>
                </a:solidFill>
                <a:latin typeface="Euclid Symbol" pitchFamily="18" charset="2"/>
              </a:rPr>
              <a:t>h</a:t>
            </a:r>
            <a:r>
              <a:rPr lang="en-US" dirty="0" smtClean="0">
                <a:solidFill>
                  <a:srgbClr val="002060"/>
                </a:solidFill>
              </a:rPr>
              <a:t>)</a:t>
            </a:r>
          </a:p>
          <a:p>
            <a:r>
              <a:rPr lang="en-US" dirty="0" smtClean="0">
                <a:solidFill>
                  <a:srgbClr val="002060"/>
                </a:solidFill>
              </a:rPr>
              <a:t>850 – 250 hPa shear  (</a:t>
            </a:r>
            <a:r>
              <a:rPr lang="en-US" i="1" dirty="0" smtClean="0">
                <a:solidFill>
                  <a:srgbClr val="002060"/>
                </a:solidFill>
              </a:rPr>
              <a:t>S</a:t>
            </a:r>
            <a:r>
              <a:rPr lang="en-US" dirty="0" smtClean="0">
                <a:solidFill>
                  <a:srgbClr val="002060"/>
                </a:solidFill>
              </a:rPr>
              <a:t>)</a:t>
            </a:r>
          </a:p>
          <a:p>
            <a:r>
              <a:rPr lang="en-US" dirty="0" smtClean="0">
                <a:solidFill>
                  <a:srgbClr val="002060"/>
                </a:solidFill>
              </a:rPr>
              <a:t>Potential intensity (</a:t>
            </a:r>
            <a:r>
              <a:rPr lang="en-US" i="1" dirty="0" smtClean="0">
                <a:solidFill>
                  <a:srgbClr val="002060"/>
                </a:solidFill>
              </a:rPr>
              <a:t>PI</a:t>
            </a:r>
            <a:r>
              <a:rPr lang="en-US" dirty="0" smtClean="0">
                <a:solidFill>
                  <a:srgbClr val="002060"/>
                </a:solidFill>
              </a:rPr>
              <a:t>)</a:t>
            </a:r>
          </a:p>
          <a:p>
            <a:r>
              <a:rPr lang="en-US" dirty="0" smtClean="0">
                <a:solidFill>
                  <a:srgbClr val="002060"/>
                </a:solidFill>
              </a:rPr>
              <a:t>Non-dimensional </a:t>
            </a:r>
            <a:r>
              <a:rPr lang="en-US" dirty="0" err="1" smtClean="0">
                <a:solidFill>
                  <a:srgbClr val="002060"/>
                </a:solidFill>
              </a:rPr>
              <a:t>subsaturation</a:t>
            </a:r>
            <a:r>
              <a:rPr lang="en-US" dirty="0" smtClean="0">
                <a:solidFill>
                  <a:srgbClr val="002060"/>
                </a:solidFill>
              </a:rPr>
              <a:t> of the middle troposphere:</a:t>
            </a:r>
          </a:p>
        </p:txBody>
      </p:sp>
      <p:sp>
        <p:nvSpPr>
          <p:cNvPr id="4101" name="TextBox 2"/>
          <p:cNvSpPr txBox="1">
            <a:spLocks noChangeArrowheads="1"/>
          </p:cNvSpPr>
          <p:nvPr/>
        </p:nvSpPr>
        <p:spPr bwMode="auto">
          <a:xfrm>
            <a:off x="228600" y="1676400"/>
            <a:ext cx="8610600" cy="461963"/>
          </a:xfrm>
          <a:prstGeom prst="rect">
            <a:avLst/>
          </a:prstGeom>
          <a:noFill/>
          <a:ln w="9525">
            <a:noFill/>
            <a:miter lim="800000"/>
            <a:headEnd/>
            <a:tailEnd/>
          </a:ln>
        </p:spPr>
        <p:txBody>
          <a:bodyPr>
            <a:spAutoFit/>
          </a:bodyPr>
          <a:lstStyle/>
          <a:p>
            <a:r>
              <a:rPr lang="en-US" sz="2400">
                <a:solidFill>
                  <a:srgbClr val="002060"/>
                </a:solidFill>
                <a:latin typeface="Calibri" pitchFamily="34" charset="0"/>
              </a:rPr>
              <a:t>Base choice of predictors on physics, intuition, past experience</a:t>
            </a:r>
          </a:p>
        </p:txBody>
      </p:sp>
      <p:graphicFrame>
        <p:nvGraphicFramePr>
          <p:cNvPr id="4098" name="Object 2"/>
          <p:cNvGraphicFramePr>
            <a:graphicFrameLocks noChangeAspect="1"/>
          </p:cNvGraphicFramePr>
          <p:nvPr/>
        </p:nvGraphicFramePr>
        <p:xfrm>
          <a:off x="3657600" y="4953000"/>
          <a:ext cx="2303463" cy="1143000"/>
        </p:xfrm>
        <a:graphic>
          <a:graphicData uri="http://schemas.openxmlformats.org/presentationml/2006/ole">
            <p:oleObj spid="_x0000_s50178" name="Equation" r:id="rId5" imgW="749160" imgH="406080" progId="Equation.DSMT4">
              <p:embed/>
            </p:oleObj>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90600"/>
          </a:xfrm>
        </p:spPr>
        <p:txBody>
          <a:bodyPr rtlCol="0">
            <a:normAutofit/>
          </a:bodyPr>
          <a:lstStyle/>
          <a:p>
            <a:pPr fontAlgn="auto">
              <a:spcAft>
                <a:spcPts val="0"/>
              </a:spcAft>
              <a:defRPr/>
            </a:pPr>
            <a:r>
              <a:rPr lang="en-US" dirty="0" smtClean="0">
                <a:solidFill>
                  <a:srgbClr val="002060"/>
                </a:solidFill>
                <a:effectLst>
                  <a:outerShdw blurRad="38100" dist="38100" dir="2700000" algn="tl">
                    <a:srgbClr val="000000">
                      <a:alpha val="43137"/>
                    </a:srgbClr>
                  </a:outerShdw>
                </a:effectLst>
              </a:rPr>
              <a:t>New Genesis Potential Index:</a:t>
            </a:r>
            <a:endParaRPr lang="en-US" dirty="0">
              <a:solidFill>
                <a:srgbClr val="002060"/>
              </a:solidFill>
              <a:effectLst>
                <a:outerShdw blurRad="38100" dist="38100" dir="2700000" algn="tl">
                  <a:srgbClr val="000000">
                    <a:alpha val="43137"/>
                  </a:srgbClr>
                </a:outerShdw>
              </a:effectLst>
            </a:endParaRPr>
          </a:p>
        </p:txBody>
      </p:sp>
      <p:graphicFrame>
        <p:nvGraphicFramePr>
          <p:cNvPr id="5122" name="Object 2"/>
          <p:cNvGraphicFramePr>
            <a:graphicFrameLocks noChangeAspect="1"/>
          </p:cNvGraphicFramePr>
          <p:nvPr/>
        </p:nvGraphicFramePr>
        <p:xfrm>
          <a:off x="1217613" y="1320800"/>
          <a:ext cx="6248400" cy="2082800"/>
        </p:xfrm>
        <a:graphic>
          <a:graphicData uri="http://schemas.openxmlformats.org/presentationml/2006/ole">
            <p:oleObj spid="_x0000_s83970" name="Equation" r:id="rId4" imgW="1562040" imgH="520560" progId="Equation.DSMT4">
              <p:embed/>
            </p:oleObj>
          </a:graphicData>
        </a:graphic>
      </p:graphicFrame>
      <p:sp>
        <p:nvSpPr>
          <p:cNvPr id="5" name="Content Placeholder 3"/>
          <p:cNvSpPr txBox="1">
            <a:spLocks/>
          </p:cNvSpPr>
          <p:nvPr/>
        </p:nvSpPr>
        <p:spPr>
          <a:xfrm>
            <a:off x="457200" y="3657600"/>
            <a:ext cx="8229600" cy="28956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rgbClr val="002060"/>
                </a:solidFill>
                <a:effectLst/>
                <a:uLnTx/>
                <a:uFillTx/>
                <a:latin typeface="+mn-lt"/>
                <a:ea typeface="+mn-ea"/>
                <a:cs typeface="+mn-cs"/>
              </a:rPr>
              <a:t>850 hPa absolute vorticity (</a:t>
            </a:r>
            <a:r>
              <a:rPr kumimoji="0" lang="en-US" sz="3200" b="0" i="0" u="none" strike="noStrike" kern="1200" cap="none" spc="0" normalizeH="0" baseline="0" noProof="0" dirty="0" smtClean="0">
                <a:ln>
                  <a:noFill/>
                </a:ln>
                <a:solidFill>
                  <a:srgbClr val="002060"/>
                </a:solidFill>
                <a:effectLst/>
                <a:uLnTx/>
                <a:uFillTx/>
                <a:latin typeface="Euclid Symbol" pitchFamily="18" charset="2"/>
                <a:ea typeface="+mn-ea"/>
                <a:cs typeface="+mn-cs"/>
              </a:rPr>
              <a:t>h</a:t>
            </a:r>
            <a:r>
              <a:rPr kumimoji="0" lang="en-US" sz="3200" b="0" i="0" u="none" strike="noStrike" kern="1200" cap="none" spc="0" normalizeH="0" baseline="0" noProof="0" dirty="0" smtClean="0">
                <a:ln>
                  <a:noFill/>
                </a:ln>
                <a:solidFill>
                  <a:srgbClr val="002060"/>
                </a:solidFill>
                <a:effectLst/>
                <a:uLnTx/>
                <a:uFillTx/>
                <a:latin typeface="+mn-lt"/>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rgbClr val="002060"/>
                </a:solidFill>
                <a:effectLst/>
                <a:uLnTx/>
                <a:uFillTx/>
                <a:latin typeface="+mn-lt"/>
                <a:ea typeface="+mn-ea"/>
                <a:cs typeface="+mn-cs"/>
              </a:rPr>
              <a:t>850 – 250 hPa shear  (</a:t>
            </a:r>
            <a:r>
              <a:rPr kumimoji="0" lang="en-US" sz="3200" b="0" i="1" u="none" strike="noStrike" kern="1200" cap="none" spc="0" normalizeH="0" baseline="0" noProof="0" dirty="0" smtClean="0">
                <a:ln>
                  <a:noFill/>
                </a:ln>
                <a:solidFill>
                  <a:srgbClr val="002060"/>
                </a:solidFill>
                <a:effectLst/>
                <a:uLnTx/>
                <a:uFillTx/>
                <a:latin typeface="+mn-lt"/>
                <a:ea typeface="+mn-ea"/>
                <a:cs typeface="+mn-cs"/>
              </a:rPr>
              <a:t>S</a:t>
            </a:r>
            <a:r>
              <a:rPr kumimoji="0" lang="en-US" sz="3200" b="0" i="0" u="none" strike="noStrike" kern="1200" cap="none" spc="0" normalizeH="0" baseline="0" noProof="0" dirty="0" smtClean="0">
                <a:ln>
                  <a:noFill/>
                </a:ln>
                <a:solidFill>
                  <a:srgbClr val="002060"/>
                </a:solidFill>
                <a:effectLst/>
                <a:uLnTx/>
                <a:uFillTx/>
                <a:latin typeface="+mn-lt"/>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rgbClr val="002060"/>
                </a:solidFill>
                <a:effectLst/>
                <a:uLnTx/>
                <a:uFillTx/>
                <a:latin typeface="+mn-lt"/>
                <a:ea typeface="+mn-ea"/>
                <a:cs typeface="+mn-cs"/>
              </a:rPr>
              <a:t>Potential intensity (</a:t>
            </a:r>
            <a:r>
              <a:rPr kumimoji="0" lang="en-US" sz="3200" b="0" i="1" u="none" strike="noStrike" kern="1200" cap="none" spc="0" normalizeH="0" baseline="0" noProof="0" dirty="0" smtClean="0">
                <a:ln>
                  <a:noFill/>
                </a:ln>
                <a:solidFill>
                  <a:srgbClr val="002060"/>
                </a:solidFill>
                <a:effectLst/>
                <a:uLnTx/>
                <a:uFillTx/>
                <a:latin typeface="+mn-lt"/>
                <a:ea typeface="+mn-ea"/>
                <a:cs typeface="+mn-cs"/>
              </a:rPr>
              <a:t>PI</a:t>
            </a:r>
            <a:r>
              <a:rPr kumimoji="0" lang="en-US" sz="3200" b="0" i="0" u="none" strike="noStrike" kern="1200" cap="none" spc="0" normalizeH="0" baseline="0" noProof="0" dirty="0" smtClean="0">
                <a:ln>
                  <a:noFill/>
                </a:ln>
                <a:solidFill>
                  <a:srgbClr val="002060"/>
                </a:solidFill>
                <a:effectLst/>
                <a:uLnTx/>
                <a:uFillTx/>
                <a:latin typeface="+mn-lt"/>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rgbClr val="002060"/>
                </a:solidFill>
                <a:effectLst/>
                <a:uLnTx/>
                <a:uFillTx/>
                <a:latin typeface="+mn-lt"/>
                <a:ea typeface="+mn-ea"/>
                <a:cs typeface="+mn-cs"/>
              </a:rPr>
              <a:t>Non-dimensional </a:t>
            </a:r>
            <a:r>
              <a:rPr kumimoji="0" lang="en-US" sz="3200" b="0" i="0" u="none" strike="noStrike" kern="1200" cap="none" spc="0" normalizeH="0" baseline="0" noProof="0" dirty="0" err="1" smtClean="0">
                <a:ln>
                  <a:noFill/>
                </a:ln>
                <a:solidFill>
                  <a:srgbClr val="002060"/>
                </a:solidFill>
                <a:effectLst/>
                <a:uLnTx/>
                <a:uFillTx/>
                <a:latin typeface="+mn-lt"/>
                <a:ea typeface="+mn-ea"/>
                <a:cs typeface="+mn-cs"/>
              </a:rPr>
              <a:t>subsaturation</a:t>
            </a:r>
            <a:r>
              <a:rPr kumimoji="0" lang="en-US" sz="3200" b="0" i="0" u="none" strike="noStrike" kern="1200" cap="none" spc="0" normalizeH="0" baseline="0" noProof="0" dirty="0" smtClean="0">
                <a:ln>
                  <a:noFill/>
                </a:ln>
                <a:solidFill>
                  <a:srgbClr val="002060"/>
                </a:solidFill>
                <a:effectLst/>
                <a:uLnTx/>
                <a:uFillTx/>
                <a:latin typeface="+mn-lt"/>
                <a:ea typeface="+mn-ea"/>
                <a:cs typeface="+mn-cs"/>
              </a:rPr>
              <a:t> of the middle troposphere:</a:t>
            </a:r>
          </a:p>
        </p:txBody>
      </p:sp>
      <p:graphicFrame>
        <p:nvGraphicFramePr>
          <p:cNvPr id="51203" name="Object 2"/>
          <p:cNvGraphicFramePr>
            <a:graphicFrameLocks noChangeAspect="1"/>
          </p:cNvGraphicFramePr>
          <p:nvPr/>
        </p:nvGraphicFramePr>
        <p:xfrm>
          <a:off x="3657601" y="5912720"/>
          <a:ext cx="1904999" cy="945279"/>
        </p:xfrm>
        <a:graphic>
          <a:graphicData uri="http://schemas.openxmlformats.org/presentationml/2006/ole">
            <p:oleObj spid="_x0000_s83971" name="Equation" r:id="rId5" imgW="749160" imgH="406080" progId="Equation.DSMT4">
              <p:embed/>
            </p:oleObj>
          </a:graphicData>
        </a:graphic>
      </p:graphicFrame>
      <p:graphicFrame>
        <p:nvGraphicFramePr>
          <p:cNvPr id="6" name="Object 5"/>
          <p:cNvGraphicFramePr>
            <a:graphicFrameLocks noChangeAspect="1"/>
          </p:cNvGraphicFramePr>
          <p:nvPr/>
        </p:nvGraphicFramePr>
        <p:xfrm>
          <a:off x="6019800" y="3657600"/>
          <a:ext cx="1778000" cy="533400"/>
        </p:xfrm>
        <a:graphic>
          <a:graphicData uri="http://schemas.openxmlformats.org/presentationml/2006/ole">
            <p:oleObj spid="_x0000_s83972" name="Equation" r:id="rId6" imgW="761760" imgH="228600" progId="Equation.DSMT4">
              <p:embed/>
            </p:oleObj>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15962"/>
          </a:xfrm>
        </p:spPr>
        <p:txBody>
          <a:bodyPr/>
          <a:lstStyle/>
          <a:p>
            <a:r>
              <a:rPr lang="en-US" dirty="0" smtClean="0">
                <a:solidFill>
                  <a:srgbClr val="002060"/>
                </a:solidFill>
                <a:effectLst>
                  <a:outerShdw blurRad="38100" dist="38100" dir="2700000" algn="tl">
                    <a:srgbClr val="000000">
                      <a:alpha val="43137"/>
                    </a:srgbClr>
                  </a:outerShdw>
                </a:effectLst>
              </a:rPr>
              <a:t>Performance</a:t>
            </a:r>
            <a:endParaRPr lang="en-US" dirty="0">
              <a:solidFill>
                <a:srgbClr val="002060"/>
              </a:solidFill>
              <a:effectLst>
                <a:outerShdw blurRad="38100" dist="38100" dir="2700000" algn="tl">
                  <a:srgbClr val="000000">
                    <a:alpha val="43137"/>
                  </a:srgbClr>
                </a:outerShdw>
              </a:effectLst>
            </a:endParaRPr>
          </a:p>
        </p:txBody>
      </p:sp>
      <p:pic>
        <p:nvPicPr>
          <p:cNvPr id="89089" name="Picture 1" descr="C:\Users\Kerry\Documents\Riskproject\annual_comp.png"/>
          <p:cNvPicPr>
            <a:picLocks noChangeAspect="1" noChangeArrowheads="1"/>
          </p:cNvPicPr>
          <p:nvPr/>
        </p:nvPicPr>
        <p:blipFill>
          <a:blip r:embed="rId3" cstate="print"/>
          <a:srcRect/>
          <a:stretch>
            <a:fillRect/>
          </a:stretch>
        </p:blipFill>
        <p:spPr bwMode="auto">
          <a:xfrm>
            <a:off x="1066800" y="990600"/>
            <a:ext cx="7060065" cy="5297694"/>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868362"/>
          </a:xfrm>
        </p:spPr>
        <p:txBody>
          <a:bodyPr/>
          <a:lstStyle/>
          <a:p>
            <a:r>
              <a:rPr lang="en-US" dirty="0" smtClean="0">
                <a:solidFill>
                  <a:srgbClr val="002060"/>
                </a:solidFill>
                <a:effectLst>
                  <a:outerShdw blurRad="38100" dist="38100" dir="2700000" algn="tl">
                    <a:srgbClr val="000000">
                      <a:alpha val="43137"/>
                    </a:srgbClr>
                  </a:outerShdw>
                </a:effectLst>
              </a:rPr>
              <a:t>Basin Frequencies</a:t>
            </a:r>
            <a:endParaRPr lang="en-US" dirty="0">
              <a:solidFill>
                <a:srgbClr val="002060"/>
              </a:solidFill>
              <a:effectLst>
                <a:outerShdw blurRad="38100" dist="38100" dir="2700000" algn="tl">
                  <a:srgbClr val="000000">
                    <a:alpha val="43137"/>
                  </a:srgbClr>
                </a:outerShdw>
              </a:effectLst>
            </a:endParaRPr>
          </a:p>
        </p:txBody>
      </p:sp>
      <p:pic>
        <p:nvPicPr>
          <p:cNvPr id="87041" name="Picture 1" descr="C:\Users\Kerry\Documents\Riskproject\basin_comp.png"/>
          <p:cNvPicPr>
            <a:picLocks noChangeAspect="1" noChangeArrowheads="1"/>
          </p:cNvPicPr>
          <p:nvPr/>
        </p:nvPicPr>
        <p:blipFill>
          <a:blip r:embed="rId3" cstate="print"/>
          <a:srcRect/>
          <a:stretch>
            <a:fillRect/>
          </a:stretch>
        </p:blipFill>
        <p:spPr bwMode="auto">
          <a:xfrm>
            <a:off x="669655" y="1441450"/>
            <a:ext cx="7949343" cy="511175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D428F"/>
                </a:solidFill>
                <a:effectLst>
                  <a:outerShdw blurRad="38100" dist="38100" dir="2700000" algn="tl">
                    <a:srgbClr val="000000">
                      <a:alpha val="43137"/>
                    </a:srgbClr>
                  </a:outerShdw>
                </a:effectLst>
              </a:rPr>
              <a:t>Spatial Distribution</a:t>
            </a:r>
            <a:endParaRPr lang="en-US" dirty="0">
              <a:solidFill>
                <a:srgbClr val="0D428F"/>
              </a:solidFill>
              <a:effectLst>
                <a:outerShdw blurRad="38100" dist="38100" dir="2700000" algn="tl">
                  <a:srgbClr val="000000">
                    <a:alpha val="43137"/>
                  </a:srgbClr>
                </a:outerShdw>
              </a:effectLst>
            </a:endParaRPr>
          </a:p>
        </p:txBody>
      </p:sp>
      <p:pic>
        <p:nvPicPr>
          <p:cNvPr id="292866" name="Picture 2" descr="C:\Users\Kerry\Documents\Riskproject\gpi_Sept.png"/>
          <p:cNvPicPr>
            <a:picLocks noChangeAspect="1" noChangeArrowheads="1"/>
          </p:cNvPicPr>
          <p:nvPr/>
        </p:nvPicPr>
        <p:blipFill>
          <a:blip r:embed="rId2" cstate="print"/>
          <a:srcRect/>
          <a:stretch>
            <a:fillRect/>
          </a:stretch>
        </p:blipFill>
        <p:spPr bwMode="auto">
          <a:xfrm>
            <a:off x="533143" y="1143000"/>
            <a:ext cx="8294966" cy="5334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3890" name="Picture 2" descr="C:\Users\Kerry\Documents\Riskproject\gpi_Feb.png"/>
          <p:cNvPicPr>
            <a:picLocks noChangeAspect="1" noChangeArrowheads="1"/>
          </p:cNvPicPr>
          <p:nvPr/>
        </p:nvPicPr>
        <p:blipFill>
          <a:blip r:embed="rId2" cstate="print"/>
          <a:srcRect/>
          <a:stretch>
            <a:fillRect/>
          </a:stretch>
        </p:blipFill>
        <p:spPr bwMode="auto">
          <a:xfrm>
            <a:off x="457200" y="1066800"/>
            <a:ext cx="8346883" cy="5367384"/>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3"/>
          </a:xfrm>
        </p:spPr>
        <p:txBody>
          <a:bodyPr rtlCol="0">
            <a:normAutofit fontScale="90000"/>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rPr>
              <a:t>Climate Control of Potential Intensity</a:t>
            </a:r>
            <a:endParaRPr lang="en-US" dirty="0">
              <a:solidFill>
                <a:srgbClr val="FFFF00"/>
              </a:solidFill>
              <a:effectLst>
                <a:outerShdw blurRad="38100" dist="38100" dir="2700000" algn="tl">
                  <a:srgbClr val="000000">
                    <a:alpha val="43137"/>
                  </a:srgbClr>
                </a:outerShdw>
              </a:effectLst>
            </a:endParaRPr>
          </a:p>
        </p:txBody>
      </p:sp>
      <p:graphicFrame>
        <p:nvGraphicFramePr>
          <p:cNvPr id="3074" name="Object 2"/>
          <p:cNvGraphicFramePr>
            <a:graphicFrameLocks noChangeAspect="1"/>
          </p:cNvGraphicFramePr>
          <p:nvPr/>
        </p:nvGraphicFramePr>
        <p:xfrm>
          <a:off x="1387475" y="1676400"/>
          <a:ext cx="7267575" cy="4600575"/>
        </p:xfrm>
        <a:graphic>
          <a:graphicData uri="http://schemas.openxmlformats.org/presentationml/2006/ole">
            <p:oleObj spid="_x0000_s3074" name="Equation" r:id="rId3" imgW="2387520" imgH="1511280" progId="Equation.DSMT4">
              <p:embed/>
            </p:oleObj>
          </a:graphicData>
        </a:graphic>
      </p:graphicFrame>
      <p:sp>
        <p:nvSpPr>
          <p:cNvPr id="3076" name="TextBox 3"/>
          <p:cNvSpPr txBox="1">
            <a:spLocks noChangeArrowheads="1"/>
          </p:cNvSpPr>
          <p:nvPr/>
        </p:nvSpPr>
        <p:spPr bwMode="auto">
          <a:xfrm>
            <a:off x="304800" y="1143000"/>
            <a:ext cx="4648200" cy="461963"/>
          </a:xfrm>
          <a:prstGeom prst="rect">
            <a:avLst/>
          </a:prstGeom>
          <a:noFill/>
          <a:ln w="9525">
            <a:noFill/>
            <a:miter lim="800000"/>
            <a:headEnd/>
            <a:tailEnd/>
          </a:ln>
        </p:spPr>
        <p:txBody>
          <a:bodyPr>
            <a:spAutoFit/>
          </a:bodyPr>
          <a:lstStyle/>
          <a:p>
            <a:r>
              <a:rPr lang="en-US" sz="2400">
                <a:solidFill>
                  <a:srgbClr val="002060"/>
                </a:solidFill>
                <a:latin typeface="Calibri" pitchFamily="34" charset="0"/>
              </a:rPr>
              <a:t>Ocean Surface Energy Balance: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600200"/>
            <a:ext cx="8229600" cy="1143000"/>
          </a:xfrm>
        </p:spPr>
        <p:txBody>
          <a:bodyPr/>
          <a:lstStyle/>
          <a:p>
            <a:r>
              <a:rPr lang="en-US" b="1" dirty="0" smtClean="0">
                <a:solidFill>
                  <a:srgbClr val="174FA9"/>
                </a:solidFill>
                <a:effectLst>
                  <a:outerShdw blurRad="38100" dist="38100" dir="2700000" algn="tl">
                    <a:srgbClr val="000000">
                      <a:alpha val="43137"/>
                    </a:srgbClr>
                  </a:outerShdw>
                </a:effectLst>
              </a:rPr>
              <a:t>The Genesis Puzzle</a:t>
            </a:r>
            <a:endParaRPr lang="en-US" b="1" dirty="0">
              <a:solidFill>
                <a:srgbClr val="174FA9"/>
              </a:solidFill>
              <a:effectLst>
                <a:outerShdw blurRad="38100" dist="38100" dir="2700000" algn="tl">
                  <a:srgbClr val="000000">
                    <a:alpha val="43137"/>
                  </a:srgbClr>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457200" y="1143000"/>
            <a:ext cx="8229600" cy="5334000"/>
          </a:xfrm>
        </p:spPr>
        <p:txBody>
          <a:bodyPr/>
          <a:lstStyle/>
          <a:p>
            <a:r>
              <a:rPr lang="en-US" dirty="0" smtClean="0">
                <a:solidFill>
                  <a:srgbClr val="002060"/>
                </a:solidFill>
              </a:rPr>
              <a:t>Potential intensity is determined by </a:t>
            </a:r>
            <a:r>
              <a:rPr lang="en-US" b="1" i="1" dirty="0" smtClean="0">
                <a:solidFill>
                  <a:srgbClr val="002060"/>
                </a:solidFill>
              </a:rPr>
              <a:t>local </a:t>
            </a:r>
            <a:r>
              <a:rPr lang="en-US" dirty="0" smtClean="0">
                <a:solidFill>
                  <a:srgbClr val="002060"/>
                </a:solidFill>
              </a:rPr>
              <a:t>radiative balance, </a:t>
            </a:r>
            <a:r>
              <a:rPr lang="en-US" b="1" i="1" dirty="0" smtClean="0">
                <a:solidFill>
                  <a:srgbClr val="002060"/>
                </a:solidFill>
              </a:rPr>
              <a:t>local</a:t>
            </a:r>
            <a:r>
              <a:rPr lang="en-US" dirty="0" smtClean="0">
                <a:solidFill>
                  <a:srgbClr val="002060"/>
                </a:solidFill>
              </a:rPr>
              <a:t> convergence of ocean heat flux, </a:t>
            </a:r>
            <a:r>
              <a:rPr lang="en-US" b="1" i="1" dirty="0" smtClean="0">
                <a:solidFill>
                  <a:srgbClr val="002060"/>
                </a:solidFill>
              </a:rPr>
              <a:t>local</a:t>
            </a:r>
            <a:r>
              <a:rPr lang="en-US" dirty="0" smtClean="0">
                <a:solidFill>
                  <a:srgbClr val="002060"/>
                </a:solidFill>
              </a:rPr>
              <a:t> surface wind speed, and local outflow temperature only</a:t>
            </a:r>
          </a:p>
          <a:p>
            <a:r>
              <a:rPr lang="en-US" dirty="0" smtClean="0">
                <a:solidFill>
                  <a:srgbClr val="002060"/>
                </a:solidFill>
              </a:rPr>
              <a:t>Remote influences limited to remote effects on surface wind surface radiation ocean heat flux and, in marginal zones, on outflow temperature</a:t>
            </a:r>
          </a:p>
          <a:p>
            <a:r>
              <a:rPr lang="en-US" dirty="0" smtClean="0">
                <a:solidFill>
                  <a:srgbClr val="002060"/>
                </a:solidFill>
              </a:rPr>
              <a:t>SST </a:t>
            </a:r>
            <a:r>
              <a:rPr lang="en-US" b="1" i="1" dirty="0" smtClean="0">
                <a:solidFill>
                  <a:srgbClr val="002060"/>
                </a:solidFill>
              </a:rPr>
              <a:t>cannot</a:t>
            </a:r>
            <a:r>
              <a:rPr lang="en-US" dirty="0" smtClean="0">
                <a:solidFill>
                  <a:srgbClr val="002060"/>
                </a:solidFill>
              </a:rPr>
              <a:t> vary independently of free atmospheric temperature on long time scales</a:t>
            </a:r>
          </a:p>
          <a:p>
            <a:endParaRPr lang="en-US" dirty="0" smtClean="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C:\Users\Kerry Emaanuel\Riskproject\entropy\PI_trends.png"/>
          <p:cNvPicPr/>
          <p:nvPr/>
        </p:nvPicPr>
        <p:blipFill>
          <a:blip r:embed="rId2" cstate="print"/>
          <a:srcRect/>
          <a:stretch>
            <a:fillRect/>
          </a:stretch>
        </p:blipFill>
        <p:spPr bwMode="auto">
          <a:xfrm>
            <a:off x="1219200" y="1143000"/>
            <a:ext cx="6934200" cy="5334000"/>
          </a:xfrm>
          <a:prstGeom prst="rect">
            <a:avLst/>
          </a:prstGeom>
          <a:noFill/>
          <a:ln w="9525">
            <a:noFill/>
            <a:miter lim="800000"/>
            <a:headEnd/>
            <a:tailEnd/>
          </a:ln>
        </p:spPr>
      </p:pic>
      <p:sp>
        <p:nvSpPr>
          <p:cNvPr id="3" name="TextBox 2"/>
          <p:cNvSpPr txBox="1"/>
          <p:nvPr/>
        </p:nvSpPr>
        <p:spPr>
          <a:xfrm>
            <a:off x="533400" y="228600"/>
            <a:ext cx="8153400" cy="954107"/>
          </a:xfrm>
          <a:prstGeom prst="rect">
            <a:avLst/>
          </a:prstGeom>
          <a:noFill/>
        </p:spPr>
        <p:txBody>
          <a:bodyPr wrap="square" rtlCol="0">
            <a:spAutoFit/>
          </a:bodyPr>
          <a:lstStyle/>
          <a:p>
            <a:pPr algn="ctr"/>
            <a:r>
              <a:rPr lang="en-US" sz="2800" dirty="0" smtClean="0">
                <a:solidFill>
                  <a:srgbClr val="0070C0"/>
                </a:solidFill>
                <a:effectLst>
                  <a:outerShdw blurRad="38100" dist="38100" dir="2700000" algn="tl">
                    <a:srgbClr val="000000">
                      <a:alpha val="43137"/>
                    </a:srgbClr>
                  </a:outerShdw>
                </a:effectLst>
              </a:rPr>
              <a:t>Interpretation of Recent Trends in Potential Intensity</a:t>
            </a:r>
            <a:endParaRPr lang="en-US" sz="2800" dirty="0">
              <a:solidFill>
                <a:srgbClr val="0070C0"/>
              </a:solidFill>
              <a:effectLst>
                <a:outerShdw blurRad="38100" dist="38100" dir="2700000" algn="tl">
                  <a:srgbClr val="000000">
                    <a:alpha val="43137"/>
                  </a:srgbClr>
                </a:outerShdw>
              </a:effectLst>
            </a:endParaRPr>
          </a:p>
        </p:txBody>
      </p:sp>
      <p:sp>
        <p:nvSpPr>
          <p:cNvPr id="4" name="TextBox 3"/>
          <p:cNvSpPr txBox="1"/>
          <p:nvPr/>
        </p:nvSpPr>
        <p:spPr>
          <a:xfrm>
            <a:off x="2438400" y="1981200"/>
            <a:ext cx="1752600" cy="307777"/>
          </a:xfrm>
          <a:prstGeom prst="rect">
            <a:avLst/>
          </a:prstGeom>
          <a:noFill/>
        </p:spPr>
        <p:txBody>
          <a:bodyPr wrap="square" rtlCol="0">
            <a:spAutoFit/>
          </a:bodyPr>
          <a:lstStyle/>
          <a:p>
            <a:r>
              <a:rPr lang="en-US" sz="1400" b="1" dirty="0" smtClean="0">
                <a:solidFill>
                  <a:schemeClr val="accent5"/>
                </a:solidFill>
              </a:rPr>
              <a:t>North Indian</a:t>
            </a:r>
            <a:endParaRPr lang="en-US" sz="1400" b="1" dirty="0">
              <a:solidFill>
                <a:schemeClr val="accent5"/>
              </a:solidFill>
            </a:endParaRPr>
          </a:p>
        </p:txBody>
      </p:sp>
      <p:sp>
        <p:nvSpPr>
          <p:cNvPr id="5" name="TextBox 4"/>
          <p:cNvSpPr txBox="1"/>
          <p:nvPr/>
        </p:nvSpPr>
        <p:spPr>
          <a:xfrm>
            <a:off x="6019800" y="2590800"/>
            <a:ext cx="1981200" cy="307777"/>
          </a:xfrm>
          <a:prstGeom prst="rect">
            <a:avLst/>
          </a:prstGeom>
          <a:noFill/>
        </p:spPr>
        <p:txBody>
          <a:bodyPr wrap="square" rtlCol="0">
            <a:spAutoFit/>
          </a:bodyPr>
          <a:lstStyle/>
          <a:p>
            <a:r>
              <a:rPr lang="en-US" sz="1400" b="1" dirty="0" smtClean="0">
                <a:solidFill>
                  <a:srgbClr val="FF0000"/>
                </a:solidFill>
              </a:rPr>
              <a:t>Western North Pacific</a:t>
            </a:r>
            <a:endParaRPr lang="en-US" sz="1400" b="1" dirty="0">
              <a:solidFill>
                <a:srgbClr val="FF0000"/>
              </a:solidFill>
            </a:endParaRPr>
          </a:p>
        </p:txBody>
      </p:sp>
      <p:sp>
        <p:nvSpPr>
          <p:cNvPr id="6" name="TextBox 5"/>
          <p:cNvSpPr txBox="1"/>
          <p:nvPr/>
        </p:nvSpPr>
        <p:spPr>
          <a:xfrm>
            <a:off x="3352800" y="3200400"/>
            <a:ext cx="1981200" cy="307777"/>
          </a:xfrm>
          <a:prstGeom prst="rect">
            <a:avLst/>
          </a:prstGeom>
          <a:noFill/>
        </p:spPr>
        <p:txBody>
          <a:bodyPr wrap="square" rtlCol="0">
            <a:spAutoFit/>
          </a:bodyPr>
          <a:lstStyle/>
          <a:p>
            <a:r>
              <a:rPr lang="en-US" sz="1400" b="1" dirty="0" smtClean="0">
                <a:solidFill>
                  <a:srgbClr val="891CB4"/>
                </a:solidFill>
              </a:rPr>
              <a:t>Southern Hemisphere</a:t>
            </a:r>
            <a:endParaRPr lang="en-US" sz="1400" b="1" dirty="0">
              <a:solidFill>
                <a:srgbClr val="891CB4"/>
              </a:solidFill>
            </a:endParaRPr>
          </a:p>
        </p:txBody>
      </p:sp>
      <p:sp>
        <p:nvSpPr>
          <p:cNvPr id="7" name="TextBox 6"/>
          <p:cNvSpPr txBox="1"/>
          <p:nvPr/>
        </p:nvSpPr>
        <p:spPr>
          <a:xfrm>
            <a:off x="7162800" y="3429000"/>
            <a:ext cx="1600200" cy="307777"/>
          </a:xfrm>
          <a:prstGeom prst="rect">
            <a:avLst/>
          </a:prstGeom>
          <a:noFill/>
        </p:spPr>
        <p:txBody>
          <a:bodyPr wrap="square" rtlCol="0">
            <a:spAutoFit/>
          </a:bodyPr>
          <a:lstStyle/>
          <a:p>
            <a:r>
              <a:rPr lang="en-US" sz="1400" b="1" dirty="0" smtClean="0">
                <a:solidFill>
                  <a:srgbClr val="0000FF"/>
                </a:solidFill>
              </a:rPr>
              <a:t>North Atlantic</a:t>
            </a:r>
            <a:endParaRPr lang="en-US" sz="1400" b="1" dirty="0">
              <a:solidFill>
                <a:srgbClr val="0000FF"/>
              </a:solidFill>
            </a:endParaRPr>
          </a:p>
        </p:txBody>
      </p:sp>
      <p:sp>
        <p:nvSpPr>
          <p:cNvPr id="8" name="TextBox 7"/>
          <p:cNvSpPr txBox="1"/>
          <p:nvPr/>
        </p:nvSpPr>
        <p:spPr>
          <a:xfrm>
            <a:off x="3886200" y="5181600"/>
            <a:ext cx="1981200" cy="307777"/>
          </a:xfrm>
          <a:prstGeom prst="rect">
            <a:avLst/>
          </a:prstGeom>
          <a:noFill/>
        </p:spPr>
        <p:txBody>
          <a:bodyPr wrap="square" rtlCol="0">
            <a:spAutoFit/>
          </a:bodyPr>
          <a:lstStyle/>
          <a:p>
            <a:r>
              <a:rPr lang="en-US" sz="1400" b="1" dirty="0" smtClean="0">
                <a:solidFill>
                  <a:srgbClr val="006600"/>
                </a:solidFill>
              </a:rPr>
              <a:t>Eastern North Pacific</a:t>
            </a:r>
            <a:endParaRPr lang="en-US" sz="1400" b="1" dirty="0">
              <a:solidFill>
                <a:srgbClr val="006600"/>
              </a:solidFill>
            </a:endParaRPr>
          </a:p>
        </p:txBody>
      </p:sp>
      <p:sp>
        <p:nvSpPr>
          <p:cNvPr id="9" name="TextBox 8"/>
          <p:cNvSpPr txBox="1"/>
          <p:nvPr/>
        </p:nvSpPr>
        <p:spPr>
          <a:xfrm>
            <a:off x="914400" y="6248400"/>
            <a:ext cx="7696200" cy="400110"/>
          </a:xfrm>
          <a:prstGeom prst="rect">
            <a:avLst/>
          </a:prstGeom>
          <a:noFill/>
        </p:spPr>
        <p:txBody>
          <a:bodyPr wrap="square" rtlCol="0">
            <a:spAutoFit/>
          </a:bodyPr>
          <a:lstStyle/>
          <a:p>
            <a:pPr algn="ctr"/>
            <a:r>
              <a:rPr lang="en-US" sz="2000" dirty="0" smtClean="0">
                <a:solidFill>
                  <a:srgbClr val="0070C0"/>
                </a:solidFill>
              </a:rPr>
              <a:t>From NCAR/NCEP reanalysis data, 1980-2008</a:t>
            </a:r>
            <a:endParaRPr lang="en-US" sz="2000" dirty="0">
              <a:solidFill>
                <a:srgbClr val="0070C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914400" y="1676400"/>
            <a:ext cx="7467600" cy="2800767"/>
          </a:xfrm>
          <a:prstGeom prst="rect">
            <a:avLst/>
          </a:prstGeom>
          <a:noFill/>
        </p:spPr>
        <p:txBody>
          <a:bodyPr wrap="square" rtlCol="0">
            <a:spAutoFit/>
          </a:bodyPr>
          <a:lstStyle/>
          <a:p>
            <a:pPr algn="ctr"/>
            <a:r>
              <a:rPr lang="en-US" sz="3600" dirty="0" smtClean="0">
                <a:solidFill>
                  <a:srgbClr val="0070C0"/>
                </a:solidFill>
                <a:effectLst>
                  <a:outerShdw blurRad="38100" dist="38100" dir="2700000" algn="tl">
                    <a:srgbClr val="000000">
                      <a:alpha val="43137"/>
                    </a:srgbClr>
                  </a:outerShdw>
                </a:effectLst>
              </a:rPr>
              <a:t>Potential intensity has been increasing by about 12 ms</a:t>
            </a:r>
            <a:r>
              <a:rPr lang="en-US" sz="3600" baseline="30000" dirty="0" smtClean="0">
                <a:solidFill>
                  <a:srgbClr val="0070C0"/>
                </a:solidFill>
                <a:effectLst>
                  <a:outerShdw blurRad="38100" dist="38100" dir="2700000" algn="tl">
                    <a:srgbClr val="000000">
                      <a:alpha val="43137"/>
                    </a:srgbClr>
                  </a:outerShdw>
                </a:effectLst>
              </a:rPr>
              <a:t>-1</a:t>
            </a:r>
            <a:r>
              <a:rPr lang="en-US" sz="3600" dirty="0" smtClean="0">
                <a:solidFill>
                  <a:srgbClr val="0070C0"/>
                </a:solidFill>
                <a:effectLst>
                  <a:outerShdw blurRad="38100" dist="38100" dir="2700000" algn="tl">
                    <a:srgbClr val="000000">
                      <a:alpha val="43137"/>
                    </a:srgbClr>
                  </a:outerShdw>
                </a:effectLst>
              </a:rPr>
              <a:t>K</a:t>
            </a:r>
            <a:r>
              <a:rPr lang="en-US" sz="3600" baseline="30000" dirty="0" smtClean="0">
                <a:solidFill>
                  <a:srgbClr val="0070C0"/>
                </a:solidFill>
                <a:effectLst>
                  <a:outerShdw blurRad="38100" dist="38100" dir="2700000" algn="tl">
                    <a:srgbClr val="000000">
                      <a:alpha val="43137"/>
                    </a:srgbClr>
                  </a:outerShdw>
                </a:effectLst>
              </a:rPr>
              <a:t>-1</a:t>
            </a:r>
            <a:r>
              <a:rPr lang="en-US" sz="3600" dirty="0" smtClean="0">
                <a:solidFill>
                  <a:srgbClr val="0070C0"/>
                </a:solidFill>
                <a:effectLst>
                  <a:outerShdw blurRad="38100" dist="38100" dir="2700000" algn="tl">
                    <a:srgbClr val="000000">
                      <a:alpha val="43137"/>
                    </a:srgbClr>
                  </a:outerShdw>
                </a:effectLst>
              </a:rPr>
              <a:t>, compared to accepted value of 4 ms</a:t>
            </a:r>
            <a:r>
              <a:rPr lang="en-US" sz="3600" baseline="30000" dirty="0" smtClean="0">
                <a:solidFill>
                  <a:srgbClr val="0070C0"/>
                </a:solidFill>
                <a:effectLst>
                  <a:outerShdw blurRad="38100" dist="38100" dir="2700000" algn="tl">
                    <a:srgbClr val="000000">
                      <a:alpha val="43137"/>
                    </a:srgbClr>
                  </a:outerShdw>
                </a:effectLst>
              </a:rPr>
              <a:t>-1</a:t>
            </a:r>
            <a:r>
              <a:rPr lang="en-US" sz="3600" dirty="0" smtClean="0">
                <a:solidFill>
                  <a:srgbClr val="0070C0"/>
                </a:solidFill>
                <a:effectLst>
                  <a:outerShdw blurRad="38100" dist="38100" dir="2700000" algn="tl">
                    <a:srgbClr val="000000">
                      <a:alpha val="43137"/>
                    </a:srgbClr>
                  </a:outerShdw>
                </a:effectLst>
              </a:rPr>
              <a:t>K</a:t>
            </a:r>
            <a:r>
              <a:rPr lang="en-US" sz="3600" baseline="30000" dirty="0" smtClean="0">
                <a:solidFill>
                  <a:srgbClr val="0070C0"/>
                </a:solidFill>
                <a:effectLst>
                  <a:outerShdw blurRad="38100" dist="38100" dir="2700000" algn="tl">
                    <a:srgbClr val="000000">
                      <a:alpha val="43137"/>
                    </a:srgbClr>
                  </a:outerShdw>
                </a:effectLst>
              </a:rPr>
              <a:t>-1</a:t>
            </a:r>
            <a:r>
              <a:rPr lang="en-US" sz="3600" dirty="0" smtClean="0">
                <a:solidFill>
                  <a:srgbClr val="0070C0"/>
                </a:solidFill>
                <a:effectLst>
                  <a:outerShdw blurRad="38100" dist="38100" dir="2700000" algn="tl">
                    <a:srgbClr val="000000">
                      <a:alpha val="43137"/>
                    </a:srgbClr>
                  </a:outerShdw>
                </a:effectLst>
              </a:rPr>
              <a:t>. What is the source of this discrepancy?</a:t>
            </a:r>
          </a:p>
          <a:p>
            <a:r>
              <a:rPr lang="en-US" sz="3200" dirty="0" smtClean="0"/>
              <a:t> </a:t>
            </a:r>
            <a:endParaRPr lang="en-US" sz="3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52400" y="228600"/>
            <a:ext cx="8686800" cy="523220"/>
          </a:xfrm>
          <a:prstGeom prst="rect">
            <a:avLst/>
          </a:prstGeom>
          <a:noFill/>
        </p:spPr>
        <p:txBody>
          <a:bodyPr wrap="square" rtlCol="0">
            <a:spAutoFit/>
          </a:bodyPr>
          <a:lstStyle/>
          <a:p>
            <a:pPr algn="ctr"/>
            <a:r>
              <a:rPr lang="en-US" sz="2800" dirty="0" smtClean="0">
                <a:solidFill>
                  <a:srgbClr val="0070C0"/>
                </a:solidFill>
                <a:effectLst>
                  <a:outerShdw blurRad="38100" dist="38100" dir="2700000" algn="tl">
                    <a:srgbClr val="000000">
                      <a:alpha val="43137"/>
                    </a:srgbClr>
                  </a:outerShdw>
                </a:effectLst>
              </a:rPr>
              <a:t>Answer:  Potential Intensity is not a function of SST </a:t>
            </a:r>
            <a:r>
              <a:rPr lang="en-US" sz="2800" i="1" dirty="0" smtClean="0">
                <a:solidFill>
                  <a:srgbClr val="0070C0"/>
                </a:solidFill>
                <a:effectLst>
                  <a:outerShdw blurRad="38100" dist="38100" dir="2700000" algn="tl">
                    <a:srgbClr val="000000">
                      <a:alpha val="43137"/>
                    </a:srgbClr>
                  </a:outerShdw>
                </a:effectLst>
              </a:rPr>
              <a:t>per se</a:t>
            </a:r>
          </a:p>
        </p:txBody>
      </p:sp>
      <p:pic>
        <p:nvPicPr>
          <p:cNvPr id="2050" name="Picture 2" descr="C:\Users\Kerry\Documents\Convect\RCnew\single column PI vs SST.png"/>
          <p:cNvPicPr>
            <a:picLocks noChangeAspect="1" noChangeArrowheads="1"/>
          </p:cNvPicPr>
          <p:nvPr/>
        </p:nvPicPr>
        <p:blipFill>
          <a:blip r:embed="rId2" cstate="print"/>
          <a:srcRect/>
          <a:stretch>
            <a:fillRect/>
          </a:stretch>
        </p:blipFill>
        <p:spPr bwMode="auto">
          <a:xfrm>
            <a:off x="1295400" y="762000"/>
            <a:ext cx="6499822" cy="4876800"/>
          </a:xfrm>
          <a:prstGeom prst="rect">
            <a:avLst/>
          </a:prstGeom>
          <a:noFill/>
        </p:spPr>
      </p:pic>
      <p:sp>
        <p:nvSpPr>
          <p:cNvPr id="4" name="Rectangle 3"/>
          <p:cNvSpPr/>
          <p:nvPr/>
        </p:nvSpPr>
        <p:spPr>
          <a:xfrm>
            <a:off x="1066800" y="5715000"/>
            <a:ext cx="7086600" cy="830997"/>
          </a:xfrm>
          <a:prstGeom prst="rect">
            <a:avLst/>
          </a:prstGeom>
        </p:spPr>
        <p:txBody>
          <a:bodyPr wrap="square">
            <a:spAutoFit/>
          </a:bodyPr>
          <a:lstStyle/>
          <a:p>
            <a:pPr algn="ctr"/>
            <a:r>
              <a:rPr lang="en-US" sz="2400" dirty="0" smtClean="0">
                <a:solidFill>
                  <a:srgbClr val="002060"/>
                </a:solidFill>
              </a:rPr>
              <a:t>Showing potential intensity vs. SST, varying mean surface wind </a:t>
            </a:r>
            <a:r>
              <a:rPr lang="en-US" sz="2400" dirty="0" smtClean="0">
                <a:solidFill>
                  <a:srgbClr val="0070C0"/>
                </a:solidFill>
              </a:rPr>
              <a:t>(</a:t>
            </a:r>
            <a:r>
              <a:rPr lang="en-US" sz="2400" dirty="0" smtClean="0">
                <a:solidFill>
                  <a:srgbClr val="0000FF"/>
                </a:solidFill>
              </a:rPr>
              <a:t>blue</a:t>
            </a:r>
            <a:r>
              <a:rPr lang="en-US" sz="2400" dirty="0" smtClean="0">
                <a:solidFill>
                  <a:srgbClr val="0070C0"/>
                </a:solidFill>
              </a:rPr>
              <a:t>) </a:t>
            </a:r>
            <a:r>
              <a:rPr lang="en-US" sz="2400" dirty="0" smtClean="0">
                <a:solidFill>
                  <a:srgbClr val="002060"/>
                </a:solidFill>
              </a:rPr>
              <a:t>and CO</a:t>
            </a:r>
            <a:r>
              <a:rPr lang="en-US" sz="2400" baseline="-25000" dirty="0" smtClean="0">
                <a:solidFill>
                  <a:srgbClr val="002060"/>
                </a:solidFill>
              </a:rPr>
              <a:t>2</a:t>
            </a:r>
            <a:r>
              <a:rPr lang="en-US" sz="2400" dirty="0" smtClean="0">
                <a:solidFill>
                  <a:srgbClr val="002060"/>
                </a:solidFill>
              </a:rPr>
              <a:t> content </a:t>
            </a:r>
            <a:r>
              <a:rPr lang="en-US" sz="2400" dirty="0" smtClean="0">
                <a:solidFill>
                  <a:srgbClr val="0070C0"/>
                </a:solidFill>
              </a:rPr>
              <a:t>(</a:t>
            </a:r>
            <a:r>
              <a:rPr lang="en-US" sz="2400" dirty="0" smtClean="0">
                <a:solidFill>
                  <a:srgbClr val="006600"/>
                </a:solidFill>
              </a:rPr>
              <a:t>green</a:t>
            </a:r>
            <a:r>
              <a:rPr lang="en-US" sz="2400" dirty="0" smtClean="0">
                <a:solidFill>
                  <a:srgbClr val="0070C0"/>
                </a:solidFill>
              </a:rPr>
              <a:t>) </a:t>
            </a:r>
            <a:endParaRPr lang="en-US" sz="2400" dirty="0">
              <a:solidFill>
                <a:srgbClr val="0070C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143000" y="2743200"/>
          <a:ext cx="6761480" cy="1676400"/>
        </p:xfrm>
        <a:graphic>
          <a:graphicData uri="http://schemas.openxmlformats.org/presentationml/2006/ole">
            <p:oleObj spid="_x0000_s208898" name="Equation" r:id="rId3" imgW="1536480" imgH="380880" progId="Equation.DSMT4">
              <p:embed/>
            </p:oleObj>
          </a:graphicData>
        </a:graphic>
      </p:graphicFrame>
      <p:sp>
        <p:nvSpPr>
          <p:cNvPr id="3" name="TextBox 2"/>
          <p:cNvSpPr txBox="1"/>
          <p:nvPr/>
        </p:nvSpPr>
        <p:spPr>
          <a:xfrm>
            <a:off x="381000" y="609600"/>
            <a:ext cx="8153400" cy="954107"/>
          </a:xfrm>
          <a:prstGeom prst="rect">
            <a:avLst/>
          </a:prstGeom>
          <a:noFill/>
        </p:spPr>
        <p:txBody>
          <a:bodyPr wrap="square" rtlCol="0">
            <a:spAutoFit/>
          </a:bodyPr>
          <a:lstStyle/>
          <a:p>
            <a:pPr algn="ctr"/>
            <a:r>
              <a:rPr lang="en-US" sz="2800" dirty="0" smtClean="0">
                <a:solidFill>
                  <a:srgbClr val="0070C0"/>
                </a:solidFill>
                <a:effectLst>
                  <a:outerShdw blurRad="38100" dist="38100" dir="2700000" algn="tl">
                    <a:srgbClr val="000000">
                      <a:alpha val="43137"/>
                    </a:srgbClr>
                  </a:outerShdw>
                </a:effectLst>
              </a:rPr>
              <a:t>Combine expression for potential intensity, </a:t>
            </a:r>
            <a:r>
              <a:rPr lang="en-US" sz="2800" i="1" dirty="0" err="1" smtClean="0">
                <a:solidFill>
                  <a:srgbClr val="0070C0"/>
                </a:solidFill>
                <a:effectLst>
                  <a:outerShdw blurRad="38100" dist="38100" dir="2700000" algn="tl">
                    <a:srgbClr val="000000">
                      <a:alpha val="43137"/>
                    </a:srgbClr>
                  </a:outerShdw>
                </a:effectLst>
              </a:rPr>
              <a:t>V</a:t>
            </a:r>
            <a:r>
              <a:rPr lang="en-US" sz="2800" i="1" baseline="-25000" dirty="0" err="1" smtClean="0">
                <a:solidFill>
                  <a:srgbClr val="0070C0"/>
                </a:solidFill>
                <a:effectLst>
                  <a:outerShdw blurRad="38100" dist="38100" dir="2700000" algn="tl">
                    <a:srgbClr val="000000">
                      <a:alpha val="43137"/>
                    </a:srgbClr>
                  </a:outerShdw>
                </a:effectLst>
              </a:rPr>
              <a:t>max</a:t>
            </a:r>
            <a:r>
              <a:rPr lang="en-US" sz="2800" dirty="0" smtClean="0">
                <a:solidFill>
                  <a:srgbClr val="0070C0"/>
                </a:solidFill>
                <a:effectLst>
                  <a:outerShdw blurRad="38100" dist="38100" dir="2700000" algn="tl">
                    <a:srgbClr val="000000">
                      <a:alpha val="43137"/>
                    </a:srgbClr>
                  </a:outerShdw>
                </a:effectLst>
              </a:rPr>
              <a:t>, with energy balance of ocean mixed layer:</a:t>
            </a:r>
            <a:endParaRPr lang="en-US" sz="2800" dirty="0">
              <a:solidFill>
                <a:srgbClr val="0070C0"/>
              </a:solidFill>
              <a:effectLst>
                <a:outerShdw blurRad="38100" dist="38100" dir="2700000" algn="tl">
                  <a:srgbClr val="000000">
                    <a:alpha val="43137"/>
                  </a:srgbClr>
                </a:outerShdw>
              </a:effectLst>
            </a:endParaRPr>
          </a:p>
        </p:txBody>
      </p:sp>
      <p:sp>
        <p:nvSpPr>
          <p:cNvPr id="4" name="TextBox 3"/>
          <p:cNvSpPr txBox="1"/>
          <p:nvPr/>
        </p:nvSpPr>
        <p:spPr>
          <a:xfrm>
            <a:off x="1524000" y="5410200"/>
            <a:ext cx="6400800" cy="830997"/>
          </a:xfrm>
          <a:prstGeom prst="rect">
            <a:avLst/>
          </a:prstGeom>
          <a:noFill/>
        </p:spPr>
        <p:txBody>
          <a:bodyPr wrap="square" rtlCol="0">
            <a:spAutoFit/>
          </a:bodyPr>
          <a:lstStyle/>
          <a:p>
            <a:pPr algn="ctr"/>
            <a:r>
              <a:rPr lang="en-US" sz="2400" dirty="0" smtClean="0">
                <a:solidFill>
                  <a:srgbClr val="0070C0"/>
                </a:solidFill>
              </a:rPr>
              <a:t>Valid on time scales &gt; thermal equilibration time of ocean mixed layer (~ 2 years)</a:t>
            </a:r>
            <a:endParaRPr lang="en-US" sz="2400" dirty="0">
              <a:solidFill>
                <a:srgbClr val="0070C0"/>
              </a:solidFill>
            </a:endParaRPr>
          </a:p>
        </p:txBody>
      </p:sp>
      <p:sp>
        <p:nvSpPr>
          <p:cNvPr id="5" name="TextBox 4"/>
          <p:cNvSpPr txBox="1"/>
          <p:nvPr/>
        </p:nvSpPr>
        <p:spPr>
          <a:xfrm>
            <a:off x="2209800" y="2209800"/>
            <a:ext cx="762000" cy="400110"/>
          </a:xfrm>
          <a:prstGeom prst="rect">
            <a:avLst/>
          </a:prstGeom>
          <a:noFill/>
        </p:spPr>
        <p:txBody>
          <a:bodyPr wrap="square" rtlCol="0">
            <a:spAutoFit/>
          </a:bodyPr>
          <a:lstStyle/>
          <a:p>
            <a:r>
              <a:rPr lang="en-US" sz="2000" b="1" dirty="0" smtClean="0">
                <a:solidFill>
                  <a:srgbClr val="006600"/>
                </a:solidFill>
              </a:rPr>
              <a:t>SST</a:t>
            </a:r>
            <a:endParaRPr lang="en-US" sz="2000" b="1" dirty="0">
              <a:solidFill>
                <a:srgbClr val="006600"/>
              </a:solidFill>
            </a:endParaRPr>
          </a:p>
        </p:txBody>
      </p:sp>
      <p:sp>
        <p:nvSpPr>
          <p:cNvPr id="6" name="TextBox 5"/>
          <p:cNvSpPr txBox="1"/>
          <p:nvPr/>
        </p:nvSpPr>
        <p:spPr>
          <a:xfrm>
            <a:off x="3124200" y="2209800"/>
            <a:ext cx="1371600" cy="400110"/>
          </a:xfrm>
          <a:prstGeom prst="rect">
            <a:avLst/>
          </a:prstGeom>
          <a:noFill/>
        </p:spPr>
        <p:txBody>
          <a:bodyPr wrap="square" rtlCol="0">
            <a:spAutoFit/>
          </a:bodyPr>
          <a:lstStyle/>
          <a:p>
            <a:r>
              <a:rPr lang="en-US" sz="2000" b="1" dirty="0" smtClean="0">
                <a:solidFill>
                  <a:srgbClr val="006600"/>
                </a:solidFill>
              </a:rPr>
              <a:t>Outflow T</a:t>
            </a:r>
            <a:endParaRPr lang="en-US" sz="2000" b="1" dirty="0">
              <a:solidFill>
                <a:srgbClr val="006600"/>
              </a:solidFill>
            </a:endParaRPr>
          </a:p>
        </p:txBody>
      </p:sp>
      <p:sp>
        <p:nvSpPr>
          <p:cNvPr id="7" name="TextBox 6"/>
          <p:cNvSpPr txBox="1"/>
          <p:nvPr/>
        </p:nvSpPr>
        <p:spPr>
          <a:xfrm>
            <a:off x="3733800" y="1828800"/>
            <a:ext cx="3276600" cy="400110"/>
          </a:xfrm>
          <a:prstGeom prst="rect">
            <a:avLst/>
          </a:prstGeom>
          <a:noFill/>
        </p:spPr>
        <p:txBody>
          <a:bodyPr wrap="square" rtlCol="0">
            <a:spAutoFit/>
          </a:bodyPr>
          <a:lstStyle/>
          <a:p>
            <a:r>
              <a:rPr lang="en-US" sz="2000" b="1" dirty="0" smtClean="0">
                <a:solidFill>
                  <a:srgbClr val="006600"/>
                </a:solidFill>
              </a:rPr>
              <a:t>Net surface </a:t>
            </a:r>
            <a:r>
              <a:rPr lang="en-US" sz="2000" b="1" dirty="0">
                <a:solidFill>
                  <a:srgbClr val="006600"/>
                </a:solidFill>
              </a:rPr>
              <a:t>r</a:t>
            </a:r>
            <a:r>
              <a:rPr lang="en-US" sz="2000" b="1" dirty="0" smtClean="0">
                <a:solidFill>
                  <a:srgbClr val="006600"/>
                </a:solidFill>
              </a:rPr>
              <a:t>adiative </a:t>
            </a:r>
            <a:r>
              <a:rPr lang="en-US" sz="2000" b="1" dirty="0">
                <a:solidFill>
                  <a:srgbClr val="006600"/>
                </a:solidFill>
              </a:rPr>
              <a:t>f</a:t>
            </a:r>
            <a:r>
              <a:rPr lang="en-US" sz="2000" b="1" dirty="0" smtClean="0">
                <a:solidFill>
                  <a:srgbClr val="006600"/>
                </a:solidFill>
              </a:rPr>
              <a:t>lux</a:t>
            </a:r>
            <a:endParaRPr lang="en-US" sz="2000" b="1" dirty="0">
              <a:solidFill>
                <a:srgbClr val="006600"/>
              </a:solidFill>
            </a:endParaRPr>
          </a:p>
        </p:txBody>
      </p:sp>
      <p:sp>
        <p:nvSpPr>
          <p:cNvPr id="8" name="TextBox 7"/>
          <p:cNvSpPr txBox="1"/>
          <p:nvPr/>
        </p:nvSpPr>
        <p:spPr>
          <a:xfrm>
            <a:off x="4572000" y="2209800"/>
            <a:ext cx="2971800" cy="400110"/>
          </a:xfrm>
          <a:prstGeom prst="rect">
            <a:avLst/>
          </a:prstGeom>
          <a:noFill/>
        </p:spPr>
        <p:txBody>
          <a:bodyPr wrap="square" rtlCol="0">
            <a:spAutoFit/>
          </a:bodyPr>
          <a:lstStyle/>
          <a:p>
            <a:r>
              <a:rPr lang="en-US" sz="2000" b="1" dirty="0" smtClean="0">
                <a:solidFill>
                  <a:srgbClr val="006600"/>
                </a:solidFill>
              </a:rPr>
              <a:t>Ocean mixed layer depth</a:t>
            </a:r>
            <a:endParaRPr lang="en-US" sz="2000" b="1" dirty="0">
              <a:solidFill>
                <a:srgbClr val="006600"/>
              </a:solidFill>
            </a:endParaRPr>
          </a:p>
        </p:txBody>
      </p:sp>
      <p:sp>
        <p:nvSpPr>
          <p:cNvPr id="9" name="TextBox 8"/>
          <p:cNvSpPr txBox="1"/>
          <p:nvPr/>
        </p:nvSpPr>
        <p:spPr>
          <a:xfrm>
            <a:off x="6096000" y="2514600"/>
            <a:ext cx="2819400" cy="400110"/>
          </a:xfrm>
          <a:prstGeom prst="rect">
            <a:avLst/>
          </a:prstGeom>
          <a:noFill/>
        </p:spPr>
        <p:txBody>
          <a:bodyPr wrap="square" rtlCol="0">
            <a:spAutoFit/>
          </a:bodyPr>
          <a:lstStyle/>
          <a:p>
            <a:r>
              <a:rPr lang="en-US" sz="2000" b="1" dirty="0" smtClean="0">
                <a:solidFill>
                  <a:srgbClr val="006600"/>
                </a:solidFill>
              </a:rPr>
              <a:t>Mixed layer heat flux</a:t>
            </a:r>
            <a:endParaRPr lang="en-US" sz="2000" b="1" dirty="0">
              <a:solidFill>
                <a:srgbClr val="006600"/>
              </a:solidFill>
            </a:endParaRPr>
          </a:p>
        </p:txBody>
      </p:sp>
      <p:sp>
        <p:nvSpPr>
          <p:cNvPr id="10" name="TextBox 9"/>
          <p:cNvSpPr txBox="1"/>
          <p:nvPr/>
        </p:nvSpPr>
        <p:spPr>
          <a:xfrm>
            <a:off x="2895600" y="4495800"/>
            <a:ext cx="2133600" cy="400110"/>
          </a:xfrm>
          <a:prstGeom prst="rect">
            <a:avLst/>
          </a:prstGeom>
          <a:noFill/>
        </p:spPr>
        <p:txBody>
          <a:bodyPr wrap="square" rtlCol="0">
            <a:spAutoFit/>
          </a:bodyPr>
          <a:lstStyle/>
          <a:p>
            <a:r>
              <a:rPr lang="en-US" sz="2000" b="1" dirty="0" smtClean="0">
                <a:solidFill>
                  <a:srgbClr val="006600"/>
                </a:solidFill>
              </a:rPr>
              <a:t>Drag coefficient</a:t>
            </a:r>
            <a:endParaRPr lang="en-US" sz="2000" b="1" dirty="0">
              <a:solidFill>
                <a:srgbClr val="006600"/>
              </a:solidFill>
            </a:endParaRPr>
          </a:p>
        </p:txBody>
      </p:sp>
      <p:sp>
        <p:nvSpPr>
          <p:cNvPr id="11" name="TextBox 10"/>
          <p:cNvSpPr txBox="1"/>
          <p:nvPr/>
        </p:nvSpPr>
        <p:spPr>
          <a:xfrm>
            <a:off x="5029200" y="4495800"/>
            <a:ext cx="2971800" cy="400110"/>
          </a:xfrm>
          <a:prstGeom prst="rect">
            <a:avLst/>
          </a:prstGeom>
          <a:noFill/>
        </p:spPr>
        <p:txBody>
          <a:bodyPr wrap="square" rtlCol="0">
            <a:spAutoFit/>
          </a:bodyPr>
          <a:lstStyle/>
          <a:p>
            <a:r>
              <a:rPr lang="en-US" sz="2000" b="1" dirty="0" smtClean="0">
                <a:solidFill>
                  <a:srgbClr val="006600"/>
                </a:solidFill>
              </a:rPr>
              <a:t>Mean surface wind speed</a:t>
            </a:r>
            <a:endParaRPr lang="en-US" sz="2000" b="1" dirty="0">
              <a:solidFill>
                <a:srgbClr val="006600"/>
              </a:solidFill>
            </a:endParaRPr>
          </a:p>
        </p:txBody>
      </p:sp>
      <p:cxnSp>
        <p:nvCxnSpPr>
          <p:cNvPr id="13" name="Straight Arrow Connector 12"/>
          <p:cNvCxnSpPr/>
          <p:nvPr/>
        </p:nvCxnSpPr>
        <p:spPr>
          <a:xfrm rot="10800000" flipV="1">
            <a:off x="7010400" y="2895600"/>
            <a:ext cx="1295400" cy="228600"/>
          </a:xfrm>
          <a:prstGeom prst="straightConnector1">
            <a:avLst/>
          </a:prstGeom>
          <a:ln w="127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5257800" y="2590800"/>
            <a:ext cx="457200" cy="457200"/>
          </a:xfrm>
          <a:prstGeom prst="straightConnector1">
            <a:avLst/>
          </a:prstGeom>
          <a:ln w="127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H="1">
            <a:off x="4152106" y="2477294"/>
            <a:ext cx="610394" cy="75406"/>
          </a:xfrm>
          <a:prstGeom prst="straightConnector1">
            <a:avLst/>
          </a:prstGeom>
          <a:ln w="127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3543300" y="2628900"/>
            <a:ext cx="304800" cy="228600"/>
          </a:xfrm>
          <a:prstGeom prst="straightConnector1">
            <a:avLst/>
          </a:prstGeom>
          <a:ln w="127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H="1">
            <a:off x="2514600" y="2590800"/>
            <a:ext cx="304800" cy="304800"/>
          </a:xfrm>
          <a:prstGeom prst="straightConnector1">
            <a:avLst/>
          </a:prstGeom>
          <a:ln w="127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6858000" y="4267200"/>
            <a:ext cx="609600" cy="304800"/>
          </a:xfrm>
          <a:prstGeom prst="straightConnector1">
            <a:avLst/>
          </a:prstGeom>
          <a:ln w="127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191000" y="4114800"/>
            <a:ext cx="838200" cy="381000"/>
          </a:xfrm>
          <a:prstGeom prst="straightConnector1">
            <a:avLst/>
          </a:prstGeom>
          <a:ln w="12700">
            <a:solidFill>
              <a:srgbClr val="00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630362"/>
          </a:xfrm>
        </p:spPr>
        <p:txBody>
          <a:bodyPr>
            <a:normAutofit fontScale="90000"/>
          </a:bodyPr>
          <a:lstStyle/>
          <a:p>
            <a:r>
              <a:rPr lang="en-US" sz="3600" dirty="0" smtClean="0">
                <a:solidFill>
                  <a:srgbClr val="000099"/>
                </a:solidFill>
                <a:effectLst>
                  <a:outerShdw blurRad="38100" dist="38100" dir="2700000" algn="tl">
                    <a:srgbClr val="000000">
                      <a:alpha val="43137"/>
                    </a:srgbClr>
                  </a:outerShdw>
                </a:effectLst>
              </a:rPr>
              <a:t>Surface wind speeds have not changed much since 1980. Key variable:  Outflow temperature, which in general decreases with:</a:t>
            </a:r>
            <a:endParaRPr lang="en-US" dirty="0">
              <a:solidFill>
                <a:srgbClr val="000099"/>
              </a:solidFill>
            </a:endParaRPr>
          </a:p>
        </p:txBody>
      </p:sp>
      <p:sp>
        <p:nvSpPr>
          <p:cNvPr id="4" name="Content Placeholder 3"/>
          <p:cNvSpPr>
            <a:spLocks noGrp="1"/>
          </p:cNvSpPr>
          <p:nvPr>
            <p:ph idx="1"/>
          </p:nvPr>
        </p:nvSpPr>
        <p:spPr>
          <a:xfrm>
            <a:off x="457200" y="2438400"/>
            <a:ext cx="8229600" cy="3687763"/>
          </a:xfrm>
        </p:spPr>
        <p:txBody>
          <a:bodyPr>
            <a:normAutofit/>
          </a:bodyPr>
          <a:lstStyle/>
          <a:p>
            <a:r>
              <a:rPr lang="en-US" sz="3600" dirty="0" smtClean="0">
                <a:solidFill>
                  <a:srgbClr val="000099"/>
                </a:solidFill>
              </a:rPr>
              <a:t>Increasing SST</a:t>
            </a:r>
          </a:p>
          <a:p>
            <a:endParaRPr lang="en-US" sz="3600" dirty="0">
              <a:solidFill>
                <a:srgbClr val="000099"/>
              </a:solidFill>
            </a:endParaRPr>
          </a:p>
          <a:p>
            <a:r>
              <a:rPr lang="en-US" sz="3600" dirty="0" smtClean="0">
                <a:solidFill>
                  <a:srgbClr val="000099"/>
                </a:solidFill>
              </a:rPr>
              <a:t>Decreasing temperature of lower stratosphere and/or troposphere transition layer</a:t>
            </a:r>
            <a:endParaRPr lang="en-US" sz="3600" dirty="0">
              <a:solidFill>
                <a:srgbClr val="000099"/>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rtlCol="0">
            <a:normAutofit/>
          </a:bodyPr>
          <a:lstStyle/>
          <a:p>
            <a:pPr fontAlgn="auto">
              <a:spcAft>
                <a:spcPts val="0"/>
              </a:spcAft>
              <a:defRPr/>
            </a:pPr>
            <a:r>
              <a:rPr lang="en-US" sz="3200" dirty="0" smtClean="0">
                <a:solidFill>
                  <a:srgbClr val="002060"/>
                </a:solidFill>
                <a:effectLst>
                  <a:outerShdw blurRad="38100" dist="38100" dir="2700000" algn="tl">
                    <a:srgbClr val="000000">
                      <a:alpha val="43137"/>
                    </a:srgbClr>
                  </a:outerShdw>
                </a:effectLst>
              </a:rPr>
              <a:t>Importance of Trends in Outflow Temperature</a:t>
            </a:r>
            <a:endParaRPr lang="en-US" sz="3200" dirty="0">
              <a:solidFill>
                <a:srgbClr val="002060"/>
              </a:solidFill>
              <a:effectLst>
                <a:outerShdw blurRad="38100" dist="38100" dir="2700000" algn="tl">
                  <a:srgbClr val="000000">
                    <a:alpha val="43137"/>
                  </a:srgbClr>
                </a:outerShdw>
              </a:effectLst>
            </a:endParaRPr>
          </a:p>
        </p:txBody>
      </p:sp>
      <p:pic>
        <p:nvPicPr>
          <p:cNvPr id="13315" name="Picture 2" descr="C:\Users\Kerry Emaanuel\Riskproject\entropy\To_trends.png"/>
          <p:cNvPicPr>
            <a:picLocks noChangeAspect="1" noChangeArrowheads="1"/>
          </p:cNvPicPr>
          <p:nvPr/>
        </p:nvPicPr>
        <p:blipFill>
          <a:blip r:embed="rId2" cstate="print"/>
          <a:srcRect/>
          <a:stretch>
            <a:fillRect/>
          </a:stretch>
        </p:blipFill>
        <p:spPr bwMode="auto">
          <a:xfrm>
            <a:off x="750888" y="914400"/>
            <a:ext cx="7794625" cy="5607050"/>
          </a:xfrm>
          <a:prstGeom prst="rect">
            <a:avLst/>
          </a:prstGeom>
          <a:noFill/>
          <a:ln w="9525">
            <a:noFill/>
            <a:miter lim="800000"/>
            <a:headEnd/>
            <a:tailEnd/>
          </a:ln>
        </p:spPr>
      </p:pic>
      <p:sp>
        <p:nvSpPr>
          <p:cNvPr id="4" name="TextBox 3"/>
          <p:cNvSpPr txBox="1"/>
          <p:nvPr/>
        </p:nvSpPr>
        <p:spPr>
          <a:xfrm>
            <a:off x="152400" y="5181600"/>
            <a:ext cx="1371600" cy="923330"/>
          </a:xfrm>
          <a:prstGeom prst="rect">
            <a:avLst/>
          </a:prstGeom>
          <a:noFill/>
        </p:spPr>
        <p:txBody>
          <a:bodyPr wrap="square" rtlCol="0">
            <a:spAutoFit/>
          </a:bodyPr>
          <a:lstStyle/>
          <a:p>
            <a:r>
              <a:rPr lang="en-US" dirty="0" smtClean="0">
                <a:solidFill>
                  <a:srgbClr val="002060"/>
                </a:solidFill>
              </a:rPr>
              <a:t>From NCEP Reanalysis</a:t>
            </a:r>
            <a:endParaRPr lang="en-US" dirty="0">
              <a:solidFill>
                <a:srgbClr val="00206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2" cstate="print"/>
          <a:srcRect l="9354" r="9354" b="7490"/>
          <a:stretch>
            <a:fillRect/>
          </a:stretch>
        </p:blipFill>
        <p:spPr bwMode="auto">
          <a:xfrm>
            <a:off x="204360" y="399924"/>
            <a:ext cx="8482440" cy="6033068"/>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229600" cy="1143000"/>
          </a:xfrm>
        </p:spPr>
        <p:txBody>
          <a:bodyPr/>
          <a:lstStyle/>
          <a:p>
            <a:r>
              <a:rPr lang="en-US" dirty="0" smtClean="0">
                <a:solidFill>
                  <a:srgbClr val="002060"/>
                </a:solidFill>
                <a:effectLst>
                  <a:outerShdw blurRad="38100" dist="38100" dir="2700000" algn="tl">
                    <a:srgbClr val="000000">
                      <a:alpha val="43137"/>
                    </a:srgbClr>
                  </a:outerShdw>
                </a:effectLst>
              </a:rPr>
              <a:t>Does NCEP Reanalysis Capture Lower Stratospheric Cooling?</a:t>
            </a:r>
            <a:endParaRPr lang="en-US" dirty="0">
              <a:solidFill>
                <a:srgbClr val="002060"/>
              </a:solidFill>
              <a:effectLst>
                <a:outerShdw blurRad="38100" dist="38100" dir="2700000" algn="tl">
                  <a:srgbClr val="000000">
                    <a:alpha val="43137"/>
                  </a:srgbClr>
                </a:outerShdw>
              </a:effectLs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6738" name="Picture 2" descr="C:\Users\Kerry Emaanuel\Papers\PItrends\San_Juan_NCEP_70hpa_T.png"/>
          <p:cNvPicPr>
            <a:picLocks noChangeAspect="1" noChangeArrowheads="1"/>
          </p:cNvPicPr>
          <p:nvPr/>
        </p:nvPicPr>
        <p:blipFill>
          <a:blip r:embed="rId2" cstate="print"/>
          <a:srcRect/>
          <a:stretch>
            <a:fillRect/>
          </a:stretch>
        </p:blipFill>
        <p:spPr bwMode="auto">
          <a:xfrm>
            <a:off x="609600" y="304800"/>
            <a:ext cx="7924800" cy="5941242"/>
          </a:xfrm>
          <a:prstGeom prst="rect">
            <a:avLst/>
          </a:prstGeom>
          <a:noFill/>
        </p:spPr>
      </p:pic>
      <p:sp>
        <p:nvSpPr>
          <p:cNvPr id="3" name="TextBox 2"/>
          <p:cNvSpPr txBox="1"/>
          <p:nvPr/>
        </p:nvSpPr>
        <p:spPr>
          <a:xfrm>
            <a:off x="1524000" y="6172200"/>
            <a:ext cx="6172200" cy="461665"/>
          </a:xfrm>
          <a:prstGeom prst="rect">
            <a:avLst/>
          </a:prstGeom>
          <a:noFill/>
        </p:spPr>
        <p:txBody>
          <a:bodyPr wrap="square" rtlCol="0">
            <a:spAutoFit/>
          </a:bodyPr>
          <a:lstStyle/>
          <a:p>
            <a:pPr algn="ctr"/>
            <a:r>
              <a:rPr lang="en-US" sz="2400" b="1" dirty="0" smtClean="0">
                <a:solidFill>
                  <a:srgbClr val="002060"/>
                </a:solidFill>
                <a:effectLst>
                  <a:outerShdw blurRad="38100" dist="38100" dir="2700000" algn="tl">
                    <a:srgbClr val="000000">
                      <a:alpha val="43137"/>
                    </a:srgbClr>
                  </a:outerShdw>
                </a:effectLst>
              </a:rPr>
              <a:t>Yes, Pretty Much</a:t>
            </a:r>
            <a:endParaRPr lang="en-US" sz="2400" b="1" dirty="0">
              <a:solidFill>
                <a:srgbClr val="002060"/>
              </a:solidFill>
              <a:effectLst>
                <a:outerShdw blurRad="38100" dist="38100" dir="2700000" algn="tl">
                  <a:srgbClr val="000000">
                    <a:alpha val="43137"/>
                  </a:srgb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Text Box 10"/>
          <p:cNvSpPr txBox="1">
            <a:spLocks noChangeArrowheads="1"/>
          </p:cNvSpPr>
          <p:nvPr/>
        </p:nvSpPr>
        <p:spPr bwMode="auto">
          <a:xfrm>
            <a:off x="152400" y="228600"/>
            <a:ext cx="8991600" cy="523220"/>
          </a:xfrm>
          <a:prstGeom prst="rect">
            <a:avLst/>
          </a:prstGeom>
          <a:noFill/>
          <a:ln w="9525">
            <a:noFill/>
            <a:miter lim="800000"/>
            <a:headEnd/>
            <a:tailEnd/>
          </a:ln>
        </p:spPr>
        <p:txBody>
          <a:bodyPr wrap="square">
            <a:spAutoFit/>
          </a:bodyPr>
          <a:lstStyle/>
          <a:p>
            <a:pPr algn="ctr">
              <a:spcBef>
                <a:spcPct val="50000"/>
              </a:spcBef>
              <a:defRPr/>
            </a:pPr>
            <a:r>
              <a:rPr lang="en-US" sz="2800" b="1" dirty="0" smtClean="0">
                <a:solidFill>
                  <a:srgbClr val="FFFF00"/>
                </a:solidFill>
                <a:effectLst>
                  <a:outerShdw blurRad="38100" dist="38100" dir="2700000" algn="tl">
                    <a:srgbClr val="C0C0C0"/>
                  </a:outerShdw>
                </a:effectLst>
              </a:rPr>
              <a:t>Global Tropical Cyclone </a:t>
            </a:r>
            <a:r>
              <a:rPr lang="en-US" sz="2800" b="1" dirty="0">
                <a:solidFill>
                  <a:srgbClr val="FFFF00"/>
                </a:solidFill>
                <a:effectLst>
                  <a:outerShdw blurRad="38100" dist="38100" dir="2700000" algn="tl">
                    <a:srgbClr val="C0C0C0"/>
                  </a:outerShdw>
                </a:effectLst>
              </a:rPr>
              <a:t>Frequency, </a:t>
            </a:r>
            <a:r>
              <a:rPr lang="en-US" sz="2800" b="1" dirty="0" smtClean="0">
                <a:solidFill>
                  <a:srgbClr val="FFFF00"/>
                </a:solidFill>
                <a:effectLst>
                  <a:outerShdw blurRad="38100" dist="38100" dir="2700000" algn="tl">
                    <a:srgbClr val="C0C0C0"/>
                  </a:outerShdw>
                </a:effectLst>
              </a:rPr>
              <a:t>1970-2008</a:t>
            </a:r>
            <a:endParaRPr lang="en-US" sz="2800" b="1" dirty="0">
              <a:solidFill>
                <a:srgbClr val="FFFF00"/>
              </a:solidFill>
              <a:effectLst>
                <a:outerShdw blurRad="38100" dist="38100" dir="2700000" algn="tl">
                  <a:srgbClr val="C0C0C0"/>
                </a:outerShdw>
              </a:effectLst>
            </a:endParaRPr>
          </a:p>
        </p:txBody>
      </p:sp>
      <p:sp>
        <p:nvSpPr>
          <p:cNvPr id="27652" name="Text Box 11"/>
          <p:cNvSpPr txBox="1">
            <a:spLocks noChangeArrowheads="1"/>
          </p:cNvSpPr>
          <p:nvPr/>
        </p:nvSpPr>
        <p:spPr bwMode="auto">
          <a:xfrm>
            <a:off x="0" y="6553200"/>
            <a:ext cx="3962400" cy="304800"/>
          </a:xfrm>
          <a:prstGeom prst="rect">
            <a:avLst/>
          </a:prstGeom>
          <a:noFill/>
          <a:ln w="9525">
            <a:noFill/>
            <a:miter lim="800000"/>
            <a:headEnd/>
            <a:tailEnd/>
          </a:ln>
        </p:spPr>
        <p:txBody>
          <a:bodyPr>
            <a:spAutoFit/>
          </a:bodyPr>
          <a:lstStyle/>
          <a:p>
            <a:pPr>
              <a:spcBef>
                <a:spcPct val="50000"/>
              </a:spcBef>
            </a:pPr>
            <a:r>
              <a:rPr lang="en-US" sz="1400" b="1"/>
              <a:t>Data Sources: NOAA/TPC and NAVY/JTWC</a:t>
            </a:r>
          </a:p>
        </p:txBody>
      </p:sp>
      <p:pic>
        <p:nvPicPr>
          <p:cNvPr id="66561" name="Picture 1" descr="C:\Users\Kerry Emaanuel\CHIP\Data\global_stormst.png"/>
          <p:cNvPicPr>
            <a:picLocks noChangeAspect="1" noChangeArrowheads="1"/>
          </p:cNvPicPr>
          <p:nvPr/>
        </p:nvPicPr>
        <p:blipFill>
          <a:blip r:embed="rId3" cstate="print"/>
          <a:srcRect/>
          <a:stretch>
            <a:fillRect/>
          </a:stretch>
        </p:blipFill>
        <p:spPr bwMode="auto">
          <a:xfrm>
            <a:off x="505329" y="400457"/>
            <a:ext cx="8486271" cy="6362179"/>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229600" cy="1143000"/>
          </a:xfrm>
        </p:spPr>
        <p:txBody>
          <a:bodyPr/>
          <a:lstStyle/>
          <a:p>
            <a:r>
              <a:rPr lang="en-US" dirty="0" smtClean="0">
                <a:solidFill>
                  <a:srgbClr val="002060"/>
                </a:solidFill>
                <a:effectLst>
                  <a:outerShdw blurRad="38100" dist="38100" dir="2700000" algn="tl">
                    <a:srgbClr val="000000">
                      <a:alpha val="43137"/>
                    </a:srgbClr>
                  </a:outerShdw>
                </a:effectLst>
              </a:rPr>
              <a:t>Do AGCMs Capture Lower Stratospheric Cooling?</a:t>
            </a:r>
            <a:endParaRPr lang="en-US" dirty="0">
              <a:solidFill>
                <a:srgbClr val="002060"/>
              </a:solidFill>
              <a:effectLst>
                <a:outerShdw blurRad="38100" dist="38100" dir="2700000" algn="tl">
                  <a:srgbClr val="000000">
                    <a:alpha val="43137"/>
                  </a:srgbClr>
                </a:outerShdw>
              </a:effectLs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Users\Kerry\Documents\Riskproject\NOAA_NCEP_ECHAM_To.png"/>
          <p:cNvPicPr>
            <a:picLocks noChangeAspect="1"/>
          </p:cNvPicPr>
          <p:nvPr/>
        </p:nvPicPr>
        <p:blipFill>
          <a:blip r:embed="rId2" cstate="print"/>
          <a:srcRect/>
          <a:stretch>
            <a:fillRect/>
          </a:stretch>
        </p:blipFill>
        <p:spPr bwMode="auto">
          <a:xfrm>
            <a:off x="1524000" y="1371600"/>
            <a:ext cx="6341751" cy="4700071"/>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solidFill>
                  <a:srgbClr val="000099"/>
                </a:solidFill>
                <a:effectLst>
                  <a:outerShdw blurRad="38100" dist="38100" dir="2700000" algn="tl">
                    <a:srgbClr val="000000">
                      <a:alpha val="43137"/>
                    </a:srgbClr>
                  </a:outerShdw>
                </a:effectLst>
              </a:rPr>
              <a:t>But AGCMs, </a:t>
            </a:r>
            <a:r>
              <a:rPr lang="en-US" i="1" dirty="0" smtClean="0">
                <a:solidFill>
                  <a:srgbClr val="000099"/>
                </a:solidFill>
                <a:effectLst>
                  <a:outerShdw blurRad="38100" dist="38100" dir="2700000" algn="tl">
                    <a:srgbClr val="000000">
                      <a:alpha val="43137"/>
                    </a:srgbClr>
                  </a:outerShdw>
                </a:effectLst>
              </a:rPr>
              <a:t>driven by observed SSTs</a:t>
            </a:r>
            <a:r>
              <a:rPr lang="en-US" dirty="0" smtClean="0">
                <a:solidFill>
                  <a:srgbClr val="000099"/>
                </a:solidFill>
                <a:effectLst>
                  <a:outerShdw blurRad="38100" dist="38100" dir="2700000" algn="tl">
                    <a:srgbClr val="000000">
                      <a:alpha val="43137"/>
                    </a:srgbClr>
                  </a:outerShdw>
                </a:effectLst>
              </a:rPr>
              <a:t>, do not get the cooling!</a:t>
            </a:r>
            <a:endParaRPr lang="en-US" dirty="0">
              <a:solidFill>
                <a:srgbClr val="000099"/>
              </a:solidFill>
              <a:effectLst>
                <a:outerShdw blurRad="38100" dist="38100" dir="2700000" algn="tl">
                  <a:srgbClr val="000000">
                    <a:alpha val="43137"/>
                  </a:srgbClr>
                </a:outerShdw>
              </a:effectLst>
            </a:endParaRPr>
          </a:p>
        </p:txBody>
      </p:sp>
      <p:sp>
        <p:nvSpPr>
          <p:cNvPr id="4" name="Rectangle 3"/>
          <p:cNvSpPr/>
          <p:nvPr/>
        </p:nvSpPr>
        <p:spPr>
          <a:xfrm>
            <a:off x="152400" y="5934670"/>
            <a:ext cx="8686800" cy="923330"/>
          </a:xfrm>
          <a:prstGeom prst="rect">
            <a:avLst/>
          </a:prstGeom>
        </p:spPr>
        <p:txBody>
          <a:bodyPr wrap="square">
            <a:spAutoFit/>
          </a:bodyPr>
          <a:lstStyle/>
          <a:p>
            <a:pPr algn="ctr"/>
            <a:r>
              <a:rPr lang="en-US" dirty="0">
                <a:solidFill>
                  <a:srgbClr val="002060"/>
                </a:solidFill>
              </a:rPr>
              <a:t>August-October outflow temperatures averaged over the Atlantic MDR from the ECHAM 5 simulation (green), the NOAA/CIRES 20</a:t>
            </a:r>
            <a:r>
              <a:rPr lang="en-US" baseline="30000" dirty="0">
                <a:solidFill>
                  <a:srgbClr val="002060"/>
                </a:solidFill>
              </a:rPr>
              <a:t>th</a:t>
            </a:r>
            <a:r>
              <a:rPr lang="en-US" dirty="0">
                <a:solidFill>
                  <a:srgbClr val="002060"/>
                </a:solidFill>
              </a:rPr>
              <a:t> Century reanalysis, version 2 (red) and the NCAR/NCEP reanalysis (blue)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00099"/>
                </a:solidFill>
                <a:effectLst>
                  <a:outerShdw blurRad="38100" dist="38100" dir="2700000" algn="tl">
                    <a:srgbClr val="000000">
                      <a:alpha val="43137"/>
                    </a:srgbClr>
                  </a:outerShdw>
                </a:effectLst>
              </a:rPr>
              <a:t>As a result, they miss the recent increase in potential </a:t>
            </a:r>
            <a:r>
              <a:rPr lang="en-US" sz="3200" dirty="0" smtClean="0">
                <a:solidFill>
                  <a:srgbClr val="000099"/>
                </a:solidFill>
                <a:effectLst>
                  <a:outerShdw blurRad="38100" dist="38100" dir="2700000" algn="tl">
                    <a:srgbClr val="000000">
                      <a:alpha val="43137"/>
                    </a:srgbClr>
                  </a:outerShdw>
                </a:effectLst>
              </a:rPr>
              <a:t>intensity</a:t>
            </a:r>
            <a:endParaRPr lang="en-US" sz="3200" dirty="0">
              <a:solidFill>
                <a:srgbClr val="002060"/>
              </a:solidFill>
              <a:effectLst>
                <a:outerShdw blurRad="38100" dist="38100" dir="2700000" algn="tl">
                  <a:srgbClr val="000000">
                    <a:alpha val="43137"/>
                  </a:srgbClr>
                </a:outerShdw>
              </a:effectLst>
            </a:endParaRPr>
          </a:p>
        </p:txBody>
      </p:sp>
      <p:pic>
        <p:nvPicPr>
          <p:cNvPr id="57346" name="Picture 2"/>
          <p:cNvPicPr>
            <a:picLocks noChangeAspect="1" noChangeArrowheads="1"/>
          </p:cNvPicPr>
          <p:nvPr/>
        </p:nvPicPr>
        <p:blipFill>
          <a:blip r:embed="rId3" cstate="print"/>
          <a:srcRect/>
          <a:stretch>
            <a:fillRect/>
          </a:stretch>
        </p:blipFill>
        <p:spPr bwMode="auto">
          <a:xfrm>
            <a:off x="1143000" y="1371600"/>
            <a:ext cx="6934564" cy="5198860"/>
          </a:xfrm>
          <a:prstGeom prst="rect">
            <a:avLst/>
          </a:prstGeom>
          <a:noFill/>
          <a:ln w="9525">
            <a:noFill/>
            <a:miter lim="800000"/>
            <a:headEnd/>
            <a:tailEnd/>
          </a:ln>
          <a:effectLst/>
        </p:spPr>
      </p:pic>
      <p:sp>
        <p:nvSpPr>
          <p:cNvPr id="4" name="TextBox 3"/>
          <p:cNvSpPr txBox="1"/>
          <p:nvPr/>
        </p:nvSpPr>
        <p:spPr>
          <a:xfrm>
            <a:off x="7620000" y="2133600"/>
            <a:ext cx="1371600" cy="2585323"/>
          </a:xfrm>
          <a:prstGeom prst="rect">
            <a:avLst/>
          </a:prstGeom>
          <a:noFill/>
        </p:spPr>
        <p:txBody>
          <a:bodyPr wrap="square" rtlCol="0">
            <a:spAutoFit/>
          </a:bodyPr>
          <a:lstStyle/>
          <a:p>
            <a:r>
              <a:rPr lang="en-US" dirty="0" smtClean="0"/>
              <a:t># 31: ECHAM without aerosols</a:t>
            </a:r>
          </a:p>
          <a:p>
            <a:endParaRPr lang="en-US" dirty="0" smtClean="0"/>
          </a:p>
          <a:p>
            <a:r>
              <a:rPr lang="en-US" dirty="0" smtClean="0"/>
              <a:t>#32: ECHAM with aerosols</a:t>
            </a:r>
            <a:endParaRPr lang="en-US" dirty="0"/>
          </a:p>
        </p:txBody>
      </p:sp>
      <p:cxnSp>
        <p:nvCxnSpPr>
          <p:cNvPr id="6" name="Straight Arrow Connector 5"/>
          <p:cNvCxnSpPr/>
          <p:nvPr/>
        </p:nvCxnSpPr>
        <p:spPr>
          <a:xfrm rot="5400000">
            <a:off x="5448300" y="2933700"/>
            <a:ext cx="2286000" cy="2057400"/>
          </a:xfrm>
          <a:prstGeom prst="straightConnector1">
            <a:avLst/>
          </a:prstGeom>
          <a:ln w="25400">
            <a:solidFill>
              <a:srgbClr val="0D428F"/>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6705600" y="4343400"/>
            <a:ext cx="914400" cy="381000"/>
          </a:xfrm>
          <a:prstGeom prst="straightConnector1">
            <a:avLst/>
          </a:prstGeom>
          <a:ln w="25400">
            <a:solidFill>
              <a:srgbClr val="32961A"/>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91200" y="2057400"/>
            <a:ext cx="838200" cy="369332"/>
          </a:xfrm>
          <a:prstGeom prst="rect">
            <a:avLst/>
          </a:prstGeom>
          <a:noFill/>
        </p:spPr>
        <p:txBody>
          <a:bodyPr wrap="square" rtlCol="0">
            <a:spAutoFit/>
          </a:bodyPr>
          <a:lstStyle/>
          <a:p>
            <a:r>
              <a:rPr lang="en-US" dirty="0" smtClean="0"/>
              <a:t>NCEP</a:t>
            </a:r>
            <a:endParaRPr lang="en-US" dirty="0"/>
          </a:p>
        </p:txBody>
      </p:sp>
      <p:cxnSp>
        <p:nvCxnSpPr>
          <p:cNvPr id="11" name="Straight Arrow Connector 10"/>
          <p:cNvCxnSpPr>
            <a:stCxn id="9" idx="2"/>
          </p:cNvCxnSpPr>
          <p:nvPr/>
        </p:nvCxnSpPr>
        <p:spPr>
          <a:xfrm rot="16200000" flipH="1">
            <a:off x="6375916" y="2261116"/>
            <a:ext cx="240268" cy="571500"/>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73162"/>
          </a:xfrm>
        </p:spPr>
        <p:txBody>
          <a:bodyPr/>
          <a:lstStyle/>
          <a:p>
            <a:r>
              <a:rPr lang="en-US" sz="2400" dirty="0" smtClean="0">
                <a:solidFill>
                  <a:srgbClr val="002060"/>
                </a:solidFill>
                <a:effectLst>
                  <a:outerShdw blurRad="38100" dist="38100" dir="2700000" algn="tl">
                    <a:srgbClr val="000000">
                      <a:alpha val="43137"/>
                    </a:srgbClr>
                  </a:outerShdw>
                </a:effectLst>
              </a:rPr>
              <a:t>1979-1999 Temperature Trends, 30S-30N. Red:  Radiosondes; Solid Black: Mean of Models with Ozone; Dashed Black: Mean of Models without Ozone (Cordero and Forster, 2006)</a:t>
            </a:r>
            <a:endParaRPr lang="en-US" sz="2400" dirty="0">
              <a:solidFill>
                <a:srgbClr val="002060"/>
              </a:solidFill>
              <a:effectLst>
                <a:outerShdw blurRad="38100" dist="38100" dir="2700000" algn="tl">
                  <a:srgbClr val="000000">
                    <a:alpha val="43137"/>
                  </a:srgbClr>
                </a:outerShdw>
              </a:effectLst>
            </a:endParaRPr>
          </a:p>
        </p:txBody>
      </p:sp>
      <p:pic>
        <p:nvPicPr>
          <p:cNvPr id="59394" name="Picture 2"/>
          <p:cNvPicPr>
            <a:picLocks noChangeAspect="1" noChangeArrowheads="1"/>
          </p:cNvPicPr>
          <p:nvPr/>
        </p:nvPicPr>
        <p:blipFill>
          <a:blip r:embed="rId3" cstate="print"/>
          <a:srcRect/>
          <a:stretch>
            <a:fillRect/>
          </a:stretch>
        </p:blipFill>
        <p:spPr bwMode="auto">
          <a:xfrm>
            <a:off x="2438400" y="1677946"/>
            <a:ext cx="4343400" cy="476841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2060"/>
                </a:solidFill>
                <a:effectLst>
                  <a:outerShdw blurRad="38100" dist="38100" dir="2700000" algn="tl">
                    <a:srgbClr val="000000">
                      <a:alpha val="43137"/>
                    </a:srgbClr>
                  </a:outerShdw>
                </a:effectLst>
              </a:rPr>
              <a:t>Ozone may not explain spatial pattern of cooling</a:t>
            </a:r>
            <a:br>
              <a:rPr lang="en-US" sz="2800" dirty="0" smtClean="0">
                <a:solidFill>
                  <a:srgbClr val="002060"/>
                </a:solidFill>
                <a:effectLst>
                  <a:outerShdw blurRad="38100" dist="38100" dir="2700000" algn="tl">
                    <a:srgbClr val="000000">
                      <a:alpha val="43137"/>
                    </a:srgbClr>
                  </a:outerShdw>
                </a:effectLst>
              </a:rPr>
            </a:br>
            <a:r>
              <a:rPr lang="en-US" sz="2800" dirty="0" smtClean="0">
                <a:solidFill>
                  <a:srgbClr val="002060"/>
                </a:solidFill>
                <a:effectLst>
                  <a:outerShdw blurRad="38100" dist="38100" dir="2700000" algn="tl">
                    <a:srgbClr val="000000">
                      <a:alpha val="43137"/>
                    </a:srgbClr>
                  </a:outerShdw>
                </a:effectLst>
              </a:rPr>
              <a:t>(Fu and Wallace, </a:t>
            </a:r>
            <a:r>
              <a:rPr lang="en-US" sz="2800" i="1" dirty="0" smtClean="0">
                <a:solidFill>
                  <a:srgbClr val="002060"/>
                </a:solidFill>
                <a:effectLst>
                  <a:outerShdw blurRad="38100" dist="38100" dir="2700000" algn="tl">
                    <a:srgbClr val="000000">
                      <a:alpha val="43137"/>
                    </a:srgbClr>
                  </a:outerShdw>
                </a:effectLst>
              </a:rPr>
              <a:t>Science</a:t>
            </a:r>
            <a:r>
              <a:rPr lang="en-US" sz="2800" dirty="0" smtClean="0">
                <a:solidFill>
                  <a:srgbClr val="002060"/>
                </a:solidFill>
                <a:effectLst>
                  <a:outerShdw blurRad="38100" dist="38100" dir="2700000" algn="tl">
                    <a:srgbClr val="000000">
                      <a:alpha val="43137"/>
                    </a:srgbClr>
                  </a:outerShdw>
                </a:effectLst>
              </a:rPr>
              <a:t>, 2006)</a:t>
            </a:r>
            <a:endParaRPr lang="en-US" sz="2800" dirty="0">
              <a:solidFill>
                <a:srgbClr val="002060"/>
              </a:solidFill>
              <a:effectLst>
                <a:outerShdw blurRad="38100" dist="38100" dir="2700000" algn="tl">
                  <a:srgbClr val="000000">
                    <a:alpha val="43137"/>
                  </a:srgbClr>
                </a:outerShdw>
              </a:effectLst>
            </a:endParaRPr>
          </a:p>
        </p:txBody>
      </p:sp>
      <p:pic>
        <p:nvPicPr>
          <p:cNvPr id="61442" name="Picture 2" descr="http://www.sciencemag.org.libproxy.mit.edu/content/vol312/issue5777/images/large/312_1179_F1.jpeg"/>
          <p:cNvPicPr>
            <a:picLocks noChangeAspect="1" noChangeArrowheads="1"/>
          </p:cNvPicPr>
          <p:nvPr/>
        </p:nvPicPr>
        <p:blipFill>
          <a:blip r:embed="rId3" cstate="print"/>
          <a:srcRect/>
          <a:stretch>
            <a:fillRect/>
          </a:stretch>
        </p:blipFill>
        <p:spPr bwMode="auto">
          <a:xfrm>
            <a:off x="1684655" y="1447800"/>
            <a:ext cx="6062356" cy="48768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02060"/>
                </a:solidFill>
                <a:effectLst>
                  <a:outerShdw blurRad="38100" dist="38100" dir="2700000" algn="tl">
                    <a:srgbClr val="000000">
                      <a:alpha val="43137"/>
                    </a:srgbClr>
                  </a:outerShdw>
                </a:effectLst>
              </a:rPr>
              <a:t>Stratospheric Compensation</a:t>
            </a:r>
            <a:endParaRPr lang="en-US" sz="3200" dirty="0">
              <a:solidFill>
                <a:srgbClr val="002060"/>
              </a:solidFill>
              <a:effectLst>
                <a:outerShdw blurRad="38100" dist="38100" dir="2700000" algn="tl">
                  <a:srgbClr val="000000">
                    <a:alpha val="43137"/>
                  </a:srgbClr>
                </a:outerShdw>
              </a:effectLst>
            </a:endParaRPr>
          </a:p>
        </p:txBody>
      </p:sp>
      <p:pic>
        <p:nvPicPr>
          <p:cNvPr id="113666" name="Picture 2" descr="C:\Documents and Settings\Kerry Emanuel\My Documents\Graphics\Technical figures\Stratosphere_relax.png"/>
          <p:cNvPicPr>
            <a:picLocks noChangeAspect="1" noChangeArrowheads="1"/>
          </p:cNvPicPr>
          <p:nvPr/>
        </p:nvPicPr>
        <p:blipFill>
          <a:blip r:embed="rId3" cstate="print"/>
          <a:srcRect/>
          <a:stretch>
            <a:fillRect/>
          </a:stretch>
        </p:blipFill>
        <p:spPr bwMode="auto">
          <a:xfrm>
            <a:off x="1143000" y="1219200"/>
            <a:ext cx="6832786" cy="5119892"/>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ss007e14908"/>
          <p:cNvPicPr>
            <a:picLocks noGrp="1" noChangeAspect="1" noChangeArrowheads="1"/>
          </p:cNvPicPr>
          <p:nvPr>
            <p:ph sz="half" idx="2"/>
          </p:nvPr>
        </p:nvPicPr>
        <p:blipFill>
          <a:blip r:embed="rId3" cstate="print">
            <a:lum bright="36000" contrast="-54000"/>
          </a:blip>
          <a:srcRect b="4210"/>
          <a:stretch>
            <a:fillRect/>
          </a:stretch>
        </p:blipFill>
        <p:spPr>
          <a:xfrm>
            <a:off x="0" y="0"/>
            <a:ext cx="9144000" cy="6858000"/>
          </a:xfrm>
          <a:noFill/>
        </p:spPr>
      </p:pic>
      <p:sp>
        <p:nvSpPr>
          <p:cNvPr id="181251" name="Rectangle 3"/>
          <p:cNvSpPr>
            <a:spLocks noGrp="1" noChangeArrowheads="1"/>
          </p:cNvSpPr>
          <p:nvPr>
            <p:ph type="title"/>
          </p:nvPr>
        </p:nvSpPr>
        <p:spPr>
          <a:xfrm>
            <a:off x="457200" y="0"/>
            <a:ext cx="8229600" cy="1143000"/>
          </a:xfrm>
        </p:spPr>
        <p:txBody>
          <a:bodyPr/>
          <a:lstStyle/>
          <a:p>
            <a:pPr eaLnBrk="1" hangingPunct="1">
              <a:defRPr/>
            </a:pPr>
            <a:r>
              <a:rPr lang="en-US" sz="3200" b="1" dirty="0" smtClean="0">
                <a:solidFill>
                  <a:srgbClr val="FFFF00"/>
                </a:solidFill>
                <a:effectLst>
                  <a:outerShdw blurRad="38100" dist="38100" dir="2700000" algn="tl">
                    <a:srgbClr val="C0C0C0"/>
                  </a:outerShdw>
                </a:effectLst>
              </a:rPr>
              <a:t>Our </a:t>
            </a:r>
            <a:r>
              <a:rPr lang="en-US" sz="3200" b="1" dirty="0" smtClean="0">
                <a:solidFill>
                  <a:srgbClr val="FFFF00"/>
                </a:solidFill>
                <a:effectLst>
                  <a:outerShdw blurRad="38100" dist="38100" dir="2700000" algn="tl">
                    <a:srgbClr val="C0C0C0"/>
                  </a:outerShdw>
                </a:effectLst>
              </a:rPr>
              <a:t>Approach to TC Downscaling</a:t>
            </a:r>
            <a:endParaRPr lang="en-US" sz="3200" b="1" dirty="0" smtClean="0">
              <a:solidFill>
                <a:srgbClr val="FFFF00"/>
              </a:solidFill>
              <a:effectLst>
                <a:outerShdw blurRad="38100" dist="38100" dir="2700000" algn="tl">
                  <a:srgbClr val="C0C0C0"/>
                </a:outerShdw>
              </a:effectLst>
            </a:endParaRPr>
          </a:p>
        </p:txBody>
      </p:sp>
      <p:sp>
        <p:nvSpPr>
          <p:cNvPr id="53252" name="Rectangle 4"/>
          <p:cNvSpPr>
            <a:spLocks noGrp="1" noChangeArrowheads="1"/>
          </p:cNvSpPr>
          <p:nvPr>
            <p:ph type="body" sz="half" idx="1"/>
          </p:nvPr>
        </p:nvSpPr>
        <p:spPr>
          <a:xfrm>
            <a:off x="457200" y="1295400"/>
            <a:ext cx="8077200" cy="5334000"/>
          </a:xfrm>
        </p:spPr>
        <p:txBody>
          <a:bodyPr/>
          <a:lstStyle/>
          <a:p>
            <a:pPr eaLnBrk="1" hangingPunct="1">
              <a:lnSpc>
                <a:spcPct val="90000"/>
              </a:lnSpc>
              <a:defRPr/>
            </a:pPr>
            <a:r>
              <a:rPr lang="en-US" sz="2600" b="1" dirty="0" smtClean="0">
                <a:solidFill>
                  <a:srgbClr val="002060"/>
                </a:solidFill>
                <a:effectLst>
                  <a:outerShdw blurRad="38100" dist="38100" dir="2700000" algn="tl">
                    <a:srgbClr val="C0C0C0"/>
                  </a:outerShdw>
                </a:effectLst>
              </a:rPr>
              <a:t>Step 1</a:t>
            </a:r>
            <a:r>
              <a:rPr lang="en-US" sz="2600" dirty="0" smtClean="0">
                <a:solidFill>
                  <a:srgbClr val="002060"/>
                </a:solidFill>
                <a:effectLst>
                  <a:outerShdw blurRad="38100" dist="38100" dir="2700000" algn="tl">
                    <a:srgbClr val="C0C0C0"/>
                  </a:outerShdw>
                </a:effectLst>
              </a:rPr>
              <a:t>: Seed each ocean basin with a very large number of weak, randomly located vortices</a:t>
            </a:r>
          </a:p>
          <a:p>
            <a:pPr eaLnBrk="1" hangingPunct="1">
              <a:lnSpc>
                <a:spcPct val="90000"/>
              </a:lnSpc>
              <a:buFontTx/>
              <a:buNone/>
              <a:defRPr/>
            </a:pPr>
            <a:endParaRPr lang="en-US" sz="2600" dirty="0" smtClean="0">
              <a:solidFill>
                <a:srgbClr val="002060"/>
              </a:solidFill>
              <a:effectLst>
                <a:outerShdw blurRad="38100" dist="38100" dir="2700000" algn="tl">
                  <a:srgbClr val="C0C0C0"/>
                </a:outerShdw>
              </a:effectLst>
            </a:endParaRPr>
          </a:p>
          <a:p>
            <a:pPr eaLnBrk="1" hangingPunct="1">
              <a:lnSpc>
                <a:spcPct val="90000"/>
              </a:lnSpc>
              <a:defRPr/>
            </a:pPr>
            <a:r>
              <a:rPr lang="en-US" sz="2600" b="1" dirty="0" smtClean="0">
                <a:solidFill>
                  <a:srgbClr val="002060"/>
                </a:solidFill>
                <a:effectLst>
                  <a:outerShdw blurRad="38100" dist="38100" dir="2700000" algn="tl">
                    <a:srgbClr val="C0C0C0"/>
                  </a:outerShdw>
                </a:effectLst>
              </a:rPr>
              <a:t>Step 2</a:t>
            </a:r>
            <a:r>
              <a:rPr lang="en-US" sz="2600" dirty="0" smtClean="0">
                <a:solidFill>
                  <a:srgbClr val="002060"/>
                </a:solidFill>
                <a:effectLst>
                  <a:outerShdw blurRad="38100" dist="38100" dir="2700000" algn="tl">
                    <a:srgbClr val="C0C0C0"/>
                  </a:outerShdw>
                </a:effectLst>
              </a:rPr>
              <a:t>: Vortices are assumed to move with the large scale atmospheric flow in which they are embedded</a:t>
            </a:r>
          </a:p>
          <a:p>
            <a:pPr eaLnBrk="1" hangingPunct="1">
              <a:lnSpc>
                <a:spcPct val="90000"/>
              </a:lnSpc>
              <a:buFontTx/>
              <a:buNone/>
              <a:defRPr/>
            </a:pPr>
            <a:endParaRPr lang="en-US" sz="2600" dirty="0" smtClean="0">
              <a:solidFill>
                <a:srgbClr val="002060"/>
              </a:solidFill>
              <a:effectLst>
                <a:outerShdw blurRad="38100" dist="38100" dir="2700000" algn="tl">
                  <a:srgbClr val="C0C0C0"/>
                </a:outerShdw>
              </a:effectLst>
            </a:endParaRPr>
          </a:p>
          <a:p>
            <a:pPr eaLnBrk="1" hangingPunct="1">
              <a:lnSpc>
                <a:spcPct val="90000"/>
              </a:lnSpc>
              <a:defRPr/>
            </a:pPr>
            <a:r>
              <a:rPr lang="en-US" sz="2600" b="1" dirty="0" smtClean="0">
                <a:solidFill>
                  <a:srgbClr val="002060"/>
                </a:solidFill>
                <a:effectLst>
                  <a:outerShdw blurRad="38100" dist="38100" dir="2700000" algn="tl">
                    <a:srgbClr val="C0C0C0"/>
                  </a:outerShdw>
                </a:effectLst>
              </a:rPr>
              <a:t>Step 3</a:t>
            </a:r>
            <a:r>
              <a:rPr lang="en-US" sz="2600" dirty="0" smtClean="0">
                <a:solidFill>
                  <a:srgbClr val="002060"/>
                </a:solidFill>
                <a:effectLst>
                  <a:outerShdw blurRad="38100" dist="38100" dir="2700000" algn="tl">
                    <a:srgbClr val="C0C0C0"/>
                  </a:outerShdw>
                </a:effectLst>
              </a:rPr>
              <a:t>: Run a coupled, ocean-atmosphere computer model for each vortex, and note how many achieve at least tropical storm strength; discard others</a:t>
            </a:r>
          </a:p>
          <a:p>
            <a:pPr eaLnBrk="1" hangingPunct="1">
              <a:lnSpc>
                <a:spcPct val="90000"/>
              </a:lnSpc>
              <a:defRPr/>
            </a:pPr>
            <a:endParaRPr lang="en-US" sz="2600" dirty="0" smtClean="0">
              <a:solidFill>
                <a:srgbClr val="002060"/>
              </a:solidFill>
              <a:effectLst>
                <a:outerShdw blurRad="38100" dist="38100" dir="2700000" algn="tl">
                  <a:srgbClr val="C0C0C0"/>
                </a:outerShdw>
              </a:effectLst>
            </a:endParaRPr>
          </a:p>
          <a:p>
            <a:pPr eaLnBrk="1" hangingPunct="1">
              <a:lnSpc>
                <a:spcPct val="90000"/>
              </a:lnSpc>
              <a:defRPr/>
            </a:pPr>
            <a:r>
              <a:rPr lang="en-US" sz="2600" b="1" dirty="0" smtClean="0">
                <a:solidFill>
                  <a:srgbClr val="002060"/>
                </a:solidFill>
                <a:effectLst>
                  <a:outerShdw blurRad="38100" dist="38100" dir="2700000" algn="tl">
                    <a:srgbClr val="C0C0C0"/>
                  </a:outerShdw>
                </a:effectLst>
              </a:rPr>
              <a:t>Step 4:</a:t>
            </a:r>
            <a:r>
              <a:rPr lang="en-US" sz="2600" dirty="0" smtClean="0">
                <a:solidFill>
                  <a:srgbClr val="002060"/>
                </a:solidFill>
                <a:effectLst>
                  <a:outerShdw blurRad="38100" dist="38100" dir="2700000" algn="tl">
                    <a:srgbClr val="C0C0C0"/>
                  </a:outerShdw>
                </a:effectLst>
              </a:rPr>
              <a:t> Using the small fraction of surviving events, determine storm statistics.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52400"/>
            <a:ext cx="8382000" cy="1077218"/>
          </a:xfrm>
          <a:prstGeom prst="rect">
            <a:avLst/>
          </a:prstGeom>
          <a:noFill/>
        </p:spPr>
        <p:txBody>
          <a:bodyPr>
            <a:spAutoFit/>
          </a:bodyPr>
          <a:lstStyle/>
          <a:p>
            <a:pPr algn="ctr" fontAlgn="auto">
              <a:spcBef>
                <a:spcPts val="0"/>
              </a:spcBef>
              <a:spcAft>
                <a:spcPts val="0"/>
              </a:spcAft>
              <a:defRPr/>
            </a:pPr>
            <a:r>
              <a:rPr lang="en-US" sz="3200" dirty="0" smtClean="0">
                <a:solidFill>
                  <a:srgbClr val="FFFF00"/>
                </a:solidFill>
                <a:effectLst>
                  <a:outerShdw blurRad="38100" dist="38100" dir="2700000" algn="tl">
                    <a:srgbClr val="000000">
                      <a:alpha val="43137"/>
                    </a:srgbClr>
                  </a:outerShdw>
                </a:effectLst>
                <a:latin typeface="+mn-lt"/>
                <a:cs typeface="+mn-cs"/>
              </a:rPr>
              <a:t>New Downscaling Technique: 200 </a:t>
            </a:r>
            <a:r>
              <a:rPr lang="en-US" sz="3200" dirty="0">
                <a:solidFill>
                  <a:srgbClr val="FFFF00"/>
                </a:solidFill>
                <a:effectLst>
                  <a:outerShdw blurRad="38100" dist="38100" dir="2700000" algn="tl">
                    <a:srgbClr val="000000">
                      <a:alpha val="43137"/>
                    </a:srgbClr>
                  </a:outerShdw>
                </a:effectLst>
                <a:latin typeface="+mn-lt"/>
                <a:cs typeface="+mn-cs"/>
              </a:rPr>
              <a:t>Synthetic U.S. Landfalling tracks (color coded by </a:t>
            </a:r>
            <a:r>
              <a:rPr lang="en-US" sz="3200" dirty="0" smtClean="0">
                <a:solidFill>
                  <a:srgbClr val="FFFF00"/>
                </a:solidFill>
                <a:effectLst>
                  <a:outerShdw blurRad="38100" dist="38100" dir="2700000" algn="tl">
                    <a:srgbClr val="000000">
                      <a:alpha val="43137"/>
                    </a:srgbClr>
                  </a:outerShdw>
                </a:effectLst>
                <a:latin typeface="+mn-lt"/>
                <a:cs typeface="+mn-cs"/>
              </a:rPr>
              <a:t>S-S </a:t>
            </a:r>
            <a:r>
              <a:rPr lang="en-US" sz="3200" dirty="0" smtClean="0">
                <a:solidFill>
                  <a:srgbClr val="FFFF00"/>
                </a:solidFill>
                <a:effectLst>
                  <a:outerShdw blurRad="38100" dist="38100" dir="2700000" algn="tl">
                    <a:srgbClr val="000000">
                      <a:alpha val="43137"/>
                    </a:srgbClr>
                  </a:outerShdw>
                </a:effectLst>
                <a:latin typeface="+mn-lt"/>
                <a:cs typeface="+mn-cs"/>
              </a:rPr>
              <a:t>Scale)</a:t>
            </a:r>
            <a:endParaRPr lang="en-US" sz="3200" dirty="0">
              <a:solidFill>
                <a:srgbClr val="FFFF00"/>
              </a:solidFill>
              <a:effectLst>
                <a:outerShdw blurRad="38100" dist="38100" dir="2700000" algn="tl">
                  <a:srgbClr val="000000">
                    <a:alpha val="43137"/>
                  </a:srgbClr>
                </a:outerShdw>
              </a:effectLst>
              <a:latin typeface="+mn-lt"/>
              <a:cs typeface="+mn-cs"/>
            </a:endParaRPr>
          </a:p>
        </p:txBody>
      </p:sp>
      <p:pic>
        <p:nvPicPr>
          <p:cNvPr id="32771" name="Picture 4" descr="C:\Users\Kerry Emaanuel\Riskproject\atlanticnew\random_200t.PNG"/>
          <p:cNvPicPr>
            <a:picLocks noChangeAspect="1" noChangeArrowheads="1"/>
          </p:cNvPicPr>
          <p:nvPr/>
        </p:nvPicPr>
        <p:blipFill>
          <a:blip r:embed="rId2" cstate="print"/>
          <a:srcRect/>
          <a:stretch>
            <a:fillRect/>
          </a:stretch>
        </p:blipFill>
        <p:spPr bwMode="auto">
          <a:xfrm>
            <a:off x="381000" y="1143000"/>
            <a:ext cx="8020050" cy="5903912"/>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ss007e14908"/>
          <p:cNvPicPr>
            <a:picLocks noGrp="1" noChangeAspect="1" noChangeArrowheads="1"/>
          </p:cNvPicPr>
          <p:nvPr>
            <p:ph sz="half" idx="1"/>
          </p:nvPr>
        </p:nvPicPr>
        <p:blipFill>
          <a:blip r:embed="rId3" cstate="print">
            <a:lum bright="36000" contrast="-54000"/>
          </a:blip>
          <a:srcRect b="4210"/>
          <a:stretch>
            <a:fillRect/>
          </a:stretch>
        </p:blipFill>
        <p:spPr>
          <a:xfrm>
            <a:off x="0" y="0"/>
            <a:ext cx="9144000" cy="6858000"/>
          </a:xfrm>
        </p:spPr>
      </p:pic>
      <p:sp>
        <p:nvSpPr>
          <p:cNvPr id="80899" name="Rectangle 3"/>
          <p:cNvSpPr>
            <a:spLocks noGrp="1" noChangeArrowheads="1"/>
          </p:cNvSpPr>
          <p:nvPr>
            <p:ph type="title"/>
          </p:nvPr>
        </p:nvSpPr>
        <p:spPr>
          <a:xfrm>
            <a:off x="457200" y="152400"/>
            <a:ext cx="8229600" cy="944563"/>
          </a:xfrm>
        </p:spPr>
        <p:txBody>
          <a:bodyPr rtlCol="0">
            <a:normAutofit fontScale="90000"/>
          </a:bodyPr>
          <a:lstStyle/>
          <a:p>
            <a:pPr fontAlgn="auto">
              <a:spcAft>
                <a:spcPts val="0"/>
              </a:spcAft>
              <a:defRPr/>
            </a:pPr>
            <a:r>
              <a:rPr lang="en-US" sz="3200" dirty="0">
                <a:solidFill>
                  <a:srgbClr val="FFFF00"/>
                </a:solidFill>
                <a:effectLst>
                  <a:outerShdw blurRad="38100" dist="38100" dir="2700000" algn="tl">
                    <a:srgbClr val="C0C0C0"/>
                  </a:outerShdw>
                </a:effectLst>
              </a:rPr>
              <a:t>Cumulative Distribution of Storm Lifetime Peak Wind Speed, with Sample of 2946</a:t>
            </a:r>
            <a:r>
              <a:rPr lang="en-US" sz="3200" dirty="0">
                <a:solidFill>
                  <a:srgbClr val="FFFF00"/>
                </a:solidFill>
              </a:rPr>
              <a:t> </a:t>
            </a:r>
            <a:r>
              <a:rPr lang="en-US" sz="3200" dirty="0">
                <a:solidFill>
                  <a:srgbClr val="FFFF00"/>
                </a:solidFill>
                <a:effectLst>
                  <a:outerShdw blurRad="38100" dist="38100" dir="2700000" algn="tl">
                    <a:srgbClr val="C0C0C0"/>
                  </a:outerShdw>
                </a:effectLst>
              </a:rPr>
              <a:t>Synthetic Tracks</a:t>
            </a:r>
          </a:p>
        </p:txBody>
      </p:sp>
      <p:pic>
        <p:nvPicPr>
          <p:cNvPr id="37892" name="Picture 6" descr="cumulative"/>
          <p:cNvPicPr>
            <a:picLocks noGrp="1" noChangeAspect="1" noChangeArrowheads="1"/>
          </p:cNvPicPr>
          <p:nvPr>
            <p:ph sz="half" idx="2"/>
          </p:nvPr>
        </p:nvPicPr>
        <p:blipFill>
          <a:blip r:embed="rId4" cstate="print"/>
          <a:srcRect/>
          <a:stretch>
            <a:fillRect/>
          </a:stretch>
        </p:blipFill>
        <p:spPr>
          <a:xfrm>
            <a:off x="457200" y="1276350"/>
            <a:ext cx="8001000" cy="558165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title" idx="4294967295"/>
          </p:nvPr>
        </p:nvSpPr>
        <p:spPr>
          <a:xfrm>
            <a:off x="381000" y="228600"/>
            <a:ext cx="8229600" cy="1066800"/>
          </a:xfrm>
        </p:spPr>
        <p:txBody>
          <a:bodyPr rtlCol="0">
            <a:normAutofit/>
          </a:bodyPr>
          <a:lstStyle/>
          <a:p>
            <a:pPr fontAlgn="auto">
              <a:spcAft>
                <a:spcPts val="0"/>
              </a:spcAft>
              <a:defRPr/>
            </a:pPr>
            <a:r>
              <a:rPr lang="en-US" sz="3200" dirty="0" smtClean="0">
                <a:solidFill>
                  <a:srgbClr val="002060"/>
                </a:solidFill>
                <a:effectLst>
                  <a:outerShdw blurRad="38100" dist="38100" dir="2700000" algn="tl">
                    <a:srgbClr val="C0C0C0"/>
                  </a:outerShdw>
                </a:effectLst>
              </a:rPr>
              <a:t>Year by Year Comparison with Best Track and with Knutson et al., 2007</a:t>
            </a:r>
            <a:endParaRPr lang="en-US" sz="3200" dirty="0">
              <a:solidFill>
                <a:srgbClr val="002060"/>
              </a:solidFill>
              <a:effectLst>
                <a:outerShdw blurRad="38100" dist="38100" dir="2700000" algn="tl">
                  <a:srgbClr val="C0C0C0"/>
                </a:outerShdw>
              </a:effectLst>
            </a:endParaRPr>
          </a:p>
        </p:txBody>
      </p:sp>
      <p:pic>
        <p:nvPicPr>
          <p:cNvPr id="20484" name="Picture 5" descr="C:\Users\Kerry Emaanuel\Graphics\Transparent Figures\yearbyear_new.PNG"/>
          <p:cNvPicPr>
            <a:picLocks noChangeAspect="1" noChangeArrowheads="1"/>
          </p:cNvPicPr>
          <p:nvPr/>
        </p:nvPicPr>
        <p:blipFill>
          <a:blip r:embed="rId3" cstate="print"/>
          <a:srcRect/>
          <a:stretch>
            <a:fillRect/>
          </a:stretch>
        </p:blipFill>
        <p:spPr bwMode="auto">
          <a:xfrm>
            <a:off x="317500" y="990600"/>
            <a:ext cx="8572500" cy="568325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2590800"/>
          </a:xfrm>
        </p:spPr>
        <p:txBody>
          <a:bodyPr>
            <a:normAutofit fontScale="90000"/>
          </a:bodyPr>
          <a:lstStyle/>
          <a:p>
            <a:r>
              <a:rPr lang="en-US" dirty="0" smtClean="0">
                <a:solidFill>
                  <a:srgbClr val="0D428F"/>
                </a:solidFill>
                <a:effectLst>
                  <a:outerShdw blurRad="38100" dist="38100" dir="2700000" algn="tl">
                    <a:srgbClr val="000000">
                      <a:alpha val="43137"/>
                    </a:srgbClr>
                  </a:outerShdw>
                </a:effectLst>
              </a:rPr>
              <a:t>Tropical Cyclones Often Develop from Cloud Clusters:</a:t>
            </a:r>
            <a:br>
              <a:rPr lang="en-US" dirty="0" smtClean="0">
                <a:solidFill>
                  <a:srgbClr val="0D428F"/>
                </a:solidFill>
                <a:effectLst>
                  <a:outerShdw blurRad="38100" dist="38100" dir="2700000" algn="tl">
                    <a:srgbClr val="000000">
                      <a:alpha val="43137"/>
                    </a:srgbClr>
                  </a:outerShdw>
                </a:effectLst>
              </a:rPr>
            </a:br>
            <a:r>
              <a:rPr lang="en-US" dirty="0" smtClean="0">
                <a:solidFill>
                  <a:srgbClr val="0D428F"/>
                </a:solidFill>
                <a:effectLst>
                  <a:outerShdw blurRad="38100" dist="38100" dir="2700000" algn="tl">
                    <a:srgbClr val="000000">
                      <a:alpha val="43137"/>
                    </a:srgbClr>
                  </a:outerShdw>
                </a:effectLst>
              </a:rPr>
              <a:t>When/Why </a:t>
            </a:r>
            <a:r>
              <a:rPr lang="en-US" dirty="0" smtClean="0">
                <a:solidFill>
                  <a:srgbClr val="0D428F"/>
                </a:solidFill>
                <a:effectLst>
                  <a:outerShdw blurRad="38100" dist="38100" dir="2700000" algn="tl">
                    <a:srgbClr val="000000">
                      <a:alpha val="43137"/>
                    </a:srgbClr>
                  </a:outerShdw>
                </a:effectLst>
              </a:rPr>
              <a:t>Does Convection Form Clusters?</a:t>
            </a:r>
            <a:endParaRPr lang="en-US" dirty="0">
              <a:solidFill>
                <a:srgbClr val="0D428F"/>
              </a:solidFill>
              <a:effectLst>
                <a:outerShdw blurRad="38100" dist="38100" dir="2700000" algn="tl">
                  <a:srgbClr val="000000">
                    <a:alpha val="43137"/>
                  </a:srgbClr>
                </a:outerShdw>
              </a:effectLs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Users\Kerry\Documents\Riskproject\NOAA_NCEP_ECHAM_freq.png"/>
          <p:cNvPicPr>
            <a:picLocks noChangeAspect="1"/>
          </p:cNvPicPr>
          <p:nvPr/>
        </p:nvPicPr>
        <p:blipFill>
          <a:blip r:embed="rId2" cstate="print"/>
          <a:srcRect l="3452" r="3452"/>
          <a:stretch>
            <a:fillRect/>
          </a:stretch>
        </p:blipFill>
        <p:spPr bwMode="auto">
          <a:xfrm>
            <a:off x="1600200" y="762000"/>
            <a:ext cx="6155669" cy="4953000"/>
          </a:xfrm>
          <a:prstGeom prst="rect">
            <a:avLst/>
          </a:prstGeom>
          <a:noFill/>
          <a:ln w="9525">
            <a:noFill/>
            <a:miter lim="800000"/>
            <a:headEnd/>
            <a:tailEnd/>
          </a:ln>
        </p:spPr>
      </p:pic>
      <p:sp>
        <p:nvSpPr>
          <p:cNvPr id="2" name="Title 1"/>
          <p:cNvSpPr>
            <a:spLocks noGrp="1"/>
          </p:cNvSpPr>
          <p:nvPr>
            <p:ph type="title"/>
          </p:nvPr>
        </p:nvSpPr>
        <p:spPr>
          <a:xfrm>
            <a:off x="457200" y="152400"/>
            <a:ext cx="8229600" cy="838200"/>
          </a:xfrm>
        </p:spPr>
        <p:txBody>
          <a:bodyPr>
            <a:normAutofit fontScale="90000"/>
          </a:bodyPr>
          <a:lstStyle/>
          <a:p>
            <a:r>
              <a:rPr lang="en-US" dirty="0" smtClean="0">
                <a:solidFill>
                  <a:srgbClr val="000099"/>
                </a:solidFill>
                <a:effectLst>
                  <a:outerShdw blurRad="38100" dist="38100" dir="2700000" algn="tl">
                    <a:srgbClr val="000000">
                      <a:alpha val="43137"/>
                    </a:srgbClr>
                  </a:outerShdw>
                </a:effectLst>
              </a:rPr>
              <a:t>Application to Re-analyses and AGCMs</a:t>
            </a:r>
            <a:endParaRPr lang="en-US" sz="3600" dirty="0">
              <a:solidFill>
                <a:srgbClr val="000099"/>
              </a:solidFill>
              <a:effectLst>
                <a:outerShdw blurRad="38100" dist="38100" dir="2700000" algn="tl">
                  <a:srgbClr val="000000">
                    <a:alpha val="43137"/>
                  </a:srgbClr>
                </a:outerShdw>
              </a:effectLst>
            </a:endParaRPr>
          </a:p>
        </p:txBody>
      </p:sp>
      <p:sp>
        <p:nvSpPr>
          <p:cNvPr id="4" name="Rectangle 3"/>
          <p:cNvSpPr/>
          <p:nvPr/>
        </p:nvSpPr>
        <p:spPr>
          <a:xfrm>
            <a:off x="228600" y="5657671"/>
            <a:ext cx="8686800" cy="1200329"/>
          </a:xfrm>
          <a:prstGeom prst="rect">
            <a:avLst/>
          </a:prstGeom>
        </p:spPr>
        <p:txBody>
          <a:bodyPr wrap="square">
            <a:spAutoFit/>
          </a:bodyPr>
          <a:lstStyle/>
          <a:p>
            <a:pPr algn="ctr"/>
            <a:r>
              <a:rPr lang="en-US" dirty="0">
                <a:solidFill>
                  <a:srgbClr val="002060"/>
                </a:solidFill>
              </a:rPr>
              <a:t>Annual Atlantic tropical cyclone counts: Unadjusted best-track data (black); and downscaled from the NCAR/NCEP reanalysis, 1980-2008 (blue), the ECHAM 5 simulation, 1870-2005 (green), and the NOAA/CIRES reanalysis, 1891-2008 (red). Thin lines show annual values, thick lines show 5-year running means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533399" y="766075"/>
            <a:ext cx="7924801" cy="5796650"/>
          </a:xfrm>
          <a:prstGeom prst="rect">
            <a:avLst/>
          </a:prstGeom>
          <a:noFill/>
          <a:ln w="9525">
            <a:noFill/>
            <a:miter lim="800000"/>
            <a:headEnd/>
            <a:tailEnd/>
          </a:ln>
        </p:spPr>
      </p:pic>
      <p:sp>
        <p:nvSpPr>
          <p:cNvPr id="3" name="TextBox 2"/>
          <p:cNvSpPr txBox="1"/>
          <p:nvPr/>
        </p:nvSpPr>
        <p:spPr>
          <a:xfrm>
            <a:off x="304800" y="228600"/>
            <a:ext cx="8534400" cy="461665"/>
          </a:xfrm>
          <a:prstGeom prst="rect">
            <a:avLst/>
          </a:prstGeom>
          <a:noFill/>
        </p:spPr>
        <p:txBody>
          <a:bodyPr wrap="square" rtlCol="0">
            <a:spAutoFit/>
          </a:bodyPr>
          <a:lstStyle/>
          <a:p>
            <a:pPr algn="ctr"/>
            <a:r>
              <a:rPr lang="en-US" sz="2400" dirty="0" smtClean="0">
                <a:solidFill>
                  <a:srgbClr val="0D428F"/>
                </a:solidFill>
                <a:effectLst>
                  <a:outerShdw blurRad="38100" dist="38100" dir="2700000" algn="tl">
                    <a:srgbClr val="000000">
                      <a:alpha val="43137"/>
                    </a:srgbClr>
                  </a:outerShdw>
                </a:effectLst>
              </a:rPr>
              <a:t>Application to the Climate of the Pliocene</a:t>
            </a:r>
            <a:endParaRPr lang="en-US" sz="2400" dirty="0">
              <a:solidFill>
                <a:srgbClr val="0D428F"/>
              </a:solidFill>
              <a:effectLst>
                <a:outerShdw blurRad="38100" dist="38100" dir="2700000" algn="tl">
                  <a:srgbClr val="000000">
                    <a:alpha val="43137"/>
                  </a:srgbClr>
                </a:outerShdw>
              </a:effectLs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ig1b_rev.png"/>
          <p:cNvPicPr>
            <a:picLocks noChangeAspect="1"/>
          </p:cNvPicPr>
          <p:nvPr/>
        </p:nvPicPr>
        <p:blipFill>
          <a:blip r:embed="rId2" cstate="print"/>
          <a:stretch>
            <a:fillRect/>
          </a:stretch>
        </p:blipFill>
        <p:spPr>
          <a:xfrm>
            <a:off x="3280975" y="3406948"/>
            <a:ext cx="5634425" cy="3451052"/>
          </a:xfrm>
          <a:prstGeom prst="rect">
            <a:avLst/>
          </a:prstGeom>
        </p:spPr>
      </p:pic>
      <p:pic>
        <p:nvPicPr>
          <p:cNvPr id="3" name="Picture 2" descr="fig1a_rev.png"/>
          <p:cNvPicPr>
            <a:picLocks noChangeAspect="1"/>
          </p:cNvPicPr>
          <p:nvPr/>
        </p:nvPicPr>
        <p:blipFill>
          <a:blip r:embed="rId3" cstate="print"/>
          <a:stretch>
            <a:fillRect/>
          </a:stretch>
        </p:blipFill>
        <p:spPr>
          <a:xfrm>
            <a:off x="3276600" y="0"/>
            <a:ext cx="5651005" cy="3461208"/>
          </a:xfrm>
          <a:prstGeom prst="rect">
            <a:avLst/>
          </a:prstGeom>
        </p:spPr>
      </p:pic>
      <p:sp>
        <p:nvSpPr>
          <p:cNvPr id="4" name="TextBox 3"/>
          <p:cNvSpPr txBox="1"/>
          <p:nvPr/>
        </p:nvSpPr>
        <p:spPr>
          <a:xfrm>
            <a:off x="304800" y="1143000"/>
            <a:ext cx="3200400" cy="4154984"/>
          </a:xfrm>
          <a:prstGeom prst="rect">
            <a:avLst/>
          </a:prstGeom>
          <a:noFill/>
        </p:spPr>
        <p:txBody>
          <a:bodyPr wrap="square" rtlCol="0">
            <a:spAutoFit/>
          </a:bodyPr>
          <a:lstStyle/>
          <a:p>
            <a:r>
              <a:rPr lang="en-US" sz="2400" dirty="0" smtClean="0">
                <a:solidFill>
                  <a:srgbClr val="0D428F"/>
                </a:solidFill>
              </a:rPr>
              <a:t>Explicit (blue dots) and downscaled (red dots) genesis points for June-October for Control (top) and Global Warming (bottom) experiments using the 14-km resolution NICAM model. Collaborative work with K. Oouchi.</a:t>
            </a:r>
            <a:endParaRPr lang="en-US" sz="2400" dirty="0">
              <a:solidFill>
                <a:srgbClr val="0D428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fig3a_rev.png"/>
          <p:cNvPicPr>
            <a:picLocks noChangeAspect="1"/>
          </p:cNvPicPr>
          <p:nvPr/>
        </p:nvPicPr>
        <p:blipFill>
          <a:blip r:embed="rId2" cstate="print"/>
          <a:stretch>
            <a:fillRect/>
          </a:stretch>
        </p:blipFill>
        <p:spPr>
          <a:xfrm>
            <a:off x="673353" y="1371600"/>
            <a:ext cx="7837790" cy="48006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ig4b_rev.png"/>
          <p:cNvPicPr>
            <a:picLocks noChangeAspect="1"/>
          </p:cNvPicPr>
          <p:nvPr/>
        </p:nvPicPr>
        <p:blipFill>
          <a:blip r:embed="rId2" cstate="print"/>
          <a:stretch>
            <a:fillRect/>
          </a:stretch>
        </p:blipFill>
        <p:spPr>
          <a:xfrm>
            <a:off x="533400" y="1524000"/>
            <a:ext cx="8025309" cy="4908538"/>
          </a:xfrm>
          <a:prstGeom prst="rect">
            <a:avLst/>
          </a:prstGeom>
        </p:spPr>
      </p:pic>
      <p:sp>
        <p:nvSpPr>
          <p:cNvPr id="3" name="Title 2"/>
          <p:cNvSpPr>
            <a:spLocks noGrp="1"/>
          </p:cNvSpPr>
          <p:nvPr>
            <p:ph type="title"/>
          </p:nvPr>
        </p:nvSpPr>
        <p:spPr/>
        <p:txBody>
          <a:bodyPr/>
          <a:lstStyle/>
          <a:p>
            <a:r>
              <a:rPr lang="en-US" sz="3200" dirty="0" smtClean="0">
                <a:solidFill>
                  <a:srgbClr val="0D428F"/>
                </a:solidFill>
                <a:effectLst>
                  <a:outerShdw blurRad="38100" dist="38100" dir="2700000" algn="tl">
                    <a:srgbClr val="000000">
                      <a:alpha val="43137"/>
                    </a:srgbClr>
                  </a:outerShdw>
                </a:effectLst>
              </a:rPr>
              <a:t>Change in Power Dissipation with Global Warming</a:t>
            </a:r>
            <a:endParaRPr lang="en-US" sz="3200" dirty="0">
              <a:solidFill>
                <a:srgbClr val="0D428F"/>
              </a:solidFill>
              <a:effectLst>
                <a:outerShdw blurRad="38100" dist="38100" dir="2700000" algn="tl">
                  <a:srgbClr val="000000">
                    <a:alpha val="43137"/>
                  </a:srgbClr>
                </a:outerShdw>
              </a:effectLs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ig5_rev.png"/>
          <p:cNvPicPr>
            <a:picLocks noChangeAspect="1"/>
          </p:cNvPicPr>
          <p:nvPr/>
        </p:nvPicPr>
        <p:blipFill>
          <a:blip r:embed="rId2" cstate="print"/>
          <a:stretch>
            <a:fillRect/>
          </a:stretch>
        </p:blipFill>
        <p:spPr>
          <a:xfrm>
            <a:off x="609600" y="1447800"/>
            <a:ext cx="7902225" cy="4899905"/>
          </a:xfrm>
          <a:prstGeom prst="rect">
            <a:avLst/>
          </a:prstGeom>
        </p:spPr>
      </p:pic>
      <p:sp>
        <p:nvSpPr>
          <p:cNvPr id="3" name="Title 2"/>
          <p:cNvSpPr>
            <a:spLocks noGrp="1"/>
          </p:cNvSpPr>
          <p:nvPr>
            <p:ph type="title"/>
          </p:nvPr>
        </p:nvSpPr>
        <p:spPr/>
        <p:txBody>
          <a:bodyPr/>
          <a:lstStyle/>
          <a:p>
            <a:r>
              <a:rPr lang="en-US" sz="3200" dirty="0" smtClean="0">
                <a:solidFill>
                  <a:srgbClr val="0D428F"/>
                </a:solidFill>
                <a:effectLst>
                  <a:outerShdw blurRad="38100" dist="38100" dir="2700000" algn="tl">
                    <a:srgbClr val="000000">
                      <a:alpha val="43137"/>
                    </a:srgbClr>
                  </a:outerShdw>
                </a:effectLst>
              </a:rPr>
              <a:t>Probability Density by Storm Lifetime Peak Wind Speed, Explicit and Downscaled Events</a:t>
            </a:r>
            <a:endParaRPr lang="en-US" sz="3200" dirty="0">
              <a:solidFill>
                <a:srgbClr val="0D428F"/>
              </a:solidFill>
              <a:effectLst>
                <a:outerShdw blurRad="38100" dist="38100" dir="2700000" algn="tl">
                  <a:srgbClr val="000000">
                    <a:alpha val="43137"/>
                  </a:srgbClr>
                </a:outerShdw>
              </a:effectLs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rPr>
              <a:t>Summary</a:t>
            </a:r>
            <a:endParaRPr lang="en-US" dirty="0">
              <a:solidFill>
                <a:srgbClr val="FFFF00"/>
              </a:solidFill>
              <a:effectLst>
                <a:outerShdw blurRad="38100" dist="38100" dir="2700000" algn="tl">
                  <a:srgbClr val="000000">
                    <a:alpha val="43137"/>
                  </a:srgbClr>
                </a:outerShdw>
              </a:effectLst>
            </a:endParaRPr>
          </a:p>
        </p:txBody>
      </p:sp>
      <p:sp>
        <p:nvSpPr>
          <p:cNvPr id="61443" name="Content Placeholder 2"/>
          <p:cNvSpPr>
            <a:spLocks noGrp="1"/>
          </p:cNvSpPr>
          <p:nvPr>
            <p:ph idx="1"/>
          </p:nvPr>
        </p:nvSpPr>
        <p:spPr/>
        <p:txBody>
          <a:bodyPr/>
          <a:lstStyle/>
          <a:p>
            <a:r>
              <a:rPr lang="en-US" b="1" dirty="0" smtClean="0">
                <a:solidFill>
                  <a:srgbClr val="002060"/>
                </a:solidFill>
              </a:rPr>
              <a:t>Potential intensity is an important (but not the only) control on tropical cyclone activity, including frequency and intensity</a:t>
            </a:r>
          </a:p>
          <a:p>
            <a:endParaRPr lang="en-US" b="1" dirty="0" smtClean="0">
              <a:solidFill>
                <a:srgbClr val="002060"/>
              </a:solidFill>
            </a:endParaRPr>
          </a:p>
          <a:p>
            <a:r>
              <a:rPr lang="en-US" b="1" dirty="0" smtClean="0">
                <a:solidFill>
                  <a:srgbClr val="002060"/>
                </a:solidFill>
              </a:rPr>
              <a:t>On time scales long enough for the ocean mixed layer to be in thermal equilibrium, potential intensity is controlled largely by surface radiation, surface wind speed, ocean heat fluxes, and outflow temperature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solidFill>
                  <a:srgbClr val="002060"/>
                </a:solidFill>
              </a:rPr>
              <a:t>Recent large, upward trends in potential intensity are partly and perhaps mostly attributable to cooling of the lower stratosphere</a:t>
            </a:r>
          </a:p>
          <a:p>
            <a:endParaRPr lang="en-US" b="1" dirty="0" smtClean="0">
              <a:solidFill>
                <a:srgbClr val="002060"/>
              </a:solidFill>
            </a:endParaRPr>
          </a:p>
          <a:p>
            <a:r>
              <a:rPr lang="en-US" b="1" dirty="0" smtClean="0">
                <a:solidFill>
                  <a:srgbClr val="002060"/>
                </a:solidFill>
              </a:rPr>
              <a:t>Models forced with observed SSTs not very successful in capturing this cooling</a:t>
            </a:r>
            <a:endParaRPr lang="en-US" b="1" dirty="0">
              <a:solidFill>
                <a:srgbClr val="00206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457200" y="1295400"/>
            <a:ext cx="8229600" cy="4800600"/>
          </a:xfrm>
        </p:spPr>
        <p:txBody>
          <a:bodyPr/>
          <a:lstStyle/>
          <a:p>
            <a:r>
              <a:rPr lang="en-US" b="1" dirty="0" smtClean="0">
                <a:solidFill>
                  <a:srgbClr val="002060"/>
                </a:solidFill>
              </a:rPr>
              <a:t>Simple but high resolution coupled TC model can be used to ‘downscale” TC activity from global climate data sets</a:t>
            </a:r>
          </a:p>
          <a:p>
            <a:endParaRPr lang="en-US" b="1" dirty="0" smtClean="0">
              <a:solidFill>
                <a:srgbClr val="002060"/>
              </a:solidFill>
            </a:endParaRPr>
          </a:p>
          <a:p>
            <a:r>
              <a:rPr lang="en-US" b="1" dirty="0" smtClean="0">
                <a:solidFill>
                  <a:srgbClr val="002060"/>
                </a:solidFill>
              </a:rPr>
              <a:t>Studies based on this downscaling suggest large sensitivity of TCs to climate state, and possibly important role for TC-induced ocean mixing and atmospheric drying/heating in regulating climate</a:t>
            </a:r>
          </a:p>
          <a:p>
            <a:endParaRPr lang="en-US" b="1" dirty="0" smtClean="0">
              <a:solidFill>
                <a:srgbClr val="00206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5299" name="Rectangle 3"/>
          <p:cNvSpPr>
            <a:spLocks noGrp="1" noChangeArrowheads="1"/>
          </p:cNvSpPr>
          <p:nvPr>
            <p:ph type="title" idx="4294967295"/>
          </p:nvPr>
        </p:nvSpPr>
        <p:spPr>
          <a:xfrm>
            <a:off x="381000" y="1752600"/>
            <a:ext cx="8229600" cy="3581400"/>
          </a:xfrm>
        </p:spPr>
        <p:txBody>
          <a:bodyPr/>
          <a:lstStyle/>
          <a:p>
            <a:pPr eaLnBrk="1" hangingPunct="1"/>
            <a:r>
              <a:rPr lang="en-US" b="1" dirty="0" smtClean="0">
                <a:solidFill>
                  <a:srgbClr val="002060"/>
                </a:solidFill>
                <a:effectLst>
                  <a:outerShdw blurRad="38100" dist="38100" dir="2700000" algn="tl">
                    <a:srgbClr val="000000">
                      <a:alpha val="43137"/>
                    </a:srgbClr>
                  </a:outerShdw>
                </a:effectLst>
              </a:rPr>
              <a:t>Feedback of Global Tropical Cyclone Activity on the Climate System</a:t>
            </a: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3060" name="Picture 4" descr="monsoon4"/>
          <p:cNvPicPr>
            <a:picLocks noChangeAspect="1" noChangeArrowheads="1"/>
          </p:cNvPicPr>
          <p:nvPr/>
        </p:nvPicPr>
        <p:blipFill>
          <a:blip r:embed="rId2" cstate="print"/>
          <a:srcRect/>
          <a:stretch>
            <a:fillRect/>
          </a:stretch>
        </p:blipFill>
        <p:spPr bwMode="auto">
          <a:xfrm>
            <a:off x="1295400" y="0"/>
            <a:ext cx="6455424" cy="6019800"/>
          </a:xfrm>
          <a:prstGeom prst="rect">
            <a:avLst/>
          </a:prstGeom>
          <a:noFill/>
        </p:spPr>
      </p:pic>
      <p:sp>
        <p:nvSpPr>
          <p:cNvPr id="3" name="Rectangle 2"/>
          <p:cNvSpPr/>
          <p:nvPr/>
        </p:nvSpPr>
        <p:spPr>
          <a:xfrm>
            <a:off x="1219200" y="6324600"/>
            <a:ext cx="6705600" cy="369332"/>
          </a:xfrm>
          <a:prstGeom prst="rect">
            <a:avLst/>
          </a:prstGeom>
        </p:spPr>
        <p:txBody>
          <a:bodyPr wrap="square">
            <a:spAutoFit/>
          </a:bodyPr>
          <a:lstStyle/>
          <a:p>
            <a:pPr algn="ctr"/>
            <a:r>
              <a:rPr lang="en-US" dirty="0" smtClean="0">
                <a:solidFill>
                  <a:schemeClr val="bg1"/>
                </a:solidFill>
              </a:rPr>
              <a:t>Monsoonal Thunderstorms, Bangladesh and India July 1985</a:t>
            </a:r>
            <a:endParaRPr lang="en-US" dirty="0">
              <a:solidFill>
                <a:schemeClr val="bg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1380995" y="228600"/>
            <a:ext cx="7763005" cy="5105400"/>
          </a:xfrm>
          <a:prstGeom prst="rect">
            <a:avLst/>
          </a:prstGeom>
          <a:noFill/>
          <a:ln w="9525">
            <a:noFill/>
            <a:miter lim="800000"/>
            <a:headEnd/>
            <a:tailEnd/>
          </a:ln>
        </p:spPr>
      </p:pic>
      <p:sp>
        <p:nvSpPr>
          <p:cNvPr id="3" name="Rectangle 2"/>
          <p:cNvSpPr/>
          <p:nvPr/>
        </p:nvSpPr>
        <p:spPr>
          <a:xfrm>
            <a:off x="152400" y="5181600"/>
            <a:ext cx="8763000" cy="1477328"/>
          </a:xfrm>
          <a:prstGeom prst="rect">
            <a:avLst/>
          </a:prstGeom>
        </p:spPr>
        <p:txBody>
          <a:bodyPr wrap="square">
            <a:spAutoFit/>
          </a:bodyPr>
          <a:lstStyle/>
          <a:p>
            <a:pPr algn="ctr"/>
            <a:r>
              <a:rPr lang="en-US" dirty="0" smtClean="0">
                <a:solidFill>
                  <a:srgbClr val="002060"/>
                </a:solidFill>
              </a:rPr>
              <a:t>500hPa zonal mean meridional temperature flux (</a:t>
            </a:r>
            <a:r>
              <a:rPr lang="en-US" dirty="0" err="1" smtClean="0">
                <a:solidFill>
                  <a:srgbClr val="002060"/>
                </a:solidFill>
              </a:rPr>
              <a:t>mK</a:t>
            </a:r>
            <a:r>
              <a:rPr lang="en-US" dirty="0" smtClean="0">
                <a:solidFill>
                  <a:srgbClr val="002060"/>
                </a:solidFill>
              </a:rPr>
              <a:t>/s) of the stationary eddies for January through March. The dotted (solid) curve represents the composite mean of the winters following inactive (active) northern hemisphere TC seasons. Error bars represent the standard error of the mean for datasets of size varying from N=9 to 13. Flux calculated using NCAR/NCEP reanalysis for the period 1960‐2008</a:t>
            </a:r>
            <a:endParaRPr lang="en-US" dirty="0">
              <a:solidFill>
                <a:srgbClr val="002060"/>
              </a:solidFill>
            </a:endParaRPr>
          </a:p>
        </p:txBody>
      </p:sp>
      <p:sp>
        <p:nvSpPr>
          <p:cNvPr id="4" name="TextBox 3"/>
          <p:cNvSpPr txBox="1"/>
          <p:nvPr/>
        </p:nvSpPr>
        <p:spPr>
          <a:xfrm>
            <a:off x="228600" y="3124200"/>
            <a:ext cx="1828800" cy="369332"/>
          </a:xfrm>
          <a:prstGeom prst="rect">
            <a:avLst/>
          </a:prstGeom>
          <a:noFill/>
        </p:spPr>
        <p:txBody>
          <a:bodyPr wrap="square" rtlCol="0">
            <a:spAutoFit/>
          </a:bodyPr>
          <a:lstStyle/>
          <a:p>
            <a:pPr algn="ctr"/>
            <a:r>
              <a:rPr lang="en-US" dirty="0" smtClean="0">
                <a:solidFill>
                  <a:srgbClr val="002060"/>
                </a:solidFill>
              </a:rPr>
              <a:t>Hart, 2010</a:t>
            </a:r>
            <a:endParaRPr lang="en-US" dirty="0">
              <a:solidFill>
                <a:srgbClr val="00206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322" name="Picture 2" descr="emily_sst"/>
          <p:cNvPicPr>
            <a:picLocks noChangeAspect="1" noChangeArrowheads="1"/>
          </p:cNvPicPr>
          <p:nvPr/>
        </p:nvPicPr>
        <p:blipFill>
          <a:blip r:embed="rId3" cstate="print"/>
          <a:srcRect/>
          <a:stretch>
            <a:fillRect/>
          </a:stretch>
        </p:blipFill>
        <p:spPr bwMode="auto">
          <a:xfrm>
            <a:off x="1219200" y="0"/>
            <a:ext cx="7081838" cy="6838950"/>
          </a:xfrm>
          <a:prstGeom prst="rect">
            <a:avLst/>
          </a:prstGeom>
          <a:noFill/>
          <a:ln w="9525">
            <a:noFill/>
            <a:miter lim="800000"/>
            <a:headEnd/>
            <a:tailEnd/>
          </a:ln>
        </p:spPr>
      </p:pic>
      <p:sp>
        <p:nvSpPr>
          <p:cNvPr id="56323" name="Freeform 3"/>
          <p:cNvSpPr>
            <a:spLocks/>
          </p:cNvSpPr>
          <p:nvPr/>
        </p:nvSpPr>
        <p:spPr bwMode="auto">
          <a:xfrm>
            <a:off x="1828800" y="2590800"/>
            <a:ext cx="4953000" cy="2209800"/>
          </a:xfrm>
          <a:custGeom>
            <a:avLst/>
            <a:gdLst>
              <a:gd name="T0" fmla="*/ 0 w 3120"/>
              <a:gd name="T1" fmla="*/ 0 h 1392"/>
              <a:gd name="T2" fmla="*/ 2147483647 w 3120"/>
              <a:gd name="T3" fmla="*/ 2147483647 h 1392"/>
              <a:gd name="T4" fmla="*/ 2147483647 w 3120"/>
              <a:gd name="T5" fmla="*/ 2147483647 h 1392"/>
              <a:gd name="T6" fmla="*/ 2147483647 w 3120"/>
              <a:gd name="T7" fmla="*/ 2147483647 h 1392"/>
              <a:gd name="T8" fmla="*/ 2147483647 w 3120"/>
              <a:gd name="T9" fmla="*/ 2147483647 h 1392"/>
              <a:gd name="T10" fmla="*/ 2147483647 w 3120"/>
              <a:gd name="T11" fmla="*/ 2147483647 h 1392"/>
              <a:gd name="T12" fmla="*/ 2147483647 w 3120"/>
              <a:gd name="T13" fmla="*/ 2147483647 h 1392"/>
              <a:gd name="T14" fmla="*/ 2147483647 w 3120"/>
              <a:gd name="T15" fmla="*/ 2147483647 h 1392"/>
              <a:gd name="T16" fmla="*/ 2147483647 w 3120"/>
              <a:gd name="T17" fmla="*/ 2147483647 h 1392"/>
              <a:gd name="T18" fmla="*/ 2147483647 w 3120"/>
              <a:gd name="T19" fmla="*/ 2147483647 h 1392"/>
              <a:gd name="T20" fmla="*/ 2147483647 w 3120"/>
              <a:gd name="T21" fmla="*/ 2147483647 h 1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20"/>
              <a:gd name="T34" fmla="*/ 0 h 1392"/>
              <a:gd name="T35" fmla="*/ 3120 w 3120"/>
              <a:gd name="T36" fmla="*/ 1392 h 1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20" h="1392">
                <a:moveTo>
                  <a:pt x="0" y="0"/>
                </a:moveTo>
                <a:cubicBezTo>
                  <a:pt x="30" y="10"/>
                  <a:pt x="122" y="38"/>
                  <a:pt x="181" y="60"/>
                </a:cubicBezTo>
                <a:cubicBezTo>
                  <a:pt x="240" y="82"/>
                  <a:pt x="290" y="112"/>
                  <a:pt x="356" y="134"/>
                </a:cubicBezTo>
                <a:cubicBezTo>
                  <a:pt x="422" y="156"/>
                  <a:pt x="507" y="166"/>
                  <a:pt x="576" y="192"/>
                </a:cubicBezTo>
                <a:cubicBezTo>
                  <a:pt x="645" y="218"/>
                  <a:pt x="672" y="248"/>
                  <a:pt x="768" y="288"/>
                </a:cubicBezTo>
                <a:cubicBezTo>
                  <a:pt x="864" y="328"/>
                  <a:pt x="1016" y="376"/>
                  <a:pt x="1152" y="432"/>
                </a:cubicBezTo>
                <a:cubicBezTo>
                  <a:pt x="1288" y="488"/>
                  <a:pt x="1448" y="544"/>
                  <a:pt x="1584" y="624"/>
                </a:cubicBezTo>
                <a:cubicBezTo>
                  <a:pt x="1720" y="704"/>
                  <a:pt x="1840" y="832"/>
                  <a:pt x="1968" y="912"/>
                </a:cubicBezTo>
                <a:cubicBezTo>
                  <a:pt x="2096" y="992"/>
                  <a:pt x="2224" y="1040"/>
                  <a:pt x="2352" y="1104"/>
                </a:cubicBezTo>
                <a:cubicBezTo>
                  <a:pt x="2480" y="1168"/>
                  <a:pt x="2608" y="1248"/>
                  <a:pt x="2736" y="1296"/>
                </a:cubicBezTo>
                <a:cubicBezTo>
                  <a:pt x="2864" y="1344"/>
                  <a:pt x="3056" y="1376"/>
                  <a:pt x="3120" y="1392"/>
                </a:cubicBezTo>
              </a:path>
            </a:pathLst>
          </a:custGeom>
          <a:noFill/>
          <a:ln w="76200">
            <a:solidFill>
              <a:schemeClr val="tx1"/>
            </a:solidFill>
            <a:round/>
            <a:headEnd/>
            <a:tailEnd/>
          </a:ln>
        </p:spPr>
        <p:txBody>
          <a:bodyPr wrap="none" anchor="ctr"/>
          <a:lstStyle/>
          <a:p>
            <a:endParaRPr lang="en-US" sz="1800"/>
          </a:p>
        </p:txBody>
      </p:sp>
      <p:sp>
        <p:nvSpPr>
          <p:cNvPr id="56324" name="Text Box 4"/>
          <p:cNvSpPr txBox="1">
            <a:spLocks noChangeArrowheads="1"/>
          </p:cNvSpPr>
          <p:nvPr/>
        </p:nvSpPr>
        <p:spPr bwMode="auto">
          <a:xfrm>
            <a:off x="1447800" y="152400"/>
            <a:ext cx="6599238" cy="519113"/>
          </a:xfrm>
          <a:prstGeom prst="rect">
            <a:avLst/>
          </a:prstGeom>
          <a:solidFill>
            <a:schemeClr val="bg1"/>
          </a:solidFill>
          <a:ln w="9525">
            <a:noFill/>
            <a:miter lim="800000"/>
            <a:headEnd/>
            <a:tailEnd/>
          </a:ln>
        </p:spPr>
        <p:txBody>
          <a:bodyPr wrap="none">
            <a:spAutoFit/>
          </a:bodyPr>
          <a:lstStyle/>
          <a:p>
            <a:r>
              <a:rPr lang="en-US" sz="2800" dirty="0">
                <a:solidFill>
                  <a:srgbClr val="002060"/>
                </a:solidFill>
              </a:rPr>
              <a:t>The wake of Hurricane Emily (July 2005)</a:t>
            </a:r>
          </a:p>
        </p:txBody>
      </p:sp>
      <p:sp>
        <p:nvSpPr>
          <p:cNvPr id="56325" name="Freeform 5"/>
          <p:cNvSpPr>
            <a:spLocks/>
          </p:cNvSpPr>
          <p:nvPr/>
        </p:nvSpPr>
        <p:spPr bwMode="auto">
          <a:xfrm>
            <a:off x="5105400" y="685800"/>
            <a:ext cx="2362200" cy="3124200"/>
          </a:xfrm>
          <a:custGeom>
            <a:avLst/>
            <a:gdLst>
              <a:gd name="T0" fmla="*/ 0 w 1488"/>
              <a:gd name="T1" fmla="*/ 0 h 1968"/>
              <a:gd name="T2" fmla="*/ 2147483647 w 1488"/>
              <a:gd name="T3" fmla="*/ 2147483647 h 1968"/>
              <a:gd name="T4" fmla="*/ 2147483647 w 1488"/>
              <a:gd name="T5" fmla="*/ 2147483647 h 1968"/>
              <a:gd name="T6" fmla="*/ 2147483647 w 1488"/>
              <a:gd name="T7" fmla="*/ 2147483647 h 1968"/>
              <a:gd name="T8" fmla="*/ 2147483647 w 1488"/>
              <a:gd name="T9" fmla="*/ 2147483647 h 1968"/>
              <a:gd name="T10" fmla="*/ 2147483647 w 1488"/>
              <a:gd name="T11" fmla="*/ 2147483647 h 1968"/>
              <a:gd name="T12" fmla="*/ 2147483647 w 1488"/>
              <a:gd name="T13" fmla="*/ 2147483647 h 1968"/>
              <a:gd name="T14" fmla="*/ 0 60000 65536"/>
              <a:gd name="T15" fmla="*/ 0 60000 65536"/>
              <a:gd name="T16" fmla="*/ 0 60000 65536"/>
              <a:gd name="T17" fmla="*/ 0 60000 65536"/>
              <a:gd name="T18" fmla="*/ 0 60000 65536"/>
              <a:gd name="T19" fmla="*/ 0 60000 65536"/>
              <a:gd name="T20" fmla="*/ 0 60000 65536"/>
              <a:gd name="T21" fmla="*/ 0 w 1488"/>
              <a:gd name="T22" fmla="*/ 0 h 1968"/>
              <a:gd name="T23" fmla="*/ 1488 w 1488"/>
              <a:gd name="T24" fmla="*/ 1968 h 1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8" h="1968">
                <a:moveTo>
                  <a:pt x="0" y="0"/>
                </a:moveTo>
                <a:cubicBezTo>
                  <a:pt x="24" y="60"/>
                  <a:pt x="48" y="120"/>
                  <a:pt x="96" y="240"/>
                </a:cubicBezTo>
                <a:cubicBezTo>
                  <a:pt x="144" y="360"/>
                  <a:pt x="224" y="592"/>
                  <a:pt x="288" y="720"/>
                </a:cubicBezTo>
                <a:cubicBezTo>
                  <a:pt x="352" y="848"/>
                  <a:pt x="416" y="928"/>
                  <a:pt x="480" y="1008"/>
                </a:cubicBezTo>
                <a:cubicBezTo>
                  <a:pt x="544" y="1088"/>
                  <a:pt x="576" y="1104"/>
                  <a:pt x="672" y="1200"/>
                </a:cubicBezTo>
                <a:cubicBezTo>
                  <a:pt x="768" y="1296"/>
                  <a:pt x="920" y="1456"/>
                  <a:pt x="1056" y="1584"/>
                </a:cubicBezTo>
                <a:cubicBezTo>
                  <a:pt x="1192" y="1712"/>
                  <a:pt x="1416" y="1904"/>
                  <a:pt x="1488" y="1968"/>
                </a:cubicBezTo>
              </a:path>
            </a:pathLst>
          </a:custGeom>
          <a:noFill/>
          <a:ln w="76200">
            <a:solidFill>
              <a:schemeClr val="tx1"/>
            </a:solidFill>
            <a:round/>
            <a:headEnd/>
            <a:tailEnd/>
          </a:ln>
        </p:spPr>
        <p:txBody>
          <a:bodyPr wrap="none" anchor="ctr"/>
          <a:lstStyle/>
          <a:p>
            <a:endParaRPr lang="en-US" sz="1800"/>
          </a:p>
        </p:txBody>
      </p:sp>
      <p:sp>
        <p:nvSpPr>
          <p:cNvPr id="56326" name="Text Box 6"/>
          <p:cNvSpPr txBox="1">
            <a:spLocks noChangeArrowheads="1"/>
          </p:cNvSpPr>
          <p:nvPr/>
        </p:nvSpPr>
        <p:spPr bwMode="auto">
          <a:xfrm>
            <a:off x="6172200" y="1981200"/>
            <a:ext cx="2932113" cy="823913"/>
          </a:xfrm>
          <a:prstGeom prst="rect">
            <a:avLst/>
          </a:prstGeom>
          <a:noFill/>
          <a:ln w="9525">
            <a:noFill/>
            <a:miter lim="800000"/>
            <a:headEnd/>
            <a:tailEnd/>
          </a:ln>
        </p:spPr>
        <p:txBody>
          <a:bodyPr wrap="none">
            <a:spAutoFit/>
          </a:bodyPr>
          <a:lstStyle/>
          <a:p>
            <a:pPr algn="ctr"/>
            <a:r>
              <a:rPr lang="en-US" sz="2800"/>
              <a:t>Hurricane Dennis</a:t>
            </a:r>
          </a:p>
          <a:p>
            <a:pPr algn="ctr"/>
            <a:r>
              <a:rPr lang="en-US" sz="2000"/>
              <a:t>(one week earlier)</a:t>
            </a:r>
            <a:endParaRPr lang="en-US" sz="2800"/>
          </a:p>
        </p:txBody>
      </p:sp>
      <p:sp>
        <p:nvSpPr>
          <p:cNvPr id="56327" name="Line 7"/>
          <p:cNvSpPr>
            <a:spLocks noChangeShapeType="1"/>
          </p:cNvSpPr>
          <p:nvPr/>
        </p:nvSpPr>
        <p:spPr bwMode="auto">
          <a:xfrm flipH="1">
            <a:off x="7010400" y="2743200"/>
            <a:ext cx="1219200" cy="533400"/>
          </a:xfrm>
          <a:prstGeom prst="line">
            <a:avLst/>
          </a:prstGeom>
          <a:noFill/>
          <a:ln w="9525">
            <a:solidFill>
              <a:schemeClr val="tx1"/>
            </a:solidFill>
            <a:round/>
            <a:headEnd/>
            <a:tailEnd type="triangle" w="med" len="med"/>
          </a:ln>
        </p:spPr>
        <p:txBody>
          <a:bodyPr wrap="none" anchor="ctr"/>
          <a:lstStyle/>
          <a:p>
            <a:endParaRPr lang="en-US"/>
          </a:p>
        </p:txBody>
      </p:sp>
      <p:sp>
        <p:nvSpPr>
          <p:cNvPr id="56328" name="Text Box 8"/>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t>Source:  Rob Korty, CalTech</a:t>
            </a:r>
          </a:p>
        </p:txBody>
      </p:sp>
      <p:sp>
        <p:nvSpPr>
          <p:cNvPr id="208905" name="Text Box 9"/>
          <p:cNvSpPr txBox="1">
            <a:spLocks noChangeArrowheads="1"/>
          </p:cNvSpPr>
          <p:nvPr/>
        </p:nvSpPr>
        <p:spPr bwMode="auto">
          <a:xfrm>
            <a:off x="0" y="1066800"/>
            <a:ext cx="1752600" cy="1311275"/>
          </a:xfrm>
          <a:prstGeom prst="rect">
            <a:avLst/>
          </a:prstGeom>
          <a:noFill/>
          <a:ln w="9525">
            <a:noFill/>
            <a:miter lim="800000"/>
            <a:headEnd/>
            <a:tailEnd/>
          </a:ln>
          <a:effectLst/>
        </p:spPr>
        <p:txBody>
          <a:bodyPr>
            <a:spAutoFit/>
          </a:bodyPr>
          <a:lstStyle/>
          <a:p>
            <a:pPr>
              <a:spcBef>
                <a:spcPct val="50000"/>
              </a:spcBef>
              <a:defRPr/>
            </a:pPr>
            <a:r>
              <a:rPr lang="en-US" sz="2000" dirty="0">
                <a:solidFill>
                  <a:srgbClr val="002060"/>
                </a:solidFill>
                <a:effectLst>
                  <a:outerShdw blurRad="38100" dist="38100" dir="2700000" algn="tl">
                    <a:srgbClr val="C0C0C0"/>
                  </a:outerShdw>
                </a:effectLst>
              </a:rPr>
              <a:t>Sea Surface Temperature in the Wakes of Hurricanes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9811" name="Picture 3"/>
          <p:cNvPicPr>
            <a:picLocks noChangeAspect="1" noChangeArrowheads="1"/>
          </p:cNvPicPr>
          <p:nvPr/>
        </p:nvPicPr>
        <p:blipFill>
          <a:blip r:embed="rId2" cstate="print"/>
          <a:srcRect/>
          <a:stretch>
            <a:fillRect/>
          </a:stretch>
        </p:blipFill>
        <p:spPr bwMode="auto">
          <a:xfrm>
            <a:off x="381000" y="1295400"/>
            <a:ext cx="8082342" cy="3886200"/>
          </a:xfrm>
          <a:prstGeom prst="rect">
            <a:avLst/>
          </a:prstGeom>
          <a:noFill/>
          <a:ln w="9525">
            <a:noFill/>
            <a:miter lim="800000"/>
            <a:headEnd/>
            <a:tailEnd/>
          </a:ln>
        </p:spPr>
      </p:pic>
      <p:sp>
        <p:nvSpPr>
          <p:cNvPr id="4" name="TextBox 3"/>
          <p:cNvSpPr txBox="1"/>
          <p:nvPr/>
        </p:nvSpPr>
        <p:spPr>
          <a:xfrm>
            <a:off x="762000" y="228600"/>
            <a:ext cx="7772400" cy="523220"/>
          </a:xfrm>
          <a:prstGeom prst="rect">
            <a:avLst/>
          </a:prstGeom>
          <a:noFill/>
        </p:spPr>
        <p:txBody>
          <a:bodyPr wrap="square" rtlCol="0">
            <a:spAutoFit/>
          </a:bodyPr>
          <a:lstStyle/>
          <a:p>
            <a:pPr algn="ctr"/>
            <a:r>
              <a:rPr lang="en-US" sz="2800" dirty="0" smtClean="0">
                <a:solidFill>
                  <a:srgbClr val="002060"/>
                </a:solidFill>
                <a:effectLst>
                  <a:outerShdw blurRad="38100" dist="38100" dir="2700000" algn="tl">
                    <a:srgbClr val="000000">
                      <a:alpha val="43137"/>
                    </a:srgbClr>
                  </a:outerShdw>
                </a:effectLst>
              </a:rPr>
              <a:t>Wake Recovery</a:t>
            </a:r>
            <a:endParaRPr lang="en-US" sz="2800"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1295400" y="5715000"/>
            <a:ext cx="7162800" cy="369332"/>
          </a:xfrm>
          <a:prstGeom prst="rect">
            <a:avLst/>
          </a:prstGeom>
          <a:noFill/>
        </p:spPr>
        <p:txBody>
          <a:bodyPr wrap="square" rtlCol="0">
            <a:spAutoFit/>
          </a:bodyPr>
          <a:lstStyle/>
          <a:p>
            <a:pPr algn="ctr"/>
            <a:r>
              <a:rPr lang="en-US" dirty="0" smtClean="0">
                <a:solidFill>
                  <a:srgbClr val="002060"/>
                </a:solidFill>
              </a:rPr>
              <a:t>Hart, Maue, and Watson, </a:t>
            </a:r>
            <a:r>
              <a:rPr lang="en-US" i="1" dirty="0" smtClean="0">
                <a:solidFill>
                  <a:srgbClr val="002060"/>
                </a:solidFill>
              </a:rPr>
              <a:t>Mon. </a:t>
            </a:r>
            <a:r>
              <a:rPr lang="en-US" i="1" dirty="0" err="1" smtClean="0">
                <a:solidFill>
                  <a:srgbClr val="002060"/>
                </a:solidFill>
              </a:rPr>
              <a:t>Wea</a:t>
            </a:r>
            <a:r>
              <a:rPr lang="en-US" i="1" dirty="0" smtClean="0">
                <a:solidFill>
                  <a:srgbClr val="002060"/>
                </a:solidFill>
              </a:rPr>
              <a:t>. Rev</a:t>
            </a:r>
            <a:r>
              <a:rPr lang="en-US" dirty="0" smtClean="0">
                <a:solidFill>
                  <a:srgbClr val="002060"/>
                </a:solidFill>
              </a:rPr>
              <a:t>., 2007</a:t>
            </a:r>
            <a:endParaRPr lang="en-US" dirty="0">
              <a:solidFill>
                <a:srgbClr val="00206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457200" y="0"/>
            <a:ext cx="8077200" cy="579438"/>
          </a:xfrm>
          <a:prstGeom prst="rect">
            <a:avLst/>
          </a:prstGeom>
          <a:noFill/>
          <a:ln w="9525">
            <a:noFill/>
            <a:miter lim="800000"/>
            <a:headEnd/>
            <a:tailEnd/>
          </a:ln>
        </p:spPr>
        <p:txBody>
          <a:bodyPr>
            <a:spAutoFit/>
          </a:bodyPr>
          <a:lstStyle/>
          <a:p>
            <a:pPr algn="ctr">
              <a:spcBef>
                <a:spcPct val="50000"/>
              </a:spcBef>
            </a:pPr>
            <a:r>
              <a:rPr lang="en-US" sz="3200" dirty="0">
                <a:solidFill>
                  <a:srgbClr val="002060"/>
                </a:solidFill>
                <a:effectLst>
                  <a:outerShdw blurRad="38100" dist="38100" dir="2700000" algn="tl">
                    <a:srgbClr val="000000">
                      <a:alpha val="43137"/>
                    </a:srgbClr>
                  </a:outerShdw>
                </a:effectLst>
              </a:rPr>
              <a:t>Direct mixing by tropical cyclones</a:t>
            </a:r>
          </a:p>
        </p:txBody>
      </p:sp>
      <p:sp>
        <p:nvSpPr>
          <p:cNvPr id="57347" name="Text Box 4"/>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t>Source:  Rob Korty, CalTech</a:t>
            </a:r>
          </a:p>
        </p:txBody>
      </p:sp>
      <p:pic>
        <p:nvPicPr>
          <p:cNvPr id="57348" name="Picture 5" descr="mixing"/>
          <p:cNvPicPr>
            <a:picLocks noGrp="1" noChangeAspect="1" noChangeArrowheads="1"/>
          </p:cNvPicPr>
          <p:nvPr>
            <p:ph idx="4294967295"/>
          </p:nvPr>
        </p:nvPicPr>
        <p:blipFill>
          <a:blip r:embed="rId3" cstate="print"/>
          <a:srcRect/>
          <a:stretch>
            <a:fillRect/>
          </a:stretch>
        </p:blipFill>
        <p:spPr>
          <a:xfrm>
            <a:off x="0" y="609600"/>
            <a:ext cx="8915400" cy="4437063"/>
          </a:xfrm>
          <a:noFill/>
        </p:spPr>
      </p:pic>
      <p:sp>
        <p:nvSpPr>
          <p:cNvPr id="57349" name="Text Box 7"/>
          <p:cNvSpPr txBox="1">
            <a:spLocks noChangeArrowheads="1"/>
          </p:cNvSpPr>
          <p:nvPr/>
        </p:nvSpPr>
        <p:spPr bwMode="auto">
          <a:xfrm>
            <a:off x="304800" y="4953000"/>
            <a:ext cx="8839200" cy="396875"/>
          </a:xfrm>
          <a:prstGeom prst="rect">
            <a:avLst/>
          </a:prstGeom>
          <a:noFill/>
          <a:ln w="9525">
            <a:noFill/>
            <a:miter lim="800000"/>
            <a:headEnd/>
            <a:tailEnd/>
          </a:ln>
        </p:spPr>
        <p:txBody>
          <a:bodyPr>
            <a:spAutoFit/>
          </a:bodyPr>
          <a:lstStyle/>
          <a:p>
            <a:pPr>
              <a:spcBef>
                <a:spcPct val="50000"/>
              </a:spcBef>
            </a:pPr>
            <a:r>
              <a:rPr lang="en-US" sz="2000" b="1"/>
              <a:t>Emanuel (2001) estimated global rate of heat input as 1.4 X 10</a:t>
            </a:r>
            <a:r>
              <a:rPr lang="en-US" sz="2000" b="1" baseline="30000"/>
              <a:t>15</a:t>
            </a:r>
            <a:r>
              <a:rPr lang="en-US" sz="2000" b="1"/>
              <a:t> Watts</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2" descr="trenberth"/>
          <p:cNvPicPr>
            <a:picLocks noChangeAspect="1" noChangeArrowheads="1"/>
          </p:cNvPicPr>
          <p:nvPr/>
        </p:nvPicPr>
        <p:blipFill>
          <a:blip r:embed="rId3" cstate="print">
            <a:lum bright="14000" contrast="-16000"/>
          </a:blip>
          <a:srcRect/>
          <a:stretch>
            <a:fillRect/>
          </a:stretch>
        </p:blipFill>
        <p:spPr bwMode="auto">
          <a:xfrm>
            <a:off x="228600" y="1311275"/>
            <a:ext cx="8610600" cy="5546725"/>
          </a:xfrm>
          <a:prstGeom prst="rect">
            <a:avLst/>
          </a:prstGeom>
          <a:noFill/>
          <a:ln w="9525">
            <a:noFill/>
            <a:miter lim="800000"/>
            <a:headEnd/>
            <a:tailEnd/>
          </a:ln>
        </p:spPr>
      </p:pic>
      <p:sp>
        <p:nvSpPr>
          <p:cNvPr id="58371" name="Text Box 3"/>
          <p:cNvSpPr txBox="1">
            <a:spLocks noChangeArrowheads="1"/>
          </p:cNvSpPr>
          <p:nvPr/>
        </p:nvSpPr>
        <p:spPr bwMode="auto">
          <a:xfrm>
            <a:off x="304800" y="228600"/>
            <a:ext cx="8686800" cy="946150"/>
          </a:xfrm>
          <a:prstGeom prst="rect">
            <a:avLst/>
          </a:prstGeom>
          <a:noFill/>
          <a:ln w="9525">
            <a:noFill/>
            <a:miter lim="800000"/>
            <a:headEnd/>
            <a:tailEnd/>
          </a:ln>
        </p:spPr>
        <p:txBody>
          <a:bodyPr>
            <a:spAutoFit/>
          </a:bodyPr>
          <a:lstStyle/>
          <a:p>
            <a:pPr algn="ctr">
              <a:spcBef>
                <a:spcPct val="50000"/>
              </a:spcBef>
            </a:pPr>
            <a:r>
              <a:rPr lang="en-US" sz="2800" b="1">
                <a:solidFill>
                  <a:srgbClr val="000066"/>
                </a:solidFill>
              </a:rPr>
              <a:t>TC Mixing May Induce Much or Most of the Observed Poleward Heat Flux by the Oceans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4" name="Picture 2" descr="C:\Users\Kerry Emaanuel\CHIP\Data\THC_heat_flux.tif"/>
          <p:cNvPicPr>
            <a:picLocks noChangeAspect="1" noChangeArrowheads="1"/>
          </p:cNvPicPr>
          <p:nvPr/>
        </p:nvPicPr>
        <p:blipFill>
          <a:blip r:embed="rId2" cstate="print"/>
          <a:srcRect/>
          <a:stretch>
            <a:fillRect/>
          </a:stretch>
        </p:blipFill>
        <p:spPr bwMode="auto">
          <a:xfrm>
            <a:off x="0" y="609599"/>
            <a:ext cx="9144000" cy="5563705"/>
          </a:xfrm>
          <a:prstGeom prst="rect">
            <a:avLst/>
          </a:prstGeom>
          <a:noFill/>
        </p:spPr>
      </p:pic>
      <p:sp>
        <p:nvSpPr>
          <p:cNvPr id="3" name="TextBox 2"/>
          <p:cNvSpPr txBox="1"/>
          <p:nvPr/>
        </p:nvSpPr>
        <p:spPr>
          <a:xfrm>
            <a:off x="685800" y="5943600"/>
            <a:ext cx="2743200" cy="584775"/>
          </a:xfrm>
          <a:prstGeom prst="rect">
            <a:avLst/>
          </a:prstGeom>
          <a:noFill/>
        </p:spPr>
        <p:txBody>
          <a:bodyPr wrap="square" rtlCol="0">
            <a:spAutoFit/>
          </a:bodyPr>
          <a:lstStyle/>
          <a:p>
            <a:pPr algn="ctr"/>
            <a:r>
              <a:rPr lang="en-US" sz="1600" b="1" dirty="0" smtClean="0">
                <a:solidFill>
                  <a:srgbClr val="0070C0"/>
                </a:solidFill>
                <a:latin typeface="Arial" pitchFamily="34" charset="0"/>
                <a:cs typeface="Arial" pitchFamily="34" charset="0"/>
              </a:rPr>
              <a:t>Estimate of total heat uptake by tropical oceans</a:t>
            </a:r>
            <a:endParaRPr lang="en-US" sz="1600" b="1" dirty="0">
              <a:solidFill>
                <a:srgbClr val="0070C0"/>
              </a:solidFill>
              <a:latin typeface="Arial" pitchFamily="34" charset="0"/>
              <a:cs typeface="Arial" pitchFamily="34" charset="0"/>
            </a:endParaRPr>
          </a:p>
        </p:txBody>
      </p:sp>
      <p:sp>
        <p:nvSpPr>
          <p:cNvPr id="4" name="TextBox 3"/>
          <p:cNvSpPr txBox="1"/>
          <p:nvPr/>
        </p:nvSpPr>
        <p:spPr>
          <a:xfrm>
            <a:off x="4724400" y="5867400"/>
            <a:ext cx="1828800" cy="830997"/>
          </a:xfrm>
          <a:prstGeom prst="rect">
            <a:avLst/>
          </a:prstGeom>
          <a:noFill/>
        </p:spPr>
        <p:txBody>
          <a:bodyPr wrap="square" rtlCol="0">
            <a:spAutoFit/>
          </a:bodyPr>
          <a:lstStyle/>
          <a:p>
            <a:pPr algn="ctr"/>
            <a:r>
              <a:rPr lang="en-US" sz="1600" b="1" dirty="0" smtClean="0"/>
              <a:t>Estimate from satellite-derived wake recoveries</a:t>
            </a:r>
            <a:endParaRPr lang="en-US" sz="1600" b="1" dirty="0"/>
          </a:p>
        </p:txBody>
      </p:sp>
      <p:sp>
        <p:nvSpPr>
          <p:cNvPr id="5" name="TextBox 4"/>
          <p:cNvSpPr txBox="1"/>
          <p:nvPr/>
        </p:nvSpPr>
        <p:spPr>
          <a:xfrm>
            <a:off x="6553200" y="5780782"/>
            <a:ext cx="2362200" cy="1077218"/>
          </a:xfrm>
          <a:prstGeom prst="rect">
            <a:avLst/>
          </a:prstGeom>
          <a:noFill/>
        </p:spPr>
        <p:txBody>
          <a:bodyPr wrap="square" rtlCol="0">
            <a:spAutoFit/>
          </a:bodyPr>
          <a:lstStyle/>
          <a:p>
            <a:pPr algn="ctr"/>
            <a:r>
              <a:rPr lang="en-US" sz="1600" b="1" dirty="0" smtClean="0"/>
              <a:t>Extrapolation from detailed ocean measurements of one storm</a:t>
            </a:r>
            <a:endParaRPr lang="en-US" sz="1600"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304800" y="457200"/>
            <a:ext cx="8347075" cy="6105525"/>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418" name="Picture 4" descr="fig32"/>
          <p:cNvPicPr>
            <a:picLocks noChangeAspect="1" noChangeArrowheads="1"/>
          </p:cNvPicPr>
          <p:nvPr/>
        </p:nvPicPr>
        <p:blipFill>
          <a:blip r:embed="rId3" cstate="print"/>
          <a:srcRect/>
          <a:stretch>
            <a:fillRect/>
          </a:stretch>
        </p:blipFill>
        <p:spPr bwMode="auto">
          <a:xfrm>
            <a:off x="1600200" y="1524000"/>
            <a:ext cx="5638800" cy="5018088"/>
          </a:xfrm>
          <a:prstGeom prst="rect">
            <a:avLst/>
          </a:prstGeom>
          <a:noFill/>
          <a:ln w="9525">
            <a:noFill/>
            <a:miter lim="800000"/>
            <a:headEnd/>
            <a:tailEnd/>
          </a:ln>
        </p:spPr>
      </p:pic>
      <p:sp>
        <p:nvSpPr>
          <p:cNvPr id="60419" name="Text Box 5"/>
          <p:cNvSpPr txBox="1">
            <a:spLocks noChangeArrowheads="1"/>
          </p:cNvSpPr>
          <p:nvPr/>
        </p:nvSpPr>
        <p:spPr bwMode="auto">
          <a:xfrm>
            <a:off x="457200" y="0"/>
            <a:ext cx="8077200" cy="1187450"/>
          </a:xfrm>
          <a:prstGeom prst="rect">
            <a:avLst/>
          </a:prstGeom>
          <a:noFill/>
          <a:ln w="9525">
            <a:noFill/>
            <a:miter lim="800000"/>
            <a:headEnd/>
            <a:tailEnd/>
          </a:ln>
        </p:spPr>
        <p:txBody>
          <a:bodyPr>
            <a:spAutoFit/>
          </a:bodyPr>
          <a:lstStyle/>
          <a:p>
            <a:pPr algn="ctr">
              <a:spcBef>
                <a:spcPct val="50000"/>
              </a:spcBef>
            </a:pPr>
            <a:r>
              <a:rPr lang="en-US" b="1">
                <a:solidFill>
                  <a:srgbClr val="000066"/>
                </a:solidFill>
              </a:rPr>
              <a:t>TC-Mixing may be Crucial for High-Latitude Warmth and Low-Latitude Moderation During Warm Climates, such as that of the Eocene</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65my"/>
          <p:cNvPicPr>
            <a:picLocks noChangeAspect="1" noChangeArrowheads="1"/>
          </p:cNvPicPr>
          <p:nvPr/>
        </p:nvPicPr>
        <p:blipFill>
          <a:blip r:embed="rId3" cstate="print"/>
          <a:srcRect/>
          <a:stretch>
            <a:fillRect/>
          </a:stretch>
        </p:blipFill>
        <p:spPr bwMode="auto">
          <a:xfrm>
            <a:off x="0" y="0"/>
            <a:ext cx="9144000" cy="6888163"/>
          </a:xfrm>
          <a:prstGeom prst="rect">
            <a:avLst/>
          </a:prstGeom>
          <a:noFill/>
          <a:ln w="9525">
            <a:noFill/>
            <a:miter lim="800000"/>
            <a:headEnd/>
            <a:tailEnd/>
          </a:ln>
        </p:spPr>
      </p:pic>
      <p:sp>
        <p:nvSpPr>
          <p:cNvPr id="61443" name="Text Box 5"/>
          <p:cNvSpPr txBox="1">
            <a:spLocks noChangeArrowheads="1"/>
          </p:cNvSpPr>
          <p:nvPr/>
        </p:nvSpPr>
        <p:spPr bwMode="auto">
          <a:xfrm>
            <a:off x="1447800" y="838200"/>
            <a:ext cx="2514600" cy="519113"/>
          </a:xfrm>
          <a:prstGeom prst="rect">
            <a:avLst/>
          </a:prstGeom>
          <a:noFill/>
          <a:ln w="9525">
            <a:noFill/>
            <a:miter lim="800000"/>
            <a:headEnd/>
            <a:tailEnd/>
          </a:ln>
        </p:spPr>
        <p:txBody>
          <a:bodyPr>
            <a:spAutoFit/>
          </a:bodyPr>
          <a:lstStyle/>
          <a:p>
            <a:pPr>
              <a:spcBef>
                <a:spcPct val="50000"/>
              </a:spcBef>
            </a:pPr>
            <a:r>
              <a:rPr lang="en-US" sz="2800" b="1"/>
              <a:t>Our future?</a:t>
            </a:r>
          </a:p>
        </p:txBody>
      </p:sp>
      <p:sp>
        <p:nvSpPr>
          <p:cNvPr id="61444" name="Text Box 6"/>
          <p:cNvSpPr txBox="1">
            <a:spLocks noChangeArrowheads="1"/>
          </p:cNvSpPr>
          <p:nvPr/>
        </p:nvSpPr>
        <p:spPr bwMode="auto">
          <a:xfrm>
            <a:off x="152400" y="6461125"/>
            <a:ext cx="5257800" cy="396875"/>
          </a:xfrm>
          <a:prstGeom prst="rect">
            <a:avLst/>
          </a:prstGeom>
          <a:noFill/>
          <a:ln w="9525">
            <a:noFill/>
            <a:miter lim="800000"/>
            <a:headEnd/>
            <a:tailEnd/>
          </a:ln>
        </p:spPr>
        <p:txBody>
          <a:bodyPr>
            <a:spAutoFit/>
          </a:bodyPr>
          <a:lstStyle/>
          <a:p>
            <a:pPr>
              <a:spcBef>
                <a:spcPct val="50000"/>
              </a:spcBef>
            </a:pPr>
            <a:r>
              <a:rPr lang="en-US" sz="2000" b="1">
                <a:solidFill>
                  <a:srgbClr val="FBFEBE"/>
                </a:solidFill>
              </a:rPr>
              <a:t>Figure courtesy of Rob Korty, CalTech</a:t>
            </a:r>
          </a:p>
        </p:txBody>
      </p:sp>
      <p:sp>
        <p:nvSpPr>
          <p:cNvPr id="61445" name="Text Box 7"/>
          <p:cNvSpPr txBox="1">
            <a:spLocks noChangeArrowheads="1"/>
          </p:cNvSpPr>
          <p:nvPr/>
        </p:nvSpPr>
        <p:spPr bwMode="auto">
          <a:xfrm>
            <a:off x="0" y="0"/>
            <a:ext cx="5867400" cy="336550"/>
          </a:xfrm>
          <a:prstGeom prst="rect">
            <a:avLst/>
          </a:prstGeom>
          <a:noFill/>
          <a:ln w="9525">
            <a:noFill/>
            <a:miter lim="800000"/>
            <a:headEnd/>
            <a:tailEnd/>
          </a:ln>
        </p:spPr>
        <p:txBody>
          <a:bodyPr>
            <a:spAutoFit/>
          </a:bodyPr>
          <a:lstStyle/>
          <a:p>
            <a:pPr>
              <a:spcBef>
                <a:spcPct val="50000"/>
              </a:spcBef>
            </a:pPr>
            <a:r>
              <a:rPr lang="en-US" sz="1600" b="1"/>
              <a:t>Depiction of central North America, ~60 million years ago</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levitusb_2"/>
          <p:cNvPicPr>
            <a:picLocks noChangeAspect="1" noChangeArrowheads="1"/>
          </p:cNvPicPr>
          <p:nvPr/>
        </p:nvPicPr>
        <p:blipFill>
          <a:blip r:embed="rId3" cstate="print"/>
          <a:srcRect/>
          <a:stretch>
            <a:fillRect/>
          </a:stretch>
        </p:blipFill>
        <p:spPr bwMode="auto">
          <a:xfrm>
            <a:off x="4419600" y="0"/>
            <a:ext cx="4724400" cy="2974975"/>
          </a:xfrm>
          <a:prstGeom prst="rect">
            <a:avLst/>
          </a:prstGeom>
          <a:noFill/>
          <a:ln w="9525">
            <a:noFill/>
            <a:miter lim="800000"/>
            <a:headEnd/>
            <a:tailEnd/>
          </a:ln>
        </p:spPr>
      </p:pic>
      <p:pic>
        <p:nvPicPr>
          <p:cNvPr id="59395" name="Picture 5" descr="manabe"/>
          <p:cNvPicPr>
            <a:picLocks noChangeAspect="1" noChangeArrowheads="1"/>
          </p:cNvPicPr>
          <p:nvPr/>
        </p:nvPicPr>
        <p:blipFill>
          <a:blip r:embed="rId4" cstate="print"/>
          <a:srcRect/>
          <a:stretch>
            <a:fillRect/>
          </a:stretch>
        </p:blipFill>
        <p:spPr bwMode="auto">
          <a:xfrm>
            <a:off x="4191000" y="3048000"/>
            <a:ext cx="4800600" cy="3602038"/>
          </a:xfrm>
          <a:prstGeom prst="rect">
            <a:avLst/>
          </a:prstGeom>
          <a:noFill/>
          <a:ln w="9525">
            <a:noFill/>
            <a:miter lim="800000"/>
            <a:headEnd/>
            <a:tailEnd/>
          </a:ln>
        </p:spPr>
      </p:pic>
      <p:sp>
        <p:nvSpPr>
          <p:cNvPr id="59396" name="Text Box 6"/>
          <p:cNvSpPr txBox="1">
            <a:spLocks noChangeArrowheads="1"/>
          </p:cNvSpPr>
          <p:nvPr/>
        </p:nvSpPr>
        <p:spPr bwMode="auto">
          <a:xfrm>
            <a:off x="228600" y="304800"/>
            <a:ext cx="4038600" cy="1878013"/>
          </a:xfrm>
          <a:prstGeom prst="rect">
            <a:avLst/>
          </a:prstGeom>
          <a:noFill/>
          <a:ln w="9525">
            <a:noFill/>
            <a:miter lim="800000"/>
            <a:headEnd/>
            <a:tailEnd/>
          </a:ln>
        </p:spPr>
        <p:txBody>
          <a:bodyPr>
            <a:spAutoFit/>
          </a:bodyPr>
          <a:lstStyle/>
          <a:p>
            <a:r>
              <a:rPr lang="en-US" sz="1800" b="1"/>
              <a:t>Linear trend (1955–2003) of the zonally integrated heat content of the world ocean by one-degree latitude belts for 100-m thick layers. Source: Levitus et al., 2005</a:t>
            </a:r>
          </a:p>
          <a:p>
            <a:pPr>
              <a:spcBef>
                <a:spcPct val="50000"/>
              </a:spcBef>
            </a:pPr>
            <a:endParaRPr lang="en-US" sz="1800" b="1"/>
          </a:p>
        </p:txBody>
      </p:sp>
      <p:sp>
        <p:nvSpPr>
          <p:cNvPr id="59397" name="Text Box 7"/>
          <p:cNvSpPr txBox="1">
            <a:spLocks noChangeArrowheads="1"/>
          </p:cNvSpPr>
          <p:nvPr/>
        </p:nvSpPr>
        <p:spPr bwMode="auto">
          <a:xfrm>
            <a:off x="381000" y="5181600"/>
            <a:ext cx="3657600" cy="1190625"/>
          </a:xfrm>
          <a:prstGeom prst="rect">
            <a:avLst/>
          </a:prstGeom>
          <a:noFill/>
          <a:ln w="9525">
            <a:noFill/>
            <a:miter lim="800000"/>
            <a:headEnd/>
            <a:tailEnd/>
          </a:ln>
        </p:spPr>
        <p:txBody>
          <a:bodyPr>
            <a:spAutoFit/>
          </a:bodyPr>
          <a:lstStyle/>
          <a:p>
            <a:pPr>
              <a:spcBef>
                <a:spcPct val="50000"/>
              </a:spcBef>
            </a:pPr>
            <a:r>
              <a:rPr lang="en-US" sz="1800" b="1"/>
              <a:t>Zonally averaged temperature trend due to global warming in a coupled climate model.  Source:  Manabe et al, 1991</a:t>
            </a:r>
          </a:p>
        </p:txBody>
      </p:sp>
      <p:sp>
        <p:nvSpPr>
          <p:cNvPr id="59398" name="Text Box 8"/>
          <p:cNvSpPr txBox="1">
            <a:spLocks noChangeArrowheads="1"/>
          </p:cNvSpPr>
          <p:nvPr/>
        </p:nvSpPr>
        <p:spPr bwMode="auto">
          <a:xfrm>
            <a:off x="228600" y="2743200"/>
            <a:ext cx="3733800" cy="1552575"/>
          </a:xfrm>
          <a:prstGeom prst="rect">
            <a:avLst/>
          </a:prstGeom>
          <a:noFill/>
          <a:ln w="9525">
            <a:noFill/>
            <a:miter lim="800000"/>
            <a:headEnd/>
            <a:tailEnd/>
          </a:ln>
        </p:spPr>
        <p:txBody>
          <a:bodyPr>
            <a:spAutoFit/>
          </a:bodyPr>
          <a:lstStyle/>
          <a:p>
            <a:pPr algn="ctr">
              <a:spcBef>
                <a:spcPct val="50000"/>
              </a:spcBef>
            </a:pPr>
            <a:r>
              <a:rPr lang="en-US" b="1">
                <a:solidFill>
                  <a:srgbClr val="000066"/>
                </a:solidFill>
              </a:rPr>
              <a:t>TC-Mixing may explain difference between observed and modeled ocean warming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8229600" cy="3001962"/>
          </a:xfrm>
        </p:spPr>
        <p:txBody>
          <a:bodyPr>
            <a:normAutofit/>
          </a:bodyPr>
          <a:lstStyle/>
          <a:p>
            <a:r>
              <a:rPr lang="en-US" dirty="0" smtClean="0">
                <a:solidFill>
                  <a:srgbClr val="0070C0"/>
                </a:solidFill>
                <a:effectLst>
                  <a:outerShdw blurRad="38100" dist="38100" dir="2700000" algn="tl">
                    <a:srgbClr val="000000">
                      <a:alpha val="43137"/>
                    </a:srgbClr>
                  </a:outerShdw>
                </a:effectLst>
              </a:rPr>
              <a:t>Simplest Statistical Equilibrium State:</a:t>
            </a:r>
            <a:br>
              <a:rPr lang="en-US" dirty="0" smtClean="0">
                <a:solidFill>
                  <a:srgbClr val="0070C0"/>
                </a:solidFill>
                <a:effectLst>
                  <a:outerShdw blurRad="38100" dist="38100" dir="2700000" algn="tl">
                    <a:srgbClr val="000000">
                      <a:alpha val="43137"/>
                    </a:srgbClr>
                  </a:outerShdw>
                </a:effectLst>
              </a:rPr>
            </a:br>
            <a:r>
              <a:rPr lang="en-US" dirty="0">
                <a:solidFill>
                  <a:srgbClr val="0070C0"/>
                </a:solidFill>
                <a:effectLst>
                  <a:outerShdw blurRad="38100" dist="38100" dir="2700000" algn="tl">
                    <a:srgbClr val="000000">
                      <a:alpha val="43137"/>
                    </a:srgbClr>
                  </a:outerShdw>
                </a:effectLst>
              </a:rPr>
              <a:t/>
            </a:r>
            <a:br>
              <a:rPr lang="en-US" dirty="0">
                <a:solidFill>
                  <a:srgbClr val="0070C0"/>
                </a:solidFill>
                <a:effectLst>
                  <a:outerShdw blurRad="38100" dist="38100" dir="2700000" algn="tl">
                    <a:srgbClr val="000000">
                      <a:alpha val="43137"/>
                    </a:srgbClr>
                  </a:outerShdw>
                </a:effectLst>
              </a:rPr>
            </a:br>
            <a:r>
              <a:rPr lang="en-US" dirty="0" smtClean="0">
                <a:solidFill>
                  <a:srgbClr val="0070C0"/>
                </a:solidFill>
                <a:effectLst>
                  <a:outerShdw blurRad="38100" dist="38100" dir="2700000" algn="tl">
                    <a:srgbClr val="000000">
                      <a:alpha val="43137"/>
                    </a:srgbClr>
                  </a:outerShdw>
                </a:effectLst>
              </a:rPr>
              <a:t>Radiative-Convective Equilibrium</a:t>
            </a:r>
            <a:endParaRPr lang="en-US" dirty="0">
              <a:solidFill>
                <a:srgbClr val="0070C0"/>
              </a:solidFill>
              <a:effectLst>
                <a:outerShdw blurRad="38100" dist="38100" dir="2700000" algn="tl">
                  <a:srgbClr val="000000">
                    <a:alpha val="43137"/>
                  </a:srgbClr>
                </a:outerShdw>
              </a:effectLst>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4770" name="Rectangle 2"/>
          <p:cNvSpPr>
            <a:spLocks noGrp="1" noChangeArrowheads="1"/>
          </p:cNvSpPr>
          <p:nvPr>
            <p:ph type="title"/>
          </p:nvPr>
        </p:nvSpPr>
        <p:spPr>
          <a:xfrm>
            <a:off x="228600" y="1295400"/>
            <a:ext cx="8458200" cy="3124200"/>
          </a:xfrm>
        </p:spPr>
        <p:txBody>
          <a:bodyPr/>
          <a:lstStyle/>
          <a:p>
            <a:pPr eaLnBrk="1" hangingPunct="1">
              <a:defRPr/>
            </a:pPr>
            <a:r>
              <a:rPr lang="en-US" b="1" dirty="0" smtClean="0">
                <a:solidFill>
                  <a:srgbClr val="002060"/>
                </a:solidFill>
                <a:effectLst>
                  <a:outerShdw blurRad="38100" dist="38100" dir="2700000" algn="tl">
                    <a:srgbClr val="C0C0C0"/>
                  </a:outerShdw>
                </a:effectLst>
              </a:rPr>
              <a:t>What is Causing Changes in Tropical Atlantic Sea Surface Temperature?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6818" name="Text Box 2"/>
          <p:cNvSpPr txBox="1">
            <a:spLocks noChangeArrowheads="1"/>
          </p:cNvSpPr>
          <p:nvPr/>
        </p:nvSpPr>
        <p:spPr bwMode="auto">
          <a:xfrm>
            <a:off x="228600" y="228600"/>
            <a:ext cx="8686800" cy="830263"/>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FFFF00"/>
                </a:solidFill>
                <a:effectLst>
                  <a:outerShdw blurRad="38100" dist="38100" dir="2700000" algn="tl">
                    <a:srgbClr val="C0C0C0"/>
                  </a:outerShdw>
                </a:effectLst>
              </a:rPr>
              <a:t>10-year Running Average of Aug-Oct Northern Hemisphere Surface Temp and Hurricane Region Ocean Temp</a:t>
            </a:r>
          </a:p>
        </p:txBody>
      </p:sp>
      <p:pic>
        <p:nvPicPr>
          <p:cNvPr id="32772" name="Picture 4" descr="C:\Users\Kerry Emaanuel\Graphics\Technical figures\atlantic_sst_NH_T.png"/>
          <p:cNvPicPr>
            <a:picLocks noChangeAspect="1" noChangeArrowheads="1"/>
          </p:cNvPicPr>
          <p:nvPr/>
        </p:nvPicPr>
        <p:blipFill>
          <a:blip r:embed="rId4" cstate="print"/>
          <a:srcRect/>
          <a:stretch>
            <a:fillRect/>
          </a:stretch>
        </p:blipFill>
        <p:spPr bwMode="auto">
          <a:xfrm>
            <a:off x="762000" y="762000"/>
            <a:ext cx="7793038" cy="5922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Grp="1" noChangeAspect="1" noChangeArrowheads="1"/>
          </p:cNvPicPr>
          <p:nvPr>
            <p:ph idx="4294967295"/>
          </p:nvPr>
        </p:nvPicPr>
        <p:blipFill>
          <a:blip r:embed="rId3" cstate="print"/>
          <a:srcRect/>
          <a:stretch>
            <a:fillRect/>
          </a:stretch>
        </p:blipFill>
        <p:spPr>
          <a:xfrm>
            <a:off x="304800" y="685800"/>
            <a:ext cx="8458200" cy="5818188"/>
          </a:xfrm>
          <a:noFill/>
        </p:spPr>
      </p:pic>
      <p:sp>
        <p:nvSpPr>
          <p:cNvPr id="173059" name="TextBox 2"/>
          <p:cNvSpPr txBox="1">
            <a:spLocks noChangeArrowheads="1"/>
          </p:cNvSpPr>
          <p:nvPr/>
        </p:nvSpPr>
        <p:spPr bwMode="auto">
          <a:xfrm>
            <a:off x="1143000" y="228600"/>
            <a:ext cx="7391400" cy="946150"/>
          </a:xfrm>
          <a:prstGeom prst="rect">
            <a:avLst/>
          </a:prstGeom>
          <a:noFill/>
          <a:ln w="9525">
            <a:noFill/>
            <a:miter lim="800000"/>
            <a:headEnd/>
            <a:tailEnd/>
          </a:ln>
        </p:spPr>
        <p:txBody>
          <a:bodyPr>
            <a:spAutoFit/>
          </a:bodyPr>
          <a:lstStyle/>
          <a:p>
            <a:pPr algn="ctr">
              <a:defRPr/>
            </a:pPr>
            <a:r>
              <a:rPr lang="en-US" sz="2800">
                <a:solidFill>
                  <a:srgbClr val="002162"/>
                </a:solidFill>
                <a:effectLst>
                  <a:outerShdw blurRad="38100" dist="38100" dir="2700000" algn="tl">
                    <a:srgbClr val="C0C0C0"/>
                  </a:outerShdw>
                </a:effectLst>
                <a:latin typeface="Calibri" pitchFamily="34" charset="0"/>
              </a:rPr>
              <a:t>Estimates of Global Mean Surface Temperature from the Instrumental Record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title"/>
          </p:nvPr>
        </p:nvSpPr>
        <p:spPr/>
        <p:txBody>
          <a:bodyPr/>
          <a:lstStyle/>
          <a:p>
            <a:endParaRPr lang="en-US" smtClean="0"/>
          </a:p>
        </p:txBody>
      </p:sp>
      <p:pic>
        <p:nvPicPr>
          <p:cNvPr id="33795" name="Picture 2" descr="fig15"/>
          <p:cNvPicPr>
            <a:picLocks noGrp="1" noChangeAspect="1" noChangeArrowheads="1"/>
          </p:cNvPicPr>
          <p:nvPr>
            <p:ph sz="half" idx="1"/>
          </p:nvPr>
        </p:nvPicPr>
        <p:blipFill>
          <a:blip r:embed="rId3" cstate="print">
            <a:lum bright="60000" contrast="-76000"/>
          </a:blip>
          <a:srcRect/>
          <a:stretch>
            <a:fillRect/>
          </a:stretch>
        </p:blipFill>
        <p:spPr>
          <a:xfrm>
            <a:off x="0" y="0"/>
            <a:ext cx="9144000" cy="6858000"/>
          </a:xfrm>
          <a:noFill/>
        </p:spPr>
      </p:pic>
      <p:sp>
        <p:nvSpPr>
          <p:cNvPr id="33796" name="Rectangle 4"/>
          <p:cNvSpPr>
            <a:spLocks noGrp="1" noChangeArrowheads="1"/>
          </p:cNvSpPr>
          <p:nvPr>
            <p:ph type="body" idx="4294967295"/>
          </p:nvPr>
        </p:nvSpPr>
        <p:spPr>
          <a:xfrm>
            <a:off x="0" y="1981200"/>
            <a:ext cx="8229600" cy="3810000"/>
          </a:xfrm>
        </p:spPr>
        <p:txBody>
          <a:bodyPr/>
          <a:lstStyle/>
          <a:p>
            <a:pPr>
              <a:buFontTx/>
              <a:buNone/>
            </a:pPr>
            <a:endParaRPr lang="en-US" smtClean="0"/>
          </a:p>
          <a:p>
            <a:endParaRPr lang="en-US" smtClean="0"/>
          </a:p>
        </p:txBody>
      </p:sp>
      <p:pic>
        <p:nvPicPr>
          <p:cNvPr id="33797" name="Picture 10" descr="Climate_Change_Attribution"/>
          <p:cNvPicPr>
            <a:picLocks noGrp="1" noChangeAspect="1" noChangeArrowheads="1"/>
          </p:cNvPicPr>
          <p:nvPr>
            <p:ph sz="half" idx="2"/>
          </p:nvPr>
        </p:nvPicPr>
        <p:blipFill>
          <a:blip r:embed="rId4" cstate="print"/>
          <a:srcRect/>
          <a:stretch>
            <a:fillRect/>
          </a:stretch>
        </p:blipFill>
        <p:spPr>
          <a:xfrm>
            <a:off x="1981200" y="152400"/>
            <a:ext cx="5653088" cy="6477000"/>
          </a:xfr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168965" name="Text Box 5"/>
          <p:cNvSpPr txBox="1">
            <a:spLocks noChangeArrowheads="1"/>
          </p:cNvSpPr>
          <p:nvPr/>
        </p:nvSpPr>
        <p:spPr bwMode="auto">
          <a:xfrm>
            <a:off x="304800" y="228600"/>
            <a:ext cx="8686800" cy="1200329"/>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FFFF00"/>
                </a:solidFill>
                <a:effectLst>
                  <a:outerShdw blurRad="38100" dist="38100" dir="2700000" algn="tl">
                    <a:srgbClr val="C0C0C0"/>
                  </a:outerShdw>
                </a:effectLst>
              </a:rPr>
              <a:t>Tropical Atlantic SST(blue),</a:t>
            </a:r>
            <a:r>
              <a:rPr lang="en-US" sz="2400" b="1" dirty="0">
                <a:solidFill>
                  <a:schemeClr val="tx2">
                    <a:lumMod val="60000"/>
                    <a:lumOff val="40000"/>
                  </a:schemeClr>
                </a:solidFill>
                <a:effectLst>
                  <a:outerShdw blurRad="38100" dist="38100" dir="2700000" algn="tl">
                    <a:srgbClr val="C0C0C0"/>
                  </a:outerShdw>
                </a:effectLst>
              </a:rPr>
              <a:t> </a:t>
            </a:r>
            <a:r>
              <a:rPr lang="en-US" sz="2400" b="1" dirty="0">
                <a:solidFill>
                  <a:srgbClr val="FFFF00"/>
                </a:solidFill>
                <a:effectLst>
                  <a:outerShdw blurRad="38100" dist="38100" dir="2700000" algn="tl">
                    <a:srgbClr val="C0C0C0"/>
                  </a:outerShdw>
                </a:effectLst>
              </a:rPr>
              <a:t>Global Mean Surface Temperature (red), </a:t>
            </a:r>
            <a:br>
              <a:rPr lang="en-US" sz="2400" b="1" dirty="0">
                <a:solidFill>
                  <a:srgbClr val="FFFF00"/>
                </a:solidFill>
                <a:effectLst>
                  <a:outerShdw blurRad="38100" dist="38100" dir="2700000" algn="tl">
                    <a:srgbClr val="C0C0C0"/>
                  </a:outerShdw>
                </a:effectLst>
              </a:rPr>
            </a:br>
            <a:r>
              <a:rPr lang="en-US" sz="2400" b="1" dirty="0">
                <a:solidFill>
                  <a:srgbClr val="002060"/>
                </a:solidFill>
                <a:effectLst>
                  <a:outerShdw blurRad="38100" dist="38100" dir="2700000" algn="tl">
                    <a:srgbClr val="C0C0C0"/>
                  </a:outerShdw>
                </a:effectLst>
              </a:rPr>
              <a:t>Aerosol Forcing (aqua)</a:t>
            </a:r>
          </a:p>
        </p:txBody>
      </p:sp>
      <p:pic>
        <p:nvPicPr>
          <p:cNvPr id="34820" name="Picture 6" descr="Mann_Emanuel_1"/>
          <p:cNvPicPr>
            <a:picLocks noChangeAspect="1" noChangeArrowheads="1"/>
          </p:cNvPicPr>
          <p:nvPr/>
        </p:nvPicPr>
        <p:blipFill>
          <a:blip r:embed="rId4" cstate="print">
            <a:lum bright="-4000" contrast="-10000"/>
          </a:blip>
          <a:srcRect/>
          <a:stretch>
            <a:fillRect/>
          </a:stretch>
        </p:blipFill>
        <p:spPr bwMode="auto">
          <a:xfrm>
            <a:off x="1676400" y="1828800"/>
            <a:ext cx="5846763" cy="4413250"/>
          </a:xfrm>
          <a:prstGeom prst="rect">
            <a:avLst/>
          </a:prstGeom>
          <a:noFill/>
          <a:ln w="9525">
            <a:noFill/>
            <a:miter lim="800000"/>
            <a:headEnd/>
            <a:tailEnd/>
          </a:ln>
        </p:spPr>
      </p:pic>
      <p:sp>
        <p:nvSpPr>
          <p:cNvPr id="34821"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4822" name="Text Box 8"/>
          <p:cNvSpPr txBox="1">
            <a:spLocks noChangeArrowheads="1"/>
          </p:cNvSpPr>
          <p:nvPr/>
        </p:nvSpPr>
        <p:spPr bwMode="auto">
          <a:xfrm>
            <a:off x="3124200" y="2438400"/>
            <a:ext cx="3200400" cy="304800"/>
          </a:xfrm>
          <a:prstGeom prst="rect">
            <a:avLst/>
          </a:prstGeom>
          <a:noFill/>
          <a:ln w="9525">
            <a:noFill/>
            <a:miter lim="800000"/>
            <a:headEnd/>
            <a:tailEnd/>
          </a:ln>
        </p:spPr>
        <p:txBody>
          <a:bodyPr>
            <a:spAutoFit/>
          </a:bodyPr>
          <a:lstStyle/>
          <a:p>
            <a:pPr>
              <a:spcBef>
                <a:spcPct val="50000"/>
              </a:spcBef>
            </a:pPr>
            <a:r>
              <a:rPr lang="en-US" sz="1400" b="1"/>
              <a:t>Global mean surface temperature</a:t>
            </a:r>
          </a:p>
        </p:txBody>
      </p:sp>
      <p:sp>
        <p:nvSpPr>
          <p:cNvPr id="34823" name="Line 9"/>
          <p:cNvSpPr>
            <a:spLocks noChangeShapeType="1"/>
          </p:cNvSpPr>
          <p:nvPr/>
        </p:nvSpPr>
        <p:spPr bwMode="auto">
          <a:xfrm>
            <a:off x="6096000" y="2743200"/>
            <a:ext cx="533400" cy="304800"/>
          </a:xfrm>
          <a:prstGeom prst="line">
            <a:avLst/>
          </a:prstGeom>
          <a:noFill/>
          <a:ln w="50800">
            <a:solidFill>
              <a:schemeClr val="tx1"/>
            </a:solidFill>
            <a:round/>
            <a:headEnd/>
            <a:tailEnd type="triangle" w="med" len="med"/>
          </a:ln>
        </p:spPr>
        <p:txBody>
          <a:bodyPr/>
          <a:lstStyle/>
          <a:p>
            <a:endParaRPr lang="en-US"/>
          </a:p>
        </p:txBody>
      </p:sp>
      <p:sp>
        <p:nvSpPr>
          <p:cNvPr id="34824" name="Text Box 10"/>
          <p:cNvSpPr txBox="1">
            <a:spLocks noChangeArrowheads="1"/>
          </p:cNvSpPr>
          <p:nvPr/>
        </p:nvSpPr>
        <p:spPr bwMode="auto">
          <a:xfrm>
            <a:off x="5257800" y="48006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4825" name="Line 11"/>
          <p:cNvSpPr>
            <a:spLocks noChangeShapeType="1"/>
          </p:cNvSpPr>
          <p:nvPr/>
        </p:nvSpPr>
        <p:spPr bwMode="auto">
          <a:xfrm flipH="1" flipV="1">
            <a:off x="6781800" y="4267200"/>
            <a:ext cx="152400" cy="609600"/>
          </a:xfrm>
          <a:prstGeom prst="line">
            <a:avLst/>
          </a:prstGeom>
          <a:noFill/>
          <a:ln w="50800">
            <a:solidFill>
              <a:schemeClr val="tx1"/>
            </a:solidFill>
            <a:round/>
            <a:headEnd/>
            <a:tailEnd type="triangle" w="med" len="med"/>
          </a:ln>
        </p:spPr>
        <p:txBody>
          <a:bodyPr/>
          <a:lstStyle/>
          <a:p>
            <a:endParaRPr lang="en-US"/>
          </a:p>
        </p:txBody>
      </p:sp>
      <p:sp>
        <p:nvSpPr>
          <p:cNvPr id="34826" name="Text Box 12"/>
          <p:cNvSpPr txBox="1">
            <a:spLocks noChangeArrowheads="1"/>
          </p:cNvSpPr>
          <p:nvPr/>
        </p:nvSpPr>
        <p:spPr bwMode="auto">
          <a:xfrm>
            <a:off x="2667000" y="5486400"/>
            <a:ext cx="3124200" cy="304800"/>
          </a:xfrm>
          <a:prstGeom prst="rect">
            <a:avLst/>
          </a:prstGeom>
          <a:noFill/>
          <a:ln w="9525">
            <a:noFill/>
            <a:miter lim="800000"/>
            <a:headEnd/>
            <a:tailEnd/>
          </a:ln>
        </p:spPr>
        <p:txBody>
          <a:bodyPr>
            <a:spAutoFit/>
          </a:bodyPr>
          <a:lstStyle/>
          <a:p>
            <a:pPr>
              <a:spcBef>
                <a:spcPct val="50000"/>
              </a:spcBef>
            </a:pPr>
            <a:r>
              <a:rPr lang="en-US" sz="1400" b="1"/>
              <a:t>Sulfate aerosol radiative forcing</a:t>
            </a:r>
          </a:p>
        </p:txBody>
      </p:sp>
      <p:sp>
        <p:nvSpPr>
          <p:cNvPr id="34827" name="Line 13"/>
          <p:cNvSpPr>
            <a:spLocks noChangeShapeType="1"/>
          </p:cNvSpPr>
          <p:nvPr/>
        </p:nvSpPr>
        <p:spPr bwMode="auto">
          <a:xfrm flipV="1">
            <a:off x="5105400" y="5334000"/>
            <a:ext cx="685800" cy="152400"/>
          </a:xfrm>
          <a:prstGeom prst="line">
            <a:avLst/>
          </a:prstGeom>
          <a:noFill/>
          <a:ln w="508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35843" name="Picture 12" descr="Mann_Emanuel_2"/>
          <p:cNvPicPr>
            <a:picLocks noChangeAspect="1" noChangeArrowheads="1"/>
          </p:cNvPicPr>
          <p:nvPr/>
        </p:nvPicPr>
        <p:blipFill>
          <a:blip r:embed="rId4" cstate="print">
            <a:lum bright="-6000" contrast="-24000"/>
          </a:blip>
          <a:srcRect/>
          <a:stretch>
            <a:fillRect/>
          </a:stretch>
        </p:blipFill>
        <p:spPr bwMode="auto">
          <a:xfrm>
            <a:off x="1676400" y="1600200"/>
            <a:ext cx="5989638" cy="4352925"/>
          </a:xfrm>
          <a:prstGeom prst="rect">
            <a:avLst/>
          </a:prstGeom>
          <a:noFill/>
          <a:ln w="9525">
            <a:noFill/>
            <a:miter lim="800000"/>
            <a:headEnd/>
            <a:tailEnd/>
          </a:ln>
        </p:spPr>
      </p:pic>
      <p:sp>
        <p:nvSpPr>
          <p:cNvPr id="171011" name="Text Box 3"/>
          <p:cNvSpPr txBox="1">
            <a:spLocks noChangeArrowheads="1"/>
          </p:cNvSpPr>
          <p:nvPr/>
        </p:nvSpPr>
        <p:spPr bwMode="auto">
          <a:xfrm>
            <a:off x="304800" y="0"/>
            <a:ext cx="8686800" cy="1373188"/>
          </a:xfrm>
          <a:prstGeom prst="rect">
            <a:avLst/>
          </a:prstGeom>
          <a:noFill/>
          <a:ln w="9525">
            <a:noFill/>
            <a:miter lim="800000"/>
            <a:headEnd/>
            <a:tailEnd/>
          </a:ln>
          <a:effectLst/>
        </p:spPr>
        <p:txBody>
          <a:bodyPr>
            <a:spAutoFit/>
          </a:bodyPr>
          <a:lstStyle/>
          <a:p>
            <a:pPr algn="ctr">
              <a:spcBef>
                <a:spcPct val="50000"/>
              </a:spcBef>
              <a:defRPr/>
            </a:pPr>
            <a:r>
              <a:rPr lang="en-US" sz="2800" b="1">
                <a:solidFill>
                  <a:srgbClr val="FFFF00"/>
                </a:solidFill>
                <a:effectLst>
                  <a:outerShdw blurRad="38100" dist="38100" dir="2700000" algn="tl">
                    <a:srgbClr val="C0C0C0"/>
                  </a:outerShdw>
                </a:effectLst>
              </a:rPr>
              <a:t>Best Fit Linear Combination of Global Warming and Aerosol Forcing (red) versus Tropical Atlantic SST (blue)</a:t>
            </a:r>
          </a:p>
        </p:txBody>
      </p:sp>
      <p:sp>
        <p:nvSpPr>
          <p:cNvPr id="35845"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5846" name="Line 7"/>
          <p:cNvSpPr>
            <a:spLocks noChangeShapeType="1"/>
          </p:cNvSpPr>
          <p:nvPr/>
        </p:nvSpPr>
        <p:spPr bwMode="auto">
          <a:xfrm>
            <a:off x="4419600" y="2438400"/>
            <a:ext cx="533400" cy="304800"/>
          </a:xfrm>
          <a:prstGeom prst="line">
            <a:avLst/>
          </a:prstGeom>
          <a:noFill/>
          <a:ln w="50800">
            <a:solidFill>
              <a:schemeClr val="tx1"/>
            </a:solidFill>
            <a:round/>
            <a:headEnd/>
            <a:tailEnd type="triangle" w="med" len="med"/>
          </a:ln>
        </p:spPr>
        <p:txBody>
          <a:bodyPr/>
          <a:lstStyle/>
          <a:p>
            <a:endParaRPr lang="en-US"/>
          </a:p>
        </p:txBody>
      </p:sp>
      <p:sp>
        <p:nvSpPr>
          <p:cNvPr id="35847" name="Text Box 8"/>
          <p:cNvSpPr txBox="1">
            <a:spLocks noChangeArrowheads="1"/>
          </p:cNvSpPr>
          <p:nvPr/>
        </p:nvSpPr>
        <p:spPr bwMode="auto">
          <a:xfrm>
            <a:off x="2362200" y="20574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5848" name="Line 9"/>
          <p:cNvSpPr>
            <a:spLocks noChangeShapeType="1"/>
          </p:cNvSpPr>
          <p:nvPr/>
        </p:nvSpPr>
        <p:spPr bwMode="auto">
          <a:xfrm flipH="1" flipV="1">
            <a:off x="6629400" y="4038600"/>
            <a:ext cx="152400" cy="609600"/>
          </a:xfrm>
          <a:prstGeom prst="line">
            <a:avLst/>
          </a:prstGeom>
          <a:noFill/>
          <a:ln w="50800">
            <a:solidFill>
              <a:schemeClr val="tx1"/>
            </a:solidFill>
            <a:round/>
            <a:headEnd/>
            <a:tailEnd type="triangle" w="med" len="med"/>
          </a:ln>
        </p:spPr>
        <p:txBody>
          <a:bodyPr/>
          <a:lstStyle/>
          <a:p>
            <a:endParaRPr lang="en-US"/>
          </a:p>
        </p:txBody>
      </p:sp>
      <p:sp>
        <p:nvSpPr>
          <p:cNvPr id="35849" name="Text Box 10"/>
          <p:cNvSpPr txBox="1">
            <a:spLocks noChangeArrowheads="1"/>
          </p:cNvSpPr>
          <p:nvPr/>
        </p:nvSpPr>
        <p:spPr bwMode="auto">
          <a:xfrm>
            <a:off x="5029200" y="4724400"/>
            <a:ext cx="3581400" cy="304800"/>
          </a:xfrm>
          <a:prstGeom prst="rect">
            <a:avLst/>
          </a:prstGeom>
          <a:noFill/>
          <a:ln w="9525">
            <a:noFill/>
            <a:miter lim="800000"/>
            <a:headEnd/>
            <a:tailEnd/>
          </a:ln>
        </p:spPr>
        <p:txBody>
          <a:bodyPr>
            <a:spAutoFit/>
          </a:bodyPr>
          <a:lstStyle/>
          <a:p>
            <a:pPr>
              <a:spcBef>
                <a:spcPct val="50000"/>
              </a:spcBef>
            </a:pPr>
            <a:r>
              <a:rPr lang="en-US" sz="1400" b="1"/>
              <a:t>Global Surface T + Aerosol Forcing</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65539" name="Rectangle 3"/>
          <p:cNvSpPr>
            <a:spLocks noGrp="1" noChangeArrowheads="1"/>
          </p:cNvSpPr>
          <p:nvPr>
            <p:ph type="title" idx="4294967295"/>
          </p:nvPr>
        </p:nvSpPr>
        <p:spPr>
          <a:xfrm>
            <a:off x="381000" y="1752600"/>
            <a:ext cx="8229600" cy="3581400"/>
          </a:xfrm>
        </p:spPr>
        <p:txBody>
          <a:bodyPr/>
          <a:lstStyle/>
          <a:p>
            <a:pPr eaLnBrk="1" hangingPunct="1">
              <a:defRPr/>
            </a:pPr>
            <a:r>
              <a:rPr lang="en-US" b="1" smtClean="0">
                <a:effectLst>
                  <a:outerShdw blurRad="38100" dist="38100" dir="2700000" algn="tl">
                    <a:srgbClr val="C0C0C0"/>
                  </a:outerShdw>
                </a:effectLst>
              </a:rPr>
              <a:t>Pushing Back the Record of Tropical Cyclone Activity:</a:t>
            </a:r>
            <a:br>
              <a:rPr lang="en-US" b="1" smtClean="0">
                <a:effectLst>
                  <a:outerShdw blurRad="38100" dist="38100" dir="2700000" algn="tl">
                    <a:srgbClr val="C0C0C0"/>
                  </a:outerShdw>
                </a:effectLst>
              </a:rPr>
            </a:br>
            <a:r>
              <a:rPr lang="en-US" b="1" smtClean="0">
                <a:effectLst>
                  <a:outerShdw blurRad="38100" dist="38100" dir="2700000" algn="tl">
                    <a:srgbClr val="C0C0C0"/>
                  </a:outerShdw>
                </a:effectLst>
              </a:rPr>
              <a:t/>
            </a:r>
            <a:br>
              <a:rPr lang="en-US" b="1" smtClean="0">
                <a:effectLst>
                  <a:outerShdw blurRad="38100" dist="38100" dir="2700000" algn="tl">
                    <a:srgbClr val="C0C0C0"/>
                  </a:outerShdw>
                </a:effectLst>
              </a:rPr>
            </a:br>
            <a:r>
              <a:rPr lang="en-US" b="1" smtClean="0">
                <a:solidFill>
                  <a:srgbClr val="000066"/>
                </a:solidFill>
                <a:effectLst>
                  <a:outerShdw blurRad="38100" dist="38100" dir="2700000" algn="tl">
                    <a:srgbClr val="C0C0C0"/>
                  </a:outerShdw>
                </a:effectLst>
              </a:rPr>
              <a:t>Paleotempestology</a:t>
            </a:r>
            <a:r>
              <a:rPr lang="en-US" b="1" smtClean="0">
                <a:effectLst>
                  <a:outerShdw blurRad="38100" dist="38100" dir="2700000" algn="tl">
                    <a:srgbClr val="C0C0C0"/>
                  </a:outerShdw>
                </a:effectLst>
              </a:rPr>
              <a:t/>
            </a:r>
            <a:br>
              <a:rPr lang="en-US" b="1" smtClean="0">
                <a:effectLst>
                  <a:outerShdw blurRad="38100" dist="38100" dir="2700000" algn="tl">
                    <a:srgbClr val="C0C0C0"/>
                  </a:outerShdw>
                </a:effectLst>
              </a:rPr>
            </a:br>
            <a:endParaRPr lang="en-US" b="1"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spect="1" noChangeArrowheads="1"/>
          </p:cNvSpPr>
          <p:nvPr/>
        </p:nvSpPr>
        <p:spPr bwMode="auto">
          <a:xfrm>
            <a:off x="365125" y="4757738"/>
            <a:ext cx="7939088" cy="1549400"/>
          </a:xfrm>
          <a:prstGeom prst="rect">
            <a:avLst/>
          </a:prstGeom>
          <a:solidFill>
            <a:srgbClr val="0070C0"/>
          </a:solidFill>
          <a:ln w="9525">
            <a:solidFill>
              <a:schemeClr val="tx1"/>
            </a:solidFill>
            <a:miter lim="800000"/>
            <a:headEnd/>
            <a:tailEnd/>
          </a:ln>
        </p:spPr>
        <p:txBody>
          <a:bodyPr wrap="none" anchor="ctr"/>
          <a:lstStyle/>
          <a:p>
            <a:endParaRPr lang="en-US" sz="1800"/>
          </a:p>
        </p:txBody>
      </p:sp>
      <p:sp>
        <p:nvSpPr>
          <p:cNvPr id="37891" name="Freeform 3"/>
          <p:cNvSpPr>
            <a:spLocks noChangeAspect="1"/>
          </p:cNvSpPr>
          <p:nvPr/>
        </p:nvSpPr>
        <p:spPr bwMode="auto">
          <a:xfrm>
            <a:off x="433388" y="4675188"/>
            <a:ext cx="5024437" cy="1636712"/>
          </a:xfrm>
          <a:custGeom>
            <a:avLst/>
            <a:gdLst>
              <a:gd name="T0" fmla="*/ 2147483647 w 3165"/>
              <a:gd name="T1" fmla="*/ 0 h 1031"/>
              <a:gd name="T2" fmla="*/ 2147483647 w 3165"/>
              <a:gd name="T3" fmla="*/ 2147483647 h 1031"/>
              <a:gd name="T4" fmla="*/ 2147483647 w 3165"/>
              <a:gd name="T5" fmla="*/ 2147483647 h 1031"/>
              <a:gd name="T6" fmla="*/ 2147483647 w 3165"/>
              <a:gd name="T7" fmla="*/ 2147483647 h 1031"/>
              <a:gd name="T8" fmla="*/ 2147483647 w 3165"/>
              <a:gd name="T9" fmla="*/ 2147483647 h 1031"/>
              <a:gd name="T10" fmla="*/ 0 w 3165"/>
              <a:gd name="T11" fmla="*/ 2147483647 h 1031"/>
              <a:gd name="T12" fmla="*/ 2147483647 w 3165"/>
              <a:gd name="T13" fmla="*/ 0 h 1031"/>
              <a:gd name="T14" fmla="*/ 0 60000 65536"/>
              <a:gd name="T15" fmla="*/ 0 60000 65536"/>
              <a:gd name="T16" fmla="*/ 0 60000 65536"/>
              <a:gd name="T17" fmla="*/ 0 60000 65536"/>
              <a:gd name="T18" fmla="*/ 0 60000 65536"/>
              <a:gd name="T19" fmla="*/ 0 60000 65536"/>
              <a:gd name="T20" fmla="*/ 0 60000 65536"/>
              <a:gd name="T21" fmla="*/ 0 w 3165"/>
              <a:gd name="T22" fmla="*/ 0 h 1031"/>
              <a:gd name="T23" fmla="*/ 3165 w 3165"/>
              <a:gd name="T24" fmla="*/ 1031 h 10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31">
                <a:moveTo>
                  <a:pt x="1137" y="0"/>
                </a:moveTo>
                <a:lnTo>
                  <a:pt x="2709" y="40"/>
                </a:lnTo>
                <a:lnTo>
                  <a:pt x="2893" y="72"/>
                </a:lnTo>
                <a:lnTo>
                  <a:pt x="3165" y="160"/>
                </a:lnTo>
                <a:lnTo>
                  <a:pt x="2063" y="1031"/>
                </a:lnTo>
                <a:lnTo>
                  <a:pt x="0" y="1028"/>
                </a:lnTo>
                <a:lnTo>
                  <a:pt x="1137" y="0"/>
                </a:lnTo>
              </a:path>
            </a:pathLst>
          </a:custGeom>
          <a:solidFill>
            <a:schemeClr val="tx2"/>
          </a:solidFill>
          <a:ln w="12700" cap="rnd">
            <a:noFill/>
            <a:round/>
            <a:headEnd/>
            <a:tailEnd/>
          </a:ln>
        </p:spPr>
        <p:txBody>
          <a:bodyPr/>
          <a:lstStyle/>
          <a:p>
            <a:endParaRPr lang="en-US" sz="1800"/>
          </a:p>
        </p:txBody>
      </p:sp>
      <p:sp>
        <p:nvSpPr>
          <p:cNvPr id="37892" name="Freeform 4"/>
          <p:cNvSpPr>
            <a:spLocks noChangeAspect="1"/>
          </p:cNvSpPr>
          <p:nvPr/>
        </p:nvSpPr>
        <p:spPr bwMode="auto">
          <a:xfrm>
            <a:off x="3241675" y="47879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endParaRPr lang="en-US" sz="1800"/>
          </a:p>
        </p:txBody>
      </p:sp>
      <p:sp>
        <p:nvSpPr>
          <p:cNvPr id="37893" name="Freeform 5"/>
          <p:cNvSpPr>
            <a:spLocks/>
          </p:cNvSpPr>
          <p:nvPr/>
        </p:nvSpPr>
        <p:spPr bwMode="auto">
          <a:xfrm>
            <a:off x="6013450" y="47085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endParaRPr lang="en-US" sz="1800"/>
          </a:p>
        </p:txBody>
      </p:sp>
      <p:sp>
        <p:nvSpPr>
          <p:cNvPr id="37894" name="Rectangle 6"/>
          <p:cNvSpPr>
            <a:spLocks noChangeAspect="1" noChangeArrowheads="1"/>
          </p:cNvSpPr>
          <p:nvPr/>
        </p:nvSpPr>
        <p:spPr bwMode="auto">
          <a:xfrm>
            <a:off x="403225" y="1506538"/>
            <a:ext cx="8078788" cy="1549400"/>
          </a:xfrm>
          <a:prstGeom prst="rect">
            <a:avLst/>
          </a:prstGeom>
          <a:solidFill>
            <a:srgbClr val="0070C0"/>
          </a:solidFill>
          <a:ln w="9525">
            <a:solidFill>
              <a:schemeClr val="tx1"/>
            </a:solidFill>
            <a:miter lim="800000"/>
            <a:headEnd/>
            <a:tailEnd/>
          </a:ln>
        </p:spPr>
        <p:txBody>
          <a:bodyPr wrap="none" anchor="ctr"/>
          <a:lstStyle/>
          <a:p>
            <a:endParaRPr lang="en-US" sz="1800"/>
          </a:p>
        </p:txBody>
      </p:sp>
      <p:sp>
        <p:nvSpPr>
          <p:cNvPr id="37895" name="Freeform 7"/>
          <p:cNvSpPr>
            <a:spLocks noChangeAspect="1"/>
          </p:cNvSpPr>
          <p:nvPr/>
        </p:nvSpPr>
        <p:spPr bwMode="auto">
          <a:xfrm>
            <a:off x="471488" y="1423988"/>
            <a:ext cx="5024437" cy="1631950"/>
          </a:xfrm>
          <a:custGeom>
            <a:avLst/>
            <a:gdLst>
              <a:gd name="T0" fmla="*/ 2147483647 w 3165"/>
              <a:gd name="T1" fmla="*/ 0 h 1028"/>
              <a:gd name="T2" fmla="*/ 2147483647 w 3165"/>
              <a:gd name="T3" fmla="*/ 2147483647 h 1028"/>
              <a:gd name="T4" fmla="*/ 2147483647 w 3165"/>
              <a:gd name="T5" fmla="*/ 2147483647 h 1028"/>
              <a:gd name="T6" fmla="*/ 2147483647 w 3165"/>
              <a:gd name="T7" fmla="*/ 2147483647 h 1028"/>
              <a:gd name="T8" fmla="*/ 2147483647 w 3165"/>
              <a:gd name="T9" fmla="*/ 2147483647 h 1028"/>
              <a:gd name="T10" fmla="*/ 0 w 3165"/>
              <a:gd name="T11" fmla="*/ 2147483647 h 1028"/>
              <a:gd name="T12" fmla="*/ 2147483647 w 3165"/>
              <a:gd name="T13" fmla="*/ 0 h 1028"/>
              <a:gd name="T14" fmla="*/ 0 60000 65536"/>
              <a:gd name="T15" fmla="*/ 0 60000 65536"/>
              <a:gd name="T16" fmla="*/ 0 60000 65536"/>
              <a:gd name="T17" fmla="*/ 0 60000 65536"/>
              <a:gd name="T18" fmla="*/ 0 60000 65536"/>
              <a:gd name="T19" fmla="*/ 0 60000 65536"/>
              <a:gd name="T20" fmla="*/ 0 60000 65536"/>
              <a:gd name="T21" fmla="*/ 0 w 3165"/>
              <a:gd name="T22" fmla="*/ 0 h 1028"/>
              <a:gd name="T23" fmla="*/ 3165 w 3165"/>
              <a:gd name="T24" fmla="*/ 1028 h 10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28">
                <a:moveTo>
                  <a:pt x="1137" y="0"/>
                </a:moveTo>
                <a:lnTo>
                  <a:pt x="2709" y="40"/>
                </a:lnTo>
                <a:lnTo>
                  <a:pt x="2893" y="72"/>
                </a:lnTo>
                <a:lnTo>
                  <a:pt x="3165" y="160"/>
                </a:lnTo>
                <a:lnTo>
                  <a:pt x="2290" y="1028"/>
                </a:lnTo>
                <a:lnTo>
                  <a:pt x="0" y="1028"/>
                </a:lnTo>
                <a:lnTo>
                  <a:pt x="1137" y="0"/>
                </a:lnTo>
              </a:path>
            </a:pathLst>
          </a:custGeom>
          <a:solidFill>
            <a:schemeClr val="tx2"/>
          </a:solidFill>
          <a:ln w="12700" cap="rnd">
            <a:noFill/>
            <a:round/>
            <a:headEnd/>
            <a:tailEnd/>
          </a:ln>
        </p:spPr>
        <p:txBody>
          <a:bodyPr/>
          <a:lstStyle/>
          <a:p>
            <a:endParaRPr lang="en-US" sz="1800"/>
          </a:p>
        </p:txBody>
      </p:sp>
      <p:sp>
        <p:nvSpPr>
          <p:cNvPr id="37896" name="Freeform 8"/>
          <p:cNvSpPr>
            <a:spLocks noChangeAspect="1"/>
          </p:cNvSpPr>
          <p:nvPr/>
        </p:nvSpPr>
        <p:spPr bwMode="auto">
          <a:xfrm>
            <a:off x="3279775" y="15367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endParaRPr lang="en-US" sz="1800"/>
          </a:p>
        </p:txBody>
      </p:sp>
      <p:sp>
        <p:nvSpPr>
          <p:cNvPr id="37897" name="Text Box 9"/>
          <p:cNvSpPr txBox="1">
            <a:spLocks noChangeAspect="1" noChangeArrowheads="1"/>
          </p:cNvSpPr>
          <p:nvPr/>
        </p:nvSpPr>
        <p:spPr bwMode="auto">
          <a:xfrm>
            <a:off x="1658938" y="401638"/>
            <a:ext cx="1250950" cy="300037"/>
          </a:xfrm>
          <a:prstGeom prst="rect">
            <a:avLst/>
          </a:prstGeom>
          <a:noFill/>
          <a:ln w="12700">
            <a:noFill/>
            <a:miter lim="800000"/>
            <a:headEnd/>
            <a:tailEnd/>
          </a:ln>
        </p:spPr>
        <p:txBody>
          <a:bodyPr wrap="none" lIns="101882" tIns="50941" rIns="101882" bIns="50941">
            <a:spAutoFit/>
          </a:bodyPr>
          <a:lstStyle/>
          <a:p>
            <a:pPr defTabSz="1019175" eaLnBrk="0" hangingPunct="0"/>
            <a:r>
              <a:rPr lang="en-US" sz="1300" b="1"/>
              <a:t>barrier beach</a:t>
            </a:r>
          </a:p>
        </p:txBody>
      </p:sp>
      <p:sp>
        <p:nvSpPr>
          <p:cNvPr id="37898" name="Freeform 10" descr="25%"/>
          <p:cNvSpPr>
            <a:spLocks noChangeAspect="1"/>
          </p:cNvSpPr>
          <p:nvPr/>
        </p:nvSpPr>
        <p:spPr bwMode="auto">
          <a:xfrm>
            <a:off x="406400" y="1428750"/>
            <a:ext cx="5800725" cy="1628775"/>
          </a:xfrm>
          <a:custGeom>
            <a:avLst/>
            <a:gdLst>
              <a:gd name="T0" fmla="*/ 2147483647 w 3654"/>
              <a:gd name="T1" fmla="*/ 2147483647 h 1026"/>
              <a:gd name="T2" fmla="*/ 2147483647 w 3654"/>
              <a:gd name="T3" fmla="*/ 2147483647 h 1026"/>
              <a:gd name="T4" fmla="*/ 2147483647 w 3654"/>
              <a:gd name="T5" fmla="*/ 0 h 1026"/>
              <a:gd name="T6" fmla="*/ 2147483647 w 3654"/>
              <a:gd name="T7" fmla="*/ 2147483647 h 1026"/>
              <a:gd name="T8" fmla="*/ 2147483647 w 3654"/>
              <a:gd name="T9" fmla="*/ 2147483647 h 1026"/>
              <a:gd name="T10" fmla="*/ 2147483647 w 3654"/>
              <a:gd name="T11" fmla="*/ 2147483647 h 1026"/>
              <a:gd name="T12" fmla="*/ 2147483647 w 3654"/>
              <a:gd name="T13" fmla="*/ 2147483647 h 1026"/>
              <a:gd name="T14" fmla="*/ 2147483647 w 3654"/>
              <a:gd name="T15" fmla="*/ 2147483647 h 1026"/>
              <a:gd name="T16" fmla="*/ 2147483647 w 3654"/>
              <a:gd name="T17" fmla="*/ 2147483647 h 1026"/>
              <a:gd name="T18" fmla="*/ 2147483647 w 3654"/>
              <a:gd name="T19" fmla="*/ 2147483647 h 1026"/>
              <a:gd name="T20" fmla="*/ 2147483647 w 3654"/>
              <a:gd name="T21" fmla="*/ 2147483647 h 1026"/>
              <a:gd name="T22" fmla="*/ 2147483647 w 3654"/>
              <a:gd name="T23" fmla="*/ 2147483647 h 1026"/>
              <a:gd name="T24" fmla="*/ 2147483647 w 3654"/>
              <a:gd name="T25" fmla="*/ 2147483647 h 1026"/>
              <a:gd name="T26" fmla="*/ 2147483647 w 3654"/>
              <a:gd name="T27" fmla="*/ 2147483647 h 1026"/>
              <a:gd name="T28" fmla="*/ 2147483647 w 3654"/>
              <a:gd name="T29" fmla="*/ 2147483647 h 1026"/>
              <a:gd name="T30" fmla="*/ 2147483647 w 3654"/>
              <a:gd name="T31" fmla="*/ 2147483647 h 1026"/>
              <a:gd name="T32" fmla="*/ 2147483647 w 3654"/>
              <a:gd name="T33" fmla="*/ 2147483647 h 1026"/>
              <a:gd name="T34" fmla="*/ 2147483647 w 3654"/>
              <a:gd name="T35" fmla="*/ 2147483647 h 1026"/>
              <a:gd name="T36" fmla="*/ 2147483647 w 3654"/>
              <a:gd name="T37" fmla="*/ 2147483647 h 1026"/>
              <a:gd name="T38" fmla="*/ 2147483647 w 3654"/>
              <a:gd name="T39" fmla="*/ 2147483647 h 1026"/>
              <a:gd name="T40" fmla="*/ 2147483647 w 3654"/>
              <a:gd name="T41" fmla="*/ 2147483647 h 1026"/>
              <a:gd name="T42" fmla="*/ 2147483647 w 3654"/>
              <a:gd name="T43" fmla="*/ 2147483647 h 1026"/>
              <a:gd name="T44" fmla="*/ 2147483647 w 3654"/>
              <a:gd name="T45" fmla="*/ 2147483647 h 1026"/>
              <a:gd name="T46" fmla="*/ 2147483647 w 3654"/>
              <a:gd name="T47" fmla="*/ 2147483647 h 1026"/>
              <a:gd name="T48" fmla="*/ 2147483647 w 3654"/>
              <a:gd name="T49" fmla="*/ 2147483647 h 1026"/>
              <a:gd name="T50" fmla="*/ 2147483647 w 3654"/>
              <a:gd name="T51" fmla="*/ 2147483647 h 1026"/>
              <a:gd name="T52" fmla="*/ 2147483647 w 3654"/>
              <a:gd name="T53" fmla="*/ 2147483647 h 1026"/>
              <a:gd name="T54" fmla="*/ 2147483647 w 3654"/>
              <a:gd name="T55" fmla="*/ 2147483647 h 1026"/>
              <a:gd name="T56" fmla="*/ 2147483647 w 3654"/>
              <a:gd name="T57" fmla="*/ 2147483647 h 1026"/>
              <a:gd name="T58" fmla="*/ 2147483647 w 3654"/>
              <a:gd name="T59" fmla="*/ 2147483647 h 1026"/>
              <a:gd name="T60" fmla="*/ 2147483647 w 3654"/>
              <a:gd name="T61" fmla="*/ 2147483647 h 1026"/>
              <a:gd name="T62" fmla="*/ 2147483647 w 3654"/>
              <a:gd name="T63" fmla="*/ 2147483647 h 1026"/>
              <a:gd name="T64" fmla="*/ 2147483647 w 3654"/>
              <a:gd name="T65" fmla="*/ 2147483647 h 1026"/>
              <a:gd name="T66" fmla="*/ 2147483647 w 3654"/>
              <a:gd name="T67" fmla="*/ 2147483647 h 1026"/>
              <a:gd name="T68" fmla="*/ 2147483647 w 3654"/>
              <a:gd name="T69" fmla="*/ 2147483647 h 1026"/>
              <a:gd name="T70" fmla="*/ 2147483647 w 3654"/>
              <a:gd name="T71" fmla="*/ 2147483647 h 1026"/>
              <a:gd name="T72" fmla="*/ 2147483647 w 3654"/>
              <a:gd name="T73" fmla="*/ 2147483647 h 1026"/>
              <a:gd name="T74" fmla="*/ 2147483647 w 3654"/>
              <a:gd name="T75" fmla="*/ 2147483647 h 1026"/>
              <a:gd name="T76" fmla="*/ 2147483647 w 3654"/>
              <a:gd name="T77" fmla="*/ 2147483647 h 1026"/>
              <a:gd name="T78" fmla="*/ 2147483647 w 3654"/>
              <a:gd name="T79" fmla="*/ 2147483647 h 1026"/>
              <a:gd name="T80" fmla="*/ 2147483647 w 3654"/>
              <a:gd name="T81" fmla="*/ 2147483647 h 1026"/>
              <a:gd name="T82" fmla="*/ 2147483647 w 3654"/>
              <a:gd name="T83" fmla="*/ 2147483647 h 1026"/>
              <a:gd name="T84" fmla="*/ 2147483647 w 3654"/>
              <a:gd name="T85" fmla="*/ 2147483647 h 1026"/>
              <a:gd name="T86" fmla="*/ 2147483647 w 3654"/>
              <a:gd name="T87" fmla="*/ 2147483647 h 1026"/>
              <a:gd name="T88" fmla="*/ 2147483647 w 3654"/>
              <a:gd name="T89" fmla="*/ 2147483647 h 1026"/>
              <a:gd name="T90" fmla="*/ 0 w 3654"/>
              <a:gd name="T91" fmla="*/ 2147483647 h 1026"/>
              <a:gd name="T92" fmla="*/ 2147483647 w 3654"/>
              <a:gd name="T93" fmla="*/ 2147483647 h 10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54"/>
              <a:gd name="T142" fmla="*/ 0 h 1026"/>
              <a:gd name="T143" fmla="*/ 3654 w 3654"/>
              <a:gd name="T144" fmla="*/ 1026 h 10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54"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7" y="456"/>
                </a:lnTo>
                <a:lnTo>
                  <a:pt x="1004" y="447"/>
                </a:lnTo>
                <a:lnTo>
                  <a:pt x="2113" y="548"/>
                </a:lnTo>
                <a:lnTo>
                  <a:pt x="2868" y="653"/>
                </a:lnTo>
                <a:lnTo>
                  <a:pt x="2135" y="593"/>
                </a:lnTo>
                <a:lnTo>
                  <a:pt x="2120" y="593"/>
                </a:lnTo>
                <a:lnTo>
                  <a:pt x="778" y="539"/>
                </a:lnTo>
                <a:lnTo>
                  <a:pt x="1062" y="578"/>
                </a:lnTo>
                <a:lnTo>
                  <a:pt x="767" y="582"/>
                </a:lnTo>
                <a:lnTo>
                  <a:pt x="880" y="617"/>
                </a:lnTo>
                <a:lnTo>
                  <a:pt x="698" y="617"/>
                </a:lnTo>
                <a:lnTo>
                  <a:pt x="1110" y="706"/>
                </a:lnTo>
                <a:lnTo>
                  <a:pt x="512" y="681"/>
                </a:lnTo>
                <a:lnTo>
                  <a:pt x="1503" y="797"/>
                </a:lnTo>
                <a:lnTo>
                  <a:pt x="552" y="748"/>
                </a:lnTo>
                <a:lnTo>
                  <a:pt x="924" y="805"/>
                </a:lnTo>
                <a:lnTo>
                  <a:pt x="482" y="807"/>
                </a:lnTo>
                <a:lnTo>
                  <a:pt x="1821" y="862"/>
                </a:lnTo>
                <a:lnTo>
                  <a:pt x="2630" y="969"/>
                </a:lnTo>
                <a:lnTo>
                  <a:pt x="1761" y="900"/>
                </a:lnTo>
                <a:lnTo>
                  <a:pt x="272" y="867"/>
                </a:lnTo>
                <a:lnTo>
                  <a:pt x="1112" y="975"/>
                </a:lnTo>
                <a:lnTo>
                  <a:pt x="134" y="951"/>
                </a:lnTo>
                <a:lnTo>
                  <a:pt x="452" y="1017"/>
                </a:lnTo>
                <a:lnTo>
                  <a:pt x="0" y="1026"/>
                </a:lnTo>
                <a:lnTo>
                  <a:pt x="2" y="621"/>
                </a:lnTo>
                <a:close/>
              </a:path>
            </a:pathLst>
          </a:custGeom>
          <a:pattFill prst="pct25">
            <a:fgClr>
              <a:schemeClr val="tx2"/>
            </a:fgClr>
            <a:bgClr>
              <a:schemeClr val="bg1"/>
            </a:bgClr>
          </a:pattFill>
          <a:ln w="9525">
            <a:noFill/>
            <a:round/>
            <a:headEnd/>
            <a:tailEnd/>
          </a:ln>
        </p:spPr>
        <p:txBody>
          <a:bodyPr/>
          <a:lstStyle/>
          <a:p>
            <a:endParaRPr lang="en-US" sz="1800"/>
          </a:p>
        </p:txBody>
      </p:sp>
      <p:grpSp>
        <p:nvGrpSpPr>
          <p:cNvPr id="2" name="Group 11"/>
          <p:cNvGrpSpPr>
            <a:grpSpLocks/>
          </p:cNvGrpSpPr>
          <p:nvPr/>
        </p:nvGrpSpPr>
        <p:grpSpPr bwMode="auto">
          <a:xfrm rot="-385665">
            <a:off x="4157663" y="1417638"/>
            <a:ext cx="200025" cy="65087"/>
            <a:chOff x="3134" y="1124"/>
            <a:chExt cx="264" cy="58"/>
          </a:xfrm>
        </p:grpSpPr>
        <p:sp>
          <p:nvSpPr>
            <p:cNvPr id="38574" name="Arc 12"/>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5" name="Arc 13"/>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6" name="Arc 14"/>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 name="Group 15"/>
          <p:cNvGrpSpPr>
            <a:grpSpLocks/>
          </p:cNvGrpSpPr>
          <p:nvPr/>
        </p:nvGrpSpPr>
        <p:grpSpPr bwMode="auto">
          <a:xfrm rot="-385665">
            <a:off x="4371975" y="1422400"/>
            <a:ext cx="196850" cy="65088"/>
            <a:chOff x="3416" y="1144"/>
            <a:chExt cx="262" cy="57"/>
          </a:xfrm>
        </p:grpSpPr>
        <p:sp>
          <p:nvSpPr>
            <p:cNvPr id="38571" name="Arc 16"/>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2" name="Arc 17"/>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3" name="Arc 18"/>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4" name="Group 19"/>
          <p:cNvGrpSpPr>
            <a:grpSpLocks/>
          </p:cNvGrpSpPr>
          <p:nvPr/>
        </p:nvGrpSpPr>
        <p:grpSpPr bwMode="auto">
          <a:xfrm rot="-385665">
            <a:off x="4278313" y="1419225"/>
            <a:ext cx="196850" cy="63500"/>
            <a:chOff x="3290" y="1135"/>
            <a:chExt cx="263" cy="55"/>
          </a:xfrm>
        </p:grpSpPr>
        <p:sp>
          <p:nvSpPr>
            <p:cNvPr id="38568" name="Arc 20"/>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9" name="Arc 21"/>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0" name="Arc 22"/>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5" name="Group 23"/>
          <p:cNvGrpSpPr>
            <a:grpSpLocks/>
          </p:cNvGrpSpPr>
          <p:nvPr/>
        </p:nvGrpSpPr>
        <p:grpSpPr bwMode="auto">
          <a:xfrm rot="-385665">
            <a:off x="4527550" y="1436688"/>
            <a:ext cx="195263" cy="63500"/>
            <a:chOff x="3624" y="1152"/>
            <a:chExt cx="262" cy="57"/>
          </a:xfrm>
        </p:grpSpPr>
        <p:sp>
          <p:nvSpPr>
            <p:cNvPr id="38565" name="Arc 24"/>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6" name="Arc 25"/>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7" name="Arc 26"/>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6" name="Group 27"/>
          <p:cNvGrpSpPr>
            <a:grpSpLocks/>
          </p:cNvGrpSpPr>
          <p:nvPr/>
        </p:nvGrpSpPr>
        <p:grpSpPr bwMode="auto">
          <a:xfrm rot="-385665">
            <a:off x="4449763" y="1420813"/>
            <a:ext cx="196850" cy="65087"/>
            <a:chOff x="3520" y="1148"/>
            <a:chExt cx="262" cy="57"/>
          </a:xfrm>
        </p:grpSpPr>
        <p:sp>
          <p:nvSpPr>
            <p:cNvPr id="38562" name="Arc 28"/>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3" name="Arc 29"/>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4" name="Arc 30"/>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7" name="Group 31"/>
          <p:cNvGrpSpPr>
            <a:grpSpLocks/>
          </p:cNvGrpSpPr>
          <p:nvPr/>
        </p:nvGrpSpPr>
        <p:grpSpPr bwMode="auto">
          <a:xfrm rot="599682">
            <a:off x="4605338" y="1443038"/>
            <a:ext cx="196850" cy="65087"/>
            <a:chOff x="3729" y="1156"/>
            <a:chExt cx="262" cy="57"/>
          </a:xfrm>
        </p:grpSpPr>
        <p:sp>
          <p:nvSpPr>
            <p:cNvPr id="38559" name="Arc 32"/>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0" name="Arc 33"/>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1" name="Arc 34"/>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8" name="Group 35"/>
          <p:cNvGrpSpPr>
            <a:grpSpLocks/>
          </p:cNvGrpSpPr>
          <p:nvPr/>
        </p:nvGrpSpPr>
        <p:grpSpPr bwMode="auto">
          <a:xfrm rot="-385665">
            <a:off x="3709988" y="1408113"/>
            <a:ext cx="196850" cy="66675"/>
            <a:chOff x="2574" y="1091"/>
            <a:chExt cx="262" cy="58"/>
          </a:xfrm>
        </p:grpSpPr>
        <p:sp>
          <p:nvSpPr>
            <p:cNvPr id="38556" name="Arc 36"/>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7" name="Arc 37"/>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8" name="Arc 38"/>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9" name="Group 39"/>
          <p:cNvGrpSpPr>
            <a:grpSpLocks/>
          </p:cNvGrpSpPr>
          <p:nvPr/>
        </p:nvGrpSpPr>
        <p:grpSpPr bwMode="auto">
          <a:xfrm rot="-385665">
            <a:off x="3848100" y="1411288"/>
            <a:ext cx="198438" cy="66675"/>
            <a:chOff x="2757" y="1102"/>
            <a:chExt cx="263" cy="58"/>
          </a:xfrm>
        </p:grpSpPr>
        <p:sp>
          <p:nvSpPr>
            <p:cNvPr id="38553" name="Arc 40"/>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4" name="Arc 41"/>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5" name="Arc 42"/>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0" name="Group 43"/>
          <p:cNvGrpSpPr>
            <a:grpSpLocks/>
          </p:cNvGrpSpPr>
          <p:nvPr/>
        </p:nvGrpSpPr>
        <p:grpSpPr bwMode="auto">
          <a:xfrm rot="-385665">
            <a:off x="4508500" y="1436688"/>
            <a:ext cx="195263" cy="63500"/>
            <a:chOff x="3600" y="1151"/>
            <a:chExt cx="260" cy="57"/>
          </a:xfrm>
        </p:grpSpPr>
        <p:sp>
          <p:nvSpPr>
            <p:cNvPr id="38550" name="Arc 44"/>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1" name="Arc 45"/>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2" name="Arc 46"/>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1" name="Group 47"/>
          <p:cNvGrpSpPr>
            <a:grpSpLocks/>
          </p:cNvGrpSpPr>
          <p:nvPr/>
        </p:nvGrpSpPr>
        <p:grpSpPr bwMode="auto">
          <a:xfrm rot="-385665">
            <a:off x="4387850" y="1412875"/>
            <a:ext cx="196850" cy="63500"/>
            <a:chOff x="3440" y="1137"/>
            <a:chExt cx="261" cy="56"/>
          </a:xfrm>
        </p:grpSpPr>
        <p:sp>
          <p:nvSpPr>
            <p:cNvPr id="38547" name="Arc 48"/>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8" name="Arc 49"/>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9" name="Arc 50"/>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2" name="Group 51"/>
          <p:cNvGrpSpPr>
            <a:grpSpLocks/>
          </p:cNvGrpSpPr>
          <p:nvPr/>
        </p:nvGrpSpPr>
        <p:grpSpPr bwMode="auto">
          <a:xfrm rot="-385665">
            <a:off x="4108450" y="1422400"/>
            <a:ext cx="195263" cy="65088"/>
            <a:chOff x="3075" y="1110"/>
            <a:chExt cx="261" cy="57"/>
          </a:xfrm>
        </p:grpSpPr>
        <p:sp>
          <p:nvSpPr>
            <p:cNvPr id="38544" name="Arc 52"/>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5" name="Arc 53"/>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6" name="Arc 54"/>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3" name="Group 55"/>
          <p:cNvGrpSpPr>
            <a:grpSpLocks/>
          </p:cNvGrpSpPr>
          <p:nvPr/>
        </p:nvGrpSpPr>
        <p:grpSpPr bwMode="auto">
          <a:xfrm>
            <a:off x="3905250" y="1414463"/>
            <a:ext cx="349250" cy="87312"/>
            <a:chOff x="2460" y="891"/>
            <a:chExt cx="220" cy="55"/>
          </a:xfrm>
        </p:grpSpPr>
        <p:grpSp>
          <p:nvGrpSpPr>
            <p:cNvPr id="14" name="Group 56"/>
            <p:cNvGrpSpPr>
              <a:grpSpLocks/>
            </p:cNvGrpSpPr>
            <p:nvPr/>
          </p:nvGrpSpPr>
          <p:grpSpPr bwMode="auto">
            <a:xfrm rot="-385665">
              <a:off x="2460" y="894"/>
              <a:ext cx="124" cy="40"/>
              <a:chOff x="2830" y="1113"/>
              <a:chExt cx="262" cy="56"/>
            </a:xfrm>
          </p:grpSpPr>
          <p:sp>
            <p:nvSpPr>
              <p:cNvPr id="38541" name="Arc 57"/>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2" name="Arc 58"/>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3" name="Arc 59"/>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5" name="Group 60"/>
            <p:cNvGrpSpPr>
              <a:grpSpLocks/>
            </p:cNvGrpSpPr>
            <p:nvPr/>
          </p:nvGrpSpPr>
          <p:grpSpPr bwMode="auto">
            <a:xfrm rot="-385665">
              <a:off x="2556" y="905"/>
              <a:ext cx="124" cy="41"/>
              <a:chOff x="3005" y="1120"/>
              <a:chExt cx="261" cy="58"/>
            </a:xfrm>
          </p:grpSpPr>
          <p:sp>
            <p:nvSpPr>
              <p:cNvPr id="38538" name="Arc 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9" name="Arc 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0" name="Arc 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6" name="Group 64"/>
            <p:cNvGrpSpPr>
              <a:grpSpLocks/>
            </p:cNvGrpSpPr>
            <p:nvPr/>
          </p:nvGrpSpPr>
          <p:grpSpPr bwMode="auto">
            <a:xfrm rot="-385665">
              <a:off x="2467" y="900"/>
              <a:ext cx="124" cy="41"/>
              <a:chOff x="2844" y="1123"/>
              <a:chExt cx="260" cy="56"/>
            </a:xfrm>
          </p:grpSpPr>
          <p:sp>
            <p:nvSpPr>
              <p:cNvPr id="38535" name="Arc 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6" name="Arc 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7" name="Arc 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7" name="Group 68"/>
            <p:cNvGrpSpPr>
              <a:grpSpLocks/>
            </p:cNvGrpSpPr>
            <p:nvPr/>
          </p:nvGrpSpPr>
          <p:grpSpPr bwMode="auto">
            <a:xfrm rot="-385665">
              <a:off x="2503" y="891"/>
              <a:ext cx="122" cy="41"/>
              <a:chOff x="2920" y="1108"/>
              <a:chExt cx="259" cy="58"/>
            </a:xfrm>
          </p:grpSpPr>
          <p:sp>
            <p:nvSpPr>
              <p:cNvPr id="38532" name="Arc 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3" name="Arc 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4" name="Arc 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grpSp>
        <p:nvGrpSpPr>
          <p:cNvPr id="18" name="Group 72"/>
          <p:cNvGrpSpPr>
            <a:grpSpLocks/>
          </p:cNvGrpSpPr>
          <p:nvPr/>
        </p:nvGrpSpPr>
        <p:grpSpPr bwMode="auto">
          <a:xfrm rot="-385665">
            <a:off x="4225925" y="1411288"/>
            <a:ext cx="195263" cy="68262"/>
            <a:chOff x="3265" y="1129"/>
            <a:chExt cx="262" cy="59"/>
          </a:xfrm>
        </p:grpSpPr>
        <p:sp>
          <p:nvSpPr>
            <p:cNvPr id="38525" name="Arc 73"/>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6" name="Arc 74"/>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7" name="Arc 75"/>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9" name="Group 76"/>
          <p:cNvGrpSpPr>
            <a:grpSpLocks/>
          </p:cNvGrpSpPr>
          <p:nvPr/>
        </p:nvGrpSpPr>
        <p:grpSpPr bwMode="auto">
          <a:xfrm rot="-385665">
            <a:off x="3621088" y="1408113"/>
            <a:ext cx="195262" cy="61912"/>
            <a:chOff x="2497" y="1085"/>
            <a:chExt cx="261" cy="55"/>
          </a:xfrm>
        </p:grpSpPr>
        <p:sp>
          <p:nvSpPr>
            <p:cNvPr id="38522" name="Arc 77"/>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3" name="Arc 78"/>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4" name="Arc 79"/>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0" name="Group 80"/>
          <p:cNvGrpSpPr>
            <a:grpSpLocks/>
          </p:cNvGrpSpPr>
          <p:nvPr/>
        </p:nvGrpSpPr>
        <p:grpSpPr bwMode="auto">
          <a:xfrm rot="-385665">
            <a:off x="3759200" y="1398588"/>
            <a:ext cx="198438" cy="63500"/>
            <a:chOff x="2640" y="1086"/>
            <a:chExt cx="263" cy="56"/>
          </a:xfrm>
        </p:grpSpPr>
        <p:sp>
          <p:nvSpPr>
            <p:cNvPr id="38519" name="Arc 81"/>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0" name="Arc 82"/>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1" name="Arc 83"/>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1" name="Group 84"/>
          <p:cNvGrpSpPr>
            <a:grpSpLocks/>
          </p:cNvGrpSpPr>
          <p:nvPr/>
        </p:nvGrpSpPr>
        <p:grpSpPr bwMode="auto">
          <a:xfrm rot="-385665">
            <a:off x="3338513" y="1423988"/>
            <a:ext cx="204787" cy="74612"/>
            <a:chOff x="2053" y="1058"/>
            <a:chExt cx="274" cy="66"/>
          </a:xfrm>
        </p:grpSpPr>
        <p:sp>
          <p:nvSpPr>
            <p:cNvPr id="38516" name="Arc 85"/>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7" name="Arc 86"/>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8" name="Arc 87"/>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2" name="Group 88"/>
          <p:cNvGrpSpPr>
            <a:grpSpLocks/>
          </p:cNvGrpSpPr>
          <p:nvPr/>
        </p:nvGrpSpPr>
        <p:grpSpPr bwMode="auto">
          <a:xfrm rot="-385665">
            <a:off x="3244850" y="1406525"/>
            <a:ext cx="204788" cy="77788"/>
            <a:chOff x="1932" y="1036"/>
            <a:chExt cx="274" cy="68"/>
          </a:xfrm>
        </p:grpSpPr>
        <p:sp>
          <p:nvSpPr>
            <p:cNvPr id="38513" name="Arc 89"/>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4" name="Arc 90"/>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5" name="Arc 91"/>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3" name="Group 92"/>
          <p:cNvGrpSpPr>
            <a:grpSpLocks/>
          </p:cNvGrpSpPr>
          <p:nvPr/>
        </p:nvGrpSpPr>
        <p:grpSpPr bwMode="auto">
          <a:xfrm rot="-385665">
            <a:off x="3097213" y="1400175"/>
            <a:ext cx="203200" cy="76200"/>
            <a:chOff x="1729" y="1031"/>
            <a:chExt cx="273" cy="67"/>
          </a:xfrm>
        </p:grpSpPr>
        <p:sp>
          <p:nvSpPr>
            <p:cNvPr id="38510" name="Arc 93"/>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1" name="Arc 94"/>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2" name="Arc 95"/>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4" name="Group 96"/>
          <p:cNvGrpSpPr>
            <a:grpSpLocks/>
          </p:cNvGrpSpPr>
          <p:nvPr/>
        </p:nvGrpSpPr>
        <p:grpSpPr bwMode="auto">
          <a:xfrm rot="-385665">
            <a:off x="3113088" y="1408113"/>
            <a:ext cx="204787" cy="74612"/>
            <a:chOff x="1752" y="1038"/>
            <a:chExt cx="273" cy="66"/>
          </a:xfrm>
        </p:grpSpPr>
        <p:sp>
          <p:nvSpPr>
            <p:cNvPr id="38507" name="Arc 97"/>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8" name="Arc 98"/>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9" name="Arc 99"/>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5" name="Group 100"/>
          <p:cNvGrpSpPr>
            <a:grpSpLocks/>
          </p:cNvGrpSpPr>
          <p:nvPr/>
        </p:nvGrpSpPr>
        <p:grpSpPr bwMode="auto">
          <a:xfrm rot="-385665">
            <a:off x="3017838" y="1401763"/>
            <a:ext cx="203200" cy="77787"/>
            <a:chOff x="1625" y="1026"/>
            <a:chExt cx="273" cy="68"/>
          </a:xfrm>
        </p:grpSpPr>
        <p:sp>
          <p:nvSpPr>
            <p:cNvPr id="38504" name="Arc 101"/>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5" name="Arc 102"/>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6" name="Arc 103"/>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6" name="Group 104"/>
          <p:cNvGrpSpPr>
            <a:grpSpLocks/>
          </p:cNvGrpSpPr>
          <p:nvPr/>
        </p:nvGrpSpPr>
        <p:grpSpPr bwMode="auto">
          <a:xfrm rot="-385665">
            <a:off x="2938463" y="1403350"/>
            <a:ext cx="204787" cy="74613"/>
            <a:chOff x="1520" y="1021"/>
            <a:chExt cx="274" cy="66"/>
          </a:xfrm>
        </p:grpSpPr>
        <p:sp>
          <p:nvSpPr>
            <p:cNvPr id="38501" name="Arc 105"/>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2" name="Arc 106"/>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3" name="Arc 107"/>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7" name="Group 108"/>
          <p:cNvGrpSpPr>
            <a:grpSpLocks/>
          </p:cNvGrpSpPr>
          <p:nvPr/>
        </p:nvGrpSpPr>
        <p:grpSpPr bwMode="auto">
          <a:xfrm rot="-385665">
            <a:off x="3246438" y="1430338"/>
            <a:ext cx="201612" cy="77787"/>
            <a:chOff x="1928" y="1056"/>
            <a:chExt cx="271" cy="69"/>
          </a:xfrm>
        </p:grpSpPr>
        <p:sp>
          <p:nvSpPr>
            <p:cNvPr id="38498" name="Arc 109"/>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9" name="Arc 110"/>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0" name="Arc 111"/>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8" name="Group 112"/>
          <p:cNvGrpSpPr>
            <a:grpSpLocks/>
          </p:cNvGrpSpPr>
          <p:nvPr/>
        </p:nvGrpSpPr>
        <p:grpSpPr bwMode="auto">
          <a:xfrm rot="-385665">
            <a:off x="2703513" y="1400175"/>
            <a:ext cx="201612" cy="76200"/>
            <a:chOff x="1212" y="1001"/>
            <a:chExt cx="271" cy="67"/>
          </a:xfrm>
        </p:grpSpPr>
        <p:sp>
          <p:nvSpPr>
            <p:cNvPr id="38495" name="Arc 113"/>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6" name="Arc 114"/>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7" name="Arc 115"/>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9" name="Group 116"/>
          <p:cNvGrpSpPr>
            <a:grpSpLocks/>
          </p:cNvGrpSpPr>
          <p:nvPr/>
        </p:nvGrpSpPr>
        <p:grpSpPr bwMode="auto">
          <a:xfrm rot="-385665">
            <a:off x="2606675" y="1398588"/>
            <a:ext cx="203200" cy="76200"/>
            <a:chOff x="1084" y="991"/>
            <a:chExt cx="273" cy="67"/>
          </a:xfrm>
        </p:grpSpPr>
        <p:sp>
          <p:nvSpPr>
            <p:cNvPr id="38492" name="Arc 117"/>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3" name="Arc 118"/>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4" name="Arc 119"/>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0" name="Group 120"/>
          <p:cNvGrpSpPr>
            <a:grpSpLocks/>
          </p:cNvGrpSpPr>
          <p:nvPr/>
        </p:nvGrpSpPr>
        <p:grpSpPr bwMode="auto">
          <a:xfrm rot="-385665">
            <a:off x="2768600" y="1416050"/>
            <a:ext cx="203200" cy="74613"/>
            <a:chOff x="1300" y="1012"/>
            <a:chExt cx="272" cy="65"/>
          </a:xfrm>
        </p:grpSpPr>
        <p:sp>
          <p:nvSpPr>
            <p:cNvPr id="38489" name="Arc 121"/>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0" name="Arc 122"/>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1" name="Arc 123"/>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1" name="Group 124"/>
          <p:cNvGrpSpPr>
            <a:grpSpLocks/>
          </p:cNvGrpSpPr>
          <p:nvPr/>
        </p:nvGrpSpPr>
        <p:grpSpPr bwMode="auto">
          <a:xfrm rot="-385665">
            <a:off x="2505075" y="1393825"/>
            <a:ext cx="206375" cy="73025"/>
            <a:chOff x="952" y="980"/>
            <a:chExt cx="273" cy="65"/>
          </a:xfrm>
        </p:grpSpPr>
        <p:sp>
          <p:nvSpPr>
            <p:cNvPr id="38486" name="Arc 125"/>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7" name="Arc 126"/>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8" name="Arc 127"/>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28" name="Group 128"/>
          <p:cNvGrpSpPr>
            <a:grpSpLocks/>
          </p:cNvGrpSpPr>
          <p:nvPr/>
        </p:nvGrpSpPr>
        <p:grpSpPr bwMode="auto">
          <a:xfrm rot="-385665">
            <a:off x="2867025" y="1416050"/>
            <a:ext cx="204788" cy="76200"/>
            <a:chOff x="1429" y="1017"/>
            <a:chExt cx="274" cy="68"/>
          </a:xfrm>
        </p:grpSpPr>
        <p:sp>
          <p:nvSpPr>
            <p:cNvPr id="38483" name="Arc 129"/>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4" name="Arc 130"/>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5" name="Arc 131"/>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29" name="Group 132"/>
          <p:cNvGrpSpPr>
            <a:grpSpLocks/>
          </p:cNvGrpSpPr>
          <p:nvPr/>
        </p:nvGrpSpPr>
        <p:grpSpPr bwMode="auto">
          <a:xfrm rot="-385665">
            <a:off x="2384425" y="1373188"/>
            <a:ext cx="201613" cy="76200"/>
            <a:chOff x="707" y="957"/>
            <a:chExt cx="269" cy="68"/>
          </a:xfrm>
        </p:grpSpPr>
        <p:sp>
          <p:nvSpPr>
            <p:cNvPr id="38480" name="Arc 133"/>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81" name="Arc 134"/>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82" name="Arc 135"/>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30" name="Group 136"/>
          <p:cNvGrpSpPr>
            <a:grpSpLocks/>
          </p:cNvGrpSpPr>
          <p:nvPr/>
        </p:nvGrpSpPr>
        <p:grpSpPr bwMode="auto">
          <a:xfrm rot="-385665">
            <a:off x="2419350" y="1387475"/>
            <a:ext cx="204788" cy="77788"/>
            <a:chOff x="828" y="967"/>
            <a:chExt cx="270" cy="68"/>
          </a:xfrm>
        </p:grpSpPr>
        <p:sp>
          <p:nvSpPr>
            <p:cNvPr id="38477" name="Arc 137"/>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8" name="Arc 138"/>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9" name="Arc 139"/>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31" name="Group 140"/>
          <p:cNvGrpSpPr>
            <a:grpSpLocks/>
          </p:cNvGrpSpPr>
          <p:nvPr/>
        </p:nvGrpSpPr>
        <p:grpSpPr bwMode="auto">
          <a:xfrm rot="-385665">
            <a:off x="2284413" y="1366838"/>
            <a:ext cx="204787" cy="76200"/>
            <a:chOff x="578" y="951"/>
            <a:chExt cx="274" cy="66"/>
          </a:xfrm>
        </p:grpSpPr>
        <p:sp>
          <p:nvSpPr>
            <p:cNvPr id="38474" name="Arc 141"/>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5" name="Arc 142"/>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6" name="Arc 143"/>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77" name="Group 144"/>
          <p:cNvGrpSpPr>
            <a:grpSpLocks/>
          </p:cNvGrpSpPr>
          <p:nvPr/>
        </p:nvGrpSpPr>
        <p:grpSpPr bwMode="auto">
          <a:xfrm rot="-385665">
            <a:off x="2355850" y="1373188"/>
            <a:ext cx="204788" cy="76200"/>
            <a:chOff x="669" y="956"/>
            <a:chExt cx="272" cy="66"/>
          </a:xfrm>
        </p:grpSpPr>
        <p:sp>
          <p:nvSpPr>
            <p:cNvPr id="38471" name="Arc 145"/>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2" name="Arc 146"/>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3" name="Arc 147"/>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78" name="Group 148"/>
          <p:cNvGrpSpPr>
            <a:grpSpLocks/>
          </p:cNvGrpSpPr>
          <p:nvPr/>
        </p:nvGrpSpPr>
        <p:grpSpPr bwMode="auto">
          <a:xfrm rot="-385665">
            <a:off x="2630488" y="1397000"/>
            <a:ext cx="203200" cy="76200"/>
            <a:chOff x="1115" y="992"/>
            <a:chExt cx="273" cy="67"/>
          </a:xfrm>
        </p:grpSpPr>
        <p:sp>
          <p:nvSpPr>
            <p:cNvPr id="38468" name="Arc 149"/>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9" name="Arc 150"/>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70" name="Arc 151"/>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79" name="Group 152"/>
          <p:cNvGrpSpPr>
            <a:grpSpLocks/>
          </p:cNvGrpSpPr>
          <p:nvPr/>
        </p:nvGrpSpPr>
        <p:grpSpPr bwMode="auto">
          <a:xfrm rot="-385665">
            <a:off x="3509963" y="1411288"/>
            <a:ext cx="206375" cy="74612"/>
            <a:chOff x="2285" y="1058"/>
            <a:chExt cx="274" cy="66"/>
          </a:xfrm>
        </p:grpSpPr>
        <p:sp>
          <p:nvSpPr>
            <p:cNvPr id="38465" name="Arc 153"/>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6" name="Arc 154"/>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7" name="Arc 155"/>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0" name="Group 156"/>
          <p:cNvGrpSpPr>
            <a:grpSpLocks/>
          </p:cNvGrpSpPr>
          <p:nvPr/>
        </p:nvGrpSpPr>
        <p:grpSpPr bwMode="auto">
          <a:xfrm rot="-385665">
            <a:off x="3419475" y="1392238"/>
            <a:ext cx="204788" cy="77787"/>
            <a:chOff x="2164" y="1036"/>
            <a:chExt cx="274" cy="68"/>
          </a:xfrm>
        </p:grpSpPr>
        <p:sp>
          <p:nvSpPr>
            <p:cNvPr id="38462" name="Arc 157"/>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3" name="Arc 158"/>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4" name="Arc 159"/>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1" name="Group 160"/>
          <p:cNvGrpSpPr>
            <a:grpSpLocks/>
          </p:cNvGrpSpPr>
          <p:nvPr/>
        </p:nvGrpSpPr>
        <p:grpSpPr bwMode="auto">
          <a:xfrm rot="-385665">
            <a:off x="3267075" y="1398588"/>
            <a:ext cx="203200" cy="76200"/>
            <a:chOff x="1961" y="1031"/>
            <a:chExt cx="273" cy="67"/>
          </a:xfrm>
        </p:grpSpPr>
        <p:sp>
          <p:nvSpPr>
            <p:cNvPr id="38459" name="Arc 161"/>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0" name="Arc 162"/>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1" name="Arc 163"/>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2" name="Group 164"/>
          <p:cNvGrpSpPr>
            <a:grpSpLocks/>
          </p:cNvGrpSpPr>
          <p:nvPr/>
        </p:nvGrpSpPr>
        <p:grpSpPr bwMode="auto">
          <a:xfrm rot="-385665">
            <a:off x="3282950" y="1406525"/>
            <a:ext cx="204788" cy="74613"/>
            <a:chOff x="1984" y="1038"/>
            <a:chExt cx="273" cy="66"/>
          </a:xfrm>
        </p:grpSpPr>
        <p:sp>
          <p:nvSpPr>
            <p:cNvPr id="38456" name="Arc 165"/>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7" name="Arc 166"/>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8" name="Arc 167"/>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3" name="Group 168"/>
          <p:cNvGrpSpPr>
            <a:grpSpLocks/>
          </p:cNvGrpSpPr>
          <p:nvPr/>
        </p:nvGrpSpPr>
        <p:grpSpPr bwMode="auto">
          <a:xfrm rot="-385665">
            <a:off x="3189288" y="1400175"/>
            <a:ext cx="203200" cy="77788"/>
            <a:chOff x="1857" y="1026"/>
            <a:chExt cx="273" cy="68"/>
          </a:xfrm>
        </p:grpSpPr>
        <p:sp>
          <p:nvSpPr>
            <p:cNvPr id="38453" name="Arc 169"/>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4" name="Arc 170"/>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5" name="Arc 171"/>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4" name="Group 172"/>
          <p:cNvGrpSpPr>
            <a:grpSpLocks/>
          </p:cNvGrpSpPr>
          <p:nvPr/>
        </p:nvGrpSpPr>
        <p:grpSpPr bwMode="auto">
          <a:xfrm rot="-385665">
            <a:off x="3113088" y="1387475"/>
            <a:ext cx="204787" cy="76200"/>
            <a:chOff x="1752" y="1021"/>
            <a:chExt cx="274" cy="66"/>
          </a:xfrm>
        </p:grpSpPr>
        <p:sp>
          <p:nvSpPr>
            <p:cNvPr id="38450" name="Arc 173"/>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1" name="Arc 174"/>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2" name="Arc 175"/>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5" name="Group 176"/>
          <p:cNvGrpSpPr>
            <a:grpSpLocks/>
          </p:cNvGrpSpPr>
          <p:nvPr/>
        </p:nvGrpSpPr>
        <p:grpSpPr bwMode="auto">
          <a:xfrm rot="-385665">
            <a:off x="3419475" y="1414463"/>
            <a:ext cx="201613" cy="79375"/>
            <a:chOff x="2160" y="1056"/>
            <a:chExt cx="271" cy="69"/>
          </a:xfrm>
        </p:grpSpPr>
        <p:sp>
          <p:nvSpPr>
            <p:cNvPr id="38447" name="Arc 177"/>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8" name="Arc 178"/>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9" name="Arc 179"/>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6" name="Group 180"/>
          <p:cNvGrpSpPr>
            <a:grpSpLocks/>
          </p:cNvGrpSpPr>
          <p:nvPr/>
        </p:nvGrpSpPr>
        <p:grpSpPr bwMode="auto">
          <a:xfrm rot="-385665">
            <a:off x="2876550" y="1395413"/>
            <a:ext cx="201613" cy="77787"/>
            <a:chOff x="1444" y="1001"/>
            <a:chExt cx="271" cy="67"/>
          </a:xfrm>
        </p:grpSpPr>
        <p:sp>
          <p:nvSpPr>
            <p:cNvPr id="38444" name="Arc 181"/>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5" name="Arc 182"/>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6" name="Arc 183"/>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7" name="Group 184"/>
          <p:cNvGrpSpPr>
            <a:grpSpLocks/>
          </p:cNvGrpSpPr>
          <p:nvPr/>
        </p:nvGrpSpPr>
        <p:grpSpPr bwMode="auto">
          <a:xfrm rot="-385665">
            <a:off x="2779713" y="1392238"/>
            <a:ext cx="203200" cy="76200"/>
            <a:chOff x="1316" y="991"/>
            <a:chExt cx="273" cy="67"/>
          </a:xfrm>
        </p:grpSpPr>
        <p:sp>
          <p:nvSpPr>
            <p:cNvPr id="38441" name="Arc 185"/>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2" name="Arc 186"/>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3" name="Arc 187"/>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8" name="Group 188"/>
          <p:cNvGrpSpPr>
            <a:grpSpLocks/>
          </p:cNvGrpSpPr>
          <p:nvPr/>
        </p:nvGrpSpPr>
        <p:grpSpPr bwMode="auto">
          <a:xfrm rot="-385665">
            <a:off x="2946400" y="1392238"/>
            <a:ext cx="203200" cy="73025"/>
            <a:chOff x="1532" y="1012"/>
            <a:chExt cx="272" cy="65"/>
          </a:xfrm>
        </p:grpSpPr>
        <p:sp>
          <p:nvSpPr>
            <p:cNvPr id="38438" name="Arc 189"/>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9" name="Arc 190"/>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0" name="Arc 191"/>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9" name="Group 192"/>
          <p:cNvGrpSpPr>
            <a:grpSpLocks/>
          </p:cNvGrpSpPr>
          <p:nvPr/>
        </p:nvGrpSpPr>
        <p:grpSpPr bwMode="auto">
          <a:xfrm rot="-385665">
            <a:off x="2678113" y="1377950"/>
            <a:ext cx="204787" cy="74613"/>
            <a:chOff x="1184" y="980"/>
            <a:chExt cx="273" cy="65"/>
          </a:xfrm>
        </p:grpSpPr>
        <p:sp>
          <p:nvSpPr>
            <p:cNvPr id="38435" name="Arc 193"/>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6" name="Arc 194"/>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7" name="Arc 195"/>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90" name="Group 196"/>
          <p:cNvGrpSpPr>
            <a:grpSpLocks/>
          </p:cNvGrpSpPr>
          <p:nvPr/>
        </p:nvGrpSpPr>
        <p:grpSpPr bwMode="auto">
          <a:xfrm rot="-385665">
            <a:off x="3043238" y="1389063"/>
            <a:ext cx="206375" cy="77787"/>
            <a:chOff x="1661" y="1017"/>
            <a:chExt cx="274" cy="68"/>
          </a:xfrm>
        </p:grpSpPr>
        <p:sp>
          <p:nvSpPr>
            <p:cNvPr id="38432" name="Arc 197"/>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3" name="Arc 198"/>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4" name="Arc 199"/>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91" name="Group 200"/>
          <p:cNvGrpSpPr>
            <a:grpSpLocks/>
          </p:cNvGrpSpPr>
          <p:nvPr/>
        </p:nvGrpSpPr>
        <p:grpSpPr bwMode="auto">
          <a:xfrm rot="-385665">
            <a:off x="2490788" y="1368425"/>
            <a:ext cx="203200" cy="77788"/>
            <a:chOff x="939" y="957"/>
            <a:chExt cx="269" cy="68"/>
          </a:xfrm>
        </p:grpSpPr>
        <p:sp>
          <p:nvSpPr>
            <p:cNvPr id="38429" name="Arc 201"/>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0" name="Arc 202"/>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1" name="Arc 203"/>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888" name="Group 204"/>
          <p:cNvGrpSpPr>
            <a:grpSpLocks/>
          </p:cNvGrpSpPr>
          <p:nvPr/>
        </p:nvGrpSpPr>
        <p:grpSpPr bwMode="auto">
          <a:xfrm rot="-385665">
            <a:off x="2582863" y="1371600"/>
            <a:ext cx="204787" cy="77788"/>
            <a:chOff x="1060" y="967"/>
            <a:chExt cx="270" cy="68"/>
          </a:xfrm>
        </p:grpSpPr>
        <p:sp>
          <p:nvSpPr>
            <p:cNvPr id="38426" name="Arc 205"/>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7" name="Arc 206"/>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8" name="Arc 207"/>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889" name="Group 208"/>
          <p:cNvGrpSpPr>
            <a:grpSpLocks/>
          </p:cNvGrpSpPr>
          <p:nvPr/>
        </p:nvGrpSpPr>
        <p:grpSpPr bwMode="auto">
          <a:xfrm rot="-385665">
            <a:off x="2395538" y="1376363"/>
            <a:ext cx="204787" cy="76200"/>
            <a:chOff x="810" y="951"/>
            <a:chExt cx="274" cy="66"/>
          </a:xfrm>
        </p:grpSpPr>
        <p:sp>
          <p:nvSpPr>
            <p:cNvPr id="38423" name="Arc 209"/>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24" name="Arc 210"/>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25" name="Arc 211"/>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899" name="Group 212"/>
          <p:cNvGrpSpPr>
            <a:grpSpLocks/>
          </p:cNvGrpSpPr>
          <p:nvPr/>
        </p:nvGrpSpPr>
        <p:grpSpPr bwMode="auto">
          <a:xfrm rot="-385665">
            <a:off x="2463800" y="1368425"/>
            <a:ext cx="203200" cy="74613"/>
            <a:chOff x="901" y="956"/>
            <a:chExt cx="272" cy="66"/>
          </a:xfrm>
        </p:grpSpPr>
        <p:sp>
          <p:nvSpPr>
            <p:cNvPr id="38420" name="Arc 213"/>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1" name="Arc 214"/>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2" name="Arc 215"/>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0" name="Group 216"/>
          <p:cNvGrpSpPr>
            <a:grpSpLocks/>
          </p:cNvGrpSpPr>
          <p:nvPr/>
        </p:nvGrpSpPr>
        <p:grpSpPr bwMode="auto">
          <a:xfrm rot="-385665">
            <a:off x="2801938" y="1392238"/>
            <a:ext cx="204787" cy="76200"/>
            <a:chOff x="1347" y="992"/>
            <a:chExt cx="273" cy="67"/>
          </a:xfrm>
        </p:grpSpPr>
        <p:sp>
          <p:nvSpPr>
            <p:cNvPr id="38417" name="Arc 217"/>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8" name="Arc 218"/>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9" name="Arc 219"/>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48" name="Arc 220"/>
          <p:cNvSpPr>
            <a:spLocks noChangeAspect="1"/>
          </p:cNvSpPr>
          <p:nvPr/>
        </p:nvSpPr>
        <p:spPr bwMode="auto">
          <a:xfrm rot="-120000">
            <a:off x="5016500" y="13684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49" name="Arc 221"/>
          <p:cNvSpPr>
            <a:spLocks noChangeAspect="1"/>
          </p:cNvSpPr>
          <p:nvPr/>
        </p:nvSpPr>
        <p:spPr bwMode="auto">
          <a:xfrm rot="-120000">
            <a:off x="5148263" y="13890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1" name="Group 222"/>
          <p:cNvGrpSpPr>
            <a:grpSpLocks noChangeAspect="1"/>
          </p:cNvGrpSpPr>
          <p:nvPr/>
        </p:nvGrpSpPr>
        <p:grpSpPr bwMode="auto">
          <a:xfrm>
            <a:off x="5192713" y="1373188"/>
            <a:ext cx="74612" cy="217487"/>
            <a:chOff x="4579" y="1161"/>
            <a:chExt cx="94" cy="274"/>
          </a:xfrm>
        </p:grpSpPr>
        <p:sp>
          <p:nvSpPr>
            <p:cNvPr id="38414" name="Arc 223"/>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5" name="Arc 224"/>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6" name="Arc 225"/>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51" name="Arc 226"/>
          <p:cNvSpPr>
            <a:spLocks noChangeAspect="1"/>
          </p:cNvSpPr>
          <p:nvPr/>
        </p:nvSpPr>
        <p:spPr bwMode="auto">
          <a:xfrm rot="-120000">
            <a:off x="4830763" y="13700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52" name="Arc 227"/>
          <p:cNvSpPr>
            <a:spLocks noChangeAspect="1"/>
          </p:cNvSpPr>
          <p:nvPr/>
        </p:nvSpPr>
        <p:spPr bwMode="auto">
          <a:xfrm rot="-120000">
            <a:off x="4806950" y="14128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2" name="Group 228"/>
          <p:cNvGrpSpPr>
            <a:grpSpLocks noChangeAspect="1"/>
          </p:cNvGrpSpPr>
          <p:nvPr/>
        </p:nvGrpSpPr>
        <p:grpSpPr bwMode="auto">
          <a:xfrm>
            <a:off x="5172075" y="1387475"/>
            <a:ext cx="74613" cy="217488"/>
            <a:chOff x="4553" y="1211"/>
            <a:chExt cx="94" cy="274"/>
          </a:xfrm>
        </p:grpSpPr>
        <p:sp>
          <p:nvSpPr>
            <p:cNvPr id="38411" name="Arc 229"/>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2" name="Arc 230"/>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3" name="Arc 231"/>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3" name="Group 232"/>
          <p:cNvGrpSpPr>
            <a:grpSpLocks noChangeAspect="1"/>
          </p:cNvGrpSpPr>
          <p:nvPr/>
        </p:nvGrpSpPr>
        <p:grpSpPr bwMode="auto">
          <a:xfrm>
            <a:off x="5143500" y="1343025"/>
            <a:ext cx="74613" cy="217488"/>
            <a:chOff x="4516" y="1156"/>
            <a:chExt cx="94" cy="273"/>
          </a:xfrm>
        </p:grpSpPr>
        <p:sp>
          <p:nvSpPr>
            <p:cNvPr id="38408" name="Arc 233"/>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9" name="Arc 234"/>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0" name="Arc 235"/>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4" name="Group 236"/>
          <p:cNvGrpSpPr>
            <a:grpSpLocks noChangeAspect="1"/>
          </p:cNvGrpSpPr>
          <p:nvPr/>
        </p:nvGrpSpPr>
        <p:grpSpPr bwMode="auto">
          <a:xfrm>
            <a:off x="5245100" y="1392238"/>
            <a:ext cx="76200" cy="219075"/>
            <a:chOff x="4645" y="1217"/>
            <a:chExt cx="95" cy="277"/>
          </a:xfrm>
        </p:grpSpPr>
        <p:sp>
          <p:nvSpPr>
            <p:cNvPr id="38405" name="Arc 237"/>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6" name="Arc 238"/>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7" name="Arc 239"/>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5" name="Group 240"/>
          <p:cNvGrpSpPr>
            <a:grpSpLocks noChangeAspect="1"/>
          </p:cNvGrpSpPr>
          <p:nvPr/>
        </p:nvGrpSpPr>
        <p:grpSpPr bwMode="auto">
          <a:xfrm>
            <a:off x="5118100" y="1341438"/>
            <a:ext cx="74613" cy="215900"/>
            <a:chOff x="4485" y="1154"/>
            <a:chExt cx="93" cy="272"/>
          </a:xfrm>
        </p:grpSpPr>
        <p:sp>
          <p:nvSpPr>
            <p:cNvPr id="38402" name="Arc 241"/>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3" name="Arc 242"/>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4" name="Arc 243"/>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6" name="Group 244"/>
          <p:cNvGrpSpPr>
            <a:grpSpLocks noChangeAspect="1"/>
          </p:cNvGrpSpPr>
          <p:nvPr/>
        </p:nvGrpSpPr>
        <p:grpSpPr bwMode="auto">
          <a:xfrm>
            <a:off x="5087938" y="1333500"/>
            <a:ext cx="73025" cy="217488"/>
            <a:chOff x="4451" y="1096"/>
            <a:chExt cx="92" cy="273"/>
          </a:xfrm>
        </p:grpSpPr>
        <p:sp>
          <p:nvSpPr>
            <p:cNvPr id="38399" name="Arc 245"/>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0" name="Arc 246"/>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1" name="Arc 247"/>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58" name="Arc 248"/>
          <p:cNvSpPr>
            <a:spLocks noChangeAspect="1"/>
          </p:cNvSpPr>
          <p:nvPr/>
        </p:nvSpPr>
        <p:spPr bwMode="auto">
          <a:xfrm rot="-120000">
            <a:off x="5035550" y="13589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7" name="Group 249"/>
          <p:cNvGrpSpPr>
            <a:grpSpLocks noChangeAspect="1"/>
          </p:cNvGrpSpPr>
          <p:nvPr/>
        </p:nvGrpSpPr>
        <p:grpSpPr bwMode="auto">
          <a:xfrm>
            <a:off x="5062538" y="1331913"/>
            <a:ext cx="74612" cy="215900"/>
            <a:chOff x="4419" y="1093"/>
            <a:chExt cx="93" cy="273"/>
          </a:xfrm>
        </p:grpSpPr>
        <p:sp>
          <p:nvSpPr>
            <p:cNvPr id="38396" name="Arc 250"/>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7" name="Arc 251"/>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8" name="Arc 252"/>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8" name="Group 253"/>
          <p:cNvGrpSpPr>
            <a:grpSpLocks noChangeAspect="1"/>
          </p:cNvGrpSpPr>
          <p:nvPr/>
        </p:nvGrpSpPr>
        <p:grpSpPr bwMode="auto">
          <a:xfrm>
            <a:off x="5029200" y="1368425"/>
            <a:ext cx="73025" cy="215900"/>
            <a:chOff x="4356" y="1087"/>
            <a:chExt cx="92" cy="272"/>
          </a:xfrm>
        </p:grpSpPr>
        <p:sp>
          <p:nvSpPr>
            <p:cNvPr id="38393" name="Arc 254"/>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4" name="Arc 255"/>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5" name="Arc 256"/>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9" name="Group 257"/>
          <p:cNvGrpSpPr>
            <a:grpSpLocks noChangeAspect="1"/>
          </p:cNvGrpSpPr>
          <p:nvPr/>
        </p:nvGrpSpPr>
        <p:grpSpPr bwMode="auto">
          <a:xfrm>
            <a:off x="5218113" y="1392238"/>
            <a:ext cx="74612" cy="217487"/>
            <a:chOff x="4611" y="1217"/>
            <a:chExt cx="93" cy="274"/>
          </a:xfrm>
        </p:grpSpPr>
        <p:sp>
          <p:nvSpPr>
            <p:cNvPr id="38390" name="Arc 258"/>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1" name="Arc 259"/>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2" name="Arc 260"/>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62" name="Arc 261"/>
          <p:cNvSpPr>
            <a:spLocks noChangeAspect="1"/>
          </p:cNvSpPr>
          <p:nvPr/>
        </p:nvSpPr>
        <p:spPr bwMode="auto">
          <a:xfrm rot="-450511">
            <a:off x="4733925" y="13303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63" name="Arc 262"/>
          <p:cNvSpPr>
            <a:spLocks noChangeAspect="1"/>
          </p:cNvSpPr>
          <p:nvPr/>
        </p:nvSpPr>
        <p:spPr bwMode="auto">
          <a:xfrm rot="-450511">
            <a:off x="4870450" y="13858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0" name="Group 263"/>
          <p:cNvGrpSpPr>
            <a:grpSpLocks noChangeAspect="1"/>
          </p:cNvGrpSpPr>
          <p:nvPr/>
        </p:nvGrpSpPr>
        <p:grpSpPr bwMode="auto">
          <a:xfrm rot="-390511">
            <a:off x="4919663" y="1347788"/>
            <a:ext cx="82550" cy="161925"/>
            <a:chOff x="4362" y="1124"/>
            <a:chExt cx="104" cy="204"/>
          </a:xfrm>
        </p:grpSpPr>
        <p:sp>
          <p:nvSpPr>
            <p:cNvPr id="38387" name="Arc 264"/>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8" name="Arc 265"/>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9" name="Arc 266"/>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65" name="Arc 267"/>
          <p:cNvSpPr>
            <a:spLocks noChangeAspect="1"/>
          </p:cNvSpPr>
          <p:nvPr/>
        </p:nvSpPr>
        <p:spPr bwMode="auto">
          <a:xfrm rot="-450511">
            <a:off x="4706938" y="13350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66" name="Arc 268"/>
          <p:cNvSpPr>
            <a:spLocks noChangeAspect="1"/>
          </p:cNvSpPr>
          <p:nvPr/>
        </p:nvSpPr>
        <p:spPr bwMode="auto">
          <a:xfrm rot="-450511">
            <a:off x="4703763" y="13319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1" name="Group 269"/>
          <p:cNvGrpSpPr>
            <a:grpSpLocks noChangeAspect="1"/>
          </p:cNvGrpSpPr>
          <p:nvPr/>
        </p:nvGrpSpPr>
        <p:grpSpPr bwMode="auto">
          <a:xfrm rot="-390511">
            <a:off x="4897438" y="1382713"/>
            <a:ext cx="82550" cy="161925"/>
            <a:chOff x="4328" y="1166"/>
            <a:chExt cx="103" cy="205"/>
          </a:xfrm>
        </p:grpSpPr>
        <p:sp>
          <p:nvSpPr>
            <p:cNvPr id="38384" name="Arc 270"/>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5" name="Arc 271"/>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6" name="Arc 272"/>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2" name="Group 273"/>
          <p:cNvGrpSpPr>
            <a:grpSpLocks noChangeAspect="1"/>
          </p:cNvGrpSpPr>
          <p:nvPr/>
        </p:nvGrpSpPr>
        <p:grpSpPr bwMode="auto">
          <a:xfrm rot="-390511">
            <a:off x="4865688" y="1352550"/>
            <a:ext cx="80962" cy="163513"/>
            <a:chOff x="4294" y="1125"/>
            <a:chExt cx="102" cy="205"/>
          </a:xfrm>
        </p:grpSpPr>
        <p:sp>
          <p:nvSpPr>
            <p:cNvPr id="38381" name="Arc 274"/>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2" name="Arc 275"/>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3" name="Arc 276"/>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3" name="Group 277"/>
          <p:cNvGrpSpPr>
            <a:grpSpLocks noChangeAspect="1"/>
          </p:cNvGrpSpPr>
          <p:nvPr/>
        </p:nvGrpSpPr>
        <p:grpSpPr bwMode="auto">
          <a:xfrm rot="-390511">
            <a:off x="4978400" y="1370013"/>
            <a:ext cx="80963" cy="163512"/>
            <a:chOff x="4431" y="1163"/>
            <a:chExt cx="102" cy="205"/>
          </a:xfrm>
        </p:grpSpPr>
        <p:sp>
          <p:nvSpPr>
            <p:cNvPr id="38378" name="Arc 278"/>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9" name="Arc 279"/>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0" name="Arc 280"/>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4" name="Group 281"/>
          <p:cNvGrpSpPr>
            <a:grpSpLocks noChangeAspect="1"/>
          </p:cNvGrpSpPr>
          <p:nvPr/>
        </p:nvGrpSpPr>
        <p:grpSpPr bwMode="auto">
          <a:xfrm rot="-390511">
            <a:off x="4840288" y="1357313"/>
            <a:ext cx="80962" cy="161925"/>
            <a:chOff x="4259" y="1126"/>
            <a:chExt cx="102" cy="205"/>
          </a:xfrm>
        </p:grpSpPr>
        <p:sp>
          <p:nvSpPr>
            <p:cNvPr id="38375" name="Arc 282"/>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6" name="Arc 283"/>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7" name="Arc 284"/>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5" name="Group 285"/>
          <p:cNvGrpSpPr>
            <a:grpSpLocks noChangeAspect="1"/>
          </p:cNvGrpSpPr>
          <p:nvPr/>
        </p:nvGrpSpPr>
        <p:grpSpPr bwMode="auto">
          <a:xfrm rot="-390511">
            <a:off x="4791075" y="1352550"/>
            <a:ext cx="82550" cy="161925"/>
            <a:chOff x="4224" y="1086"/>
            <a:chExt cx="103" cy="205"/>
          </a:xfrm>
        </p:grpSpPr>
        <p:sp>
          <p:nvSpPr>
            <p:cNvPr id="38372" name="Arc 286"/>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3" name="Arc 287"/>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4" name="Arc 288"/>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72" name="Arc 289"/>
          <p:cNvSpPr>
            <a:spLocks noChangeAspect="1"/>
          </p:cNvSpPr>
          <p:nvPr/>
        </p:nvSpPr>
        <p:spPr bwMode="auto">
          <a:xfrm rot="-450511">
            <a:off x="4737100" y="13589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6" name="Group 290"/>
          <p:cNvGrpSpPr>
            <a:grpSpLocks noChangeAspect="1"/>
          </p:cNvGrpSpPr>
          <p:nvPr/>
        </p:nvGrpSpPr>
        <p:grpSpPr bwMode="auto">
          <a:xfrm rot="-390511">
            <a:off x="4767263" y="1355725"/>
            <a:ext cx="80962" cy="161925"/>
            <a:chOff x="4192" y="1089"/>
            <a:chExt cx="102" cy="204"/>
          </a:xfrm>
        </p:grpSpPr>
        <p:sp>
          <p:nvSpPr>
            <p:cNvPr id="38369" name="Arc 291"/>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0" name="Arc 292"/>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1" name="Arc 293"/>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7" name="Group 294"/>
          <p:cNvGrpSpPr>
            <a:grpSpLocks noChangeAspect="1"/>
          </p:cNvGrpSpPr>
          <p:nvPr/>
        </p:nvGrpSpPr>
        <p:grpSpPr bwMode="auto">
          <a:xfrm rot="-390511">
            <a:off x="4713288" y="1362075"/>
            <a:ext cx="80962" cy="161925"/>
            <a:chOff x="4123" y="1089"/>
            <a:chExt cx="102" cy="204"/>
          </a:xfrm>
        </p:grpSpPr>
        <p:sp>
          <p:nvSpPr>
            <p:cNvPr id="38366" name="Arc 295"/>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7" name="Arc 296"/>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8" name="Arc 297"/>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8" name="Group 298"/>
          <p:cNvGrpSpPr>
            <a:grpSpLocks noChangeAspect="1"/>
          </p:cNvGrpSpPr>
          <p:nvPr/>
        </p:nvGrpSpPr>
        <p:grpSpPr bwMode="auto">
          <a:xfrm rot="-390511">
            <a:off x="4945063" y="1376363"/>
            <a:ext cx="82550" cy="161925"/>
            <a:chOff x="4390" y="1165"/>
            <a:chExt cx="104" cy="203"/>
          </a:xfrm>
        </p:grpSpPr>
        <p:sp>
          <p:nvSpPr>
            <p:cNvPr id="38363" name="Arc 299"/>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4" name="Arc 300"/>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5" name="Arc 301"/>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76" name="Freeform 302" descr="25%"/>
          <p:cNvSpPr>
            <a:spLocks noChangeAspect="1"/>
          </p:cNvSpPr>
          <p:nvPr/>
        </p:nvSpPr>
        <p:spPr bwMode="auto">
          <a:xfrm>
            <a:off x="1514475" y="6937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endParaRPr lang="en-US" sz="1800"/>
          </a:p>
        </p:txBody>
      </p:sp>
      <p:sp>
        <p:nvSpPr>
          <p:cNvPr id="37977" name="Text Box 303"/>
          <p:cNvSpPr txBox="1">
            <a:spLocks noChangeArrowheads="1"/>
          </p:cNvSpPr>
          <p:nvPr/>
        </p:nvSpPr>
        <p:spPr bwMode="auto">
          <a:xfrm>
            <a:off x="2768600" y="1008063"/>
            <a:ext cx="1957388" cy="336550"/>
          </a:xfrm>
          <a:prstGeom prst="rect">
            <a:avLst/>
          </a:prstGeom>
          <a:noFill/>
          <a:ln w="12700">
            <a:noFill/>
            <a:miter lim="800000"/>
            <a:headEnd/>
            <a:tailEnd/>
          </a:ln>
        </p:spPr>
        <p:txBody>
          <a:bodyPr wrap="none">
            <a:spAutoFit/>
          </a:bodyPr>
          <a:lstStyle/>
          <a:p>
            <a:pPr eaLnBrk="0" hangingPunct="0"/>
            <a:r>
              <a:rPr lang="en-US" sz="1600" b="1"/>
              <a:t>backbarrier marsh</a:t>
            </a:r>
          </a:p>
        </p:txBody>
      </p:sp>
      <p:sp>
        <p:nvSpPr>
          <p:cNvPr id="37978" name="Text Box 304"/>
          <p:cNvSpPr txBox="1">
            <a:spLocks noChangeArrowheads="1"/>
          </p:cNvSpPr>
          <p:nvPr/>
        </p:nvSpPr>
        <p:spPr bwMode="auto">
          <a:xfrm>
            <a:off x="6416675" y="1166813"/>
            <a:ext cx="849313" cy="336550"/>
          </a:xfrm>
          <a:prstGeom prst="rect">
            <a:avLst/>
          </a:prstGeom>
          <a:noFill/>
          <a:ln w="12700">
            <a:noFill/>
            <a:miter lim="800000"/>
            <a:headEnd/>
            <a:tailEnd/>
          </a:ln>
        </p:spPr>
        <p:txBody>
          <a:bodyPr wrap="none">
            <a:spAutoFit/>
          </a:bodyPr>
          <a:lstStyle/>
          <a:p>
            <a:pPr eaLnBrk="0" hangingPunct="0"/>
            <a:r>
              <a:rPr lang="en-US" sz="1600" b="1"/>
              <a:t>lagoon</a:t>
            </a:r>
          </a:p>
        </p:txBody>
      </p:sp>
      <p:sp>
        <p:nvSpPr>
          <p:cNvPr id="37979" name="Text Box 305"/>
          <p:cNvSpPr txBox="1">
            <a:spLocks noChangeAspect="1" noChangeArrowheads="1"/>
          </p:cNvSpPr>
          <p:nvPr/>
        </p:nvSpPr>
        <p:spPr bwMode="auto">
          <a:xfrm>
            <a:off x="1620838" y="3652838"/>
            <a:ext cx="1250950" cy="300037"/>
          </a:xfrm>
          <a:prstGeom prst="rect">
            <a:avLst/>
          </a:prstGeom>
          <a:noFill/>
          <a:ln w="12700">
            <a:noFill/>
            <a:miter lim="800000"/>
            <a:headEnd/>
            <a:tailEnd/>
          </a:ln>
        </p:spPr>
        <p:txBody>
          <a:bodyPr wrap="none" lIns="101882" tIns="50941" rIns="101882" bIns="50941">
            <a:spAutoFit/>
          </a:bodyPr>
          <a:lstStyle/>
          <a:p>
            <a:pPr defTabSz="1019175" eaLnBrk="0" hangingPunct="0"/>
            <a:r>
              <a:rPr lang="en-US" sz="1300" b="1"/>
              <a:t>barrier beach</a:t>
            </a:r>
          </a:p>
        </p:txBody>
      </p:sp>
      <p:sp>
        <p:nvSpPr>
          <p:cNvPr id="37980" name="Freeform 306" descr="25%"/>
          <p:cNvSpPr>
            <a:spLocks noChangeAspect="1"/>
          </p:cNvSpPr>
          <p:nvPr/>
        </p:nvSpPr>
        <p:spPr bwMode="auto">
          <a:xfrm>
            <a:off x="368300" y="4679950"/>
            <a:ext cx="5842000" cy="1628775"/>
          </a:xfrm>
          <a:custGeom>
            <a:avLst/>
            <a:gdLst>
              <a:gd name="T0" fmla="*/ 2147483647 w 3680"/>
              <a:gd name="T1" fmla="*/ 2147483647 h 1026"/>
              <a:gd name="T2" fmla="*/ 2147483647 w 3680"/>
              <a:gd name="T3" fmla="*/ 2147483647 h 1026"/>
              <a:gd name="T4" fmla="*/ 2147483647 w 3680"/>
              <a:gd name="T5" fmla="*/ 0 h 1026"/>
              <a:gd name="T6" fmla="*/ 2147483647 w 3680"/>
              <a:gd name="T7" fmla="*/ 2147483647 h 1026"/>
              <a:gd name="T8" fmla="*/ 2147483647 w 3680"/>
              <a:gd name="T9" fmla="*/ 2147483647 h 1026"/>
              <a:gd name="T10" fmla="*/ 2147483647 w 3680"/>
              <a:gd name="T11" fmla="*/ 2147483647 h 1026"/>
              <a:gd name="T12" fmla="*/ 2147483647 w 3680"/>
              <a:gd name="T13" fmla="*/ 2147483647 h 1026"/>
              <a:gd name="T14" fmla="*/ 2147483647 w 3680"/>
              <a:gd name="T15" fmla="*/ 2147483647 h 1026"/>
              <a:gd name="T16" fmla="*/ 2147483647 w 3680"/>
              <a:gd name="T17" fmla="*/ 2147483647 h 1026"/>
              <a:gd name="T18" fmla="*/ 2147483647 w 3680"/>
              <a:gd name="T19" fmla="*/ 2147483647 h 1026"/>
              <a:gd name="T20" fmla="*/ 2147483647 w 3680"/>
              <a:gd name="T21" fmla="*/ 2147483647 h 1026"/>
              <a:gd name="T22" fmla="*/ 2147483647 w 3680"/>
              <a:gd name="T23" fmla="*/ 2147483647 h 1026"/>
              <a:gd name="T24" fmla="*/ 2147483647 w 3680"/>
              <a:gd name="T25" fmla="*/ 2147483647 h 1026"/>
              <a:gd name="T26" fmla="*/ 2147483647 w 3680"/>
              <a:gd name="T27" fmla="*/ 2147483647 h 1026"/>
              <a:gd name="T28" fmla="*/ 2147483647 w 3680"/>
              <a:gd name="T29" fmla="*/ 2147483647 h 1026"/>
              <a:gd name="T30" fmla="*/ 2147483647 w 3680"/>
              <a:gd name="T31" fmla="*/ 2147483647 h 1026"/>
              <a:gd name="T32" fmla="*/ 2147483647 w 3680"/>
              <a:gd name="T33" fmla="*/ 2147483647 h 1026"/>
              <a:gd name="T34" fmla="*/ 2147483647 w 3680"/>
              <a:gd name="T35" fmla="*/ 2147483647 h 1026"/>
              <a:gd name="T36" fmla="*/ 2147483647 w 3680"/>
              <a:gd name="T37" fmla="*/ 2147483647 h 1026"/>
              <a:gd name="T38" fmla="*/ 2147483647 w 3680"/>
              <a:gd name="T39" fmla="*/ 2147483647 h 1026"/>
              <a:gd name="T40" fmla="*/ 2147483647 w 3680"/>
              <a:gd name="T41" fmla="*/ 2147483647 h 1026"/>
              <a:gd name="T42" fmla="*/ 2147483647 w 3680"/>
              <a:gd name="T43" fmla="*/ 2147483647 h 1026"/>
              <a:gd name="T44" fmla="*/ 2147483647 w 3680"/>
              <a:gd name="T45" fmla="*/ 2147483647 h 1026"/>
              <a:gd name="T46" fmla="*/ 2147483647 w 3680"/>
              <a:gd name="T47" fmla="*/ 2147483647 h 1026"/>
              <a:gd name="T48" fmla="*/ 2147483647 w 3680"/>
              <a:gd name="T49" fmla="*/ 2147483647 h 1026"/>
              <a:gd name="T50" fmla="*/ 2147483647 w 3680"/>
              <a:gd name="T51" fmla="*/ 2147483647 h 1026"/>
              <a:gd name="T52" fmla="*/ 2147483647 w 3680"/>
              <a:gd name="T53" fmla="*/ 2147483647 h 1026"/>
              <a:gd name="T54" fmla="*/ 2147483647 w 3680"/>
              <a:gd name="T55" fmla="*/ 2147483647 h 1026"/>
              <a:gd name="T56" fmla="*/ 2147483647 w 3680"/>
              <a:gd name="T57" fmla="*/ 2147483647 h 1026"/>
              <a:gd name="T58" fmla="*/ 2147483647 w 3680"/>
              <a:gd name="T59" fmla="*/ 2147483647 h 1026"/>
              <a:gd name="T60" fmla="*/ 2147483647 w 3680"/>
              <a:gd name="T61" fmla="*/ 2147483647 h 1026"/>
              <a:gd name="T62" fmla="*/ 2147483647 w 3680"/>
              <a:gd name="T63" fmla="*/ 2147483647 h 1026"/>
              <a:gd name="T64" fmla="*/ 2147483647 w 3680"/>
              <a:gd name="T65" fmla="*/ 2147483647 h 1026"/>
              <a:gd name="T66" fmla="*/ 2147483647 w 3680"/>
              <a:gd name="T67" fmla="*/ 2147483647 h 1026"/>
              <a:gd name="T68" fmla="*/ 2147483647 w 3680"/>
              <a:gd name="T69" fmla="*/ 2147483647 h 1026"/>
              <a:gd name="T70" fmla="*/ 2147483647 w 3680"/>
              <a:gd name="T71" fmla="*/ 2147483647 h 1026"/>
              <a:gd name="T72" fmla="*/ 2147483647 w 3680"/>
              <a:gd name="T73" fmla="*/ 2147483647 h 1026"/>
              <a:gd name="T74" fmla="*/ 2147483647 w 3680"/>
              <a:gd name="T75" fmla="*/ 2147483647 h 1026"/>
              <a:gd name="T76" fmla="*/ 2147483647 w 3680"/>
              <a:gd name="T77" fmla="*/ 2147483647 h 1026"/>
              <a:gd name="T78" fmla="*/ 2147483647 w 3680"/>
              <a:gd name="T79" fmla="*/ 2147483647 h 1026"/>
              <a:gd name="T80" fmla="*/ 2147483647 w 3680"/>
              <a:gd name="T81" fmla="*/ 2147483647 h 1026"/>
              <a:gd name="T82" fmla="*/ 2147483647 w 3680"/>
              <a:gd name="T83" fmla="*/ 2147483647 h 1026"/>
              <a:gd name="T84" fmla="*/ 2147483647 w 3680"/>
              <a:gd name="T85" fmla="*/ 2147483647 h 1026"/>
              <a:gd name="T86" fmla="*/ 2147483647 w 3680"/>
              <a:gd name="T87" fmla="*/ 2147483647 h 1026"/>
              <a:gd name="T88" fmla="*/ 2147483647 w 3680"/>
              <a:gd name="T89" fmla="*/ 2147483647 h 1026"/>
              <a:gd name="T90" fmla="*/ 2147483647 w 3680"/>
              <a:gd name="T91" fmla="*/ 2147483647 h 1026"/>
              <a:gd name="T92" fmla="*/ 2147483647 w 3680"/>
              <a:gd name="T93" fmla="*/ 2147483647 h 1026"/>
              <a:gd name="T94" fmla="*/ 2147483647 w 3680"/>
              <a:gd name="T95" fmla="*/ 2147483647 h 1026"/>
              <a:gd name="T96" fmla="*/ 0 w 3680"/>
              <a:gd name="T97" fmla="*/ 2147483647 h 1026"/>
              <a:gd name="T98" fmla="*/ 2147483647 w 3680"/>
              <a:gd name="T99" fmla="*/ 2147483647 h 10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80"/>
              <a:gd name="T151" fmla="*/ 0 h 1026"/>
              <a:gd name="T152" fmla="*/ 3680 w 3680"/>
              <a:gd name="T153" fmla="*/ 1026 h 10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80"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4" y="449"/>
                </a:lnTo>
                <a:lnTo>
                  <a:pt x="1004" y="447"/>
                </a:lnTo>
                <a:lnTo>
                  <a:pt x="2170" y="517"/>
                </a:lnTo>
                <a:lnTo>
                  <a:pt x="3240" y="636"/>
                </a:lnTo>
                <a:lnTo>
                  <a:pt x="3664" y="714"/>
                </a:lnTo>
                <a:lnTo>
                  <a:pt x="3126" y="688"/>
                </a:lnTo>
                <a:lnTo>
                  <a:pt x="3680" y="766"/>
                </a:lnTo>
                <a:lnTo>
                  <a:pt x="2848" y="724"/>
                </a:lnTo>
                <a:lnTo>
                  <a:pt x="3528" y="804"/>
                </a:lnTo>
                <a:lnTo>
                  <a:pt x="2888" y="788"/>
                </a:lnTo>
                <a:lnTo>
                  <a:pt x="3430" y="870"/>
                </a:lnTo>
                <a:lnTo>
                  <a:pt x="3294" y="872"/>
                </a:lnTo>
                <a:lnTo>
                  <a:pt x="3192" y="868"/>
                </a:lnTo>
                <a:lnTo>
                  <a:pt x="2976" y="852"/>
                </a:lnTo>
                <a:lnTo>
                  <a:pt x="2592" y="836"/>
                </a:lnTo>
                <a:lnTo>
                  <a:pt x="3264" y="916"/>
                </a:lnTo>
                <a:lnTo>
                  <a:pt x="2713" y="901"/>
                </a:lnTo>
                <a:lnTo>
                  <a:pt x="2541" y="901"/>
                </a:lnTo>
                <a:lnTo>
                  <a:pt x="2444" y="901"/>
                </a:lnTo>
                <a:lnTo>
                  <a:pt x="2268" y="898"/>
                </a:lnTo>
                <a:lnTo>
                  <a:pt x="2794" y="952"/>
                </a:lnTo>
                <a:lnTo>
                  <a:pt x="1702" y="929"/>
                </a:lnTo>
                <a:lnTo>
                  <a:pt x="977" y="931"/>
                </a:lnTo>
                <a:lnTo>
                  <a:pt x="828" y="946"/>
                </a:lnTo>
                <a:lnTo>
                  <a:pt x="1114" y="948"/>
                </a:lnTo>
                <a:lnTo>
                  <a:pt x="134" y="951"/>
                </a:lnTo>
                <a:lnTo>
                  <a:pt x="730" y="1006"/>
                </a:lnTo>
                <a:lnTo>
                  <a:pt x="0" y="1026"/>
                </a:lnTo>
                <a:lnTo>
                  <a:pt x="2" y="621"/>
                </a:lnTo>
                <a:close/>
              </a:path>
            </a:pathLst>
          </a:custGeom>
          <a:pattFill prst="pct25">
            <a:fgClr>
              <a:schemeClr val="tx2"/>
            </a:fgClr>
            <a:bgClr>
              <a:schemeClr val="bg1"/>
            </a:bgClr>
          </a:pattFill>
          <a:ln w="9525">
            <a:noFill/>
            <a:round/>
            <a:headEnd/>
            <a:tailEnd/>
          </a:ln>
        </p:spPr>
        <p:txBody>
          <a:bodyPr/>
          <a:lstStyle/>
          <a:p>
            <a:endParaRPr lang="en-US" sz="1800"/>
          </a:p>
        </p:txBody>
      </p:sp>
      <p:grpSp>
        <p:nvGrpSpPr>
          <p:cNvPr id="37919" name="Group 307"/>
          <p:cNvGrpSpPr>
            <a:grpSpLocks/>
          </p:cNvGrpSpPr>
          <p:nvPr/>
        </p:nvGrpSpPr>
        <p:grpSpPr bwMode="auto">
          <a:xfrm rot="-385665">
            <a:off x="3867150" y="4670425"/>
            <a:ext cx="196850" cy="63500"/>
            <a:chOff x="2830" y="1113"/>
            <a:chExt cx="262" cy="56"/>
          </a:xfrm>
        </p:grpSpPr>
        <p:sp>
          <p:nvSpPr>
            <p:cNvPr id="38360" name="Arc 308"/>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1" name="Arc 309"/>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2" name="Arc 310"/>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0" name="Group 311"/>
          <p:cNvGrpSpPr>
            <a:grpSpLocks/>
          </p:cNvGrpSpPr>
          <p:nvPr/>
        </p:nvGrpSpPr>
        <p:grpSpPr bwMode="auto">
          <a:xfrm rot="-385665">
            <a:off x="4019550" y="4687888"/>
            <a:ext cx="196850" cy="65087"/>
            <a:chOff x="3005" y="1120"/>
            <a:chExt cx="261" cy="58"/>
          </a:xfrm>
        </p:grpSpPr>
        <p:sp>
          <p:nvSpPr>
            <p:cNvPr id="38357" name="Arc 312"/>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8" name="Arc 313"/>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9" name="Arc 314"/>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1" name="Group 315"/>
          <p:cNvGrpSpPr>
            <a:grpSpLocks/>
          </p:cNvGrpSpPr>
          <p:nvPr/>
        </p:nvGrpSpPr>
        <p:grpSpPr bwMode="auto">
          <a:xfrm rot="-385665">
            <a:off x="4119563" y="4668838"/>
            <a:ext cx="200025" cy="65087"/>
            <a:chOff x="3134" y="1124"/>
            <a:chExt cx="264" cy="58"/>
          </a:xfrm>
        </p:grpSpPr>
        <p:sp>
          <p:nvSpPr>
            <p:cNvPr id="38354" name="Arc 316"/>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5" name="Arc 317"/>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6" name="Arc 318"/>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2" name="Group 319"/>
          <p:cNvGrpSpPr>
            <a:grpSpLocks/>
          </p:cNvGrpSpPr>
          <p:nvPr/>
        </p:nvGrpSpPr>
        <p:grpSpPr bwMode="auto">
          <a:xfrm rot="-385665">
            <a:off x="4333875" y="4673600"/>
            <a:ext cx="196850" cy="65088"/>
            <a:chOff x="3416" y="1144"/>
            <a:chExt cx="262" cy="57"/>
          </a:xfrm>
        </p:grpSpPr>
        <p:sp>
          <p:nvSpPr>
            <p:cNvPr id="38351" name="Arc 320"/>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2" name="Arc 321"/>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3" name="Arc 322"/>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3" name="Group 323"/>
          <p:cNvGrpSpPr>
            <a:grpSpLocks/>
          </p:cNvGrpSpPr>
          <p:nvPr/>
        </p:nvGrpSpPr>
        <p:grpSpPr bwMode="auto">
          <a:xfrm rot="-385665">
            <a:off x="4240213" y="4670425"/>
            <a:ext cx="196850" cy="63500"/>
            <a:chOff x="3290" y="1135"/>
            <a:chExt cx="263" cy="55"/>
          </a:xfrm>
        </p:grpSpPr>
        <p:sp>
          <p:nvSpPr>
            <p:cNvPr id="38348" name="Arc 324"/>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9" name="Arc 325"/>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0" name="Arc 326"/>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4" name="Group 327"/>
          <p:cNvGrpSpPr>
            <a:grpSpLocks/>
          </p:cNvGrpSpPr>
          <p:nvPr/>
        </p:nvGrpSpPr>
        <p:grpSpPr bwMode="auto">
          <a:xfrm rot="-385665">
            <a:off x="4489450" y="4687888"/>
            <a:ext cx="195263" cy="63500"/>
            <a:chOff x="3624" y="1152"/>
            <a:chExt cx="262" cy="57"/>
          </a:xfrm>
        </p:grpSpPr>
        <p:sp>
          <p:nvSpPr>
            <p:cNvPr id="38345" name="Arc 328"/>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6" name="Arc 329"/>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7" name="Arc 330"/>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5" name="Group 331"/>
          <p:cNvGrpSpPr>
            <a:grpSpLocks/>
          </p:cNvGrpSpPr>
          <p:nvPr/>
        </p:nvGrpSpPr>
        <p:grpSpPr bwMode="auto">
          <a:xfrm rot="-385665">
            <a:off x="4411663" y="4672013"/>
            <a:ext cx="196850" cy="65087"/>
            <a:chOff x="3520" y="1148"/>
            <a:chExt cx="262" cy="57"/>
          </a:xfrm>
        </p:grpSpPr>
        <p:sp>
          <p:nvSpPr>
            <p:cNvPr id="38342" name="Arc 332"/>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3" name="Arc 333"/>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4" name="Arc 334"/>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6" name="Group 335"/>
          <p:cNvGrpSpPr>
            <a:grpSpLocks/>
          </p:cNvGrpSpPr>
          <p:nvPr/>
        </p:nvGrpSpPr>
        <p:grpSpPr bwMode="auto">
          <a:xfrm rot="599682">
            <a:off x="4567238" y="4694238"/>
            <a:ext cx="196850" cy="65087"/>
            <a:chOff x="3729" y="1156"/>
            <a:chExt cx="262" cy="57"/>
          </a:xfrm>
        </p:grpSpPr>
        <p:sp>
          <p:nvSpPr>
            <p:cNvPr id="38339" name="Arc 336"/>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0" name="Arc 337"/>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1" name="Arc 338"/>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7" name="Group 339"/>
          <p:cNvGrpSpPr>
            <a:grpSpLocks/>
          </p:cNvGrpSpPr>
          <p:nvPr/>
        </p:nvGrpSpPr>
        <p:grpSpPr bwMode="auto">
          <a:xfrm rot="-385665">
            <a:off x="3671888" y="4659313"/>
            <a:ext cx="196850" cy="66675"/>
            <a:chOff x="2574" y="1091"/>
            <a:chExt cx="262" cy="58"/>
          </a:xfrm>
        </p:grpSpPr>
        <p:sp>
          <p:nvSpPr>
            <p:cNvPr id="38336" name="Arc 340"/>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7" name="Arc 341"/>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8" name="Arc 342"/>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8" name="Group 343"/>
          <p:cNvGrpSpPr>
            <a:grpSpLocks/>
          </p:cNvGrpSpPr>
          <p:nvPr/>
        </p:nvGrpSpPr>
        <p:grpSpPr bwMode="auto">
          <a:xfrm rot="-385665">
            <a:off x="3810000" y="4662488"/>
            <a:ext cx="198438" cy="66675"/>
            <a:chOff x="2757" y="1102"/>
            <a:chExt cx="263" cy="58"/>
          </a:xfrm>
        </p:grpSpPr>
        <p:sp>
          <p:nvSpPr>
            <p:cNvPr id="38333" name="Arc 344"/>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4" name="Arc 345"/>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5" name="Arc 346"/>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9" name="Group 347"/>
          <p:cNvGrpSpPr>
            <a:grpSpLocks/>
          </p:cNvGrpSpPr>
          <p:nvPr/>
        </p:nvGrpSpPr>
        <p:grpSpPr bwMode="auto">
          <a:xfrm rot="-385665">
            <a:off x="4470400" y="4687888"/>
            <a:ext cx="195263" cy="63500"/>
            <a:chOff x="3600" y="1151"/>
            <a:chExt cx="260" cy="57"/>
          </a:xfrm>
        </p:grpSpPr>
        <p:sp>
          <p:nvSpPr>
            <p:cNvPr id="38330" name="Arc 348"/>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1" name="Arc 349"/>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2" name="Arc 350"/>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0" name="Group 351"/>
          <p:cNvGrpSpPr>
            <a:grpSpLocks/>
          </p:cNvGrpSpPr>
          <p:nvPr/>
        </p:nvGrpSpPr>
        <p:grpSpPr bwMode="auto">
          <a:xfrm rot="-385665">
            <a:off x="4349750" y="4664075"/>
            <a:ext cx="196850" cy="63500"/>
            <a:chOff x="3440" y="1137"/>
            <a:chExt cx="261" cy="56"/>
          </a:xfrm>
        </p:grpSpPr>
        <p:sp>
          <p:nvSpPr>
            <p:cNvPr id="38327" name="Arc 352"/>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8" name="Arc 353"/>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9" name="Arc 354"/>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1" name="Group 355"/>
          <p:cNvGrpSpPr>
            <a:grpSpLocks/>
          </p:cNvGrpSpPr>
          <p:nvPr/>
        </p:nvGrpSpPr>
        <p:grpSpPr bwMode="auto">
          <a:xfrm rot="-385665">
            <a:off x="4070350" y="4673600"/>
            <a:ext cx="195263" cy="65088"/>
            <a:chOff x="3075" y="1110"/>
            <a:chExt cx="261" cy="57"/>
          </a:xfrm>
        </p:grpSpPr>
        <p:sp>
          <p:nvSpPr>
            <p:cNvPr id="38324" name="Arc 356"/>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5" name="Arc 357"/>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6" name="Arc 358"/>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2" name="Group 359"/>
          <p:cNvGrpSpPr>
            <a:grpSpLocks/>
          </p:cNvGrpSpPr>
          <p:nvPr/>
        </p:nvGrpSpPr>
        <p:grpSpPr bwMode="auto">
          <a:xfrm rot="-385665">
            <a:off x="3878263" y="4679950"/>
            <a:ext cx="196850" cy="65088"/>
            <a:chOff x="2844" y="1123"/>
            <a:chExt cx="260" cy="56"/>
          </a:xfrm>
        </p:grpSpPr>
        <p:sp>
          <p:nvSpPr>
            <p:cNvPr id="38321" name="Arc 360"/>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2" name="Arc 361"/>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3" name="Arc 362"/>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3" name="Group 363"/>
          <p:cNvGrpSpPr>
            <a:grpSpLocks/>
          </p:cNvGrpSpPr>
          <p:nvPr/>
        </p:nvGrpSpPr>
        <p:grpSpPr bwMode="auto">
          <a:xfrm rot="-385665">
            <a:off x="3935413" y="4665663"/>
            <a:ext cx="193675" cy="65087"/>
            <a:chOff x="2920" y="1108"/>
            <a:chExt cx="259" cy="58"/>
          </a:xfrm>
        </p:grpSpPr>
        <p:sp>
          <p:nvSpPr>
            <p:cNvPr id="38318" name="Arc 364"/>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9" name="Arc 365"/>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0" name="Arc 366"/>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4" name="Group 367"/>
          <p:cNvGrpSpPr>
            <a:grpSpLocks/>
          </p:cNvGrpSpPr>
          <p:nvPr/>
        </p:nvGrpSpPr>
        <p:grpSpPr bwMode="auto">
          <a:xfrm rot="-385665">
            <a:off x="4187825" y="4662488"/>
            <a:ext cx="195263" cy="68262"/>
            <a:chOff x="3265" y="1129"/>
            <a:chExt cx="262" cy="59"/>
          </a:xfrm>
        </p:grpSpPr>
        <p:sp>
          <p:nvSpPr>
            <p:cNvPr id="38315" name="Arc 368"/>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6" name="Arc 369"/>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7" name="Arc 370"/>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5" name="Group 371"/>
          <p:cNvGrpSpPr>
            <a:grpSpLocks/>
          </p:cNvGrpSpPr>
          <p:nvPr/>
        </p:nvGrpSpPr>
        <p:grpSpPr bwMode="auto">
          <a:xfrm rot="-385665">
            <a:off x="3582988" y="4659313"/>
            <a:ext cx="195262" cy="61912"/>
            <a:chOff x="2497" y="1085"/>
            <a:chExt cx="261" cy="55"/>
          </a:xfrm>
        </p:grpSpPr>
        <p:sp>
          <p:nvSpPr>
            <p:cNvPr id="38312" name="Arc 372"/>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3" name="Arc 373"/>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4" name="Arc 374"/>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6" name="Group 375"/>
          <p:cNvGrpSpPr>
            <a:grpSpLocks/>
          </p:cNvGrpSpPr>
          <p:nvPr/>
        </p:nvGrpSpPr>
        <p:grpSpPr bwMode="auto">
          <a:xfrm rot="-385665">
            <a:off x="3721100" y="4649788"/>
            <a:ext cx="198438" cy="63500"/>
            <a:chOff x="2640" y="1086"/>
            <a:chExt cx="263" cy="56"/>
          </a:xfrm>
        </p:grpSpPr>
        <p:sp>
          <p:nvSpPr>
            <p:cNvPr id="38309" name="Arc 376"/>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0" name="Arc 377"/>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1" name="Arc 378"/>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7" name="Group 379"/>
          <p:cNvGrpSpPr>
            <a:grpSpLocks/>
          </p:cNvGrpSpPr>
          <p:nvPr/>
        </p:nvGrpSpPr>
        <p:grpSpPr bwMode="auto">
          <a:xfrm rot="-385665">
            <a:off x="3300413" y="4675188"/>
            <a:ext cx="204787" cy="74612"/>
            <a:chOff x="2053" y="1058"/>
            <a:chExt cx="274" cy="66"/>
          </a:xfrm>
        </p:grpSpPr>
        <p:sp>
          <p:nvSpPr>
            <p:cNvPr id="38306" name="Arc 380"/>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7" name="Arc 381"/>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8" name="Arc 382"/>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8" name="Group 383"/>
          <p:cNvGrpSpPr>
            <a:grpSpLocks/>
          </p:cNvGrpSpPr>
          <p:nvPr/>
        </p:nvGrpSpPr>
        <p:grpSpPr bwMode="auto">
          <a:xfrm rot="-385665">
            <a:off x="3206750" y="4657725"/>
            <a:ext cx="204788" cy="77788"/>
            <a:chOff x="1932" y="1036"/>
            <a:chExt cx="274" cy="68"/>
          </a:xfrm>
        </p:grpSpPr>
        <p:sp>
          <p:nvSpPr>
            <p:cNvPr id="38303" name="Arc 384"/>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4" name="Arc 385"/>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5" name="Arc 386"/>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9" name="Group 387"/>
          <p:cNvGrpSpPr>
            <a:grpSpLocks/>
          </p:cNvGrpSpPr>
          <p:nvPr/>
        </p:nvGrpSpPr>
        <p:grpSpPr bwMode="auto">
          <a:xfrm rot="-385665">
            <a:off x="3059113" y="4651375"/>
            <a:ext cx="203200" cy="76200"/>
            <a:chOff x="1729" y="1031"/>
            <a:chExt cx="273" cy="67"/>
          </a:xfrm>
        </p:grpSpPr>
        <p:sp>
          <p:nvSpPr>
            <p:cNvPr id="38300" name="Arc 388"/>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1" name="Arc 389"/>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2" name="Arc 390"/>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0" name="Group 391"/>
          <p:cNvGrpSpPr>
            <a:grpSpLocks/>
          </p:cNvGrpSpPr>
          <p:nvPr/>
        </p:nvGrpSpPr>
        <p:grpSpPr bwMode="auto">
          <a:xfrm rot="-385665">
            <a:off x="3074988" y="4659313"/>
            <a:ext cx="204787" cy="74612"/>
            <a:chOff x="1752" y="1038"/>
            <a:chExt cx="273" cy="66"/>
          </a:xfrm>
        </p:grpSpPr>
        <p:sp>
          <p:nvSpPr>
            <p:cNvPr id="38297" name="Arc 392"/>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8" name="Arc 393"/>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9" name="Arc 394"/>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1" name="Group 395"/>
          <p:cNvGrpSpPr>
            <a:grpSpLocks/>
          </p:cNvGrpSpPr>
          <p:nvPr/>
        </p:nvGrpSpPr>
        <p:grpSpPr bwMode="auto">
          <a:xfrm rot="-385665">
            <a:off x="2979738" y="4652963"/>
            <a:ext cx="203200" cy="77787"/>
            <a:chOff x="1625" y="1026"/>
            <a:chExt cx="273" cy="68"/>
          </a:xfrm>
        </p:grpSpPr>
        <p:sp>
          <p:nvSpPr>
            <p:cNvPr id="38294" name="Arc 396"/>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5" name="Arc 397"/>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6" name="Arc 398"/>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2" name="Group 399"/>
          <p:cNvGrpSpPr>
            <a:grpSpLocks/>
          </p:cNvGrpSpPr>
          <p:nvPr/>
        </p:nvGrpSpPr>
        <p:grpSpPr bwMode="auto">
          <a:xfrm rot="-385665">
            <a:off x="2900363" y="4654550"/>
            <a:ext cx="204787" cy="74613"/>
            <a:chOff x="1520" y="1021"/>
            <a:chExt cx="274" cy="66"/>
          </a:xfrm>
        </p:grpSpPr>
        <p:sp>
          <p:nvSpPr>
            <p:cNvPr id="38291" name="Arc 400"/>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2" name="Arc 401"/>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3" name="Arc 402"/>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3" name="Group 403"/>
          <p:cNvGrpSpPr>
            <a:grpSpLocks/>
          </p:cNvGrpSpPr>
          <p:nvPr/>
        </p:nvGrpSpPr>
        <p:grpSpPr bwMode="auto">
          <a:xfrm rot="-385665">
            <a:off x="3208338" y="4681538"/>
            <a:ext cx="201612" cy="77787"/>
            <a:chOff x="1928" y="1056"/>
            <a:chExt cx="271" cy="69"/>
          </a:xfrm>
        </p:grpSpPr>
        <p:sp>
          <p:nvSpPr>
            <p:cNvPr id="38288" name="Arc 404"/>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9" name="Arc 405"/>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0" name="Arc 406"/>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4" name="Group 407"/>
          <p:cNvGrpSpPr>
            <a:grpSpLocks/>
          </p:cNvGrpSpPr>
          <p:nvPr/>
        </p:nvGrpSpPr>
        <p:grpSpPr bwMode="auto">
          <a:xfrm rot="-385665">
            <a:off x="2665413" y="4651375"/>
            <a:ext cx="201612" cy="76200"/>
            <a:chOff x="1212" y="1001"/>
            <a:chExt cx="271" cy="67"/>
          </a:xfrm>
        </p:grpSpPr>
        <p:sp>
          <p:nvSpPr>
            <p:cNvPr id="38285" name="Arc 408"/>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6" name="Arc 409"/>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7" name="Arc 410"/>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5" name="Group 411"/>
          <p:cNvGrpSpPr>
            <a:grpSpLocks/>
          </p:cNvGrpSpPr>
          <p:nvPr/>
        </p:nvGrpSpPr>
        <p:grpSpPr bwMode="auto">
          <a:xfrm rot="-385665">
            <a:off x="2568575" y="4649788"/>
            <a:ext cx="203200" cy="76200"/>
            <a:chOff x="1084" y="991"/>
            <a:chExt cx="273" cy="67"/>
          </a:xfrm>
        </p:grpSpPr>
        <p:sp>
          <p:nvSpPr>
            <p:cNvPr id="38282" name="Arc 412"/>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3" name="Arc 413"/>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4" name="Arc 414"/>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6" name="Group 415"/>
          <p:cNvGrpSpPr>
            <a:grpSpLocks/>
          </p:cNvGrpSpPr>
          <p:nvPr/>
        </p:nvGrpSpPr>
        <p:grpSpPr bwMode="auto">
          <a:xfrm rot="-385665">
            <a:off x="2730500" y="4667250"/>
            <a:ext cx="203200" cy="74613"/>
            <a:chOff x="1300" y="1012"/>
            <a:chExt cx="272" cy="65"/>
          </a:xfrm>
        </p:grpSpPr>
        <p:sp>
          <p:nvSpPr>
            <p:cNvPr id="38279" name="Arc 416"/>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0" name="Arc 417"/>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1" name="Arc 418"/>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7" name="Group 419"/>
          <p:cNvGrpSpPr>
            <a:grpSpLocks/>
          </p:cNvGrpSpPr>
          <p:nvPr/>
        </p:nvGrpSpPr>
        <p:grpSpPr bwMode="auto">
          <a:xfrm rot="-385665">
            <a:off x="2466975" y="4645025"/>
            <a:ext cx="206375" cy="73025"/>
            <a:chOff x="952" y="980"/>
            <a:chExt cx="273" cy="65"/>
          </a:xfrm>
        </p:grpSpPr>
        <p:sp>
          <p:nvSpPr>
            <p:cNvPr id="38276" name="Arc 420"/>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7" name="Arc 421"/>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8" name="Arc 422"/>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0" name="Group 423"/>
          <p:cNvGrpSpPr>
            <a:grpSpLocks/>
          </p:cNvGrpSpPr>
          <p:nvPr/>
        </p:nvGrpSpPr>
        <p:grpSpPr bwMode="auto">
          <a:xfrm rot="-385665">
            <a:off x="2828925" y="4667250"/>
            <a:ext cx="204788" cy="76200"/>
            <a:chOff x="1429" y="1017"/>
            <a:chExt cx="274" cy="68"/>
          </a:xfrm>
        </p:grpSpPr>
        <p:sp>
          <p:nvSpPr>
            <p:cNvPr id="38273" name="Arc 424"/>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4" name="Arc 425"/>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5" name="Arc 426"/>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3" name="Group 427"/>
          <p:cNvGrpSpPr>
            <a:grpSpLocks/>
          </p:cNvGrpSpPr>
          <p:nvPr/>
        </p:nvGrpSpPr>
        <p:grpSpPr bwMode="auto">
          <a:xfrm rot="-385665">
            <a:off x="2346325" y="4624388"/>
            <a:ext cx="201613" cy="76200"/>
            <a:chOff x="707" y="957"/>
            <a:chExt cx="269" cy="68"/>
          </a:xfrm>
        </p:grpSpPr>
        <p:sp>
          <p:nvSpPr>
            <p:cNvPr id="38270" name="Arc 428"/>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71" name="Arc 429"/>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72" name="Arc 430"/>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4" name="Group 431"/>
          <p:cNvGrpSpPr>
            <a:grpSpLocks/>
          </p:cNvGrpSpPr>
          <p:nvPr/>
        </p:nvGrpSpPr>
        <p:grpSpPr bwMode="auto">
          <a:xfrm rot="-385665">
            <a:off x="2381250" y="4638675"/>
            <a:ext cx="204788" cy="77788"/>
            <a:chOff x="828" y="967"/>
            <a:chExt cx="270" cy="68"/>
          </a:xfrm>
        </p:grpSpPr>
        <p:sp>
          <p:nvSpPr>
            <p:cNvPr id="38267" name="Arc 432"/>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8" name="Arc 433"/>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9" name="Arc 434"/>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5" name="Group 435"/>
          <p:cNvGrpSpPr>
            <a:grpSpLocks/>
          </p:cNvGrpSpPr>
          <p:nvPr/>
        </p:nvGrpSpPr>
        <p:grpSpPr bwMode="auto">
          <a:xfrm rot="-385665">
            <a:off x="2246313" y="4618038"/>
            <a:ext cx="204787" cy="76200"/>
            <a:chOff x="578" y="951"/>
            <a:chExt cx="274" cy="66"/>
          </a:xfrm>
        </p:grpSpPr>
        <p:sp>
          <p:nvSpPr>
            <p:cNvPr id="38264" name="Arc 436"/>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5" name="Arc 437"/>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6" name="Arc 438"/>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6" name="Group 439"/>
          <p:cNvGrpSpPr>
            <a:grpSpLocks/>
          </p:cNvGrpSpPr>
          <p:nvPr/>
        </p:nvGrpSpPr>
        <p:grpSpPr bwMode="auto">
          <a:xfrm rot="-385665">
            <a:off x="2317750" y="4624388"/>
            <a:ext cx="204788" cy="76200"/>
            <a:chOff x="669" y="956"/>
            <a:chExt cx="272" cy="66"/>
          </a:xfrm>
        </p:grpSpPr>
        <p:sp>
          <p:nvSpPr>
            <p:cNvPr id="38261" name="Arc 440"/>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2" name="Arc 441"/>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3" name="Arc 442"/>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7" name="Group 443"/>
          <p:cNvGrpSpPr>
            <a:grpSpLocks/>
          </p:cNvGrpSpPr>
          <p:nvPr/>
        </p:nvGrpSpPr>
        <p:grpSpPr bwMode="auto">
          <a:xfrm rot="-385665">
            <a:off x="2592388" y="4648200"/>
            <a:ext cx="203200" cy="76200"/>
            <a:chOff x="1115" y="992"/>
            <a:chExt cx="273" cy="67"/>
          </a:xfrm>
        </p:grpSpPr>
        <p:sp>
          <p:nvSpPr>
            <p:cNvPr id="38258" name="Arc 444"/>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9" name="Arc 445"/>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0" name="Arc 446"/>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9" name="Group 447"/>
          <p:cNvGrpSpPr>
            <a:grpSpLocks/>
          </p:cNvGrpSpPr>
          <p:nvPr/>
        </p:nvGrpSpPr>
        <p:grpSpPr bwMode="auto">
          <a:xfrm rot="-385665">
            <a:off x="3471863" y="4662488"/>
            <a:ext cx="206375" cy="74612"/>
            <a:chOff x="2285" y="1058"/>
            <a:chExt cx="274" cy="66"/>
          </a:xfrm>
        </p:grpSpPr>
        <p:sp>
          <p:nvSpPr>
            <p:cNvPr id="38255" name="Arc 448"/>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6" name="Arc 449"/>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7" name="Arc 450"/>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0" name="Group 451"/>
          <p:cNvGrpSpPr>
            <a:grpSpLocks/>
          </p:cNvGrpSpPr>
          <p:nvPr/>
        </p:nvGrpSpPr>
        <p:grpSpPr bwMode="auto">
          <a:xfrm rot="-385665">
            <a:off x="3381375" y="4643438"/>
            <a:ext cx="204788" cy="77787"/>
            <a:chOff x="2164" y="1036"/>
            <a:chExt cx="274" cy="68"/>
          </a:xfrm>
        </p:grpSpPr>
        <p:sp>
          <p:nvSpPr>
            <p:cNvPr id="38252" name="Arc 452"/>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3" name="Arc 453"/>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4" name="Arc 454"/>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1" name="Group 455"/>
          <p:cNvGrpSpPr>
            <a:grpSpLocks/>
          </p:cNvGrpSpPr>
          <p:nvPr/>
        </p:nvGrpSpPr>
        <p:grpSpPr bwMode="auto">
          <a:xfrm rot="-385665">
            <a:off x="3228975" y="4649788"/>
            <a:ext cx="203200" cy="76200"/>
            <a:chOff x="1961" y="1031"/>
            <a:chExt cx="273" cy="67"/>
          </a:xfrm>
        </p:grpSpPr>
        <p:sp>
          <p:nvSpPr>
            <p:cNvPr id="38249" name="Arc 456"/>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0" name="Arc 457"/>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1" name="Arc 458"/>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4" name="Group 459"/>
          <p:cNvGrpSpPr>
            <a:grpSpLocks/>
          </p:cNvGrpSpPr>
          <p:nvPr/>
        </p:nvGrpSpPr>
        <p:grpSpPr bwMode="auto">
          <a:xfrm rot="-385665">
            <a:off x="3244850" y="4657725"/>
            <a:ext cx="204788" cy="74613"/>
            <a:chOff x="1984" y="1038"/>
            <a:chExt cx="273" cy="66"/>
          </a:xfrm>
        </p:grpSpPr>
        <p:sp>
          <p:nvSpPr>
            <p:cNvPr id="38246" name="Arc 460"/>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7" name="Arc 461"/>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8" name="Arc 462"/>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7" name="Group 463"/>
          <p:cNvGrpSpPr>
            <a:grpSpLocks/>
          </p:cNvGrpSpPr>
          <p:nvPr/>
        </p:nvGrpSpPr>
        <p:grpSpPr bwMode="auto">
          <a:xfrm rot="-385665">
            <a:off x="3151188" y="4651375"/>
            <a:ext cx="203200" cy="77788"/>
            <a:chOff x="1857" y="1026"/>
            <a:chExt cx="273" cy="68"/>
          </a:xfrm>
        </p:grpSpPr>
        <p:sp>
          <p:nvSpPr>
            <p:cNvPr id="38243" name="Arc 464"/>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4" name="Arc 465"/>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5" name="Arc 466"/>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8" name="Group 467"/>
          <p:cNvGrpSpPr>
            <a:grpSpLocks/>
          </p:cNvGrpSpPr>
          <p:nvPr/>
        </p:nvGrpSpPr>
        <p:grpSpPr bwMode="auto">
          <a:xfrm rot="-385665">
            <a:off x="3074988" y="4638675"/>
            <a:ext cx="204787" cy="76200"/>
            <a:chOff x="1752" y="1021"/>
            <a:chExt cx="274" cy="66"/>
          </a:xfrm>
        </p:grpSpPr>
        <p:sp>
          <p:nvSpPr>
            <p:cNvPr id="38240" name="Arc 468"/>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1" name="Arc 469"/>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2" name="Arc 470"/>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9" name="Group 471"/>
          <p:cNvGrpSpPr>
            <a:grpSpLocks/>
          </p:cNvGrpSpPr>
          <p:nvPr/>
        </p:nvGrpSpPr>
        <p:grpSpPr bwMode="auto">
          <a:xfrm rot="-385665">
            <a:off x="3381375" y="4665663"/>
            <a:ext cx="201613" cy="79375"/>
            <a:chOff x="2160" y="1056"/>
            <a:chExt cx="271" cy="69"/>
          </a:xfrm>
        </p:grpSpPr>
        <p:sp>
          <p:nvSpPr>
            <p:cNvPr id="38237" name="Arc 472"/>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8" name="Arc 473"/>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9" name="Arc 474"/>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0" name="Group 475"/>
          <p:cNvGrpSpPr>
            <a:grpSpLocks/>
          </p:cNvGrpSpPr>
          <p:nvPr/>
        </p:nvGrpSpPr>
        <p:grpSpPr bwMode="auto">
          <a:xfrm rot="-385665">
            <a:off x="2838450" y="4646613"/>
            <a:ext cx="201613" cy="77787"/>
            <a:chOff x="1444" y="1001"/>
            <a:chExt cx="271" cy="67"/>
          </a:xfrm>
        </p:grpSpPr>
        <p:sp>
          <p:nvSpPr>
            <p:cNvPr id="38234" name="Arc 476"/>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5" name="Arc 477"/>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6" name="Arc 478"/>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1" name="Group 479"/>
          <p:cNvGrpSpPr>
            <a:grpSpLocks/>
          </p:cNvGrpSpPr>
          <p:nvPr/>
        </p:nvGrpSpPr>
        <p:grpSpPr bwMode="auto">
          <a:xfrm rot="-385665">
            <a:off x="2741613" y="4643438"/>
            <a:ext cx="203200" cy="76200"/>
            <a:chOff x="1316" y="991"/>
            <a:chExt cx="273" cy="67"/>
          </a:xfrm>
        </p:grpSpPr>
        <p:sp>
          <p:nvSpPr>
            <p:cNvPr id="38231" name="Arc 480"/>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2" name="Arc 481"/>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3" name="Arc 482"/>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3" name="Group 483"/>
          <p:cNvGrpSpPr>
            <a:grpSpLocks/>
          </p:cNvGrpSpPr>
          <p:nvPr/>
        </p:nvGrpSpPr>
        <p:grpSpPr bwMode="auto">
          <a:xfrm rot="-385665">
            <a:off x="2908300" y="4643438"/>
            <a:ext cx="203200" cy="73025"/>
            <a:chOff x="1532" y="1012"/>
            <a:chExt cx="272" cy="65"/>
          </a:xfrm>
        </p:grpSpPr>
        <p:sp>
          <p:nvSpPr>
            <p:cNvPr id="38228" name="Arc 484"/>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9" name="Arc 485"/>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0" name="Arc 486"/>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4" name="Group 487"/>
          <p:cNvGrpSpPr>
            <a:grpSpLocks/>
          </p:cNvGrpSpPr>
          <p:nvPr/>
        </p:nvGrpSpPr>
        <p:grpSpPr bwMode="auto">
          <a:xfrm rot="-385665">
            <a:off x="2640013" y="4629150"/>
            <a:ext cx="204787" cy="74613"/>
            <a:chOff x="1184" y="980"/>
            <a:chExt cx="273" cy="65"/>
          </a:xfrm>
        </p:grpSpPr>
        <p:sp>
          <p:nvSpPr>
            <p:cNvPr id="38225" name="Arc 488"/>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6" name="Arc 489"/>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7" name="Arc 490"/>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5" name="Group 491"/>
          <p:cNvGrpSpPr>
            <a:grpSpLocks/>
          </p:cNvGrpSpPr>
          <p:nvPr/>
        </p:nvGrpSpPr>
        <p:grpSpPr bwMode="auto">
          <a:xfrm rot="-385665">
            <a:off x="3005138" y="4640263"/>
            <a:ext cx="206375" cy="77787"/>
            <a:chOff x="1661" y="1017"/>
            <a:chExt cx="274" cy="68"/>
          </a:xfrm>
        </p:grpSpPr>
        <p:sp>
          <p:nvSpPr>
            <p:cNvPr id="38222" name="Arc 492"/>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3" name="Arc 493"/>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4" name="Arc 494"/>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1" name="Group 495"/>
          <p:cNvGrpSpPr>
            <a:grpSpLocks/>
          </p:cNvGrpSpPr>
          <p:nvPr/>
        </p:nvGrpSpPr>
        <p:grpSpPr bwMode="auto">
          <a:xfrm rot="-385665">
            <a:off x="2452688" y="4619625"/>
            <a:ext cx="203200" cy="77788"/>
            <a:chOff x="939" y="957"/>
            <a:chExt cx="269" cy="68"/>
          </a:xfrm>
        </p:grpSpPr>
        <p:sp>
          <p:nvSpPr>
            <p:cNvPr id="38219" name="Arc 496"/>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0" name="Arc 497"/>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1" name="Arc 498"/>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2" name="Group 499"/>
          <p:cNvGrpSpPr>
            <a:grpSpLocks/>
          </p:cNvGrpSpPr>
          <p:nvPr/>
        </p:nvGrpSpPr>
        <p:grpSpPr bwMode="auto">
          <a:xfrm rot="-385665">
            <a:off x="2544763" y="4622800"/>
            <a:ext cx="204787" cy="77788"/>
            <a:chOff x="1060" y="967"/>
            <a:chExt cx="270" cy="68"/>
          </a:xfrm>
        </p:grpSpPr>
        <p:sp>
          <p:nvSpPr>
            <p:cNvPr id="38216" name="Arc 500"/>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7" name="Arc 501"/>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8" name="Arc 502"/>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3" name="Group 503"/>
          <p:cNvGrpSpPr>
            <a:grpSpLocks/>
          </p:cNvGrpSpPr>
          <p:nvPr/>
        </p:nvGrpSpPr>
        <p:grpSpPr bwMode="auto">
          <a:xfrm rot="-385665">
            <a:off x="2357438" y="4627563"/>
            <a:ext cx="204787" cy="76200"/>
            <a:chOff x="810" y="951"/>
            <a:chExt cx="274" cy="66"/>
          </a:xfrm>
        </p:grpSpPr>
        <p:sp>
          <p:nvSpPr>
            <p:cNvPr id="38213" name="Arc 504"/>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14" name="Arc 505"/>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15" name="Arc 506"/>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016" name="Group 507"/>
          <p:cNvGrpSpPr>
            <a:grpSpLocks/>
          </p:cNvGrpSpPr>
          <p:nvPr/>
        </p:nvGrpSpPr>
        <p:grpSpPr bwMode="auto">
          <a:xfrm rot="-385665">
            <a:off x="2425700" y="4619625"/>
            <a:ext cx="203200" cy="74613"/>
            <a:chOff x="901" y="956"/>
            <a:chExt cx="272" cy="66"/>
          </a:xfrm>
        </p:grpSpPr>
        <p:sp>
          <p:nvSpPr>
            <p:cNvPr id="38210" name="Arc 508"/>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1" name="Arc 509"/>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2" name="Arc 510"/>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17" name="Group 511"/>
          <p:cNvGrpSpPr>
            <a:grpSpLocks/>
          </p:cNvGrpSpPr>
          <p:nvPr/>
        </p:nvGrpSpPr>
        <p:grpSpPr bwMode="auto">
          <a:xfrm rot="-385665">
            <a:off x="2763838" y="4643438"/>
            <a:ext cx="204787" cy="76200"/>
            <a:chOff x="1347" y="992"/>
            <a:chExt cx="273" cy="67"/>
          </a:xfrm>
        </p:grpSpPr>
        <p:sp>
          <p:nvSpPr>
            <p:cNvPr id="38207" name="Arc 512"/>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8" name="Arc 513"/>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9" name="Arc 514"/>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33" name="Arc 515"/>
          <p:cNvSpPr>
            <a:spLocks noChangeAspect="1"/>
          </p:cNvSpPr>
          <p:nvPr/>
        </p:nvSpPr>
        <p:spPr bwMode="auto">
          <a:xfrm rot="-120000">
            <a:off x="4978400" y="46196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34" name="Arc 516"/>
          <p:cNvSpPr>
            <a:spLocks noChangeAspect="1"/>
          </p:cNvSpPr>
          <p:nvPr/>
        </p:nvSpPr>
        <p:spPr bwMode="auto">
          <a:xfrm rot="-120000">
            <a:off x="5110163" y="46402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18" name="Group 517"/>
          <p:cNvGrpSpPr>
            <a:grpSpLocks noChangeAspect="1"/>
          </p:cNvGrpSpPr>
          <p:nvPr/>
        </p:nvGrpSpPr>
        <p:grpSpPr bwMode="auto">
          <a:xfrm>
            <a:off x="5154613" y="4624388"/>
            <a:ext cx="74612" cy="217487"/>
            <a:chOff x="4579" y="1161"/>
            <a:chExt cx="94" cy="274"/>
          </a:xfrm>
        </p:grpSpPr>
        <p:sp>
          <p:nvSpPr>
            <p:cNvPr id="38204" name="Arc 518"/>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5" name="Arc 519"/>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6" name="Arc 520"/>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36" name="Arc 521"/>
          <p:cNvSpPr>
            <a:spLocks noChangeAspect="1"/>
          </p:cNvSpPr>
          <p:nvPr/>
        </p:nvSpPr>
        <p:spPr bwMode="auto">
          <a:xfrm rot="-120000">
            <a:off x="4792663" y="46212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37" name="Arc 522"/>
          <p:cNvSpPr>
            <a:spLocks noChangeAspect="1"/>
          </p:cNvSpPr>
          <p:nvPr/>
        </p:nvSpPr>
        <p:spPr bwMode="auto">
          <a:xfrm rot="-120000">
            <a:off x="4768850" y="46640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19" name="Group 523"/>
          <p:cNvGrpSpPr>
            <a:grpSpLocks noChangeAspect="1"/>
          </p:cNvGrpSpPr>
          <p:nvPr/>
        </p:nvGrpSpPr>
        <p:grpSpPr bwMode="auto">
          <a:xfrm>
            <a:off x="5133975" y="4638675"/>
            <a:ext cx="74613" cy="217488"/>
            <a:chOff x="4553" y="1211"/>
            <a:chExt cx="94" cy="274"/>
          </a:xfrm>
        </p:grpSpPr>
        <p:sp>
          <p:nvSpPr>
            <p:cNvPr id="38201" name="Arc 524"/>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2" name="Arc 525"/>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3" name="Arc 526"/>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0" name="Group 527"/>
          <p:cNvGrpSpPr>
            <a:grpSpLocks noChangeAspect="1"/>
          </p:cNvGrpSpPr>
          <p:nvPr/>
        </p:nvGrpSpPr>
        <p:grpSpPr bwMode="auto">
          <a:xfrm>
            <a:off x="5105400" y="4594225"/>
            <a:ext cx="74613" cy="217488"/>
            <a:chOff x="4516" y="1156"/>
            <a:chExt cx="94" cy="273"/>
          </a:xfrm>
        </p:grpSpPr>
        <p:sp>
          <p:nvSpPr>
            <p:cNvPr id="38198" name="Arc 528"/>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9" name="Arc 529"/>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0" name="Arc 530"/>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1" name="Group 531"/>
          <p:cNvGrpSpPr>
            <a:grpSpLocks noChangeAspect="1"/>
          </p:cNvGrpSpPr>
          <p:nvPr/>
        </p:nvGrpSpPr>
        <p:grpSpPr bwMode="auto">
          <a:xfrm>
            <a:off x="5207000" y="4643438"/>
            <a:ext cx="76200" cy="219075"/>
            <a:chOff x="4645" y="1217"/>
            <a:chExt cx="95" cy="277"/>
          </a:xfrm>
        </p:grpSpPr>
        <p:sp>
          <p:nvSpPr>
            <p:cNvPr id="38195" name="Arc 532"/>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6" name="Arc 533"/>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7" name="Arc 534"/>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2" name="Group 535"/>
          <p:cNvGrpSpPr>
            <a:grpSpLocks noChangeAspect="1"/>
          </p:cNvGrpSpPr>
          <p:nvPr/>
        </p:nvGrpSpPr>
        <p:grpSpPr bwMode="auto">
          <a:xfrm>
            <a:off x="5080000" y="4592638"/>
            <a:ext cx="74613" cy="215900"/>
            <a:chOff x="4485" y="1154"/>
            <a:chExt cx="93" cy="272"/>
          </a:xfrm>
        </p:grpSpPr>
        <p:sp>
          <p:nvSpPr>
            <p:cNvPr id="38192" name="Arc 536"/>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3" name="Arc 537"/>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4" name="Arc 538"/>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3" name="Group 539"/>
          <p:cNvGrpSpPr>
            <a:grpSpLocks noChangeAspect="1"/>
          </p:cNvGrpSpPr>
          <p:nvPr/>
        </p:nvGrpSpPr>
        <p:grpSpPr bwMode="auto">
          <a:xfrm>
            <a:off x="5049838" y="4584700"/>
            <a:ext cx="73025" cy="217488"/>
            <a:chOff x="4451" y="1096"/>
            <a:chExt cx="92" cy="273"/>
          </a:xfrm>
        </p:grpSpPr>
        <p:sp>
          <p:nvSpPr>
            <p:cNvPr id="38189" name="Arc 540"/>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0" name="Arc 541"/>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1" name="Arc 542"/>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43" name="Arc 543"/>
          <p:cNvSpPr>
            <a:spLocks noChangeAspect="1"/>
          </p:cNvSpPr>
          <p:nvPr/>
        </p:nvSpPr>
        <p:spPr bwMode="auto">
          <a:xfrm rot="-120000">
            <a:off x="4997450" y="46101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4" name="Group 544"/>
          <p:cNvGrpSpPr>
            <a:grpSpLocks noChangeAspect="1"/>
          </p:cNvGrpSpPr>
          <p:nvPr/>
        </p:nvGrpSpPr>
        <p:grpSpPr bwMode="auto">
          <a:xfrm>
            <a:off x="5024438" y="4583113"/>
            <a:ext cx="74612" cy="215900"/>
            <a:chOff x="4419" y="1093"/>
            <a:chExt cx="93" cy="273"/>
          </a:xfrm>
        </p:grpSpPr>
        <p:sp>
          <p:nvSpPr>
            <p:cNvPr id="38186" name="Arc 545"/>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7" name="Arc 546"/>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8" name="Arc 547"/>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5" name="Group 548"/>
          <p:cNvGrpSpPr>
            <a:grpSpLocks noChangeAspect="1"/>
          </p:cNvGrpSpPr>
          <p:nvPr/>
        </p:nvGrpSpPr>
        <p:grpSpPr bwMode="auto">
          <a:xfrm>
            <a:off x="4991100" y="4619625"/>
            <a:ext cx="73025" cy="215900"/>
            <a:chOff x="4356" y="1087"/>
            <a:chExt cx="92" cy="272"/>
          </a:xfrm>
        </p:grpSpPr>
        <p:sp>
          <p:nvSpPr>
            <p:cNvPr id="38183" name="Arc 549"/>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4" name="Arc 550"/>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5" name="Arc 551"/>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6" name="Group 552"/>
          <p:cNvGrpSpPr>
            <a:grpSpLocks noChangeAspect="1"/>
          </p:cNvGrpSpPr>
          <p:nvPr/>
        </p:nvGrpSpPr>
        <p:grpSpPr bwMode="auto">
          <a:xfrm>
            <a:off x="5180013" y="4643438"/>
            <a:ext cx="74612" cy="217487"/>
            <a:chOff x="4611" y="1217"/>
            <a:chExt cx="93" cy="274"/>
          </a:xfrm>
        </p:grpSpPr>
        <p:sp>
          <p:nvSpPr>
            <p:cNvPr id="38180" name="Arc 553"/>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1" name="Arc 554"/>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2" name="Arc 555"/>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47" name="Arc 556"/>
          <p:cNvSpPr>
            <a:spLocks noChangeAspect="1"/>
          </p:cNvSpPr>
          <p:nvPr/>
        </p:nvSpPr>
        <p:spPr bwMode="auto">
          <a:xfrm rot="-450511">
            <a:off x="4695825" y="45815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48" name="Arc 557"/>
          <p:cNvSpPr>
            <a:spLocks noChangeAspect="1"/>
          </p:cNvSpPr>
          <p:nvPr/>
        </p:nvSpPr>
        <p:spPr bwMode="auto">
          <a:xfrm rot="-450511">
            <a:off x="4832350" y="46370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7" name="Group 558"/>
          <p:cNvGrpSpPr>
            <a:grpSpLocks noChangeAspect="1"/>
          </p:cNvGrpSpPr>
          <p:nvPr/>
        </p:nvGrpSpPr>
        <p:grpSpPr bwMode="auto">
          <a:xfrm rot="-390511">
            <a:off x="4881563" y="4598988"/>
            <a:ext cx="82550" cy="161925"/>
            <a:chOff x="4362" y="1124"/>
            <a:chExt cx="104" cy="204"/>
          </a:xfrm>
        </p:grpSpPr>
        <p:sp>
          <p:nvSpPr>
            <p:cNvPr id="38177" name="Arc 559"/>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8" name="Arc 560"/>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9" name="Arc 561"/>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50" name="Arc 562"/>
          <p:cNvSpPr>
            <a:spLocks noChangeAspect="1"/>
          </p:cNvSpPr>
          <p:nvPr/>
        </p:nvSpPr>
        <p:spPr bwMode="auto">
          <a:xfrm rot="-450511">
            <a:off x="4668838" y="45862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51" name="Arc 563"/>
          <p:cNvSpPr>
            <a:spLocks noChangeAspect="1"/>
          </p:cNvSpPr>
          <p:nvPr/>
        </p:nvSpPr>
        <p:spPr bwMode="auto">
          <a:xfrm rot="-450511">
            <a:off x="4665663" y="45831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8" name="Group 564"/>
          <p:cNvGrpSpPr>
            <a:grpSpLocks noChangeAspect="1"/>
          </p:cNvGrpSpPr>
          <p:nvPr/>
        </p:nvGrpSpPr>
        <p:grpSpPr bwMode="auto">
          <a:xfrm rot="-390511">
            <a:off x="4859338" y="4633913"/>
            <a:ext cx="82550" cy="161925"/>
            <a:chOff x="4328" y="1166"/>
            <a:chExt cx="103" cy="205"/>
          </a:xfrm>
        </p:grpSpPr>
        <p:sp>
          <p:nvSpPr>
            <p:cNvPr id="38174" name="Arc 565"/>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5" name="Arc 566"/>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6" name="Arc 567"/>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9" name="Group 568"/>
          <p:cNvGrpSpPr>
            <a:grpSpLocks noChangeAspect="1"/>
          </p:cNvGrpSpPr>
          <p:nvPr/>
        </p:nvGrpSpPr>
        <p:grpSpPr bwMode="auto">
          <a:xfrm rot="-390511">
            <a:off x="4827588" y="4603750"/>
            <a:ext cx="80962" cy="163513"/>
            <a:chOff x="4294" y="1125"/>
            <a:chExt cx="102" cy="205"/>
          </a:xfrm>
        </p:grpSpPr>
        <p:sp>
          <p:nvSpPr>
            <p:cNvPr id="38171" name="Arc 569"/>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2" name="Arc 570"/>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3" name="Arc 571"/>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0" name="Group 572"/>
          <p:cNvGrpSpPr>
            <a:grpSpLocks noChangeAspect="1"/>
          </p:cNvGrpSpPr>
          <p:nvPr/>
        </p:nvGrpSpPr>
        <p:grpSpPr bwMode="auto">
          <a:xfrm rot="-390511">
            <a:off x="4940300" y="4621213"/>
            <a:ext cx="80963" cy="163512"/>
            <a:chOff x="4431" y="1163"/>
            <a:chExt cx="102" cy="205"/>
          </a:xfrm>
        </p:grpSpPr>
        <p:sp>
          <p:nvSpPr>
            <p:cNvPr id="38168" name="Arc 573"/>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9" name="Arc 574"/>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0" name="Arc 575"/>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1" name="Group 576"/>
          <p:cNvGrpSpPr>
            <a:grpSpLocks noChangeAspect="1"/>
          </p:cNvGrpSpPr>
          <p:nvPr/>
        </p:nvGrpSpPr>
        <p:grpSpPr bwMode="auto">
          <a:xfrm rot="-390511">
            <a:off x="4802188" y="4608513"/>
            <a:ext cx="80962" cy="161925"/>
            <a:chOff x="4259" y="1126"/>
            <a:chExt cx="102" cy="205"/>
          </a:xfrm>
        </p:grpSpPr>
        <p:sp>
          <p:nvSpPr>
            <p:cNvPr id="38165" name="Arc 577"/>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6" name="Arc 578"/>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7" name="Arc 579"/>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2" name="Group 580"/>
          <p:cNvGrpSpPr>
            <a:grpSpLocks noChangeAspect="1"/>
          </p:cNvGrpSpPr>
          <p:nvPr/>
        </p:nvGrpSpPr>
        <p:grpSpPr bwMode="auto">
          <a:xfrm rot="-390511">
            <a:off x="4752975" y="4603750"/>
            <a:ext cx="82550" cy="161925"/>
            <a:chOff x="4224" y="1086"/>
            <a:chExt cx="103" cy="205"/>
          </a:xfrm>
        </p:grpSpPr>
        <p:sp>
          <p:nvSpPr>
            <p:cNvPr id="38162" name="Arc 581"/>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3" name="Arc 582"/>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4" name="Arc 583"/>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57" name="Arc 584"/>
          <p:cNvSpPr>
            <a:spLocks noChangeAspect="1"/>
          </p:cNvSpPr>
          <p:nvPr/>
        </p:nvSpPr>
        <p:spPr bwMode="auto">
          <a:xfrm rot="-450511">
            <a:off x="4699000" y="46101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35" name="Group 585"/>
          <p:cNvGrpSpPr>
            <a:grpSpLocks noChangeAspect="1"/>
          </p:cNvGrpSpPr>
          <p:nvPr/>
        </p:nvGrpSpPr>
        <p:grpSpPr bwMode="auto">
          <a:xfrm rot="-390511">
            <a:off x="4729163" y="4606925"/>
            <a:ext cx="80962" cy="161925"/>
            <a:chOff x="4192" y="1089"/>
            <a:chExt cx="102" cy="204"/>
          </a:xfrm>
        </p:grpSpPr>
        <p:sp>
          <p:nvSpPr>
            <p:cNvPr id="38159" name="Arc 586"/>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0" name="Arc 587"/>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1" name="Arc 588"/>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8" name="Group 589"/>
          <p:cNvGrpSpPr>
            <a:grpSpLocks noChangeAspect="1"/>
          </p:cNvGrpSpPr>
          <p:nvPr/>
        </p:nvGrpSpPr>
        <p:grpSpPr bwMode="auto">
          <a:xfrm rot="-390511">
            <a:off x="4675188" y="4613275"/>
            <a:ext cx="80962" cy="161925"/>
            <a:chOff x="4123" y="1089"/>
            <a:chExt cx="102" cy="204"/>
          </a:xfrm>
        </p:grpSpPr>
        <p:sp>
          <p:nvSpPr>
            <p:cNvPr id="38156" name="Arc 590"/>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7" name="Arc 591"/>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8" name="Arc 592"/>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9" name="Group 593"/>
          <p:cNvGrpSpPr>
            <a:grpSpLocks noChangeAspect="1"/>
          </p:cNvGrpSpPr>
          <p:nvPr/>
        </p:nvGrpSpPr>
        <p:grpSpPr bwMode="auto">
          <a:xfrm rot="-390511">
            <a:off x="4906963" y="4627563"/>
            <a:ext cx="82550" cy="161925"/>
            <a:chOff x="4390" y="1165"/>
            <a:chExt cx="104" cy="203"/>
          </a:xfrm>
        </p:grpSpPr>
        <p:sp>
          <p:nvSpPr>
            <p:cNvPr id="38153" name="Arc 594"/>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4" name="Arc 595"/>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5" name="Arc 596"/>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61" name="Freeform 597" descr="25%"/>
          <p:cNvSpPr>
            <a:spLocks noChangeAspect="1"/>
          </p:cNvSpPr>
          <p:nvPr/>
        </p:nvSpPr>
        <p:spPr bwMode="auto">
          <a:xfrm>
            <a:off x="1476375" y="39449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endParaRPr lang="en-US" sz="1800"/>
          </a:p>
        </p:txBody>
      </p:sp>
      <p:sp>
        <p:nvSpPr>
          <p:cNvPr id="38062" name="Text Box 598"/>
          <p:cNvSpPr txBox="1">
            <a:spLocks noChangeArrowheads="1"/>
          </p:cNvSpPr>
          <p:nvPr/>
        </p:nvSpPr>
        <p:spPr bwMode="auto">
          <a:xfrm>
            <a:off x="2794000" y="4284663"/>
            <a:ext cx="1957388" cy="336550"/>
          </a:xfrm>
          <a:prstGeom prst="rect">
            <a:avLst/>
          </a:prstGeom>
          <a:noFill/>
          <a:ln w="12700">
            <a:noFill/>
            <a:miter lim="800000"/>
            <a:headEnd/>
            <a:tailEnd/>
          </a:ln>
        </p:spPr>
        <p:txBody>
          <a:bodyPr wrap="none">
            <a:spAutoFit/>
          </a:bodyPr>
          <a:lstStyle/>
          <a:p>
            <a:pPr eaLnBrk="0" hangingPunct="0"/>
            <a:r>
              <a:rPr lang="en-US" sz="1600" b="1"/>
              <a:t>backbarrier marsh</a:t>
            </a:r>
          </a:p>
        </p:txBody>
      </p:sp>
      <p:sp>
        <p:nvSpPr>
          <p:cNvPr id="38063" name="Text Box 599"/>
          <p:cNvSpPr txBox="1">
            <a:spLocks noChangeArrowheads="1"/>
          </p:cNvSpPr>
          <p:nvPr/>
        </p:nvSpPr>
        <p:spPr bwMode="auto">
          <a:xfrm>
            <a:off x="6378575" y="4418013"/>
            <a:ext cx="849313" cy="336550"/>
          </a:xfrm>
          <a:prstGeom prst="rect">
            <a:avLst/>
          </a:prstGeom>
          <a:noFill/>
          <a:ln w="12700">
            <a:noFill/>
            <a:miter lim="800000"/>
            <a:headEnd/>
            <a:tailEnd/>
          </a:ln>
        </p:spPr>
        <p:txBody>
          <a:bodyPr wrap="none">
            <a:spAutoFit/>
          </a:bodyPr>
          <a:lstStyle/>
          <a:p>
            <a:pPr eaLnBrk="0" hangingPunct="0"/>
            <a:r>
              <a:rPr lang="en-US" sz="1600" b="1"/>
              <a:t>lagoon</a:t>
            </a:r>
          </a:p>
        </p:txBody>
      </p:sp>
      <p:sp>
        <p:nvSpPr>
          <p:cNvPr id="38064" name="Text Box 600"/>
          <p:cNvSpPr txBox="1">
            <a:spLocks noChangeArrowheads="1"/>
          </p:cNvSpPr>
          <p:nvPr/>
        </p:nvSpPr>
        <p:spPr bwMode="auto">
          <a:xfrm>
            <a:off x="61913" y="1169988"/>
            <a:ext cx="365125" cy="336550"/>
          </a:xfrm>
          <a:prstGeom prst="rect">
            <a:avLst/>
          </a:prstGeom>
          <a:noFill/>
          <a:ln w="12700">
            <a:noFill/>
            <a:miter lim="800000"/>
            <a:headEnd/>
            <a:tailEnd/>
          </a:ln>
        </p:spPr>
        <p:txBody>
          <a:bodyPr wrap="none">
            <a:spAutoFit/>
          </a:bodyPr>
          <a:lstStyle/>
          <a:p>
            <a:pPr eaLnBrk="0" hangingPunct="0"/>
            <a:r>
              <a:rPr lang="en-US" sz="1600" b="1"/>
              <a:t>a)</a:t>
            </a:r>
          </a:p>
        </p:txBody>
      </p:sp>
      <p:sp>
        <p:nvSpPr>
          <p:cNvPr id="38065" name="Text Box 601"/>
          <p:cNvSpPr txBox="1">
            <a:spLocks noChangeArrowheads="1"/>
          </p:cNvSpPr>
          <p:nvPr/>
        </p:nvSpPr>
        <p:spPr bwMode="auto">
          <a:xfrm>
            <a:off x="0" y="4421188"/>
            <a:ext cx="376238" cy="336550"/>
          </a:xfrm>
          <a:prstGeom prst="rect">
            <a:avLst/>
          </a:prstGeom>
          <a:noFill/>
          <a:ln w="12700">
            <a:noFill/>
            <a:miter lim="800000"/>
            <a:headEnd/>
            <a:tailEnd/>
          </a:ln>
        </p:spPr>
        <p:txBody>
          <a:bodyPr wrap="none">
            <a:spAutoFit/>
          </a:bodyPr>
          <a:lstStyle/>
          <a:p>
            <a:pPr eaLnBrk="0" hangingPunct="0"/>
            <a:r>
              <a:rPr lang="en-US" sz="1600" b="1"/>
              <a:t>b)</a:t>
            </a:r>
          </a:p>
        </p:txBody>
      </p:sp>
      <p:grpSp>
        <p:nvGrpSpPr>
          <p:cNvPr id="38040" name="Group 602"/>
          <p:cNvGrpSpPr>
            <a:grpSpLocks/>
          </p:cNvGrpSpPr>
          <p:nvPr/>
        </p:nvGrpSpPr>
        <p:grpSpPr bwMode="auto">
          <a:xfrm>
            <a:off x="7888288" y="1376363"/>
            <a:ext cx="481012" cy="190500"/>
            <a:chOff x="4969" y="867"/>
            <a:chExt cx="303" cy="120"/>
          </a:xfrm>
        </p:grpSpPr>
        <p:sp>
          <p:nvSpPr>
            <p:cNvPr id="38120" name="Arc 603"/>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1" name="Arc 604"/>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2" name="Arc 605"/>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3" name="Arc 606"/>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4" name="Arc 607"/>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1" name="Group 608"/>
            <p:cNvGrpSpPr>
              <a:grpSpLocks noChangeAspect="1"/>
            </p:cNvGrpSpPr>
            <p:nvPr/>
          </p:nvGrpSpPr>
          <p:grpSpPr bwMode="auto">
            <a:xfrm rot="-390511">
              <a:off x="5033" y="871"/>
              <a:ext cx="51" cy="102"/>
              <a:chOff x="4259" y="1126"/>
              <a:chExt cx="102" cy="205"/>
            </a:xfrm>
          </p:grpSpPr>
          <p:sp>
            <p:nvSpPr>
              <p:cNvPr id="38150" name="Arc 609"/>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1" name="Arc 610"/>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2" name="Arc 611"/>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2" name="Group 612"/>
            <p:cNvGrpSpPr>
              <a:grpSpLocks noChangeAspect="1"/>
            </p:cNvGrpSpPr>
            <p:nvPr/>
          </p:nvGrpSpPr>
          <p:grpSpPr bwMode="auto">
            <a:xfrm rot="-390511">
              <a:off x="5002" y="868"/>
              <a:ext cx="52" cy="102"/>
              <a:chOff x="4224" y="1086"/>
              <a:chExt cx="103" cy="205"/>
            </a:xfrm>
          </p:grpSpPr>
          <p:sp>
            <p:nvSpPr>
              <p:cNvPr id="38147" name="Arc 613"/>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8" name="Arc 614"/>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9" name="Arc 615"/>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127" name="Arc 616"/>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4" name="Group 617"/>
            <p:cNvGrpSpPr>
              <a:grpSpLocks noChangeAspect="1"/>
            </p:cNvGrpSpPr>
            <p:nvPr/>
          </p:nvGrpSpPr>
          <p:grpSpPr bwMode="auto">
            <a:xfrm rot="-390511">
              <a:off x="4987" y="870"/>
              <a:ext cx="51" cy="102"/>
              <a:chOff x="4192" y="1089"/>
              <a:chExt cx="102" cy="204"/>
            </a:xfrm>
          </p:grpSpPr>
          <p:sp>
            <p:nvSpPr>
              <p:cNvPr id="38144" name="Arc 618"/>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5" name="Arc 619"/>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6" name="Arc 620"/>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129" name="Arc 621"/>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0" name="Arc 622"/>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1" name="Arc 623"/>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5" name="Group 624"/>
            <p:cNvGrpSpPr>
              <a:grpSpLocks/>
            </p:cNvGrpSpPr>
            <p:nvPr/>
          </p:nvGrpSpPr>
          <p:grpSpPr bwMode="auto">
            <a:xfrm rot="-577286">
              <a:off x="5070" y="896"/>
              <a:ext cx="124" cy="41"/>
              <a:chOff x="3005" y="1120"/>
              <a:chExt cx="261" cy="58"/>
            </a:xfrm>
          </p:grpSpPr>
          <p:sp>
            <p:nvSpPr>
              <p:cNvPr id="38141" name="Arc 625"/>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2" name="Arc 626"/>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3" name="Arc 627"/>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6" name="Group 628"/>
            <p:cNvGrpSpPr>
              <a:grpSpLocks/>
            </p:cNvGrpSpPr>
            <p:nvPr/>
          </p:nvGrpSpPr>
          <p:grpSpPr bwMode="auto">
            <a:xfrm rot="-577286">
              <a:off x="5085" y="892"/>
              <a:ext cx="124" cy="41"/>
              <a:chOff x="2844" y="1123"/>
              <a:chExt cx="260" cy="56"/>
            </a:xfrm>
          </p:grpSpPr>
          <p:sp>
            <p:nvSpPr>
              <p:cNvPr id="38138" name="Arc 629"/>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9" name="Arc 630"/>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0" name="Arc 631"/>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9" name="Group 632"/>
            <p:cNvGrpSpPr>
              <a:grpSpLocks/>
            </p:cNvGrpSpPr>
            <p:nvPr/>
          </p:nvGrpSpPr>
          <p:grpSpPr bwMode="auto">
            <a:xfrm rot="-577286">
              <a:off x="5150" y="889"/>
              <a:ext cx="122" cy="41"/>
              <a:chOff x="2920" y="1108"/>
              <a:chExt cx="259" cy="58"/>
            </a:xfrm>
          </p:grpSpPr>
          <p:sp>
            <p:nvSpPr>
              <p:cNvPr id="38135" name="Arc 633"/>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6" name="Arc 634"/>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7" name="Arc 635"/>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sp>
        <p:nvSpPr>
          <p:cNvPr id="38067" name="Freeform 636"/>
          <p:cNvSpPr>
            <a:spLocks/>
          </p:cNvSpPr>
          <p:nvPr/>
        </p:nvSpPr>
        <p:spPr bwMode="auto">
          <a:xfrm>
            <a:off x="6051550" y="14573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endParaRPr lang="en-US" sz="1800"/>
          </a:p>
        </p:txBody>
      </p:sp>
      <p:sp>
        <p:nvSpPr>
          <p:cNvPr id="38068" name="Freeform 637" descr="Large confetti"/>
          <p:cNvSpPr>
            <a:spLocks/>
          </p:cNvSpPr>
          <p:nvPr/>
        </p:nvSpPr>
        <p:spPr bwMode="auto">
          <a:xfrm>
            <a:off x="6388100" y="6985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endParaRPr lang="en-US" sz="1800"/>
          </a:p>
        </p:txBody>
      </p:sp>
      <p:grpSp>
        <p:nvGrpSpPr>
          <p:cNvPr id="38052" name="Group 638"/>
          <p:cNvGrpSpPr>
            <a:grpSpLocks/>
          </p:cNvGrpSpPr>
          <p:nvPr/>
        </p:nvGrpSpPr>
        <p:grpSpPr bwMode="auto">
          <a:xfrm>
            <a:off x="7831138" y="4638675"/>
            <a:ext cx="481012" cy="190500"/>
            <a:chOff x="4969" y="867"/>
            <a:chExt cx="303" cy="120"/>
          </a:xfrm>
        </p:grpSpPr>
        <p:sp>
          <p:nvSpPr>
            <p:cNvPr id="38087" name="Arc 639"/>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88" name="Arc 640"/>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89" name="Arc 641"/>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0" name="Arc 642"/>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1" name="Arc 643"/>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3" name="Group 644"/>
            <p:cNvGrpSpPr>
              <a:grpSpLocks noChangeAspect="1"/>
            </p:cNvGrpSpPr>
            <p:nvPr/>
          </p:nvGrpSpPr>
          <p:grpSpPr bwMode="auto">
            <a:xfrm rot="-390511">
              <a:off x="5033" y="871"/>
              <a:ext cx="51" cy="102"/>
              <a:chOff x="4259" y="1126"/>
              <a:chExt cx="102" cy="205"/>
            </a:xfrm>
          </p:grpSpPr>
          <p:sp>
            <p:nvSpPr>
              <p:cNvPr id="38117" name="Arc 645"/>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8" name="Arc 646"/>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9" name="Arc 647"/>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4" name="Group 648"/>
            <p:cNvGrpSpPr>
              <a:grpSpLocks noChangeAspect="1"/>
            </p:cNvGrpSpPr>
            <p:nvPr/>
          </p:nvGrpSpPr>
          <p:grpSpPr bwMode="auto">
            <a:xfrm rot="-390511">
              <a:off x="5002" y="868"/>
              <a:ext cx="52" cy="102"/>
              <a:chOff x="4224" y="1086"/>
              <a:chExt cx="103" cy="205"/>
            </a:xfrm>
          </p:grpSpPr>
          <p:sp>
            <p:nvSpPr>
              <p:cNvPr id="38114" name="Arc 649"/>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5" name="Arc 650"/>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6" name="Arc 651"/>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94" name="Arc 652"/>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5" name="Group 653"/>
            <p:cNvGrpSpPr>
              <a:grpSpLocks noChangeAspect="1"/>
            </p:cNvGrpSpPr>
            <p:nvPr/>
          </p:nvGrpSpPr>
          <p:grpSpPr bwMode="auto">
            <a:xfrm rot="-390511">
              <a:off x="4987" y="870"/>
              <a:ext cx="51" cy="102"/>
              <a:chOff x="4192" y="1089"/>
              <a:chExt cx="102" cy="204"/>
            </a:xfrm>
          </p:grpSpPr>
          <p:sp>
            <p:nvSpPr>
              <p:cNvPr id="38111" name="Arc 654"/>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2" name="Arc 655"/>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3" name="Arc 656"/>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96" name="Arc 657"/>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7" name="Arc 658"/>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8" name="Arc 659"/>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6" name="Group 660"/>
            <p:cNvGrpSpPr>
              <a:grpSpLocks/>
            </p:cNvGrpSpPr>
            <p:nvPr/>
          </p:nvGrpSpPr>
          <p:grpSpPr bwMode="auto">
            <a:xfrm rot="-577286">
              <a:off x="5070" y="896"/>
              <a:ext cx="124" cy="41"/>
              <a:chOff x="3005" y="1120"/>
              <a:chExt cx="261" cy="58"/>
            </a:xfrm>
          </p:grpSpPr>
          <p:sp>
            <p:nvSpPr>
              <p:cNvPr id="38108" name="Arc 6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9" name="Arc 6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0" name="Arc 6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8" name="Group 664"/>
            <p:cNvGrpSpPr>
              <a:grpSpLocks/>
            </p:cNvGrpSpPr>
            <p:nvPr/>
          </p:nvGrpSpPr>
          <p:grpSpPr bwMode="auto">
            <a:xfrm rot="-577286">
              <a:off x="5085" y="892"/>
              <a:ext cx="124" cy="41"/>
              <a:chOff x="2844" y="1123"/>
              <a:chExt cx="260" cy="56"/>
            </a:xfrm>
          </p:grpSpPr>
          <p:sp>
            <p:nvSpPr>
              <p:cNvPr id="38105" name="Arc 6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6" name="Arc 6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7" name="Arc 6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9" name="Group 668"/>
            <p:cNvGrpSpPr>
              <a:grpSpLocks/>
            </p:cNvGrpSpPr>
            <p:nvPr/>
          </p:nvGrpSpPr>
          <p:grpSpPr bwMode="auto">
            <a:xfrm rot="-577286">
              <a:off x="5150" y="889"/>
              <a:ext cx="122" cy="41"/>
              <a:chOff x="2920" y="1108"/>
              <a:chExt cx="259" cy="58"/>
            </a:xfrm>
          </p:grpSpPr>
          <p:sp>
            <p:nvSpPr>
              <p:cNvPr id="38102" name="Arc 6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3" name="Arc 6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4" name="Arc 6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sp>
        <p:nvSpPr>
          <p:cNvPr id="38070" name="Freeform 672" descr="Large confetti"/>
          <p:cNvSpPr>
            <a:spLocks/>
          </p:cNvSpPr>
          <p:nvPr/>
        </p:nvSpPr>
        <p:spPr bwMode="auto">
          <a:xfrm>
            <a:off x="6350000" y="39497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endParaRPr lang="en-US" sz="1800"/>
          </a:p>
        </p:txBody>
      </p:sp>
      <p:sp>
        <p:nvSpPr>
          <p:cNvPr id="38071" name="Text Box 673"/>
          <p:cNvSpPr txBox="1">
            <a:spLocks noChangeArrowheads="1"/>
          </p:cNvSpPr>
          <p:nvPr/>
        </p:nvSpPr>
        <p:spPr bwMode="auto">
          <a:xfrm>
            <a:off x="657225" y="6475413"/>
            <a:ext cx="2636838" cy="304800"/>
          </a:xfrm>
          <a:prstGeom prst="rect">
            <a:avLst/>
          </a:prstGeom>
          <a:noFill/>
          <a:ln w="12700">
            <a:noFill/>
            <a:miter lim="800000"/>
            <a:headEnd/>
            <a:tailEnd/>
          </a:ln>
        </p:spPr>
        <p:txBody>
          <a:bodyPr wrap="none">
            <a:spAutoFit/>
          </a:bodyPr>
          <a:lstStyle/>
          <a:p>
            <a:pPr eaLnBrk="0" hangingPunct="0"/>
            <a:r>
              <a:rPr lang="en-US" sz="1400" b="1"/>
              <a:t>Source:  Jeff Donnelly, WHOI</a:t>
            </a:r>
          </a:p>
        </p:txBody>
      </p:sp>
      <p:sp>
        <p:nvSpPr>
          <p:cNvPr id="38072" name="Text Box 674"/>
          <p:cNvSpPr txBox="1">
            <a:spLocks noChangeArrowheads="1"/>
          </p:cNvSpPr>
          <p:nvPr/>
        </p:nvSpPr>
        <p:spPr bwMode="auto">
          <a:xfrm>
            <a:off x="7854950" y="3884613"/>
            <a:ext cx="849313" cy="336550"/>
          </a:xfrm>
          <a:prstGeom prst="rect">
            <a:avLst/>
          </a:prstGeom>
          <a:noFill/>
          <a:ln w="12700">
            <a:noFill/>
            <a:miter lim="800000"/>
            <a:headEnd/>
            <a:tailEnd/>
          </a:ln>
        </p:spPr>
        <p:txBody>
          <a:bodyPr wrap="none">
            <a:spAutoFit/>
          </a:bodyPr>
          <a:lstStyle/>
          <a:p>
            <a:pPr eaLnBrk="0" hangingPunct="0"/>
            <a:r>
              <a:rPr lang="en-US" sz="1600" b="1"/>
              <a:t>upland</a:t>
            </a:r>
          </a:p>
        </p:txBody>
      </p:sp>
      <p:sp>
        <p:nvSpPr>
          <p:cNvPr id="38073" name="Text Box 675"/>
          <p:cNvSpPr txBox="1">
            <a:spLocks noChangeArrowheads="1"/>
          </p:cNvSpPr>
          <p:nvPr/>
        </p:nvSpPr>
        <p:spPr bwMode="auto">
          <a:xfrm>
            <a:off x="7880350" y="671513"/>
            <a:ext cx="849313" cy="336550"/>
          </a:xfrm>
          <a:prstGeom prst="rect">
            <a:avLst/>
          </a:prstGeom>
          <a:noFill/>
          <a:ln w="12700">
            <a:noFill/>
            <a:miter lim="800000"/>
            <a:headEnd/>
            <a:tailEnd/>
          </a:ln>
        </p:spPr>
        <p:txBody>
          <a:bodyPr wrap="none">
            <a:spAutoFit/>
          </a:bodyPr>
          <a:lstStyle/>
          <a:p>
            <a:pPr eaLnBrk="0" hangingPunct="0"/>
            <a:r>
              <a:rPr lang="en-US" sz="1600" b="1"/>
              <a:t>upland</a:t>
            </a:r>
          </a:p>
        </p:txBody>
      </p:sp>
      <p:sp>
        <p:nvSpPr>
          <p:cNvPr id="38074" name="Freeform 676" descr="Large confetti"/>
          <p:cNvSpPr>
            <a:spLocks/>
          </p:cNvSpPr>
          <p:nvPr/>
        </p:nvSpPr>
        <p:spPr bwMode="auto">
          <a:xfrm>
            <a:off x="749300" y="6134100"/>
            <a:ext cx="2168525" cy="76200"/>
          </a:xfrm>
          <a:custGeom>
            <a:avLst/>
            <a:gdLst>
              <a:gd name="T0" fmla="*/ 2147483647 w 1366"/>
              <a:gd name="T1" fmla="*/ 2147483647 h 48"/>
              <a:gd name="T2" fmla="*/ 2147483647 w 1366"/>
              <a:gd name="T3" fmla="*/ 0 h 48"/>
              <a:gd name="T4" fmla="*/ 2147483647 w 1366"/>
              <a:gd name="T5" fmla="*/ 2147483647 h 48"/>
              <a:gd name="T6" fmla="*/ 2147483647 w 1366"/>
              <a:gd name="T7" fmla="*/ 2147483647 h 48"/>
              <a:gd name="T8" fmla="*/ 2147483647 w 1366"/>
              <a:gd name="T9" fmla="*/ 2147483647 h 48"/>
              <a:gd name="T10" fmla="*/ 0 w 1366"/>
              <a:gd name="T11" fmla="*/ 2147483647 h 48"/>
              <a:gd name="T12" fmla="*/ 2147483647 w 1366"/>
              <a:gd name="T13" fmla="*/ 2147483647 h 48"/>
              <a:gd name="T14" fmla="*/ 0 60000 65536"/>
              <a:gd name="T15" fmla="*/ 0 60000 65536"/>
              <a:gd name="T16" fmla="*/ 0 60000 65536"/>
              <a:gd name="T17" fmla="*/ 0 60000 65536"/>
              <a:gd name="T18" fmla="*/ 0 60000 65536"/>
              <a:gd name="T19" fmla="*/ 0 60000 65536"/>
              <a:gd name="T20" fmla="*/ 0 60000 65536"/>
              <a:gd name="T21" fmla="*/ 0 w 1366"/>
              <a:gd name="T22" fmla="*/ 0 h 48"/>
              <a:gd name="T23" fmla="*/ 1366 w 136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6" h="48">
                <a:moveTo>
                  <a:pt x="272" y="8"/>
                </a:moveTo>
                <a:lnTo>
                  <a:pt x="1008" y="0"/>
                </a:lnTo>
                <a:lnTo>
                  <a:pt x="1366" y="14"/>
                </a:lnTo>
                <a:lnTo>
                  <a:pt x="1198" y="45"/>
                </a:lnTo>
                <a:lnTo>
                  <a:pt x="216" y="48"/>
                </a:lnTo>
                <a:lnTo>
                  <a:pt x="0" y="28"/>
                </a:lnTo>
                <a:lnTo>
                  <a:pt x="272" y="8"/>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5" name="Freeform 677" descr="Large confetti"/>
          <p:cNvSpPr>
            <a:spLocks/>
          </p:cNvSpPr>
          <p:nvPr/>
        </p:nvSpPr>
        <p:spPr bwMode="auto">
          <a:xfrm>
            <a:off x="1231900" y="5818188"/>
            <a:ext cx="1930400" cy="55562"/>
          </a:xfrm>
          <a:custGeom>
            <a:avLst/>
            <a:gdLst>
              <a:gd name="T0" fmla="*/ 2147483647 w 1216"/>
              <a:gd name="T1" fmla="*/ 2147483647 h 35"/>
              <a:gd name="T2" fmla="*/ 2147483647 w 1216"/>
              <a:gd name="T3" fmla="*/ 0 h 35"/>
              <a:gd name="T4" fmla="*/ 2147483647 w 1216"/>
              <a:gd name="T5" fmla="*/ 2147483647 h 35"/>
              <a:gd name="T6" fmla="*/ 2147483647 w 1216"/>
              <a:gd name="T7" fmla="*/ 2147483647 h 35"/>
              <a:gd name="T8" fmla="*/ 2147483647 w 1216"/>
              <a:gd name="T9" fmla="*/ 2147483647 h 35"/>
              <a:gd name="T10" fmla="*/ 0 w 1216"/>
              <a:gd name="T11" fmla="*/ 2147483647 h 35"/>
              <a:gd name="T12" fmla="*/ 2147483647 w 1216"/>
              <a:gd name="T13" fmla="*/ 2147483647 h 35"/>
              <a:gd name="T14" fmla="*/ 0 60000 65536"/>
              <a:gd name="T15" fmla="*/ 0 60000 65536"/>
              <a:gd name="T16" fmla="*/ 0 60000 65536"/>
              <a:gd name="T17" fmla="*/ 0 60000 65536"/>
              <a:gd name="T18" fmla="*/ 0 60000 65536"/>
              <a:gd name="T19" fmla="*/ 0 60000 65536"/>
              <a:gd name="T20" fmla="*/ 0 60000 65536"/>
              <a:gd name="T21" fmla="*/ 0 w 1216"/>
              <a:gd name="T22" fmla="*/ 0 h 35"/>
              <a:gd name="T23" fmla="*/ 1216 w 121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6" h="35">
                <a:moveTo>
                  <a:pt x="240" y="8"/>
                </a:moveTo>
                <a:lnTo>
                  <a:pt x="976" y="0"/>
                </a:lnTo>
                <a:lnTo>
                  <a:pt x="1216" y="15"/>
                </a:lnTo>
                <a:lnTo>
                  <a:pt x="872" y="19"/>
                </a:lnTo>
                <a:lnTo>
                  <a:pt x="184" y="35"/>
                </a:lnTo>
                <a:lnTo>
                  <a:pt x="0" y="21"/>
                </a:lnTo>
                <a:lnTo>
                  <a:pt x="240" y="8"/>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6" name="Freeform 678" descr="Large confetti"/>
          <p:cNvSpPr>
            <a:spLocks/>
          </p:cNvSpPr>
          <p:nvPr/>
        </p:nvSpPr>
        <p:spPr bwMode="auto">
          <a:xfrm>
            <a:off x="1517650" y="5962650"/>
            <a:ext cx="1797050" cy="63500"/>
          </a:xfrm>
          <a:custGeom>
            <a:avLst/>
            <a:gdLst>
              <a:gd name="T0" fmla="*/ 2147483647 w 1132"/>
              <a:gd name="T1" fmla="*/ 2147483647 h 40"/>
              <a:gd name="T2" fmla="*/ 2147483647 w 1132"/>
              <a:gd name="T3" fmla="*/ 0 h 40"/>
              <a:gd name="T4" fmla="*/ 2147483647 w 1132"/>
              <a:gd name="T5" fmla="*/ 2147483647 h 40"/>
              <a:gd name="T6" fmla="*/ 2147483647 w 1132"/>
              <a:gd name="T7" fmla="*/ 2147483647 h 40"/>
              <a:gd name="T8" fmla="*/ 2147483647 w 1132"/>
              <a:gd name="T9" fmla="*/ 2147483647 h 40"/>
              <a:gd name="T10" fmla="*/ 0 w 1132"/>
              <a:gd name="T11" fmla="*/ 2147483647 h 40"/>
              <a:gd name="T12" fmla="*/ 2147483647 w 1132"/>
              <a:gd name="T13" fmla="*/ 2147483647 h 40"/>
              <a:gd name="T14" fmla="*/ 0 60000 65536"/>
              <a:gd name="T15" fmla="*/ 0 60000 65536"/>
              <a:gd name="T16" fmla="*/ 0 60000 65536"/>
              <a:gd name="T17" fmla="*/ 0 60000 65536"/>
              <a:gd name="T18" fmla="*/ 0 60000 65536"/>
              <a:gd name="T19" fmla="*/ 0 60000 65536"/>
              <a:gd name="T20" fmla="*/ 0 60000 65536"/>
              <a:gd name="T21" fmla="*/ 0 w 1132"/>
              <a:gd name="T22" fmla="*/ 0 h 40"/>
              <a:gd name="T23" fmla="*/ 1132 w 11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2" h="40">
                <a:moveTo>
                  <a:pt x="156" y="13"/>
                </a:moveTo>
                <a:lnTo>
                  <a:pt x="644" y="0"/>
                </a:lnTo>
                <a:lnTo>
                  <a:pt x="1132" y="20"/>
                </a:lnTo>
                <a:lnTo>
                  <a:pt x="788" y="24"/>
                </a:lnTo>
                <a:lnTo>
                  <a:pt x="100" y="40"/>
                </a:lnTo>
                <a:lnTo>
                  <a:pt x="0" y="24"/>
                </a:lnTo>
                <a:lnTo>
                  <a:pt x="156" y="13"/>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7" name="Freeform 679" descr="Large confetti"/>
          <p:cNvSpPr>
            <a:spLocks/>
          </p:cNvSpPr>
          <p:nvPr/>
        </p:nvSpPr>
        <p:spPr bwMode="auto">
          <a:xfrm>
            <a:off x="1974850" y="5683250"/>
            <a:ext cx="1504950" cy="38100"/>
          </a:xfrm>
          <a:custGeom>
            <a:avLst/>
            <a:gdLst>
              <a:gd name="T0" fmla="*/ 2147483647 w 948"/>
              <a:gd name="T1" fmla="*/ 2147483647 h 24"/>
              <a:gd name="T2" fmla="*/ 2147483647 w 948"/>
              <a:gd name="T3" fmla="*/ 0 h 24"/>
              <a:gd name="T4" fmla="*/ 2147483647 w 948"/>
              <a:gd name="T5" fmla="*/ 2147483647 h 24"/>
              <a:gd name="T6" fmla="*/ 2147483647 w 948"/>
              <a:gd name="T7" fmla="*/ 2147483647 h 24"/>
              <a:gd name="T8" fmla="*/ 2147483647 w 948"/>
              <a:gd name="T9" fmla="*/ 2147483647 h 24"/>
              <a:gd name="T10" fmla="*/ 0 w 948"/>
              <a:gd name="T11" fmla="*/ 2147483647 h 24"/>
              <a:gd name="T12" fmla="*/ 2147483647 w 948"/>
              <a:gd name="T13" fmla="*/ 2147483647 h 24"/>
              <a:gd name="T14" fmla="*/ 0 60000 65536"/>
              <a:gd name="T15" fmla="*/ 0 60000 65536"/>
              <a:gd name="T16" fmla="*/ 0 60000 65536"/>
              <a:gd name="T17" fmla="*/ 0 60000 65536"/>
              <a:gd name="T18" fmla="*/ 0 60000 65536"/>
              <a:gd name="T19" fmla="*/ 0 60000 65536"/>
              <a:gd name="T20" fmla="*/ 0 60000 65536"/>
              <a:gd name="T21" fmla="*/ 0 w 948"/>
              <a:gd name="T22" fmla="*/ 0 h 24"/>
              <a:gd name="T23" fmla="*/ 948 w 94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8" h="24">
                <a:moveTo>
                  <a:pt x="108" y="4"/>
                </a:moveTo>
                <a:lnTo>
                  <a:pt x="460" y="0"/>
                </a:lnTo>
                <a:lnTo>
                  <a:pt x="948" y="20"/>
                </a:lnTo>
                <a:lnTo>
                  <a:pt x="604" y="24"/>
                </a:lnTo>
                <a:lnTo>
                  <a:pt x="188" y="24"/>
                </a:lnTo>
                <a:lnTo>
                  <a:pt x="0" y="12"/>
                </a:lnTo>
                <a:lnTo>
                  <a:pt x="108" y="4"/>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8" name="Text Box 680"/>
          <p:cNvSpPr txBox="1">
            <a:spLocks noChangeArrowheads="1"/>
          </p:cNvSpPr>
          <p:nvPr/>
        </p:nvSpPr>
        <p:spPr bwMode="auto">
          <a:xfrm>
            <a:off x="2520950" y="5592763"/>
            <a:ext cx="1689100" cy="336550"/>
          </a:xfrm>
          <a:prstGeom prst="rect">
            <a:avLst/>
          </a:prstGeom>
          <a:noFill/>
          <a:ln w="12700">
            <a:noFill/>
            <a:miter lim="800000"/>
            <a:headEnd/>
            <a:tailEnd/>
          </a:ln>
        </p:spPr>
        <p:txBody>
          <a:bodyPr wrap="none">
            <a:spAutoFit/>
          </a:bodyPr>
          <a:lstStyle/>
          <a:p>
            <a:pPr eaLnBrk="0" hangingPunct="0"/>
            <a:r>
              <a:rPr lang="en-US" sz="1600" b="1"/>
              <a:t>flood tidal delta</a:t>
            </a:r>
          </a:p>
        </p:txBody>
      </p:sp>
      <p:sp>
        <p:nvSpPr>
          <p:cNvPr id="38079" name="Freeform 681" descr="Large confetti"/>
          <p:cNvSpPr>
            <a:spLocks/>
          </p:cNvSpPr>
          <p:nvPr/>
        </p:nvSpPr>
        <p:spPr bwMode="auto">
          <a:xfrm>
            <a:off x="2101850" y="5562600"/>
            <a:ext cx="1651000" cy="38100"/>
          </a:xfrm>
          <a:custGeom>
            <a:avLst/>
            <a:gdLst>
              <a:gd name="T0" fmla="*/ 2147483647 w 1040"/>
              <a:gd name="T1" fmla="*/ 2147483647 h 24"/>
              <a:gd name="T2" fmla="*/ 2147483647 w 1040"/>
              <a:gd name="T3" fmla="*/ 0 h 24"/>
              <a:gd name="T4" fmla="*/ 2147483647 w 1040"/>
              <a:gd name="T5" fmla="*/ 2147483647 h 24"/>
              <a:gd name="T6" fmla="*/ 2147483647 w 1040"/>
              <a:gd name="T7" fmla="*/ 2147483647 h 24"/>
              <a:gd name="T8" fmla="*/ 2147483647 w 1040"/>
              <a:gd name="T9" fmla="*/ 2147483647 h 24"/>
              <a:gd name="T10" fmla="*/ 0 w 1040"/>
              <a:gd name="T11" fmla="*/ 2147483647 h 24"/>
              <a:gd name="T12" fmla="*/ 2147483647 w 1040"/>
              <a:gd name="T13" fmla="*/ 2147483647 h 24"/>
              <a:gd name="T14" fmla="*/ 0 60000 65536"/>
              <a:gd name="T15" fmla="*/ 0 60000 65536"/>
              <a:gd name="T16" fmla="*/ 0 60000 65536"/>
              <a:gd name="T17" fmla="*/ 0 60000 65536"/>
              <a:gd name="T18" fmla="*/ 0 60000 65536"/>
              <a:gd name="T19" fmla="*/ 0 60000 65536"/>
              <a:gd name="T20" fmla="*/ 0 60000 65536"/>
              <a:gd name="T21" fmla="*/ 0 w 1040"/>
              <a:gd name="T22" fmla="*/ 0 h 24"/>
              <a:gd name="T23" fmla="*/ 1040 w 10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0" h="24">
                <a:moveTo>
                  <a:pt x="64" y="13"/>
                </a:moveTo>
                <a:lnTo>
                  <a:pt x="552" y="0"/>
                </a:lnTo>
                <a:lnTo>
                  <a:pt x="1040" y="20"/>
                </a:lnTo>
                <a:lnTo>
                  <a:pt x="696" y="24"/>
                </a:lnTo>
                <a:lnTo>
                  <a:pt x="280" y="24"/>
                </a:lnTo>
                <a:lnTo>
                  <a:pt x="0" y="20"/>
                </a:lnTo>
                <a:lnTo>
                  <a:pt x="64" y="13"/>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80" name="Text Box 682"/>
          <p:cNvSpPr txBox="1">
            <a:spLocks noChangeArrowheads="1"/>
          </p:cNvSpPr>
          <p:nvPr/>
        </p:nvSpPr>
        <p:spPr bwMode="auto">
          <a:xfrm>
            <a:off x="5597525" y="5332413"/>
            <a:ext cx="1385888" cy="304800"/>
          </a:xfrm>
          <a:prstGeom prst="rect">
            <a:avLst/>
          </a:prstGeom>
          <a:noFill/>
          <a:ln w="12700">
            <a:noFill/>
            <a:miter lim="800000"/>
            <a:headEnd/>
            <a:tailEnd/>
          </a:ln>
        </p:spPr>
        <p:txBody>
          <a:bodyPr wrap="none">
            <a:spAutoFit/>
          </a:bodyPr>
          <a:lstStyle/>
          <a:p>
            <a:pPr eaLnBrk="0" hangingPunct="0"/>
            <a:r>
              <a:rPr lang="en-US" sz="1400" b="1"/>
              <a:t>terminal lobes</a:t>
            </a:r>
          </a:p>
        </p:txBody>
      </p:sp>
      <p:sp>
        <p:nvSpPr>
          <p:cNvPr id="38081" name="Line 683"/>
          <p:cNvSpPr>
            <a:spLocks noChangeShapeType="1"/>
          </p:cNvSpPr>
          <p:nvPr/>
        </p:nvSpPr>
        <p:spPr bwMode="auto">
          <a:xfrm flipV="1">
            <a:off x="5892800" y="5588000"/>
            <a:ext cx="292100" cy="152400"/>
          </a:xfrm>
          <a:prstGeom prst="line">
            <a:avLst/>
          </a:prstGeom>
          <a:noFill/>
          <a:ln w="12700">
            <a:solidFill>
              <a:schemeClr val="tx1"/>
            </a:solidFill>
            <a:round/>
            <a:headEnd/>
            <a:tailEnd/>
          </a:ln>
        </p:spPr>
        <p:txBody>
          <a:bodyPr/>
          <a:lstStyle/>
          <a:p>
            <a:endParaRPr lang="en-US"/>
          </a:p>
        </p:txBody>
      </p:sp>
      <p:sp>
        <p:nvSpPr>
          <p:cNvPr id="38082" name="Line 684"/>
          <p:cNvSpPr>
            <a:spLocks noChangeShapeType="1"/>
          </p:cNvSpPr>
          <p:nvPr/>
        </p:nvSpPr>
        <p:spPr bwMode="auto">
          <a:xfrm flipV="1">
            <a:off x="5232400" y="4378325"/>
            <a:ext cx="406400" cy="773113"/>
          </a:xfrm>
          <a:prstGeom prst="line">
            <a:avLst/>
          </a:prstGeom>
          <a:noFill/>
          <a:ln w="12700">
            <a:solidFill>
              <a:schemeClr val="tx1"/>
            </a:solidFill>
            <a:round/>
            <a:headEnd/>
            <a:tailEnd/>
          </a:ln>
        </p:spPr>
        <p:txBody>
          <a:bodyPr/>
          <a:lstStyle/>
          <a:p>
            <a:endParaRPr lang="en-US"/>
          </a:p>
        </p:txBody>
      </p:sp>
      <p:sp>
        <p:nvSpPr>
          <p:cNvPr id="38083" name="Text Box 685"/>
          <p:cNvSpPr txBox="1">
            <a:spLocks noChangeArrowheads="1"/>
          </p:cNvSpPr>
          <p:nvPr/>
        </p:nvSpPr>
        <p:spPr bwMode="auto">
          <a:xfrm>
            <a:off x="4957763" y="4049713"/>
            <a:ext cx="1482725" cy="336550"/>
          </a:xfrm>
          <a:prstGeom prst="rect">
            <a:avLst/>
          </a:prstGeom>
          <a:noFill/>
          <a:ln w="12700">
            <a:noFill/>
            <a:miter lim="800000"/>
            <a:headEnd/>
            <a:tailEnd/>
          </a:ln>
        </p:spPr>
        <p:txBody>
          <a:bodyPr wrap="none">
            <a:spAutoFit/>
          </a:bodyPr>
          <a:lstStyle/>
          <a:p>
            <a:pPr eaLnBrk="0" hangingPunct="0"/>
            <a:r>
              <a:rPr lang="en-US" sz="1600" b="1"/>
              <a:t>overwash fan</a:t>
            </a:r>
          </a:p>
        </p:txBody>
      </p:sp>
      <p:sp>
        <p:nvSpPr>
          <p:cNvPr id="38084" name="Line 686"/>
          <p:cNvSpPr>
            <a:spLocks noChangeShapeType="1"/>
          </p:cNvSpPr>
          <p:nvPr/>
        </p:nvSpPr>
        <p:spPr bwMode="auto">
          <a:xfrm flipV="1">
            <a:off x="5314950" y="1146175"/>
            <a:ext cx="406400" cy="773113"/>
          </a:xfrm>
          <a:prstGeom prst="line">
            <a:avLst/>
          </a:prstGeom>
          <a:noFill/>
          <a:ln w="12700">
            <a:solidFill>
              <a:schemeClr val="tx1"/>
            </a:solidFill>
            <a:round/>
            <a:headEnd/>
            <a:tailEnd/>
          </a:ln>
        </p:spPr>
        <p:txBody>
          <a:bodyPr/>
          <a:lstStyle/>
          <a:p>
            <a:endParaRPr lang="en-US"/>
          </a:p>
        </p:txBody>
      </p:sp>
      <p:sp>
        <p:nvSpPr>
          <p:cNvPr id="38085" name="Text Box 687"/>
          <p:cNvSpPr txBox="1">
            <a:spLocks noChangeArrowheads="1"/>
          </p:cNvSpPr>
          <p:nvPr/>
        </p:nvSpPr>
        <p:spPr bwMode="auto">
          <a:xfrm>
            <a:off x="5040313" y="817563"/>
            <a:ext cx="1482725" cy="336550"/>
          </a:xfrm>
          <a:prstGeom prst="rect">
            <a:avLst/>
          </a:prstGeom>
          <a:noFill/>
          <a:ln w="12700">
            <a:noFill/>
            <a:miter lim="800000"/>
            <a:headEnd/>
            <a:tailEnd/>
          </a:ln>
        </p:spPr>
        <p:txBody>
          <a:bodyPr wrap="none">
            <a:spAutoFit/>
          </a:bodyPr>
          <a:lstStyle/>
          <a:p>
            <a:pPr eaLnBrk="0" hangingPunct="0"/>
            <a:r>
              <a:rPr lang="en-US" sz="1600" b="1"/>
              <a:t>overwash fan</a:t>
            </a:r>
          </a:p>
        </p:txBody>
      </p:sp>
      <p:sp>
        <p:nvSpPr>
          <p:cNvPr id="38086" name="Text Box 688"/>
          <p:cNvSpPr txBox="1">
            <a:spLocks noChangeArrowheads="1"/>
          </p:cNvSpPr>
          <p:nvPr/>
        </p:nvSpPr>
        <p:spPr bwMode="auto">
          <a:xfrm>
            <a:off x="3048000" y="0"/>
            <a:ext cx="4191000" cy="519113"/>
          </a:xfrm>
          <a:prstGeom prst="rect">
            <a:avLst/>
          </a:prstGeom>
          <a:noFill/>
          <a:ln w="9525">
            <a:noFill/>
            <a:miter lim="800000"/>
            <a:headEnd/>
            <a:tailEnd/>
          </a:ln>
        </p:spPr>
        <p:txBody>
          <a:bodyPr>
            <a:spAutoFit/>
          </a:bodyPr>
          <a:lstStyle/>
          <a:p>
            <a:pPr>
              <a:spcBef>
                <a:spcPct val="50000"/>
              </a:spcBef>
            </a:pPr>
            <a:r>
              <a:rPr lang="en-US" sz="2800" b="1" dirty="0">
                <a:solidFill>
                  <a:srgbClr val="000066"/>
                </a:solidFill>
              </a:rPr>
              <a:t>Paleotempestology</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8915" name="Text Box 5"/>
          <p:cNvSpPr txBox="1">
            <a:spLocks noChangeArrowheads="1"/>
          </p:cNvSpPr>
          <p:nvPr/>
        </p:nvSpPr>
        <p:spPr bwMode="auto">
          <a:xfrm>
            <a:off x="0" y="6019800"/>
            <a:ext cx="4343400" cy="641350"/>
          </a:xfrm>
          <a:prstGeom prst="rect">
            <a:avLst/>
          </a:prstGeom>
          <a:noFill/>
          <a:ln w="9525">
            <a:noFill/>
            <a:miter lim="800000"/>
            <a:headEnd/>
            <a:tailEnd/>
          </a:ln>
        </p:spPr>
        <p:txBody>
          <a:bodyPr>
            <a:spAutoFit/>
          </a:bodyPr>
          <a:lstStyle/>
          <a:p>
            <a:pPr>
              <a:spcBef>
                <a:spcPct val="50000"/>
              </a:spcBef>
            </a:pPr>
            <a:r>
              <a:rPr lang="en-US" sz="1800" b="1">
                <a:solidFill>
                  <a:schemeClr val="bg1"/>
                </a:solidFill>
              </a:rPr>
              <a:t>Source:  Jeff Donnelly, Jon Woodruff, Phil Lane; WHOI</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cstate="print"/>
          <a:srcRect/>
          <a:stretch>
            <a:fillRect/>
          </a:stretch>
        </p:blipFill>
        <p:spPr bwMode="auto">
          <a:xfrm>
            <a:off x="685800" y="228600"/>
            <a:ext cx="7835900" cy="5789613"/>
          </a:xfrm>
          <a:prstGeom prst="rect">
            <a:avLst/>
          </a:prstGeom>
          <a:noFill/>
          <a:ln w="9525">
            <a:noFill/>
            <a:miter lim="800000"/>
            <a:headEnd/>
            <a:tailEnd/>
          </a:ln>
        </p:spPr>
      </p:pic>
      <p:sp>
        <p:nvSpPr>
          <p:cNvPr id="39939" name="Text Box 5"/>
          <p:cNvSpPr txBox="1">
            <a:spLocks noChangeArrowheads="1"/>
          </p:cNvSpPr>
          <p:nvPr/>
        </p:nvSpPr>
        <p:spPr bwMode="auto">
          <a:xfrm>
            <a:off x="1600200" y="6248400"/>
            <a:ext cx="6781800" cy="366713"/>
          </a:xfrm>
          <a:prstGeom prst="rect">
            <a:avLst/>
          </a:prstGeom>
          <a:noFill/>
          <a:ln w="9525">
            <a:noFill/>
            <a:miter lim="800000"/>
            <a:headEnd/>
            <a:tailEnd/>
          </a:ln>
        </p:spPr>
        <p:txBody>
          <a:bodyPr>
            <a:spAutoFit/>
          </a:bodyPr>
          <a:lstStyle/>
          <a:p>
            <a:pPr>
              <a:spcBef>
                <a:spcPct val="50000"/>
              </a:spcBef>
            </a:pPr>
            <a:r>
              <a:rPr lang="en-US" sz="1800" b="1" dirty="0">
                <a:solidFill>
                  <a:schemeClr val="bg1"/>
                </a:solidFill>
              </a:rPr>
              <a:t>Source:  Jeff Donnelly, Jon Woodruff, Phil Lane; WHOI</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r="49548" b="49426"/>
          <a:stretch>
            <a:fillRect/>
          </a:stretch>
        </p:blipFill>
        <p:spPr bwMode="auto">
          <a:xfrm>
            <a:off x="1295399" y="990599"/>
            <a:ext cx="6400801" cy="5226651"/>
          </a:xfrm>
          <a:prstGeom prst="rect">
            <a:avLst/>
          </a:prstGeom>
          <a:noFill/>
          <a:ln w="9525">
            <a:noFill/>
            <a:miter lim="800000"/>
            <a:headEnd/>
            <a:tailEnd/>
          </a:ln>
        </p:spPr>
      </p:pic>
      <p:sp>
        <p:nvSpPr>
          <p:cNvPr id="4" name="Rectangle 3"/>
          <p:cNvSpPr/>
          <p:nvPr/>
        </p:nvSpPr>
        <p:spPr>
          <a:xfrm>
            <a:off x="0" y="228600"/>
            <a:ext cx="8915400" cy="830997"/>
          </a:xfrm>
          <a:prstGeom prst="rect">
            <a:avLst/>
          </a:prstGeom>
        </p:spPr>
        <p:txBody>
          <a:bodyPr wrap="square">
            <a:spAutoFit/>
          </a:bodyPr>
          <a:lstStyle/>
          <a:p>
            <a:pPr algn="ctr">
              <a:defRPr/>
            </a:pPr>
            <a:r>
              <a:rPr lang="en-US" sz="2400" dirty="0">
                <a:solidFill>
                  <a:srgbClr val="0D428F"/>
                </a:solidFill>
                <a:effectLst>
                  <a:outerShdw blurRad="38100" dist="38100" dir="2700000" algn="tl">
                    <a:srgbClr val="000000">
                      <a:alpha val="43137"/>
                    </a:srgbClr>
                  </a:outerShdw>
                </a:effectLst>
              </a:rPr>
              <a:t>Vertically integrated water vapor at 4 </a:t>
            </a:r>
            <a:r>
              <a:rPr lang="en-US" sz="2400" dirty="0" smtClean="0">
                <a:solidFill>
                  <a:srgbClr val="0D428F"/>
                </a:solidFill>
                <a:effectLst>
                  <a:outerShdw blurRad="38100" dist="38100" dir="2700000" algn="tl">
                    <a:srgbClr val="000000">
                      <a:alpha val="43137"/>
                    </a:srgbClr>
                  </a:outerShdw>
                </a:effectLst>
              </a:rPr>
              <a:t>days  </a:t>
            </a:r>
            <a:r>
              <a:rPr lang="en-US" sz="2400" dirty="0">
                <a:solidFill>
                  <a:srgbClr val="0D428F"/>
                </a:solidFill>
                <a:effectLst>
                  <a:outerShdw blurRad="38100" dist="38100" dir="2700000" algn="tl">
                    <a:srgbClr val="000000">
                      <a:alpha val="43137"/>
                    </a:srgbClr>
                  </a:outerShdw>
                </a:effectLst>
              </a:rPr>
              <a:t>(Nolan et al., QJRMS, 2007)</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3306763"/>
          </a:xfrm>
        </p:spPr>
        <p:txBody>
          <a:bodyPr rtlCol="0">
            <a:normAutofit/>
          </a:bodyPr>
          <a:lstStyle/>
          <a:p>
            <a:pPr fontAlgn="auto">
              <a:spcAft>
                <a:spcPts val="0"/>
              </a:spcAft>
              <a:defRPr/>
            </a:pPr>
            <a:r>
              <a:rPr lang="en-US" dirty="0" smtClean="0">
                <a:solidFill>
                  <a:srgbClr val="002060"/>
                </a:solidFill>
                <a:effectLst>
                  <a:outerShdw blurRad="38100" dist="38100" dir="2700000" algn="tl">
                    <a:srgbClr val="000000">
                      <a:alpha val="43137"/>
                    </a:srgbClr>
                  </a:outerShdw>
                </a:effectLst>
              </a:rPr>
              <a:t>Inferences from Modeling</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iss007e14908"/>
          <p:cNvPicPr>
            <a:picLocks noGrp="1" noChangeAspect="1" noChangeArrowheads="1"/>
          </p:cNvPicPr>
          <p:nvPr>
            <p:ph sz="half" idx="2"/>
          </p:nvPr>
        </p:nvPicPr>
        <p:blipFill>
          <a:blip r:embed="rId3" cstate="print">
            <a:lum bright="36000" contrast="-54000"/>
          </a:blip>
          <a:srcRect b="4210"/>
          <a:stretch>
            <a:fillRect/>
          </a:stretch>
        </p:blipFill>
        <p:spPr>
          <a:xfrm>
            <a:off x="0" y="0"/>
            <a:ext cx="9144000" cy="6858000"/>
          </a:xfrm>
        </p:spPr>
      </p:pic>
      <p:sp>
        <p:nvSpPr>
          <p:cNvPr id="559106" name="Rectangle 2"/>
          <p:cNvSpPr>
            <a:spLocks noGrp="1" noChangeArrowheads="1"/>
          </p:cNvSpPr>
          <p:nvPr>
            <p:ph type="title"/>
          </p:nvPr>
        </p:nvSpPr>
        <p:spPr>
          <a:xfrm>
            <a:off x="457200" y="0"/>
            <a:ext cx="8229600" cy="1143000"/>
          </a:xfrm>
        </p:spPr>
        <p:txBody>
          <a:bodyPr rtlCol="0">
            <a:normAutofit/>
          </a:bodyPr>
          <a:lstStyle/>
          <a:p>
            <a:pPr fontAlgn="auto">
              <a:spcAft>
                <a:spcPts val="0"/>
              </a:spcAft>
              <a:defRPr/>
            </a:pPr>
            <a:r>
              <a:rPr lang="en-US" b="1" dirty="0" smtClean="0">
                <a:solidFill>
                  <a:srgbClr val="FFFF00"/>
                </a:solidFill>
                <a:effectLst>
                  <a:outerShdw blurRad="38100" dist="38100" dir="2700000" algn="tl">
                    <a:srgbClr val="C0C0C0"/>
                  </a:outerShdw>
                </a:effectLst>
              </a:rPr>
              <a:t>The Problem:</a:t>
            </a:r>
          </a:p>
        </p:txBody>
      </p:sp>
      <p:sp>
        <p:nvSpPr>
          <p:cNvPr id="5124" name="Rectangle 3"/>
          <p:cNvSpPr>
            <a:spLocks noGrp="1" noChangeArrowheads="1"/>
          </p:cNvSpPr>
          <p:nvPr>
            <p:ph type="body" sz="half" idx="1"/>
          </p:nvPr>
        </p:nvSpPr>
        <p:spPr>
          <a:xfrm>
            <a:off x="457200" y="2057400"/>
            <a:ext cx="8229600" cy="3657600"/>
          </a:xfrm>
        </p:spPr>
        <p:txBody>
          <a:bodyPr rtlCol="0">
            <a:normAutofit fontScale="85000" lnSpcReduction="20000"/>
          </a:bodyPr>
          <a:lstStyle/>
          <a:p>
            <a:pPr fontAlgn="auto">
              <a:spcAft>
                <a:spcPts val="0"/>
              </a:spcAft>
              <a:buFontTx/>
              <a:buNone/>
              <a:defRPr/>
            </a:pPr>
            <a:endParaRPr lang="en-US" sz="2800" b="1" dirty="0" smtClean="0">
              <a:solidFill>
                <a:srgbClr val="002266"/>
              </a:solidFill>
              <a:effectLst>
                <a:outerShdw blurRad="38100" dist="38100" dir="2700000" algn="tl">
                  <a:srgbClr val="C0C0C0"/>
                </a:outerShdw>
              </a:effectLst>
            </a:endParaRPr>
          </a:p>
          <a:p>
            <a:pPr fontAlgn="auto">
              <a:spcAft>
                <a:spcPts val="0"/>
              </a:spcAft>
              <a:buFont typeface="Arial" pitchFamily="34" charset="0"/>
              <a:buChar char="•"/>
              <a:defRPr/>
            </a:pPr>
            <a:r>
              <a:rPr lang="en-US" sz="3900" b="1" dirty="0" smtClean="0">
                <a:solidFill>
                  <a:srgbClr val="002266"/>
                </a:solidFill>
                <a:effectLst>
                  <a:outerShdw blurRad="38100" dist="38100" dir="2700000" algn="tl">
                    <a:srgbClr val="C0C0C0"/>
                  </a:outerShdw>
                </a:effectLst>
              </a:rPr>
              <a:t>Global models are far too coarse to simulate high intensity tropical cyclones</a:t>
            </a:r>
          </a:p>
          <a:p>
            <a:pPr fontAlgn="auto">
              <a:spcAft>
                <a:spcPts val="0"/>
              </a:spcAft>
              <a:buFont typeface="Arial" pitchFamily="34" charset="0"/>
              <a:buChar char="•"/>
              <a:defRPr/>
            </a:pPr>
            <a:endParaRPr lang="en-US" sz="3900" b="1" dirty="0" smtClean="0">
              <a:solidFill>
                <a:srgbClr val="002266"/>
              </a:solidFill>
              <a:effectLst>
                <a:outerShdw blurRad="38100" dist="38100" dir="2700000" algn="tl">
                  <a:srgbClr val="C0C0C0"/>
                </a:outerShdw>
              </a:effectLst>
            </a:endParaRPr>
          </a:p>
          <a:p>
            <a:pPr fontAlgn="auto">
              <a:spcAft>
                <a:spcPts val="0"/>
              </a:spcAft>
              <a:buFont typeface="Arial" pitchFamily="34" charset="0"/>
              <a:buChar char="•"/>
              <a:defRPr/>
            </a:pPr>
            <a:r>
              <a:rPr lang="en-US" sz="3900" b="1" dirty="0" smtClean="0">
                <a:solidFill>
                  <a:srgbClr val="002266"/>
                </a:solidFill>
                <a:effectLst>
                  <a:outerShdw blurRad="38100" dist="38100" dir="2700000" algn="tl">
                    <a:srgbClr val="C0C0C0"/>
                  </a:outerShdw>
                </a:effectLst>
              </a:rPr>
              <a:t>Embedding regional models within global models introduces problems stemming from incompatibility of models, and even regional models are usually too coarse</a:t>
            </a:r>
          </a:p>
          <a:p>
            <a:pPr fontAlgn="auto">
              <a:spcAft>
                <a:spcPts val="0"/>
              </a:spcAft>
              <a:buFontTx/>
              <a:buNone/>
              <a:defRPr/>
            </a:pPr>
            <a:endParaRPr lang="en-US" sz="2400" dirty="0" smtClean="0">
              <a:effectLst>
                <a:outerShdw blurRad="38100" dist="38100" dir="2700000" algn="tl">
                  <a:srgbClr val="C0C0C0"/>
                </a:outerShdw>
              </a:effectLst>
            </a:endParaRPr>
          </a:p>
          <a:p>
            <a:pPr fontAlgn="auto">
              <a:spcAft>
                <a:spcPts val="0"/>
              </a:spcAft>
              <a:buFontTx/>
              <a:buNone/>
              <a:defRPr/>
            </a:pPr>
            <a:endParaRPr lang="en-US" sz="2400" dirty="0" smtClean="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Kerry Emaanuel\Graphics\Transparent Figures\Intensity_histo_models.png"/>
          <p:cNvPicPr>
            <a:picLocks noChangeAspect="1" noChangeArrowheads="1"/>
          </p:cNvPicPr>
          <p:nvPr/>
        </p:nvPicPr>
        <p:blipFill>
          <a:blip r:embed="rId2" cstate="print"/>
          <a:srcRect t="10204" b="9389"/>
          <a:stretch>
            <a:fillRect/>
          </a:stretch>
        </p:blipFill>
        <p:spPr bwMode="auto">
          <a:xfrm>
            <a:off x="228600" y="228600"/>
            <a:ext cx="5478463" cy="6203950"/>
          </a:xfrm>
          <a:prstGeom prst="rect">
            <a:avLst/>
          </a:prstGeom>
          <a:noFill/>
          <a:ln w="9525">
            <a:noFill/>
            <a:miter lim="800000"/>
            <a:headEnd/>
            <a:tailEnd/>
          </a:ln>
        </p:spPr>
      </p:pic>
      <p:sp>
        <p:nvSpPr>
          <p:cNvPr id="17411" name="TextBox 5"/>
          <p:cNvSpPr txBox="1">
            <a:spLocks noChangeArrowheads="1"/>
          </p:cNvSpPr>
          <p:nvPr/>
        </p:nvSpPr>
        <p:spPr bwMode="auto">
          <a:xfrm>
            <a:off x="5257800" y="1828800"/>
            <a:ext cx="3505200" cy="2308225"/>
          </a:xfrm>
          <a:prstGeom prst="rect">
            <a:avLst/>
          </a:prstGeom>
          <a:noFill/>
          <a:ln w="9525">
            <a:noFill/>
            <a:miter lim="800000"/>
            <a:headEnd/>
            <a:tailEnd/>
          </a:ln>
        </p:spPr>
        <p:txBody>
          <a:bodyPr>
            <a:spAutoFit/>
          </a:bodyPr>
          <a:lstStyle/>
          <a:p>
            <a:r>
              <a:rPr lang="en-US" sz="2400">
                <a:solidFill>
                  <a:srgbClr val="002060"/>
                </a:solidFill>
                <a:latin typeface="Calibri" pitchFamily="34" charset="0"/>
              </a:rPr>
              <a:t>Histograms of Tropical Cyclone Intensity as Simulated by a Global Model with 50 km grid point spacing. (Courtesy Isaac Held, GFDL)</a:t>
            </a:r>
          </a:p>
        </p:txBody>
      </p:sp>
      <p:cxnSp>
        <p:nvCxnSpPr>
          <p:cNvPr id="10" name="Straight Connector 9"/>
          <p:cNvCxnSpPr/>
          <p:nvPr/>
        </p:nvCxnSpPr>
        <p:spPr>
          <a:xfrm rot="5400000">
            <a:off x="2324100" y="12573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324100" y="33147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324100" y="53721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3124200" y="5105400"/>
            <a:ext cx="2895600" cy="533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16" name="TextBox 16"/>
          <p:cNvSpPr txBox="1">
            <a:spLocks noChangeArrowheads="1"/>
          </p:cNvSpPr>
          <p:nvPr/>
        </p:nvSpPr>
        <p:spPr bwMode="auto">
          <a:xfrm>
            <a:off x="6096000" y="5486400"/>
            <a:ext cx="2667000" cy="369888"/>
          </a:xfrm>
          <a:prstGeom prst="rect">
            <a:avLst/>
          </a:prstGeom>
          <a:noFill/>
          <a:ln w="9525">
            <a:noFill/>
            <a:miter lim="800000"/>
            <a:headEnd/>
            <a:tailEnd/>
          </a:ln>
        </p:spPr>
        <p:txBody>
          <a:bodyPr>
            <a:spAutoFit/>
          </a:bodyPr>
          <a:lstStyle/>
          <a:p>
            <a:r>
              <a:rPr lang="en-US">
                <a:latin typeface="Calibri" pitchFamily="34" charset="0"/>
              </a:rPr>
              <a:t>Category 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C:\Users\Kerry Emaanuel\World Bank Project\miroc_pdf.png"/>
          <p:cNvPicPr>
            <a:picLocks noChangeAspect="1" noChangeArrowheads="1"/>
          </p:cNvPicPr>
          <p:nvPr/>
        </p:nvPicPr>
        <p:blipFill>
          <a:blip r:embed="rId2" cstate="print"/>
          <a:srcRect/>
          <a:stretch>
            <a:fillRect/>
          </a:stretch>
        </p:blipFill>
        <p:spPr bwMode="auto">
          <a:xfrm>
            <a:off x="4343400" y="152400"/>
            <a:ext cx="4268788" cy="3200400"/>
          </a:xfrm>
          <a:prstGeom prst="rect">
            <a:avLst/>
          </a:prstGeom>
          <a:noFill/>
          <a:ln w="9525">
            <a:noFill/>
            <a:miter lim="800000"/>
            <a:headEnd/>
            <a:tailEnd/>
          </a:ln>
        </p:spPr>
      </p:pic>
      <p:pic>
        <p:nvPicPr>
          <p:cNvPr id="18435" name="Picture 3" descr="C:\Users\Kerry Emaanuel\World Bank Project\miroc_dam_prob.png"/>
          <p:cNvPicPr>
            <a:picLocks noChangeAspect="1" noChangeArrowheads="1"/>
          </p:cNvPicPr>
          <p:nvPr/>
        </p:nvPicPr>
        <p:blipFill>
          <a:blip r:embed="rId3" cstate="print"/>
          <a:srcRect/>
          <a:stretch>
            <a:fillRect/>
          </a:stretch>
        </p:blipFill>
        <p:spPr bwMode="auto">
          <a:xfrm>
            <a:off x="4343400" y="3390900"/>
            <a:ext cx="4267200" cy="3198813"/>
          </a:xfrm>
          <a:prstGeom prst="rect">
            <a:avLst/>
          </a:prstGeom>
          <a:noFill/>
          <a:ln w="9525">
            <a:noFill/>
            <a:miter lim="800000"/>
            <a:headEnd/>
            <a:tailEnd/>
          </a:ln>
        </p:spPr>
      </p:pic>
      <p:sp>
        <p:nvSpPr>
          <p:cNvPr id="18436" name="TextBox 3"/>
          <p:cNvSpPr txBox="1">
            <a:spLocks noChangeArrowheads="1"/>
          </p:cNvSpPr>
          <p:nvPr/>
        </p:nvSpPr>
        <p:spPr bwMode="auto">
          <a:xfrm>
            <a:off x="457200" y="914400"/>
            <a:ext cx="3200400" cy="1384300"/>
          </a:xfrm>
          <a:prstGeom prst="rect">
            <a:avLst/>
          </a:prstGeom>
          <a:noFill/>
          <a:ln w="9525">
            <a:noFill/>
            <a:miter lim="800000"/>
            <a:headEnd/>
            <a:tailEnd/>
          </a:ln>
        </p:spPr>
        <p:txBody>
          <a:bodyPr>
            <a:spAutoFit/>
          </a:bodyPr>
          <a:lstStyle/>
          <a:p>
            <a:r>
              <a:rPr lang="en-US" sz="2800">
                <a:solidFill>
                  <a:srgbClr val="002060"/>
                </a:solidFill>
                <a:latin typeface="Calibri" pitchFamily="34" charset="0"/>
              </a:rPr>
              <a:t>Probability Density of TC Damage, U.S. East Coast</a:t>
            </a:r>
          </a:p>
        </p:txBody>
      </p:sp>
      <p:sp>
        <p:nvSpPr>
          <p:cNvPr id="18437" name="TextBox 4"/>
          <p:cNvSpPr txBox="1">
            <a:spLocks noChangeArrowheads="1"/>
          </p:cNvSpPr>
          <p:nvPr/>
        </p:nvSpPr>
        <p:spPr bwMode="auto">
          <a:xfrm>
            <a:off x="381000" y="4114800"/>
            <a:ext cx="3200400" cy="2246313"/>
          </a:xfrm>
          <a:prstGeom prst="rect">
            <a:avLst/>
          </a:prstGeom>
          <a:noFill/>
          <a:ln w="9525">
            <a:noFill/>
            <a:miter lim="800000"/>
            <a:headEnd/>
            <a:tailEnd/>
          </a:ln>
        </p:spPr>
        <p:txBody>
          <a:bodyPr>
            <a:spAutoFit/>
          </a:bodyPr>
          <a:lstStyle/>
          <a:p>
            <a:r>
              <a:rPr lang="en-US" sz="2800">
                <a:solidFill>
                  <a:srgbClr val="002060"/>
                </a:solidFill>
                <a:latin typeface="Calibri" pitchFamily="34" charset="0"/>
              </a:rPr>
              <a:t>Damage Multiplied by Probability Density of TC Damage, U.S. East Coast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457200" y="1676400"/>
            <a:ext cx="8153400" cy="3970338"/>
          </a:xfrm>
          <a:prstGeom prst="rect">
            <a:avLst/>
          </a:prstGeom>
          <a:noFill/>
          <a:ln w="9525">
            <a:noFill/>
            <a:miter lim="800000"/>
            <a:headEnd/>
            <a:tailEnd/>
          </a:ln>
        </p:spPr>
        <p:txBody>
          <a:bodyPr>
            <a:spAutoFit/>
          </a:bodyPr>
          <a:lstStyle/>
          <a:p>
            <a:pPr algn="just"/>
            <a:r>
              <a:rPr lang="en-US" sz="3600" b="1">
                <a:solidFill>
                  <a:srgbClr val="002060"/>
                </a:solidFill>
                <a:latin typeface="Calibri" pitchFamily="34" charset="0"/>
              </a:rPr>
              <a:t>To the extent that they simulate tropical cyclones at all, global models simulate storms that are largely irrelevant to society and to the climate system itself, given that ocean stirring effects are heavily weighted towards the most intense storms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sz="3200" dirty="0" smtClean="0">
                <a:solidFill>
                  <a:srgbClr val="002060"/>
                </a:solidFill>
                <a:effectLst>
                  <a:outerShdw blurRad="38100" dist="38100" dir="2700000" algn="tl">
                    <a:srgbClr val="000000">
                      <a:alpha val="43137"/>
                    </a:srgbClr>
                  </a:outerShdw>
                </a:effectLst>
              </a:rPr>
              <a:t>Decomposition of PDI Trends</a:t>
            </a:r>
            <a:endParaRPr lang="en-US" sz="3200" dirty="0">
              <a:solidFill>
                <a:srgbClr val="002060"/>
              </a:solidFill>
              <a:effectLst>
                <a:outerShdw blurRad="38100" dist="38100" dir="2700000" algn="tl">
                  <a:srgbClr val="000000">
                    <a:alpha val="43137"/>
                  </a:srgbClr>
                </a:outerShdw>
              </a:effectLst>
            </a:endParaRPr>
          </a:p>
        </p:txBody>
      </p:sp>
      <p:pic>
        <p:nvPicPr>
          <p:cNvPr id="22531" name="Picture 2" descr="C:\Users\Kerry Emaanuel\Graphics\Transparent Figures\1980_2006_pdi_decomp_trend.PNG"/>
          <p:cNvPicPr>
            <a:picLocks noChangeAspect="1" noChangeArrowheads="1"/>
          </p:cNvPicPr>
          <p:nvPr/>
        </p:nvPicPr>
        <p:blipFill>
          <a:blip r:embed="rId3" cstate="print"/>
          <a:srcRect/>
          <a:stretch>
            <a:fillRect/>
          </a:stretch>
        </p:blipFill>
        <p:spPr bwMode="auto">
          <a:xfrm>
            <a:off x="228600" y="685800"/>
            <a:ext cx="8820150" cy="61722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iss007e14908"/>
          <p:cNvPicPr>
            <a:picLocks noGrp="1" noChangeAspect="1" noChangeArrowheads="1"/>
          </p:cNvPicPr>
          <p:nvPr>
            <p:ph sz="quarter" idx="2"/>
          </p:nvPr>
        </p:nvPicPr>
        <p:blipFill>
          <a:blip r:embed="rId3" cstate="print">
            <a:lum bright="36000" contrast="-54000"/>
          </a:blip>
          <a:srcRect b="4210"/>
          <a:stretch>
            <a:fillRect/>
          </a:stretch>
        </p:blipFill>
        <p:spPr>
          <a:xfrm>
            <a:off x="0" y="0"/>
            <a:ext cx="9144000" cy="6858000"/>
          </a:xfrm>
          <a:noFill/>
        </p:spPr>
      </p:pic>
      <p:sp>
        <p:nvSpPr>
          <p:cNvPr id="196611" name="Rectangle 3"/>
          <p:cNvSpPr>
            <a:spLocks noGrp="1" noChangeArrowheads="1"/>
          </p:cNvSpPr>
          <p:nvPr>
            <p:ph type="title"/>
          </p:nvPr>
        </p:nvSpPr>
        <p:spPr>
          <a:xfrm>
            <a:off x="457200" y="0"/>
            <a:ext cx="8229600" cy="1143000"/>
          </a:xfrm>
        </p:spPr>
        <p:txBody>
          <a:bodyPr/>
          <a:lstStyle/>
          <a:p>
            <a:pPr eaLnBrk="1" hangingPunct="1">
              <a:defRPr/>
            </a:pPr>
            <a:r>
              <a:rPr lang="en-US" sz="4000" dirty="0" smtClean="0">
                <a:solidFill>
                  <a:srgbClr val="FFFF00"/>
                </a:solidFill>
                <a:effectLst>
                  <a:outerShdw blurRad="38100" dist="38100" dir="2700000" algn="tl">
                    <a:srgbClr val="C0C0C0"/>
                  </a:outerShdw>
                </a:effectLst>
              </a:rPr>
              <a:t>Sensitivity to Shear and Potential Intensity</a:t>
            </a:r>
          </a:p>
        </p:txBody>
      </p:sp>
      <p:pic>
        <p:nvPicPr>
          <p:cNvPr id="67588" name="Picture 3" descr="C:\Users\Kerry Emaanuel\Riskproject\Shear_PI_Comp2.png"/>
          <p:cNvPicPr>
            <a:picLocks noGrp="1" noChangeAspect="1" noChangeArrowheads="1"/>
          </p:cNvPicPr>
          <p:nvPr>
            <p:ph sz="quarter" idx="2"/>
          </p:nvPr>
        </p:nvPicPr>
        <p:blipFill>
          <a:blip r:embed="rId4" cstate="print"/>
          <a:srcRect/>
          <a:stretch>
            <a:fillRect/>
          </a:stretch>
        </p:blipFill>
        <p:spPr>
          <a:xfrm>
            <a:off x="1295400" y="1219200"/>
            <a:ext cx="6850063" cy="5411788"/>
          </a:xfr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02060"/>
                </a:solidFill>
                <a:effectLst>
                  <a:outerShdw blurRad="38100" dist="38100" dir="2700000" algn="tl">
                    <a:srgbClr val="000000">
                      <a:alpha val="43137"/>
                    </a:srgbClr>
                  </a:outerShdw>
                </a:effectLst>
              </a:rPr>
              <a:t>Reminder: Problems with Potential Intensities</a:t>
            </a:r>
            <a:endParaRPr lang="en-US" sz="3200" dirty="0">
              <a:solidFill>
                <a:srgbClr val="002060"/>
              </a:solidFill>
              <a:effectLst>
                <a:outerShdw blurRad="38100" dist="38100" dir="2700000" algn="tl">
                  <a:srgbClr val="000000">
                    <a:alpha val="43137"/>
                  </a:srgbClr>
                </a:outerShdw>
              </a:effectLst>
            </a:endParaRPr>
          </a:p>
        </p:txBody>
      </p:sp>
      <p:pic>
        <p:nvPicPr>
          <p:cNvPr id="57346" name="Picture 2"/>
          <p:cNvPicPr>
            <a:picLocks noChangeAspect="1" noChangeArrowheads="1"/>
          </p:cNvPicPr>
          <p:nvPr/>
        </p:nvPicPr>
        <p:blipFill>
          <a:blip r:embed="rId3" cstate="print"/>
          <a:srcRect/>
          <a:stretch>
            <a:fillRect/>
          </a:stretch>
        </p:blipFill>
        <p:spPr bwMode="auto">
          <a:xfrm>
            <a:off x="1143000" y="1371600"/>
            <a:ext cx="6934564" cy="5198860"/>
          </a:xfrm>
          <a:prstGeom prst="rect">
            <a:avLst/>
          </a:prstGeom>
          <a:noFill/>
          <a:ln w="9525">
            <a:noFill/>
            <a:miter lim="800000"/>
            <a:headEnd/>
            <a:tailEnd/>
          </a:ln>
          <a:effectLst/>
        </p:spPr>
      </p:pic>
      <p:sp>
        <p:nvSpPr>
          <p:cNvPr id="4" name="TextBox 3"/>
          <p:cNvSpPr txBox="1"/>
          <p:nvPr/>
        </p:nvSpPr>
        <p:spPr>
          <a:xfrm>
            <a:off x="7620000" y="2133600"/>
            <a:ext cx="1371600" cy="2585323"/>
          </a:xfrm>
          <a:prstGeom prst="rect">
            <a:avLst/>
          </a:prstGeom>
          <a:noFill/>
        </p:spPr>
        <p:txBody>
          <a:bodyPr wrap="square" rtlCol="0">
            <a:spAutoFit/>
          </a:bodyPr>
          <a:lstStyle/>
          <a:p>
            <a:r>
              <a:rPr lang="en-US" dirty="0" smtClean="0"/>
              <a:t># 31: ECHAM without aerosols</a:t>
            </a:r>
          </a:p>
          <a:p>
            <a:endParaRPr lang="en-US" dirty="0" smtClean="0"/>
          </a:p>
          <a:p>
            <a:r>
              <a:rPr lang="en-US" dirty="0" smtClean="0"/>
              <a:t>#32: ECHAM with aerosols</a:t>
            </a:r>
            <a:endParaRPr lang="en-US" dirty="0"/>
          </a:p>
        </p:txBody>
      </p:sp>
      <p:cxnSp>
        <p:nvCxnSpPr>
          <p:cNvPr id="6" name="Straight Arrow Connector 5"/>
          <p:cNvCxnSpPr/>
          <p:nvPr/>
        </p:nvCxnSpPr>
        <p:spPr>
          <a:xfrm rot="5400000">
            <a:off x="5448300" y="2933700"/>
            <a:ext cx="2286000" cy="2057400"/>
          </a:xfrm>
          <a:prstGeom prst="straightConnector1">
            <a:avLst/>
          </a:prstGeom>
          <a:ln w="25400">
            <a:solidFill>
              <a:srgbClr val="0D428F"/>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6705600" y="4343400"/>
            <a:ext cx="914400" cy="381000"/>
          </a:xfrm>
          <a:prstGeom prst="straightConnector1">
            <a:avLst/>
          </a:prstGeom>
          <a:ln w="25400">
            <a:solidFill>
              <a:srgbClr val="32961A"/>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91200" y="2057400"/>
            <a:ext cx="838200" cy="369332"/>
          </a:xfrm>
          <a:prstGeom prst="rect">
            <a:avLst/>
          </a:prstGeom>
          <a:noFill/>
        </p:spPr>
        <p:txBody>
          <a:bodyPr wrap="square" rtlCol="0">
            <a:spAutoFit/>
          </a:bodyPr>
          <a:lstStyle/>
          <a:p>
            <a:r>
              <a:rPr lang="en-US" dirty="0" smtClean="0"/>
              <a:t>NCEP</a:t>
            </a:r>
            <a:endParaRPr lang="en-US" dirty="0"/>
          </a:p>
        </p:txBody>
      </p:sp>
      <p:cxnSp>
        <p:nvCxnSpPr>
          <p:cNvPr id="11" name="Straight Arrow Connector 10"/>
          <p:cNvCxnSpPr>
            <a:stCxn id="9" idx="2"/>
          </p:cNvCxnSpPr>
          <p:nvPr/>
        </p:nvCxnSpPr>
        <p:spPr>
          <a:xfrm rot="16200000" flipH="1">
            <a:off x="6375916" y="2261116"/>
            <a:ext cx="240268" cy="571500"/>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1752600" y="2286000"/>
          <a:ext cx="5665124" cy="1750460"/>
        </p:xfrm>
        <a:graphic>
          <a:graphicData uri="http://schemas.openxmlformats.org/presentationml/2006/ole">
            <p:oleObj spid="_x0000_s121858" name="Equation" r:id="rId4" imgW="2260440" imgH="698400" progId="Equation.DSMT4">
              <p:embed/>
            </p:oleObj>
          </a:graphicData>
        </a:graphic>
      </p:graphicFrame>
      <p:sp>
        <p:nvSpPr>
          <p:cNvPr id="4" name="TextBox 3"/>
          <p:cNvSpPr txBox="1"/>
          <p:nvPr/>
        </p:nvSpPr>
        <p:spPr>
          <a:xfrm>
            <a:off x="914400" y="381000"/>
            <a:ext cx="6858000" cy="954107"/>
          </a:xfrm>
          <a:prstGeom prst="rect">
            <a:avLst/>
          </a:prstGeom>
          <a:noFill/>
        </p:spPr>
        <p:txBody>
          <a:bodyPr wrap="square" rtlCol="0">
            <a:spAutoFit/>
          </a:bodyPr>
          <a:lstStyle/>
          <a:p>
            <a:pPr algn="ctr"/>
            <a:r>
              <a:rPr lang="en-US" sz="2800" dirty="0" smtClean="0">
                <a:solidFill>
                  <a:srgbClr val="002060"/>
                </a:solidFill>
                <a:effectLst>
                  <a:outerShdw blurRad="38100" dist="38100" dir="2700000" algn="tl">
                    <a:srgbClr val="000000">
                      <a:alpha val="43137"/>
                    </a:srgbClr>
                  </a:outerShdw>
                </a:effectLst>
              </a:rPr>
              <a:t>Hydrostatic Compensation (following Holloway and Neelin)</a:t>
            </a:r>
            <a:endParaRPr lang="en-US" sz="2800"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609600" y="1752600"/>
            <a:ext cx="5638800" cy="369332"/>
          </a:xfrm>
          <a:prstGeom prst="rect">
            <a:avLst/>
          </a:prstGeom>
          <a:noFill/>
        </p:spPr>
        <p:txBody>
          <a:bodyPr wrap="square" rtlCol="0">
            <a:spAutoFit/>
          </a:bodyPr>
          <a:lstStyle/>
          <a:p>
            <a:r>
              <a:rPr lang="en-US" dirty="0" smtClean="0">
                <a:solidFill>
                  <a:srgbClr val="002060"/>
                </a:solidFill>
              </a:rPr>
              <a:t>Perturbations to moist adiabatic troposphere:</a:t>
            </a:r>
            <a:endParaRPr lang="en-US" dirty="0">
              <a:solidFill>
                <a:srgbClr val="002060"/>
              </a:solidFill>
            </a:endParaRPr>
          </a:p>
        </p:txBody>
      </p:sp>
      <p:sp>
        <p:nvSpPr>
          <p:cNvPr id="6" name="TextBox 5"/>
          <p:cNvSpPr txBox="1"/>
          <p:nvPr/>
        </p:nvSpPr>
        <p:spPr>
          <a:xfrm>
            <a:off x="762000" y="4114800"/>
            <a:ext cx="6400800" cy="381000"/>
          </a:xfrm>
          <a:prstGeom prst="rect">
            <a:avLst/>
          </a:prstGeom>
          <a:noFill/>
        </p:spPr>
        <p:txBody>
          <a:bodyPr wrap="square" rtlCol="0">
            <a:spAutoFit/>
          </a:bodyPr>
          <a:lstStyle/>
          <a:p>
            <a:r>
              <a:rPr lang="en-US" dirty="0" smtClean="0">
                <a:solidFill>
                  <a:srgbClr val="002060"/>
                </a:solidFill>
              </a:rPr>
              <a:t>Stratospheric compensation:</a:t>
            </a:r>
            <a:endParaRPr lang="en-US" dirty="0">
              <a:solidFill>
                <a:srgbClr val="002060"/>
              </a:solidFill>
            </a:endParaRPr>
          </a:p>
        </p:txBody>
      </p:sp>
      <p:graphicFrame>
        <p:nvGraphicFramePr>
          <p:cNvPr id="7" name="Object 6"/>
          <p:cNvGraphicFramePr>
            <a:graphicFrameLocks noChangeAspect="1"/>
          </p:cNvGraphicFramePr>
          <p:nvPr/>
        </p:nvGraphicFramePr>
        <p:xfrm>
          <a:off x="1554163" y="4876800"/>
          <a:ext cx="6127750" cy="1066800"/>
        </p:xfrm>
        <a:graphic>
          <a:graphicData uri="http://schemas.openxmlformats.org/presentationml/2006/ole">
            <p:oleObj spid="_x0000_s121859" name="Equation" r:id="rId5" imgW="2552400" imgH="444240" progId="Equation.DSMT4">
              <p:embed/>
            </p:oleObj>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429000" y="2362200"/>
          <a:ext cx="1766094" cy="614293"/>
        </p:xfrm>
        <a:graphic>
          <a:graphicData uri="http://schemas.openxmlformats.org/presentationml/2006/ole">
            <p:oleObj spid="_x0000_s122882" name="Equation" r:id="rId4" imgW="583920" imgH="203040" progId="Equation.DSMT4">
              <p:embed/>
            </p:oleObj>
          </a:graphicData>
        </a:graphic>
      </p:graphicFrame>
      <p:sp>
        <p:nvSpPr>
          <p:cNvPr id="3" name="TextBox 2"/>
          <p:cNvSpPr txBox="1"/>
          <p:nvPr/>
        </p:nvSpPr>
        <p:spPr>
          <a:xfrm>
            <a:off x="533400" y="914400"/>
            <a:ext cx="7391400" cy="523220"/>
          </a:xfrm>
          <a:prstGeom prst="rect">
            <a:avLst/>
          </a:prstGeom>
          <a:noFill/>
        </p:spPr>
        <p:txBody>
          <a:bodyPr wrap="square" rtlCol="0">
            <a:spAutoFit/>
          </a:bodyPr>
          <a:lstStyle/>
          <a:p>
            <a:r>
              <a:rPr lang="en-US" sz="2800" dirty="0" smtClean="0">
                <a:solidFill>
                  <a:srgbClr val="002060"/>
                </a:solidFill>
              </a:rPr>
              <a:t>For typical values of the parameters </a:t>
            </a:r>
            <a:endParaRPr lang="en-US" sz="2800" dirty="0">
              <a:solidFill>
                <a:srgbClr val="00206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cstate="print"/>
          <a:srcRect/>
          <a:stretch>
            <a:fillRect/>
          </a:stretch>
        </p:blipFill>
        <p:spPr bwMode="auto">
          <a:xfrm>
            <a:off x="1295400" y="990600"/>
            <a:ext cx="6858000" cy="5586413"/>
          </a:xfrm>
          <a:prstGeom prst="rect">
            <a:avLst/>
          </a:prstGeom>
          <a:noFill/>
          <a:ln w="9525">
            <a:noFill/>
            <a:miter lim="800000"/>
            <a:headEnd/>
            <a:tailEnd/>
          </a:ln>
        </p:spPr>
      </p:pic>
      <p:sp>
        <p:nvSpPr>
          <p:cNvPr id="12291" name="TextBox 4"/>
          <p:cNvSpPr txBox="1">
            <a:spLocks noChangeArrowheads="1"/>
          </p:cNvSpPr>
          <p:nvPr/>
        </p:nvSpPr>
        <p:spPr bwMode="auto">
          <a:xfrm>
            <a:off x="762000" y="0"/>
            <a:ext cx="7696200" cy="830997"/>
          </a:xfrm>
          <a:prstGeom prst="rect">
            <a:avLst/>
          </a:prstGeom>
          <a:noFill/>
          <a:ln w="9525">
            <a:noFill/>
            <a:miter lim="800000"/>
            <a:headEnd/>
            <a:tailEnd/>
          </a:ln>
        </p:spPr>
        <p:txBody>
          <a:bodyPr>
            <a:spAutoFit/>
          </a:bodyPr>
          <a:lstStyle/>
          <a:p>
            <a:pPr algn="ctr">
              <a:defRPr/>
            </a:pPr>
            <a:r>
              <a:rPr lang="en-US" sz="2400" dirty="0">
                <a:solidFill>
                  <a:srgbClr val="002060"/>
                </a:solidFill>
                <a:effectLst>
                  <a:outerShdw blurRad="38100" dist="38100" dir="2700000" algn="tl">
                    <a:srgbClr val="000000">
                      <a:alpha val="43137"/>
                    </a:srgbClr>
                  </a:outerShdw>
                </a:effectLst>
              </a:rPr>
              <a:t>Vertically integrated water vapor at 4 (a), 6 (b), 8 (c), and 10 (d) </a:t>
            </a:r>
            <a:r>
              <a:rPr lang="en-US" sz="2400" dirty="0" smtClean="0">
                <a:solidFill>
                  <a:srgbClr val="002060"/>
                </a:solidFill>
                <a:effectLst>
                  <a:outerShdw blurRad="38100" dist="38100" dir="2700000" algn="tl">
                    <a:srgbClr val="000000">
                      <a:alpha val="43137"/>
                    </a:srgbClr>
                  </a:outerShdw>
                </a:effectLst>
              </a:rPr>
              <a:t>days   (Nolan </a:t>
            </a:r>
            <a:r>
              <a:rPr lang="en-US" sz="2400" dirty="0">
                <a:solidFill>
                  <a:srgbClr val="002060"/>
                </a:solidFill>
                <a:effectLst>
                  <a:outerShdw blurRad="38100" dist="38100" dir="2700000" algn="tl">
                    <a:srgbClr val="000000">
                      <a:alpha val="43137"/>
                    </a:srgbClr>
                  </a:outerShdw>
                </a:effectLst>
              </a:rPr>
              <a:t>et al., QJRMS, 2007)</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1159</TotalTime>
  <Words>2115</Words>
  <Application>Microsoft Office PowerPoint</Application>
  <PresentationFormat>On-screen Show (4:3)</PresentationFormat>
  <Paragraphs>260</Paragraphs>
  <Slides>89</Slides>
  <Notes>40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89</vt:i4>
      </vt:variant>
    </vt:vector>
  </HeadingPairs>
  <TitlesOfParts>
    <vt:vector size="92" baseType="lpstr">
      <vt:lpstr>Office Theme</vt:lpstr>
      <vt:lpstr>Equation</vt:lpstr>
      <vt:lpstr>MathType 6.0 Equation</vt:lpstr>
      <vt:lpstr>TROPICAL CYCLONES IN A WARMING WORLD</vt:lpstr>
      <vt:lpstr>Issues</vt:lpstr>
      <vt:lpstr>The Genesis Puzzle</vt:lpstr>
      <vt:lpstr>Slide 4</vt:lpstr>
      <vt:lpstr>Tropical Cyclones Often Develop from Cloud Clusters: When/Why Does Convection Form Clusters?</vt:lpstr>
      <vt:lpstr>Slide 6</vt:lpstr>
      <vt:lpstr>Simplest Statistical Equilibrium State:  Radiative-Convective Equilibrium</vt:lpstr>
      <vt:lpstr>Slide 8</vt:lpstr>
      <vt:lpstr>Slide 9</vt:lpstr>
      <vt:lpstr>Nolan et al., QJRMS, 2007</vt:lpstr>
      <vt:lpstr>Empirical Necessary Conditions for Self-Aggregation (after Held et al., 1993; Bretherton et al., 2005; Nolan et al.; 2007)</vt:lpstr>
      <vt:lpstr>Self-Aggregation is Temperature-Dependent (Nolan et al., 2007;  Emanuel and Khairoutdinov, in preparation, 2010)</vt:lpstr>
      <vt:lpstr>Extension to f-plane</vt:lpstr>
      <vt:lpstr>Intensity: Some Empirical Results</vt:lpstr>
      <vt:lpstr>Slide 15</vt:lpstr>
      <vt:lpstr>Slide 16</vt:lpstr>
      <vt:lpstr>Slide 17</vt:lpstr>
      <vt:lpstr>The Importance of Potential Intensity for Genesis and for Storm Intensity</vt:lpstr>
      <vt:lpstr>Slide 19</vt:lpstr>
      <vt:lpstr>Theoretical Upper Bound on Hurricane Maximum Wind Speed:</vt:lpstr>
      <vt:lpstr>Slide 21</vt:lpstr>
      <vt:lpstr>Slide 22</vt:lpstr>
      <vt:lpstr>Empirical Evidence for the Importance of Potential Intensity to TC Genesis: A Genesis Potential Index (GPI)</vt:lpstr>
      <vt:lpstr>New Genesis Potential Index:</vt:lpstr>
      <vt:lpstr>Performance</vt:lpstr>
      <vt:lpstr>Basin Frequencies</vt:lpstr>
      <vt:lpstr>Spatial Distribution</vt:lpstr>
      <vt:lpstr>Slide 28</vt:lpstr>
      <vt:lpstr>Climate Control of Potential Intensity</vt:lpstr>
      <vt:lpstr>Slide 30</vt:lpstr>
      <vt:lpstr>Slide 31</vt:lpstr>
      <vt:lpstr>Slide 32</vt:lpstr>
      <vt:lpstr>Slide 33</vt:lpstr>
      <vt:lpstr>Slide 34</vt:lpstr>
      <vt:lpstr>Surface wind speeds have not changed much since 1980. Key variable:  Outflow temperature, which in general decreases with:</vt:lpstr>
      <vt:lpstr>Importance of Trends in Outflow Temperature</vt:lpstr>
      <vt:lpstr>Slide 37</vt:lpstr>
      <vt:lpstr>Does NCEP Reanalysis Capture Lower Stratospheric Cooling?</vt:lpstr>
      <vt:lpstr>Slide 39</vt:lpstr>
      <vt:lpstr>Do AGCMs Capture Lower Stratospheric Cooling?</vt:lpstr>
      <vt:lpstr>But AGCMs, driven by observed SSTs, do not get the cooling!</vt:lpstr>
      <vt:lpstr>As a result, they miss the recent increase in potential intensity</vt:lpstr>
      <vt:lpstr>1979-1999 Temperature Trends, 30S-30N. Red:  Radiosondes; Solid Black: Mean of Models with Ozone; Dashed Black: Mean of Models without Ozone (Cordero and Forster, 2006)</vt:lpstr>
      <vt:lpstr>Ozone may not explain spatial pattern of cooling (Fu and Wallace, Science, 2006)</vt:lpstr>
      <vt:lpstr>Stratospheric Compensation</vt:lpstr>
      <vt:lpstr>Our Approach to TC Downscaling</vt:lpstr>
      <vt:lpstr>Slide 47</vt:lpstr>
      <vt:lpstr>Cumulative Distribution of Storm Lifetime Peak Wind Speed, with Sample of 2946 Synthetic Tracks</vt:lpstr>
      <vt:lpstr>Year by Year Comparison with Best Track and with Knutson et al., 2007</vt:lpstr>
      <vt:lpstr>Application to Re-analyses and AGCMs</vt:lpstr>
      <vt:lpstr>Slide 51</vt:lpstr>
      <vt:lpstr>Slide 52</vt:lpstr>
      <vt:lpstr>Slide 53</vt:lpstr>
      <vt:lpstr>Change in Power Dissipation with Global Warming</vt:lpstr>
      <vt:lpstr>Probability Density by Storm Lifetime Peak Wind Speed, Explicit and Downscaled Events</vt:lpstr>
      <vt:lpstr>Summary</vt:lpstr>
      <vt:lpstr>Slide 57</vt:lpstr>
      <vt:lpstr>Slide 58</vt:lpstr>
      <vt:lpstr>Feedback of Global Tropical Cyclone Activity on the Climate System </vt:lpstr>
      <vt:lpstr>Slide 60</vt:lpstr>
      <vt:lpstr>Slide 61</vt:lpstr>
      <vt:lpstr>Slide 62</vt:lpstr>
      <vt:lpstr>Slide 63</vt:lpstr>
      <vt:lpstr>Slide 64</vt:lpstr>
      <vt:lpstr>Slide 65</vt:lpstr>
      <vt:lpstr>Slide 66</vt:lpstr>
      <vt:lpstr>Slide 67</vt:lpstr>
      <vt:lpstr>Slide 68</vt:lpstr>
      <vt:lpstr>Slide 69</vt:lpstr>
      <vt:lpstr>What is Causing Changes in Tropical Atlantic Sea Surface Temperature?</vt:lpstr>
      <vt:lpstr>Slide 71</vt:lpstr>
      <vt:lpstr>Slide 72</vt:lpstr>
      <vt:lpstr>Slide 73</vt:lpstr>
      <vt:lpstr>Slide 74</vt:lpstr>
      <vt:lpstr>Slide 75</vt:lpstr>
      <vt:lpstr>Pushing Back the Record of Tropical Cyclone Activity:  Paleotempestology </vt:lpstr>
      <vt:lpstr>Slide 77</vt:lpstr>
      <vt:lpstr>Slide 78</vt:lpstr>
      <vt:lpstr>Slide 79</vt:lpstr>
      <vt:lpstr>Inferences from Modeling</vt:lpstr>
      <vt:lpstr>The Problem:</vt:lpstr>
      <vt:lpstr>Slide 82</vt:lpstr>
      <vt:lpstr>Slide 83</vt:lpstr>
      <vt:lpstr>Slide 84</vt:lpstr>
      <vt:lpstr>Decomposition of PDI Trends</vt:lpstr>
      <vt:lpstr>Sensitivity to Shear and Potential Intensity</vt:lpstr>
      <vt:lpstr>Reminder: Problems with Potential Intensities</vt:lpstr>
      <vt:lpstr>Slide 88</vt:lpstr>
      <vt:lpstr>Slide 89</vt:lpstr>
    </vt:vector>
  </TitlesOfParts>
  <Company>Sony Electronics,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Cyclones and Climate: Some New Findings</dc:title>
  <dc:creator>Kerry Emanuel</dc:creator>
  <cp:lastModifiedBy>Kerry Emanuel</cp:lastModifiedBy>
  <cp:revision>28</cp:revision>
  <dcterms:created xsi:type="dcterms:W3CDTF">2009-10-19T11:54:34Z</dcterms:created>
  <dcterms:modified xsi:type="dcterms:W3CDTF">2010-06-22T19:24:40Z</dcterms:modified>
</cp:coreProperties>
</file>