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06" r:id="rId3"/>
    <p:sldId id="309" r:id="rId4"/>
    <p:sldId id="258" r:id="rId5"/>
    <p:sldId id="259" r:id="rId6"/>
    <p:sldId id="264" r:id="rId7"/>
    <p:sldId id="269" r:id="rId8"/>
    <p:sldId id="274" r:id="rId9"/>
    <p:sldId id="276" r:id="rId10"/>
    <p:sldId id="277" r:id="rId11"/>
    <p:sldId id="278" r:id="rId12"/>
    <p:sldId id="279" r:id="rId13"/>
    <p:sldId id="280" r:id="rId14"/>
    <p:sldId id="282" r:id="rId15"/>
    <p:sldId id="310" r:id="rId16"/>
    <p:sldId id="311" r:id="rId17"/>
    <p:sldId id="312" r:id="rId18"/>
    <p:sldId id="288" r:id="rId19"/>
    <p:sldId id="289" r:id="rId20"/>
    <p:sldId id="290" r:id="rId21"/>
    <p:sldId id="291" r:id="rId22"/>
    <p:sldId id="329" r:id="rId23"/>
    <p:sldId id="342" r:id="rId24"/>
    <p:sldId id="343" r:id="rId25"/>
    <p:sldId id="344" r:id="rId26"/>
    <p:sldId id="297" r:id="rId27"/>
    <p:sldId id="298" r:id="rId28"/>
    <p:sldId id="305" r:id="rId29"/>
    <p:sldId id="345" r:id="rId30"/>
    <p:sldId id="332" r:id="rId31"/>
    <p:sldId id="333" r:id="rId32"/>
    <p:sldId id="334" r:id="rId33"/>
    <p:sldId id="335" r:id="rId34"/>
    <p:sldId id="336" r:id="rId35"/>
    <p:sldId id="337" r:id="rId36"/>
    <p:sldId id="338" r:id="rId37"/>
    <p:sldId id="339" r:id="rId38"/>
    <p:sldId id="340" r:id="rId39"/>
    <p:sldId id="34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ABC8B-75E8-4533-B63F-DCA8451210E2}" type="datetimeFigureOut">
              <a:rPr lang="en-US" smtClean="0"/>
              <a:pPr/>
              <a:t>12/11/2009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33BE0-C2F1-490D-9269-CC618DB9A4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00DBDC-076F-4398-BD32-9FB6D17C5554}" type="slidenum">
              <a:rPr lang="en-US" sz="1200"/>
              <a:pPr algn="r"/>
              <a:t>1</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Are hurricanes becoming more powerful and destructive?  Are these changes due to a natural cycle of hurricane activity or are they caused by human-induced climate change?  Although this is currently a hot debate among scientists, new research suggests that the destructive potential of hurricanes is increasing due to the heating of the oceans. </a:t>
            </a:r>
          </a:p>
          <a:p>
            <a:endParaRPr lang="en-US" smtClean="0"/>
          </a:p>
          <a:p>
            <a:r>
              <a:rPr lang="en-US" smtClean="0"/>
              <a:t>Image: Satellite image of Hurricane Floyd approaching the east coast of Florida in 1999.  The image has been digitally enhanced to lend a three-dimensional perspective.  Credit: NASA/Goddard Space Flight Center.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E56CBCE-777D-42AD-9847-2B048DBED3DF}" type="slidenum">
              <a:rPr lang="en-US" smtClean="0"/>
              <a:pPr>
                <a:defRPr/>
              </a:pPr>
              <a:t>19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D9FF0C-B6AD-4E7C-A40B-EC6ECCD6510C}" type="slidenum">
              <a:rPr lang="en-US" sz="1200"/>
              <a:pPr algn="r"/>
              <a:t>20</a:t>
            </a:fld>
            <a:endParaRPr lang="en-US" sz="120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1959FF-90E7-41E1-AAA5-6895DDFA690A}" type="slidenum">
              <a:rPr lang="en-US" sz="1200"/>
              <a:pPr algn="r"/>
              <a:t>20</a:t>
            </a:fld>
            <a:endParaRPr 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3BD11F-07CA-4887-8063-9EFB40CA4D94}" type="slidenum">
              <a:rPr lang="en-US" sz="1200"/>
              <a:pPr algn="r"/>
              <a:t>21</a:t>
            </a:fld>
            <a:endParaRPr lang="en-US" sz="120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FF3920-0E82-43BE-B3B1-44DF2D3AF107}" type="slidenum">
              <a:rPr lang="en-US" sz="1200"/>
              <a:pPr algn="r"/>
              <a:t>21</a:t>
            </a:fld>
            <a:endParaRPr lang="en-US"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4B1B3909-0410-4E40-9A59-A9DE4C472721}" type="slidenum">
              <a:rPr lang="en-US" smtClean="0"/>
              <a:pPr>
                <a:defRPr/>
              </a:pPr>
              <a:t>26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27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28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0ACDF2F-F273-42A2-BFEB-EE725052766C}" type="slidenum">
              <a:rPr lang="en-US" smtClean="0"/>
              <a:pPr/>
              <a:t>30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2E92EA5-EF5A-4323-9FFF-12E566953F1F}" type="slidenum">
              <a:rPr lang="en-US" smtClean="0"/>
              <a:pPr/>
              <a:t>31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2CEA78-20DE-43D3-81D0-F7FD35B7935D}" type="slidenum">
              <a:rPr lang="en-US" smtClean="0"/>
              <a:pPr/>
              <a:t>32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5CEEC3FB-6E32-4933-A4D3-012AD448EED0}" type="slidenum">
              <a:rPr lang="en-US" smtClean="0"/>
              <a:pPr>
                <a:defRPr/>
              </a:pPr>
              <a:t>33</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9D72D-4BF9-4435-BC0A-ED0DF5BAB410}" type="slidenum">
              <a:rPr lang="en-US" sz="1200"/>
              <a:pPr algn="r"/>
              <a:t>33</a:t>
            </a:fld>
            <a:endParaRPr lang="en-US" sz="1200"/>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B4DD6D4F-C36A-4547-879F-5D6F603C8A0D}" type="slidenum">
              <a:rPr lang="en-US" smtClean="0"/>
              <a:pPr>
                <a:defRPr/>
              </a:pPr>
              <a:t>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DF0785-ECAA-4D92-B276-AC8589893754}" type="slidenum">
              <a:rPr lang="en-US" smtClean="0">
                <a:latin typeface="Arial" pitchFamily="34" charset="0"/>
              </a:rPr>
              <a:pPr fontAlgn="base">
                <a:spcBef>
                  <a:spcPct val="0"/>
                </a:spcBef>
                <a:spcAft>
                  <a:spcPct val="0"/>
                </a:spcAft>
              </a:pPr>
              <a:t>34</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81912-4841-46DA-A69A-E6B03BB04632}"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9E16-4896-432B-B748-73A674FB1E29}"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7589F106-B785-42DA-85F3-F975EA27120B}" type="slidenum">
              <a:rPr lang="en-US" smtClean="0">
                <a:latin typeface="Arial" pitchFamily="34" charset="0"/>
              </a:rPr>
              <a:pPr>
                <a:defRPr/>
              </a:pPr>
              <a:t>38</a:t>
            </a:fld>
            <a:endParaRPr lang="en-US" smtClean="0">
              <a:latin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8451E-11EE-4501-8E7F-FF00FE568170}" type="slidenum">
              <a:rPr lang="en-US"/>
              <a:pPr/>
              <a:t>7</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AD8D3-CB1E-4992-9F12-D1D718B298BC}" type="slidenum">
              <a:rPr lang="en-US"/>
              <a:pPr/>
              <a:t>8</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05620CB-912D-431A-AB31-B4E543C68ED8}" type="slidenum">
              <a:rPr lang="en-US" sz="1200">
                <a:latin typeface="+mn-lt"/>
                <a:cs typeface="+mn-cs"/>
              </a:rPr>
              <a:pPr algn="r" fontAlgn="auto">
                <a:spcBef>
                  <a:spcPts val="0"/>
                </a:spcBef>
                <a:spcAft>
                  <a:spcPts val="0"/>
                </a:spcAft>
                <a:defRPr/>
              </a:pPr>
              <a:t>10</a:t>
            </a:fld>
            <a:endParaRPr lang="en-US" sz="1200" dirty="0">
              <a:latin typeface="+mn-lt"/>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5001F7-0756-47FA-B148-C64553E1A13E}" type="slidenum">
              <a:rPr lang="en-US" sz="1200"/>
              <a:pPr algn="r"/>
              <a:t>12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106A17A9-D095-424F-8F54-3A4821AADDC1}" type="slidenum">
              <a:rPr lang="en-US" sz="1200"/>
              <a:pPr algn="r"/>
              <a:t>13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A6BA8BB-1C88-4506-9CC3-A349AE0CAA72}" type="slidenum">
              <a:rPr lang="en-US" smtClean="0"/>
              <a:pPr>
                <a:defRPr/>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93132EB0-15E3-42F4-9781-F91C680E8F2E}" type="slidenum">
              <a:rPr lang="en-US" smtClean="0"/>
              <a:pPr>
                <a:defRPr/>
              </a:pPr>
              <a:t>18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61E2E-4A16-4326-A198-BA3D1CB62F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5EAE3-EFA9-4C97-8C5B-A740C635CC7F}"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980AB-998B-4751-9397-A2E8EF4F91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5EAE3-EFA9-4C97-8C5B-A740C635CC7F}" type="datetimeFigureOut">
              <a:rPr lang="en-US" smtClean="0"/>
              <a:pPr/>
              <a:t>12/11/2009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980AB-998B-4751-9397-A2E8EF4F91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idx="4294967295"/>
          </p:nvPr>
        </p:nvSpPr>
        <p:spPr>
          <a:xfrm>
            <a:off x="1066800" y="685800"/>
            <a:ext cx="7772400" cy="1981200"/>
          </a:xfrm>
          <a:effectLst>
            <a:outerShdw dist="35921" dir="2700000" algn="ctr" rotWithShape="0">
              <a:schemeClr val="tx1"/>
            </a:outerShdw>
          </a:effectLst>
        </p:spPr>
        <p:txBody>
          <a:bodyPr>
            <a:normAutofit fontScale="90000"/>
          </a:bodyPr>
          <a:lstStyle/>
          <a:p>
            <a:r>
              <a:rPr lang="en-US" sz="4800" b="1" dirty="0" smtClean="0">
                <a:solidFill>
                  <a:srgbClr val="FFFF00"/>
                </a:solidFill>
              </a:rPr>
              <a:t>Using Physics to Generate Tropical Cyclone Event Catalogs</a:t>
            </a:r>
            <a:endParaRPr lang="en-US" sz="4800" dirty="0">
              <a:solidFill>
                <a:srgbClr val="FFFF00"/>
              </a:solidFill>
            </a:endParaRPr>
          </a:p>
        </p:txBody>
      </p:sp>
      <p:sp>
        <p:nvSpPr>
          <p:cNvPr id="3076" name="Rectangle 4"/>
          <p:cNvSpPr>
            <a:spLocks noGrp="1" noChangeArrowheads="1"/>
          </p:cNvSpPr>
          <p:nvPr>
            <p:ph type="subTitle" idx="4294967295"/>
          </p:nvPr>
        </p:nvSpPr>
        <p:spPr>
          <a:xfrm>
            <a:off x="304800" y="5181600"/>
            <a:ext cx="7010400" cy="1524000"/>
          </a:xfrm>
        </p:spPr>
        <p:txBody>
          <a:bodyPr/>
          <a:lstStyle/>
          <a:p>
            <a:pPr marL="0" indent="0">
              <a:lnSpc>
                <a:spcPct val="90000"/>
              </a:lnSpc>
              <a:buFontTx/>
              <a:buNone/>
            </a:pPr>
            <a:r>
              <a:rPr lang="en-US" b="1" dirty="0" smtClean="0">
                <a:solidFill>
                  <a:srgbClr val="002266"/>
                </a:solidFill>
              </a:rPr>
              <a:t>Kerry </a:t>
            </a:r>
            <a:r>
              <a:rPr lang="en-US" b="1" dirty="0" smtClean="0">
                <a:solidFill>
                  <a:srgbClr val="002266"/>
                </a:solidFill>
              </a:rPr>
              <a:t>Emanuel and Sai Ravela</a:t>
            </a:r>
            <a:endParaRPr lang="en-US" b="1" dirty="0" smtClean="0">
              <a:solidFill>
                <a:srgbClr val="002266"/>
              </a:solidFill>
            </a:endParaRPr>
          </a:p>
          <a:p>
            <a:pPr marL="0" indent="0">
              <a:lnSpc>
                <a:spcPct val="90000"/>
              </a:lnSpc>
              <a:buFontTx/>
              <a:buNone/>
            </a:pPr>
            <a:r>
              <a:rPr lang="en-US" b="1" dirty="0" smtClean="0">
                <a:solidFill>
                  <a:srgbClr val="002266"/>
                </a:solidFill>
              </a:rPr>
              <a:t>Massachusetts Institute of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ss007e14908"/>
          <p:cNvPicPr>
            <a:picLocks noGrp="1" noChangeAspect="1" noChangeArrowheads="1"/>
          </p:cNvPicPr>
          <p:nvPr>
            <p:ph sz="half" idx="4294967295"/>
          </p:nvPr>
        </p:nvPicPr>
        <p:blipFill>
          <a:blip r:embed="rId3" cstate="print">
            <a:lum bright="36000" contrast="-54000"/>
          </a:blip>
          <a:srcRect b="4210"/>
          <a:stretch>
            <a:fillRect/>
          </a:stretch>
        </p:blipFill>
        <p:spPr>
          <a:xfrm>
            <a:off x="0" y="0"/>
            <a:ext cx="9144000" cy="6858000"/>
          </a:xfrm>
        </p:spPr>
      </p:pic>
      <p:sp>
        <p:nvSpPr>
          <p:cNvPr id="181251" name="Rectangle 3"/>
          <p:cNvSpPr>
            <a:spLocks noGrp="1" noChangeArrowheads="1"/>
          </p:cNvSpPr>
          <p:nvPr>
            <p:ph type="title" idx="4294967295"/>
          </p:nvPr>
        </p:nvSpPr>
        <p:spPr>
          <a:xfrm>
            <a:off x="457200" y="152400"/>
            <a:ext cx="8229600" cy="914400"/>
          </a:xfrm>
        </p:spPr>
        <p:txBody>
          <a:bodyPr/>
          <a:lstStyle/>
          <a:p>
            <a:pPr eaLnBrk="1" hangingPunct="1">
              <a:defRPr/>
            </a:pPr>
            <a:r>
              <a:rPr lang="en-US" b="1" dirty="0" smtClean="0">
                <a:solidFill>
                  <a:srgbClr val="FFFF00"/>
                </a:solidFill>
                <a:effectLst>
                  <a:outerShdw blurRad="38100" dist="38100" dir="2700000" algn="tl">
                    <a:srgbClr val="C0C0C0"/>
                  </a:outerShdw>
                </a:effectLst>
              </a:rPr>
              <a:t>Approach:</a:t>
            </a:r>
          </a:p>
        </p:txBody>
      </p:sp>
      <p:sp>
        <p:nvSpPr>
          <p:cNvPr id="21508" name="Rectangle 4"/>
          <p:cNvSpPr>
            <a:spLocks noGrp="1" noChangeArrowheads="1"/>
          </p:cNvSpPr>
          <p:nvPr>
            <p:ph type="body" sz="half" idx="4294967295"/>
          </p:nvPr>
        </p:nvSpPr>
        <p:spPr>
          <a:xfrm>
            <a:off x="457200" y="1219200"/>
            <a:ext cx="8382000" cy="5486400"/>
          </a:xfrm>
        </p:spPr>
        <p:txBody>
          <a:bodyPr>
            <a:normAutofit lnSpcReduction="10000"/>
          </a:bodyPr>
          <a:lstStyle/>
          <a:p>
            <a:pPr eaLnBrk="1" hangingPunct="1">
              <a:lnSpc>
                <a:spcPct val="90000"/>
              </a:lnSpc>
            </a:pPr>
            <a:r>
              <a:rPr lang="en-US" sz="2800" b="1" dirty="0" smtClean="0">
                <a:solidFill>
                  <a:srgbClr val="002060"/>
                </a:solidFill>
              </a:rPr>
              <a:t>Step 1</a:t>
            </a:r>
            <a:r>
              <a:rPr lang="en-US" sz="2800" dirty="0" smtClean="0">
                <a:solidFill>
                  <a:srgbClr val="002060"/>
                </a:solidFill>
              </a:rPr>
              <a:t>: Seed each ocean basin with a very large number of weak, randomly located cyclones</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2</a:t>
            </a:r>
            <a:r>
              <a:rPr lang="en-US" sz="2800" dirty="0" smtClean="0">
                <a:solidFill>
                  <a:srgbClr val="002060"/>
                </a:solidFill>
              </a:rPr>
              <a:t>: Cyclones are assumed to move with the large scale atmospheric flow in which they are embedded, plus a correction for </a:t>
            </a:r>
            <a:r>
              <a:rPr lang="en-US" sz="2800" dirty="0" smtClean="0">
                <a:solidFill>
                  <a:srgbClr val="002060"/>
                </a:solidFill>
              </a:rPr>
              <a:t>earth rotation and curvature</a:t>
            </a:r>
            <a:endParaRPr lang="en-US" sz="2800" dirty="0" smtClean="0">
              <a:solidFill>
                <a:srgbClr val="002060"/>
              </a:solidFill>
            </a:endParaRP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3</a:t>
            </a:r>
            <a:r>
              <a:rPr lang="en-US" sz="2800" dirty="0" smtClean="0">
                <a:solidFill>
                  <a:srgbClr val="002060"/>
                </a:solidFill>
              </a:rPr>
              <a:t>: Run the CHIPS model for each cyclone, and note how many achieve at least tropical storm strength</a:t>
            </a:r>
          </a:p>
          <a:p>
            <a:pPr eaLnBrk="1" hangingPunct="1">
              <a:lnSpc>
                <a:spcPct val="90000"/>
              </a:lnSpc>
            </a:pPr>
            <a:endParaRPr lang="en-US" sz="2800" dirty="0" smtClean="0">
              <a:solidFill>
                <a:srgbClr val="002060"/>
              </a:solidFill>
            </a:endParaRPr>
          </a:p>
          <a:p>
            <a:pPr eaLnBrk="1" hangingPunct="1">
              <a:lnSpc>
                <a:spcPct val="90000"/>
              </a:lnSpc>
            </a:pPr>
            <a:r>
              <a:rPr lang="en-US" sz="2800" b="1" dirty="0" smtClean="0">
                <a:solidFill>
                  <a:srgbClr val="002060"/>
                </a:solidFill>
              </a:rPr>
              <a:t>Step 4:</a:t>
            </a:r>
            <a:r>
              <a:rPr lang="en-US" sz="2800" dirty="0" smtClean="0">
                <a:solidFill>
                  <a:srgbClr val="002060"/>
                </a:solidFill>
              </a:rPr>
              <a:t> Using the small fraction of surviving events, determine storm statistics. </a:t>
            </a:r>
          </a:p>
        </p:txBody>
      </p:sp>
      <p:sp>
        <p:nvSpPr>
          <p:cNvPr id="5" name="TextBox 4"/>
          <p:cNvSpPr txBox="1"/>
          <p:nvPr/>
        </p:nvSpPr>
        <p:spPr>
          <a:xfrm>
            <a:off x="533400" y="6324600"/>
            <a:ext cx="8153400" cy="461665"/>
          </a:xfrm>
          <a:prstGeom prst="rect">
            <a:avLst/>
          </a:prstGeom>
          <a:noFill/>
        </p:spPr>
        <p:txBody>
          <a:bodyPr wrap="square" rtlCol="0">
            <a:spAutoFit/>
          </a:bodyPr>
          <a:lstStyle/>
          <a:p>
            <a:r>
              <a:rPr lang="en-US" sz="2400" dirty="0" smtClean="0"/>
              <a:t>Details:  Emanuel et al</a:t>
            </a:r>
            <a:r>
              <a:rPr lang="en-US" sz="2400" i="1" dirty="0" smtClean="0"/>
              <a:t>., </a:t>
            </a:r>
            <a:r>
              <a:rPr lang="en-US" sz="2400" i="1" dirty="0" smtClean="0"/>
              <a:t>Bull. Amer. Meteor. Soc</a:t>
            </a:r>
            <a:r>
              <a:rPr lang="en-US" sz="2400" dirty="0" smtClean="0"/>
              <a:t>., </a:t>
            </a:r>
            <a:r>
              <a:rPr lang="en-US" sz="2400" dirty="0" smtClean="0"/>
              <a:t>2008</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382000" cy="1077913"/>
          </a:xfrm>
          <a:prstGeom prst="rect">
            <a:avLst/>
          </a:prstGeom>
          <a:noFill/>
        </p:spPr>
        <p:txBody>
          <a:bodyPr>
            <a:spAutoFit/>
          </a:bodyPr>
          <a:lstStyle/>
          <a:p>
            <a:pPr algn="ctr" fontAlgn="auto">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n-lt"/>
                <a:cs typeface="+mn-cs"/>
              </a:rPr>
              <a:t>200 Synthetic U.S. Landfalling tracks (color coded by </a:t>
            </a:r>
            <a:r>
              <a:rPr lang="en-US" sz="3200" dirty="0" err="1">
                <a:solidFill>
                  <a:srgbClr val="FFFF00"/>
                </a:solidFill>
                <a:effectLst>
                  <a:outerShdw blurRad="38100" dist="38100" dir="2700000" algn="tl">
                    <a:srgbClr val="000000">
                      <a:alpha val="43137"/>
                    </a:srgbClr>
                  </a:outerShdw>
                </a:effectLst>
                <a:latin typeface="+mn-lt"/>
                <a:cs typeface="+mn-cs"/>
              </a:rPr>
              <a:t>Saffir</a:t>
            </a:r>
            <a:r>
              <a:rPr lang="en-US" sz="3200" dirty="0">
                <a:solidFill>
                  <a:srgbClr val="FFFF00"/>
                </a:solidFill>
                <a:effectLst>
                  <a:outerShdw blurRad="38100" dist="38100" dir="2700000" algn="tl">
                    <a:srgbClr val="000000">
                      <a:alpha val="43137"/>
                    </a:srgbClr>
                  </a:outerShdw>
                </a:effectLst>
                <a:latin typeface="+mn-lt"/>
                <a:cs typeface="+mn-cs"/>
              </a:rPr>
              <a:t>-Simpson Scale)</a:t>
            </a:r>
          </a:p>
        </p:txBody>
      </p:sp>
      <p:pic>
        <p:nvPicPr>
          <p:cNvPr id="22531" name="Picture 4" descr="C:\Users\Kerry Emaanuel\Riskproject\atlanticnew\random_200t.PNG"/>
          <p:cNvPicPr>
            <a:picLocks noChangeAspect="1" noChangeArrowheads="1"/>
          </p:cNvPicPr>
          <p:nvPr/>
        </p:nvPicPr>
        <p:blipFill>
          <a:blip r:embed="rId2" cstate="print"/>
          <a:srcRect/>
          <a:stretch>
            <a:fillRect/>
          </a:stretch>
        </p:blipFill>
        <p:spPr bwMode="auto">
          <a:xfrm>
            <a:off x="438150" y="954088"/>
            <a:ext cx="8020050" cy="59039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39269" name="Rectangle 5"/>
          <p:cNvSpPr>
            <a:spLocks noGrp="1" noChangeArrowheads="1"/>
          </p:cNvSpPr>
          <p:nvPr>
            <p:ph type="title" idx="4294967295"/>
          </p:nvPr>
        </p:nvSpPr>
        <p:spPr>
          <a:xfrm>
            <a:off x="457200" y="152400"/>
            <a:ext cx="8229600" cy="1143000"/>
          </a:xfrm>
        </p:spPr>
        <p:txBody>
          <a:bodyPr/>
          <a:lstStyle/>
          <a:p>
            <a:pPr eaLnBrk="1" hangingPunct="1">
              <a:defRPr/>
            </a:pPr>
            <a:r>
              <a:rPr lang="en-US" dirty="0" smtClean="0">
                <a:solidFill>
                  <a:srgbClr val="FFFF00"/>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a:lstStyle/>
          <a:p>
            <a:pPr eaLnBrk="1" hangingPunct="1">
              <a:defRPr/>
            </a:pPr>
            <a:r>
              <a:rPr lang="en-US" b="1" dirty="0" smtClean="0">
                <a:solidFill>
                  <a:srgbClr val="002060"/>
                </a:solidFill>
                <a:effectLst>
                  <a:outerShdw blurRad="38100" dist="38100" dir="2700000" algn="tl">
                    <a:srgbClr val="C0C0C0"/>
                  </a:outerShdw>
                </a:effectLst>
              </a:rPr>
              <a:t>Absolute genesis frequency calibrated to North Atlantic during the period 1980-2005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41315" name="Rectangle 3"/>
          <p:cNvSpPr>
            <a:spLocks noGrp="1" noChangeArrowheads="1"/>
          </p:cNvSpPr>
          <p:nvPr>
            <p:ph type="title" idx="4294967295"/>
          </p:nvPr>
        </p:nvSpPr>
        <p:spPr>
          <a:xfrm>
            <a:off x="457200" y="0"/>
            <a:ext cx="8229600" cy="1143000"/>
          </a:xfrm>
        </p:spPr>
        <p:txBody>
          <a:bodyPr/>
          <a:lstStyle/>
          <a:p>
            <a:pPr eaLnBrk="1" hangingPunct="1">
              <a:defRPr/>
            </a:pPr>
            <a:r>
              <a:rPr lang="en-US" smtClean="0">
                <a:solidFill>
                  <a:srgbClr val="FFFF00"/>
                </a:solidFill>
                <a:effectLst>
                  <a:outerShdw blurRad="38100" dist="38100" dir="2700000" algn="tl">
                    <a:srgbClr val="C0C0C0"/>
                  </a:outerShdw>
                </a:effectLst>
              </a:rPr>
              <a:t>Genesis rates</a:t>
            </a:r>
          </a:p>
        </p:txBody>
      </p:sp>
      <p:pic>
        <p:nvPicPr>
          <p:cNvPr id="24580" name="Picture 8" descr="basin_freqt"/>
          <p:cNvPicPr>
            <a:picLocks noGrp="1" noChangeAspect="1" noChangeArrowheads="1"/>
          </p:cNvPicPr>
          <p:nvPr>
            <p:ph idx="4294967295"/>
          </p:nvPr>
        </p:nvPicPr>
        <p:blipFill>
          <a:blip r:embed="rId4" cstate="print"/>
          <a:srcRect/>
          <a:stretch>
            <a:fillRect/>
          </a:stretch>
        </p:blipFill>
        <p:spPr>
          <a:xfrm>
            <a:off x="1219200" y="1349375"/>
            <a:ext cx="6781800" cy="5084763"/>
          </a:xfrm>
        </p:spPr>
      </p:pic>
      <p:sp>
        <p:nvSpPr>
          <p:cNvPr id="175109" name="Text Box 5"/>
          <p:cNvSpPr txBox="1">
            <a:spLocks noChangeArrowheads="1"/>
          </p:cNvSpPr>
          <p:nvPr/>
        </p:nvSpPr>
        <p:spPr bwMode="auto">
          <a:xfrm>
            <a:off x="2133600" y="4038600"/>
            <a:ext cx="1143000"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accent2"/>
                </a:solidFill>
                <a:effectLst>
                  <a:outerShdw blurRad="38100" dist="38100" dir="2700000" algn="tl">
                    <a:srgbClr val="C0C0C0"/>
                  </a:outerShdw>
                </a:effectLst>
                <a:latin typeface="Arial" pitchFamily="34" charset="0"/>
                <a:cs typeface="+mn-cs"/>
              </a:rPr>
              <a:t>Atlantic</a:t>
            </a:r>
          </a:p>
        </p:txBody>
      </p:sp>
      <p:sp>
        <p:nvSpPr>
          <p:cNvPr id="24582"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Eastern North Pacific</a:t>
            </a:r>
          </a:p>
        </p:txBody>
      </p:sp>
      <p:sp>
        <p:nvSpPr>
          <p:cNvPr id="24583" name="Text Box 7"/>
          <p:cNvSpPr txBox="1">
            <a:spLocks noChangeArrowheads="1"/>
          </p:cNvSpPr>
          <p:nvPr/>
        </p:nvSpPr>
        <p:spPr bwMode="auto">
          <a:xfrm>
            <a:off x="3581400" y="1600200"/>
            <a:ext cx="2286000" cy="7016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Western North Pacific</a:t>
            </a:r>
          </a:p>
        </p:txBody>
      </p:sp>
      <p:sp>
        <p:nvSpPr>
          <p:cNvPr id="24584" name="Text Box 8"/>
          <p:cNvSpPr txBox="1">
            <a:spLocks noChangeArrowheads="1"/>
          </p:cNvSpPr>
          <p:nvPr/>
        </p:nvSpPr>
        <p:spPr bwMode="auto">
          <a:xfrm>
            <a:off x="5105400" y="3962400"/>
            <a:ext cx="1219200" cy="10064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North Indian Ocean</a:t>
            </a:r>
          </a:p>
        </p:txBody>
      </p:sp>
      <p:sp>
        <p:nvSpPr>
          <p:cNvPr id="24585" name="Text Box 9"/>
          <p:cNvSpPr txBox="1">
            <a:spLocks noChangeArrowheads="1"/>
          </p:cNvSpPr>
          <p:nvPr/>
        </p:nvSpPr>
        <p:spPr bwMode="auto">
          <a:xfrm>
            <a:off x="5562600" y="1676400"/>
            <a:ext cx="2209800" cy="7016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rPr>
              <a:t>Southern Hemisphere</a:t>
            </a:r>
          </a:p>
        </p:txBody>
      </p:sp>
      <p:sp>
        <p:nvSpPr>
          <p:cNvPr id="175114" name="Text Box 10"/>
          <p:cNvSpPr txBox="1">
            <a:spLocks noChangeArrowheads="1"/>
          </p:cNvSpPr>
          <p:nvPr/>
        </p:nvSpPr>
        <p:spPr bwMode="auto">
          <a:xfrm>
            <a:off x="1219200" y="6324600"/>
            <a:ext cx="2743200"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accent2"/>
                </a:solidFill>
                <a:effectLst>
                  <a:outerShdw blurRad="38100" dist="38100" dir="2700000" algn="tl">
                    <a:srgbClr val="C0C0C0"/>
                  </a:outerShdw>
                </a:effectLst>
                <a:latin typeface="Arial" pitchFamily="34" charset="0"/>
                <a:cs typeface="+mn-cs"/>
              </a:rPr>
              <a:t>Calibrated to Atlantic</a:t>
            </a:r>
          </a:p>
        </p:txBody>
      </p:sp>
      <p:sp>
        <p:nvSpPr>
          <p:cNvPr id="24587" name="Line 11"/>
          <p:cNvSpPr>
            <a:spLocks noChangeShapeType="1"/>
          </p:cNvSpPr>
          <p:nvPr/>
        </p:nvSpPr>
        <p:spPr bwMode="auto">
          <a:xfrm flipV="1">
            <a:off x="1905000" y="5943600"/>
            <a:ext cx="457200" cy="457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0"/>
            <a:ext cx="8229600" cy="944562"/>
          </a:xfrm>
        </p:spPr>
        <p:txBody>
          <a:bodyPr>
            <a:normAutofit fontScale="90000"/>
          </a:bodyPr>
          <a:lstStyle/>
          <a:p>
            <a:pPr>
              <a:defRPr/>
            </a:pPr>
            <a:r>
              <a:rPr lang="en-US" sz="3200" dirty="0">
                <a:solidFill>
                  <a:srgbClr val="FFFF00"/>
                </a:solidFill>
                <a:effectLst>
                  <a:outerShdw blurRad="38100" dist="38100" dir="2700000" algn="tl">
                    <a:srgbClr val="C0C0C0"/>
                  </a:outerShdw>
                </a:effectLst>
              </a:rPr>
              <a:t>Cumulative Distribution of Storm Lifetime Peak Wind Speed, with Sample of </a:t>
            </a:r>
            <a:r>
              <a:rPr lang="en-US" sz="3200" dirty="0" smtClean="0">
                <a:solidFill>
                  <a:srgbClr val="FFFF00"/>
                </a:solidFill>
                <a:effectLst>
                  <a:outerShdw blurRad="38100" dist="38100" dir="2700000" algn="tl">
                    <a:srgbClr val="C0C0C0"/>
                  </a:outerShdw>
                </a:effectLst>
              </a:rPr>
              <a:t>1755</a:t>
            </a:r>
            <a:r>
              <a:rPr lang="en-US" sz="3200" dirty="0" smtClean="0">
                <a:solidFill>
                  <a:srgbClr val="FFFF00"/>
                </a:solidFill>
              </a:rPr>
              <a:t> </a:t>
            </a:r>
            <a:r>
              <a:rPr lang="en-US" sz="3200" dirty="0">
                <a:solidFill>
                  <a:srgbClr val="FFFF00"/>
                </a:solidFill>
                <a:effectLst>
                  <a:outerShdw blurRad="38100" dist="38100" dir="2700000" algn="tl">
                    <a:srgbClr val="C0C0C0"/>
                  </a:outerShdw>
                </a:effectLst>
              </a:rPr>
              <a:t>Synthetic Tracks</a:t>
            </a:r>
          </a:p>
        </p:txBody>
      </p:sp>
      <p:pic>
        <p:nvPicPr>
          <p:cNvPr id="43011" name="Picture 3" descr="C:\Users\Kerry Emaanuel\Riskproject\atlanticrand4histot.png"/>
          <p:cNvPicPr>
            <a:picLocks noChangeAspect="1" noChangeArrowheads="1"/>
          </p:cNvPicPr>
          <p:nvPr/>
        </p:nvPicPr>
        <p:blipFill>
          <a:blip r:embed="rId4" cstate="print"/>
          <a:srcRect/>
          <a:stretch>
            <a:fillRect/>
          </a:stretch>
        </p:blipFill>
        <p:spPr bwMode="auto">
          <a:xfrm>
            <a:off x="685800" y="838200"/>
            <a:ext cx="7571871" cy="5676651"/>
          </a:xfrm>
          <a:prstGeom prst="rect">
            <a:avLst/>
          </a:prstGeom>
          <a:noFill/>
        </p:spPr>
      </p:pic>
      <p:sp>
        <p:nvSpPr>
          <p:cNvPr id="9" name="Text Box 12"/>
          <p:cNvSpPr txBox="1">
            <a:spLocks noChangeArrowheads="1"/>
          </p:cNvSpPr>
          <p:nvPr/>
        </p:nvSpPr>
        <p:spPr bwMode="auto">
          <a:xfrm>
            <a:off x="6934200" y="621665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Couple to Storm Surge Model (SLOSH)</a:t>
            </a:r>
            <a:endParaRPr lang="en-US" b="1" dirty="0">
              <a:solidFill>
                <a:srgbClr val="FFFF00"/>
              </a:solidFill>
              <a:effectLst>
                <a:outerShdw blurRad="38100" dist="38100" dir="2700000" algn="tl">
                  <a:srgbClr val="000000">
                    <a:alpha val="43137"/>
                  </a:srgbClr>
                </a:outerShdw>
              </a:effectLst>
            </a:endParaRPr>
          </a:p>
        </p:txBody>
      </p:sp>
      <p:pic>
        <p:nvPicPr>
          <p:cNvPr id="45058" name="Picture 2"/>
          <p:cNvPicPr>
            <a:picLocks noChangeAspect="1" noChangeArrowheads="1"/>
          </p:cNvPicPr>
          <p:nvPr/>
        </p:nvPicPr>
        <p:blipFill>
          <a:blip r:embed="rId2" cstate="print"/>
          <a:srcRect/>
          <a:stretch>
            <a:fillRect/>
          </a:stretch>
        </p:blipFill>
        <p:spPr bwMode="auto">
          <a:xfrm>
            <a:off x="1828800" y="1524000"/>
            <a:ext cx="5334000" cy="4857750"/>
          </a:xfrm>
          <a:prstGeom prst="rect">
            <a:avLst/>
          </a:prstGeom>
          <a:noFill/>
          <a:ln w="9525">
            <a:noFill/>
            <a:miter lim="800000"/>
            <a:headEnd/>
            <a:tailEnd/>
          </a:ln>
        </p:spPr>
      </p:pic>
      <p:sp>
        <p:nvSpPr>
          <p:cNvPr id="4" name="TextBox 3"/>
          <p:cNvSpPr txBox="1"/>
          <p:nvPr/>
        </p:nvSpPr>
        <p:spPr>
          <a:xfrm>
            <a:off x="1600200" y="914400"/>
            <a:ext cx="5943600" cy="461665"/>
          </a:xfrm>
          <a:prstGeom prst="rect">
            <a:avLst/>
          </a:prstGeom>
          <a:noFill/>
        </p:spPr>
        <p:txBody>
          <a:bodyPr wrap="square" rtlCol="0">
            <a:spAutoFit/>
          </a:bodyPr>
          <a:lstStyle/>
          <a:p>
            <a:pPr algn="ctr"/>
            <a:r>
              <a:rPr lang="en-US" sz="2400" dirty="0" smtClean="0">
                <a:solidFill>
                  <a:srgbClr val="002060"/>
                </a:solidFill>
              </a:rPr>
              <a:t>Courtesy of Ning Lin, Princeton University</a:t>
            </a:r>
            <a:endParaRPr lang="en-US" sz="24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33400" y="152400"/>
            <a:ext cx="5029200" cy="6501160"/>
          </a:xfrm>
          <a:prstGeom prst="rect">
            <a:avLst/>
          </a:prstGeom>
          <a:noFill/>
          <a:ln w="9525">
            <a:noFill/>
            <a:miter lim="800000"/>
            <a:headEnd/>
            <a:tailEnd/>
          </a:ln>
        </p:spPr>
      </p:pic>
      <p:sp>
        <p:nvSpPr>
          <p:cNvPr id="3" name="TextBox 2"/>
          <p:cNvSpPr txBox="1"/>
          <p:nvPr/>
        </p:nvSpPr>
        <p:spPr>
          <a:xfrm>
            <a:off x="5943600" y="2286000"/>
            <a:ext cx="2743200" cy="1077218"/>
          </a:xfrm>
          <a:prstGeom prst="rect">
            <a:avLst/>
          </a:prstGeom>
          <a:noFill/>
        </p:spPr>
        <p:txBody>
          <a:bodyPr wrap="square" rtlCol="0">
            <a:spAutoFit/>
          </a:bodyPr>
          <a:lstStyle/>
          <a:p>
            <a:pPr algn="ctr"/>
            <a:r>
              <a:rPr lang="en-US" sz="3200" dirty="0" smtClean="0">
                <a:solidFill>
                  <a:srgbClr val="002060"/>
                </a:solidFill>
              </a:rPr>
              <a:t>Surge map for single event</a:t>
            </a:r>
            <a:endParaRPr lang="en-US" sz="32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Kerry Emaanuel\Riskproject\Batterysurge.png"/>
          <p:cNvPicPr>
            <a:picLocks noChangeAspect="1" noChangeArrowheads="1"/>
          </p:cNvPicPr>
          <p:nvPr/>
        </p:nvPicPr>
        <p:blipFill>
          <a:blip r:embed="rId2" cstate="print"/>
          <a:srcRect/>
          <a:stretch>
            <a:fillRect/>
          </a:stretch>
        </p:blipFill>
        <p:spPr bwMode="auto">
          <a:xfrm>
            <a:off x="25366" y="438226"/>
            <a:ext cx="9118633" cy="6419774"/>
          </a:xfrm>
          <a:prstGeom prst="rect">
            <a:avLst/>
          </a:prstGeom>
          <a:noFill/>
        </p:spPr>
      </p:pic>
      <p:sp>
        <p:nvSpPr>
          <p:cNvPr id="5" name="Rectangle 4"/>
          <p:cNvSpPr/>
          <p:nvPr/>
        </p:nvSpPr>
        <p:spPr>
          <a:xfrm>
            <a:off x="304800" y="152400"/>
            <a:ext cx="8839200" cy="769441"/>
          </a:xfrm>
          <a:prstGeom prst="rect">
            <a:avLst/>
          </a:prstGeom>
        </p:spPr>
        <p:txBody>
          <a:bodyPr wrap="square">
            <a:spAutoFit/>
          </a:bodyPr>
          <a:lstStyle/>
          <a:p>
            <a:pPr algn="ctr"/>
            <a:r>
              <a:rPr lang="en-US" sz="2200" dirty="0" smtClean="0">
                <a:solidFill>
                  <a:srgbClr val="FFFF00"/>
                </a:solidFill>
                <a:effectLst>
                  <a:outerShdw blurRad="38100" dist="38100" dir="2700000" algn="tl">
                    <a:srgbClr val="000000">
                      <a:alpha val="43137"/>
                    </a:srgbClr>
                  </a:outerShdw>
                </a:effectLst>
              </a:rPr>
              <a:t>Histogram of the SLOSH-model simulated (primary) storm surge at the Battery </a:t>
            </a:r>
            <a:r>
              <a:rPr lang="en-US" sz="2200" dirty="0" smtClean="0">
                <a:solidFill>
                  <a:srgbClr val="FFFF00"/>
                </a:solidFill>
                <a:effectLst>
                  <a:outerShdw blurRad="38100" dist="38100" dir="2700000" algn="tl">
                    <a:srgbClr val="000000">
                      <a:alpha val="43137"/>
                    </a:srgbClr>
                  </a:outerShdw>
                </a:effectLst>
              </a:rPr>
              <a:t>for 7555 </a:t>
            </a:r>
            <a:r>
              <a:rPr lang="en-US" sz="2200" dirty="0" smtClean="0">
                <a:solidFill>
                  <a:srgbClr val="FFFF00"/>
                </a:solidFill>
                <a:effectLst>
                  <a:outerShdw blurRad="38100" dist="38100" dir="2700000" algn="tl">
                    <a:srgbClr val="000000">
                      <a:alpha val="43137"/>
                    </a:srgbClr>
                  </a:outerShdw>
                </a:effectLst>
              </a:rPr>
              <a:t>synthetic tracks that pass within 200 km of the Battery site.</a:t>
            </a:r>
            <a:endParaRPr lang="en-US" sz="2200"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0419" name="Rectangle 3"/>
          <p:cNvSpPr>
            <a:spLocks noGrp="1" noChangeArrowheads="1"/>
          </p:cNvSpPr>
          <p:nvPr>
            <p:ph type="title"/>
          </p:nvPr>
        </p:nvSpPr>
        <p:spPr>
          <a:xfrm>
            <a:off x="381000" y="1524000"/>
            <a:ext cx="8153400" cy="4724400"/>
          </a:xfrm>
        </p:spPr>
        <p:txBody>
          <a:bodyPr/>
          <a:lstStyle/>
          <a:p>
            <a:pPr eaLnBrk="1" hangingPunct="1">
              <a:defRPr/>
            </a:pPr>
            <a:r>
              <a:rPr lang="en-US" sz="4000" b="1" dirty="0" smtClean="0">
                <a:solidFill>
                  <a:srgbClr val="002060"/>
                </a:solidFill>
                <a:effectLst>
                  <a:outerShdw blurRad="38100" dist="38100" dir="2700000" algn="tl">
                    <a:srgbClr val="C0C0C0"/>
                  </a:outerShdw>
                </a:effectLst>
              </a:rPr>
              <a:t>Now Use Daily Output from IPCC Models to Derive Wind Statistics, Thermodynamic State Needed by Synthetic Track Technique</a:t>
            </a:r>
            <a:br>
              <a:rPr lang="en-US" sz="4000" b="1" dirty="0" smtClean="0">
                <a:solidFill>
                  <a:srgbClr val="002060"/>
                </a:solidFill>
                <a:effectLst>
                  <a:outerShdw blurRad="38100" dist="38100" dir="2700000" algn="tl">
                    <a:srgbClr val="C0C0C0"/>
                  </a:outerShdw>
                </a:effectLst>
              </a:rPr>
            </a:br>
            <a:r>
              <a:rPr lang="en-US" sz="4000" b="1" dirty="0" smtClean="0"/>
              <a:t/>
            </a:r>
            <a:br>
              <a:rPr lang="en-US" sz="4000" b="1" dirty="0" smtClean="0"/>
            </a:br>
            <a:endParaRPr lang="en-US" sz="4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1443" name="Rectangle 3"/>
          <p:cNvSpPr>
            <a:spLocks noGrp="1" noChangeArrowheads="1"/>
          </p:cNvSpPr>
          <p:nvPr>
            <p:ph type="title"/>
          </p:nvPr>
        </p:nvSpPr>
        <p:spPr>
          <a:xfrm>
            <a:off x="609600" y="1828800"/>
            <a:ext cx="8077200" cy="4191000"/>
          </a:xfrm>
        </p:spPr>
        <p:txBody>
          <a:bodyPr/>
          <a:lstStyle/>
          <a:p>
            <a:pPr algn="l" eaLnBrk="1" hangingPunct="1">
              <a:defRPr/>
            </a:pPr>
            <a:r>
              <a:rPr lang="en-US" sz="4000" b="1" dirty="0" smtClean="0">
                <a:solidFill>
                  <a:srgbClr val="002060"/>
                </a:solidFill>
              </a:rPr>
              <a:t>1.</a:t>
            </a:r>
            <a:r>
              <a:rPr lang="en-US" sz="4000" dirty="0" smtClean="0">
                <a:solidFill>
                  <a:srgbClr val="002060"/>
                </a:solidFill>
              </a:rPr>
              <a:t> </a:t>
            </a:r>
            <a:r>
              <a:rPr lang="en-US" sz="4000" dirty="0" smtClean="0">
                <a:solidFill>
                  <a:srgbClr val="002060"/>
                </a:solidFill>
                <a:effectLst>
                  <a:outerShdw blurRad="38100" dist="38100" dir="2700000" algn="tl">
                    <a:srgbClr val="C0C0C0"/>
                  </a:outerShdw>
                </a:effectLst>
              </a:rPr>
              <a:t>Last 20 years of 20</a:t>
            </a:r>
            <a:r>
              <a:rPr lang="en-US" sz="4000" baseline="30000" dirty="0" smtClean="0">
                <a:solidFill>
                  <a:srgbClr val="002060"/>
                </a:solidFill>
                <a:effectLst>
                  <a:outerShdw blurRad="38100" dist="38100" dir="2700000" algn="tl">
                    <a:srgbClr val="C0C0C0"/>
                  </a:outerShdw>
                </a:effectLst>
              </a:rPr>
              <a:t>th</a:t>
            </a:r>
            <a:r>
              <a:rPr lang="en-US" sz="4000" dirty="0" smtClean="0">
                <a:solidFill>
                  <a:srgbClr val="002060"/>
                </a:solidFill>
                <a:effectLst>
                  <a:outerShdw blurRad="38100" dist="38100" dir="2700000" algn="tl">
                    <a:srgbClr val="C0C0C0"/>
                  </a:outerShdw>
                </a:effectLst>
              </a:rPr>
              <a:t> century simulations</a:t>
            </a:r>
            <a:br>
              <a:rPr lang="en-US" sz="4000" dirty="0" smtClean="0">
                <a:solidFill>
                  <a:srgbClr val="002060"/>
                </a:solidFill>
                <a:effectLst>
                  <a:outerShdw blurRad="38100" dist="38100" dir="2700000" algn="tl">
                    <a:srgbClr val="C0C0C0"/>
                  </a:outerShdw>
                </a:effectLst>
              </a:rPr>
            </a:br>
            <a:r>
              <a:rPr lang="en-US" sz="4000" dirty="0" smtClean="0">
                <a:solidFill>
                  <a:srgbClr val="002060"/>
                </a:solidFill>
                <a:effectLst>
                  <a:outerShdw blurRad="38100" dist="38100" dir="2700000" algn="tl">
                    <a:srgbClr val="C0C0C0"/>
                  </a:outerShdw>
                </a:effectLst>
              </a:rPr>
              <a:t/>
            </a:r>
            <a:br>
              <a:rPr lang="en-US" sz="4000" dirty="0" smtClean="0">
                <a:solidFill>
                  <a:srgbClr val="002060"/>
                </a:solidFill>
                <a:effectLst>
                  <a:outerShdw blurRad="38100" dist="38100" dir="2700000" algn="tl">
                    <a:srgbClr val="C0C0C0"/>
                  </a:outerShdw>
                </a:effectLst>
              </a:rPr>
            </a:br>
            <a:r>
              <a:rPr lang="en-US" sz="4000" b="1"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Years 2180-2200 of IPCC Scenario A1b (CO</a:t>
            </a:r>
            <a:r>
              <a:rPr lang="en-US" sz="4000" baseline="-25000"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stabilized at 720 ppm)</a:t>
            </a:r>
          </a:p>
        </p:txBody>
      </p:sp>
      <p:sp>
        <p:nvSpPr>
          <p:cNvPr id="201732" name="Text Box 4"/>
          <p:cNvSpPr txBox="1">
            <a:spLocks noChangeArrowheads="1"/>
          </p:cNvSpPr>
          <p:nvPr/>
        </p:nvSpPr>
        <p:spPr bwMode="auto">
          <a:xfrm>
            <a:off x="381000" y="0"/>
            <a:ext cx="8077200" cy="1676400"/>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FF00"/>
                </a:solidFill>
                <a:effectLst>
                  <a:outerShdw blurRad="38100" dist="38100" dir="2700000" algn="tl">
                    <a:srgbClr val="C0C0C0"/>
                  </a:outerShdw>
                </a:effectLst>
                <a:cs typeface="+mn-cs"/>
              </a:rPr>
              <a:t>Compare two simulations each from 7 IPCC models:</a:t>
            </a:r>
            <a:r>
              <a:rPr lang="en-US" dirty="0">
                <a:solidFill>
                  <a:schemeClr val="tx2"/>
                </a:solidFill>
                <a:cs typeface="+mn-cs"/>
              </a:rPr>
              <a:t> </a:t>
            </a:r>
            <a:br>
              <a:rPr lang="en-US" dirty="0">
                <a:solidFill>
                  <a:schemeClr val="tx2"/>
                </a:solidFill>
                <a:cs typeface="+mn-cs"/>
              </a:rPr>
            </a:br>
            <a:endParaRPr lang="en-US" dirty="0">
              <a:solidFill>
                <a:schemeClr val="tx2"/>
              </a:solidFill>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solidFill>
                  <a:srgbClr val="FFFF00"/>
                </a:solidFill>
                <a:effectLst>
                  <a:outerShdw blurRad="38100" dist="38100" dir="2700000" algn="tl">
                    <a:srgbClr val="000000">
                      <a:alpha val="43137"/>
                    </a:srgbClr>
                  </a:outerShdw>
                </a:effectLst>
              </a:rPr>
              <a:t>Risk Assessment Methods</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057400"/>
            <a:ext cx="8229600" cy="3124200"/>
          </a:xfrm>
        </p:spPr>
        <p:txBody>
          <a:bodyPr/>
          <a:lstStyle/>
          <a:p>
            <a:r>
              <a:rPr lang="en-US" b="1" dirty="0" smtClean="0">
                <a:solidFill>
                  <a:srgbClr val="002060"/>
                </a:solidFill>
              </a:rPr>
              <a:t>Methods based on hurricane history</a:t>
            </a:r>
          </a:p>
          <a:p>
            <a:endParaRPr lang="en-US" b="1" dirty="0" smtClean="0">
              <a:solidFill>
                <a:srgbClr val="002060"/>
              </a:solidFill>
            </a:endParaRPr>
          </a:p>
          <a:p>
            <a:r>
              <a:rPr lang="en-US" b="1" dirty="0" smtClean="0">
                <a:solidFill>
                  <a:srgbClr val="002060"/>
                </a:solidFill>
              </a:rPr>
              <a:t>Numerical Simulations</a:t>
            </a:r>
          </a:p>
          <a:p>
            <a:endParaRPr lang="en-US" b="1" dirty="0" smtClean="0">
              <a:solidFill>
                <a:srgbClr val="002060"/>
              </a:solidFill>
            </a:endParaRPr>
          </a:p>
          <a:p>
            <a:r>
              <a:rPr lang="en-US" b="1" dirty="0" smtClean="0">
                <a:solidFill>
                  <a:srgbClr val="002060"/>
                </a:solidFill>
              </a:rPr>
              <a:t>Downscaling Approaches</a:t>
            </a:r>
            <a:endParaRPr lang="en-US"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524000" y="0"/>
            <a:ext cx="6858000" cy="1143000"/>
          </a:xfrm>
        </p:spPr>
        <p:txBody>
          <a:bodyPr>
            <a:normAutofit fontScale="90000"/>
          </a:bodyPr>
          <a:lstStyle/>
          <a:p>
            <a:pPr eaLnBrk="1" hangingPunct="1">
              <a:defRPr/>
            </a:pPr>
            <a:r>
              <a:rPr lang="en-US" sz="3600" dirty="0" smtClean="0">
                <a:solidFill>
                  <a:srgbClr val="FFFF00"/>
                </a:solidFill>
                <a:effectLst>
                  <a:outerShdw blurRad="38100" dist="38100" dir="2700000" algn="tl">
                    <a:srgbClr val="C0C0C0"/>
                  </a:outerShdw>
                </a:effectLst>
              </a:rPr>
              <a:t>Basin-Wide Percentage Change in Power Dissipation</a:t>
            </a:r>
          </a:p>
        </p:txBody>
      </p:sp>
      <p:pic>
        <p:nvPicPr>
          <p:cNvPr id="34820" name="Picture 5" descr="C:\Users\Kerry Emaanuel\Graphics\Transparent Figures\delpdi_new.PNG"/>
          <p:cNvPicPr>
            <a:picLocks noChangeAspect="1" noChangeArrowheads="1"/>
          </p:cNvPicPr>
          <p:nvPr/>
        </p:nvPicPr>
        <p:blipFill>
          <a:blip r:embed="rId4" cstate="print"/>
          <a:srcRect/>
          <a:stretch>
            <a:fillRect/>
          </a:stretch>
        </p:blipFill>
        <p:spPr bwMode="auto">
          <a:xfrm>
            <a:off x="12701" y="1143000"/>
            <a:ext cx="8489526" cy="5105400"/>
          </a:xfrm>
          <a:prstGeom prst="rect">
            <a:avLst/>
          </a:prstGeom>
          <a:noFill/>
          <a:ln w="9525">
            <a:noFill/>
            <a:miter lim="800000"/>
            <a:headEnd/>
            <a:tailEnd/>
          </a:ln>
        </p:spPr>
      </p:pic>
      <p:sp>
        <p:nvSpPr>
          <p:cNvPr id="5" name="Text Box 5"/>
          <p:cNvSpPr txBox="1">
            <a:spLocks noChangeArrowheads="1"/>
          </p:cNvSpPr>
          <p:nvPr/>
        </p:nvSpPr>
        <p:spPr bwMode="auto">
          <a:xfrm>
            <a:off x="7848600" y="1676400"/>
            <a:ext cx="1295400" cy="1006475"/>
          </a:xfrm>
          <a:prstGeom prst="rect">
            <a:avLst/>
          </a:prstGeom>
          <a:noFill/>
          <a:ln w="9525">
            <a:noFill/>
            <a:miter lim="800000"/>
            <a:headEnd/>
            <a:tailEnd/>
          </a:ln>
          <a:effectLst/>
        </p:spPr>
        <p:txBody>
          <a:bodyPr>
            <a:spAutoFit/>
          </a:bodyPr>
          <a:lstStyle/>
          <a:p>
            <a:pPr algn="ctr">
              <a:spcBef>
                <a:spcPct val="50000"/>
              </a:spcBef>
              <a:defRPr/>
            </a:pPr>
            <a:r>
              <a:rPr lang="en-US" sz="2000" b="1" dirty="0">
                <a:solidFill>
                  <a:schemeClr val="accent2"/>
                </a:solidFill>
                <a:effectLst>
                  <a:outerShdw blurRad="38100" dist="38100" dir="2700000" algn="tl">
                    <a:srgbClr val="C0C0C0"/>
                  </a:outerShdw>
                </a:effectLst>
              </a:rPr>
              <a:t>Different Climate Models</a:t>
            </a:r>
          </a:p>
        </p:txBody>
      </p:sp>
      <p:cxnSp>
        <p:nvCxnSpPr>
          <p:cNvPr id="7" name="Straight Arrow Connector 6"/>
          <p:cNvCxnSpPr/>
          <p:nvPr/>
        </p:nvCxnSpPr>
        <p:spPr>
          <a:xfrm rot="10800000">
            <a:off x="7772400" y="2667000"/>
            <a:ext cx="609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143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7 Model Consensus Change in Storm Frequency</a:t>
            </a:r>
          </a:p>
        </p:txBody>
      </p:sp>
      <p:pic>
        <p:nvPicPr>
          <p:cNvPr id="35844" name="Picture 2" descr="C:\Users\Kerry Emaanuel\Papers\IPCC_TC\version4\consensus_freq_changet.PNG"/>
          <p:cNvPicPr>
            <a:picLocks noChangeAspect="1" noChangeArrowheads="1"/>
          </p:cNvPicPr>
          <p:nvPr/>
        </p:nvPicPr>
        <p:blipFill>
          <a:blip r:embed="rId4" cstate="print"/>
          <a:srcRect l="8571" t="16006" r="8571" b="22865"/>
          <a:stretch>
            <a:fillRect/>
          </a:stretch>
        </p:blipFill>
        <p:spPr bwMode="auto">
          <a:xfrm>
            <a:off x="152400" y="1484313"/>
            <a:ext cx="8458200"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84785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rPr>
              <a:t>Economic Analysis of Impact of Climate Change on Tropical Cyclone Damages</a:t>
            </a:r>
            <a:endParaRPr lang="en-US" b="1" dirty="0">
              <a:solidFill>
                <a:srgbClr val="00206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343400"/>
            <a:ext cx="6400800" cy="1447800"/>
          </a:xfrm>
        </p:spPr>
        <p:txBody>
          <a:bodyPr/>
          <a:lstStyle/>
          <a:p>
            <a:r>
              <a:rPr lang="en-US" dirty="0" smtClean="0">
                <a:solidFill>
                  <a:srgbClr val="002060"/>
                </a:solidFill>
                <a:effectLst>
                  <a:outerShdw blurRad="38100" dist="38100" dir="2700000" algn="tl">
                    <a:srgbClr val="000000">
                      <a:alpha val="43137"/>
                    </a:srgbClr>
                  </a:outerShdw>
                </a:effectLst>
              </a:rPr>
              <a:t>With Robert Mendelsohn</a:t>
            </a:r>
          </a:p>
          <a:p>
            <a:r>
              <a:rPr lang="en-US" dirty="0" smtClean="0">
                <a:solidFill>
                  <a:srgbClr val="002060"/>
                </a:solidFill>
                <a:effectLst>
                  <a:outerShdw blurRad="38100" dist="38100" dir="2700000" algn="tl">
                    <a:srgbClr val="000000">
                      <a:alpha val="43137"/>
                    </a:srgbClr>
                  </a:outerShdw>
                </a:effectLst>
              </a:rPr>
              <a:t>Yale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Chart 2"/>
          <p:cNvPicPr>
            <a:picLocks noChangeArrowheads="1"/>
          </p:cNvPicPr>
          <p:nvPr/>
        </p:nvPicPr>
        <p:blipFill>
          <a:blip r:embed="rId2" cstate="print"/>
          <a:srcRect/>
          <a:stretch>
            <a:fillRect/>
          </a:stretch>
        </p:blipFill>
        <p:spPr bwMode="auto">
          <a:xfrm>
            <a:off x="914400" y="1600200"/>
            <a:ext cx="7315200" cy="4800600"/>
          </a:xfrm>
          <a:prstGeom prst="rect">
            <a:avLst/>
          </a:prstGeom>
          <a:noFill/>
          <a:ln w="9525">
            <a:noFill/>
            <a:miter lim="800000"/>
            <a:headEnd/>
            <a:tailEnd/>
          </a:ln>
        </p:spPr>
      </p:pic>
      <p:sp>
        <p:nvSpPr>
          <p:cNvPr id="3" name="Title 2"/>
          <p:cNvSpPr>
            <a:spLocks noGrp="1"/>
          </p:cNvSpPr>
          <p:nvPr>
            <p:ph type="title"/>
          </p:nvPr>
        </p:nvSpPr>
        <p:spPr/>
        <p:txBody>
          <a:bodyPr/>
          <a:lstStyle/>
          <a:p>
            <a:r>
              <a:rPr lang="en-US" sz="2800" dirty="0" smtClean="0">
                <a:solidFill>
                  <a:srgbClr val="002060"/>
                </a:solidFill>
                <a:effectLst>
                  <a:outerShdw blurRad="38100" dist="38100" dir="2700000" algn="tl">
                    <a:srgbClr val="000000">
                      <a:alpha val="43137"/>
                    </a:srgbClr>
                  </a:outerShdw>
                </a:effectLst>
              </a:rPr>
              <a:t>Change in Total Annual Damage in U.S. $millions,</a:t>
            </a:r>
            <a:br>
              <a:rPr lang="en-US" sz="2800" dirty="0" smtClean="0">
                <a:solidFill>
                  <a:srgbClr val="002060"/>
                </a:solidFill>
                <a:effectLst>
                  <a:outerShdw blurRad="38100" dist="38100" dir="2700000" algn="tl">
                    <a:srgbClr val="000000">
                      <a:alpha val="43137"/>
                    </a:srgbClr>
                  </a:outerShdw>
                </a:effectLst>
              </a:rPr>
            </a:br>
            <a:r>
              <a:rPr lang="en-US" sz="2800" dirty="0" smtClean="0">
                <a:solidFill>
                  <a:srgbClr val="002060"/>
                </a:solidFill>
                <a:effectLst>
                  <a:outerShdw blurRad="38100" dist="38100" dir="2700000" algn="tl">
                    <a:srgbClr val="000000">
                      <a:alpha val="43137"/>
                    </a:srgbClr>
                  </a:outerShdw>
                </a:effectLst>
              </a:rPr>
              <a:t>2000-2100, under Scenario A1b</a:t>
            </a:r>
            <a:endParaRPr lang="en-US"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C:\Users\Kerry Emaanuel\World Bank Project\ne_coastal_pdi.png"/>
          <p:cNvPicPr>
            <a:picLocks noChangeAspect="1" noChangeArrowheads="1"/>
          </p:cNvPicPr>
          <p:nvPr/>
        </p:nvPicPr>
        <p:blipFill>
          <a:blip r:embed="rId2" cstate="print"/>
          <a:srcRect/>
          <a:stretch>
            <a:fillRect/>
          </a:stretch>
        </p:blipFill>
        <p:spPr bwMode="auto">
          <a:xfrm>
            <a:off x="260350" y="1219200"/>
            <a:ext cx="8494713" cy="4953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6323" name="Rectangle 3"/>
          <p:cNvSpPr>
            <a:spLocks noGrp="1" noChangeArrowheads="1"/>
          </p:cNvSpPr>
          <p:nvPr>
            <p:ph type="title"/>
          </p:nvPr>
        </p:nvSpPr>
        <p:spPr>
          <a:xfrm>
            <a:off x="457200" y="0"/>
            <a:ext cx="8229600" cy="1020763"/>
          </a:xfrm>
        </p:spPr>
        <p:txBody>
          <a:bodyPr/>
          <a:lstStyle/>
          <a:p>
            <a:pPr>
              <a:defRPr/>
            </a:pPr>
            <a:r>
              <a:rPr lang="en-US" b="1" dirty="0" smtClean="0">
                <a:solidFill>
                  <a:srgbClr val="FFFF00"/>
                </a:solidFill>
                <a:effectLst>
                  <a:outerShdw blurRad="38100" dist="38100" dir="2700000" algn="tl">
                    <a:srgbClr val="000000">
                      <a:alpha val="43137"/>
                    </a:srgbClr>
                  </a:outerShdw>
                </a:effectLst>
              </a:rPr>
              <a:t>Summary:</a:t>
            </a:r>
          </a:p>
        </p:txBody>
      </p:sp>
      <p:sp>
        <p:nvSpPr>
          <p:cNvPr id="69636" name="Rectangle 4"/>
          <p:cNvSpPr>
            <a:spLocks noGrp="1" noChangeArrowheads="1"/>
          </p:cNvSpPr>
          <p:nvPr>
            <p:ph type="body" idx="1"/>
          </p:nvPr>
        </p:nvSpPr>
        <p:spPr>
          <a:xfrm>
            <a:off x="457200" y="1600200"/>
            <a:ext cx="8229600" cy="4800600"/>
          </a:xfrm>
        </p:spPr>
        <p:txBody>
          <a:bodyPr>
            <a:normAutofit lnSpcReduction="10000"/>
          </a:bodyPr>
          <a:lstStyle/>
          <a:p>
            <a:pPr>
              <a:defRPr/>
            </a:pPr>
            <a:r>
              <a:rPr lang="en-US" b="1" dirty="0" smtClean="0">
                <a:solidFill>
                  <a:srgbClr val="990033"/>
                </a:solidFill>
                <a:effectLst>
                  <a:outerShdw blurRad="38100" dist="38100" dir="2700000" algn="tl">
                    <a:srgbClr val="C0C0C0"/>
                  </a:outerShdw>
                </a:effectLst>
              </a:rPr>
              <a:t>History to short and inaccurate to deduce real risk from tropical cyclones</a:t>
            </a:r>
          </a:p>
          <a:p>
            <a:pPr>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 (and most regional) models are far too coarse to simulate reasonably intense tropical cyclones</a:t>
            </a:r>
          </a:p>
          <a:p>
            <a:pPr>
              <a:defRPr/>
            </a:pPr>
            <a:endParaRPr lang="en-US" b="1" dirty="0" smtClean="0">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Globally and regionally simulated tropical cyclones are not coupled to the ocean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 name="Title 5"/>
          <p:cNvSpPr>
            <a:spLocks noGrp="1"/>
          </p:cNvSpPr>
          <p:nvPr>
            <p:ph type="title"/>
          </p:nvPr>
        </p:nvSpPr>
        <p:spPr>
          <a:xfrm>
            <a:off x="457200" y="274638"/>
            <a:ext cx="8229600" cy="792162"/>
          </a:xfrm>
        </p:spPr>
        <p:txBody>
          <a:bodyPr/>
          <a:lstStyle/>
          <a:p>
            <a:r>
              <a:rPr lang="en-US" dirty="0" smtClean="0">
                <a:solidFill>
                  <a:srgbClr val="FFFF00"/>
                </a:solidFill>
                <a:effectLst>
                  <a:outerShdw blurRad="38100" dist="38100" dir="2700000" algn="tl">
                    <a:srgbClr val="000000">
                      <a:alpha val="43137"/>
                    </a:srgbClr>
                  </a:outerShdw>
                </a:effectLst>
              </a:rPr>
              <a:t>Summary (2)</a:t>
            </a:r>
            <a:endParaRPr lang="en-US" dirty="0">
              <a:solidFill>
                <a:srgbClr val="FFFF00"/>
              </a:solidFill>
              <a:effectLst>
                <a:outerShdw blurRad="38100" dist="38100" dir="2700000" algn="tl">
                  <a:srgbClr val="000000">
                    <a:alpha val="43137"/>
                  </a:srgbClr>
                </a:outerShdw>
              </a:effectLst>
            </a:endParaRPr>
          </a:p>
        </p:txBody>
      </p:sp>
      <p:sp>
        <p:nvSpPr>
          <p:cNvPr id="70659" name="Rectangle 4"/>
          <p:cNvSpPr>
            <a:spLocks noGrp="1" noChangeArrowheads="1"/>
          </p:cNvSpPr>
          <p:nvPr>
            <p:ph type="body" idx="4294967295"/>
          </p:nvPr>
        </p:nvSpPr>
        <p:spPr>
          <a:xfrm>
            <a:off x="0" y="1295400"/>
            <a:ext cx="8229600" cy="4876800"/>
          </a:xfrm>
        </p:spPr>
        <p:txBody>
          <a:bodyPr>
            <a:normAutofit fontScale="92500"/>
          </a:bodyPr>
          <a:lstStyle/>
          <a:p>
            <a:pPr>
              <a:defRPr/>
            </a:pPr>
            <a:r>
              <a:rPr lang="en-US" b="1" dirty="0" smtClean="0">
                <a:solidFill>
                  <a:srgbClr val="990033"/>
                </a:solidFill>
                <a:effectLst>
                  <a:outerShdw blurRad="38100" dist="38100" dir="2700000" algn="tl">
                    <a:srgbClr val="C0C0C0"/>
                  </a:outerShdw>
                </a:effectLst>
              </a:rPr>
              <a:t>We have developed a technique for downscaling global models or reanalysis data sets, using a very high resolution, coupled TC model phrased in angular momentum coordinates</a:t>
            </a:r>
          </a:p>
          <a:p>
            <a:pPr>
              <a:buFontTx/>
              <a:buNone/>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Model shows high skill in capturing spatial and seasonal variability of TCs, has an excellent intensity spectrum, and captures well known climate phenomena such as ENSO and the effects of warming over the past few decades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a:xfrm>
            <a:off x="457200" y="274638"/>
            <a:ext cx="8229600" cy="868362"/>
          </a:xfrm>
        </p:spPr>
        <p:txBody>
          <a:bodyPr/>
          <a:lstStyle/>
          <a:p>
            <a:r>
              <a:rPr lang="en-US" dirty="0" smtClean="0">
                <a:solidFill>
                  <a:srgbClr val="FFFF00"/>
                </a:solidFill>
                <a:effectLst>
                  <a:outerShdw blurRad="38100" dist="38100" dir="2700000" algn="tl">
                    <a:srgbClr val="000000">
                      <a:alpha val="43137"/>
                    </a:srgbClr>
                  </a:outerShdw>
                </a:effectLst>
              </a:rPr>
              <a:t>Summary (3)</a:t>
            </a:r>
            <a:endParaRPr lang="en-US" dirty="0">
              <a:solidFill>
                <a:srgbClr val="FFFF00"/>
              </a:solidFill>
              <a:effectLst>
                <a:outerShdw blurRad="38100" dist="38100" dir="2700000" algn="tl">
                  <a:srgbClr val="000000">
                    <a:alpha val="43137"/>
                  </a:srgbClr>
                </a:outerShdw>
              </a:effectLst>
            </a:endParaRPr>
          </a:p>
        </p:txBody>
      </p:sp>
      <p:sp>
        <p:nvSpPr>
          <p:cNvPr id="70659" name="Rectangle 4"/>
          <p:cNvSpPr>
            <a:spLocks noGrp="1" noChangeArrowheads="1"/>
          </p:cNvSpPr>
          <p:nvPr>
            <p:ph idx="1"/>
          </p:nvPr>
        </p:nvSpPr>
        <p:spPr/>
        <p:txBody>
          <a:bodyPr>
            <a:normAutofit lnSpcReduction="10000"/>
          </a:bodyPr>
          <a:lstStyle/>
          <a:p>
            <a:pPr>
              <a:defRPr/>
            </a:pPr>
            <a:r>
              <a:rPr lang="en-US" dirty="0" smtClean="0">
                <a:solidFill>
                  <a:srgbClr val="990000"/>
                </a:solidFill>
                <a:effectLst>
                  <a:outerShdw blurRad="38100" dist="38100" dir="2700000" algn="tl">
                    <a:srgbClr val="000000">
                      <a:alpha val="43137"/>
                    </a:srgbClr>
                  </a:outerShdw>
                </a:effectLst>
              </a:rPr>
              <a:t>Application to global models under warming scenarios shows great regional and model-to-model variability. As with many other climate variables, global models are not yet capable of simulating regional variability of TC metrics</a:t>
            </a:r>
          </a:p>
          <a:p>
            <a:pPr>
              <a:defRPr/>
            </a:pPr>
            <a:endParaRPr lang="en-US" dirty="0" smtClean="0">
              <a:solidFill>
                <a:srgbClr val="990000"/>
              </a:solidFill>
              <a:effectLst>
                <a:outerShdw blurRad="38100" dist="38100" dir="2700000" algn="tl">
                  <a:srgbClr val="000000">
                    <a:alpha val="43137"/>
                  </a:srgbClr>
                </a:outerShdw>
              </a:effectLst>
            </a:endParaRPr>
          </a:p>
          <a:p>
            <a:r>
              <a:rPr lang="en-US" dirty="0" smtClean="0">
                <a:solidFill>
                  <a:srgbClr val="990000"/>
                </a:solidFill>
                <a:effectLst>
                  <a:outerShdw blurRad="38100" dist="38100" dir="2700000" algn="tl">
                    <a:srgbClr val="000000">
                      <a:alpha val="43137"/>
                    </a:srgbClr>
                  </a:outerShdw>
                </a:effectLst>
              </a:rPr>
              <a:t>Predicted climate impacts from all extreme events (including tropical storms) range from $17 to $25 billion/yr global damages by 2100</a:t>
            </a:r>
          </a:p>
          <a:p>
            <a:endParaRPr lang="en-US" sz="3000" b="1" dirty="0" smtClean="0">
              <a:solidFill>
                <a:srgbClr val="990000"/>
              </a:solidFill>
              <a:effectLst>
                <a:outerShdw blurRad="38100" dist="38100" dir="2700000" algn="tl">
                  <a:srgbClr val="000000">
                    <a:alpha val="43137"/>
                  </a:srgbClr>
                </a:outerShdw>
              </a:effectLst>
            </a:endParaRPr>
          </a:p>
          <a:p>
            <a:pPr>
              <a:buFontTx/>
              <a:buNone/>
              <a:defRPr/>
            </a:pPr>
            <a:endParaRPr lang="en-US" b="1" dirty="0" smtClean="0">
              <a:solidFill>
                <a:srgbClr val="990033"/>
              </a:solidFill>
              <a:effectLst>
                <a:outerShdw blurRad="38100" dist="38100" dir="2700000" algn="tl">
                  <a:srgbClr val="C0C0C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229600" cy="1143000"/>
          </a:xfrm>
        </p:spPr>
        <p:txBody>
          <a:bodyPr/>
          <a:lstStyle/>
          <a:p>
            <a:r>
              <a:rPr lang="en-US" dirty="0" smtClean="0">
                <a:solidFill>
                  <a:srgbClr val="002060"/>
                </a:solidFill>
                <a:effectLst>
                  <a:outerShdw blurRad="38100" dist="38100" dir="2700000" algn="tl">
                    <a:srgbClr val="000000">
                      <a:alpha val="43137"/>
                    </a:srgbClr>
                  </a:outerShdw>
                </a:effectLst>
              </a:rPr>
              <a:t>Spare Slides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Autofit/>
          </a:bodyPr>
          <a:lstStyle/>
          <a:p>
            <a:r>
              <a:rPr lang="en-US" sz="3600" b="1" dirty="0" smtClean="0">
                <a:solidFill>
                  <a:srgbClr val="FFFF00"/>
                </a:solidFill>
                <a:effectLst>
                  <a:outerShdw blurRad="38100" dist="38100" dir="2700000" algn="tl">
                    <a:srgbClr val="000000">
                      <a:alpha val="43137"/>
                    </a:srgbClr>
                  </a:outerShdw>
                </a:effectLst>
              </a:rPr>
              <a:t>Issues with Historically Based Risk Assessment</a:t>
            </a:r>
            <a:endParaRPr lang="en-US" sz="3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solidFill>
                  <a:srgbClr val="002060"/>
                </a:solidFill>
              </a:rPr>
              <a:t>Historical record too short to provide robust assessment of </a:t>
            </a:r>
            <a:r>
              <a:rPr lang="en-US" b="1" i="1" dirty="0" smtClean="0">
                <a:solidFill>
                  <a:srgbClr val="002060"/>
                </a:solidFill>
              </a:rPr>
              <a:t>intense</a:t>
            </a:r>
            <a:r>
              <a:rPr lang="en-US" b="1" dirty="0" smtClean="0">
                <a:solidFill>
                  <a:srgbClr val="002060"/>
                </a:solidFill>
              </a:rPr>
              <a:t> (damaging) events</a:t>
            </a:r>
          </a:p>
          <a:p>
            <a:endParaRPr lang="en-US" b="1" dirty="0" smtClean="0">
              <a:solidFill>
                <a:srgbClr val="002060"/>
              </a:solidFill>
            </a:endParaRPr>
          </a:p>
          <a:p>
            <a:r>
              <a:rPr lang="en-US" b="1" dirty="0" smtClean="0">
                <a:solidFill>
                  <a:srgbClr val="002060"/>
                </a:solidFill>
              </a:rPr>
              <a:t>Numerous quality problems with historical records</a:t>
            </a:r>
          </a:p>
          <a:p>
            <a:endParaRPr lang="en-US" b="1" dirty="0" smtClean="0">
              <a:solidFill>
                <a:srgbClr val="002060"/>
              </a:solidFill>
            </a:endParaRPr>
          </a:p>
          <a:p>
            <a:r>
              <a:rPr lang="en-US" b="1" dirty="0" smtClean="0">
                <a:solidFill>
                  <a:srgbClr val="002060"/>
                </a:solidFill>
              </a:rPr>
              <a:t>History may be a poor guide to the future, owing to natural and anthropogenic climate change</a:t>
            </a:r>
            <a:endParaRPr lang="en-US" b="1"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12291" name="Picture 9" descr="hurr_num_cat"/>
          <p:cNvPicPr>
            <a:picLocks noChangeAspect="1" noChangeArrowheads="1"/>
          </p:cNvPicPr>
          <p:nvPr/>
        </p:nvPicPr>
        <p:blipFill>
          <a:blip r:embed="rId4" cstate="print"/>
          <a:srcRect t="5711"/>
          <a:stretch>
            <a:fillRect/>
          </a:stretch>
        </p:blipFill>
        <p:spPr bwMode="auto">
          <a:xfrm>
            <a:off x="609600" y="1146175"/>
            <a:ext cx="8077200" cy="5711825"/>
          </a:xfrm>
          <a:prstGeom prst="rect">
            <a:avLst/>
          </a:prstGeom>
          <a:noFill/>
          <a:ln w="9525">
            <a:noFill/>
            <a:miter lim="800000"/>
            <a:headEnd/>
            <a:tailEnd/>
          </a:ln>
        </p:spPr>
      </p:pic>
      <p:sp>
        <p:nvSpPr>
          <p:cNvPr id="12292" name="Text Box 10"/>
          <p:cNvSpPr txBox="1">
            <a:spLocks noChangeArrowheads="1"/>
          </p:cNvSpPr>
          <p:nvPr/>
        </p:nvSpPr>
        <p:spPr bwMode="auto">
          <a:xfrm>
            <a:off x="381000" y="152400"/>
            <a:ext cx="8534400"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FFFF66"/>
                </a:solidFill>
                <a:effectLst>
                  <a:outerShdw blurRad="38100" dist="38100" dir="2700000" algn="tl">
                    <a:srgbClr val="000000">
                      <a:alpha val="43137"/>
                    </a:srgbClr>
                  </a:outerShdw>
                </a:effectLst>
              </a:rPr>
              <a:t>Total Number of Landfall Events, by Category, 1870-2004</a:t>
            </a:r>
          </a:p>
        </p:txBody>
      </p:sp>
      <p:sp>
        <p:nvSpPr>
          <p:cNvPr id="5" name="TextBox 4"/>
          <p:cNvSpPr txBox="1"/>
          <p:nvPr/>
        </p:nvSpPr>
        <p:spPr>
          <a:xfrm>
            <a:off x="4419600" y="2209800"/>
            <a:ext cx="2971800" cy="369332"/>
          </a:xfrm>
          <a:prstGeom prst="rect">
            <a:avLst/>
          </a:prstGeom>
          <a:noFill/>
        </p:spPr>
        <p:txBody>
          <a:bodyPr wrap="square" rtlCol="0">
            <a:spAutoFit/>
          </a:bodyPr>
          <a:lstStyle/>
          <a:p>
            <a:r>
              <a:rPr lang="en-US" dirty="0" smtClean="0"/>
              <a:t>Source:  Pielke and Landsea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13315" name="Picture 6" descr="hurr_damage_cat"/>
          <p:cNvPicPr>
            <a:picLocks noChangeAspect="1" noChangeArrowheads="1"/>
          </p:cNvPicPr>
          <p:nvPr/>
        </p:nvPicPr>
        <p:blipFill>
          <a:blip r:embed="rId4" cstate="print"/>
          <a:srcRect t="5711"/>
          <a:stretch>
            <a:fillRect/>
          </a:stretch>
        </p:blipFill>
        <p:spPr bwMode="auto">
          <a:xfrm>
            <a:off x="609600" y="974725"/>
            <a:ext cx="8077200" cy="5713413"/>
          </a:xfrm>
          <a:prstGeom prst="rect">
            <a:avLst/>
          </a:prstGeom>
          <a:noFill/>
          <a:ln w="9525">
            <a:noFill/>
            <a:miter lim="800000"/>
            <a:headEnd/>
            <a:tailEnd/>
          </a:ln>
        </p:spPr>
      </p:pic>
      <p:sp>
        <p:nvSpPr>
          <p:cNvPr id="13316" name="Text Box 7"/>
          <p:cNvSpPr txBox="1">
            <a:spLocks noChangeArrowheads="1"/>
          </p:cNvSpPr>
          <p:nvPr/>
        </p:nvSpPr>
        <p:spPr bwMode="auto">
          <a:xfrm>
            <a:off x="685800" y="0"/>
            <a:ext cx="8001000" cy="954107"/>
          </a:xfrm>
          <a:prstGeom prst="rect">
            <a:avLst/>
          </a:prstGeom>
          <a:noFill/>
          <a:ln w="9525">
            <a:noFill/>
            <a:miter lim="800000"/>
            <a:headEnd/>
            <a:tailEnd/>
          </a:ln>
        </p:spPr>
        <p:txBody>
          <a:bodyPr>
            <a:spAutoFit/>
          </a:bodyPr>
          <a:lstStyle/>
          <a:p>
            <a:pPr algn="ctr">
              <a:spcBef>
                <a:spcPct val="50000"/>
              </a:spcBef>
            </a:pPr>
            <a:r>
              <a:rPr lang="en-US" sz="2800" dirty="0">
                <a:solidFill>
                  <a:srgbClr val="FFFF66"/>
                </a:solidFill>
                <a:effectLst>
                  <a:outerShdw blurRad="38100" dist="38100" dir="2700000" algn="tl">
                    <a:srgbClr val="000000">
                      <a:alpha val="43137"/>
                    </a:srgbClr>
                  </a:outerShdw>
                </a:effectLst>
              </a:rPr>
              <a:t>U.S. Hurricane Damage, 1900-2004</a:t>
            </a:r>
            <a:r>
              <a:rPr lang="en-US" sz="2800" dirty="0" smtClean="0">
                <a:solidFill>
                  <a:srgbClr val="FFFF66"/>
                </a:solidFill>
                <a:effectLst>
                  <a:outerShdw blurRad="38100" dist="38100" dir="2700000" algn="tl">
                    <a:srgbClr val="000000">
                      <a:alpha val="43137"/>
                    </a:srgbClr>
                  </a:outerShdw>
                </a:effectLst>
              </a:rPr>
              <a:t>, Adjusted </a:t>
            </a:r>
            <a:r>
              <a:rPr lang="en-US" sz="2800" dirty="0">
                <a:solidFill>
                  <a:srgbClr val="FFFF66"/>
                </a:solidFill>
                <a:effectLst>
                  <a:outerShdw blurRad="38100" dist="38100" dir="2700000" algn="tl">
                    <a:srgbClr val="000000">
                      <a:alpha val="43137"/>
                    </a:srgbClr>
                  </a:outerShdw>
                </a:effectLst>
              </a:rPr>
              <a:t>for Inflation, Wealth, and Population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iss007e14908"/>
          <p:cNvPicPr>
            <a:picLocks noGrp="1" noChangeAspect="1" noChangeArrowheads="1"/>
          </p:cNvPicPr>
          <p:nvPr>
            <p:ph sz="half" idx="2"/>
          </p:nvPr>
        </p:nvPicPr>
        <p:blipFill>
          <a:blip r:embed="rId4" cstate="print">
            <a:lum bright="36000" contrast="-54000"/>
          </a:blip>
          <a:srcRect b="4210"/>
          <a:stretch>
            <a:fillRect/>
          </a:stretch>
        </p:blipFill>
        <p:spPr>
          <a:xfrm>
            <a:off x="0" y="0"/>
            <a:ext cx="9144000" cy="6858000"/>
          </a:xfrm>
          <a:noFill/>
        </p:spPr>
      </p:pic>
      <p:sp>
        <p:nvSpPr>
          <p:cNvPr id="164868" name="Rectangle 4"/>
          <p:cNvSpPr>
            <a:spLocks noGrp="1" noChangeArrowheads="1"/>
          </p:cNvSpPr>
          <p:nvPr>
            <p:ph type="title"/>
          </p:nvPr>
        </p:nvSpPr>
        <p:spPr>
          <a:xfrm>
            <a:off x="457200" y="0"/>
            <a:ext cx="8229600" cy="1143000"/>
          </a:xfrm>
        </p:spPr>
        <p:txBody>
          <a:bodyPr>
            <a:normAutofit fontScale="90000"/>
          </a:bodyPr>
          <a:lstStyle/>
          <a:p>
            <a:pPr>
              <a:defRPr/>
            </a:pPr>
            <a:r>
              <a:rPr lang="en-US" sz="4000" b="1" dirty="0" smtClean="0">
                <a:solidFill>
                  <a:srgbClr val="FFFF66"/>
                </a:solidFill>
                <a:effectLst>
                  <a:outerShdw blurRad="38100" dist="38100" dir="2700000" algn="tl">
                    <a:srgbClr val="C0C0C0"/>
                  </a:outerShdw>
                </a:effectLst>
              </a:rPr>
              <a:t>Some </a:t>
            </a:r>
            <a:r>
              <a:rPr lang="en-US" sz="4000" b="1" dirty="0">
                <a:solidFill>
                  <a:srgbClr val="FFFF66"/>
                </a:solidFill>
                <a:effectLst>
                  <a:outerShdw blurRad="38100" dist="38100" dir="2700000" algn="tl">
                    <a:srgbClr val="C0C0C0"/>
                  </a:outerShdw>
                </a:effectLst>
              </a:rPr>
              <a:t>U.S. Hurricane Damage Statistics:</a:t>
            </a:r>
          </a:p>
        </p:txBody>
      </p:sp>
      <p:sp>
        <p:nvSpPr>
          <p:cNvPr id="164869" name="Rectangle 5"/>
          <p:cNvSpPr>
            <a:spLocks noGrp="1" noChangeArrowheads="1"/>
          </p:cNvSpPr>
          <p:nvPr>
            <p:ph type="body" sz="half" idx="1"/>
          </p:nvPr>
        </p:nvSpPr>
        <p:spPr>
          <a:xfrm>
            <a:off x="457200" y="2209800"/>
            <a:ext cx="8077200" cy="3810000"/>
          </a:xfrm>
        </p:spPr>
        <p:txBody>
          <a:bodyPr/>
          <a:lstStyle/>
          <a:p>
            <a:pPr>
              <a:defRPr/>
            </a:pPr>
            <a:r>
              <a:rPr lang="en-US" sz="2800" dirty="0">
                <a:solidFill>
                  <a:srgbClr val="002060"/>
                </a:solidFill>
              </a:rPr>
              <a:t>&gt;50% of all normalized damage caused by </a:t>
            </a:r>
            <a:r>
              <a:rPr lang="en-US" sz="2800" b="1" dirty="0">
                <a:solidFill>
                  <a:srgbClr val="C00000"/>
                </a:solidFill>
              </a:rPr>
              <a:t>top 8 events</a:t>
            </a:r>
            <a:r>
              <a:rPr lang="en-US" sz="2800" dirty="0">
                <a:solidFill>
                  <a:srgbClr val="002060"/>
                </a:solidFill>
              </a:rPr>
              <a:t>, all category 3, 4 and 5</a:t>
            </a:r>
          </a:p>
          <a:p>
            <a:pPr>
              <a:defRPr/>
            </a:pPr>
            <a:r>
              <a:rPr lang="en-US" sz="2800" dirty="0">
                <a:solidFill>
                  <a:srgbClr val="002060"/>
                </a:solidFill>
              </a:rPr>
              <a:t>&gt;90% of all damage caused by storms of category 3 and greater</a:t>
            </a:r>
          </a:p>
          <a:p>
            <a:pPr>
              <a:defRPr/>
            </a:pPr>
            <a:r>
              <a:rPr lang="en-US" sz="2800" dirty="0">
                <a:solidFill>
                  <a:srgbClr val="002060"/>
                </a:solidFill>
              </a:rPr>
              <a:t>Category 3,4 and 5 events are only 13% of total landfalling events; only 30 since 1870</a:t>
            </a:r>
          </a:p>
          <a:p>
            <a:pPr>
              <a:defRPr/>
            </a:pPr>
            <a:r>
              <a:rPr lang="en-US" sz="2800" dirty="0">
                <a:solidFill>
                  <a:srgbClr val="002060"/>
                </a:solidFill>
              </a:rPr>
              <a:t>    </a:t>
            </a:r>
            <a:r>
              <a:rPr lang="en-US" sz="2800" b="1" i="1" dirty="0">
                <a:solidFill>
                  <a:srgbClr val="002060"/>
                </a:solidFill>
              </a:rPr>
              <a:t>Landfalling storm statistics are grossly inadequate for assessing hurricane risk</a:t>
            </a:r>
          </a:p>
        </p:txBody>
      </p:sp>
      <p:graphicFrame>
        <p:nvGraphicFramePr>
          <p:cNvPr id="1026" name="Object 2"/>
          <p:cNvGraphicFramePr>
            <a:graphicFrameLocks noChangeAspect="1"/>
          </p:cNvGraphicFramePr>
          <p:nvPr/>
        </p:nvGraphicFramePr>
        <p:xfrm>
          <a:off x="762000" y="5105400"/>
          <a:ext cx="450850" cy="409575"/>
        </p:xfrm>
        <a:graphic>
          <a:graphicData uri="http://schemas.openxmlformats.org/presentationml/2006/ole">
            <p:oleObj spid="_x0000_s83970" name="Equation" r:id="rId5" imgW="139680" imgH="126720" progId="Equation.DSMT4">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78179" name="Rectangle 3"/>
          <p:cNvSpPr>
            <a:spLocks noGrp="1" noChangeArrowheads="1"/>
          </p:cNvSpPr>
          <p:nvPr>
            <p:ph type="title" idx="4294967295"/>
          </p:nvPr>
        </p:nvSpPr>
        <p:spPr>
          <a:xfrm>
            <a:off x="457200" y="0"/>
            <a:ext cx="8229600" cy="1143000"/>
          </a:xfrm>
        </p:spPr>
        <p:txBody>
          <a:bodyPr>
            <a:normAutofit fontScale="90000"/>
          </a:bodyPr>
          <a:lstStyle/>
          <a:p>
            <a:pPr eaLnBrk="1" hangingPunct="1">
              <a:defRPr/>
            </a:pPr>
            <a:r>
              <a:rPr lang="en-US" sz="2800" dirty="0">
                <a:solidFill>
                  <a:srgbClr val="FFFF00"/>
                </a:solidFill>
                <a:effectLst>
                  <a:outerShdw blurRad="38100" dist="38100" dir="2700000" algn="tl">
                    <a:srgbClr val="000000">
                      <a:alpha val="43137"/>
                    </a:srgbClr>
                  </a:outerShdw>
                </a:effectLst>
              </a:rPr>
              <a:t>6-hour zonal displacements in region bounded by 10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and 30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N latitude, and 80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and 30</a:t>
            </a:r>
            <a:r>
              <a:rPr lang="en-US" sz="2800" baseline="30000" dirty="0">
                <a:solidFill>
                  <a:srgbClr val="FFFF00"/>
                </a:solidFill>
                <a:effectLst>
                  <a:outerShdw blurRad="38100" dist="38100" dir="2700000" algn="tl">
                    <a:srgbClr val="000000">
                      <a:alpha val="43137"/>
                    </a:srgbClr>
                  </a:outerShdw>
                </a:effectLst>
              </a:rPr>
              <a:t>o</a:t>
            </a:r>
            <a:r>
              <a:rPr lang="en-US" sz="2800" dirty="0">
                <a:solidFill>
                  <a:srgbClr val="FFFF00"/>
                </a:solidFill>
                <a:effectLst>
                  <a:outerShdw blurRad="38100" dist="38100" dir="2700000" algn="tl">
                    <a:srgbClr val="000000">
                      <a:alpha val="43137"/>
                    </a:srgbClr>
                  </a:outerShdw>
                </a:effectLst>
              </a:rPr>
              <a:t> W longitude, using only post-1970 hurricane data</a:t>
            </a:r>
          </a:p>
        </p:txBody>
      </p:sp>
      <p:pic>
        <p:nvPicPr>
          <p:cNvPr id="45060" name="Picture 7" descr="C:\Users\Kerry Emaanuel\Powerpoint\Transparent_images\zonal_track_stats.png"/>
          <p:cNvPicPr>
            <a:picLocks noChangeAspect="1" noChangeArrowheads="1"/>
          </p:cNvPicPr>
          <p:nvPr/>
        </p:nvPicPr>
        <p:blipFill>
          <a:blip r:embed="rId4" cstate="print"/>
          <a:srcRect/>
          <a:stretch>
            <a:fillRect/>
          </a:stretch>
        </p:blipFill>
        <p:spPr bwMode="auto">
          <a:xfrm>
            <a:off x="990600" y="1143000"/>
            <a:ext cx="7543800" cy="53625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iss007e14908"/>
          <p:cNvPicPr>
            <a:picLocks noGrp="1" noChangeAspect="1" noChangeArrowheads="1"/>
          </p:cNvPicPr>
          <p:nvPr>
            <p:ph sz="half" idx="1"/>
          </p:nvPr>
        </p:nvPicPr>
        <p:blipFill>
          <a:blip r:embed="rId3" cstate="print">
            <a:lum bright="36000" contrast="-54000"/>
          </a:blip>
          <a:srcRect b="4210"/>
          <a:stretch>
            <a:fillRect/>
          </a:stretch>
        </p:blipFill>
        <p:spPr>
          <a:xfrm>
            <a:off x="0" y="0"/>
            <a:ext cx="9144000" cy="6858000"/>
          </a:xfrm>
          <a:noFill/>
        </p:spPr>
      </p:pic>
      <p:sp>
        <p:nvSpPr>
          <p:cNvPr id="36867" name="Rectangle 3"/>
          <p:cNvSpPr>
            <a:spLocks noGrp="1" noChangeArrowheads="1"/>
          </p:cNvSpPr>
          <p:nvPr>
            <p:ph type="title"/>
          </p:nvPr>
        </p:nvSpPr>
        <p:spPr>
          <a:xfrm>
            <a:off x="381000" y="0"/>
            <a:ext cx="8458200" cy="1143000"/>
          </a:xfrm>
        </p:spPr>
        <p:txBody>
          <a:bodyPr rtlCol="0">
            <a:normAutofit/>
          </a:bodyPr>
          <a:lstStyle/>
          <a:p>
            <a:pPr eaLnBrk="1" fontAlgn="auto" hangingPunct="1">
              <a:spcAft>
                <a:spcPts val="0"/>
              </a:spcAft>
              <a:defRPr/>
            </a:pPr>
            <a:r>
              <a:rPr lang="en-US" sz="4000" dirty="0">
                <a:solidFill>
                  <a:srgbClr val="FFFF66"/>
                </a:solidFill>
                <a:effectLst>
                  <a:outerShdw blurRad="38100" dist="38100" dir="2700000" algn="tl">
                    <a:srgbClr val="000000">
                      <a:alpha val="43137"/>
                    </a:srgbClr>
                  </a:outerShdw>
                </a:effectLst>
              </a:rPr>
              <a:t>3000 Tracks within 100 km of Miami</a:t>
            </a:r>
          </a:p>
        </p:txBody>
      </p:sp>
      <p:sp>
        <p:nvSpPr>
          <p:cNvPr id="17412" name="Text Box 12"/>
          <p:cNvSpPr txBox="1">
            <a:spLocks noChangeArrowheads="1"/>
          </p:cNvSpPr>
          <p:nvPr/>
        </p:nvSpPr>
        <p:spPr bwMode="auto">
          <a:xfrm>
            <a:off x="6934200" y="601980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pic>
        <p:nvPicPr>
          <p:cNvPr id="5122" name="Picture 2" descr="C:\Users\Kerry Emaanuel\Riskproject\Mia2\histoerrt.PNG"/>
          <p:cNvPicPr>
            <a:picLocks noChangeAspect="1" noChangeArrowheads="1"/>
          </p:cNvPicPr>
          <p:nvPr/>
        </p:nvPicPr>
        <p:blipFill>
          <a:blip r:embed="rId4" cstate="print"/>
          <a:srcRect/>
          <a:stretch>
            <a:fillRect/>
          </a:stretch>
        </p:blipFill>
        <p:spPr bwMode="auto">
          <a:xfrm>
            <a:off x="1066799" y="800350"/>
            <a:ext cx="7368589" cy="55242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Return Periods</a:t>
            </a:r>
          </a:p>
        </p:txBody>
      </p:sp>
      <p:pic>
        <p:nvPicPr>
          <p:cNvPr id="18435" name="Picture 4" descr="C:\Documents and Settings\Kerry Emanuel\My Documents\riskproject\fig2ct.png"/>
          <p:cNvPicPr>
            <a:picLocks noChangeAspect="1" noChangeArrowheads="1"/>
          </p:cNvPicPr>
          <p:nvPr/>
        </p:nvPicPr>
        <p:blipFill>
          <a:blip r:embed="rId3" cstate="print"/>
          <a:srcRect/>
          <a:stretch>
            <a:fillRect/>
          </a:stretch>
        </p:blipFill>
        <p:spPr bwMode="auto">
          <a:xfrm>
            <a:off x="733425" y="800100"/>
            <a:ext cx="7572375" cy="56769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144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Sample Storm Wind Swath</a:t>
            </a:r>
            <a:endParaRPr lang="en-US" dirty="0">
              <a:solidFill>
                <a:srgbClr val="FFFF00"/>
              </a:solidFill>
              <a:effectLst>
                <a:outerShdw blurRad="38100" dist="38100" dir="2700000" algn="tl">
                  <a:srgbClr val="000000">
                    <a:alpha val="43137"/>
                  </a:srgbClr>
                </a:outerShdw>
              </a:effectLst>
            </a:endParaRPr>
          </a:p>
        </p:txBody>
      </p:sp>
      <p:pic>
        <p:nvPicPr>
          <p:cNvPr id="19459" name="Picture 2" descr="C:\Users\Kerry Emaanuel\Graphics\Transparent Figures\New_England_swath.png"/>
          <p:cNvPicPr>
            <a:picLocks noChangeAspect="1" noChangeArrowheads="1"/>
          </p:cNvPicPr>
          <p:nvPr/>
        </p:nvPicPr>
        <p:blipFill>
          <a:blip r:embed="rId3" cstate="print"/>
          <a:srcRect/>
          <a:stretch>
            <a:fillRect/>
          </a:stretch>
        </p:blipFill>
        <p:spPr bwMode="auto">
          <a:xfrm>
            <a:off x="1143000" y="1143000"/>
            <a:ext cx="6705600" cy="55530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Kerry Emaanuel\Graphics\Transparent Figures\amm_freq.PNG"/>
          <p:cNvPicPr>
            <a:picLocks noChangeAspect="1" noChangeArrowheads="1"/>
          </p:cNvPicPr>
          <p:nvPr/>
        </p:nvPicPr>
        <p:blipFill>
          <a:blip r:embed="rId3" cstate="print"/>
          <a:srcRect/>
          <a:stretch>
            <a:fillRect/>
          </a:stretch>
        </p:blipFill>
        <p:spPr bwMode="auto">
          <a:xfrm>
            <a:off x="228600" y="1676400"/>
            <a:ext cx="8656638" cy="4438650"/>
          </a:xfrm>
          <a:prstGeom prst="rect">
            <a:avLst/>
          </a:prstGeom>
          <a:noFill/>
          <a:ln w="9525">
            <a:noFill/>
            <a:miter lim="800000"/>
            <a:headEnd/>
            <a:tailEnd/>
          </a:ln>
        </p:spPr>
      </p:pic>
      <p:sp>
        <p:nvSpPr>
          <p:cNvPr id="6" name="TextBox 5"/>
          <p:cNvSpPr txBox="1"/>
          <p:nvPr/>
        </p:nvSpPr>
        <p:spPr>
          <a:xfrm>
            <a:off x="304800" y="0"/>
            <a:ext cx="8382000" cy="1066800"/>
          </a:xfrm>
          <a:prstGeom prst="rect">
            <a:avLst/>
          </a:prstGeom>
          <a:noFill/>
        </p:spPr>
        <p:txBody>
          <a:bodyPr>
            <a:spAutoFit/>
          </a:bodyPr>
          <a:lstStyle/>
          <a:p>
            <a:pPr algn="ctr">
              <a:defRPr/>
            </a:pPr>
            <a:r>
              <a:rPr lang="en-US" sz="3200" b="1" dirty="0">
                <a:solidFill>
                  <a:srgbClr val="FFFF00"/>
                </a:solidFill>
                <a:effectLst>
                  <a:outerShdw blurRad="38100" dist="38100" dir="2700000" algn="tl">
                    <a:srgbClr val="C0C0C0"/>
                  </a:outerShdw>
                </a:effectLst>
                <a:cs typeface="+mn-cs"/>
              </a:rPr>
              <a:t>Captures effects of regional climate phenomena (e.g. ENSO, AMM)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iss007e14908"/>
          <p:cNvPicPr>
            <a:picLocks noGrp="1" noChangeAspect="1" noChangeArrowheads="1"/>
          </p:cNvPicPr>
          <p:nvPr>
            <p:ph sz="half" idx="1"/>
          </p:nvPr>
        </p:nvPicPr>
        <p:blipFill>
          <a:blip r:embed="rId3" cstate="print">
            <a:lum bright="36000" contrast="-54000"/>
          </a:blip>
          <a:srcRect b="4210"/>
          <a:stretch>
            <a:fillRect/>
          </a:stretch>
        </p:blipFill>
        <p:spPr>
          <a:xfrm>
            <a:off x="0" y="0"/>
            <a:ext cx="9144000" cy="6858000"/>
          </a:xfrm>
          <a:noFill/>
        </p:spPr>
      </p:pic>
      <p:sp>
        <p:nvSpPr>
          <p:cNvPr id="80899" name="Rectangle 3"/>
          <p:cNvSpPr>
            <a:spLocks noGrp="1" noChangeArrowheads="1"/>
          </p:cNvSpPr>
          <p:nvPr>
            <p:ph type="title"/>
          </p:nvPr>
        </p:nvSpPr>
        <p:spPr>
          <a:xfrm>
            <a:off x="457200" y="0"/>
            <a:ext cx="8229600" cy="1325563"/>
          </a:xfrm>
        </p:spPr>
        <p:txBody>
          <a:bodyPr/>
          <a:lstStyle/>
          <a:p>
            <a:pPr>
              <a:defRPr/>
            </a:pPr>
            <a:r>
              <a:rPr lang="en-US" sz="3200" dirty="0" smtClean="0">
                <a:solidFill>
                  <a:srgbClr val="FFFF00"/>
                </a:solidFill>
                <a:effectLst>
                  <a:outerShdw blurRad="38100" dist="38100" dir="2700000" algn="tl">
                    <a:srgbClr val="C0C0C0"/>
                  </a:outerShdw>
                </a:effectLst>
              </a:rPr>
              <a:t>Year by Year Comparison with Best Track and with Knutson et al., 2007</a:t>
            </a:r>
            <a:endParaRPr lang="en-US" sz="3200" dirty="0">
              <a:solidFill>
                <a:srgbClr val="002266"/>
              </a:solidFill>
              <a:effectLst>
                <a:outerShdw blurRad="38100" dist="38100" dir="2700000" algn="tl">
                  <a:srgbClr val="C0C0C0"/>
                </a:outerShdw>
              </a:effectLst>
            </a:endParaRPr>
          </a:p>
        </p:txBody>
      </p:sp>
      <p:pic>
        <p:nvPicPr>
          <p:cNvPr id="51204" name="Picture 5" descr="C:\Users\Kerry Emaanuel\Graphics\Transparent Figures\yearbyear_new.PNG"/>
          <p:cNvPicPr>
            <a:picLocks noChangeAspect="1" noChangeArrowheads="1"/>
          </p:cNvPicPr>
          <p:nvPr/>
        </p:nvPicPr>
        <p:blipFill>
          <a:blip r:embed="rId4" cstate="print"/>
          <a:srcRect/>
          <a:stretch>
            <a:fillRect/>
          </a:stretch>
        </p:blipFill>
        <p:spPr bwMode="auto">
          <a:xfrm>
            <a:off x="317500" y="990600"/>
            <a:ext cx="8572500" cy="5683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Kerry Emaanuel\Riskproject\Battery_return.png"/>
          <p:cNvPicPr>
            <a:picLocks noChangeAspect="1" noChangeArrowheads="1"/>
          </p:cNvPicPr>
          <p:nvPr/>
        </p:nvPicPr>
        <p:blipFill>
          <a:blip r:embed="rId2" cstate="print">
            <a:lum bright="-23000"/>
          </a:blip>
          <a:srcRect/>
          <a:stretch>
            <a:fillRect/>
          </a:stretch>
        </p:blipFill>
        <p:spPr bwMode="auto">
          <a:xfrm>
            <a:off x="1143000" y="804672"/>
            <a:ext cx="7053146" cy="5783580"/>
          </a:xfrm>
          <a:prstGeom prst="rect">
            <a:avLst/>
          </a:prstGeom>
          <a:noFill/>
        </p:spPr>
      </p:pic>
      <p:sp>
        <p:nvSpPr>
          <p:cNvPr id="3" name="TextBox 2"/>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Surge Return Periods, New York City</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p:spPr>
      </p:pic>
      <p:sp>
        <p:nvSpPr>
          <p:cNvPr id="559106" name="Rectangle 2"/>
          <p:cNvSpPr>
            <a:spLocks noGrp="1" noChangeArrowheads="1"/>
          </p:cNvSpPr>
          <p:nvPr>
            <p:ph type="title"/>
          </p:nvPr>
        </p:nvSpPr>
        <p:spPr>
          <a:xfrm>
            <a:off x="457200" y="0"/>
            <a:ext cx="8229600" cy="1828800"/>
          </a:xfrm>
        </p:spPr>
        <p:txBody>
          <a:bodyPr>
            <a:normAutofit fontScale="90000"/>
          </a:bodyPr>
          <a:lstStyle/>
          <a:p>
            <a:pPr eaLnBrk="1" hangingPunct="1">
              <a:defRPr/>
            </a:pPr>
            <a:r>
              <a:rPr lang="en-US" b="1" dirty="0" smtClean="0">
                <a:solidFill>
                  <a:srgbClr val="FFFF00"/>
                </a:solidFill>
                <a:effectLst>
                  <a:outerShdw blurRad="38100" dist="38100" dir="2700000" algn="tl">
                    <a:srgbClr val="C0C0C0"/>
                  </a:outerShdw>
                </a:effectLst>
              </a:rPr>
              <a:t>Using Global and Regional Models to Simulate Hurricanes</a:t>
            </a:r>
            <a:br>
              <a:rPr lang="en-US" b="1" dirty="0" smtClean="0">
                <a:solidFill>
                  <a:srgbClr val="FFFF00"/>
                </a:solidFill>
                <a:effectLst>
                  <a:outerShdw blurRad="38100" dist="38100" dir="2700000" algn="tl">
                    <a:srgbClr val="C0C0C0"/>
                  </a:outerShdw>
                </a:effectLst>
              </a:rPr>
            </a:br>
            <a:r>
              <a:rPr lang="en-US" b="1" dirty="0" smtClean="0">
                <a:solidFill>
                  <a:srgbClr val="002060"/>
                </a:solidFill>
                <a:effectLst>
                  <a:outerShdw blurRad="38100" dist="38100" dir="2700000" algn="tl">
                    <a:srgbClr val="C0C0C0"/>
                  </a:outerShdw>
                </a:effectLst>
              </a:rPr>
              <a:t>The Problem:</a:t>
            </a:r>
          </a:p>
        </p:txBody>
      </p:sp>
      <p:sp>
        <p:nvSpPr>
          <p:cNvPr id="5124" name="Rectangle 3"/>
          <p:cNvSpPr>
            <a:spLocks noGrp="1" noChangeArrowheads="1"/>
          </p:cNvSpPr>
          <p:nvPr>
            <p:ph type="body" sz="half" idx="1"/>
          </p:nvPr>
        </p:nvSpPr>
        <p:spPr>
          <a:xfrm>
            <a:off x="457200" y="2057400"/>
            <a:ext cx="8229600" cy="4419600"/>
          </a:xfrm>
        </p:spPr>
        <p:txBody>
          <a:bodyPr>
            <a:normAutofit fontScale="92500" lnSpcReduction="10000"/>
          </a:bodyPr>
          <a:lstStyle/>
          <a:p>
            <a:pPr eaLnBrk="1" hangingPunct="1">
              <a:buFontTx/>
              <a:buNone/>
              <a:defRPr/>
            </a:pPr>
            <a:endParaRPr lang="en-US" sz="28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Global models are far too coarse to simulate high intensity tropical cyclones</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Embedding regional models within global models introduces problems stemming from incompatibility of models, and even regional models are usually too coarse</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Models to expensive to run many times. </a:t>
            </a:r>
          </a:p>
          <a:p>
            <a:pPr eaLnBrk="1" hangingPunct="1">
              <a:buFontTx/>
              <a:buNone/>
              <a:defRPr/>
            </a:pPr>
            <a:endParaRPr lang="en-US" sz="2400" dirty="0" smtClean="0">
              <a:effectLst>
                <a:outerShdw blurRad="38100" dist="38100" dir="2700000" algn="tl">
                  <a:srgbClr val="C0C0C0"/>
                </a:outerShdw>
              </a:effectLst>
            </a:endParaRPr>
          </a:p>
          <a:p>
            <a:pPr eaLnBrk="1" hangingPunct="1">
              <a:buFontTx/>
              <a:buNone/>
              <a:defRPr/>
            </a:pP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 Emaanuel\Graphics\Transparent Figures\Intensity_histo_models.png"/>
          <p:cNvPicPr>
            <a:picLocks noChangeAspect="1" noChangeArrowheads="1"/>
          </p:cNvPicPr>
          <p:nvPr/>
        </p:nvPicPr>
        <p:blipFill>
          <a:blip r:embed="rId2" cstate="print"/>
          <a:srcRect t="10204" b="9388"/>
          <a:stretch>
            <a:fillRect/>
          </a:stretch>
        </p:blipFill>
        <p:spPr bwMode="auto">
          <a:xfrm>
            <a:off x="228600" y="228600"/>
            <a:ext cx="5478682" cy="6203459"/>
          </a:xfrm>
          <a:prstGeom prst="rect">
            <a:avLst/>
          </a:prstGeom>
          <a:noFill/>
        </p:spPr>
      </p:pic>
      <p:sp>
        <p:nvSpPr>
          <p:cNvPr id="6" name="TextBox 5"/>
          <p:cNvSpPr txBox="1"/>
          <p:nvPr/>
        </p:nvSpPr>
        <p:spPr>
          <a:xfrm>
            <a:off x="5257800" y="1828800"/>
            <a:ext cx="3505200" cy="2308324"/>
          </a:xfrm>
          <a:prstGeom prst="rect">
            <a:avLst/>
          </a:prstGeom>
          <a:noFill/>
        </p:spPr>
        <p:txBody>
          <a:bodyPr wrap="square" rtlCol="0">
            <a:spAutoFit/>
          </a:bodyPr>
          <a:lstStyle/>
          <a:p>
            <a:r>
              <a:rPr lang="en-US" sz="2400" dirty="0" smtClean="0">
                <a:solidFill>
                  <a:srgbClr val="002060"/>
                </a:solidFill>
              </a:rPr>
              <a:t>Histograms of Tropical Cyclone Intensity as Simulated by a Global Model with 50 km grid point spacing. (Courtesy Isaac Held, GFDL)</a:t>
            </a:r>
            <a:endParaRPr lang="en-US" sz="2400" dirty="0">
              <a:solidFill>
                <a:srgbClr val="002060"/>
              </a:solidFill>
            </a:endParaRP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0" y="5486400"/>
            <a:ext cx="2667000" cy="369332"/>
          </a:xfrm>
          <a:prstGeom prst="rect">
            <a:avLst/>
          </a:prstGeom>
          <a:noFill/>
        </p:spPr>
        <p:txBody>
          <a:bodyPr wrap="square" rtlCol="0">
            <a:spAutoFit/>
          </a:bodyPr>
          <a:lstStyle/>
          <a:p>
            <a:r>
              <a:rPr lang="en-US" dirty="0" smtClean="0"/>
              <a:t>Category 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smtClean="0">
                <a:solidFill>
                  <a:srgbClr val="002060"/>
                </a:solidFill>
                <a:effectLst>
                  <a:outerShdw blurRad="38100" dist="38100" dir="2700000" algn="tl">
                    <a:srgbClr val="000000">
                      <a:alpha val="43137"/>
                    </a:srgbClr>
                  </a:outerShdw>
                </a:effectLst>
              </a:rPr>
              <a:t>Our Solution:</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743200"/>
            <a:ext cx="8229600" cy="2286000"/>
          </a:xfrm>
        </p:spPr>
        <p:txBody>
          <a:bodyPr>
            <a:noAutofit/>
          </a:bodyPr>
          <a:lstStyle/>
          <a:p>
            <a:r>
              <a:rPr lang="en-US" sz="3600" b="1" dirty="0" smtClean="0">
                <a:solidFill>
                  <a:srgbClr val="002060"/>
                </a:solidFill>
              </a:rPr>
              <a:t>Drive a simple but very high resolution, coupled ocean-atmosphere TC model  using boundary conditions supplied by </a:t>
            </a:r>
            <a:r>
              <a:rPr lang="en-US" sz="3600" b="1" dirty="0" smtClean="0">
                <a:solidFill>
                  <a:srgbClr val="002060"/>
                </a:solidFill>
              </a:rPr>
              <a:t>a</a:t>
            </a:r>
            <a:r>
              <a:rPr lang="en-US" sz="3600" b="1" dirty="0" smtClean="0">
                <a:solidFill>
                  <a:srgbClr val="002060"/>
                </a:solidFill>
              </a:rPr>
              <a:t> </a:t>
            </a:r>
            <a:r>
              <a:rPr lang="en-US" sz="3600" b="1" dirty="0" smtClean="0">
                <a:solidFill>
                  <a:srgbClr val="002060"/>
                </a:solidFill>
              </a:rPr>
              <a:t>global model or reanalysis data set</a:t>
            </a:r>
            <a:endParaRPr lang="en-US" sz="3600"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normAutofit fontScale="90000"/>
          </a:bodyPr>
          <a:lstStyle/>
          <a:p>
            <a:r>
              <a:rPr lang="en-US" sz="4000" dirty="0" smtClean="0">
                <a:solidFill>
                  <a:srgbClr val="FFFF00"/>
                </a:solidFill>
                <a:effectLst>
                  <a:outerShdw blurRad="38100" dist="38100" dir="2700000" algn="tl">
                    <a:srgbClr val="000000">
                      <a:alpha val="43137"/>
                    </a:srgbClr>
                  </a:outerShdw>
                </a:effectLst>
              </a:rPr>
              <a:t>CHIPS: A Time-dependent</a:t>
            </a:r>
            <a:r>
              <a:rPr lang="en-US" sz="4000" dirty="0">
                <a:solidFill>
                  <a:srgbClr val="FFFF00"/>
                </a:solidFill>
                <a:effectLst>
                  <a:outerShdw blurRad="38100" dist="38100" dir="2700000" algn="tl">
                    <a:srgbClr val="000000">
                      <a:alpha val="43137"/>
                    </a:srgbClr>
                  </a:outerShdw>
                </a:effectLst>
              </a:rPr>
              <a:t>, axisymmetric </a:t>
            </a:r>
            <a:r>
              <a:rPr lang="en-US" sz="4000" dirty="0" smtClean="0">
                <a:solidFill>
                  <a:srgbClr val="FFFF00"/>
                </a:solidFill>
                <a:effectLst>
                  <a:outerShdw blurRad="38100" dist="38100" dir="2700000" algn="tl">
                    <a:srgbClr val="000000">
                      <a:alpha val="43137"/>
                    </a:srgbClr>
                  </a:outerShdw>
                </a:effectLst>
              </a:rPr>
              <a:t>coupled model </a:t>
            </a:r>
            <a:r>
              <a:rPr lang="en-US" sz="4000" dirty="0">
                <a:solidFill>
                  <a:srgbClr val="FFFF00"/>
                </a:solidFill>
                <a:effectLst>
                  <a:outerShdw blurRad="38100" dist="38100" dir="2700000" algn="tl">
                    <a:srgbClr val="000000">
                      <a:alpha val="43137"/>
                    </a:srgbClr>
                  </a:outerShdw>
                </a:effectLst>
              </a:rPr>
              <a:t>phrased in R space</a:t>
            </a:r>
          </a:p>
        </p:txBody>
      </p:sp>
      <p:sp>
        <p:nvSpPr>
          <p:cNvPr id="95235" name="Rectangle 3"/>
          <p:cNvSpPr>
            <a:spLocks noGrp="1" noChangeArrowheads="1"/>
          </p:cNvSpPr>
          <p:nvPr>
            <p:ph type="body" idx="1"/>
          </p:nvPr>
        </p:nvSpPr>
        <p:spPr>
          <a:xfrm>
            <a:off x="457200" y="3352800"/>
            <a:ext cx="8153400" cy="2895600"/>
          </a:xfrm>
        </p:spPr>
        <p:txBody>
          <a:bodyPr/>
          <a:lstStyle/>
          <a:p>
            <a:r>
              <a:rPr lang="en-US" dirty="0">
                <a:solidFill>
                  <a:srgbClr val="002060"/>
                </a:solidFill>
              </a:rPr>
              <a:t>Hydrostatic and gradient balance above PBL</a:t>
            </a:r>
          </a:p>
          <a:p>
            <a:r>
              <a:rPr lang="en-US" dirty="0">
                <a:solidFill>
                  <a:srgbClr val="002060"/>
                </a:solidFill>
              </a:rPr>
              <a:t>Moist adiabatic lapse rates on M surfaces above PBL</a:t>
            </a:r>
          </a:p>
          <a:p>
            <a:r>
              <a:rPr lang="en-US" dirty="0">
                <a:solidFill>
                  <a:srgbClr val="002060"/>
                </a:solidFill>
              </a:rPr>
              <a:t>Boundary layer quasi-equilibrium</a:t>
            </a:r>
          </a:p>
          <a:p>
            <a:r>
              <a:rPr lang="en-US" dirty="0">
                <a:solidFill>
                  <a:srgbClr val="002060"/>
                </a:solidFill>
              </a:rPr>
              <a:t>Deformation-based radial diffusion</a:t>
            </a:r>
          </a:p>
        </p:txBody>
      </p:sp>
      <p:graphicFrame>
        <p:nvGraphicFramePr>
          <p:cNvPr id="3074" name="Object 2"/>
          <p:cNvGraphicFramePr>
            <a:graphicFrameLocks noChangeAspect="1"/>
          </p:cNvGraphicFramePr>
          <p:nvPr/>
        </p:nvGraphicFramePr>
        <p:xfrm>
          <a:off x="3124200" y="1447800"/>
          <a:ext cx="2590800" cy="1042988"/>
        </p:xfrm>
        <a:graphic>
          <a:graphicData uri="http://schemas.openxmlformats.org/presentationml/2006/ole">
            <p:oleObj spid="_x0000_s3074" name="Equation" r:id="rId4" imgW="977760" imgH="393480" progId="Equation.DSMT4">
              <p:embed/>
            </p:oleObj>
          </a:graphicData>
        </a:graphic>
      </p:graphicFrame>
      <p:graphicFrame>
        <p:nvGraphicFramePr>
          <p:cNvPr id="3075" name="Object 3"/>
          <p:cNvGraphicFramePr>
            <a:graphicFrameLocks noChangeAspect="1"/>
          </p:cNvGraphicFramePr>
          <p:nvPr/>
        </p:nvGraphicFramePr>
        <p:xfrm>
          <a:off x="3352800" y="2362200"/>
          <a:ext cx="1884363" cy="1042987"/>
        </p:xfrm>
        <a:graphic>
          <a:graphicData uri="http://schemas.openxmlformats.org/presentationml/2006/ole">
            <p:oleObj spid="_x0000_s3075" name="Equation" r:id="rId5" imgW="711000" imgH="39348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8" name="Rectangle 6"/>
          <p:cNvSpPr>
            <a:spLocks noGrp="1" noChangeArrowheads="1"/>
          </p:cNvSpPr>
          <p:nvPr>
            <p:ph type="title"/>
          </p:nvPr>
        </p:nvSpPr>
        <p:spPr>
          <a:xfrm>
            <a:off x="457200" y="274638"/>
            <a:ext cx="8229600" cy="944562"/>
          </a:xfrm>
        </p:spPr>
        <p:txBody>
          <a:bodyPr/>
          <a:lstStyle/>
          <a:p>
            <a:r>
              <a:rPr lang="en-US" dirty="0">
                <a:solidFill>
                  <a:srgbClr val="002060"/>
                </a:solidFill>
                <a:effectLst>
                  <a:outerShdw blurRad="38100" dist="38100" dir="2700000" algn="tl">
                    <a:srgbClr val="000000">
                      <a:alpha val="43137"/>
                    </a:srgbClr>
                  </a:outerShdw>
                </a:effectLst>
              </a:rPr>
              <a:t>Hindcast of Katrina</a:t>
            </a:r>
          </a:p>
        </p:txBody>
      </p:sp>
      <p:pic>
        <p:nvPicPr>
          <p:cNvPr id="197637" name="Picture 5" descr="Figure_1"/>
          <p:cNvPicPr>
            <a:picLocks noGrp="1" noChangeAspect="1" noChangeArrowheads="1"/>
          </p:cNvPicPr>
          <p:nvPr>
            <p:ph idx="1"/>
          </p:nvPr>
        </p:nvPicPr>
        <p:blipFill>
          <a:blip r:embed="rId3" cstate="print"/>
          <a:srcRect/>
          <a:stretch>
            <a:fillRect/>
          </a:stretch>
        </p:blipFill>
        <p:spPr>
          <a:xfrm>
            <a:off x="914400" y="1143000"/>
            <a:ext cx="7315200" cy="5487988"/>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305800" cy="1630362"/>
          </a:xfrm>
        </p:spPr>
        <p:txBody>
          <a:bodyPr>
            <a:normAutofit/>
          </a:bodyPr>
          <a:lstStyle/>
          <a:p>
            <a:r>
              <a:rPr lang="en-US" b="1" dirty="0" smtClean="0">
                <a:solidFill>
                  <a:srgbClr val="002060"/>
                </a:solidFill>
                <a:effectLst>
                  <a:outerShdw blurRad="38100" dist="38100" dir="2700000" algn="tl">
                    <a:srgbClr val="000000">
                      <a:alpha val="43137"/>
                    </a:srgbClr>
                  </a:outerShdw>
                </a:effectLst>
              </a:rPr>
              <a:t>Application to Assessing Tropical Cyclone Risk in a Changing Climate</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979</Words>
  <Application>Microsoft Office PowerPoint</Application>
  <PresentationFormat>On-screen Show (4:3)</PresentationFormat>
  <Paragraphs>128</Paragraphs>
  <Slides>39</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Using Physics to Generate Tropical Cyclone Event Catalogs</vt:lpstr>
      <vt:lpstr>Risk Assessment Methods</vt:lpstr>
      <vt:lpstr>Issues with Historically Based Risk Assessment</vt:lpstr>
      <vt:lpstr>Using Global and Regional Models to Simulate Hurricanes The Problem:</vt:lpstr>
      <vt:lpstr>Slide 5</vt:lpstr>
      <vt:lpstr>Our Solution:</vt:lpstr>
      <vt:lpstr>CHIPS: A Time-dependent, axisymmetric coupled model phrased in R space</vt:lpstr>
      <vt:lpstr>Hindcast of Katrina</vt:lpstr>
      <vt:lpstr>Application to Assessing Tropical Cyclone Risk in a Changing Climate</vt:lpstr>
      <vt:lpstr>Approach:</vt:lpstr>
      <vt:lpstr>Slide 11</vt:lpstr>
      <vt:lpstr>Calibration</vt:lpstr>
      <vt:lpstr>Genesis rates</vt:lpstr>
      <vt:lpstr>Cumulative Distribution of Storm Lifetime Peak Wind Speed, with Sample of 1755 Synthetic Tracks</vt:lpstr>
      <vt:lpstr>Couple to Storm Surge Model (SLOSH)</vt:lpstr>
      <vt:lpstr>Slide 16</vt:lpstr>
      <vt:lpstr>Slide 17</vt:lpstr>
      <vt:lpstr>Now Use Daily Output from IPCC Models to Derive Wind Statistics, Thermodynamic State Needed by Synthetic Track Technique  </vt:lpstr>
      <vt:lpstr>1. Last 20 years of 20th century simulations  2. Years 2180-2200 of IPCC Scenario A1b (CO2 stabilized at 720 ppm)</vt:lpstr>
      <vt:lpstr>Basin-Wide Percentage Change in Power Dissipation</vt:lpstr>
      <vt:lpstr>7 Model Consensus Change in Storm Frequency</vt:lpstr>
      <vt:lpstr>Economic Analysis of Impact of Climate Change on Tropical Cyclone Damages</vt:lpstr>
      <vt:lpstr>Slide 23</vt:lpstr>
      <vt:lpstr>Change in Total Annual Damage in U.S. $millions, 2000-2100, under Scenario A1b</vt:lpstr>
      <vt:lpstr>Slide 25</vt:lpstr>
      <vt:lpstr>Summary:</vt:lpstr>
      <vt:lpstr>Summary (2)</vt:lpstr>
      <vt:lpstr>Summary (3)</vt:lpstr>
      <vt:lpstr>Spare Slides</vt:lpstr>
      <vt:lpstr>Slide 30</vt:lpstr>
      <vt:lpstr>Slide 31</vt:lpstr>
      <vt:lpstr>Some U.S. Hurricane Damage Statistics:</vt:lpstr>
      <vt:lpstr>6-hour zonal displacements in region bounded by 10o and 30o N latitude, and 80o and 30o W longitude, using only post-1970 hurricane data</vt:lpstr>
      <vt:lpstr>3000 Tracks within 100 km of Miami</vt:lpstr>
      <vt:lpstr>Return Periods</vt:lpstr>
      <vt:lpstr>Sample Storm Wind Swath</vt:lpstr>
      <vt:lpstr>Slide 37</vt:lpstr>
      <vt:lpstr>Year by Year Comparison with Best Track and with Knutson et al., 2007</vt:lpstr>
      <vt:lpstr>Slide 39</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Resolution Modeling of the Response of Tropical Cyclones to Climate Change</dc:title>
  <dc:creator>Kerry Emanuel</dc:creator>
  <cp:lastModifiedBy>Kerry Emanuel</cp:lastModifiedBy>
  <cp:revision>20</cp:revision>
  <dcterms:created xsi:type="dcterms:W3CDTF">2009-08-08T13:43:37Z</dcterms:created>
  <dcterms:modified xsi:type="dcterms:W3CDTF">2009-12-11T18:57:08Z</dcterms:modified>
</cp:coreProperties>
</file>