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2" r:id="rId13"/>
    <p:sldId id="265" r:id="rId14"/>
    <p:sldId id="267" r:id="rId15"/>
    <p:sldId id="268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FE60C-EF8C-474E-BF3B-99A13A0F70C0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9319A-63B2-4FE6-AB8A-7F7454FB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5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A05620CB-912D-431A-AB31-B4E543C68ED8}" type="slidenum">
              <a:rPr lang="en-US" sz="1200">
                <a:solidFill>
                  <a:prstClr val="black"/>
                </a:solidFill>
              </a:rPr>
              <a:pPr algn="r">
                <a:defRPr/>
              </a:pPr>
              <a:t>9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499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2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6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9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9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38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56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09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22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96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7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5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90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60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72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69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256A-85DF-4B4B-B2EC-23F697BF29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5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SzPct val="7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1pPr>
            <a:lvl2pPr>
              <a:spcAft>
                <a:spcPts val="600"/>
              </a:spcAft>
              <a:defRPr>
                <a:solidFill>
                  <a:srgbClr val="0033CC"/>
                </a:solidFill>
              </a:defRPr>
            </a:lvl2pPr>
            <a:lvl3pPr>
              <a:spcAft>
                <a:spcPts val="600"/>
              </a:spcAft>
              <a:buSzPct val="50000"/>
              <a:buFontTx/>
              <a:buBlip>
                <a:blip r:embed="rId2"/>
              </a:buBlip>
              <a:defRPr>
                <a:solidFill>
                  <a:srgbClr val="0033CC"/>
                </a:solidFill>
              </a:defRPr>
            </a:lvl3pPr>
            <a:lvl4pPr>
              <a:spcAft>
                <a:spcPts val="600"/>
              </a:spcAft>
              <a:defRPr>
                <a:solidFill>
                  <a:srgbClr val="0033CC"/>
                </a:solidFill>
              </a:defRPr>
            </a:lvl4pPr>
            <a:lvl5pPr>
              <a:spcAft>
                <a:spcPts val="600"/>
              </a:spcAft>
              <a:defRPr>
                <a:solidFill>
                  <a:srgbClr val="0033C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11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50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55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15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6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0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28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1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28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9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E6FB-3507-458B-9CFF-D59A9CAEE579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7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34139-B77C-4CAA-AC7A-8E3089722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3950D-01BF-45D8-8B6D-AFB14EF059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15F2-13BA-478B-9B7B-600BB2D17F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EEE9-66C9-4F10-BE9D-5193EC1E1D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8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3200" kern="1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Tx/>
        <a:buBlip>
          <a:blip r:embed="rId13"/>
        </a:buBlip>
        <a:defRPr sz="2400" kern="1200">
          <a:solidFill>
            <a:srgbClr val="0033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 Simple, Fast Tropical Cyclone Intensity Algorithm for Risk Models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1246517" y="4059238"/>
            <a:ext cx="6858000" cy="1655762"/>
          </a:xfrm>
        </p:spPr>
        <p:txBody>
          <a:bodyPr/>
          <a:lstStyle/>
          <a:p>
            <a:r>
              <a:rPr lang="en-US" dirty="0" smtClean="0"/>
              <a:t>Kerry Emanuel</a:t>
            </a:r>
          </a:p>
          <a:p>
            <a:r>
              <a:rPr lang="en-US" dirty="0" smtClean="0"/>
              <a:t>Lorenz Center, MIT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t="7533" r="7458" b="9833"/>
          <a:stretch/>
        </p:blipFill>
        <p:spPr>
          <a:xfrm>
            <a:off x="347286" y="90264"/>
            <a:ext cx="4397242" cy="3217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2120" r="6288" b="6708"/>
          <a:stretch/>
        </p:blipFill>
        <p:spPr>
          <a:xfrm>
            <a:off x="347286" y="3157729"/>
            <a:ext cx="4658895" cy="37002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5849" y="1052423"/>
            <a:ext cx="3441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Historical Track Density, 1979-2015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7992" y="4097547"/>
            <a:ext cx="3528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Track Density Based on 3700 Synthetic Events Downscaled from NCAR/NCEP Reanalyses, 1979-2015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16274" r="7323" b="22255"/>
          <a:stretch/>
        </p:blipFill>
        <p:spPr>
          <a:xfrm>
            <a:off x="230512" y="1337093"/>
            <a:ext cx="8655378" cy="438221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Downscaled from Max Planck Model, 1950-2005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2" y="667276"/>
            <a:ext cx="7665736" cy="5937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875" y="336429"/>
            <a:ext cx="8376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</a:rPr>
              <a:t> Comparisons of Annual Exceedance Frequencies, Atlantic, 1979-2015</a:t>
            </a:r>
            <a:endParaRPr lang="en-US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7" y="701782"/>
            <a:ext cx="7665736" cy="5937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747" y="215660"/>
            <a:ext cx="766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Atlantic Annual Cycle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/>
          <a:stretch/>
        </p:blipFill>
        <p:spPr>
          <a:xfrm>
            <a:off x="52784" y="1483743"/>
            <a:ext cx="9114424" cy="37869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Atlantic Interannual Variability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1049" y="5270740"/>
            <a:ext cx="3510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Frequency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6234" y="5270740"/>
            <a:ext cx="331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Power Dissipation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Downscaling 7 CMIP5 Models, RCP 8.5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8" y="2251494"/>
            <a:ext cx="8852663" cy="35540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9788" y="5969480"/>
            <a:ext cx="562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Annual Frequency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0" y="1226757"/>
            <a:ext cx="9023230" cy="3716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0419" y="5115464"/>
            <a:ext cx="64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Power Dissipation Index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74843"/>
          </a:xfrm>
        </p:spPr>
        <p:txBody>
          <a:bodyPr/>
          <a:lstStyle/>
          <a:p>
            <a:r>
              <a:rPr lang="en-US" dirty="0" smtClean="0"/>
              <a:t>  New, fast intensity simulator provides intensity along specified 	tracks, given atmospheric and oceanic environmental 	conditions along track</a:t>
            </a:r>
          </a:p>
          <a:p>
            <a:r>
              <a:rPr lang="en-US" dirty="0"/>
              <a:t> </a:t>
            </a:r>
            <a:r>
              <a:rPr lang="en-US" dirty="0" smtClean="0"/>
              <a:t> Designed for use in risk models</a:t>
            </a:r>
          </a:p>
          <a:p>
            <a:r>
              <a:rPr lang="en-US" dirty="0"/>
              <a:t> </a:t>
            </a:r>
            <a:r>
              <a:rPr lang="en-US" dirty="0" smtClean="0"/>
              <a:t> 1,000 tracks in 2 seconds using laptop computer. (More  	processing time in interpolating environmental conditions to 	tracks</a:t>
            </a:r>
          </a:p>
          <a:p>
            <a:r>
              <a:rPr lang="en-US" dirty="0"/>
              <a:t> </a:t>
            </a:r>
            <a:r>
              <a:rPr lang="en-US" dirty="0" smtClean="0"/>
              <a:t> Competitive with CHIPS in quality of intensity probability 	distributions, spatial distribution, annual cycle, and 	hindcasts of individual events and Atlantic intraseasonal 	variability</a:t>
            </a:r>
          </a:p>
          <a:p>
            <a:r>
              <a:rPr lang="en-US" dirty="0"/>
              <a:t> </a:t>
            </a:r>
            <a:r>
              <a:rPr lang="en-US" dirty="0" smtClean="0"/>
              <a:t> Easy to code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4619" y="6038491"/>
            <a:ext cx="742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Emanuel, K., 2007: </a:t>
            </a:r>
            <a:r>
              <a:rPr lang="en-US" sz="2000" dirty="0"/>
              <a:t>A fast intensity simulator for tropical cyclone </a:t>
            </a:r>
            <a:r>
              <a:rPr lang="en-US" sz="2000" dirty="0" smtClean="0"/>
              <a:t>risk analysis. Nat. </a:t>
            </a:r>
            <a:r>
              <a:rPr lang="en-US" sz="2000" dirty="0"/>
              <a:t>Hazards, DOI </a:t>
            </a:r>
            <a:r>
              <a:rPr lang="en-US" sz="2000" dirty="0" smtClean="0"/>
              <a:t>10.1007/s11069-017-2890-7 (open access)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290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Motivations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Most current TC risk models are based on statistical 	algorithms for generating synthetic tracks and associated 	wind fields</a:t>
            </a:r>
          </a:p>
          <a:p>
            <a:r>
              <a:rPr lang="en-US" dirty="0"/>
              <a:t> </a:t>
            </a:r>
            <a:r>
              <a:rPr lang="en-US" dirty="0" smtClean="0"/>
              <a:t> Statistical </a:t>
            </a:r>
            <a:r>
              <a:rPr lang="en-US" dirty="0"/>
              <a:t>T</a:t>
            </a:r>
            <a:r>
              <a:rPr lang="en-US" dirty="0" smtClean="0"/>
              <a:t>C intensity algorithms may be inadequate in 	accounting for such processes as ocean interaction and 	struggle to account for natural or manmade climate change 	in a physically consistent way</a:t>
            </a:r>
          </a:p>
          <a:p>
            <a:r>
              <a:rPr lang="en-US" dirty="0"/>
              <a:t> </a:t>
            </a:r>
            <a:r>
              <a:rPr lang="en-US" dirty="0" smtClean="0"/>
              <a:t> Deterministic modelling currently too expensive to run very 	large event sets</a:t>
            </a:r>
          </a:p>
          <a:p>
            <a:r>
              <a:rPr lang="en-US" dirty="0"/>
              <a:t> </a:t>
            </a:r>
            <a:r>
              <a:rPr lang="en-US" dirty="0" smtClean="0"/>
              <a:t> We here develop a simple fast, but physically consistent 	algorithm for estimating TC intensity along given tracks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Intensity Model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1561293"/>
            <a:ext cx="7099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Begin with theoretical rate equation for TCs without shear or ocean interaction (Emanuel,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Atmos. Sci.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2012):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390152"/>
              </p:ext>
            </p:extLst>
          </p:nvPr>
        </p:nvGraphicFramePr>
        <p:xfrm>
          <a:off x="3010619" y="2465293"/>
          <a:ext cx="2432050" cy="742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3" imgW="1206360" imgH="368280" progId="Equation.DSMT4">
                  <p:embed/>
                </p:oleObj>
              </mc:Choice>
              <mc:Fallback>
                <p:oleObj name="Equation" r:id="rId3" imgW="12063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0619" y="2465293"/>
                        <a:ext cx="2432050" cy="742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628650" y="3303917"/>
            <a:ext cx="81530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 surface drag coefficient,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= boundary layer depth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= potential intensity (defined w/o dissipative heating or pressure 		dependence)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= Azimuthal 10 m wind speed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283571"/>
              </p:ext>
            </p:extLst>
          </p:nvPr>
        </p:nvGraphicFramePr>
        <p:xfrm>
          <a:off x="980324" y="3303917"/>
          <a:ext cx="332024" cy="312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5" imgW="215640" imgH="203040" progId="Equation.DSMT4">
                  <p:embed/>
                </p:oleObj>
              </mc:Choice>
              <mc:Fallback>
                <p:oleObj name="Equation" r:id="rId5" imgW="215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0324" y="3303917"/>
                        <a:ext cx="332024" cy="312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372667"/>
              </p:ext>
            </p:extLst>
          </p:nvPr>
        </p:nvGraphicFramePr>
        <p:xfrm>
          <a:off x="1003783" y="3527814"/>
          <a:ext cx="253281" cy="354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7" imgW="126720" imgH="177480" progId="Equation.DSMT4">
                  <p:embed/>
                </p:oleObj>
              </mc:Choice>
              <mc:Fallback>
                <p:oleObj name="Equation" r:id="rId7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03783" y="3527814"/>
                        <a:ext cx="253281" cy="354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791963"/>
              </p:ext>
            </p:extLst>
          </p:nvPr>
        </p:nvGraphicFramePr>
        <p:xfrm>
          <a:off x="1008617" y="3873694"/>
          <a:ext cx="349490" cy="370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9" imgW="215640" imgH="228600" progId="Equation.DSMT4">
                  <p:embed/>
                </p:oleObj>
              </mc:Choice>
              <mc:Fallback>
                <p:oleObj name="Equation" r:id="rId9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8617" y="3873694"/>
                        <a:ext cx="349490" cy="370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936629"/>
              </p:ext>
            </p:extLst>
          </p:nvPr>
        </p:nvGraphicFramePr>
        <p:xfrm>
          <a:off x="1069148" y="4471535"/>
          <a:ext cx="228428" cy="269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11" imgW="139680" imgH="164880" progId="Equation.DSMT4">
                  <p:embed/>
                </p:oleObj>
              </mc:Choice>
              <mc:Fallback>
                <p:oleObj name="Equation" r:id="rId11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69148" y="4471535"/>
                        <a:ext cx="228428" cy="269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370935" y="5365630"/>
            <a:ext cx="841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 in effects of shear according to Tang and Emanuel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Atmos. Sci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., 2010) and ocean interaction according to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Schade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Emanuel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Atmos. Sci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1999)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1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0" grpId="0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77" y="365127"/>
            <a:ext cx="8704053" cy="104098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Complete model consists of a pair of coupled ODE’s: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221777"/>
              </p:ext>
            </p:extLst>
          </p:nvPr>
        </p:nvGraphicFramePr>
        <p:xfrm>
          <a:off x="1772105" y="1406107"/>
          <a:ext cx="5522151" cy="94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3" imgW="2145960" imgH="368280" progId="Equation.DSMT4">
                  <p:embed/>
                </p:oleObj>
              </mc:Choice>
              <mc:Fallback>
                <p:oleObj name="Equation" r:id="rId3" imgW="21459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2105" y="1406107"/>
                        <a:ext cx="5522151" cy="94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04834"/>
              </p:ext>
            </p:extLst>
          </p:nvPr>
        </p:nvGraphicFramePr>
        <p:xfrm>
          <a:off x="1833951" y="2611466"/>
          <a:ext cx="4953605" cy="990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5" imgW="1841400" imgH="368280" progId="Equation.DSMT4">
                  <p:embed/>
                </p:oleObj>
              </mc:Choice>
              <mc:Fallback>
                <p:oleObj name="Equation" r:id="rId5" imgW="18414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3951" y="2611466"/>
                        <a:ext cx="4953605" cy="990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2421" y="3769742"/>
            <a:ext cx="69615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= inner core moisture variable (0-1),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full potential intensity,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= magnitude of 850-250 hPa environmental wind shear,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603602"/>
              </p:ext>
            </p:extLst>
          </p:nvPr>
        </p:nvGraphicFramePr>
        <p:xfrm>
          <a:off x="1114245" y="3795622"/>
          <a:ext cx="346135" cy="317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7" imgW="152280" imgH="139680" progId="Equation.DSMT4">
                  <p:embed/>
                </p:oleObj>
              </mc:Choice>
              <mc:Fallback>
                <p:oleObj name="Equation" r:id="rId7" imgW="1522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4245" y="3795622"/>
                        <a:ext cx="346135" cy="317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571122"/>
              </p:ext>
            </p:extLst>
          </p:nvPr>
        </p:nvGraphicFramePr>
        <p:xfrm>
          <a:off x="1114245" y="4264979"/>
          <a:ext cx="339066" cy="435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14245" y="4264979"/>
                        <a:ext cx="339066" cy="435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233284"/>
              </p:ext>
            </p:extLst>
          </p:nvPr>
        </p:nvGraphicFramePr>
        <p:xfrm>
          <a:off x="1114245" y="4757622"/>
          <a:ext cx="277774" cy="328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11" imgW="139680" imgH="164880" progId="Equation.DSMT4">
                  <p:embed/>
                </p:oleObj>
              </mc:Choice>
              <mc:Fallback>
                <p:oleObj name="Equation" r:id="rId11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14245" y="4757622"/>
                        <a:ext cx="277774" cy="328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21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415298"/>
              </p:ext>
            </p:extLst>
          </p:nvPr>
        </p:nvGraphicFramePr>
        <p:xfrm>
          <a:off x="1010045" y="592985"/>
          <a:ext cx="2443552" cy="550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3" imgW="901440" imgH="203040" progId="Equation.DSMT4">
                  <p:embed/>
                </p:oleObj>
              </mc:Choice>
              <mc:Fallback>
                <p:oleObj name="Equation" r:id="rId3" imgW="901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0045" y="592985"/>
                        <a:ext cx="2443552" cy="550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699102"/>
              </p:ext>
            </p:extLst>
          </p:nvPr>
        </p:nvGraphicFramePr>
        <p:xfrm>
          <a:off x="5102914" y="567436"/>
          <a:ext cx="31702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5" imgW="1333440" imgH="241200" progId="Equation.DSMT4">
                  <p:embed/>
                </p:oleObj>
              </mc:Choice>
              <mc:Fallback>
                <p:oleObj name="Equation" r:id="rId5" imgW="1333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2914" y="567436"/>
                        <a:ext cx="3170237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957324"/>
              </p:ext>
            </p:extLst>
          </p:nvPr>
        </p:nvGraphicFramePr>
        <p:xfrm>
          <a:off x="1010045" y="1410485"/>
          <a:ext cx="1881992" cy="470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7" imgW="761760" imgH="190440" progId="Equation.DSMT4">
                  <p:embed/>
                </p:oleObj>
              </mc:Choice>
              <mc:Fallback>
                <p:oleObj name="Equation" r:id="rId7" imgW="761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0045" y="1410485"/>
                        <a:ext cx="1881992" cy="470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150330"/>
              </p:ext>
            </p:extLst>
          </p:nvPr>
        </p:nvGraphicFramePr>
        <p:xfrm>
          <a:off x="5102914" y="1410485"/>
          <a:ext cx="1875855" cy="468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9" imgW="660240" imgH="164880" progId="Equation.DSMT4">
                  <p:embed/>
                </p:oleObj>
              </mc:Choice>
              <mc:Fallback>
                <p:oleObj name="Equation" r:id="rId9" imgW="6602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02914" y="1410485"/>
                        <a:ext cx="1875855" cy="468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611899"/>
              </p:ext>
            </p:extLst>
          </p:nvPr>
        </p:nvGraphicFramePr>
        <p:xfrm>
          <a:off x="1087683" y="2147823"/>
          <a:ext cx="1621012" cy="1037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11" imgW="634680" imgH="406080" progId="Equation.DSMT4">
                  <p:embed/>
                </p:oleObj>
              </mc:Choice>
              <mc:Fallback>
                <p:oleObj name="Equation" r:id="rId11" imgW="6346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87683" y="2147823"/>
                        <a:ext cx="1621012" cy="1037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257603"/>
              </p:ext>
            </p:extLst>
          </p:nvPr>
        </p:nvGraphicFramePr>
        <p:xfrm>
          <a:off x="5102914" y="2147823"/>
          <a:ext cx="2067597" cy="960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13" imgW="901440" imgH="419040" progId="Equation.DSMT4">
                  <p:embed/>
                </p:oleObj>
              </mc:Choice>
              <mc:Fallback>
                <p:oleObj name="Equation" r:id="rId13" imgW="9014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02914" y="2147823"/>
                        <a:ext cx="2067597" cy="960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4619" y="3545457"/>
            <a:ext cx="65215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ocean thermal stratification (K/100 m),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ocean mixed layer depth (m),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translation speed (m/s),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ocean surface temperature,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outflow temperature, 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surface enthalpy exchange coefficient,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latent heat of vaporization,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*= saturation specific humidity at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gas constant for dry air.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Required Input: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400"/>
              </a:spcBef>
            </a:pPr>
            <a:r>
              <a:rPr lang="en-US" dirty="0" smtClean="0"/>
              <a:t> </a:t>
            </a:r>
            <a:r>
              <a:rPr lang="en-US" sz="2200" dirty="0" smtClean="0"/>
              <a:t>Track, including dates and times.</a:t>
            </a:r>
          </a:p>
          <a:p>
            <a:pPr>
              <a:spcBef>
                <a:spcPts val="1400"/>
              </a:spcBef>
            </a:pPr>
            <a:r>
              <a:rPr lang="en-US" sz="2200" dirty="0"/>
              <a:t> </a:t>
            </a:r>
            <a:r>
              <a:rPr lang="en-US" sz="2200" dirty="0" smtClean="0"/>
              <a:t> Potential intensity and outflow temperature along track: 	Can be calculated using a simple algorithm operating on 	sea surface temperature and atmospheric temperature 	and moisture profiles. Monthly means usually suffice.</a:t>
            </a:r>
          </a:p>
          <a:p>
            <a:pPr>
              <a:spcBef>
                <a:spcPts val="1400"/>
              </a:spcBef>
            </a:pPr>
            <a:r>
              <a:rPr lang="en-US" sz="2200" dirty="0"/>
              <a:t> </a:t>
            </a:r>
            <a:r>
              <a:rPr lang="en-US" sz="2200" dirty="0" smtClean="0"/>
              <a:t>850-250 hPa environmental shear; daily values.</a:t>
            </a:r>
          </a:p>
          <a:p>
            <a:pPr>
              <a:spcBef>
                <a:spcPts val="1400"/>
              </a:spcBef>
            </a:pPr>
            <a:r>
              <a:rPr lang="en-US" sz="2200" dirty="0"/>
              <a:t> </a:t>
            </a:r>
            <a:r>
              <a:rPr lang="en-US" sz="2200" dirty="0" smtClean="0"/>
              <a:t>SST</a:t>
            </a:r>
          </a:p>
          <a:p>
            <a:pPr>
              <a:spcBef>
                <a:spcPts val="1400"/>
              </a:spcBef>
            </a:pPr>
            <a:r>
              <a:rPr lang="en-US" sz="2200" dirty="0"/>
              <a:t> </a:t>
            </a:r>
            <a:r>
              <a:rPr lang="en-US" sz="2200" dirty="0" smtClean="0"/>
              <a:t>Upper ocean mixed layer depth and sub-mixed layer 	thermal stratification.</a:t>
            </a:r>
          </a:p>
          <a:p>
            <a:pPr>
              <a:spcBef>
                <a:spcPts val="1400"/>
              </a:spcBef>
            </a:pPr>
            <a:r>
              <a:rPr lang="en-US" sz="2200" dirty="0"/>
              <a:t> </a:t>
            </a:r>
            <a:r>
              <a:rPr lang="en-US" sz="2200" dirty="0" smtClean="0"/>
              <a:t>Initial intensity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5442" y="6090249"/>
            <a:ext cx="8109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time:  ~</a:t>
            </a:r>
            <a:r>
              <a:rPr lang="en-US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0.002 s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track on conventional laptop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Performance in Hindcasts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43" y="1431985"/>
            <a:ext cx="7090913" cy="48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2" y="791025"/>
            <a:ext cx="7617124" cy="5704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2860" y="207034"/>
            <a:ext cx="759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Atlantic 2004 Season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3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F2A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MIT Risk </a:t>
            </a:r>
            <a:r>
              <a:rPr lang="en-US" sz="3600" b="1" dirty="0" smtClean="0">
                <a:solidFill>
                  <a:srgbClr val="0F2A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Assessment Approach</a:t>
            </a:r>
            <a:r>
              <a:rPr lang="en-US" sz="3600" b="1" dirty="0" smtClean="0">
                <a:solidFill>
                  <a:srgbClr val="0F2A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br>
              <a:rPr lang="en-US" sz="3600" b="1" dirty="0" smtClean="0">
                <a:solidFill>
                  <a:srgbClr val="0F2A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0F2A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(Emanuel et al., 2006, 2008)</a:t>
            </a:r>
            <a:endParaRPr lang="en-US" sz="3600" b="1" dirty="0" smtClean="0">
              <a:solidFill>
                <a:srgbClr val="0F2AB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100" y="1181100"/>
            <a:ext cx="8382000" cy="5029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SzPct val="60000"/>
              <a:buBlip>
                <a:blip r:embed="rId3"/>
              </a:buBlip>
            </a:pPr>
            <a:r>
              <a:rPr lang="en-US" sz="2600" b="1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Step 1</a:t>
            </a:r>
            <a:r>
              <a:rPr lang="en-US" sz="2600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: Seed each ocean basin with a very large number of weak, randomly located cyclones</a:t>
            </a:r>
          </a:p>
          <a:p>
            <a:pPr>
              <a:lnSpc>
                <a:spcPct val="90000"/>
              </a:lnSpc>
              <a:buSzPct val="60000"/>
              <a:buBlip>
                <a:blip r:embed="rId3"/>
              </a:buBlip>
            </a:pPr>
            <a:endParaRPr lang="en-US" sz="2600" dirty="0" smtClean="0">
              <a:solidFill>
                <a:srgbClr val="0F2AB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SzPct val="60000"/>
              <a:buBlip>
                <a:blip r:embed="rId3"/>
              </a:buBlip>
            </a:pPr>
            <a:r>
              <a:rPr lang="en-US" sz="2600" b="1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Step 2</a:t>
            </a:r>
            <a:r>
              <a:rPr lang="en-US" sz="2600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: Cyclones are assumed to move with the large scale atmospheric flow in which they are embedded, plus a correction for the earth’s rotation and </a:t>
            </a:r>
            <a:r>
              <a:rPr lang="en-US" sz="2600" dirty="0" err="1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sphericity</a:t>
            </a:r>
            <a:endParaRPr lang="en-US" sz="2600" dirty="0" smtClean="0">
              <a:solidFill>
                <a:srgbClr val="0F2AB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SzPct val="60000"/>
              <a:buBlip>
                <a:blip r:embed="rId3"/>
              </a:buBlip>
            </a:pPr>
            <a:endParaRPr lang="en-US" sz="2600" dirty="0" smtClean="0">
              <a:solidFill>
                <a:srgbClr val="0F2AB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SzPct val="60000"/>
              <a:buBlip>
                <a:blip r:embed="rId3"/>
              </a:buBlip>
            </a:pPr>
            <a:r>
              <a:rPr lang="en-US" sz="2600" b="1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Step 3</a:t>
            </a:r>
            <a:r>
              <a:rPr lang="en-US" sz="2600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: Run </a:t>
            </a:r>
            <a:r>
              <a:rPr lang="en-US" sz="2600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this intensity model </a:t>
            </a:r>
            <a:r>
              <a:rPr lang="en-US" sz="2600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for each cyclone, and note how many achieve at least tropical storm strength</a:t>
            </a:r>
            <a:endParaRPr lang="en-US" sz="2400" dirty="0" smtClean="0">
              <a:solidFill>
                <a:srgbClr val="0F2AB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SzPct val="60000"/>
              <a:buBlip>
                <a:blip r:embed="rId3"/>
              </a:buBlip>
            </a:pPr>
            <a:endParaRPr lang="en-US" sz="2600" dirty="0" smtClean="0">
              <a:solidFill>
                <a:srgbClr val="0F2AB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SzPct val="60000"/>
              <a:buBlip>
                <a:blip r:embed="rId3"/>
              </a:buBlip>
            </a:pPr>
            <a:r>
              <a:rPr lang="en-US" sz="2600" b="1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Step 4:</a:t>
            </a:r>
            <a:r>
              <a:rPr lang="en-US" sz="2600" dirty="0" smtClean="0">
                <a:solidFill>
                  <a:srgbClr val="0F2AB1"/>
                </a:solidFill>
                <a:latin typeface="Arial" pitchFamily="34" charset="0"/>
                <a:cs typeface="Arial" pitchFamily="34" charset="0"/>
              </a:rPr>
              <a:t> Using the small fraction of surviving events, determine storm statistics. Can easily generate 100,000 events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6324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Details:  Emanuel et al., </a:t>
            </a:r>
            <a:r>
              <a:rPr lang="en-US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Bull. Amer. Meteor. Soc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2008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3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iel2.potx" id="{8D7F14D1-26D0-4A26-ABBD-DD2D7DC99EAF}" vid="{DA866886-4644-4880-8314-28E7856239F6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Ariel2</Template>
  <TotalTime>201</TotalTime>
  <Words>451</Words>
  <Application>Microsoft Office PowerPoint</Application>
  <PresentationFormat>On-screen Show (4:3)</PresentationFormat>
  <Paragraphs>66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3_Office Theme</vt:lpstr>
      <vt:lpstr>Ariel</vt:lpstr>
      <vt:lpstr>MathType 6.0 Equation</vt:lpstr>
      <vt:lpstr>A Simple, Fast Tropical Cyclone Intensity Algorithm for Risk Models</vt:lpstr>
      <vt:lpstr>Motivations</vt:lpstr>
      <vt:lpstr>Intensity Model</vt:lpstr>
      <vt:lpstr>Complete model consists of a pair of coupled ODE’s:</vt:lpstr>
      <vt:lpstr>PowerPoint Presentation</vt:lpstr>
      <vt:lpstr>Required Input:</vt:lpstr>
      <vt:lpstr>Performance in Hindcasts</vt:lpstr>
      <vt:lpstr>PowerPoint Presentation</vt:lpstr>
      <vt:lpstr>MIT Risk Assessment Approach: (Emanuel et al., 2006, 2008)</vt:lpstr>
      <vt:lpstr>PowerPoint Presentation</vt:lpstr>
      <vt:lpstr>Downscaled from Max Planck Model, 1950-2005</vt:lpstr>
      <vt:lpstr>PowerPoint Presentation</vt:lpstr>
      <vt:lpstr>PowerPoint Presentation</vt:lpstr>
      <vt:lpstr>Atlantic Interannual Variability</vt:lpstr>
      <vt:lpstr>Downscaling 7 CMIP5 Models, RCP 8.5</vt:lpstr>
      <vt:lpstr>PowerPoint Presentation</vt:lpstr>
      <vt:lpstr>Summary</vt:lpstr>
    </vt:vector>
  </TitlesOfParts>
  <Company>Massachusetts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Simple, Fast Tropical Cyclone Intensity Algorithm for Risk Models</dc:title>
  <dc:creator>Kerry Emanuel</dc:creator>
  <cp:lastModifiedBy>Kerry Emanuel</cp:lastModifiedBy>
  <cp:revision>19</cp:revision>
  <dcterms:created xsi:type="dcterms:W3CDTF">2017-05-29T13:24:54Z</dcterms:created>
  <dcterms:modified xsi:type="dcterms:W3CDTF">2017-05-29T16:46:41Z</dcterms:modified>
</cp:coreProperties>
</file>