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8" r:id="rId3"/>
    <p:sldMasterId id="2147483710" r:id="rId4"/>
    <p:sldMasterId id="2147483722" r:id="rId5"/>
    <p:sldMasterId id="2147483734" r:id="rId6"/>
    <p:sldMasterId id="2147483747" r:id="rId7"/>
    <p:sldMasterId id="2147483760" r:id="rId8"/>
    <p:sldMasterId id="2147483772" r:id="rId9"/>
    <p:sldMasterId id="2147483785" r:id="rId10"/>
  </p:sldMasterIdLst>
  <p:notesMasterIdLst>
    <p:notesMasterId r:id="rId67"/>
  </p:notesMasterIdLst>
  <p:sldIdLst>
    <p:sldId id="465" r:id="rId11"/>
    <p:sldId id="466" r:id="rId12"/>
    <p:sldId id="467" r:id="rId13"/>
    <p:sldId id="470" r:id="rId14"/>
    <p:sldId id="472" r:id="rId15"/>
    <p:sldId id="473" r:id="rId16"/>
    <p:sldId id="474" r:id="rId17"/>
    <p:sldId id="269" r:id="rId18"/>
    <p:sldId id="270" r:id="rId19"/>
    <p:sldId id="657" r:id="rId20"/>
    <p:sldId id="653" r:id="rId21"/>
    <p:sldId id="481" r:id="rId22"/>
    <p:sldId id="451" r:id="rId23"/>
    <p:sldId id="450" r:id="rId24"/>
    <p:sldId id="669" r:id="rId25"/>
    <p:sldId id="449" r:id="rId26"/>
    <p:sldId id="654" r:id="rId27"/>
    <p:sldId id="477" r:id="rId28"/>
    <p:sldId id="541" r:id="rId29"/>
    <p:sldId id="260" r:id="rId30"/>
    <p:sldId id="406" r:id="rId31"/>
    <p:sldId id="655" r:id="rId32"/>
    <p:sldId id="671" r:id="rId33"/>
    <p:sldId id="656" r:id="rId34"/>
    <p:sldId id="303" r:id="rId35"/>
    <p:sldId id="521" r:id="rId36"/>
    <p:sldId id="523" r:id="rId37"/>
    <p:sldId id="453" r:id="rId38"/>
    <p:sldId id="648" r:id="rId39"/>
    <p:sldId id="649" r:id="rId40"/>
    <p:sldId id="488" r:id="rId41"/>
    <p:sldId id="650" r:id="rId42"/>
    <p:sldId id="644" r:id="rId43"/>
    <p:sldId id="689" r:id="rId44"/>
    <p:sldId id="690" r:id="rId45"/>
    <p:sldId id="672" r:id="rId46"/>
    <p:sldId id="677" r:id="rId47"/>
    <p:sldId id="257" r:id="rId48"/>
    <p:sldId id="259" r:id="rId49"/>
    <p:sldId id="258" r:id="rId50"/>
    <p:sldId id="678" r:id="rId51"/>
    <p:sldId id="674" r:id="rId52"/>
    <p:sldId id="675" r:id="rId53"/>
    <p:sldId id="680" r:id="rId54"/>
    <p:sldId id="676" r:id="rId55"/>
    <p:sldId id="679" r:id="rId56"/>
    <p:sldId id="261" r:id="rId57"/>
    <p:sldId id="682" r:id="rId58"/>
    <p:sldId id="681" r:id="rId59"/>
    <p:sldId id="683" r:id="rId60"/>
    <p:sldId id="264" r:id="rId61"/>
    <p:sldId id="265" r:id="rId62"/>
    <p:sldId id="684" r:id="rId63"/>
    <p:sldId id="685" r:id="rId64"/>
    <p:sldId id="686" r:id="rId65"/>
    <p:sldId id="688" r:id="rId6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03" autoAdjust="0"/>
    <p:restoredTop sz="94660"/>
  </p:normalViewPr>
  <p:slideViewPr>
    <p:cSldViewPr snapToGrid="0">
      <p:cViewPr varScale="1">
        <p:scale>
          <a:sx n="72" d="100"/>
          <a:sy n="72" d="100"/>
        </p:scale>
        <p:origin x="59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notesMaster" Target="notesMasters/notesMaster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3C5D03-E086-42DC-AC0F-7477DCF5F888}" type="datetimeFigureOut">
              <a:rPr lang="en-US" smtClean="0"/>
              <a:t>10/9/2024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19E9FD-3118-4839-BEE3-64BFF48D8A09}" type="slidenum">
              <a:rPr lang="en-US" smtClean="0"/>
              <a:t>‹#›</a:t>
            </a:fld>
            <a:endParaRPr lang="en-US"/>
          </a:p>
        </p:txBody>
      </p:sp>
    </p:spTree>
    <p:extLst>
      <p:ext uri="{BB962C8B-B14F-4D97-AF65-F5344CB8AC3E}">
        <p14:creationId xmlns:p14="http://schemas.microsoft.com/office/powerpoint/2010/main" val="408885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932238-326B-4A44-BD84-42BA6F7ABB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21597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that the net income of 0.018 unit is per policy. The gray dashed line represents half the starting capital. The shape of this plots depends on the starting capital and the annual per-policy net income, as well as on the locations of the cities and the nature of the storms. Clearly, there is a small chance of business failure</a:t>
            </a:r>
            <a:r>
              <a:rPr lang="en-US"/>
              <a:t>, but </a:t>
            </a:r>
            <a:r>
              <a:rPr lang="en-US" dirty="0"/>
              <a:t>a much larger chance that we would wind up with less capital than we started with.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BD4C7A-8897-4F24-83E9-B5F5BB22A9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4094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EBC7D-5E53-40A6-BC97-FDDD36EF943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84047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a:xfrm>
            <a:off x="3884613" y="8685213"/>
            <a:ext cx="2971800" cy="457200"/>
          </a:xfrm>
          <a:prstGeom prst="rect">
            <a:avLst/>
          </a:prstGeom>
          <a:noFill/>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A05620CB-912D-431A-AB31-B4E543C68ED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665125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BA8BB-1C88-4506-9CC3-A349AE0CAA7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743159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64 coastal “gates” running from Texas to Maine, used to make the next slide.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BD4C7A-8897-4F24-83E9-B5F5BB22A9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8924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black dots and line are from the official U.S. hurricane database, IBTrACS, while the red curve and shading pertain to the synthetic tracks. Each series has been smoothed with a 7-point running mean. The shading represents the expected range of sampling error of the observed tracks., spanning from the 5</a:t>
            </a:r>
            <a:r>
              <a:rPr lang="en-US" baseline="30000" dirty="0"/>
              <a:t>th</a:t>
            </a:r>
            <a:r>
              <a:rPr lang="en-US" dirty="0"/>
              <a:t> to the 95</a:t>
            </a:r>
            <a:r>
              <a:rPr lang="en-US" baseline="30000" dirty="0"/>
              <a:t>th</a:t>
            </a:r>
            <a:r>
              <a:rPr lang="en-US" dirty="0"/>
              <a:t> percentile. That is, if th4e historical tracks were drawn from the same distribution as the synthetic tracks, then about 10% of the should lie outside the shading. </a:t>
            </a:r>
          </a:p>
          <a:p>
            <a:endParaRPr lang="en-US" dirty="0"/>
          </a:p>
          <a:p>
            <a:r>
              <a:rPr lang="en-US" dirty="0"/>
              <a:t>Note:  This is done as one test of the fidelity of the synthetic data set.  I do not use the coastal gates in anything that follows.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BD4C7A-8897-4F24-83E9-B5F5BB22A9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7397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a single year’s worth of TCS each year would yield an considerably more erratic time series. So, even without global climate change, there is much natural variability. Given that there are 200 events each year in this time series, very little of the variability is owing to chance in this series and most of it arises from systematic or random year-to-year variability of the climate itself.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BD4C7A-8897-4F24-83E9-B5F5BB22A9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1053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the net income of 0.018 unit is per policy.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BD4C7A-8897-4F24-83E9-B5F5BB22A9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7797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that the net income of 0.018 unit is per policy. The gray dashed line represents half the starting capital. The shape of this plots depends on the starting capital and the annual per-policy net income, as well as on the locations of the cities and the nature of the storms. Clearly, there is a small chance of business failure</a:t>
            </a:r>
            <a:r>
              <a:rPr lang="en-US"/>
              <a:t>, but </a:t>
            </a:r>
            <a:r>
              <a:rPr lang="en-US" dirty="0"/>
              <a:t>a much larger chance that we would wind up with less capital than we started with.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BD4C7A-8897-4F24-83E9-B5F5BB22A9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7306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8320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237474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F1DECC-25E8-4336-8E25-4D6A729A299B}" type="datetimeFigureOut">
              <a:rPr lang="en-US" smtClean="0">
                <a:solidFill>
                  <a:prstClr val="black">
                    <a:tint val="75000"/>
                  </a:prstClr>
                </a:solidFill>
              </a:rPr>
              <a:pPr/>
              <a:t>10/9/2024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689243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F1DECC-25E8-4336-8E25-4D6A729A299B}" type="datetimeFigureOut">
              <a:rPr lang="en-US" smtClean="0">
                <a:solidFill>
                  <a:prstClr val="black">
                    <a:tint val="75000"/>
                  </a:prstClr>
                </a:solidFill>
              </a:rPr>
              <a:pPr/>
              <a:t>10/9/2024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38726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F1DECC-25E8-4336-8E25-4D6A729A299B}"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72928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F1DECC-25E8-4336-8E25-4D6A729A299B}"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267049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prstClr val="black">
                  <a:tint val="75000"/>
                </a:prstClr>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8ADF67A3-E60F-40FF-A7DC-03DE7CE6A6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053873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27474186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155798734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05C5CF-0152-4F67-A9D7-3926E862D6E6}"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51769300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05C5CF-0152-4F67-A9D7-3926E862D6E6}"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812819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05C5CF-0152-4F67-A9D7-3926E862D6E6}" type="datetimeFigureOut">
              <a:rPr lang="en-US" smtClean="0"/>
              <a:t>10/9/2024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274506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055014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05C5CF-0152-4F67-A9D7-3926E862D6E6}" type="datetimeFigureOut">
              <a:rPr lang="en-US" smtClean="0"/>
              <a:t>10/9/2024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31782766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05C5CF-0152-4F67-A9D7-3926E862D6E6}" type="datetimeFigureOut">
              <a:rPr lang="en-US" smtClean="0"/>
              <a:t>10/9/2024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402897202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05C5CF-0152-4F67-A9D7-3926E862D6E6}"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42946436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05C5CF-0152-4F67-A9D7-3926E862D6E6}"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98100383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73839769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897648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0E8A08-ABF8-4EE6-BBF5-13A29E2C07D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F7967A-4208-4CCB-BE70-D504D25DC10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569600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8AD45EF-41AF-4B89-A1F2-858EEB91C287}"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CADC03-3525-42E6-8E81-CD65FAACA2F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42609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D87B464-C855-4106-B044-83714F5B001B}"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3D65033-4078-4342-BC08-CBAC01CA180E}"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06788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50EDC1C-705E-478A-B28C-655FAB10D80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D4A49A7-FCEC-4A71-985F-101EA0B1D98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3236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F33C21E-0398-4E89-B501-01219F3D0F1F}"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4D7D667-D4E9-441F-AB18-9BCEFFD52F5C}"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05515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110C56D-7FC8-4991-9BFA-594AE38A561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F34EC1F-6B94-429B-8A5E-00FFFF9ADBF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554178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C9F031C-4021-4A6A-903A-C098C7631CE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193B610-FE10-484A-90C3-09B5E884C9F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585305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A0CB717-13BA-4076-8F43-E9075CF70C40}"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3DD33D5-1688-4953-82B6-D3B6EA19FE3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56222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3359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99755AE-D557-4658-86CF-6F4540E455E6}"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19555FF-BE5B-44D6-BCBA-AF8C1F5A91D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5456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9C0BD1C-930A-4B04-BEFC-B4D0437C57A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84CB6BB-FED6-43CB-8A69-982AE0B9B2C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040437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F6641F-BE9A-4809-B8FE-D4FB7487A1DA}"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0E49EEA-4D9D-4B91-BE7F-5D89205ACF7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381806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D97CE4-62F4-4FC4-B0D2-F260BD3EACC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03395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A6256A-85DF-4B4B-B2EC-23F697BF299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40253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02851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96519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84721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98491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2127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80321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60757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58539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8005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90714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2844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97954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33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03817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CC"/>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spcAft>
                <a:spcPts val="600"/>
              </a:spcAft>
              <a:buSzPct val="70000"/>
              <a:buFontTx/>
              <a:buBlip>
                <a:blip r:embed="rId2"/>
              </a:buBlip>
              <a:defRPr>
                <a:solidFill>
                  <a:srgbClr val="0033CC"/>
                </a:solidFill>
              </a:defRPr>
            </a:lvl1pPr>
            <a:lvl2pPr>
              <a:spcAft>
                <a:spcPts val="600"/>
              </a:spcAft>
              <a:defRPr>
                <a:solidFill>
                  <a:srgbClr val="0033CC"/>
                </a:solidFill>
              </a:defRPr>
            </a:lvl2pPr>
            <a:lvl3pPr>
              <a:spcAft>
                <a:spcPts val="600"/>
              </a:spcAft>
              <a:buSzPct val="50000"/>
              <a:buFontTx/>
              <a:buBlip>
                <a:blip r:embed="rId2"/>
              </a:buBlip>
              <a:defRPr>
                <a:solidFill>
                  <a:srgbClr val="0033CC"/>
                </a:solidFill>
              </a:defRPr>
            </a:lvl3pPr>
            <a:lvl4pPr>
              <a:spcAft>
                <a:spcPts val="600"/>
              </a:spcAft>
              <a:defRPr>
                <a:solidFill>
                  <a:srgbClr val="0033CC"/>
                </a:solidFill>
              </a:defRPr>
            </a:lvl4pPr>
            <a:lvl5pPr>
              <a:spcAft>
                <a:spcPts val="600"/>
              </a:spcAft>
              <a:defRPr>
                <a:solidFill>
                  <a:srgbClr val="0033C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13101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21108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10/9/2024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5660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78051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7315F2-13BA-478B-9B7B-600BB2D17F61}" type="datetimeFigureOut">
              <a:rPr lang="en-US" smtClean="0">
                <a:solidFill>
                  <a:prstClr val="black">
                    <a:tint val="75000"/>
                  </a:prstClr>
                </a:solidFill>
              </a:rPr>
              <a:pPr/>
              <a:t>10/9/2024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7293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7315F2-13BA-478B-9B7B-600BB2D17F61}" type="datetimeFigureOut">
              <a:rPr lang="en-US" smtClean="0">
                <a:solidFill>
                  <a:prstClr val="black">
                    <a:tint val="75000"/>
                  </a:prstClr>
                </a:solidFill>
              </a:rPr>
              <a:pPr/>
              <a:t>10/9/2024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62632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7315F2-13BA-478B-9B7B-600BB2D17F61}" type="datetimeFigureOut">
              <a:rPr lang="en-US" smtClean="0">
                <a:solidFill>
                  <a:prstClr val="black">
                    <a:tint val="75000"/>
                  </a:prstClr>
                </a:solidFill>
              </a:rPr>
              <a:pPr/>
              <a:t>10/9/2024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45127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10/9/2024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14429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10/9/2024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8206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99632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22773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33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10/9/2024</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2178087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CC"/>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spcAft>
                <a:spcPts val="600"/>
              </a:spcAft>
              <a:buSzPct val="70000"/>
              <a:buFontTx/>
              <a:buBlip>
                <a:blip r:embed="rId2"/>
              </a:buBlip>
              <a:defRPr>
                <a:solidFill>
                  <a:srgbClr val="0033CC"/>
                </a:solidFill>
              </a:defRPr>
            </a:lvl1pPr>
            <a:lvl2pPr>
              <a:spcAft>
                <a:spcPts val="600"/>
              </a:spcAft>
              <a:defRPr>
                <a:solidFill>
                  <a:srgbClr val="0033CC"/>
                </a:solidFill>
              </a:defRPr>
            </a:lvl2pPr>
            <a:lvl3pPr>
              <a:spcAft>
                <a:spcPts val="600"/>
              </a:spcAft>
              <a:buSzPct val="50000"/>
              <a:buFontTx/>
              <a:buBlip>
                <a:blip r:embed="rId2"/>
              </a:buBlip>
              <a:defRPr>
                <a:solidFill>
                  <a:srgbClr val="0033CC"/>
                </a:solidFill>
              </a:defRPr>
            </a:lvl3pPr>
            <a:lvl4pPr>
              <a:spcAft>
                <a:spcPts val="600"/>
              </a:spcAft>
              <a:defRPr>
                <a:solidFill>
                  <a:srgbClr val="0033CC"/>
                </a:solidFill>
              </a:defRPr>
            </a:lvl4pPr>
            <a:lvl5pPr>
              <a:spcAft>
                <a:spcPts val="600"/>
              </a:spcAft>
              <a:defRPr>
                <a:solidFill>
                  <a:srgbClr val="0033C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10/9/2024</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6700157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10/9/2024</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249086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50428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10/9/2024</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3619324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10/9/2024</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4445413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10/9/2024</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8067841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10/9/2024</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166304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10/9/2024</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0854178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10/9/2024</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2495251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10/9/2024</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4110471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10/9/2024</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4685297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CF1DECC-25E8-4336-8E25-4D6A729A299B}"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35610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F1DECC-25E8-4336-8E25-4D6A729A299B}"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3127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34378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F1DECC-25E8-4336-8E25-4D6A729A299B}"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84726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CF1DECC-25E8-4336-8E25-4D6A729A299B}" type="datetimeFigureOut">
              <a:rPr lang="en-US" smtClean="0">
                <a:solidFill>
                  <a:prstClr val="black">
                    <a:tint val="75000"/>
                  </a:prstClr>
                </a:solidFill>
              </a:rPr>
              <a:pPr/>
              <a:t>10/9/2024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56724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CF1DECC-25E8-4336-8E25-4D6A729A299B}" type="datetimeFigureOut">
              <a:rPr lang="en-US" smtClean="0">
                <a:solidFill>
                  <a:prstClr val="black">
                    <a:tint val="75000"/>
                  </a:prstClr>
                </a:solidFill>
              </a:rPr>
              <a:pPr/>
              <a:t>10/9/2024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84125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CF1DECC-25E8-4336-8E25-4D6A729A299B}" type="datetimeFigureOut">
              <a:rPr lang="en-US" smtClean="0">
                <a:solidFill>
                  <a:prstClr val="black">
                    <a:tint val="75000"/>
                  </a:prstClr>
                </a:solidFill>
              </a:rPr>
              <a:pPr/>
              <a:t>10/9/2024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26295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F1DECC-25E8-4336-8E25-4D6A729A299B}" type="datetimeFigureOut">
              <a:rPr lang="en-US" smtClean="0">
                <a:solidFill>
                  <a:prstClr val="black">
                    <a:tint val="75000"/>
                  </a:prstClr>
                </a:solidFill>
              </a:rPr>
              <a:pPr/>
              <a:t>10/9/2024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38854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F1DECC-25E8-4336-8E25-4D6A729A299B}" type="datetimeFigureOut">
              <a:rPr lang="en-US" smtClean="0">
                <a:solidFill>
                  <a:prstClr val="black">
                    <a:tint val="75000"/>
                  </a:prstClr>
                </a:solidFill>
              </a:rPr>
              <a:pPr/>
              <a:t>10/9/2024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79946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F1DECC-25E8-4336-8E25-4D6A729A299B}" type="datetimeFigureOut">
              <a:rPr lang="en-US" smtClean="0">
                <a:solidFill>
                  <a:prstClr val="black">
                    <a:tint val="75000"/>
                  </a:prstClr>
                </a:solidFill>
              </a:rPr>
              <a:pPr/>
              <a:t>10/9/2024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25160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F1DECC-25E8-4336-8E25-4D6A729A299B}"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790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F1DECC-25E8-4336-8E25-4D6A729A299B}"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20410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prstClr val="black">
                  <a:tint val="75000"/>
                </a:prstClr>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8ADF67A3-E60F-40FF-A7DC-03DE7CE6A6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6836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11612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7B34139-B77C-4CAA-AC7A-8E30897225B7}"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2505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B34139-B77C-4CAA-AC7A-8E30897225B7}"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76332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B34139-B77C-4CAA-AC7A-8E30897225B7}"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44241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B34139-B77C-4CAA-AC7A-8E30897225B7}" type="datetimeFigureOut">
              <a:rPr lang="en-US" smtClean="0">
                <a:solidFill>
                  <a:prstClr val="black">
                    <a:tint val="75000"/>
                  </a:prstClr>
                </a:solidFill>
              </a:rPr>
              <a:pPr/>
              <a:t>10/9/2024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41871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B34139-B77C-4CAA-AC7A-8E30897225B7}" type="datetimeFigureOut">
              <a:rPr lang="en-US" smtClean="0">
                <a:solidFill>
                  <a:prstClr val="black">
                    <a:tint val="75000"/>
                  </a:prstClr>
                </a:solidFill>
              </a:rPr>
              <a:pPr/>
              <a:t>10/9/2024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13713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B34139-B77C-4CAA-AC7A-8E30897225B7}" type="datetimeFigureOut">
              <a:rPr lang="en-US" smtClean="0">
                <a:solidFill>
                  <a:prstClr val="black">
                    <a:tint val="75000"/>
                  </a:prstClr>
                </a:solidFill>
              </a:rPr>
              <a:pPr/>
              <a:t>10/9/2024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05253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B34139-B77C-4CAA-AC7A-8E30897225B7}" type="datetimeFigureOut">
              <a:rPr lang="en-US" smtClean="0">
                <a:solidFill>
                  <a:prstClr val="black">
                    <a:tint val="75000"/>
                  </a:prstClr>
                </a:solidFill>
              </a:rPr>
              <a:pPr/>
              <a:t>10/9/2024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75491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B34139-B77C-4CAA-AC7A-8E30897225B7}" type="datetimeFigureOut">
              <a:rPr lang="en-US" smtClean="0">
                <a:solidFill>
                  <a:prstClr val="black">
                    <a:tint val="75000"/>
                  </a:prstClr>
                </a:solidFill>
              </a:rPr>
              <a:pPr/>
              <a:t>10/9/2024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75518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B34139-B77C-4CAA-AC7A-8E30897225B7}" type="datetimeFigureOut">
              <a:rPr lang="en-US" smtClean="0">
                <a:solidFill>
                  <a:prstClr val="black">
                    <a:tint val="75000"/>
                  </a:prstClr>
                </a:solidFill>
              </a:rPr>
              <a:pPr/>
              <a:t>10/9/2024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3093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B34139-B77C-4CAA-AC7A-8E30897225B7}"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0185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02742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B34139-B77C-4CAA-AC7A-8E30897225B7}"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10602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8A6256A-85DF-4B4B-B2EC-23F697BF299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915281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0048273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8706056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6795980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DAE6FB-3507-458B-9CFF-D59A9CAEE579}"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0077020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DAE6FB-3507-458B-9CFF-D59A9CAEE579}" type="datetimeFigureOut">
              <a:rPr lang="en-US" smtClean="0"/>
              <a:t>10/9/2024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696179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t>10/9/2024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6220080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t>10/9/2024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7933639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369838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03302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64585275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453321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06053256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CF1DECC-25E8-4336-8E25-4D6A729A299B}"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95496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F1DECC-25E8-4336-8E25-4D6A729A299B}"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54817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F1DECC-25E8-4336-8E25-4D6A729A299B}"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94096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CF1DECC-25E8-4336-8E25-4D6A729A299B}" type="datetimeFigureOut">
              <a:rPr lang="en-US" smtClean="0">
                <a:solidFill>
                  <a:prstClr val="black">
                    <a:tint val="75000"/>
                  </a:prstClr>
                </a:solidFill>
              </a:rPr>
              <a:pPr/>
              <a:t>10/9/2024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67212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CF1DECC-25E8-4336-8E25-4D6A729A299B}" type="datetimeFigureOut">
              <a:rPr lang="en-US" smtClean="0">
                <a:solidFill>
                  <a:prstClr val="black">
                    <a:tint val="75000"/>
                  </a:prstClr>
                </a:solidFill>
              </a:rPr>
              <a:pPr/>
              <a:t>10/9/2024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5242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CF1DECC-25E8-4336-8E25-4D6A729A299B}" type="datetimeFigureOut">
              <a:rPr lang="en-US" smtClean="0">
                <a:solidFill>
                  <a:prstClr val="black">
                    <a:tint val="75000"/>
                  </a:prstClr>
                </a:solidFill>
              </a:rPr>
              <a:pPr/>
              <a:t>10/9/2024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35183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F1DECC-25E8-4336-8E25-4D6A729A299B}" type="datetimeFigureOut">
              <a:rPr lang="en-US" smtClean="0">
                <a:solidFill>
                  <a:prstClr val="black">
                    <a:tint val="75000"/>
                  </a:prstClr>
                </a:solidFill>
              </a:rPr>
              <a:pPr/>
              <a:t>10/9/2024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3628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tif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3.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9.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59591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05C5CF-0152-4F67-A9D7-3926E862D6E6}" type="datetimeFigureOut">
              <a:rPr lang="en-US" smtClean="0"/>
              <a:t>10/9/2024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C4949B-05E9-43E4-A9B6-E9231BC04EB0}" type="slidenum">
              <a:rPr lang="en-US" smtClean="0"/>
              <a:t>‹#›</a:t>
            </a:fld>
            <a:endParaRPr lang="en-US"/>
          </a:p>
        </p:txBody>
      </p:sp>
    </p:spTree>
    <p:extLst>
      <p:ext uri="{BB962C8B-B14F-4D97-AF65-F5344CB8AC3E}">
        <p14:creationId xmlns:p14="http://schemas.microsoft.com/office/powerpoint/2010/main" val="109583639"/>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35CB381-7132-451F-9A65-9D78098CFB4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124A04-5CB9-4209-B055-16183C3213D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487897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428087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7315F2-13BA-478B-9B7B-600BB2D17F61}"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289774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914400" rtl="0" eaLnBrk="1" latinLnBrk="0" hangingPunct="1">
        <a:spcBef>
          <a:spcPct val="0"/>
        </a:spcBef>
        <a:buNone/>
        <a:defRPr sz="4400" kern="1200">
          <a:solidFill>
            <a:srgbClr val="0033CC"/>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SzPct val="70000"/>
        <a:buFontTx/>
        <a:buBlip>
          <a:blip r:embed="rId13"/>
        </a:buBlip>
        <a:defRPr sz="3200" kern="1200">
          <a:solidFill>
            <a:srgbClr val="0033C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3CC"/>
          </a:solidFill>
          <a:latin typeface="+mn-lt"/>
          <a:ea typeface="+mn-ea"/>
          <a:cs typeface="+mn-cs"/>
        </a:defRPr>
      </a:lvl2pPr>
      <a:lvl3pPr marL="1143000" indent="-228600" algn="l" defTabSz="914400" rtl="0" eaLnBrk="1" latinLnBrk="0" hangingPunct="1">
        <a:spcBef>
          <a:spcPct val="20000"/>
        </a:spcBef>
        <a:buSzPct val="50000"/>
        <a:buFontTx/>
        <a:buBlip>
          <a:blip r:embed="rId13"/>
        </a:buBlip>
        <a:defRPr sz="2400" kern="1200">
          <a:solidFill>
            <a:srgbClr val="0033C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10/9/2024</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339433873"/>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defTabSz="914400" rtl="0" eaLnBrk="1" latinLnBrk="0" hangingPunct="1">
        <a:spcBef>
          <a:spcPct val="0"/>
        </a:spcBef>
        <a:buNone/>
        <a:defRPr sz="4400" kern="1200">
          <a:solidFill>
            <a:srgbClr val="0033CC"/>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SzPct val="70000"/>
        <a:buFontTx/>
        <a:buBlip>
          <a:blip r:embed="rId13"/>
        </a:buBlip>
        <a:defRPr sz="3200" kern="1200">
          <a:solidFill>
            <a:srgbClr val="0033C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3CC"/>
          </a:solidFill>
          <a:latin typeface="+mn-lt"/>
          <a:ea typeface="+mn-ea"/>
          <a:cs typeface="+mn-cs"/>
        </a:defRPr>
      </a:lvl2pPr>
      <a:lvl3pPr marL="1143000" indent="-228600" algn="l" defTabSz="914400" rtl="0" eaLnBrk="1" latinLnBrk="0" hangingPunct="1">
        <a:spcBef>
          <a:spcPct val="20000"/>
        </a:spcBef>
        <a:buSzPct val="50000"/>
        <a:buFontTx/>
        <a:buBlip>
          <a:blip r:embed="rId13"/>
        </a:buBlip>
        <a:defRPr sz="2400" kern="1200">
          <a:solidFill>
            <a:srgbClr val="0033C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F1DECC-25E8-4336-8E25-4D6A729A299B}"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458412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B34139-B77C-4CAA-AC7A-8E30897225B7}"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9339411"/>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t>10/9/2024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t>‹#›</a:t>
            </a:fld>
            <a:endParaRPr lang="en-US"/>
          </a:p>
        </p:txBody>
      </p:sp>
    </p:spTree>
    <p:extLst>
      <p:ext uri="{BB962C8B-B14F-4D97-AF65-F5344CB8AC3E}">
        <p14:creationId xmlns:p14="http://schemas.microsoft.com/office/powerpoint/2010/main" val="3864244052"/>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F1DECC-25E8-4336-8E25-4D6A729A299B}" type="datetimeFigureOut">
              <a:rPr lang="en-US" smtClean="0">
                <a:solidFill>
                  <a:prstClr val="black">
                    <a:tint val="75000"/>
                  </a:prstClr>
                </a:solidFill>
                <a:cs typeface="Arial" charset="0"/>
              </a:rPr>
              <a:pPr/>
              <a:t>10/9/2024</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B567CA-8AD3-42D9-BC95-0170CE36BFB0}"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2700330330"/>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4.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6.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8.xml"/></Relationships>
</file>

<file path=ppt/slides/_rels/slide2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64.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1.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9.xml"/></Relationships>
</file>

<file path=ppt/slides/_rels/slide2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99.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53.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doi.org/10.1038/nclimate2777" TargetMode="External"/><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doi.org/10.1038/nclimate2777" TargetMode="External"/><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3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5.xml"/><Relationship Id="rId1" Type="http://schemas.openxmlformats.org/officeDocument/2006/relationships/slideLayout" Target="../slideLayouts/slideLayout110.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6.xml"/><Relationship Id="rId1" Type="http://schemas.openxmlformats.org/officeDocument/2006/relationships/slideLayout" Target="../slideLayouts/slideLayout110.xml"/></Relationships>
</file>

<file path=ppt/slides/_rels/slide4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7.xml"/><Relationship Id="rId1" Type="http://schemas.openxmlformats.org/officeDocument/2006/relationships/slideLayout" Target="../slideLayouts/slideLayout110.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7.wmf"/><Relationship Id="rId5" Type="http://schemas.openxmlformats.org/officeDocument/2006/relationships/oleObject" Target="../embeddings/oleObject2.bin"/><Relationship Id="rId4" Type="http://schemas.openxmlformats.org/officeDocument/2006/relationships/image" Target="../media/image36.wmf"/></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10.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0.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10.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11.xml"/></Relationships>
</file>

<file path=ppt/slides/_rels/slide5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0.xml"/><Relationship Id="rId1" Type="http://schemas.openxmlformats.org/officeDocument/2006/relationships/slideLayout" Target="../slideLayouts/slideLayout11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BF46337-CFEF-0D7C-F517-92C74BFF59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229896" y="733710"/>
            <a:ext cx="6858000" cy="1965686"/>
          </a:xfrm>
        </p:spPr>
        <p:txBody>
          <a:bodyPr>
            <a:noAutofit/>
          </a:bodyPr>
          <a:lstStyle/>
          <a:p>
            <a:r>
              <a:rPr lang="en-US" sz="3200" b="1" i="0" u="none" strike="noStrike" baseline="0" dirty="0">
                <a:solidFill>
                  <a:srgbClr val="FFFF00"/>
                </a:solidFill>
              </a:rPr>
              <a:t> </a:t>
            </a:r>
            <a:r>
              <a:rPr lang="en-US" sz="3200" b="1" kern="100" dirty="0">
                <a:solidFill>
                  <a:srgbClr val="0070C0"/>
                </a:solidFill>
                <a:effectLst/>
                <a:latin typeface="Arial" panose="020B0604020202020204" pitchFamily="34" charset="0"/>
                <a:ea typeface="Calibri" panose="020F0502020204030204" pitchFamily="34" charset="0"/>
              </a:rPr>
              <a:t>Trends and Volatility in Tropical Cyclone Risk</a:t>
            </a:r>
            <a:br>
              <a:rPr lang="en-US" sz="3200" b="1" kern="100" dirty="0">
                <a:solidFill>
                  <a:srgbClr val="FFFF00"/>
                </a:solidFill>
                <a:effectLst/>
                <a:latin typeface="Arial" panose="020B0604020202020204" pitchFamily="34" charset="0"/>
                <a:ea typeface="Calibri" panose="020F0502020204030204" pitchFamily="34" charset="0"/>
              </a:rPr>
            </a:br>
            <a:endParaRPr lang="en-US" sz="3200" b="1" dirty="0">
              <a:solidFill>
                <a:srgbClr val="FFFF00"/>
              </a:solidFill>
            </a:endParaRPr>
          </a:p>
        </p:txBody>
      </p:sp>
      <p:sp>
        <p:nvSpPr>
          <p:cNvPr id="3" name="Subtitle 2"/>
          <p:cNvSpPr>
            <a:spLocks noGrp="1"/>
          </p:cNvSpPr>
          <p:nvPr>
            <p:ph type="subTitle" idx="1"/>
          </p:nvPr>
        </p:nvSpPr>
        <p:spPr>
          <a:xfrm>
            <a:off x="1280886" y="4716756"/>
            <a:ext cx="6858000" cy="1771129"/>
          </a:xfrm>
        </p:spPr>
        <p:txBody>
          <a:bodyPr>
            <a:normAutofit/>
          </a:bodyPr>
          <a:lstStyle/>
          <a:p>
            <a:pPr algn="l"/>
            <a:endParaRPr lang="en-US" sz="2000" b="1" dirty="0">
              <a:solidFill>
                <a:srgbClr val="FFFF00"/>
              </a:solidFill>
            </a:endParaRPr>
          </a:p>
          <a:p>
            <a:pPr algn="l"/>
            <a:r>
              <a:rPr lang="en-US" sz="2000" b="1" dirty="0">
                <a:solidFill>
                  <a:srgbClr val="FFFF00"/>
                </a:solidFill>
              </a:rPr>
              <a:t>Kerry Emanuel</a:t>
            </a:r>
          </a:p>
          <a:p>
            <a:pPr algn="l"/>
            <a:r>
              <a:rPr lang="en-US" sz="2000" b="1" dirty="0">
                <a:solidFill>
                  <a:srgbClr val="FFFF00"/>
                </a:solidFill>
              </a:rPr>
              <a:t>Lorenz Center</a:t>
            </a:r>
          </a:p>
          <a:p>
            <a:pPr algn="l"/>
            <a:r>
              <a:rPr lang="en-US" sz="2000" b="1" dirty="0">
                <a:solidFill>
                  <a:srgbClr val="FFFF00"/>
                </a:solidFill>
              </a:rPr>
              <a:t>Massachusetts Institute of Technology</a:t>
            </a:r>
          </a:p>
        </p:txBody>
      </p:sp>
    </p:spTree>
    <p:extLst>
      <p:ext uri="{BB962C8B-B14F-4D97-AF65-F5344CB8AC3E}">
        <p14:creationId xmlns:p14="http://schemas.microsoft.com/office/powerpoint/2010/main" val="3787793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F198B5-5B16-D4CC-DD7E-4771022B2B0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31000"/>
                    </a14:imgEffect>
                  </a14:imgLayer>
                </a14:imgProps>
              </a:ext>
            </a:extLst>
          </a:blip>
          <a:srcRect l="7450" r="2752"/>
          <a:stretch/>
        </p:blipFill>
        <p:spPr>
          <a:xfrm>
            <a:off x="0" y="0"/>
            <a:ext cx="9125994" cy="6858000"/>
          </a:xfrm>
          <a:prstGeom prst="rect">
            <a:avLst/>
          </a:prstGeom>
        </p:spPr>
      </p:pic>
      <p:sp>
        <p:nvSpPr>
          <p:cNvPr id="2" name="Title 1">
            <a:extLst>
              <a:ext uri="{FF2B5EF4-FFF2-40B4-BE49-F238E27FC236}">
                <a16:creationId xmlns:a16="http://schemas.microsoft.com/office/drawing/2014/main" id="{417EF4F3-5830-DAFC-AAD3-A828C99C4B53}"/>
              </a:ext>
            </a:extLst>
          </p:cNvPr>
          <p:cNvSpPr>
            <a:spLocks noGrp="1"/>
          </p:cNvSpPr>
          <p:nvPr>
            <p:ph type="title"/>
          </p:nvPr>
        </p:nvSpPr>
        <p:spPr>
          <a:xfrm>
            <a:off x="487885" y="2005246"/>
            <a:ext cx="8336996" cy="3241813"/>
          </a:xfrm>
        </p:spPr>
        <p:txBody>
          <a:bodyPr/>
          <a:lstStyle/>
          <a:p>
            <a:r>
              <a:rPr lang="en-US" dirty="0">
                <a:solidFill>
                  <a:srgbClr val="FFFF00"/>
                </a:solidFill>
                <a:latin typeface="Arial" panose="020B0604020202020204" pitchFamily="34" charset="0"/>
                <a:cs typeface="Arial" panose="020B0604020202020204" pitchFamily="34" charset="0"/>
              </a:rPr>
              <a:t>Historically Based Risk Assessments Are Now A Poor Guide to the </a:t>
            </a:r>
            <a:r>
              <a:rPr lang="en-US" b="1" i="1" dirty="0">
                <a:solidFill>
                  <a:srgbClr val="FFFF00"/>
                </a:solidFill>
                <a:latin typeface="Arial" panose="020B0604020202020204" pitchFamily="34" charset="0"/>
                <a:cs typeface="Arial" panose="020B0604020202020204" pitchFamily="34" charset="0"/>
              </a:rPr>
              <a:t>Present</a:t>
            </a:r>
          </a:p>
        </p:txBody>
      </p:sp>
    </p:spTree>
    <p:extLst>
      <p:ext uri="{BB962C8B-B14F-4D97-AF65-F5344CB8AC3E}">
        <p14:creationId xmlns:p14="http://schemas.microsoft.com/office/powerpoint/2010/main" val="556842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14794-E038-C1EA-8C5B-07CFB02D3A47}"/>
              </a:ext>
            </a:extLst>
          </p:cNvPr>
          <p:cNvSpPr>
            <a:spLocks noGrp="1"/>
          </p:cNvSpPr>
          <p:nvPr>
            <p:ph type="title"/>
          </p:nvPr>
        </p:nvSpPr>
        <p:spPr>
          <a:xfrm>
            <a:off x="628650" y="188398"/>
            <a:ext cx="7886700" cy="985279"/>
          </a:xfrm>
        </p:spPr>
        <p:txBody>
          <a:bodyPr>
            <a:normAutofit fontScale="90000"/>
          </a:bodyPr>
          <a:lstStyle/>
          <a:p>
            <a:r>
              <a:rPr lang="en-US" dirty="0"/>
              <a:t>Example:  Flooding from Hurricane Harvey, 2017</a:t>
            </a:r>
          </a:p>
        </p:txBody>
      </p:sp>
      <p:sp>
        <p:nvSpPr>
          <p:cNvPr id="3" name="Content Placeholder 2">
            <a:extLst>
              <a:ext uri="{FF2B5EF4-FFF2-40B4-BE49-F238E27FC236}">
                <a16:creationId xmlns:a16="http://schemas.microsoft.com/office/drawing/2014/main" id="{810C089A-296B-32E5-B6EB-85B55C639D9D}"/>
              </a:ext>
            </a:extLst>
          </p:cNvPr>
          <p:cNvSpPr>
            <a:spLocks noGrp="1"/>
          </p:cNvSpPr>
          <p:nvPr>
            <p:ph idx="1"/>
          </p:nvPr>
        </p:nvSpPr>
        <p:spPr>
          <a:xfrm>
            <a:off x="628650" y="2192139"/>
            <a:ext cx="7886700" cy="3984824"/>
          </a:xfrm>
        </p:spPr>
        <p:txBody>
          <a:bodyPr/>
          <a:lstStyle/>
          <a:p>
            <a:r>
              <a:rPr lang="en-US" dirty="0"/>
              <a:t>  </a:t>
            </a:r>
            <a:r>
              <a:rPr lang="en-US" b="1" dirty="0"/>
              <a:t>van </a:t>
            </a:r>
            <a:r>
              <a:rPr lang="en-US" b="1" dirty="0" err="1"/>
              <a:t>Oldenborgh</a:t>
            </a:r>
            <a:r>
              <a:rPr lang="en-US" b="1" dirty="0"/>
              <a:t> et al</a:t>
            </a:r>
            <a:r>
              <a:rPr lang="en-US" dirty="0"/>
              <a:t>: </a:t>
            </a:r>
            <a:r>
              <a:rPr lang="en-US" i="1" dirty="0"/>
              <a:t>“We conclude that global warming 	made the precipitation about 15% (8%–19%) more intense, 	or equivalently made such an event </a:t>
            </a:r>
            <a:r>
              <a:rPr lang="en-US" i="1" dirty="0">
                <a:solidFill>
                  <a:srgbClr val="FF0000"/>
                </a:solidFill>
              </a:rPr>
              <a:t>three (1.5–5) times 	more likely.”</a:t>
            </a:r>
          </a:p>
          <a:p>
            <a:r>
              <a:rPr lang="en-US" i="1" dirty="0"/>
              <a:t>  </a:t>
            </a:r>
            <a:r>
              <a:rPr lang="en-US" b="1" dirty="0"/>
              <a:t>Risser and </a:t>
            </a:r>
            <a:r>
              <a:rPr lang="en-US" b="1" dirty="0" err="1"/>
              <a:t>Wehner</a:t>
            </a:r>
            <a:r>
              <a:rPr lang="en-US" b="1" dirty="0"/>
              <a:t>: </a:t>
            </a:r>
            <a:r>
              <a:rPr lang="en-US" i="1" dirty="0"/>
              <a:t>“We find that human-induced climate 	change likely increased the chances of the observed 	precipitation accumulations during Hurricane Harvey in the 	most affected areas of Houston </a:t>
            </a:r>
            <a:r>
              <a:rPr lang="en-US" i="1" dirty="0">
                <a:solidFill>
                  <a:srgbClr val="FF0000"/>
                </a:solidFill>
              </a:rPr>
              <a:t>by a factor of at least 3.5</a:t>
            </a:r>
            <a:r>
              <a:rPr lang="en-US" i="1" dirty="0"/>
              <a:t>.”</a:t>
            </a:r>
          </a:p>
          <a:p>
            <a:r>
              <a:rPr lang="en-US" i="1" dirty="0"/>
              <a:t>  </a:t>
            </a:r>
            <a:r>
              <a:rPr lang="en-US" b="1" dirty="0"/>
              <a:t>Emanuel:</a:t>
            </a:r>
            <a:r>
              <a:rPr lang="en-US" i="1" dirty="0"/>
              <a:t> “In 2017 the annual probability </a:t>
            </a:r>
            <a:r>
              <a:rPr lang="en-US" dirty="0"/>
              <a:t>[of Hurricane 	Harvey’s rainfall in Harris County]</a:t>
            </a:r>
            <a:r>
              <a:rPr lang="en-US" i="1" dirty="0"/>
              <a:t> would be 6%, </a:t>
            </a:r>
            <a:r>
              <a:rPr lang="en-US" i="1" dirty="0">
                <a:solidFill>
                  <a:srgbClr val="FF0000"/>
                </a:solidFill>
              </a:rPr>
              <a:t>a sixfold 	increase since the late 20th century.</a:t>
            </a:r>
          </a:p>
        </p:txBody>
      </p:sp>
      <p:sp>
        <p:nvSpPr>
          <p:cNvPr id="4" name="TextBox 3">
            <a:extLst>
              <a:ext uri="{FF2B5EF4-FFF2-40B4-BE49-F238E27FC236}">
                <a16:creationId xmlns:a16="http://schemas.microsoft.com/office/drawing/2014/main" id="{F9F90C8B-50BA-8B0F-D974-60CEE4E554BB}"/>
              </a:ext>
            </a:extLst>
          </p:cNvPr>
          <p:cNvSpPr txBox="1"/>
          <p:nvPr/>
        </p:nvSpPr>
        <p:spPr>
          <a:xfrm>
            <a:off x="575285" y="1277738"/>
            <a:ext cx="80842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Three independent scientific studies appeared in 2017:</a:t>
            </a:r>
          </a:p>
        </p:txBody>
      </p:sp>
    </p:spTree>
    <p:extLst>
      <p:ext uri="{BB962C8B-B14F-4D97-AF65-F5344CB8AC3E}">
        <p14:creationId xmlns:p14="http://schemas.microsoft.com/office/powerpoint/2010/main" val="17432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11607" y="1776308"/>
            <a:ext cx="8229600" cy="1143000"/>
          </a:xfrm>
        </p:spPr>
        <p:txBody>
          <a:bodyPr>
            <a:normAutofit fontScale="90000"/>
          </a:bodyPr>
          <a:lstStyle/>
          <a:p>
            <a:r>
              <a:rPr lang="en-US" b="1" dirty="0">
                <a:solidFill>
                  <a:srgbClr val="FFFF00"/>
                </a:solidFill>
              </a:rPr>
              <a:t>Bringing Physics to Tropical Cyclone Risk Assessment </a:t>
            </a:r>
          </a:p>
        </p:txBody>
      </p:sp>
    </p:spTree>
    <p:extLst>
      <p:ext uri="{BB962C8B-B14F-4D97-AF65-F5344CB8AC3E}">
        <p14:creationId xmlns:p14="http://schemas.microsoft.com/office/powerpoint/2010/main" val="4125072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7191" y="1132530"/>
            <a:ext cx="5486400" cy="5486400"/>
          </a:xfrm>
          <a:prstGeom prst="rect">
            <a:avLst/>
          </a:prstGeom>
        </p:spPr>
      </p:pic>
      <p:sp>
        <p:nvSpPr>
          <p:cNvPr id="5" name="TextBox 4"/>
          <p:cNvSpPr txBox="1"/>
          <p:nvPr/>
        </p:nvSpPr>
        <p:spPr>
          <a:xfrm>
            <a:off x="586333" y="237325"/>
            <a:ext cx="804811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Why Not use Climate Models to Simulate Future Hurricanes?</a:t>
            </a:r>
          </a:p>
        </p:txBody>
      </p:sp>
    </p:spTree>
    <p:extLst>
      <p:ext uri="{BB962C8B-B14F-4D97-AF65-F5344CB8AC3E}">
        <p14:creationId xmlns:p14="http://schemas.microsoft.com/office/powerpoint/2010/main" val="156627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2153231"/>
            <a:ext cx="5747011" cy="2901622"/>
            <a:chOff x="0" y="2153231"/>
            <a:chExt cx="5747011" cy="2901622"/>
          </a:xfrm>
        </p:grpSpPr>
        <p:pic>
          <p:nvPicPr>
            <p:cNvPr id="1026" name="Picture 2" descr="C:\Users\Kerry Emaanuel\Graphics\Transparent Figures\Intensity_histo_models.png"/>
            <p:cNvPicPr>
              <a:picLocks noChangeAspect="1" noChangeArrowheads="1"/>
            </p:cNvPicPr>
            <p:nvPr/>
          </p:nvPicPr>
          <p:blipFill rotWithShape="1">
            <a:blip r:embed="rId2" cstate="print"/>
            <a:srcRect l="9368" t="35641" r="10172" b="35511"/>
            <a:stretch/>
          </p:blipFill>
          <p:spPr bwMode="auto">
            <a:xfrm>
              <a:off x="0" y="2153231"/>
              <a:ext cx="5747011" cy="2901622"/>
            </a:xfrm>
            <a:prstGeom prst="rect">
              <a:avLst/>
            </a:prstGeom>
            <a:noFill/>
          </p:spPr>
        </p:pic>
        <p:cxnSp>
          <p:nvCxnSpPr>
            <p:cNvPr id="11" name="Straight Connector 10"/>
            <p:cNvCxnSpPr/>
            <p:nvPr/>
          </p:nvCxnSpPr>
          <p:spPr>
            <a:xfrm>
              <a:off x="3048000" y="2667000"/>
              <a:ext cx="20128" cy="18933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a:off x="3662022" y="3703027"/>
              <a:ext cx="457200" cy="2286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H="1">
              <a:off x="3048000" y="2345749"/>
              <a:ext cx="1312871" cy="7667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93630" y="4769001"/>
              <a:ext cx="446417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Wind Speed (meters per second)</a:t>
              </a:r>
            </a:p>
          </p:txBody>
        </p:sp>
      </p:grpSp>
      <p:sp>
        <p:nvSpPr>
          <p:cNvPr id="6" name="TextBox 5"/>
          <p:cNvSpPr txBox="1"/>
          <p:nvPr/>
        </p:nvSpPr>
        <p:spPr>
          <a:xfrm>
            <a:off x="5623208" y="1509002"/>
            <a:ext cx="35052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Histograms of Tropical Cyclone Intensity as Simulated by a Global Model with 50 km grid point spacing. (Courtesy Isaac Held, GFDL)</a:t>
            </a:r>
          </a:p>
        </p:txBody>
      </p:sp>
      <p:sp>
        <p:nvSpPr>
          <p:cNvPr id="17" name="TextBox 16"/>
          <p:cNvSpPr txBox="1"/>
          <p:nvPr/>
        </p:nvSpPr>
        <p:spPr>
          <a:xfrm>
            <a:off x="3602971" y="1980564"/>
            <a:ext cx="14593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Category 3</a:t>
            </a:r>
          </a:p>
        </p:txBody>
      </p:sp>
      <p:sp>
        <p:nvSpPr>
          <p:cNvPr id="9" name="TextBox 8"/>
          <p:cNvSpPr txBox="1"/>
          <p:nvPr/>
        </p:nvSpPr>
        <p:spPr>
          <a:xfrm>
            <a:off x="5610667" y="4445835"/>
            <a:ext cx="33528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a:ea typeface="+mn-ea"/>
                <a:cs typeface="+mn-cs"/>
              </a:rPr>
              <a:t>Global models do not simulate the storms that cause destruction</a:t>
            </a:r>
          </a:p>
        </p:txBody>
      </p:sp>
      <p:sp>
        <p:nvSpPr>
          <p:cNvPr id="13" name="TextBox 12"/>
          <p:cNvSpPr txBox="1"/>
          <p:nvPr/>
        </p:nvSpPr>
        <p:spPr>
          <a:xfrm>
            <a:off x="3395523" y="3199682"/>
            <a:ext cx="10842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Observed</a:t>
            </a:r>
          </a:p>
        </p:txBody>
      </p:sp>
      <p:sp>
        <p:nvSpPr>
          <p:cNvPr id="18" name="TextBox 17"/>
          <p:cNvSpPr txBox="1"/>
          <p:nvPr/>
        </p:nvSpPr>
        <p:spPr>
          <a:xfrm>
            <a:off x="2045274" y="2786775"/>
            <a:ext cx="1143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Modeled</a:t>
            </a:r>
          </a:p>
        </p:txBody>
      </p:sp>
      <p:cxnSp>
        <p:nvCxnSpPr>
          <p:cNvPr id="20" name="Straight Arrow Connector 19"/>
          <p:cNvCxnSpPr/>
          <p:nvPr/>
        </p:nvCxnSpPr>
        <p:spPr>
          <a:xfrm rot="10800000" flipV="1">
            <a:off x="2269994" y="3094699"/>
            <a:ext cx="38100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90282" y="107576"/>
            <a:ext cx="780825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Problem:  Today’s models are far too coarse to simulate destructive hurricanes</a:t>
            </a:r>
          </a:p>
        </p:txBody>
      </p:sp>
    </p:spTree>
    <p:extLst>
      <p:ext uri="{BB962C8B-B14F-4D97-AF65-F5344CB8AC3E}">
        <p14:creationId xmlns:p14="http://schemas.microsoft.com/office/powerpoint/2010/main" val="97746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P spid="9" grpId="0"/>
      <p:bldP spid="13"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5" name="Picture 5" descr="v_max_comp"/>
          <p:cNvPicPr>
            <a:picLocks noGrp="1" noChangeAspect="1" noChangeArrowheads="1"/>
          </p:cNvPicPr>
          <p:nvPr>
            <p:ph idx="4294967295"/>
          </p:nvPr>
        </p:nvPicPr>
        <p:blipFill>
          <a:blip r:embed="rId3" cstate="print"/>
          <a:srcRect/>
          <a:stretch>
            <a:fillRect/>
          </a:stretch>
        </p:blipFill>
        <p:spPr>
          <a:xfrm>
            <a:off x="1415976" y="1099196"/>
            <a:ext cx="6577761" cy="4934749"/>
          </a:xfrm>
          <a:noFill/>
          <a:ln/>
        </p:spPr>
      </p:pic>
      <p:sp>
        <p:nvSpPr>
          <p:cNvPr id="61448" name="Rectangle 8"/>
          <p:cNvSpPr>
            <a:spLocks noGrp="1" noChangeArrowheads="1"/>
          </p:cNvSpPr>
          <p:nvPr>
            <p:ph type="title"/>
          </p:nvPr>
        </p:nvSpPr>
        <p:spPr>
          <a:xfrm>
            <a:off x="457200" y="228600"/>
            <a:ext cx="8458200" cy="1143000"/>
          </a:xfrm>
        </p:spPr>
        <p:txBody>
          <a:bodyPr/>
          <a:lstStyle/>
          <a:p>
            <a:r>
              <a:rPr lang="en-US" sz="2800" dirty="0">
                <a:solidFill>
                  <a:srgbClr val="0F2AB1"/>
                </a:solidFill>
                <a:effectLst>
                  <a:outerShdw blurRad="38100" dist="38100" dir="2700000" algn="tl">
                    <a:srgbClr val="000000">
                      <a:alpha val="43137"/>
                    </a:srgbClr>
                  </a:outerShdw>
                </a:effectLst>
                <a:latin typeface="Arial" pitchFamily="34" charset="0"/>
                <a:cs typeface="Arial" pitchFamily="34" charset="0"/>
              </a:rPr>
              <a:t>What it Takes to Simulate a Hurricane Accurately</a:t>
            </a:r>
          </a:p>
        </p:txBody>
      </p:sp>
      <p:sp>
        <p:nvSpPr>
          <p:cNvPr id="2" name="TextBox 1">
            <a:extLst>
              <a:ext uri="{FF2B5EF4-FFF2-40B4-BE49-F238E27FC236}">
                <a16:creationId xmlns:a16="http://schemas.microsoft.com/office/drawing/2014/main" id="{61E3ACF7-B018-40FC-1C2E-759514D89181}"/>
              </a:ext>
            </a:extLst>
          </p:cNvPr>
          <p:cNvSpPr txBox="1"/>
          <p:nvPr/>
        </p:nvSpPr>
        <p:spPr>
          <a:xfrm>
            <a:off x="1015011" y="6006568"/>
            <a:ext cx="734257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Typical Climate Model Grid spacings: of 50-200 km</a:t>
            </a:r>
          </a:p>
        </p:txBody>
      </p:sp>
      <p:sp>
        <p:nvSpPr>
          <p:cNvPr id="5" name="TextBox 4">
            <a:extLst>
              <a:ext uri="{FF2B5EF4-FFF2-40B4-BE49-F238E27FC236}">
                <a16:creationId xmlns:a16="http://schemas.microsoft.com/office/drawing/2014/main" id="{8DC85A50-EA87-48F1-9931-5CDDF00E9891}"/>
              </a:ext>
            </a:extLst>
          </p:cNvPr>
          <p:cNvSpPr txBox="1"/>
          <p:nvPr/>
        </p:nvSpPr>
        <p:spPr>
          <a:xfrm>
            <a:off x="209550" y="6294120"/>
            <a:ext cx="87249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 need high resolution AND Order(1000 yr) simulations</a:t>
            </a:r>
          </a:p>
        </p:txBody>
      </p:sp>
      <p:sp>
        <p:nvSpPr>
          <p:cNvPr id="3" name="TextBox 2">
            <a:extLst>
              <a:ext uri="{FF2B5EF4-FFF2-40B4-BE49-F238E27FC236}">
                <a16:creationId xmlns:a16="http://schemas.microsoft.com/office/drawing/2014/main" id="{4924C7DF-DE03-D2C8-C5A2-BBEE4C16FBEC}"/>
              </a:ext>
            </a:extLst>
          </p:cNvPr>
          <p:cNvSpPr txBox="1"/>
          <p:nvPr/>
        </p:nvSpPr>
        <p:spPr>
          <a:xfrm>
            <a:off x="7649202" y="3882093"/>
            <a:ext cx="139076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Distance between computational nodes</a:t>
            </a:r>
          </a:p>
        </p:txBody>
      </p:sp>
      <p:cxnSp>
        <p:nvCxnSpPr>
          <p:cNvPr id="6" name="Straight Arrow Connector 5">
            <a:extLst>
              <a:ext uri="{FF2B5EF4-FFF2-40B4-BE49-F238E27FC236}">
                <a16:creationId xmlns:a16="http://schemas.microsoft.com/office/drawing/2014/main" id="{AE13B8D1-5D83-681D-8979-1490D6EDE782}"/>
              </a:ext>
            </a:extLst>
          </p:cNvPr>
          <p:cNvCxnSpPr/>
          <p:nvPr/>
        </p:nvCxnSpPr>
        <p:spPr>
          <a:xfrm flipH="1">
            <a:off x="6554113" y="4457016"/>
            <a:ext cx="1095089"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579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Physics to Assess Hurricane Risk</a:t>
            </a:r>
          </a:p>
        </p:txBody>
      </p:sp>
      <p:sp>
        <p:nvSpPr>
          <p:cNvPr id="3" name="Content Placeholder 2"/>
          <p:cNvSpPr>
            <a:spLocks noGrp="1"/>
          </p:cNvSpPr>
          <p:nvPr>
            <p:ph idx="1"/>
          </p:nvPr>
        </p:nvSpPr>
        <p:spPr/>
        <p:txBody>
          <a:bodyPr/>
          <a:lstStyle/>
          <a:p>
            <a:r>
              <a:rPr lang="en-US" dirty="0"/>
              <a:t> Reliable, global records of coarse-scale climate are robust and 	widely available</a:t>
            </a:r>
          </a:p>
          <a:p>
            <a:r>
              <a:rPr lang="en-US" dirty="0"/>
              <a:t> Cull from these datasets the key statistics known to control 	tropical cyclone generation, movement, and intensity 	evolution</a:t>
            </a:r>
          </a:p>
          <a:p>
            <a:r>
              <a:rPr lang="en-US" dirty="0"/>
              <a:t> Bootstrap these key statistics to create unlimited synthetic time 	series of the hurricane-relevant environmental variables</a:t>
            </a:r>
          </a:p>
          <a:p>
            <a:r>
              <a:rPr lang="en-US" dirty="0"/>
              <a:t>  Use these to drive specialized, very high resolution physical 	hurricane models (CHIPS)</a:t>
            </a:r>
          </a:p>
          <a:p>
            <a:r>
              <a:rPr lang="en-US" dirty="0"/>
              <a:t>  Extensively validate the results against historical hurricane 	data</a:t>
            </a:r>
          </a:p>
          <a:p>
            <a:r>
              <a:rPr lang="en-US" dirty="0"/>
              <a:t>  Exact same method can be applied to output of climate 	models</a:t>
            </a:r>
          </a:p>
        </p:txBody>
      </p:sp>
    </p:spTree>
    <p:extLst>
      <p:ext uri="{BB962C8B-B14F-4D97-AF65-F5344CB8AC3E}">
        <p14:creationId xmlns:p14="http://schemas.microsoft.com/office/powerpoint/2010/main" val="110093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dirty="0">
                <a:solidFill>
                  <a:srgbClr val="0F2AB1"/>
                </a:solidFill>
                <a:effectLst>
                  <a:outerShdw blurRad="38100" dist="38100" dir="2700000" algn="tl">
                    <a:srgbClr val="000000">
                      <a:alpha val="43137"/>
                    </a:srgbClr>
                  </a:outerShdw>
                </a:effectLst>
                <a:latin typeface="Arial" pitchFamily="34" charset="0"/>
                <a:cs typeface="Arial" pitchFamily="34" charset="0"/>
              </a:rPr>
              <a:t>MIT Synthetic Hurricanes</a:t>
            </a:r>
          </a:p>
        </p:txBody>
      </p:sp>
      <p:sp>
        <p:nvSpPr>
          <p:cNvPr id="70659" name="Rectangle 3"/>
          <p:cNvSpPr>
            <a:spLocks noGrp="1" noChangeArrowheads="1"/>
          </p:cNvSpPr>
          <p:nvPr>
            <p:ph type="body" sz="half" idx="1"/>
          </p:nvPr>
        </p:nvSpPr>
        <p:spPr>
          <a:xfrm>
            <a:off x="495300" y="1943099"/>
            <a:ext cx="8153400" cy="4582747"/>
          </a:xfrm>
        </p:spPr>
        <p:txBody>
          <a:bodyPr>
            <a:noAutofit/>
          </a:bodyPr>
          <a:lstStyle/>
          <a:p>
            <a:pPr>
              <a:buSzPct val="60000"/>
              <a:buBlip>
                <a:blip r:embed="rId3"/>
              </a:buBlip>
            </a:pPr>
            <a:r>
              <a:rPr lang="en-US" sz="3600" b="1" dirty="0">
                <a:solidFill>
                  <a:srgbClr val="0F2AB1"/>
                </a:solidFill>
                <a:effectLst>
                  <a:outerShdw blurRad="38100" dist="38100" dir="2700000" algn="tl">
                    <a:srgbClr val="C0C0C0"/>
                  </a:outerShdw>
                </a:effectLst>
              </a:rPr>
              <a:t>Embed high-resolution, fast coupled ocean-atmosphere hurricane model in global climate model or climate reanalysis data</a:t>
            </a:r>
          </a:p>
          <a:p>
            <a:pPr>
              <a:buSzPct val="60000"/>
              <a:buBlip>
                <a:blip r:embed="rId3"/>
              </a:buBlip>
            </a:pPr>
            <a:r>
              <a:rPr lang="en-US" sz="3600" b="1" dirty="0">
                <a:solidFill>
                  <a:srgbClr val="0F2AB1"/>
                </a:solidFill>
                <a:effectLst>
                  <a:outerShdw blurRad="38100" dist="38100" dir="2700000" algn="tl">
                    <a:srgbClr val="C0C0C0"/>
                  </a:outerShdw>
                </a:effectLst>
              </a:rPr>
              <a:t>Coupled Hurricane Intensity prediction Model (CHIPS) has been used for 20 years to forecast real hurricanes in near-real time</a:t>
            </a:r>
          </a:p>
        </p:txBody>
      </p:sp>
    </p:spTree>
    <p:extLst>
      <p:ext uri="{BB962C8B-B14F-4D97-AF65-F5344CB8AC3E}">
        <p14:creationId xmlns:p14="http://schemas.microsoft.com/office/powerpoint/2010/main" val="1847867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animEffect transition="in" filter="box(in)">
                                      <p:cBhvr>
                                        <p:cTn id="7" dur="500"/>
                                        <p:tgtEl>
                                          <p:spTgt spid="706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0659">
                                            <p:txEl>
                                              <p:pRg st="1" end="1"/>
                                            </p:txEl>
                                          </p:spTgt>
                                        </p:tgtEl>
                                        <p:attrNameLst>
                                          <p:attrName>style.visibility</p:attrName>
                                        </p:attrNameLst>
                                      </p:cBhvr>
                                      <p:to>
                                        <p:strVal val="visible"/>
                                      </p:to>
                                    </p:set>
                                    <p:animEffect transition="in" filter="box(in)">
                                      <p:cBhvr>
                                        <p:cTn id="12" dur="500"/>
                                        <p:tgtEl>
                                          <p:spTgt spid="706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1" name="Rectangle 3"/>
          <p:cNvSpPr>
            <a:spLocks noGrp="1" noChangeArrowheads="1"/>
          </p:cNvSpPr>
          <p:nvPr>
            <p:ph type="title" idx="4294967295"/>
          </p:nvPr>
        </p:nvSpPr>
        <p:spPr>
          <a:xfrm>
            <a:off x="457200" y="152400"/>
            <a:ext cx="8229600" cy="914400"/>
          </a:xfrm>
        </p:spPr>
        <p:txBody>
          <a:bodyPr>
            <a:normAutofit/>
          </a:bodyPr>
          <a:lstStyle/>
          <a:p>
            <a:pPr eaLnBrk="1" hangingPunct="1">
              <a:defRPr/>
            </a:pPr>
            <a:r>
              <a:rPr lang="en-US" sz="3600" b="1" dirty="0">
                <a:solidFill>
                  <a:srgbClr val="0F2AB1"/>
                </a:solidFill>
                <a:effectLst>
                  <a:outerShdw blurRad="38100" dist="38100" dir="2700000" algn="tl">
                    <a:srgbClr val="C0C0C0"/>
                  </a:outerShdw>
                </a:effectLst>
                <a:latin typeface="Arial" pitchFamily="34" charset="0"/>
                <a:cs typeface="Arial" pitchFamily="34" charset="0"/>
              </a:rPr>
              <a:t>Risk Assessment Approach:</a:t>
            </a:r>
          </a:p>
        </p:txBody>
      </p:sp>
      <p:sp>
        <p:nvSpPr>
          <p:cNvPr id="21508" name="Rectangle 4"/>
          <p:cNvSpPr>
            <a:spLocks noGrp="1" noChangeArrowheads="1"/>
          </p:cNvSpPr>
          <p:nvPr>
            <p:ph type="body" sz="half" idx="4294967295"/>
          </p:nvPr>
        </p:nvSpPr>
        <p:spPr>
          <a:xfrm>
            <a:off x="419100" y="1181100"/>
            <a:ext cx="8382000" cy="5029200"/>
          </a:xfrm>
        </p:spPr>
        <p:txBody>
          <a:bodyPr>
            <a:normAutofit fontScale="92500" lnSpcReduction="10000"/>
          </a:bodyPr>
          <a:lstStyle/>
          <a:p>
            <a:pPr eaLnBrk="1" hangingPunct="1">
              <a:lnSpc>
                <a:spcPct val="90000"/>
              </a:lnSpc>
              <a:buSzPct val="60000"/>
              <a:buBlip>
                <a:blip r:embed="rId3"/>
              </a:buBlip>
            </a:pPr>
            <a:r>
              <a:rPr lang="en-US" sz="2600" b="1" dirty="0">
                <a:solidFill>
                  <a:srgbClr val="0F2AB1"/>
                </a:solidFill>
                <a:latin typeface="Arial" pitchFamily="34" charset="0"/>
                <a:cs typeface="Arial" pitchFamily="34" charset="0"/>
              </a:rPr>
              <a:t>Step 1</a:t>
            </a:r>
            <a:r>
              <a:rPr lang="en-US" sz="2600" dirty="0">
                <a:solidFill>
                  <a:srgbClr val="0F2AB1"/>
                </a:solidFill>
                <a:latin typeface="Arial" pitchFamily="34" charset="0"/>
                <a:cs typeface="Arial" pitchFamily="34" charset="0"/>
              </a:rPr>
              <a:t>: Seed each ocean basin with a very large number of weak, randomly located cyclones</a:t>
            </a:r>
          </a:p>
          <a:p>
            <a:pPr>
              <a:lnSpc>
                <a:spcPct val="90000"/>
              </a:lnSpc>
              <a:buSzPct val="60000"/>
              <a:buBlip>
                <a:blip r:embed="rId3"/>
              </a:buBlip>
            </a:pPr>
            <a:endParaRPr lang="en-US" sz="2600" dirty="0">
              <a:solidFill>
                <a:srgbClr val="0F2AB1"/>
              </a:solidFill>
              <a:latin typeface="Arial" pitchFamily="34" charset="0"/>
              <a:cs typeface="Arial" pitchFamily="34" charset="0"/>
            </a:endParaRPr>
          </a:p>
          <a:p>
            <a:pPr eaLnBrk="1" hangingPunct="1">
              <a:lnSpc>
                <a:spcPct val="90000"/>
              </a:lnSpc>
              <a:buSzPct val="60000"/>
              <a:buBlip>
                <a:blip r:embed="rId3"/>
              </a:buBlip>
            </a:pPr>
            <a:r>
              <a:rPr lang="en-US" sz="2600" b="1" dirty="0">
                <a:solidFill>
                  <a:srgbClr val="0F2AB1"/>
                </a:solidFill>
                <a:latin typeface="Arial" pitchFamily="34" charset="0"/>
                <a:cs typeface="Arial" pitchFamily="34" charset="0"/>
              </a:rPr>
              <a:t>Step 2</a:t>
            </a:r>
            <a:r>
              <a:rPr lang="en-US" sz="2600" dirty="0">
                <a:solidFill>
                  <a:srgbClr val="0F2AB1"/>
                </a:solidFill>
                <a:latin typeface="Arial" pitchFamily="34" charset="0"/>
                <a:cs typeface="Arial" pitchFamily="34" charset="0"/>
              </a:rPr>
              <a:t>: Cyclones are assumed to move with the large scale atmospheric flow in which they are embedded, plus a correction for the earth’s rotation and sphericity (beta-drift)</a:t>
            </a:r>
          </a:p>
          <a:p>
            <a:pPr>
              <a:lnSpc>
                <a:spcPct val="90000"/>
              </a:lnSpc>
              <a:buSzPct val="60000"/>
              <a:buBlip>
                <a:blip r:embed="rId3"/>
              </a:buBlip>
            </a:pPr>
            <a:endParaRPr lang="en-US" sz="2600" dirty="0">
              <a:solidFill>
                <a:srgbClr val="0F2AB1"/>
              </a:solidFill>
              <a:latin typeface="Arial" pitchFamily="34" charset="0"/>
              <a:cs typeface="Arial" pitchFamily="34" charset="0"/>
            </a:endParaRPr>
          </a:p>
          <a:p>
            <a:pPr eaLnBrk="1" hangingPunct="1">
              <a:lnSpc>
                <a:spcPct val="90000"/>
              </a:lnSpc>
              <a:buSzPct val="60000"/>
              <a:buBlip>
                <a:blip r:embed="rId3"/>
              </a:buBlip>
            </a:pPr>
            <a:r>
              <a:rPr lang="en-US" sz="2600" b="1" dirty="0">
                <a:solidFill>
                  <a:srgbClr val="0F2AB1"/>
                </a:solidFill>
                <a:latin typeface="Arial" pitchFamily="34" charset="0"/>
                <a:cs typeface="Arial" pitchFamily="34" charset="0"/>
              </a:rPr>
              <a:t>Step 3</a:t>
            </a:r>
            <a:r>
              <a:rPr lang="en-US" sz="2600" dirty="0">
                <a:solidFill>
                  <a:srgbClr val="0F2AB1"/>
                </a:solidFill>
                <a:latin typeface="Arial" pitchFamily="34" charset="0"/>
                <a:cs typeface="Arial" pitchFamily="34" charset="0"/>
              </a:rPr>
              <a:t>: Run the CHIPS coupled intensity model for each cyclone, and note how many achieve at least tropical storm strength</a:t>
            </a:r>
            <a:endParaRPr lang="en-US" sz="2400" dirty="0">
              <a:solidFill>
                <a:srgbClr val="0F2AB1"/>
              </a:solidFill>
              <a:latin typeface="Arial" pitchFamily="34" charset="0"/>
              <a:cs typeface="Arial" pitchFamily="34" charset="0"/>
            </a:endParaRPr>
          </a:p>
          <a:p>
            <a:pPr eaLnBrk="1" hangingPunct="1">
              <a:lnSpc>
                <a:spcPct val="90000"/>
              </a:lnSpc>
              <a:buSzPct val="60000"/>
              <a:buBlip>
                <a:blip r:embed="rId3"/>
              </a:buBlip>
            </a:pPr>
            <a:endParaRPr lang="en-US" sz="2600" dirty="0">
              <a:solidFill>
                <a:srgbClr val="0F2AB1"/>
              </a:solidFill>
              <a:latin typeface="Arial" pitchFamily="34" charset="0"/>
              <a:cs typeface="Arial" pitchFamily="34" charset="0"/>
            </a:endParaRPr>
          </a:p>
          <a:p>
            <a:pPr eaLnBrk="1" hangingPunct="1">
              <a:lnSpc>
                <a:spcPct val="90000"/>
              </a:lnSpc>
              <a:buSzPct val="60000"/>
              <a:buBlip>
                <a:blip r:embed="rId3"/>
              </a:buBlip>
            </a:pPr>
            <a:r>
              <a:rPr lang="en-US" sz="2600" b="1" dirty="0">
                <a:solidFill>
                  <a:srgbClr val="0F2AB1"/>
                </a:solidFill>
                <a:latin typeface="Arial" pitchFamily="34" charset="0"/>
                <a:cs typeface="Arial" pitchFamily="34" charset="0"/>
              </a:rPr>
              <a:t>Step 4:</a:t>
            </a:r>
            <a:r>
              <a:rPr lang="en-US" sz="2600" dirty="0">
                <a:solidFill>
                  <a:srgbClr val="0F2AB1"/>
                </a:solidFill>
                <a:latin typeface="Arial" pitchFamily="34" charset="0"/>
                <a:cs typeface="Arial" pitchFamily="34" charset="0"/>
              </a:rPr>
              <a:t> Using the small fraction of surviving events, determine storm statistics. Can easily generate 100,000 events</a:t>
            </a:r>
          </a:p>
        </p:txBody>
      </p:sp>
      <p:sp>
        <p:nvSpPr>
          <p:cNvPr id="5" name="TextBox 4"/>
          <p:cNvSpPr txBox="1"/>
          <p:nvPr/>
        </p:nvSpPr>
        <p:spPr>
          <a:xfrm>
            <a:off x="533400" y="6324600"/>
            <a:ext cx="8153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Details:  Emanuel et al., </a:t>
            </a:r>
            <a:r>
              <a:rPr kumimoji="0" lang="en-US" sz="24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Bull. Amer. Meteor. Soc</a:t>
            </a: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2008</a:t>
            </a:r>
          </a:p>
        </p:txBody>
      </p:sp>
    </p:spTree>
    <p:extLst>
      <p:ext uri="{BB962C8B-B14F-4D97-AF65-F5344CB8AC3E}">
        <p14:creationId xmlns:p14="http://schemas.microsoft.com/office/powerpoint/2010/main" val="231770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animEffect transition="in" filter="fade">
                                      <p:cBhvr>
                                        <p:cTn id="7" dur="500"/>
                                        <p:tgtEl>
                                          <p:spTgt spid="215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508">
                                            <p:txEl>
                                              <p:pRg st="2" end="2"/>
                                            </p:txEl>
                                          </p:spTgt>
                                        </p:tgtEl>
                                        <p:attrNameLst>
                                          <p:attrName>style.visibility</p:attrName>
                                        </p:attrNameLst>
                                      </p:cBhvr>
                                      <p:to>
                                        <p:strVal val="visible"/>
                                      </p:to>
                                    </p:set>
                                    <p:animEffect transition="in" filter="fade">
                                      <p:cBhvr>
                                        <p:cTn id="12" dur="500"/>
                                        <p:tgtEl>
                                          <p:spTgt spid="2150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508">
                                            <p:txEl>
                                              <p:pRg st="4" end="4"/>
                                            </p:txEl>
                                          </p:spTgt>
                                        </p:tgtEl>
                                        <p:attrNameLst>
                                          <p:attrName>style.visibility</p:attrName>
                                        </p:attrNameLst>
                                      </p:cBhvr>
                                      <p:to>
                                        <p:strVal val="visible"/>
                                      </p:to>
                                    </p:set>
                                    <p:animEffect transition="in" filter="fade">
                                      <p:cBhvr>
                                        <p:cTn id="17" dur="500"/>
                                        <p:tgtEl>
                                          <p:spTgt spid="2150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508">
                                            <p:txEl>
                                              <p:pRg st="6" end="6"/>
                                            </p:txEl>
                                          </p:spTgt>
                                        </p:tgtEl>
                                        <p:attrNameLst>
                                          <p:attrName>style.visibility</p:attrName>
                                        </p:attrNameLst>
                                      </p:cBhvr>
                                      <p:to>
                                        <p:strVal val="visible"/>
                                      </p:to>
                                    </p:set>
                                    <p:animEffect transition="in" filter="fade">
                                      <p:cBhvr>
                                        <p:cTn id="22" dur="500"/>
                                        <p:tgtEl>
                                          <p:spTgt spid="21508">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5908" y="422031"/>
            <a:ext cx="733864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Arial"/>
                <a:ea typeface="+mn-ea"/>
                <a:cs typeface="+mn-cs"/>
              </a:rPr>
              <a:t>Example: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Arial"/>
                <a:ea typeface="+mn-ea"/>
                <a:cs typeface="+mn-cs"/>
              </a:rPr>
              <a:t>Top 100 out of 2000 TCs Affecting Kyoto, 1981-2000</a:t>
            </a:r>
          </a:p>
        </p:txBody>
      </p:sp>
      <p:pic>
        <p:nvPicPr>
          <p:cNvPr id="4" name="Picture 3"/>
          <p:cNvPicPr>
            <a:picLocks noChangeAspect="1"/>
          </p:cNvPicPr>
          <p:nvPr/>
        </p:nvPicPr>
        <p:blipFill rotWithShape="1">
          <a:blip r:embed="rId2"/>
          <a:srcRect l="6070" t="7998" r="5393" b="11697"/>
          <a:stretch/>
        </p:blipFill>
        <p:spPr>
          <a:xfrm>
            <a:off x="698016" y="1193605"/>
            <a:ext cx="8029532" cy="5453330"/>
          </a:xfrm>
          <a:prstGeom prst="rect">
            <a:avLst/>
          </a:prstGeom>
        </p:spPr>
      </p:pic>
    </p:spTree>
    <p:extLst>
      <p:ext uri="{BB962C8B-B14F-4D97-AF65-F5344CB8AC3E}">
        <p14:creationId xmlns:p14="http://schemas.microsoft.com/office/powerpoint/2010/main" val="1918683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EFC93-D7BC-C164-73D8-CB390A977040}"/>
              </a:ext>
            </a:extLst>
          </p:cNvPr>
          <p:cNvSpPr>
            <a:spLocks noGrp="1"/>
          </p:cNvSpPr>
          <p:nvPr>
            <p:ph type="title"/>
          </p:nvPr>
        </p:nvSpPr>
        <p:spPr/>
        <p:txBody>
          <a:bodyPr/>
          <a:lstStyle/>
          <a:p>
            <a:r>
              <a:rPr lang="en-US" dirty="0"/>
              <a:t>Program</a:t>
            </a:r>
          </a:p>
        </p:txBody>
      </p:sp>
      <p:sp>
        <p:nvSpPr>
          <p:cNvPr id="3" name="Content Placeholder 2">
            <a:extLst>
              <a:ext uri="{FF2B5EF4-FFF2-40B4-BE49-F238E27FC236}">
                <a16:creationId xmlns:a16="http://schemas.microsoft.com/office/drawing/2014/main" id="{530FC565-6AB1-CDCC-6332-6F4B90171884}"/>
              </a:ext>
            </a:extLst>
          </p:cNvPr>
          <p:cNvSpPr>
            <a:spLocks noGrp="1"/>
          </p:cNvSpPr>
          <p:nvPr>
            <p:ph idx="1"/>
          </p:nvPr>
        </p:nvSpPr>
        <p:spPr/>
        <p:txBody>
          <a:bodyPr/>
          <a:lstStyle/>
          <a:p>
            <a:r>
              <a:rPr lang="en-US" dirty="0"/>
              <a:t> The case for using physics, as encoded in numerical models, 	to quantify TC risk in the current and future climates</a:t>
            </a:r>
          </a:p>
          <a:p>
            <a:endParaRPr lang="en-US" dirty="0"/>
          </a:p>
          <a:p>
            <a:r>
              <a:rPr lang="en-US" dirty="0"/>
              <a:t> Past and future trends in TC activity</a:t>
            </a:r>
          </a:p>
          <a:p>
            <a:endParaRPr lang="en-US" dirty="0"/>
          </a:p>
          <a:p>
            <a:r>
              <a:rPr lang="en-US" dirty="0"/>
              <a:t> Modeling TC loss: The importance of volatility</a:t>
            </a:r>
          </a:p>
          <a:p>
            <a:endParaRPr lang="en-US" dirty="0"/>
          </a:p>
          <a:p>
            <a:r>
              <a:rPr lang="en-US" dirty="0"/>
              <a:t> Modeling insurance business performance</a:t>
            </a:r>
          </a:p>
        </p:txBody>
      </p:sp>
    </p:spTree>
    <p:extLst>
      <p:ext uri="{BB962C8B-B14F-4D97-AF65-F5344CB8AC3E}">
        <p14:creationId xmlns:p14="http://schemas.microsoft.com/office/powerpoint/2010/main" val="206015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5908" y="422031"/>
            <a:ext cx="73386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Arial"/>
                <a:ea typeface="+mn-ea"/>
                <a:cs typeface="+mn-cs"/>
              </a:rPr>
              <a:t>Same, but with top 20 historical tracks</a:t>
            </a:r>
          </a:p>
        </p:txBody>
      </p:sp>
      <p:pic>
        <p:nvPicPr>
          <p:cNvPr id="2" name="Picture 1"/>
          <p:cNvPicPr>
            <a:picLocks noChangeAspect="1"/>
          </p:cNvPicPr>
          <p:nvPr/>
        </p:nvPicPr>
        <p:blipFill rotWithShape="1">
          <a:blip r:embed="rId2"/>
          <a:srcRect l="7584" t="10869" r="7024" b="12132"/>
          <a:stretch/>
        </p:blipFill>
        <p:spPr>
          <a:xfrm>
            <a:off x="835710" y="1375090"/>
            <a:ext cx="7691599" cy="5193234"/>
          </a:xfrm>
          <a:prstGeom prst="rect">
            <a:avLst/>
          </a:prstGeom>
        </p:spPr>
      </p:pic>
    </p:spTree>
    <p:extLst>
      <p:ext uri="{BB962C8B-B14F-4D97-AF65-F5344CB8AC3E}">
        <p14:creationId xmlns:p14="http://schemas.microsoft.com/office/powerpoint/2010/main" val="19584611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8747" y="215660"/>
            <a:ext cx="76657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Atlantic Annual Cycle</a:t>
            </a:r>
          </a:p>
        </p:txBody>
      </p:sp>
      <p:pic>
        <p:nvPicPr>
          <p:cNvPr id="4" name="Picture 3"/>
          <p:cNvPicPr>
            <a:picLocks noChangeAspect="1"/>
          </p:cNvPicPr>
          <p:nvPr/>
        </p:nvPicPr>
        <p:blipFill>
          <a:blip r:embed="rId2"/>
          <a:stretch>
            <a:fillRect/>
          </a:stretch>
        </p:blipFill>
        <p:spPr>
          <a:xfrm>
            <a:off x="760838" y="1010866"/>
            <a:ext cx="7840308" cy="5452756"/>
          </a:xfrm>
          <a:prstGeom prst="rect">
            <a:avLst/>
          </a:prstGeom>
        </p:spPr>
      </p:pic>
      <p:sp>
        <p:nvSpPr>
          <p:cNvPr id="5" name="TextBox 4"/>
          <p:cNvSpPr txBox="1"/>
          <p:nvPr/>
        </p:nvSpPr>
        <p:spPr>
          <a:xfrm>
            <a:off x="678747" y="6100653"/>
            <a:ext cx="112213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54020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noGrp="1" noChangeArrowheads="1"/>
          </p:cNvSpPr>
          <p:nvPr>
            <p:ph type="title"/>
          </p:nvPr>
        </p:nvSpPr>
        <p:spPr>
          <a:xfrm>
            <a:off x="457200" y="152400"/>
            <a:ext cx="8229600" cy="944562"/>
          </a:xfrm>
        </p:spPr>
        <p:txBody>
          <a:bodyPr>
            <a:noAutofit/>
          </a:bodyPr>
          <a:lstStyle/>
          <a:p>
            <a:pPr>
              <a:defRPr/>
            </a:pPr>
            <a:r>
              <a:rPr lang="en-US" sz="2600" dirty="0">
                <a:solidFill>
                  <a:srgbClr val="0033CC"/>
                </a:solidFill>
                <a:effectLst>
                  <a:outerShdw blurRad="38100" dist="38100" dir="2700000" algn="tl">
                    <a:srgbClr val="C0C0C0"/>
                  </a:outerShdw>
                </a:effectLst>
                <a:latin typeface="Arial" pitchFamily="34" charset="0"/>
                <a:cs typeface="Arial" pitchFamily="34" charset="0"/>
              </a:rPr>
              <a:t>Cumulative Distribution of Storm Lifetime Peak Wind Speed, with Sample of 1755</a:t>
            </a:r>
            <a:r>
              <a:rPr lang="en-US" sz="2600" dirty="0">
                <a:solidFill>
                  <a:srgbClr val="0033CC"/>
                </a:solidFill>
                <a:latin typeface="Arial" pitchFamily="34" charset="0"/>
                <a:cs typeface="Arial" pitchFamily="34" charset="0"/>
              </a:rPr>
              <a:t> </a:t>
            </a:r>
            <a:r>
              <a:rPr lang="en-US" sz="2600" dirty="0">
                <a:solidFill>
                  <a:srgbClr val="0033CC"/>
                </a:solidFill>
                <a:effectLst>
                  <a:outerShdw blurRad="38100" dist="38100" dir="2700000" algn="tl">
                    <a:srgbClr val="C0C0C0"/>
                  </a:outerShdw>
                </a:effectLst>
                <a:latin typeface="Arial" pitchFamily="34" charset="0"/>
                <a:cs typeface="Arial" pitchFamily="34" charset="0"/>
              </a:rPr>
              <a:t>Synthetic Tracks</a:t>
            </a:r>
          </a:p>
        </p:txBody>
      </p:sp>
      <p:pic>
        <p:nvPicPr>
          <p:cNvPr id="43011" name="Picture 3" descr="C:\Users\Kerry Emaanuel\Riskproject\atlanticrand4histot.png"/>
          <p:cNvPicPr>
            <a:picLocks noChangeAspect="1" noChangeArrowheads="1"/>
          </p:cNvPicPr>
          <p:nvPr/>
        </p:nvPicPr>
        <p:blipFill>
          <a:blip r:embed="rId3" cstate="print"/>
          <a:srcRect/>
          <a:stretch>
            <a:fillRect/>
          </a:stretch>
        </p:blipFill>
        <p:spPr bwMode="auto">
          <a:xfrm>
            <a:off x="685800" y="838200"/>
            <a:ext cx="7571871" cy="5676651"/>
          </a:xfrm>
          <a:prstGeom prst="rect">
            <a:avLst/>
          </a:prstGeom>
          <a:noFill/>
        </p:spPr>
      </p:pic>
      <p:sp>
        <p:nvSpPr>
          <p:cNvPr id="9" name="Text Box 12"/>
          <p:cNvSpPr txBox="1">
            <a:spLocks noChangeArrowheads="1"/>
          </p:cNvSpPr>
          <p:nvPr/>
        </p:nvSpPr>
        <p:spPr bwMode="auto">
          <a:xfrm>
            <a:off x="5995951" y="6216650"/>
            <a:ext cx="2919449" cy="369332"/>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Arial" charset="0"/>
              </a:rPr>
              <a:t>90% confidence bounds</a:t>
            </a:r>
          </a:p>
        </p:txBody>
      </p:sp>
      <p:sp>
        <p:nvSpPr>
          <p:cNvPr id="5" name="TextBox 4"/>
          <p:cNvSpPr txBox="1"/>
          <p:nvPr/>
        </p:nvSpPr>
        <p:spPr>
          <a:xfrm>
            <a:off x="4332514" y="2888343"/>
            <a:ext cx="22206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a:ea typeface="+mn-ea"/>
                <a:cs typeface="+mn-cs"/>
              </a:rPr>
              <a:t>Blue bars: </a:t>
            </a:r>
            <a:r>
              <a:rPr kumimoji="0" lang="en-US" sz="1800" b="0" i="0" u="none" strike="noStrike" kern="1200" cap="none" spc="0" normalizeH="0" baseline="0" noProof="0" dirty="0">
                <a:ln>
                  <a:noFill/>
                </a:ln>
                <a:solidFill>
                  <a:prstClr val="black"/>
                </a:solidFill>
                <a:effectLst/>
                <a:uLnTx/>
                <a:uFillTx/>
                <a:latin typeface="Arial"/>
                <a:ea typeface="+mn-ea"/>
                <a:cs typeface="+mn-cs"/>
              </a:rPr>
              <a:t>Actual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a:ea typeface="+mn-ea"/>
                <a:cs typeface="+mn-cs"/>
              </a:rPr>
              <a:t>Red bars</a:t>
            </a:r>
            <a:r>
              <a:rPr kumimoji="0" lang="en-US" sz="1800" b="0" i="0" u="none" strike="noStrike" kern="1200" cap="none" spc="0" normalizeH="0" baseline="0" noProof="0" dirty="0">
                <a:ln>
                  <a:noFill/>
                </a:ln>
                <a:solidFill>
                  <a:prstClr val="black"/>
                </a:solidFill>
                <a:effectLst/>
                <a:uLnTx/>
                <a:uFillTx/>
                <a:latin typeface="Arial"/>
                <a:ea typeface="+mn-ea"/>
                <a:cs typeface="+mn-cs"/>
              </a:rPr>
              <a:t>: Predicted</a:t>
            </a:r>
          </a:p>
        </p:txBody>
      </p:sp>
    </p:spTree>
    <p:extLst>
      <p:ext uri="{BB962C8B-B14F-4D97-AF65-F5344CB8AC3E}">
        <p14:creationId xmlns:p14="http://schemas.microsoft.com/office/powerpoint/2010/main" val="15959006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5D72D9-FD4A-6B84-E85F-1C22D9383C6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117" y="651350"/>
            <a:ext cx="7437445" cy="4239215"/>
          </a:xfrm>
          <a:prstGeom prst="rect">
            <a:avLst/>
          </a:prstGeom>
          <a:noFill/>
          <a:ln>
            <a:noFill/>
          </a:ln>
        </p:spPr>
      </p:pic>
      <p:sp>
        <p:nvSpPr>
          <p:cNvPr id="5" name="TextBox 4">
            <a:extLst>
              <a:ext uri="{FF2B5EF4-FFF2-40B4-BE49-F238E27FC236}">
                <a16:creationId xmlns:a16="http://schemas.microsoft.com/office/drawing/2014/main" id="{67F37ACA-26C1-792A-55E9-9B6800D5D835}"/>
              </a:ext>
            </a:extLst>
          </p:cNvPr>
          <p:cNvSpPr txBox="1"/>
          <p:nvPr/>
        </p:nvSpPr>
        <p:spPr>
          <a:xfrm>
            <a:off x="1532357" y="5101563"/>
            <a:ext cx="6079285"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Average annual number of tropical cyclones over the period 1980-2020 in observations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IBTrACS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Knapp et al. 2010; black bars) and from random seeding of ERA-5 (gray bars)</a:t>
            </a:r>
          </a:p>
        </p:txBody>
      </p:sp>
    </p:spTree>
    <p:extLst>
      <p:ext uri="{BB962C8B-B14F-4D97-AF65-F5344CB8AC3E}">
        <p14:creationId xmlns:p14="http://schemas.microsoft.com/office/powerpoint/2010/main" val="3890755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Users\Kerry Emaanuel\Graphics\Transparent Figures\amm_freq.PNG"/>
          <p:cNvPicPr>
            <a:picLocks noChangeAspect="1" noChangeArrowheads="1"/>
          </p:cNvPicPr>
          <p:nvPr/>
        </p:nvPicPr>
        <p:blipFill>
          <a:blip r:embed="rId2" cstate="print"/>
          <a:srcRect/>
          <a:stretch>
            <a:fillRect/>
          </a:stretch>
        </p:blipFill>
        <p:spPr bwMode="auto">
          <a:xfrm>
            <a:off x="228600" y="1676400"/>
            <a:ext cx="8656638" cy="4438650"/>
          </a:xfrm>
          <a:prstGeom prst="rect">
            <a:avLst/>
          </a:prstGeom>
          <a:noFill/>
          <a:ln w="9525">
            <a:noFill/>
            <a:miter lim="800000"/>
            <a:headEnd/>
            <a:tailEnd/>
          </a:ln>
        </p:spPr>
      </p:pic>
      <p:sp>
        <p:nvSpPr>
          <p:cNvPr id="6" name="TextBox 5"/>
          <p:cNvSpPr txBox="1"/>
          <p:nvPr/>
        </p:nvSpPr>
        <p:spPr>
          <a:xfrm>
            <a:off x="381000" y="381000"/>
            <a:ext cx="8382000" cy="1077913"/>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F2AB1"/>
                </a:solidFill>
                <a:effectLst>
                  <a:outerShdw blurRad="38100" dist="38100" dir="2700000" algn="tl">
                    <a:srgbClr val="000000">
                      <a:alpha val="43137"/>
                    </a:srgbClr>
                  </a:outerShdw>
                </a:effectLst>
                <a:uLnTx/>
                <a:uFillTx/>
                <a:latin typeface="Calibri"/>
                <a:ea typeface="+mn-ea"/>
                <a:cs typeface="+mn-cs"/>
              </a:rPr>
              <a:t>Captures effects of regional climate phenomena (e.g. ENSO, AMM)</a:t>
            </a:r>
          </a:p>
        </p:txBody>
      </p:sp>
      <p:sp>
        <p:nvSpPr>
          <p:cNvPr id="4" name="TextBox 3"/>
          <p:cNvSpPr txBox="1"/>
          <p:nvPr/>
        </p:nvSpPr>
        <p:spPr>
          <a:xfrm>
            <a:off x="3606799" y="2148115"/>
            <a:ext cx="22206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a:ea typeface="+mn-ea"/>
                <a:cs typeface="+mn-cs"/>
              </a:rPr>
              <a:t>Blue bars: </a:t>
            </a:r>
            <a:r>
              <a:rPr kumimoji="0" lang="en-US" sz="1800" b="0" i="0" u="none" strike="noStrike" kern="1200" cap="none" spc="0" normalizeH="0" baseline="0" noProof="0" dirty="0">
                <a:ln>
                  <a:noFill/>
                </a:ln>
                <a:solidFill>
                  <a:prstClr val="black"/>
                </a:solidFill>
                <a:effectLst/>
                <a:uLnTx/>
                <a:uFillTx/>
                <a:latin typeface="Arial"/>
                <a:ea typeface="+mn-ea"/>
                <a:cs typeface="+mn-cs"/>
              </a:rPr>
              <a:t>Actual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a:ea typeface="+mn-ea"/>
                <a:cs typeface="+mn-cs"/>
              </a:rPr>
              <a:t>Red bars</a:t>
            </a:r>
            <a:r>
              <a:rPr kumimoji="0" lang="en-US" sz="1800" b="0" i="0" u="none" strike="noStrike" kern="1200" cap="none" spc="0" normalizeH="0" baseline="0" noProof="0" dirty="0">
                <a:ln>
                  <a:noFill/>
                </a:ln>
                <a:solidFill>
                  <a:prstClr val="black"/>
                </a:solidFill>
                <a:effectLst/>
                <a:uLnTx/>
                <a:uFillTx/>
                <a:latin typeface="Arial"/>
                <a:ea typeface="+mn-ea"/>
                <a:cs typeface="+mn-cs"/>
              </a:rPr>
              <a:t>: Predicted</a:t>
            </a:r>
          </a:p>
        </p:txBody>
      </p:sp>
    </p:spTree>
    <p:extLst>
      <p:ext uri="{BB962C8B-B14F-4D97-AF65-F5344CB8AC3E}">
        <p14:creationId xmlns:p14="http://schemas.microsoft.com/office/powerpoint/2010/main" val="36274787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961" y="735191"/>
            <a:ext cx="7276382" cy="5459380"/>
          </a:xfrm>
          <a:prstGeom prst="rect">
            <a:avLst/>
          </a:prstGeom>
        </p:spPr>
      </p:pic>
      <p:sp>
        <p:nvSpPr>
          <p:cNvPr id="2" name="Rectangle 1"/>
          <p:cNvSpPr/>
          <p:nvPr/>
        </p:nvSpPr>
        <p:spPr>
          <a:xfrm>
            <a:off x="3692105" y="2018581"/>
            <a:ext cx="362309" cy="250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p:cNvSpPr txBox="1"/>
          <p:nvPr/>
        </p:nvSpPr>
        <p:spPr>
          <a:xfrm>
            <a:off x="595497" y="263690"/>
            <a:ext cx="808295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Captures Much of the Observed North Atlantic Interannual Variability</a:t>
            </a:r>
          </a:p>
        </p:txBody>
      </p:sp>
      <p:sp>
        <p:nvSpPr>
          <p:cNvPr id="4" name="TextBox 3"/>
          <p:cNvSpPr txBox="1"/>
          <p:nvPr/>
        </p:nvSpPr>
        <p:spPr>
          <a:xfrm>
            <a:off x="2886563" y="2155472"/>
            <a:ext cx="146649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a:t>
            </a:r>
            <a:r>
              <a:rPr kumimoji="0" lang="en-US" sz="1800" b="0" i="0" u="none" strike="noStrike" kern="1200" cap="none" spc="0" normalizeH="0" baseline="30000" noProof="0" dirty="0">
                <a:ln>
                  <a:noFill/>
                </a:ln>
                <a:solidFill>
                  <a:prstClr val="black"/>
                </a:solidFill>
                <a:effectLst/>
                <a:uLnTx/>
                <a:uFillTx/>
                <a:latin typeface="Calibri"/>
                <a:ea typeface="+mn-ea"/>
                <a:cs typeface="+mn-cs"/>
              </a:rPr>
              <a:t>2</a:t>
            </a:r>
            <a:r>
              <a:rPr kumimoji="0" lang="en-US" sz="1800" b="0" i="0" u="none" strike="noStrike" kern="1200" cap="none" spc="0" normalizeH="0" baseline="0" noProof="0" dirty="0">
                <a:ln>
                  <a:noFill/>
                </a:ln>
                <a:solidFill>
                  <a:prstClr val="black"/>
                </a:solidFill>
                <a:effectLst/>
                <a:uLnTx/>
                <a:uFillTx/>
                <a:latin typeface="Calibri"/>
                <a:ea typeface="+mn-ea"/>
                <a:cs typeface="+mn-cs"/>
              </a:rPr>
              <a:t>=0.65</a:t>
            </a:r>
          </a:p>
        </p:txBody>
      </p:sp>
    </p:spTree>
    <p:extLst>
      <p:ext uri="{BB962C8B-B14F-4D97-AF65-F5344CB8AC3E}">
        <p14:creationId xmlns:p14="http://schemas.microsoft.com/office/powerpoint/2010/main" val="29525682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DC7F543-BD29-49FA-A1A2-D5F1261EC6A9}"/>
              </a:ext>
            </a:extLst>
          </p:cNvPr>
          <p:cNvSpPr txBox="1"/>
          <p:nvPr/>
        </p:nvSpPr>
        <p:spPr>
          <a:xfrm>
            <a:off x="832757" y="236764"/>
            <a:ext cx="743766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Major Hurricanes</a:t>
            </a:r>
          </a:p>
        </p:txBody>
      </p:sp>
      <p:pic>
        <p:nvPicPr>
          <p:cNvPr id="7" name="Picture 6">
            <a:extLst>
              <a:ext uri="{FF2B5EF4-FFF2-40B4-BE49-F238E27FC236}">
                <a16:creationId xmlns:a16="http://schemas.microsoft.com/office/drawing/2014/main" id="{F0DFA46A-6A08-4CAF-9251-523D0CE2D49B}"/>
              </a:ext>
            </a:extLst>
          </p:cNvPr>
          <p:cNvPicPr>
            <a:picLocks noChangeAspect="1"/>
          </p:cNvPicPr>
          <p:nvPr/>
        </p:nvPicPr>
        <p:blipFill>
          <a:blip r:embed="rId2"/>
          <a:stretch>
            <a:fillRect/>
          </a:stretch>
        </p:blipFill>
        <p:spPr>
          <a:xfrm>
            <a:off x="143691" y="1047749"/>
            <a:ext cx="8739052" cy="5461907"/>
          </a:xfrm>
          <a:prstGeom prst="rect">
            <a:avLst/>
          </a:prstGeom>
        </p:spPr>
      </p:pic>
      <p:sp>
        <p:nvSpPr>
          <p:cNvPr id="8" name="TextBox 7">
            <a:extLst>
              <a:ext uri="{FF2B5EF4-FFF2-40B4-BE49-F238E27FC236}">
                <a16:creationId xmlns:a16="http://schemas.microsoft.com/office/drawing/2014/main" id="{B1564799-ADE1-4C26-A3D5-989729F3B69A}"/>
              </a:ext>
            </a:extLst>
          </p:cNvPr>
          <p:cNvSpPr txBox="1"/>
          <p:nvPr/>
        </p:nvSpPr>
        <p:spPr>
          <a:xfrm>
            <a:off x="3992335" y="2032907"/>
            <a:ext cx="239213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7-year running averages</a:t>
            </a:r>
          </a:p>
        </p:txBody>
      </p:sp>
    </p:spTree>
    <p:extLst>
      <p:ext uri="{BB962C8B-B14F-4D97-AF65-F5344CB8AC3E}">
        <p14:creationId xmlns:p14="http://schemas.microsoft.com/office/powerpoint/2010/main" val="12473713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BC2908-4BE5-4965-A28B-EDBC06DA5433}"/>
              </a:ext>
            </a:extLst>
          </p:cNvPr>
          <p:cNvPicPr>
            <a:picLocks noChangeAspect="1"/>
          </p:cNvPicPr>
          <p:nvPr/>
        </p:nvPicPr>
        <p:blipFill>
          <a:blip r:embed="rId2"/>
          <a:stretch>
            <a:fillRect/>
          </a:stretch>
        </p:blipFill>
        <p:spPr>
          <a:xfrm>
            <a:off x="87084" y="1047749"/>
            <a:ext cx="8969831" cy="5606144"/>
          </a:xfrm>
          <a:prstGeom prst="rect">
            <a:avLst/>
          </a:prstGeom>
        </p:spPr>
      </p:pic>
      <p:sp>
        <p:nvSpPr>
          <p:cNvPr id="3" name="TextBox 2">
            <a:extLst>
              <a:ext uri="{FF2B5EF4-FFF2-40B4-BE49-F238E27FC236}">
                <a16:creationId xmlns:a16="http://schemas.microsoft.com/office/drawing/2014/main" id="{38CE9F66-02C4-4A45-854D-D54AED579281}"/>
              </a:ext>
            </a:extLst>
          </p:cNvPr>
          <p:cNvSpPr txBox="1"/>
          <p:nvPr/>
        </p:nvSpPr>
        <p:spPr>
          <a:xfrm>
            <a:off x="1143000" y="261257"/>
            <a:ext cx="670287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All Landfalls,  NOAA 20</a:t>
            </a:r>
            <a:r>
              <a:rPr kumimoji="0" lang="en-US" sz="2800" b="0" i="0" u="none" strike="noStrike" kern="1200" cap="none" spc="0" normalizeH="0" baseline="30000" noProof="0" dirty="0">
                <a:ln>
                  <a:noFill/>
                </a:ln>
                <a:solidFill>
                  <a:prstClr val="black"/>
                </a:solidFill>
                <a:effectLst/>
                <a:uLnTx/>
                <a:uFillTx/>
                <a:latin typeface="Calibri"/>
                <a:ea typeface="+mn-ea"/>
                <a:cs typeface="+mn-cs"/>
              </a:rPr>
              <a:t>th</a:t>
            </a:r>
            <a:r>
              <a:rPr kumimoji="0" lang="en-US" sz="2800" b="0" i="0" u="none" strike="noStrike" kern="1200" cap="none" spc="0" normalizeH="0" baseline="0" noProof="0" dirty="0">
                <a:ln>
                  <a:noFill/>
                </a:ln>
                <a:solidFill>
                  <a:prstClr val="black"/>
                </a:solidFill>
                <a:effectLst/>
                <a:uLnTx/>
                <a:uFillTx/>
                <a:latin typeface="Calibri"/>
                <a:ea typeface="+mn-ea"/>
                <a:cs typeface="+mn-cs"/>
              </a:rPr>
              <a:t> Century v.3</a:t>
            </a:r>
          </a:p>
        </p:txBody>
      </p:sp>
      <p:sp>
        <p:nvSpPr>
          <p:cNvPr id="4" name="TextBox 3">
            <a:extLst>
              <a:ext uri="{FF2B5EF4-FFF2-40B4-BE49-F238E27FC236}">
                <a16:creationId xmlns:a16="http://schemas.microsoft.com/office/drawing/2014/main" id="{FBA57896-6F6F-400E-A45A-C0549AD6FEE9}"/>
              </a:ext>
            </a:extLst>
          </p:cNvPr>
          <p:cNvSpPr txBox="1"/>
          <p:nvPr/>
        </p:nvSpPr>
        <p:spPr>
          <a:xfrm>
            <a:off x="1469571" y="2514600"/>
            <a:ext cx="246561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Suggests some landfalls missed prior to 1900</a:t>
            </a:r>
          </a:p>
        </p:txBody>
      </p:sp>
      <p:cxnSp>
        <p:nvCxnSpPr>
          <p:cNvPr id="6" name="Straight Arrow Connector 5">
            <a:extLst>
              <a:ext uri="{FF2B5EF4-FFF2-40B4-BE49-F238E27FC236}">
                <a16:creationId xmlns:a16="http://schemas.microsoft.com/office/drawing/2014/main" id="{B0AE73BF-EFE8-4807-994A-57CB9C5A4D08}"/>
              </a:ext>
            </a:extLst>
          </p:cNvPr>
          <p:cNvCxnSpPr/>
          <p:nvPr/>
        </p:nvCxnSpPr>
        <p:spPr>
          <a:xfrm>
            <a:off x="2343150" y="3265714"/>
            <a:ext cx="555171" cy="96338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1EFFCF2-CEBD-471D-B08F-1608C246B1B9}"/>
              </a:ext>
            </a:extLst>
          </p:cNvPr>
          <p:cNvSpPr txBox="1"/>
          <p:nvPr/>
        </p:nvSpPr>
        <p:spPr>
          <a:xfrm>
            <a:off x="3510643" y="1875133"/>
            <a:ext cx="239213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7-year running averages</a:t>
            </a:r>
          </a:p>
        </p:txBody>
      </p:sp>
    </p:spTree>
    <p:extLst>
      <p:ext uri="{BB962C8B-B14F-4D97-AF65-F5344CB8AC3E}">
        <p14:creationId xmlns:p14="http://schemas.microsoft.com/office/powerpoint/2010/main" val="88839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10651" y="1778608"/>
            <a:ext cx="6614713" cy="4961035"/>
          </a:xfrm>
          <a:prstGeom prst="rect">
            <a:avLst/>
          </a:prstGeom>
        </p:spPr>
      </p:pic>
      <p:sp>
        <p:nvSpPr>
          <p:cNvPr id="3" name="Title 2"/>
          <p:cNvSpPr txBox="1">
            <a:spLocks/>
          </p:cNvSpPr>
          <p:nvPr/>
        </p:nvSpPr>
        <p:spPr>
          <a:xfrm>
            <a:off x="503208" y="152400"/>
            <a:ext cx="8229600" cy="1143000"/>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Global Tropical Cyclone Frequency from 9 Current Generation (CMIP6) Climate Models</a:t>
            </a:r>
          </a:p>
        </p:txBody>
      </p:sp>
    </p:spTree>
    <p:extLst>
      <p:ext uri="{BB962C8B-B14F-4D97-AF65-F5344CB8AC3E}">
        <p14:creationId xmlns:p14="http://schemas.microsoft.com/office/powerpoint/2010/main" val="27026297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7ACE74-6C5E-46EB-A07D-C63A5BC9338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449" b="6482"/>
          <a:stretch/>
        </p:blipFill>
        <p:spPr>
          <a:xfrm>
            <a:off x="264637" y="1200150"/>
            <a:ext cx="8767126" cy="5574352"/>
          </a:xfrm>
          <a:prstGeom prst="rect">
            <a:avLst/>
          </a:prstGeom>
        </p:spPr>
      </p:pic>
      <p:sp>
        <p:nvSpPr>
          <p:cNvPr id="2" name="TextBox 1">
            <a:extLst>
              <a:ext uri="{FF2B5EF4-FFF2-40B4-BE49-F238E27FC236}">
                <a16:creationId xmlns:a16="http://schemas.microsoft.com/office/drawing/2014/main" id="{D8E9B8CF-8C58-C0BC-25E9-1BFA771EE245}"/>
              </a:ext>
            </a:extLst>
          </p:cNvPr>
          <p:cNvSpPr txBox="1"/>
          <p:nvPr/>
        </p:nvSpPr>
        <p:spPr>
          <a:xfrm>
            <a:off x="342900" y="83498"/>
            <a:ext cx="832485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Arial"/>
                <a:ea typeface="+mn-ea"/>
                <a:cs typeface="+mn-cs"/>
              </a:rPr>
              <a:t>100-year hurricane peak wind based on downscaling 8 CMIP6 climate models, 1984-2014</a:t>
            </a:r>
          </a:p>
        </p:txBody>
      </p:sp>
    </p:spTree>
    <p:extLst>
      <p:ext uri="{BB962C8B-B14F-4D97-AF65-F5344CB8AC3E}">
        <p14:creationId xmlns:p14="http://schemas.microsoft.com/office/powerpoint/2010/main" val="3487487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Flawed Basis of Current Risk Modeling</a:t>
            </a:r>
          </a:p>
        </p:txBody>
      </p:sp>
      <p:sp>
        <p:nvSpPr>
          <p:cNvPr id="6" name="Content Placeholder 5"/>
          <p:cNvSpPr>
            <a:spLocks noGrp="1"/>
          </p:cNvSpPr>
          <p:nvPr>
            <p:ph idx="1"/>
          </p:nvPr>
        </p:nvSpPr>
        <p:spPr>
          <a:xfrm>
            <a:off x="769632" y="1595070"/>
            <a:ext cx="7802868" cy="4789304"/>
          </a:xfrm>
        </p:spPr>
        <p:txBody>
          <a:bodyPr>
            <a:normAutofit fontScale="92500" lnSpcReduction="10000"/>
          </a:bodyPr>
          <a:lstStyle/>
          <a:p>
            <a:pPr>
              <a:spcBef>
                <a:spcPts val="1500"/>
              </a:spcBef>
            </a:pPr>
            <a:r>
              <a:rPr lang="en-US" dirty="0"/>
              <a:t>  Most current risk assessments are based on historical 	statistics</a:t>
            </a:r>
          </a:p>
          <a:p>
            <a:pPr>
              <a:spcBef>
                <a:spcPts val="1500"/>
              </a:spcBef>
            </a:pPr>
            <a:r>
              <a:rPr lang="en-US" dirty="0"/>
              <a:t>  Historical records are flawed and too short (stay tuned)</a:t>
            </a:r>
          </a:p>
          <a:p>
            <a:pPr>
              <a:spcBef>
                <a:spcPts val="1500"/>
              </a:spcBef>
            </a:pPr>
            <a:r>
              <a:rPr lang="en-US" dirty="0"/>
              <a:t>  Moreover, </a:t>
            </a:r>
            <a:r>
              <a:rPr lang="en-US" b="1" dirty="0"/>
              <a:t>the past 50-150 years is a poor guide to the 	present owing to climate change that </a:t>
            </a:r>
            <a:r>
              <a:rPr lang="en-US" b="1" i="1" dirty="0"/>
              <a:t>has already 	occurred</a:t>
            </a:r>
          </a:p>
          <a:p>
            <a:pPr>
              <a:spcBef>
                <a:spcPts val="1500"/>
              </a:spcBef>
            </a:pPr>
            <a:r>
              <a:rPr lang="en-US" b="1" i="1" dirty="0"/>
              <a:t>  </a:t>
            </a:r>
            <a:r>
              <a:rPr lang="en-US" dirty="0"/>
              <a:t>We need to bring physics to bear on weather hazard risk</a:t>
            </a:r>
            <a:endParaRPr lang="en-US" b="1" i="1" dirty="0"/>
          </a:p>
          <a:p>
            <a:pPr>
              <a:spcBef>
                <a:spcPts val="1500"/>
              </a:spcBef>
            </a:pPr>
            <a:r>
              <a:rPr lang="en-US" dirty="0"/>
              <a:t>  Risk modelers have been slow to migrate to a physics-based 	approach</a:t>
            </a:r>
          </a:p>
          <a:p>
            <a:pPr>
              <a:spcBef>
                <a:spcPts val="1500"/>
              </a:spcBef>
            </a:pPr>
            <a:r>
              <a:rPr lang="en-US" dirty="0"/>
              <a:t>  Risk modeling industry is being challenged by non-profits and 	start-ups</a:t>
            </a:r>
          </a:p>
          <a:p>
            <a:pPr>
              <a:spcBef>
                <a:spcPts val="1500"/>
              </a:spcBef>
            </a:pPr>
            <a:r>
              <a:rPr lang="en-US" dirty="0"/>
              <a:t>  Government and the insurance industry should accelerate this 	transition</a:t>
            </a:r>
          </a:p>
          <a:p>
            <a:pPr>
              <a:spcBef>
                <a:spcPts val="1500"/>
              </a:spcBef>
            </a:pPr>
            <a:r>
              <a:rPr lang="en-US" dirty="0"/>
              <a:t>  Climate and weather researchers are getting more involved in 	physical modeling of risk</a:t>
            </a:r>
          </a:p>
        </p:txBody>
      </p:sp>
    </p:spTree>
    <p:extLst>
      <p:ext uri="{BB962C8B-B14F-4D97-AF65-F5344CB8AC3E}">
        <p14:creationId xmlns:p14="http://schemas.microsoft.com/office/powerpoint/2010/main" val="2159306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60C187-3FD1-4134-B69E-1DD2F951D44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056" b="5101"/>
          <a:stretch/>
        </p:blipFill>
        <p:spPr>
          <a:xfrm>
            <a:off x="267843" y="1143001"/>
            <a:ext cx="8741664" cy="5631502"/>
          </a:xfrm>
          <a:prstGeom prst="rect">
            <a:avLst/>
          </a:prstGeom>
        </p:spPr>
      </p:pic>
      <p:sp>
        <p:nvSpPr>
          <p:cNvPr id="4" name="TextBox 3">
            <a:extLst>
              <a:ext uri="{FF2B5EF4-FFF2-40B4-BE49-F238E27FC236}">
                <a16:creationId xmlns:a16="http://schemas.microsoft.com/office/drawing/2014/main" id="{6504F6DE-9C54-166C-F91C-318DCE06D696}"/>
              </a:ext>
            </a:extLst>
          </p:cNvPr>
          <p:cNvSpPr txBox="1"/>
          <p:nvPr/>
        </p:nvSpPr>
        <p:spPr>
          <a:xfrm>
            <a:off x="342900" y="83498"/>
            <a:ext cx="832485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Arial"/>
                <a:ea typeface="+mn-ea"/>
                <a:cs typeface="+mn-cs"/>
              </a:rPr>
              <a:t>100-year hurricane peak wind based on downscaling 8 CMIP6 climate models, 2070-2100</a:t>
            </a:r>
          </a:p>
        </p:txBody>
      </p:sp>
    </p:spTree>
    <p:extLst>
      <p:ext uri="{BB962C8B-B14F-4D97-AF65-F5344CB8AC3E}">
        <p14:creationId xmlns:p14="http://schemas.microsoft.com/office/powerpoint/2010/main" val="2639755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12801" y="1146629"/>
            <a:ext cx="7490962" cy="5275351"/>
          </a:xfrm>
          <a:prstGeom prst="rect">
            <a:avLst/>
          </a:prstGeom>
        </p:spPr>
      </p:pic>
      <p:sp>
        <p:nvSpPr>
          <p:cNvPr id="3" name="TextBox 2"/>
          <p:cNvSpPr txBox="1"/>
          <p:nvPr/>
        </p:nvSpPr>
        <p:spPr>
          <a:xfrm>
            <a:off x="812801" y="413657"/>
            <a:ext cx="74603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Arial"/>
                <a:ea typeface="+mn-ea"/>
                <a:cs typeface="+mn-cs"/>
              </a:rPr>
              <a:t>2,000 year rain event for Houston</a:t>
            </a:r>
          </a:p>
        </p:txBody>
      </p:sp>
    </p:spTree>
    <p:extLst>
      <p:ext uri="{BB962C8B-B14F-4D97-AF65-F5344CB8AC3E}">
        <p14:creationId xmlns:p14="http://schemas.microsoft.com/office/powerpoint/2010/main" val="17567414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5" t="7144" r="5" b="8704"/>
          <a:stretch/>
        </p:blipFill>
        <p:spPr>
          <a:xfrm>
            <a:off x="56307" y="1126177"/>
            <a:ext cx="9031386" cy="5648325"/>
          </a:xfrm>
          <a:prstGeom prst="rect">
            <a:avLst/>
          </a:prstGeom>
        </p:spPr>
      </p:pic>
      <p:sp>
        <p:nvSpPr>
          <p:cNvPr id="3" name="TextBox 2">
            <a:extLst>
              <a:ext uri="{FF2B5EF4-FFF2-40B4-BE49-F238E27FC236}">
                <a16:creationId xmlns:a16="http://schemas.microsoft.com/office/drawing/2014/main" id="{03FB3EA8-9494-3F7B-0DFB-F12A52A4D6A3}"/>
              </a:ext>
            </a:extLst>
          </p:cNvPr>
          <p:cNvSpPr txBox="1"/>
          <p:nvPr/>
        </p:nvSpPr>
        <p:spPr>
          <a:xfrm>
            <a:off x="342900" y="83498"/>
            <a:ext cx="832485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100-year hurricane storm total rain based on downscaling 8 climate models, 1984-2014</a:t>
            </a:r>
          </a:p>
        </p:txBody>
      </p:sp>
    </p:spTree>
    <p:extLst>
      <p:ext uri="{BB962C8B-B14F-4D97-AF65-F5344CB8AC3E}">
        <p14:creationId xmlns:p14="http://schemas.microsoft.com/office/powerpoint/2010/main" val="8869323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5316" b="9216"/>
          <a:stretch/>
        </p:blipFill>
        <p:spPr>
          <a:xfrm>
            <a:off x="-20430" y="1057274"/>
            <a:ext cx="9164430" cy="5562601"/>
          </a:xfrm>
          <a:prstGeom prst="rect">
            <a:avLst/>
          </a:prstGeom>
        </p:spPr>
      </p:pic>
      <p:sp>
        <p:nvSpPr>
          <p:cNvPr id="3" name="TextBox 2">
            <a:extLst>
              <a:ext uri="{FF2B5EF4-FFF2-40B4-BE49-F238E27FC236}">
                <a16:creationId xmlns:a16="http://schemas.microsoft.com/office/drawing/2014/main" id="{8B9773C1-95F8-C1AF-F860-3CA60008A01A}"/>
              </a:ext>
            </a:extLst>
          </p:cNvPr>
          <p:cNvSpPr txBox="1"/>
          <p:nvPr/>
        </p:nvSpPr>
        <p:spPr>
          <a:xfrm>
            <a:off x="342900" y="83498"/>
            <a:ext cx="832485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100-year hurricane storm total rain based on downscaling 8 climate models, 2070-2100</a:t>
            </a:r>
          </a:p>
        </p:txBody>
      </p:sp>
    </p:spTree>
    <p:extLst>
      <p:ext uri="{BB962C8B-B14F-4D97-AF65-F5344CB8AC3E}">
        <p14:creationId xmlns:p14="http://schemas.microsoft.com/office/powerpoint/2010/main" val="317105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594D05-DC29-4E57-B11B-FD34E5CA6C25}"/>
              </a:ext>
            </a:extLst>
          </p:cNvPr>
          <p:cNvPicPr>
            <a:picLocks noChangeAspect="1"/>
          </p:cNvPicPr>
          <p:nvPr/>
        </p:nvPicPr>
        <p:blipFill>
          <a:blip r:embed="rId2"/>
          <a:stretch>
            <a:fillRect/>
          </a:stretch>
        </p:blipFill>
        <p:spPr>
          <a:xfrm>
            <a:off x="176643" y="705804"/>
            <a:ext cx="8790713" cy="4001179"/>
          </a:xfrm>
          <a:prstGeom prst="rect">
            <a:avLst/>
          </a:prstGeom>
        </p:spPr>
      </p:pic>
      <p:sp>
        <p:nvSpPr>
          <p:cNvPr id="3" name="Rectangle 2">
            <a:extLst>
              <a:ext uri="{FF2B5EF4-FFF2-40B4-BE49-F238E27FC236}">
                <a16:creationId xmlns:a16="http://schemas.microsoft.com/office/drawing/2014/main" id="{7B534A2F-BE1A-40C2-8BDC-CEBA96FFE183}"/>
              </a:ext>
            </a:extLst>
          </p:cNvPr>
          <p:cNvSpPr/>
          <p:nvPr/>
        </p:nvSpPr>
        <p:spPr>
          <a:xfrm>
            <a:off x="246607" y="5946754"/>
            <a:ext cx="8732520" cy="646331"/>
          </a:xfrm>
          <a:prstGeom prst="rect">
            <a:avLst/>
          </a:prstGeom>
        </p:spPr>
        <p:txBody>
          <a:bodyPr wrap="square">
            <a:spAutoFit/>
          </a:bodyPr>
          <a:lstStyle/>
          <a:p>
            <a:r>
              <a:rPr lang="en-US" dirty="0"/>
              <a:t>Lin, N., and K. Emanuel, 2015: Grey swan tropical cyclones. </a:t>
            </a:r>
            <a:r>
              <a:rPr lang="en-US" i="1" dirty="0"/>
              <a:t>Nature Climate Change</a:t>
            </a:r>
            <a:r>
              <a:rPr lang="en-US" dirty="0"/>
              <a:t>, </a:t>
            </a:r>
            <a:r>
              <a:rPr lang="en-US" b="1" dirty="0"/>
              <a:t>6</a:t>
            </a:r>
            <a:r>
              <a:rPr lang="en-US" dirty="0"/>
              <a:t>, 106, </a:t>
            </a:r>
            <a:r>
              <a:rPr lang="en-US" dirty="0">
                <a:hlinkClick r:id="rId3"/>
              </a:rPr>
              <a:t>https://doi.org/10.1038/nclimate2777</a:t>
            </a:r>
            <a:r>
              <a:rPr lang="en-US" dirty="0"/>
              <a:t>.</a:t>
            </a:r>
          </a:p>
        </p:txBody>
      </p:sp>
    </p:spTree>
    <p:extLst>
      <p:ext uri="{BB962C8B-B14F-4D97-AF65-F5344CB8AC3E}">
        <p14:creationId xmlns:p14="http://schemas.microsoft.com/office/powerpoint/2010/main" val="16331160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A8DA81-40F0-4468-BED1-E02E4C22077A}"/>
              </a:ext>
            </a:extLst>
          </p:cNvPr>
          <p:cNvPicPr>
            <a:picLocks noChangeAspect="1"/>
          </p:cNvPicPr>
          <p:nvPr/>
        </p:nvPicPr>
        <p:blipFill rotWithShape="1">
          <a:blip r:embed="rId2"/>
          <a:srcRect l="4045"/>
          <a:stretch/>
        </p:blipFill>
        <p:spPr>
          <a:xfrm>
            <a:off x="259080" y="146206"/>
            <a:ext cx="8793479" cy="5353258"/>
          </a:xfrm>
          <a:prstGeom prst="rect">
            <a:avLst/>
          </a:prstGeom>
        </p:spPr>
      </p:pic>
      <p:sp>
        <p:nvSpPr>
          <p:cNvPr id="3" name="Rectangle 2">
            <a:extLst>
              <a:ext uri="{FF2B5EF4-FFF2-40B4-BE49-F238E27FC236}">
                <a16:creationId xmlns:a16="http://schemas.microsoft.com/office/drawing/2014/main" id="{E4599AD0-8A38-4522-A7C8-E53E91018687}"/>
              </a:ext>
            </a:extLst>
          </p:cNvPr>
          <p:cNvSpPr/>
          <p:nvPr/>
        </p:nvSpPr>
        <p:spPr>
          <a:xfrm>
            <a:off x="246607" y="5946754"/>
            <a:ext cx="8732520" cy="646331"/>
          </a:xfrm>
          <a:prstGeom prst="rect">
            <a:avLst/>
          </a:prstGeom>
        </p:spPr>
        <p:txBody>
          <a:bodyPr wrap="square">
            <a:spAutoFit/>
          </a:bodyPr>
          <a:lstStyle/>
          <a:p>
            <a:r>
              <a:rPr lang="en-US" dirty="0"/>
              <a:t>Lin, N., and K. Emanuel, 2015: Grey swan tropical cyclones. </a:t>
            </a:r>
            <a:r>
              <a:rPr lang="en-US" i="1" dirty="0"/>
              <a:t>Nature Climate Change</a:t>
            </a:r>
            <a:r>
              <a:rPr lang="en-US" dirty="0"/>
              <a:t>, </a:t>
            </a:r>
            <a:r>
              <a:rPr lang="en-US" b="1" dirty="0"/>
              <a:t>6</a:t>
            </a:r>
            <a:r>
              <a:rPr lang="en-US" dirty="0"/>
              <a:t>, 106, </a:t>
            </a:r>
            <a:r>
              <a:rPr lang="en-US" dirty="0">
                <a:hlinkClick r:id="rId3"/>
              </a:rPr>
              <a:t>https://doi.org/10.1038/nclimate2777</a:t>
            </a:r>
            <a:r>
              <a:rPr lang="en-US" dirty="0"/>
              <a:t>.</a:t>
            </a:r>
          </a:p>
        </p:txBody>
      </p:sp>
    </p:spTree>
    <p:extLst>
      <p:ext uri="{BB962C8B-B14F-4D97-AF65-F5344CB8AC3E}">
        <p14:creationId xmlns:p14="http://schemas.microsoft.com/office/powerpoint/2010/main" val="4345307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11607" y="1776308"/>
            <a:ext cx="8229600" cy="1143000"/>
          </a:xfrm>
        </p:spPr>
        <p:txBody>
          <a:bodyPr>
            <a:normAutofit fontScale="90000"/>
          </a:bodyPr>
          <a:lstStyle/>
          <a:p>
            <a:r>
              <a:rPr lang="en-US" b="1" dirty="0">
                <a:solidFill>
                  <a:srgbClr val="FFFF00"/>
                </a:solidFill>
              </a:rPr>
              <a:t>Modeling TC Loss:  The Importance of Volatility</a:t>
            </a:r>
          </a:p>
        </p:txBody>
      </p:sp>
    </p:spTree>
    <p:extLst>
      <p:ext uri="{BB962C8B-B14F-4D97-AF65-F5344CB8AC3E}">
        <p14:creationId xmlns:p14="http://schemas.microsoft.com/office/powerpoint/2010/main" val="16938683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A195C2-E69B-17C7-4E00-2A617406B8FD}"/>
              </a:ext>
            </a:extLst>
          </p:cNvPr>
          <p:cNvSpPr>
            <a:spLocks noGrp="1"/>
          </p:cNvSpPr>
          <p:nvPr>
            <p:ph type="title"/>
          </p:nvPr>
        </p:nvSpPr>
        <p:spPr/>
        <p:txBody>
          <a:bodyPr/>
          <a:lstStyle/>
          <a:p>
            <a:r>
              <a:rPr lang="en-US" dirty="0"/>
              <a:t>Strategy</a:t>
            </a:r>
          </a:p>
        </p:txBody>
      </p:sp>
      <p:sp>
        <p:nvSpPr>
          <p:cNvPr id="4" name="Content Placeholder 3">
            <a:extLst>
              <a:ext uri="{FF2B5EF4-FFF2-40B4-BE49-F238E27FC236}">
                <a16:creationId xmlns:a16="http://schemas.microsoft.com/office/drawing/2014/main" id="{BA5CC95A-8F0E-DE1B-3BCD-1EE77496A9CB}"/>
              </a:ext>
            </a:extLst>
          </p:cNvPr>
          <p:cNvSpPr>
            <a:spLocks noGrp="1"/>
          </p:cNvSpPr>
          <p:nvPr>
            <p:ph idx="1"/>
          </p:nvPr>
        </p:nvSpPr>
        <p:spPr/>
        <p:txBody>
          <a:bodyPr/>
          <a:lstStyle/>
          <a:p>
            <a:r>
              <a:rPr lang="en-US" dirty="0"/>
              <a:t>Begin with an exposure data set</a:t>
            </a:r>
          </a:p>
          <a:p>
            <a:r>
              <a:rPr lang="en-US" dirty="0"/>
              <a:t>Use synthetic event set to calculate peak 	winds from each event at each property</a:t>
            </a:r>
          </a:p>
          <a:p>
            <a:r>
              <a:rPr lang="en-US" dirty="0"/>
              <a:t>Apply simple wind damage function to total 	value at each property and sum over 	properties to get portfolio loss for each 	event</a:t>
            </a:r>
          </a:p>
        </p:txBody>
      </p:sp>
    </p:spTree>
    <p:extLst>
      <p:ext uri="{BB962C8B-B14F-4D97-AF65-F5344CB8AC3E}">
        <p14:creationId xmlns:p14="http://schemas.microsoft.com/office/powerpoint/2010/main" val="5412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4590F-6EE5-2D08-B7A3-12FD01CAB32D}"/>
              </a:ext>
            </a:extLst>
          </p:cNvPr>
          <p:cNvSpPr>
            <a:spLocks noGrp="1"/>
          </p:cNvSpPr>
          <p:nvPr>
            <p:ph type="title"/>
          </p:nvPr>
        </p:nvSpPr>
        <p:spPr/>
        <p:txBody>
          <a:bodyPr/>
          <a:lstStyle/>
          <a:p>
            <a:r>
              <a:rPr lang="en-US" dirty="0"/>
              <a:t>Synthetic Event Set</a:t>
            </a:r>
          </a:p>
        </p:txBody>
      </p:sp>
      <p:sp>
        <p:nvSpPr>
          <p:cNvPr id="3" name="Content Placeholder 2">
            <a:extLst>
              <a:ext uri="{FF2B5EF4-FFF2-40B4-BE49-F238E27FC236}">
                <a16:creationId xmlns:a16="http://schemas.microsoft.com/office/drawing/2014/main" id="{5FAEA929-0328-9811-27F7-9B0A2B0D64B7}"/>
              </a:ext>
            </a:extLst>
          </p:cNvPr>
          <p:cNvSpPr>
            <a:spLocks noGrp="1"/>
          </p:cNvSpPr>
          <p:nvPr>
            <p:ph idx="1"/>
          </p:nvPr>
        </p:nvSpPr>
        <p:spPr/>
        <p:txBody>
          <a:bodyPr/>
          <a:lstStyle/>
          <a:p>
            <a:r>
              <a:rPr lang="en-US" dirty="0"/>
              <a:t> 20,000 tropical cyclones downscaled from the 	United Kingdom Meteorological Office 	UKESM1-0-LL global climate model run for 	100 years during the pre-industrial climate. 	Natural variability, like ENSO, but no long-	term trends</a:t>
            </a:r>
          </a:p>
          <a:p>
            <a:r>
              <a:rPr lang="en-US" dirty="0"/>
              <a:t> Excellent agreement with observed distribution 	among 64 Gulf and east coast gates</a:t>
            </a:r>
          </a:p>
        </p:txBody>
      </p:sp>
    </p:spTree>
    <p:extLst>
      <p:ext uri="{BB962C8B-B14F-4D97-AF65-F5344CB8AC3E}">
        <p14:creationId xmlns:p14="http://schemas.microsoft.com/office/powerpoint/2010/main" val="6631149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4011AB-E7EE-AB31-3F92-64EC630A7A73}"/>
              </a:ext>
            </a:extLst>
          </p:cNvPr>
          <p:cNvPicPr>
            <a:picLocks noChangeAspect="1"/>
          </p:cNvPicPr>
          <p:nvPr/>
        </p:nvPicPr>
        <p:blipFill>
          <a:blip r:embed="rId3"/>
          <a:stretch>
            <a:fillRect/>
          </a:stretch>
        </p:blipFill>
        <p:spPr>
          <a:xfrm>
            <a:off x="454841" y="1205069"/>
            <a:ext cx="8234318" cy="5476801"/>
          </a:xfrm>
          <a:prstGeom prst="rect">
            <a:avLst/>
          </a:prstGeom>
        </p:spPr>
      </p:pic>
      <p:sp>
        <p:nvSpPr>
          <p:cNvPr id="4" name="Title 3">
            <a:extLst>
              <a:ext uri="{FF2B5EF4-FFF2-40B4-BE49-F238E27FC236}">
                <a16:creationId xmlns:a16="http://schemas.microsoft.com/office/drawing/2014/main" id="{A0F6C159-9E97-5ED5-C3AF-040C18628169}"/>
              </a:ext>
            </a:extLst>
          </p:cNvPr>
          <p:cNvSpPr>
            <a:spLocks noGrp="1"/>
          </p:cNvSpPr>
          <p:nvPr>
            <p:ph type="title"/>
          </p:nvPr>
        </p:nvSpPr>
        <p:spPr/>
        <p:txBody>
          <a:bodyPr/>
          <a:lstStyle/>
          <a:p>
            <a:pPr algn="ctr"/>
            <a:r>
              <a:rPr lang="en-US" dirty="0"/>
              <a:t>Coastal Gates Locations</a:t>
            </a:r>
          </a:p>
        </p:txBody>
      </p:sp>
    </p:spTree>
    <p:extLst>
      <p:ext uri="{BB962C8B-B14F-4D97-AF65-F5344CB8AC3E}">
        <p14:creationId xmlns:p14="http://schemas.microsoft.com/office/powerpoint/2010/main" val="721824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94810"/>
            <a:ext cx="8229600" cy="770391"/>
          </a:xfrm>
        </p:spPr>
        <p:txBody>
          <a:bodyPr/>
          <a:lstStyle/>
          <a:p>
            <a:r>
              <a:rPr lang="en-US" sz="2400" dirty="0">
                <a:solidFill>
                  <a:srgbClr val="0000FF"/>
                </a:solidFill>
                <a:latin typeface="Aptos Narrow" panose="020B0004020202020204" pitchFamily="34" charset="0"/>
              </a:rPr>
              <a:t>Why Natural Hazard Risks are Dominated by Extreme Events</a:t>
            </a:r>
            <a:r>
              <a:rPr lang="en-US" sz="2800" dirty="0">
                <a:solidFill>
                  <a:srgbClr val="0000FF"/>
                </a:solidFill>
              </a:rPr>
              <a:t>:</a:t>
            </a:r>
          </a:p>
        </p:txBody>
      </p:sp>
      <p:sp>
        <p:nvSpPr>
          <p:cNvPr id="3" name="Content Placeholder 2"/>
          <p:cNvSpPr>
            <a:spLocks noGrp="1"/>
          </p:cNvSpPr>
          <p:nvPr>
            <p:ph idx="1"/>
          </p:nvPr>
        </p:nvSpPr>
        <p:spPr>
          <a:xfrm>
            <a:off x="457200" y="1055916"/>
            <a:ext cx="8229600" cy="1745341"/>
          </a:xfrm>
        </p:spPr>
        <p:txBody>
          <a:bodyPr/>
          <a:lstStyle/>
          <a:p>
            <a:pPr>
              <a:spcBef>
                <a:spcPts val="2400"/>
              </a:spcBef>
              <a:buSzPct val="70000"/>
              <a:buBlip>
                <a:blip r:embed="rId2"/>
              </a:buBlip>
            </a:pPr>
            <a:r>
              <a:rPr lang="en-US" sz="2000" dirty="0"/>
              <a:t>Societies are usually well adapted to frequent events (&gt; 1/100 </a:t>
            </a:r>
            <a:r>
              <a:rPr lang="en-US" sz="2000" dirty="0" err="1"/>
              <a:t>yr</a:t>
            </a:r>
            <a:r>
              <a:rPr lang="en-US" sz="2000" dirty="0"/>
              <a:t>)</a:t>
            </a:r>
          </a:p>
          <a:p>
            <a:pPr>
              <a:spcBef>
                <a:spcPts val="2400"/>
              </a:spcBef>
              <a:buSzPct val="70000"/>
              <a:buBlip>
                <a:blip r:embed="rId2"/>
              </a:buBlip>
            </a:pPr>
            <a:r>
              <a:rPr lang="en-US" sz="2000" dirty="0"/>
              <a:t>Societies are often poorly adapted to rare events (&lt; 1/100 </a:t>
            </a:r>
            <a:r>
              <a:rPr lang="en-US" sz="2000" dirty="0" err="1"/>
              <a:t>yr</a:t>
            </a:r>
            <a:r>
              <a:rPr lang="en-US" sz="2000" dirty="0"/>
              <a:t>)</a:t>
            </a:r>
          </a:p>
          <a:p>
            <a:pPr>
              <a:spcBef>
                <a:spcPts val="2400"/>
              </a:spcBef>
              <a:buSzPct val="70000"/>
              <a:buBlip>
                <a:blip r:embed="rId2"/>
              </a:buBlip>
            </a:pPr>
            <a:r>
              <a:rPr lang="en-US" sz="2000" dirty="0"/>
              <a:t>Large cost increases result when &gt; 100-yr events become &lt; 100-yr events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971" y="2797811"/>
            <a:ext cx="6922039" cy="4003805"/>
          </a:xfrm>
          <a:prstGeom prst="rect">
            <a:avLst/>
          </a:prstGeom>
        </p:spPr>
      </p:pic>
      <p:cxnSp>
        <p:nvCxnSpPr>
          <p:cNvPr id="6" name="Straight Connector 5">
            <a:extLst>
              <a:ext uri="{FF2B5EF4-FFF2-40B4-BE49-F238E27FC236}">
                <a16:creationId xmlns:a16="http://schemas.microsoft.com/office/drawing/2014/main" id="{A9259E73-E692-4D73-85EA-78370E75FB21}"/>
              </a:ext>
            </a:extLst>
          </p:cNvPr>
          <p:cNvCxnSpPr>
            <a:cxnSpLocks/>
          </p:cNvCxnSpPr>
          <p:nvPr/>
        </p:nvCxnSpPr>
        <p:spPr>
          <a:xfrm>
            <a:off x="4857750" y="4702629"/>
            <a:ext cx="0" cy="1583871"/>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561D370-8CBC-463F-8F80-AAE3D4349D24}"/>
              </a:ext>
            </a:extLst>
          </p:cNvPr>
          <p:cNvSpPr txBox="1"/>
          <p:nvPr/>
        </p:nvSpPr>
        <p:spPr>
          <a:xfrm>
            <a:off x="5045529" y="5617418"/>
            <a:ext cx="16573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Largest slope</a:t>
            </a:r>
          </a:p>
        </p:txBody>
      </p:sp>
      <p:cxnSp>
        <p:nvCxnSpPr>
          <p:cNvPr id="10" name="Straight Arrow Connector 9">
            <a:extLst>
              <a:ext uri="{FF2B5EF4-FFF2-40B4-BE49-F238E27FC236}">
                <a16:creationId xmlns:a16="http://schemas.microsoft.com/office/drawing/2014/main" id="{EAB0F412-01AD-4406-A6D1-B03107801F5D}"/>
              </a:ext>
            </a:extLst>
          </p:cNvPr>
          <p:cNvCxnSpPr/>
          <p:nvPr/>
        </p:nvCxnSpPr>
        <p:spPr>
          <a:xfrm flipH="1" flipV="1">
            <a:off x="4963886" y="5404757"/>
            <a:ext cx="718457" cy="30207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683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D8D91B-DDC5-6481-D054-B28EB18A73AD}"/>
              </a:ext>
            </a:extLst>
          </p:cNvPr>
          <p:cNvPicPr>
            <a:picLocks noChangeAspect="1"/>
          </p:cNvPicPr>
          <p:nvPr/>
        </p:nvPicPr>
        <p:blipFill>
          <a:blip r:embed="rId3"/>
          <a:stretch>
            <a:fillRect/>
          </a:stretch>
        </p:blipFill>
        <p:spPr>
          <a:xfrm>
            <a:off x="675202" y="1467924"/>
            <a:ext cx="7793595" cy="5183668"/>
          </a:xfrm>
          <a:prstGeom prst="rect">
            <a:avLst/>
          </a:prstGeom>
        </p:spPr>
      </p:pic>
      <p:sp>
        <p:nvSpPr>
          <p:cNvPr id="6" name="Title 5">
            <a:extLst>
              <a:ext uri="{FF2B5EF4-FFF2-40B4-BE49-F238E27FC236}">
                <a16:creationId xmlns:a16="http://schemas.microsoft.com/office/drawing/2014/main" id="{45E24826-855A-BD12-779F-549DC42F690D}"/>
              </a:ext>
            </a:extLst>
          </p:cNvPr>
          <p:cNvSpPr>
            <a:spLocks noGrp="1"/>
          </p:cNvSpPr>
          <p:nvPr>
            <p:ph type="title"/>
          </p:nvPr>
        </p:nvSpPr>
        <p:spPr/>
        <p:txBody>
          <a:bodyPr/>
          <a:lstStyle/>
          <a:p>
            <a:pPr algn="ctr"/>
            <a:r>
              <a:rPr lang="en-US" dirty="0"/>
              <a:t>Coastal Gate Landfall Counts</a:t>
            </a:r>
          </a:p>
        </p:txBody>
      </p:sp>
    </p:spTree>
    <p:extLst>
      <p:ext uri="{BB962C8B-B14F-4D97-AF65-F5344CB8AC3E}">
        <p14:creationId xmlns:p14="http://schemas.microsoft.com/office/powerpoint/2010/main" val="34364640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532FA-ED20-6C7F-1C5B-A72E45C3BD47}"/>
              </a:ext>
            </a:extLst>
          </p:cNvPr>
          <p:cNvSpPr>
            <a:spLocks noGrp="1"/>
          </p:cNvSpPr>
          <p:nvPr>
            <p:ph type="title"/>
          </p:nvPr>
        </p:nvSpPr>
        <p:spPr/>
        <p:txBody>
          <a:bodyPr>
            <a:normAutofit/>
          </a:bodyPr>
          <a:lstStyle/>
          <a:p>
            <a:pPr algn="ctr"/>
            <a:r>
              <a:rPr lang="en-US" sz="2800" dirty="0"/>
              <a:t>Time series of Landfall Power Dissipation Using All 20,000 Synthetic TCs</a:t>
            </a:r>
          </a:p>
        </p:txBody>
      </p:sp>
      <p:pic>
        <p:nvPicPr>
          <p:cNvPr id="4" name="Picture 3">
            <a:extLst>
              <a:ext uri="{FF2B5EF4-FFF2-40B4-BE49-F238E27FC236}">
                <a16:creationId xmlns:a16="http://schemas.microsoft.com/office/drawing/2014/main" id="{FBBA05A3-C60E-BC76-FA57-FD425BEAD887}"/>
              </a:ext>
            </a:extLst>
          </p:cNvPr>
          <p:cNvPicPr>
            <a:picLocks noChangeAspect="1"/>
          </p:cNvPicPr>
          <p:nvPr/>
        </p:nvPicPr>
        <p:blipFill>
          <a:blip r:embed="rId3"/>
          <a:stretch>
            <a:fillRect/>
          </a:stretch>
        </p:blipFill>
        <p:spPr>
          <a:xfrm>
            <a:off x="684286" y="1550241"/>
            <a:ext cx="7624311" cy="5071074"/>
          </a:xfrm>
          <a:prstGeom prst="rect">
            <a:avLst/>
          </a:prstGeom>
        </p:spPr>
      </p:pic>
    </p:spTree>
    <p:extLst>
      <p:ext uri="{BB962C8B-B14F-4D97-AF65-F5344CB8AC3E}">
        <p14:creationId xmlns:p14="http://schemas.microsoft.com/office/powerpoint/2010/main" val="7662739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1BB1F0-0315-A303-5DDE-9D434C3876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173" y="1091723"/>
            <a:ext cx="8361543" cy="5179610"/>
          </a:xfrm>
          <a:prstGeom prst="rect">
            <a:avLst/>
          </a:prstGeom>
        </p:spPr>
      </p:pic>
      <p:sp>
        <p:nvSpPr>
          <p:cNvPr id="4" name="TextBox 3">
            <a:extLst>
              <a:ext uri="{FF2B5EF4-FFF2-40B4-BE49-F238E27FC236}">
                <a16:creationId xmlns:a16="http://schemas.microsoft.com/office/drawing/2014/main" id="{197DD288-053D-322C-F902-8E0DA5BB07D8}"/>
              </a:ext>
            </a:extLst>
          </p:cNvPr>
          <p:cNvSpPr txBox="1"/>
          <p:nvPr/>
        </p:nvSpPr>
        <p:spPr>
          <a:xfrm>
            <a:off x="345946" y="200227"/>
            <a:ext cx="81252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Exposure database</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E2E0EB4C-0656-40D1-B318-19914E1DD2F6}"/>
              </a:ext>
            </a:extLst>
          </p:cNvPr>
          <p:cNvSpPr txBox="1"/>
          <p:nvPr/>
        </p:nvSpPr>
        <p:spPr>
          <a:xfrm>
            <a:off x="5926018" y="6319219"/>
            <a:ext cx="282975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11,781 20 x 20 km blocks</a:t>
            </a:r>
          </a:p>
        </p:txBody>
      </p:sp>
      <p:sp>
        <p:nvSpPr>
          <p:cNvPr id="7" name="TextBox 6">
            <a:extLst>
              <a:ext uri="{FF2B5EF4-FFF2-40B4-BE49-F238E27FC236}">
                <a16:creationId xmlns:a16="http://schemas.microsoft.com/office/drawing/2014/main" id="{3D48B105-43F4-4998-B29C-6F325661E8F6}"/>
              </a:ext>
            </a:extLst>
          </p:cNvPr>
          <p:cNvSpPr txBox="1"/>
          <p:nvPr/>
        </p:nvSpPr>
        <p:spPr>
          <a:xfrm>
            <a:off x="466405" y="6327157"/>
            <a:ext cx="275157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Net Value:  ~$ 41.1 trillion</a:t>
            </a:r>
          </a:p>
        </p:txBody>
      </p:sp>
      <p:sp>
        <p:nvSpPr>
          <p:cNvPr id="2" name="TextBox 1">
            <a:extLst>
              <a:ext uri="{FF2B5EF4-FFF2-40B4-BE49-F238E27FC236}">
                <a16:creationId xmlns:a16="http://schemas.microsoft.com/office/drawing/2014/main" id="{2FDACA55-145F-E58C-FEE5-DE919DEBE094}"/>
              </a:ext>
            </a:extLst>
          </p:cNvPr>
          <p:cNvSpPr txBox="1"/>
          <p:nvPr/>
        </p:nvSpPr>
        <p:spPr>
          <a:xfrm>
            <a:off x="782456" y="910215"/>
            <a:ext cx="757908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LITPOP exposure database (ETH, Zurich)</a:t>
            </a:r>
          </a:p>
        </p:txBody>
      </p:sp>
    </p:spTree>
    <p:extLst>
      <p:ext uri="{BB962C8B-B14F-4D97-AF65-F5344CB8AC3E}">
        <p14:creationId xmlns:p14="http://schemas.microsoft.com/office/powerpoint/2010/main" val="41041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B71AA-334A-5BFA-335E-2F376CEFA194}"/>
              </a:ext>
            </a:extLst>
          </p:cNvPr>
          <p:cNvSpPr>
            <a:spLocks noGrp="1"/>
          </p:cNvSpPr>
          <p:nvPr>
            <p:ph type="title"/>
          </p:nvPr>
        </p:nvSpPr>
        <p:spPr/>
        <p:txBody>
          <a:bodyPr/>
          <a:lstStyle/>
          <a:p>
            <a:r>
              <a:rPr lang="en-US" dirty="0"/>
              <a:t>Procedure</a:t>
            </a:r>
          </a:p>
        </p:txBody>
      </p:sp>
      <p:sp>
        <p:nvSpPr>
          <p:cNvPr id="4" name="Content Placeholder 3">
            <a:extLst>
              <a:ext uri="{FF2B5EF4-FFF2-40B4-BE49-F238E27FC236}">
                <a16:creationId xmlns:a16="http://schemas.microsoft.com/office/drawing/2014/main" id="{8F6D8FA2-990D-66E6-7AA8-ED8E18F5E306}"/>
              </a:ext>
            </a:extLst>
          </p:cNvPr>
          <p:cNvSpPr>
            <a:spLocks noGrp="1"/>
          </p:cNvSpPr>
          <p:nvPr>
            <p:ph idx="1"/>
          </p:nvPr>
        </p:nvSpPr>
        <p:spPr>
          <a:xfrm>
            <a:off x="628650" y="1825625"/>
            <a:ext cx="7886700" cy="4547798"/>
          </a:xfrm>
        </p:spPr>
        <p:txBody>
          <a:bodyPr>
            <a:normAutofit/>
          </a:bodyPr>
          <a:lstStyle/>
          <a:p>
            <a:r>
              <a:rPr lang="en-US" dirty="0"/>
              <a:t> Apply a set of 20,000 synthetic tropical cyclones making 	landfall in the continental U.S, downscaled from a stable 	climate</a:t>
            </a:r>
          </a:p>
          <a:p>
            <a:r>
              <a:rPr lang="en-US" dirty="0"/>
              <a:t> At each block centroid, calculate the peak wind generated 	by each event and apply a damage function that estimates 	the fraction of property value destroyed</a:t>
            </a:r>
          </a:p>
          <a:p>
            <a:r>
              <a:rPr lang="en-US" dirty="0"/>
              <a:t> Using aggregated exposure, calculate loss at each block and 	sum over all blocks</a:t>
            </a:r>
          </a:p>
          <a:p>
            <a:r>
              <a:rPr lang="en-US" dirty="0"/>
              <a:t> From the set of 20,000 storms create many (10,000) 1,000- 	year time series of loss by randomly drawing from a 	Poisson distribution based on the annual frequency of 	landfalling tropical cyclones each year</a:t>
            </a:r>
          </a:p>
          <a:p>
            <a:r>
              <a:rPr lang="en-US" dirty="0"/>
              <a:t> This illustration is for a stationary climate but we will later apply 	this to evolving climate states</a:t>
            </a:r>
          </a:p>
        </p:txBody>
      </p:sp>
    </p:spTree>
    <p:extLst>
      <p:ext uri="{BB962C8B-B14F-4D97-AF65-F5344CB8AC3E}">
        <p14:creationId xmlns:p14="http://schemas.microsoft.com/office/powerpoint/2010/main" val="132727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AA6C2-E73F-0C3B-3431-0DF0A3E8F9B1}"/>
              </a:ext>
            </a:extLst>
          </p:cNvPr>
          <p:cNvSpPr>
            <a:spLocks noGrp="1"/>
          </p:cNvSpPr>
          <p:nvPr>
            <p:ph type="title"/>
          </p:nvPr>
        </p:nvSpPr>
        <p:spPr/>
        <p:txBody>
          <a:bodyPr/>
          <a:lstStyle/>
          <a:p>
            <a:r>
              <a:rPr lang="en-US" dirty="0"/>
              <a:t>Simple Damage Function</a:t>
            </a:r>
          </a:p>
        </p:txBody>
      </p:sp>
      <p:sp>
        <p:nvSpPr>
          <p:cNvPr id="3" name="Content Placeholder 2">
            <a:extLst>
              <a:ext uri="{FF2B5EF4-FFF2-40B4-BE49-F238E27FC236}">
                <a16:creationId xmlns:a16="http://schemas.microsoft.com/office/drawing/2014/main" id="{9A89B1D1-4BA9-061C-8A58-6459333C789B}"/>
              </a:ext>
            </a:extLst>
          </p:cNvPr>
          <p:cNvSpPr>
            <a:spLocks noGrp="1"/>
          </p:cNvSpPr>
          <p:nvPr>
            <p:ph idx="1"/>
          </p:nvPr>
        </p:nvSpPr>
        <p:spPr/>
        <p:txBody>
          <a:bodyPr/>
          <a:lstStyle/>
          <a:p>
            <a:r>
              <a:rPr lang="en-US" dirty="0"/>
              <a:t> For each property, calculate the peak wind speed during each 	event in a time period during which, for example, building 	codes were developed</a:t>
            </a:r>
          </a:p>
          <a:p>
            <a:r>
              <a:rPr lang="en-US" dirty="0"/>
              <a:t> From the whole event set, calculate the return periods of wind</a:t>
            </a:r>
          </a:p>
          <a:p>
            <a:r>
              <a:rPr lang="en-US" dirty="0"/>
              <a:t> From these, calculate the 130-year wind event at each 	property, but place lower bound of 40 knots</a:t>
            </a:r>
          </a:p>
          <a:p>
            <a:r>
              <a:rPr lang="en-US" dirty="0"/>
              <a:t> Normalize peak winds of all events by the 130-year wind at 	each property</a:t>
            </a:r>
          </a:p>
          <a:p>
            <a:r>
              <a:rPr lang="en-US" dirty="0"/>
              <a:t> Percentage </a:t>
            </a:r>
            <a:r>
              <a:rPr lang="en-US" i="1" dirty="0"/>
              <a:t>P</a:t>
            </a:r>
            <a:r>
              <a:rPr lang="en-US" dirty="0"/>
              <a:t> of value destroyed for winds &gt; 40 knots:</a:t>
            </a:r>
          </a:p>
          <a:p>
            <a:pPr marL="0" indent="0">
              <a:buNone/>
            </a:pPr>
            <a:endParaRPr lang="en-US" dirty="0"/>
          </a:p>
        </p:txBody>
      </p:sp>
      <p:graphicFrame>
        <p:nvGraphicFramePr>
          <p:cNvPr id="4" name="Object 3">
            <a:extLst>
              <a:ext uri="{FF2B5EF4-FFF2-40B4-BE49-F238E27FC236}">
                <a16:creationId xmlns:a16="http://schemas.microsoft.com/office/drawing/2014/main" id="{9ACD3ECD-634F-9A60-CEEE-FAE21C621D22}"/>
              </a:ext>
            </a:extLst>
          </p:cNvPr>
          <p:cNvGraphicFramePr>
            <a:graphicFrameLocks noChangeAspect="1"/>
          </p:cNvGraphicFramePr>
          <p:nvPr>
            <p:extLst>
              <p:ext uri="{D42A27DB-BD31-4B8C-83A1-F6EECF244321}">
                <p14:modId xmlns:p14="http://schemas.microsoft.com/office/powerpoint/2010/main" val="2435389309"/>
              </p:ext>
            </p:extLst>
          </p:nvPr>
        </p:nvGraphicFramePr>
        <p:xfrm>
          <a:off x="3171767" y="4998486"/>
          <a:ext cx="2369174" cy="767161"/>
        </p:xfrm>
        <a:graphic>
          <a:graphicData uri="http://schemas.openxmlformats.org/presentationml/2006/ole">
            <mc:AlternateContent xmlns:mc="http://schemas.openxmlformats.org/markup-compatibility/2006">
              <mc:Choice xmlns:v="urn:schemas-microsoft-com:vml" Requires="v">
                <p:oleObj spid="_x0000_s1030" name="Equation" r:id="rId3" imgW="1333440" imgH="431640" progId="Equation.DSMT4">
                  <p:embed/>
                </p:oleObj>
              </mc:Choice>
              <mc:Fallback>
                <p:oleObj name="Equation" r:id="rId3" imgW="1333440" imgH="431640" progId="Equation.DSMT4">
                  <p:embed/>
                  <p:pic>
                    <p:nvPicPr>
                      <p:cNvPr id="0" name=""/>
                      <p:cNvPicPr/>
                      <p:nvPr/>
                    </p:nvPicPr>
                    <p:blipFill>
                      <a:blip r:embed="rId4"/>
                      <a:stretch>
                        <a:fillRect/>
                      </a:stretch>
                    </p:blipFill>
                    <p:spPr>
                      <a:xfrm>
                        <a:off x="3171767" y="4998486"/>
                        <a:ext cx="2369174" cy="767161"/>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451DE431-6B25-D893-8D09-A59A26AC513F}"/>
              </a:ext>
            </a:extLst>
          </p:cNvPr>
          <p:cNvGraphicFramePr>
            <a:graphicFrameLocks noChangeAspect="1"/>
          </p:cNvGraphicFramePr>
          <p:nvPr>
            <p:extLst>
              <p:ext uri="{D42A27DB-BD31-4B8C-83A1-F6EECF244321}">
                <p14:modId xmlns:p14="http://schemas.microsoft.com/office/powerpoint/2010/main" val="1996328459"/>
              </p:ext>
            </p:extLst>
          </p:nvPr>
        </p:nvGraphicFramePr>
        <p:xfrm>
          <a:off x="3171767" y="5765647"/>
          <a:ext cx="1266552" cy="860299"/>
        </p:xfrm>
        <a:graphic>
          <a:graphicData uri="http://schemas.openxmlformats.org/presentationml/2006/ole">
            <mc:AlternateContent xmlns:mc="http://schemas.openxmlformats.org/markup-compatibility/2006">
              <mc:Choice xmlns:v="urn:schemas-microsoft-com:vml" Requires="v">
                <p:oleObj spid="_x0000_s1031" name="Equation" r:id="rId5" imgW="672840" imgH="457200" progId="Equation.DSMT4">
                  <p:embed/>
                </p:oleObj>
              </mc:Choice>
              <mc:Fallback>
                <p:oleObj name="Equation" r:id="rId5" imgW="672840" imgH="457200" progId="Equation.DSMT4">
                  <p:embed/>
                  <p:pic>
                    <p:nvPicPr>
                      <p:cNvPr id="0" name=""/>
                      <p:cNvPicPr/>
                      <p:nvPr/>
                    </p:nvPicPr>
                    <p:blipFill>
                      <a:blip r:embed="rId6"/>
                      <a:stretch>
                        <a:fillRect/>
                      </a:stretch>
                    </p:blipFill>
                    <p:spPr>
                      <a:xfrm>
                        <a:off x="3171767" y="5765647"/>
                        <a:ext cx="1266552" cy="860299"/>
                      </a:xfrm>
                      <a:prstGeom prst="rect">
                        <a:avLst/>
                      </a:prstGeom>
                    </p:spPr>
                  </p:pic>
                </p:oleObj>
              </mc:Fallback>
            </mc:AlternateContent>
          </a:graphicData>
        </a:graphic>
      </p:graphicFrame>
    </p:spTree>
    <p:extLst>
      <p:ext uri="{BB962C8B-B14F-4D97-AF65-F5344CB8AC3E}">
        <p14:creationId xmlns:p14="http://schemas.microsoft.com/office/powerpoint/2010/main" val="152905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50177D-85DB-C409-B420-5C324FE9CDCC}"/>
              </a:ext>
            </a:extLst>
          </p:cNvPr>
          <p:cNvPicPr>
            <a:picLocks noChangeAspect="1"/>
          </p:cNvPicPr>
          <p:nvPr/>
        </p:nvPicPr>
        <p:blipFill>
          <a:blip r:embed="rId2"/>
          <a:stretch>
            <a:fillRect/>
          </a:stretch>
        </p:blipFill>
        <p:spPr>
          <a:xfrm>
            <a:off x="536078" y="533117"/>
            <a:ext cx="7490416" cy="4968655"/>
          </a:xfrm>
          <a:prstGeom prst="rect">
            <a:avLst/>
          </a:prstGeom>
        </p:spPr>
      </p:pic>
      <p:sp>
        <p:nvSpPr>
          <p:cNvPr id="2" name="Title 1">
            <a:extLst>
              <a:ext uri="{FF2B5EF4-FFF2-40B4-BE49-F238E27FC236}">
                <a16:creationId xmlns:a16="http://schemas.microsoft.com/office/drawing/2014/main" id="{F7442EA2-6477-6498-4DB1-E6AB4182266D}"/>
              </a:ext>
            </a:extLst>
          </p:cNvPr>
          <p:cNvSpPr>
            <a:spLocks noGrp="1"/>
          </p:cNvSpPr>
          <p:nvPr>
            <p:ph type="title"/>
          </p:nvPr>
        </p:nvSpPr>
        <p:spPr>
          <a:xfrm>
            <a:off x="607260" y="78305"/>
            <a:ext cx="7929477" cy="669734"/>
          </a:xfrm>
        </p:spPr>
        <p:txBody>
          <a:bodyPr/>
          <a:lstStyle/>
          <a:p>
            <a:r>
              <a:rPr lang="en-US" dirty="0"/>
              <a:t>Example (one of 10,000):</a:t>
            </a:r>
          </a:p>
        </p:txBody>
      </p:sp>
      <p:sp>
        <p:nvSpPr>
          <p:cNvPr id="6" name="TextBox 5">
            <a:extLst>
              <a:ext uri="{FF2B5EF4-FFF2-40B4-BE49-F238E27FC236}">
                <a16:creationId xmlns:a16="http://schemas.microsoft.com/office/drawing/2014/main" id="{10266F16-F6D0-E72B-CE0E-C6227EE4CBE7}"/>
              </a:ext>
            </a:extLst>
          </p:cNvPr>
          <p:cNvSpPr txBox="1"/>
          <p:nvPr/>
        </p:nvSpPr>
        <p:spPr>
          <a:xfrm>
            <a:off x="470889" y="5554305"/>
            <a:ext cx="831720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Question:  Can we estimate average annual loss (AAL) from 50-100 years of record?</a:t>
            </a:r>
          </a:p>
        </p:txBody>
      </p:sp>
      <p:sp>
        <p:nvSpPr>
          <p:cNvPr id="7" name="TextBox 6">
            <a:extLst>
              <a:ext uri="{FF2B5EF4-FFF2-40B4-BE49-F238E27FC236}">
                <a16:creationId xmlns:a16="http://schemas.microsoft.com/office/drawing/2014/main" id="{1BF753C7-E803-B779-3967-D58BD6F32BD1}"/>
              </a:ext>
            </a:extLst>
          </p:cNvPr>
          <p:cNvSpPr txBox="1"/>
          <p:nvPr/>
        </p:nvSpPr>
        <p:spPr>
          <a:xfrm>
            <a:off x="492790" y="5986329"/>
            <a:ext cx="815841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Answer:    Good luck with that!</a:t>
            </a:r>
          </a:p>
        </p:txBody>
      </p:sp>
      <p:sp>
        <p:nvSpPr>
          <p:cNvPr id="3" name="TextBox 2">
            <a:extLst>
              <a:ext uri="{FF2B5EF4-FFF2-40B4-BE49-F238E27FC236}">
                <a16:creationId xmlns:a16="http://schemas.microsoft.com/office/drawing/2014/main" id="{95CEEA56-1585-EC10-CB9B-BED87F5AAE6E}"/>
              </a:ext>
            </a:extLst>
          </p:cNvPr>
          <p:cNvSpPr txBox="1"/>
          <p:nvPr/>
        </p:nvSpPr>
        <p:spPr>
          <a:xfrm>
            <a:off x="536078" y="2485641"/>
            <a:ext cx="83278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Annua</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t>
            </a:r>
          </a:p>
        </p:txBody>
      </p:sp>
      <p:sp>
        <p:nvSpPr>
          <p:cNvPr id="5" name="Left Brace 4">
            <a:extLst>
              <a:ext uri="{FF2B5EF4-FFF2-40B4-BE49-F238E27FC236}">
                <a16:creationId xmlns:a16="http://schemas.microsoft.com/office/drawing/2014/main" id="{841E02E9-EEB0-7124-830E-3EDF65CFEB77}"/>
              </a:ext>
            </a:extLst>
          </p:cNvPr>
          <p:cNvSpPr/>
          <p:nvPr/>
        </p:nvSpPr>
        <p:spPr>
          <a:xfrm rot="16200000">
            <a:off x="1677839" y="4985009"/>
            <a:ext cx="257694" cy="580823"/>
          </a:xfrm>
          <a:prstGeom prst="leftBrace">
            <a:avLst/>
          </a:prstGeom>
          <a:ln w="19050">
            <a:solidFill>
              <a:srgbClr val="0000FF"/>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11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1CB905-65F9-F5A6-97E6-C4FE406CB739}"/>
              </a:ext>
            </a:extLst>
          </p:cNvPr>
          <p:cNvPicPr>
            <a:picLocks noChangeAspect="1"/>
          </p:cNvPicPr>
          <p:nvPr/>
        </p:nvPicPr>
        <p:blipFill>
          <a:blip r:embed="rId2"/>
          <a:stretch>
            <a:fillRect/>
          </a:stretch>
        </p:blipFill>
        <p:spPr>
          <a:xfrm>
            <a:off x="751163" y="1389540"/>
            <a:ext cx="7698482" cy="5106673"/>
          </a:xfrm>
          <a:prstGeom prst="rect">
            <a:avLst/>
          </a:prstGeom>
        </p:spPr>
      </p:pic>
      <p:sp>
        <p:nvSpPr>
          <p:cNvPr id="6" name="Title 5">
            <a:extLst>
              <a:ext uri="{FF2B5EF4-FFF2-40B4-BE49-F238E27FC236}">
                <a16:creationId xmlns:a16="http://schemas.microsoft.com/office/drawing/2014/main" id="{4C1132F7-3B43-3E6B-AD62-72FBC70D8529}"/>
              </a:ext>
            </a:extLst>
          </p:cNvPr>
          <p:cNvSpPr>
            <a:spLocks noGrp="1"/>
          </p:cNvSpPr>
          <p:nvPr>
            <p:ph type="title"/>
          </p:nvPr>
        </p:nvSpPr>
        <p:spPr>
          <a:xfrm>
            <a:off x="657054" y="63977"/>
            <a:ext cx="7886700" cy="1325563"/>
          </a:xfrm>
        </p:spPr>
        <p:txBody>
          <a:bodyPr>
            <a:normAutofit/>
          </a:bodyPr>
          <a:lstStyle/>
          <a:p>
            <a:r>
              <a:rPr lang="en-US" sz="2800" dirty="0"/>
              <a:t>How many years of record would it take to make a robust estimate of average annual loss (AAL)?</a:t>
            </a:r>
          </a:p>
        </p:txBody>
      </p:sp>
      <p:sp>
        <p:nvSpPr>
          <p:cNvPr id="7" name="Oval 6">
            <a:extLst>
              <a:ext uri="{FF2B5EF4-FFF2-40B4-BE49-F238E27FC236}">
                <a16:creationId xmlns:a16="http://schemas.microsoft.com/office/drawing/2014/main" id="{6D5CB691-AB99-D084-6791-91563F2B9E56}"/>
              </a:ext>
            </a:extLst>
          </p:cNvPr>
          <p:cNvSpPr/>
          <p:nvPr/>
        </p:nvSpPr>
        <p:spPr>
          <a:xfrm>
            <a:off x="3641174" y="4933380"/>
            <a:ext cx="104034" cy="9308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F8B98C7-825B-EDA9-D4C5-6575441DF51C}"/>
              </a:ext>
            </a:extLst>
          </p:cNvPr>
          <p:cNvSpPr/>
          <p:nvPr/>
        </p:nvSpPr>
        <p:spPr>
          <a:xfrm>
            <a:off x="3641174" y="3749770"/>
            <a:ext cx="104034" cy="9308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80E7CC8-0935-38C8-81C3-B558F8B6D12F}"/>
              </a:ext>
            </a:extLst>
          </p:cNvPr>
          <p:cNvSpPr txBox="1"/>
          <p:nvPr/>
        </p:nvSpPr>
        <p:spPr>
          <a:xfrm>
            <a:off x="3799961" y="4826032"/>
            <a:ext cx="2431099"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5</a:t>
            </a:r>
            <a:r>
              <a:rPr lang="en-US" sz="1400" baseline="30000" dirty="0">
                <a:latin typeface="Arial" panose="020B0604020202020204" pitchFamily="34" charset="0"/>
                <a:cs typeface="Arial" panose="020B0604020202020204" pitchFamily="34" charset="0"/>
              </a:rPr>
              <a:t>th</a:t>
            </a:r>
            <a:r>
              <a:rPr lang="en-US" sz="1400" dirty="0">
                <a:latin typeface="Arial" panose="020B0604020202020204" pitchFamily="34" charset="0"/>
                <a:cs typeface="Arial" panose="020B0604020202020204" pitchFamily="34" charset="0"/>
              </a:rPr>
              <a:t> percentile: $18 billion</a:t>
            </a:r>
          </a:p>
        </p:txBody>
      </p:sp>
      <p:sp>
        <p:nvSpPr>
          <p:cNvPr id="11" name="TextBox 10">
            <a:extLst>
              <a:ext uri="{FF2B5EF4-FFF2-40B4-BE49-F238E27FC236}">
                <a16:creationId xmlns:a16="http://schemas.microsoft.com/office/drawing/2014/main" id="{DC1EC969-F36E-EFFD-0454-E4EA13C821B0}"/>
              </a:ext>
            </a:extLst>
          </p:cNvPr>
          <p:cNvSpPr txBox="1"/>
          <p:nvPr/>
        </p:nvSpPr>
        <p:spPr>
          <a:xfrm>
            <a:off x="3799960" y="3614540"/>
            <a:ext cx="2431099"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95</a:t>
            </a:r>
            <a:r>
              <a:rPr lang="en-US" sz="1400" baseline="30000" dirty="0">
                <a:latin typeface="Arial" panose="020B0604020202020204" pitchFamily="34" charset="0"/>
                <a:cs typeface="Arial" panose="020B0604020202020204" pitchFamily="34" charset="0"/>
              </a:rPr>
              <a:t>th</a:t>
            </a:r>
            <a:r>
              <a:rPr lang="en-US" sz="1400" dirty="0">
                <a:latin typeface="Arial" panose="020B0604020202020204" pitchFamily="34" charset="0"/>
                <a:cs typeface="Arial" panose="020B0604020202020204" pitchFamily="34" charset="0"/>
              </a:rPr>
              <a:t> percentile: $40 billion</a:t>
            </a:r>
          </a:p>
        </p:txBody>
      </p:sp>
    </p:spTree>
    <p:extLst>
      <p:ext uri="{BB962C8B-B14F-4D97-AF65-F5344CB8AC3E}">
        <p14:creationId xmlns:p14="http://schemas.microsoft.com/office/powerpoint/2010/main" val="259167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5AA90-E075-7320-0BE4-ADB867D04C3A}"/>
              </a:ext>
            </a:extLst>
          </p:cNvPr>
          <p:cNvSpPr>
            <a:spLocks noGrp="1"/>
          </p:cNvSpPr>
          <p:nvPr>
            <p:ph type="title"/>
          </p:nvPr>
        </p:nvSpPr>
        <p:spPr>
          <a:xfrm>
            <a:off x="628650" y="135013"/>
            <a:ext cx="8055122" cy="1009502"/>
          </a:xfrm>
        </p:spPr>
        <p:txBody>
          <a:bodyPr>
            <a:normAutofit/>
          </a:bodyPr>
          <a:lstStyle/>
          <a:p>
            <a:pPr algn="ctr"/>
            <a:r>
              <a:rPr lang="en-US" sz="2800" dirty="0"/>
              <a:t>Take 22-member subset of full 11,781 blocks containing major coastal cities:</a:t>
            </a:r>
          </a:p>
        </p:txBody>
      </p:sp>
      <p:pic>
        <p:nvPicPr>
          <p:cNvPr id="4" name="Picture 3">
            <a:extLst>
              <a:ext uri="{FF2B5EF4-FFF2-40B4-BE49-F238E27FC236}">
                <a16:creationId xmlns:a16="http://schemas.microsoft.com/office/drawing/2014/main" id="{9AD7469C-2372-F42B-8FC6-02310F24A557}"/>
              </a:ext>
            </a:extLst>
          </p:cNvPr>
          <p:cNvPicPr>
            <a:picLocks noChangeAspect="1"/>
          </p:cNvPicPr>
          <p:nvPr/>
        </p:nvPicPr>
        <p:blipFill>
          <a:blip r:embed="rId2"/>
          <a:stretch>
            <a:fillRect/>
          </a:stretch>
        </p:blipFill>
        <p:spPr>
          <a:xfrm>
            <a:off x="460228" y="1105161"/>
            <a:ext cx="8311693" cy="5528265"/>
          </a:xfrm>
          <a:prstGeom prst="rect">
            <a:avLst/>
          </a:prstGeom>
        </p:spPr>
      </p:pic>
      <p:sp>
        <p:nvSpPr>
          <p:cNvPr id="3" name="TextBox 2">
            <a:extLst>
              <a:ext uri="{FF2B5EF4-FFF2-40B4-BE49-F238E27FC236}">
                <a16:creationId xmlns:a16="http://schemas.microsoft.com/office/drawing/2014/main" id="{D7B1EDBA-FBE6-11EA-F55A-467B29FAE238}"/>
              </a:ext>
            </a:extLst>
          </p:cNvPr>
          <p:cNvSpPr txBox="1"/>
          <p:nvPr/>
        </p:nvSpPr>
        <p:spPr>
          <a:xfrm>
            <a:off x="466405" y="6327157"/>
            <a:ext cx="275157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Net Value:  ~$ </a:t>
            </a:r>
            <a:r>
              <a:rPr lang="en-US" sz="1600" dirty="0">
                <a:solidFill>
                  <a:srgbClr val="0000FF"/>
                </a:solidFill>
                <a:latin typeface="Arial" panose="020B0604020202020204" pitchFamily="34" charset="0"/>
                <a:cs typeface="Arial" panose="020B0604020202020204" pitchFamily="34" charset="0"/>
              </a:rPr>
              <a:t>1.8</a:t>
            </a:r>
            <a:r>
              <a:rPr kumimoji="0" lang="en-US" sz="1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trillion</a:t>
            </a:r>
          </a:p>
        </p:txBody>
      </p:sp>
    </p:spTree>
    <p:extLst>
      <p:ext uri="{BB962C8B-B14F-4D97-AF65-F5344CB8AC3E}">
        <p14:creationId xmlns:p14="http://schemas.microsoft.com/office/powerpoint/2010/main" val="369372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F1FC4-9F00-C876-45C5-814C9AFC4A42}"/>
              </a:ext>
            </a:extLst>
          </p:cNvPr>
          <p:cNvSpPr>
            <a:spLocks noGrp="1"/>
          </p:cNvSpPr>
          <p:nvPr>
            <p:ph type="title"/>
          </p:nvPr>
        </p:nvSpPr>
        <p:spPr/>
        <p:txBody>
          <a:bodyPr>
            <a:normAutofit/>
          </a:bodyPr>
          <a:lstStyle/>
          <a:p>
            <a:pPr algn="ctr"/>
            <a:r>
              <a:rPr lang="en-US" sz="2400" dirty="0"/>
              <a:t>Even More Volatility</a:t>
            </a:r>
          </a:p>
        </p:txBody>
      </p:sp>
      <p:pic>
        <p:nvPicPr>
          <p:cNvPr id="4" name="Picture 3">
            <a:extLst>
              <a:ext uri="{FF2B5EF4-FFF2-40B4-BE49-F238E27FC236}">
                <a16:creationId xmlns:a16="http://schemas.microsoft.com/office/drawing/2014/main" id="{359AFB88-15E9-AB88-437B-87CB4C729C9A}"/>
              </a:ext>
            </a:extLst>
          </p:cNvPr>
          <p:cNvPicPr>
            <a:picLocks noChangeAspect="1"/>
          </p:cNvPicPr>
          <p:nvPr/>
        </p:nvPicPr>
        <p:blipFill>
          <a:blip r:embed="rId2"/>
          <a:stretch>
            <a:fillRect/>
          </a:stretch>
        </p:blipFill>
        <p:spPr>
          <a:xfrm>
            <a:off x="415814" y="1183350"/>
            <a:ext cx="8004286" cy="5309524"/>
          </a:xfrm>
          <a:prstGeom prst="rect">
            <a:avLst/>
          </a:prstGeom>
        </p:spPr>
      </p:pic>
    </p:spTree>
    <p:extLst>
      <p:ext uri="{BB962C8B-B14F-4D97-AF65-F5344CB8AC3E}">
        <p14:creationId xmlns:p14="http://schemas.microsoft.com/office/powerpoint/2010/main" val="35690814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129766-4F67-11CB-27C5-BA01664B861F}"/>
              </a:ext>
            </a:extLst>
          </p:cNvPr>
          <p:cNvPicPr>
            <a:picLocks noChangeAspect="1"/>
          </p:cNvPicPr>
          <p:nvPr/>
        </p:nvPicPr>
        <p:blipFill>
          <a:blip r:embed="rId2"/>
          <a:stretch>
            <a:fillRect/>
          </a:stretch>
        </p:blipFill>
        <p:spPr>
          <a:xfrm>
            <a:off x="351692" y="928910"/>
            <a:ext cx="8340969" cy="5532857"/>
          </a:xfrm>
          <a:prstGeom prst="rect">
            <a:avLst/>
          </a:prstGeom>
        </p:spPr>
      </p:pic>
      <p:sp>
        <p:nvSpPr>
          <p:cNvPr id="5" name="Title 4">
            <a:extLst>
              <a:ext uri="{FF2B5EF4-FFF2-40B4-BE49-F238E27FC236}">
                <a16:creationId xmlns:a16="http://schemas.microsoft.com/office/drawing/2014/main" id="{0D8E6F5A-86A8-794D-729A-0186F36CEC04}"/>
              </a:ext>
            </a:extLst>
          </p:cNvPr>
          <p:cNvSpPr>
            <a:spLocks noGrp="1"/>
          </p:cNvSpPr>
          <p:nvPr>
            <p:ph type="title"/>
          </p:nvPr>
        </p:nvSpPr>
        <p:spPr>
          <a:xfrm>
            <a:off x="628650" y="206865"/>
            <a:ext cx="7886700" cy="906828"/>
          </a:xfrm>
        </p:spPr>
        <p:txBody>
          <a:bodyPr>
            <a:normAutofit/>
          </a:bodyPr>
          <a:lstStyle/>
          <a:p>
            <a:r>
              <a:rPr lang="en-US" sz="2800" dirty="0"/>
              <a:t>Less Robust AAL</a:t>
            </a:r>
          </a:p>
        </p:txBody>
      </p:sp>
      <p:sp>
        <p:nvSpPr>
          <p:cNvPr id="6" name="Oval 5">
            <a:extLst>
              <a:ext uri="{FF2B5EF4-FFF2-40B4-BE49-F238E27FC236}">
                <a16:creationId xmlns:a16="http://schemas.microsoft.com/office/drawing/2014/main" id="{3D8B1A06-5D7B-CC85-ADCA-89DFD81F54D4}"/>
              </a:ext>
            </a:extLst>
          </p:cNvPr>
          <p:cNvSpPr/>
          <p:nvPr/>
        </p:nvSpPr>
        <p:spPr>
          <a:xfrm>
            <a:off x="3617728" y="3784939"/>
            <a:ext cx="104034" cy="9308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E23A185-2308-E55E-7186-E0E68A3DE705}"/>
              </a:ext>
            </a:extLst>
          </p:cNvPr>
          <p:cNvSpPr/>
          <p:nvPr/>
        </p:nvSpPr>
        <p:spPr>
          <a:xfrm>
            <a:off x="3617728" y="5030271"/>
            <a:ext cx="104034" cy="9308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02CC817-83A4-171F-FB15-2951309B2B06}"/>
              </a:ext>
            </a:extLst>
          </p:cNvPr>
          <p:cNvSpPr txBox="1"/>
          <p:nvPr/>
        </p:nvSpPr>
        <p:spPr>
          <a:xfrm>
            <a:off x="3858173" y="4922923"/>
            <a:ext cx="2431099"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5</a:t>
            </a:r>
            <a:r>
              <a:rPr lang="en-US" sz="1400" baseline="30000" dirty="0">
                <a:latin typeface="Arial" panose="020B0604020202020204" pitchFamily="34" charset="0"/>
                <a:cs typeface="Arial" panose="020B0604020202020204" pitchFamily="34" charset="0"/>
              </a:rPr>
              <a:t>th</a:t>
            </a:r>
            <a:r>
              <a:rPr lang="en-US" sz="1400" dirty="0">
                <a:latin typeface="Arial" panose="020B0604020202020204" pitchFamily="34" charset="0"/>
                <a:cs typeface="Arial" panose="020B0604020202020204" pitchFamily="34" charset="0"/>
              </a:rPr>
              <a:t> percentile: $1.9 billion</a:t>
            </a:r>
          </a:p>
        </p:txBody>
      </p:sp>
      <p:sp>
        <p:nvSpPr>
          <p:cNvPr id="9" name="TextBox 8">
            <a:extLst>
              <a:ext uri="{FF2B5EF4-FFF2-40B4-BE49-F238E27FC236}">
                <a16:creationId xmlns:a16="http://schemas.microsoft.com/office/drawing/2014/main" id="{88F2CE22-9A3C-820B-857C-BDCFC188732A}"/>
              </a:ext>
            </a:extLst>
          </p:cNvPr>
          <p:cNvSpPr txBox="1"/>
          <p:nvPr/>
        </p:nvSpPr>
        <p:spPr>
          <a:xfrm>
            <a:off x="3799960" y="3614540"/>
            <a:ext cx="2431099"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95</a:t>
            </a:r>
            <a:r>
              <a:rPr lang="en-US" sz="1400" baseline="30000" dirty="0">
                <a:latin typeface="Arial" panose="020B0604020202020204" pitchFamily="34" charset="0"/>
                <a:cs typeface="Arial" panose="020B0604020202020204" pitchFamily="34" charset="0"/>
              </a:rPr>
              <a:t>th</a:t>
            </a:r>
            <a:r>
              <a:rPr lang="en-US" sz="1400" dirty="0">
                <a:latin typeface="Arial" panose="020B0604020202020204" pitchFamily="34" charset="0"/>
                <a:cs typeface="Arial" panose="020B0604020202020204" pitchFamily="34" charset="0"/>
              </a:rPr>
              <a:t> percentile: $5.4 billion</a:t>
            </a:r>
          </a:p>
        </p:txBody>
      </p:sp>
    </p:spTree>
    <p:extLst>
      <p:ext uri="{BB962C8B-B14F-4D97-AF65-F5344CB8AC3E}">
        <p14:creationId xmlns:p14="http://schemas.microsoft.com/office/powerpoint/2010/main" val="65338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0221" y="1508469"/>
            <a:ext cx="5334011" cy="4023368"/>
          </a:xfrm>
          <a:prstGeom prst="rect">
            <a:avLst/>
          </a:prstGeom>
        </p:spPr>
      </p:pic>
      <p:sp>
        <p:nvSpPr>
          <p:cNvPr id="5" name="TextBox 4"/>
          <p:cNvSpPr txBox="1"/>
          <p:nvPr/>
        </p:nvSpPr>
        <p:spPr>
          <a:xfrm>
            <a:off x="856343" y="250574"/>
            <a:ext cx="776514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Example: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Tropical Cyclone Risk Arises Largely from High Intensity Events</a:t>
            </a:r>
          </a:p>
        </p:txBody>
      </p:sp>
      <p:sp>
        <p:nvSpPr>
          <p:cNvPr id="6" name="TextBox 5"/>
          <p:cNvSpPr txBox="1"/>
          <p:nvPr/>
        </p:nvSpPr>
        <p:spPr>
          <a:xfrm>
            <a:off x="1313542" y="5580665"/>
            <a:ext cx="672737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Probability density of annual damage to a portfolio of insured property in the U.S.</a:t>
            </a:r>
          </a:p>
        </p:txBody>
      </p:sp>
      <p:sp>
        <p:nvSpPr>
          <p:cNvPr id="8" name="TextBox 7"/>
          <p:cNvSpPr txBox="1"/>
          <p:nvPr/>
        </p:nvSpPr>
        <p:spPr>
          <a:xfrm>
            <a:off x="2750457" y="1966686"/>
            <a:ext cx="12119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1984-2014</a:t>
            </a:r>
          </a:p>
        </p:txBody>
      </p:sp>
      <p:sp>
        <p:nvSpPr>
          <p:cNvPr id="9" name="TextBox 8"/>
          <p:cNvSpPr txBox="1"/>
          <p:nvPr/>
        </p:nvSpPr>
        <p:spPr>
          <a:xfrm>
            <a:off x="5711371" y="2387601"/>
            <a:ext cx="12119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2070-2100</a:t>
            </a:r>
          </a:p>
        </p:txBody>
      </p:sp>
      <p:cxnSp>
        <p:nvCxnSpPr>
          <p:cNvPr id="11" name="Straight Arrow Connector 10"/>
          <p:cNvCxnSpPr/>
          <p:nvPr/>
        </p:nvCxnSpPr>
        <p:spPr>
          <a:xfrm>
            <a:off x="3657600" y="2274463"/>
            <a:ext cx="304800" cy="1784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791200" y="2815772"/>
            <a:ext cx="304800" cy="2032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68B7FA6-B6BE-4B3E-8155-91511F0C225B}"/>
              </a:ext>
            </a:extLst>
          </p:cNvPr>
          <p:cNvSpPr txBox="1"/>
          <p:nvPr/>
        </p:nvSpPr>
        <p:spPr>
          <a:xfrm>
            <a:off x="322939" y="3228945"/>
            <a:ext cx="1600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Probability</a:t>
            </a:r>
          </a:p>
        </p:txBody>
      </p:sp>
    </p:spTree>
    <p:extLst>
      <p:ext uri="{BB962C8B-B14F-4D97-AF65-F5344CB8AC3E}">
        <p14:creationId xmlns:p14="http://schemas.microsoft.com/office/powerpoint/2010/main" val="26074132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998C15-AE79-CB7F-0072-89FFD6274D33}"/>
              </a:ext>
            </a:extLst>
          </p:cNvPr>
          <p:cNvSpPr>
            <a:spLocks noGrp="1"/>
          </p:cNvSpPr>
          <p:nvPr>
            <p:ph type="title"/>
          </p:nvPr>
        </p:nvSpPr>
        <p:spPr/>
        <p:txBody>
          <a:bodyPr/>
          <a:lstStyle/>
          <a:p>
            <a:r>
              <a:rPr lang="en-US" dirty="0"/>
              <a:t>Modeling Business Performance</a:t>
            </a:r>
            <a:br>
              <a:rPr lang="en-US" dirty="0"/>
            </a:br>
            <a:r>
              <a:rPr lang="en-US" dirty="0"/>
              <a:t>(Very Simple Case)</a:t>
            </a:r>
          </a:p>
        </p:txBody>
      </p:sp>
      <p:sp>
        <p:nvSpPr>
          <p:cNvPr id="4" name="Content Placeholder 3">
            <a:extLst>
              <a:ext uri="{FF2B5EF4-FFF2-40B4-BE49-F238E27FC236}">
                <a16:creationId xmlns:a16="http://schemas.microsoft.com/office/drawing/2014/main" id="{372AF906-90C3-931F-D5C3-CBC930C5CF2D}"/>
              </a:ext>
            </a:extLst>
          </p:cNvPr>
          <p:cNvSpPr>
            <a:spLocks noGrp="1"/>
          </p:cNvSpPr>
          <p:nvPr>
            <p:ph idx="1"/>
          </p:nvPr>
        </p:nvSpPr>
        <p:spPr/>
        <p:txBody>
          <a:bodyPr/>
          <a:lstStyle/>
          <a:p>
            <a:pPr>
              <a:spcBef>
                <a:spcPts val="1500"/>
              </a:spcBef>
            </a:pPr>
            <a:r>
              <a:rPr lang="en-US" dirty="0"/>
              <a:t>  Company insures all property in aforementioned 22 cities</a:t>
            </a:r>
          </a:p>
          <a:p>
            <a:pPr>
              <a:spcBef>
                <a:spcPts val="1500"/>
              </a:spcBef>
            </a:pPr>
            <a:r>
              <a:rPr lang="en-US" dirty="0"/>
              <a:t>  Specify a starting capital</a:t>
            </a:r>
          </a:p>
          <a:p>
            <a:pPr>
              <a:spcBef>
                <a:spcPts val="1500"/>
              </a:spcBef>
            </a:pPr>
            <a:r>
              <a:rPr lang="en-US" dirty="0"/>
              <a:t>  Specify steady annual income (premiums + investment 	income – expenses)</a:t>
            </a:r>
          </a:p>
          <a:p>
            <a:pPr>
              <a:spcBef>
                <a:spcPts val="1500"/>
              </a:spcBef>
            </a:pPr>
            <a:r>
              <a:rPr lang="en-US" dirty="0"/>
              <a:t>  No reinsurance</a:t>
            </a:r>
          </a:p>
          <a:p>
            <a:pPr>
              <a:spcBef>
                <a:spcPts val="1500"/>
              </a:spcBef>
            </a:pPr>
            <a:r>
              <a:rPr lang="en-US" dirty="0"/>
              <a:t>  Use 10,000 100-year times series of loss from synthetic TC 	data</a:t>
            </a:r>
          </a:p>
          <a:p>
            <a:pPr>
              <a:spcBef>
                <a:spcPts val="1500"/>
              </a:spcBef>
            </a:pPr>
            <a:r>
              <a:rPr lang="en-US" dirty="0"/>
              <a:t>  Calculate net capital over 100 years, 10,000 times</a:t>
            </a:r>
          </a:p>
        </p:txBody>
      </p:sp>
    </p:spTree>
    <p:extLst>
      <p:ext uri="{BB962C8B-B14F-4D97-AF65-F5344CB8AC3E}">
        <p14:creationId xmlns:p14="http://schemas.microsoft.com/office/powerpoint/2010/main" val="220660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142166-A4B8-BC12-AF6A-203B2C9389CC}"/>
              </a:ext>
            </a:extLst>
          </p:cNvPr>
          <p:cNvSpPr>
            <a:spLocks noGrp="1"/>
          </p:cNvSpPr>
          <p:nvPr>
            <p:ph type="title"/>
          </p:nvPr>
        </p:nvSpPr>
        <p:spPr>
          <a:xfrm>
            <a:off x="731596" y="0"/>
            <a:ext cx="7886700" cy="968901"/>
          </a:xfrm>
        </p:spPr>
        <p:txBody>
          <a:bodyPr>
            <a:normAutofit/>
          </a:bodyPr>
          <a:lstStyle/>
          <a:p>
            <a:pPr algn="ctr"/>
            <a:r>
              <a:rPr lang="en-US" sz="2400" dirty="0"/>
              <a:t>Here is 100 of 10,000 time series of the company’s capital over 100 years:</a:t>
            </a:r>
          </a:p>
        </p:txBody>
      </p:sp>
      <p:pic>
        <p:nvPicPr>
          <p:cNvPr id="3" name="Picture 2">
            <a:extLst>
              <a:ext uri="{FF2B5EF4-FFF2-40B4-BE49-F238E27FC236}">
                <a16:creationId xmlns:a16="http://schemas.microsoft.com/office/drawing/2014/main" id="{0476B186-B435-BA1B-D76C-BE2E5C76B955}"/>
              </a:ext>
            </a:extLst>
          </p:cNvPr>
          <p:cNvPicPr>
            <a:picLocks noChangeAspect="1"/>
          </p:cNvPicPr>
          <p:nvPr/>
        </p:nvPicPr>
        <p:blipFill>
          <a:blip r:embed="rId3"/>
          <a:stretch>
            <a:fillRect/>
          </a:stretch>
        </p:blipFill>
        <p:spPr>
          <a:xfrm>
            <a:off x="568569" y="1119553"/>
            <a:ext cx="8106586" cy="5377383"/>
          </a:xfrm>
          <a:prstGeom prst="rect">
            <a:avLst/>
          </a:prstGeom>
        </p:spPr>
      </p:pic>
    </p:spTree>
    <p:extLst>
      <p:ext uri="{BB962C8B-B14F-4D97-AF65-F5344CB8AC3E}">
        <p14:creationId xmlns:p14="http://schemas.microsoft.com/office/powerpoint/2010/main" val="29608614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142166-A4B8-BC12-AF6A-203B2C9389CC}"/>
              </a:ext>
            </a:extLst>
          </p:cNvPr>
          <p:cNvSpPr>
            <a:spLocks noGrp="1"/>
          </p:cNvSpPr>
          <p:nvPr>
            <p:ph type="title"/>
          </p:nvPr>
        </p:nvSpPr>
        <p:spPr>
          <a:xfrm>
            <a:off x="731596" y="0"/>
            <a:ext cx="7886700" cy="968901"/>
          </a:xfrm>
        </p:spPr>
        <p:txBody>
          <a:bodyPr>
            <a:normAutofit/>
          </a:bodyPr>
          <a:lstStyle/>
          <a:p>
            <a:pPr algn="ctr"/>
            <a:r>
              <a:rPr lang="en-US" sz="2400" dirty="0"/>
              <a:t>Here is the probability density of capital using all 10,000 times series:</a:t>
            </a:r>
          </a:p>
        </p:txBody>
      </p:sp>
      <p:pic>
        <p:nvPicPr>
          <p:cNvPr id="5" name="Picture 4">
            <a:extLst>
              <a:ext uri="{FF2B5EF4-FFF2-40B4-BE49-F238E27FC236}">
                <a16:creationId xmlns:a16="http://schemas.microsoft.com/office/drawing/2014/main" id="{9186B778-D1FF-D35F-C596-2D0C77FB6400}"/>
              </a:ext>
            </a:extLst>
          </p:cNvPr>
          <p:cNvPicPr>
            <a:picLocks noChangeAspect="1"/>
          </p:cNvPicPr>
          <p:nvPr/>
        </p:nvPicPr>
        <p:blipFill>
          <a:blip r:embed="rId3"/>
          <a:stretch>
            <a:fillRect/>
          </a:stretch>
        </p:blipFill>
        <p:spPr>
          <a:xfrm>
            <a:off x="501530" y="1112591"/>
            <a:ext cx="8346831" cy="5536746"/>
          </a:xfrm>
          <a:prstGeom prst="rect">
            <a:avLst/>
          </a:prstGeom>
        </p:spPr>
      </p:pic>
    </p:spTree>
    <p:extLst>
      <p:ext uri="{BB962C8B-B14F-4D97-AF65-F5344CB8AC3E}">
        <p14:creationId xmlns:p14="http://schemas.microsoft.com/office/powerpoint/2010/main" val="37317110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93316-1027-D993-03EB-AFC0056CAFF4}"/>
              </a:ext>
            </a:extLst>
          </p:cNvPr>
          <p:cNvSpPr>
            <a:spLocks noGrp="1"/>
          </p:cNvSpPr>
          <p:nvPr>
            <p:ph type="title"/>
          </p:nvPr>
        </p:nvSpPr>
        <p:spPr>
          <a:xfrm>
            <a:off x="628650" y="1542347"/>
            <a:ext cx="7886700" cy="2159056"/>
          </a:xfrm>
        </p:spPr>
        <p:txBody>
          <a:bodyPr>
            <a:normAutofit/>
          </a:bodyPr>
          <a:lstStyle/>
          <a:p>
            <a:pPr algn="ctr"/>
            <a:r>
              <a:rPr lang="en-US" sz="3600" dirty="0"/>
              <a:t>Run business again, this time letting CO</a:t>
            </a:r>
            <a:r>
              <a:rPr lang="en-US" sz="3600" baseline="-25000" dirty="0"/>
              <a:t>2</a:t>
            </a:r>
            <a:r>
              <a:rPr lang="en-US" sz="3600" dirty="0"/>
              <a:t> increase by 1% per year</a:t>
            </a:r>
          </a:p>
        </p:txBody>
      </p:sp>
    </p:spTree>
    <p:extLst>
      <p:ext uri="{BB962C8B-B14F-4D97-AF65-F5344CB8AC3E}">
        <p14:creationId xmlns:p14="http://schemas.microsoft.com/office/powerpoint/2010/main" val="5413411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36F216B7-33AA-254F-C1FA-7506EC24DD9D}"/>
              </a:ext>
            </a:extLst>
          </p:cNvPr>
          <p:cNvSpPr txBox="1">
            <a:spLocks/>
          </p:cNvSpPr>
          <p:nvPr/>
        </p:nvSpPr>
        <p:spPr>
          <a:xfrm>
            <a:off x="786351" y="438036"/>
            <a:ext cx="7886700" cy="96890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latin typeface="Arial" panose="020B0604020202020204" pitchFamily="34" charset="0"/>
                <a:cs typeface="Arial" panose="020B0604020202020204" pitchFamily="34" charset="0"/>
              </a:rPr>
              <a:t>100 of 10,000 time series of the company’s capital over 150 years, increasing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a:t>
            </a:r>
          </a:p>
        </p:txBody>
      </p:sp>
      <p:pic>
        <p:nvPicPr>
          <p:cNvPr id="9" name="Picture 8">
            <a:extLst>
              <a:ext uri="{FF2B5EF4-FFF2-40B4-BE49-F238E27FC236}">
                <a16:creationId xmlns:a16="http://schemas.microsoft.com/office/drawing/2014/main" id="{9726E1A4-F18B-75CD-AFB3-20683A2C753C}"/>
              </a:ext>
            </a:extLst>
          </p:cNvPr>
          <p:cNvPicPr>
            <a:picLocks noChangeAspect="1"/>
          </p:cNvPicPr>
          <p:nvPr/>
        </p:nvPicPr>
        <p:blipFill>
          <a:blip r:embed="rId2"/>
          <a:stretch>
            <a:fillRect/>
          </a:stretch>
        </p:blipFill>
        <p:spPr>
          <a:xfrm>
            <a:off x="721622" y="1406937"/>
            <a:ext cx="8016158" cy="5317399"/>
          </a:xfrm>
          <a:prstGeom prst="rect">
            <a:avLst/>
          </a:prstGeom>
        </p:spPr>
      </p:pic>
    </p:spTree>
    <p:extLst>
      <p:ext uri="{BB962C8B-B14F-4D97-AF65-F5344CB8AC3E}">
        <p14:creationId xmlns:p14="http://schemas.microsoft.com/office/powerpoint/2010/main" val="29049889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142166-A4B8-BC12-AF6A-203B2C9389CC}"/>
              </a:ext>
            </a:extLst>
          </p:cNvPr>
          <p:cNvSpPr>
            <a:spLocks noGrp="1"/>
          </p:cNvSpPr>
          <p:nvPr>
            <p:ph type="title"/>
          </p:nvPr>
        </p:nvSpPr>
        <p:spPr>
          <a:xfrm>
            <a:off x="731596" y="0"/>
            <a:ext cx="7886700" cy="968901"/>
          </a:xfrm>
        </p:spPr>
        <p:txBody>
          <a:bodyPr>
            <a:normAutofit/>
          </a:bodyPr>
          <a:lstStyle/>
          <a:p>
            <a:pPr algn="ctr"/>
            <a:r>
              <a:rPr lang="en-US" sz="2400" dirty="0"/>
              <a:t>Probability density of capital using all 10,000 times series</a:t>
            </a:r>
            <a:r>
              <a:rPr lang="en-US" sz="2400" dirty="0">
                <a:latin typeface="Arial" panose="020B0604020202020204" pitchFamily="34" charset="0"/>
                <a:cs typeface="Arial" panose="020B0604020202020204" pitchFamily="34" charset="0"/>
              </a:rPr>
              <a:t>, increasing CO</a:t>
            </a:r>
            <a:r>
              <a:rPr lang="en-US" sz="2400" baseline="-25000" dirty="0">
                <a:latin typeface="Arial" panose="020B0604020202020204" pitchFamily="34" charset="0"/>
                <a:cs typeface="Arial" panose="020B0604020202020204" pitchFamily="34" charset="0"/>
              </a:rPr>
              <a:t>2 </a:t>
            </a:r>
            <a:r>
              <a:rPr lang="en-US" sz="2400" dirty="0"/>
              <a:t>:</a:t>
            </a:r>
          </a:p>
        </p:txBody>
      </p:sp>
      <p:pic>
        <p:nvPicPr>
          <p:cNvPr id="7" name="Picture 6">
            <a:extLst>
              <a:ext uri="{FF2B5EF4-FFF2-40B4-BE49-F238E27FC236}">
                <a16:creationId xmlns:a16="http://schemas.microsoft.com/office/drawing/2014/main" id="{67D2A86E-63FF-D67A-EB3B-509035576C5B}"/>
              </a:ext>
            </a:extLst>
          </p:cNvPr>
          <p:cNvPicPr>
            <a:picLocks noChangeAspect="1"/>
          </p:cNvPicPr>
          <p:nvPr/>
        </p:nvPicPr>
        <p:blipFill>
          <a:blip r:embed="rId3"/>
          <a:stretch>
            <a:fillRect/>
          </a:stretch>
        </p:blipFill>
        <p:spPr>
          <a:xfrm>
            <a:off x="248836" y="1243107"/>
            <a:ext cx="8588539" cy="5316481"/>
          </a:xfrm>
          <a:prstGeom prst="rect">
            <a:avLst/>
          </a:prstGeom>
        </p:spPr>
      </p:pic>
    </p:spTree>
    <p:extLst>
      <p:ext uri="{BB962C8B-B14F-4D97-AF65-F5344CB8AC3E}">
        <p14:creationId xmlns:p14="http://schemas.microsoft.com/office/powerpoint/2010/main" val="20834902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E0FD6-0918-C936-DB9D-BF5348B591A9}"/>
              </a:ext>
            </a:extLst>
          </p:cNvPr>
          <p:cNvSpPr>
            <a:spLocks noGrp="1"/>
          </p:cNvSpPr>
          <p:nvPr>
            <p:ph type="title"/>
          </p:nvPr>
        </p:nvSpPr>
        <p:spPr/>
        <p:txBody>
          <a:bodyPr/>
          <a:lstStyle/>
          <a:p>
            <a:r>
              <a:rPr lang="en-US" dirty="0">
                <a:solidFill>
                  <a:schemeClr val="tx1"/>
                </a:solidFill>
                <a:effectLst/>
              </a:rPr>
              <a:t>Summary</a:t>
            </a:r>
          </a:p>
        </p:txBody>
      </p:sp>
      <p:sp>
        <p:nvSpPr>
          <p:cNvPr id="3" name="Content Placeholder 2">
            <a:extLst>
              <a:ext uri="{FF2B5EF4-FFF2-40B4-BE49-F238E27FC236}">
                <a16:creationId xmlns:a16="http://schemas.microsoft.com/office/drawing/2014/main" id="{5C849FF7-889C-224F-B61D-156A5AE526A3}"/>
              </a:ext>
            </a:extLst>
          </p:cNvPr>
          <p:cNvSpPr>
            <a:spLocks noGrp="1"/>
          </p:cNvSpPr>
          <p:nvPr>
            <p:ph idx="1"/>
          </p:nvPr>
        </p:nvSpPr>
        <p:spPr>
          <a:xfrm>
            <a:off x="457200" y="1417638"/>
            <a:ext cx="8229600" cy="4972211"/>
          </a:xfrm>
        </p:spPr>
        <p:txBody>
          <a:bodyPr>
            <a:normAutofit/>
          </a:bodyPr>
          <a:lstStyle/>
          <a:p>
            <a:r>
              <a:rPr lang="en-US" sz="2000" dirty="0">
                <a:solidFill>
                  <a:schemeClr val="tx1"/>
                </a:solidFill>
              </a:rPr>
              <a:t>Long-term tropical cyclone risk has large contributions from events 	with return periods of several human generations and larger</a:t>
            </a:r>
          </a:p>
          <a:p>
            <a:r>
              <a:rPr lang="en-US" sz="2000" dirty="0">
                <a:solidFill>
                  <a:schemeClr val="tx1"/>
                </a:solidFill>
              </a:rPr>
              <a:t>Historical records are of insufficient length (and often quality) to 	make robust estimates of long-term risk, even with a stable 	underlying climate (aleatory uncertainty)</a:t>
            </a:r>
          </a:p>
          <a:p>
            <a:r>
              <a:rPr lang="en-US" sz="2000" dirty="0">
                <a:solidFill>
                  <a:schemeClr val="tx1"/>
                </a:solidFill>
              </a:rPr>
              <a:t>We need to migrate toward physically based modeling of weather 	hazards to create more statistically robust risk estimates and to 	account for climate change</a:t>
            </a:r>
          </a:p>
          <a:p>
            <a:r>
              <a:rPr lang="en-US" sz="2000" dirty="0">
                <a:solidFill>
                  <a:schemeClr val="tx1"/>
                </a:solidFill>
              </a:rPr>
              <a:t>Better and more robust estimates of </a:t>
            </a:r>
            <a:r>
              <a:rPr lang="en-US" sz="2000" i="1" dirty="0">
                <a:solidFill>
                  <a:schemeClr val="tx1"/>
                </a:solidFill>
              </a:rPr>
              <a:t>current</a:t>
            </a:r>
            <a:r>
              <a:rPr lang="en-US" sz="2000" dirty="0">
                <a:solidFill>
                  <a:schemeClr val="tx1"/>
                </a:solidFill>
              </a:rPr>
              <a:t> risk can be made using 	physically based hazard modeling (TCs in this case)</a:t>
            </a:r>
          </a:p>
          <a:p>
            <a:r>
              <a:rPr lang="en-US" sz="2000" dirty="0">
                <a:solidFill>
                  <a:schemeClr val="tx1"/>
                </a:solidFill>
              </a:rPr>
              <a:t>Volatility is a dominant factor in TC risk and should be quantified by, 	e.g., large ensembles of story lines</a:t>
            </a:r>
          </a:p>
          <a:p>
            <a:endParaRPr lang="en-US" dirty="0">
              <a:solidFill>
                <a:schemeClr val="tx1"/>
              </a:solidFill>
            </a:endParaRPr>
          </a:p>
        </p:txBody>
      </p:sp>
    </p:spTree>
    <p:extLst>
      <p:ext uri="{BB962C8B-B14F-4D97-AF65-F5344CB8AC3E}">
        <p14:creationId xmlns:p14="http://schemas.microsoft.com/office/powerpoint/2010/main" val="3653023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5965" y="971002"/>
            <a:ext cx="5334011" cy="4023368"/>
          </a:xfrm>
          <a:prstGeom prst="rect">
            <a:avLst/>
          </a:prstGeom>
        </p:spPr>
      </p:pic>
      <p:sp>
        <p:nvSpPr>
          <p:cNvPr id="5" name="TextBox 4"/>
          <p:cNvSpPr txBox="1"/>
          <p:nvPr/>
        </p:nvSpPr>
        <p:spPr>
          <a:xfrm>
            <a:off x="899886" y="464457"/>
            <a:ext cx="77651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Tropical Cyclone Risk Arises Largely from High Intensity Events</a:t>
            </a:r>
          </a:p>
        </p:txBody>
      </p:sp>
      <p:sp>
        <p:nvSpPr>
          <p:cNvPr id="6" name="TextBox 5"/>
          <p:cNvSpPr txBox="1"/>
          <p:nvPr/>
        </p:nvSpPr>
        <p:spPr>
          <a:xfrm>
            <a:off x="1313544" y="5232400"/>
            <a:ext cx="672737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Damage times p</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robability</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density of annual damage to a portfolio of insured property in the U.S.</a:t>
            </a:r>
          </a:p>
        </p:txBody>
      </p:sp>
      <p:sp>
        <p:nvSpPr>
          <p:cNvPr id="8" name="TextBox 7"/>
          <p:cNvSpPr txBox="1"/>
          <p:nvPr/>
        </p:nvSpPr>
        <p:spPr>
          <a:xfrm>
            <a:off x="3936998" y="3521854"/>
            <a:ext cx="12119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1984-2014</a:t>
            </a:r>
          </a:p>
        </p:txBody>
      </p:sp>
      <p:sp>
        <p:nvSpPr>
          <p:cNvPr id="9" name="TextBox 8"/>
          <p:cNvSpPr txBox="1"/>
          <p:nvPr/>
        </p:nvSpPr>
        <p:spPr>
          <a:xfrm>
            <a:off x="4459514" y="2203226"/>
            <a:ext cx="12119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2070-2100</a:t>
            </a:r>
          </a:p>
        </p:txBody>
      </p:sp>
      <p:cxnSp>
        <p:nvCxnSpPr>
          <p:cNvPr id="11" name="Straight Arrow Connector 10"/>
          <p:cNvCxnSpPr/>
          <p:nvPr/>
        </p:nvCxnSpPr>
        <p:spPr>
          <a:xfrm>
            <a:off x="4913086" y="3740406"/>
            <a:ext cx="304800" cy="1784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087257" y="2545833"/>
            <a:ext cx="275772" cy="2032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778178" y="2148868"/>
            <a:ext cx="210457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Total expected damage proportional to area under curves</a:t>
            </a:r>
          </a:p>
        </p:txBody>
      </p:sp>
      <p:sp>
        <p:nvSpPr>
          <p:cNvPr id="3" name="TextBox 2">
            <a:extLst>
              <a:ext uri="{FF2B5EF4-FFF2-40B4-BE49-F238E27FC236}">
                <a16:creationId xmlns:a16="http://schemas.microsoft.com/office/drawing/2014/main" id="{57DB4C40-E5F0-4C44-AA9A-F110617114DC}"/>
              </a:ext>
            </a:extLst>
          </p:cNvPr>
          <p:cNvSpPr txBox="1"/>
          <p:nvPr/>
        </p:nvSpPr>
        <p:spPr>
          <a:xfrm>
            <a:off x="693050" y="2747770"/>
            <a:ext cx="11829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Risk</a:t>
            </a:r>
          </a:p>
        </p:txBody>
      </p:sp>
    </p:spTree>
    <p:extLst>
      <p:ext uri="{BB962C8B-B14F-4D97-AF65-F5344CB8AC3E}">
        <p14:creationId xmlns:p14="http://schemas.microsoft.com/office/powerpoint/2010/main" val="359639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Historical Records</a:t>
            </a:r>
          </a:p>
        </p:txBody>
      </p:sp>
      <p:sp>
        <p:nvSpPr>
          <p:cNvPr id="3" name="Content Placeholder 2"/>
          <p:cNvSpPr>
            <a:spLocks noGrp="1"/>
          </p:cNvSpPr>
          <p:nvPr>
            <p:ph idx="1"/>
          </p:nvPr>
        </p:nvSpPr>
        <p:spPr>
          <a:xfrm>
            <a:off x="628650" y="1825625"/>
            <a:ext cx="7886700" cy="4313918"/>
          </a:xfrm>
        </p:spPr>
        <p:txBody>
          <a:bodyPr/>
          <a:lstStyle/>
          <a:p>
            <a:r>
              <a:rPr lang="en-US" dirty="0"/>
              <a:t> Riverine floods:  ~100 years of good records (U.S.)</a:t>
            </a:r>
          </a:p>
          <a:p>
            <a:endParaRPr lang="en-US" dirty="0"/>
          </a:p>
          <a:p>
            <a:r>
              <a:rPr lang="en-US" dirty="0"/>
              <a:t> Flash floods and tropical-cyclone induced floods:  Somewhat 	less than 100 years</a:t>
            </a:r>
          </a:p>
          <a:p>
            <a:endParaRPr lang="en-US" dirty="0"/>
          </a:p>
          <a:p>
            <a:r>
              <a:rPr lang="en-US" dirty="0"/>
              <a:t> Even if we had 100 years of great records, the past is no 	longer a good guide to the present</a:t>
            </a:r>
          </a:p>
          <a:p>
            <a:endParaRPr lang="en-US" dirty="0"/>
          </a:p>
          <a:p>
            <a:r>
              <a:rPr lang="en-US" dirty="0"/>
              <a:t>  We need to turn to physically based models to get better 	estimates of current (and future) weather risks</a:t>
            </a:r>
          </a:p>
        </p:txBody>
      </p:sp>
    </p:spTree>
    <p:extLst>
      <p:ext uri="{BB962C8B-B14F-4D97-AF65-F5344CB8AC3E}">
        <p14:creationId xmlns:p14="http://schemas.microsoft.com/office/powerpoint/2010/main" val="3594724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0000FF"/>
                </a:solidFill>
              </a:rPr>
              <a:t>What Are Atlantic Historical TC Records Based On?</a:t>
            </a:r>
          </a:p>
        </p:txBody>
      </p:sp>
      <p:sp>
        <p:nvSpPr>
          <p:cNvPr id="3" name="Content Placeholder 2"/>
          <p:cNvSpPr>
            <a:spLocks noGrp="1"/>
          </p:cNvSpPr>
          <p:nvPr>
            <p:ph idx="1"/>
          </p:nvPr>
        </p:nvSpPr>
        <p:spPr>
          <a:xfrm>
            <a:off x="457200" y="1565695"/>
            <a:ext cx="8410755" cy="5042139"/>
          </a:xfrm>
        </p:spPr>
        <p:txBody>
          <a:bodyPr/>
          <a:lstStyle/>
          <a:p>
            <a:pPr>
              <a:spcBef>
                <a:spcPts val="1200"/>
              </a:spcBef>
              <a:buSzPct val="70000"/>
              <a:buBlip>
                <a:blip r:embed="rId2"/>
              </a:buBlip>
            </a:pPr>
            <a:r>
              <a:rPr lang="en-US" sz="2600" dirty="0"/>
              <a:t>Pre-1943: Anecdotal accounts from coastal cities and ships</a:t>
            </a:r>
          </a:p>
          <a:p>
            <a:pPr>
              <a:spcBef>
                <a:spcPts val="1200"/>
              </a:spcBef>
              <a:buSzPct val="70000"/>
              <a:buBlip>
                <a:blip r:embed="rId2"/>
              </a:buBlip>
            </a:pPr>
            <a:r>
              <a:rPr lang="en-US" sz="2600" dirty="0"/>
              <a:t>1943: Introduction of routine aircraft reconnaissance in 	Atlantic, western North Pacific</a:t>
            </a:r>
          </a:p>
          <a:p>
            <a:pPr>
              <a:spcBef>
                <a:spcPts val="1200"/>
              </a:spcBef>
              <a:buSzPct val="70000"/>
              <a:buBlip>
                <a:blip r:embed="rId2"/>
              </a:buBlip>
            </a:pPr>
            <a:r>
              <a:rPr lang="en-US" sz="2600" dirty="0"/>
              <a:t>1958: Inertial navigation permits quantitative  	measurement of wind speed at flight level</a:t>
            </a:r>
          </a:p>
          <a:p>
            <a:pPr>
              <a:spcBef>
                <a:spcPts val="1200"/>
              </a:spcBef>
              <a:buSzPct val="70000"/>
              <a:buBlip>
                <a:blip r:embed="rId2"/>
              </a:buBlip>
            </a:pPr>
            <a:r>
              <a:rPr lang="en-US" sz="2600" dirty="0"/>
              <a:t>1970: Complete global detection by satellites</a:t>
            </a:r>
          </a:p>
          <a:p>
            <a:pPr>
              <a:spcBef>
                <a:spcPts val="1200"/>
              </a:spcBef>
              <a:buSzPct val="70000"/>
              <a:buBlip>
                <a:blip r:embed="rId2"/>
              </a:buBlip>
            </a:pPr>
            <a:r>
              <a:rPr lang="en-US" sz="2600" dirty="0"/>
              <a:t>1978: Introduction of satellite scatterometry</a:t>
            </a:r>
          </a:p>
          <a:p>
            <a:pPr>
              <a:spcBef>
                <a:spcPts val="1200"/>
              </a:spcBef>
              <a:buSzPct val="70000"/>
              <a:buBlip>
                <a:blip r:embed="rId2"/>
              </a:buBlip>
            </a:pPr>
            <a:r>
              <a:rPr lang="en-US" sz="2600" dirty="0"/>
              <a:t>1987: Termination of airborne reconnaissance in western 	North Pacific</a:t>
            </a:r>
          </a:p>
        </p:txBody>
      </p:sp>
    </p:spTree>
    <p:extLst>
      <p:ext uri="{BB962C8B-B14F-4D97-AF65-F5344CB8AC3E}">
        <p14:creationId xmlns:p14="http://schemas.microsoft.com/office/powerpoint/2010/main" val="275013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711" y="1177818"/>
            <a:ext cx="8068072" cy="4002032"/>
          </a:xfrm>
          <a:prstGeom prst="rect">
            <a:avLst/>
          </a:prstGeom>
        </p:spPr>
      </p:pic>
      <p:sp>
        <p:nvSpPr>
          <p:cNvPr id="4" name="Title 3"/>
          <p:cNvSpPr>
            <a:spLocks noGrp="1"/>
          </p:cNvSpPr>
          <p:nvPr>
            <p:ph type="title"/>
          </p:nvPr>
        </p:nvSpPr>
        <p:spPr>
          <a:xfrm>
            <a:off x="457200" y="274638"/>
            <a:ext cx="8229600" cy="1016690"/>
          </a:xfrm>
        </p:spPr>
        <p:txBody>
          <a:bodyPr/>
          <a:lstStyle/>
          <a:p>
            <a:r>
              <a:rPr lang="en-US" sz="2800" dirty="0">
                <a:solidFill>
                  <a:srgbClr val="0000FF"/>
                </a:solidFill>
              </a:rPr>
              <a:t>Historical Records:</a:t>
            </a:r>
            <a:br>
              <a:rPr lang="en-US" sz="2800" dirty="0">
                <a:solidFill>
                  <a:srgbClr val="0000FF"/>
                </a:solidFill>
              </a:rPr>
            </a:br>
            <a:r>
              <a:rPr lang="en-US" sz="2800" dirty="0">
                <a:solidFill>
                  <a:srgbClr val="0000FF"/>
                </a:solidFill>
              </a:rPr>
              <a:t>Prior to ~1970, Many Storms Were Missed</a:t>
            </a:r>
          </a:p>
        </p:txBody>
      </p:sp>
      <p:sp>
        <p:nvSpPr>
          <p:cNvPr id="7" name="Rectangle 6"/>
          <p:cNvSpPr/>
          <p:nvPr/>
        </p:nvSpPr>
        <p:spPr>
          <a:xfrm>
            <a:off x="1017917" y="5344366"/>
            <a:ext cx="7277568"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1800" b="0" i="1" u="none"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rPr>
              <a:t>Major hurricanes in the North Atlantic</a:t>
            </a:r>
            <a:r>
              <a:rPr kumimoji="0" lang="en-US" sz="1800" b="0" i="1" u="none" strike="noStrike" kern="1200" cap="none" spc="0" normalizeH="0" baseline="0" noProof="0" dirty="0">
                <a:ln>
                  <a:noFill/>
                </a:ln>
                <a:solidFill>
                  <a:srgbClr val="44546A"/>
                </a:solidFill>
                <a:effectLst/>
                <a:uLnTx/>
                <a:uFillTx/>
                <a:latin typeface="Calibri" panose="020F0502020204030204" pitchFamily="34" charset="0"/>
                <a:ea typeface="Calibri" panose="020F0502020204030204" pitchFamily="34" charset="0"/>
                <a:cs typeface="Times New Roman" panose="02020603050405020304" pitchFamily="18" charset="0"/>
              </a:rPr>
              <a:t>, 1851-2016, smoothed using a 10-year running average. Shown in blue are storms that either passed through the chain of Lesser Antilles or made landfall in the continental U.S.; all other major hurricanes are shown in red. The dashed lines show the best fit trend lines for each data set. </a:t>
            </a:r>
          </a:p>
        </p:txBody>
      </p:sp>
    </p:spTree>
    <p:extLst>
      <p:ext uri="{BB962C8B-B14F-4D97-AF65-F5344CB8AC3E}">
        <p14:creationId xmlns:p14="http://schemas.microsoft.com/office/powerpoint/2010/main" val="3461939049"/>
      </p:ext>
    </p:extLst>
  </p:cSld>
  <p:clrMapOvr>
    <a:masterClrMapping/>
  </p:clrMapOvr>
</p:sld>
</file>

<file path=ppt/theme/theme1.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2A6F739F-3A09-4ADA-8776-2093663EFD9D}" vid="{40672A34-E831-4C6B-9417-51759A73FF00}"/>
    </a:ext>
  </a:extLst>
</a:theme>
</file>

<file path=ppt/theme/theme10.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iel2.potx" id="{250AC1EA-DA14-4220-9E36-111C7C5F504E}" vid="{0FB28C82-03FD-43C2-9C06-BBD8F4212DC3}"/>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4.xml><?xml version="1.0" encoding="utf-8"?>
<a:theme xmlns:a="http://schemas.openxmlformats.org/drawingml/2006/main" name="1_A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A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2A6F739F-3A09-4ADA-8776-2093663EFD9D}" vid="{40672A34-E831-4C6B-9417-51759A73FF00}"/>
    </a:ext>
  </a:ext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Ariel2</Template>
  <TotalTime>895</TotalTime>
  <Words>2440</Words>
  <Application>Microsoft Office PowerPoint</Application>
  <PresentationFormat>On-screen Show (4:3)</PresentationFormat>
  <Paragraphs>197</Paragraphs>
  <Slides>56</Slides>
  <Notes>10</Notes>
  <HiddenSlides>0</HiddenSlides>
  <MMClips>0</MMClips>
  <ScaleCrop>false</ScaleCrop>
  <HeadingPairs>
    <vt:vector size="8" baseType="variant">
      <vt:variant>
        <vt:lpstr>Fonts Used</vt:lpstr>
      </vt:variant>
      <vt:variant>
        <vt:i4>5</vt:i4>
      </vt:variant>
      <vt:variant>
        <vt:lpstr>Theme</vt:lpstr>
      </vt:variant>
      <vt:variant>
        <vt:i4>10</vt:i4>
      </vt:variant>
      <vt:variant>
        <vt:lpstr>Embedded OLE Servers</vt:lpstr>
      </vt:variant>
      <vt:variant>
        <vt:i4>1</vt:i4>
      </vt:variant>
      <vt:variant>
        <vt:lpstr>Slide Titles</vt:lpstr>
      </vt:variant>
      <vt:variant>
        <vt:i4>56</vt:i4>
      </vt:variant>
    </vt:vector>
  </HeadingPairs>
  <TitlesOfParts>
    <vt:vector size="72" baseType="lpstr">
      <vt:lpstr>Aptos Narrow</vt:lpstr>
      <vt:lpstr>Arial</vt:lpstr>
      <vt:lpstr>Calibri</vt:lpstr>
      <vt:lpstr>Calibri Light</vt:lpstr>
      <vt:lpstr>Times New Roman</vt:lpstr>
      <vt:lpstr>6_Office Theme</vt:lpstr>
      <vt:lpstr>10_Office Theme</vt:lpstr>
      <vt:lpstr>8_Office Theme</vt:lpstr>
      <vt:lpstr>1_Ariel</vt:lpstr>
      <vt:lpstr>Ariel</vt:lpstr>
      <vt:lpstr>2_Office Theme</vt:lpstr>
      <vt:lpstr>3_Office Theme</vt:lpstr>
      <vt:lpstr>12_Office Theme</vt:lpstr>
      <vt:lpstr>4_Office Theme</vt:lpstr>
      <vt:lpstr>1_Office Theme</vt:lpstr>
      <vt:lpstr>Equation</vt:lpstr>
      <vt:lpstr> Trends and Volatility in Tropical Cyclone Risk </vt:lpstr>
      <vt:lpstr>Program</vt:lpstr>
      <vt:lpstr>Flawed Basis of Current Risk Modeling</vt:lpstr>
      <vt:lpstr>Why Natural Hazard Risks are Dominated by Extreme Events:</vt:lpstr>
      <vt:lpstr>PowerPoint Presentation</vt:lpstr>
      <vt:lpstr>PowerPoint Presentation</vt:lpstr>
      <vt:lpstr>Historical Records</vt:lpstr>
      <vt:lpstr>What Are Atlantic Historical TC Records Based On?</vt:lpstr>
      <vt:lpstr>Historical Records: Prior to ~1970, Many Storms Were Missed</vt:lpstr>
      <vt:lpstr>Historically Based Risk Assessments Are Now A Poor Guide to the Present</vt:lpstr>
      <vt:lpstr>Example:  Flooding from Hurricane Harvey, 2017</vt:lpstr>
      <vt:lpstr>Bringing Physics to Tropical Cyclone Risk Assessment </vt:lpstr>
      <vt:lpstr>PowerPoint Presentation</vt:lpstr>
      <vt:lpstr>PowerPoint Presentation</vt:lpstr>
      <vt:lpstr>What it Takes to Simulate a Hurricane Accurately</vt:lpstr>
      <vt:lpstr>Using Physics to Assess Hurricane Risk</vt:lpstr>
      <vt:lpstr>MIT Synthetic Hurricanes</vt:lpstr>
      <vt:lpstr>Risk Assessment Approach:</vt:lpstr>
      <vt:lpstr>PowerPoint Presentation</vt:lpstr>
      <vt:lpstr>PowerPoint Presentation</vt:lpstr>
      <vt:lpstr>PowerPoint Presentation</vt:lpstr>
      <vt:lpstr>Cumulative Distribution of Storm Lifetime Peak Wind Speed, with Sample of 1755 Synthetic Tracks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Modeling TC Loss:  The Importance of Volatility</vt:lpstr>
      <vt:lpstr>Strategy</vt:lpstr>
      <vt:lpstr>Synthetic Event Set</vt:lpstr>
      <vt:lpstr>Coastal Gates Locations</vt:lpstr>
      <vt:lpstr>Coastal Gate Landfall Counts</vt:lpstr>
      <vt:lpstr>Time series of Landfall Power Dissipation Using All 20,000 Synthetic TCs</vt:lpstr>
      <vt:lpstr>PowerPoint Presentation</vt:lpstr>
      <vt:lpstr>Procedure</vt:lpstr>
      <vt:lpstr>Simple Damage Function</vt:lpstr>
      <vt:lpstr>Example (one of 10,000):</vt:lpstr>
      <vt:lpstr>How many years of record would it take to make a robust estimate of average annual loss (AAL)?</vt:lpstr>
      <vt:lpstr>Take 22-member subset of full 11,781 blocks containing major coastal cities:</vt:lpstr>
      <vt:lpstr>Even More Volatility</vt:lpstr>
      <vt:lpstr>Less Robust AAL</vt:lpstr>
      <vt:lpstr>Modeling Business Performance (Very Simple Case)</vt:lpstr>
      <vt:lpstr>Here is 100 of 10,000 time series of the company’s capital over 100 years:</vt:lpstr>
      <vt:lpstr>Here is the probability density of capital using all 10,000 times series:</vt:lpstr>
      <vt:lpstr>Run business again, this time letting CO2 increase by 1% per year</vt:lpstr>
      <vt:lpstr>PowerPoint Presentation</vt:lpstr>
      <vt:lpstr>Probability density of capital using all 10,000 times series, increasing CO2 :</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Trends and Volatility in Tropical Cyclone Risk </dc:title>
  <dc:creator>Kerry Emanuel</dc:creator>
  <cp:lastModifiedBy>Kerry Andrew Emanuel</cp:lastModifiedBy>
  <cp:revision>22</cp:revision>
  <dcterms:created xsi:type="dcterms:W3CDTF">2024-09-30T10:13:38Z</dcterms:created>
  <dcterms:modified xsi:type="dcterms:W3CDTF">2024-10-09T11:40:07Z</dcterms:modified>
</cp:coreProperties>
</file>