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6" r:id="rId4"/>
    <p:sldId id="258" r:id="rId5"/>
    <p:sldId id="259" r:id="rId6"/>
    <p:sldId id="260" r:id="rId7"/>
    <p:sldId id="263" r:id="rId8"/>
    <p:sldId id="264" r:id="rId9"/>
    <p:sldId id="261" r:id="rId10"/>
    <p:sldId id="262" r:id="rId11"/>
    <p:sldId id="265" r:id="rId12"/>
    <p:sldId id="266" r:id="rId13"/>
    <p:sldId id="267" r:id="rId14"/>
    <p:sldId id="268" r:id="rId15"/>
    <p:sldId id="269"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1426"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12/28/2019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96442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12/28/2019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87716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12/28/2019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1929749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5F4971C-61DC-4C5E-857F-25406E63DA90}"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12/28/2019</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93E156-2C73-4C95-879A-65C07F9ADC39}"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057151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5F4971C-61DC-4C5E-857F-25406E63DA90}"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12/28/2019</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93E156-2C73-4C95-879A-65C07F9ADC39}"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070393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5F4971C-61DC-4C5E-857F-25406E63DA90}"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12/28/2019</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93E156-2C73-4C95-879A-65C07F9ADC39}"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694206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5F4971C-61DC-4C5E-857F-25406E63DA90}"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12/28/2019</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93E156-2C73-4C95-879A-65C07F9ADC39}"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63983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5F4971C-61DC-4C5E-857F-25406E63DA90}"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12/28/2019</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93E156-2C73-4C95-879A-65C07F9ADC39}"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740659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5F4971C-61DC-4C5E-857F-25406E63DA90}"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12/28/2019</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93E156-2C73-4C95-879A-65C07F9ADC39}"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048631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5F4971C-61DC-4C5E-857F-25406E63DA90}"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12/28/2019</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93E156-2C73-4C95-879A-65C07F9ADC39}"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645859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5F4971C-61DC-4C5E-857F-25406E63DA90}"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12/28/2019</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93E156-2C73-4C95-879A-65C07F9ADC39}"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110336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12/28/2019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252690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5F4971C-61DC-4C5E-857F-25406E63DA90}"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12/28/2019</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93E156-2C73-4C95-879A-65C07F9ADC39}"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525966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5F4971C-61DC-4C5E-857F-25406E63DA90}"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12/28/2019</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93E156-2C73-4C95-879A-65C07F9ADC39}"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180747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5F4971C-61DC-4C5E-857F-25406E63DA90}"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12/28/2019</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93E156-2C73-4C95-879A-65C07F9ADC39}"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45636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t>12/28/2019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55225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t>12/28/2019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8937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t>12/28/2019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35298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t>12/28/2019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581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t>12/28/2019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64959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12/28/2019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0283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12/28/2019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02509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t>12/28/2019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t>‹#›</a:t>
            </a:fld>
            <a:endParaRPr lang="en-US"/>
          </a:p>
        </p:txBody>
      </p:sp>
    </p:spTree>
    <p:extLst>
      <p:ext uri="{BB962C8B-B14F-4D97-AF65-F5344CB8AC3E}">
        <p14:creationId xmlns:p14="http://schemas.microsoft.com/office/powerpoint/2010/main" val="204577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5F4971C-61DC-4C5E-857F-25406E63DA9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12/28/2019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93E156-2C73-4C95-879A-65C07F9ADC3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49834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17.xml"/><Relationship Id="rId1" Type="http://schemas.openxmlformats.org/officeDocument/2006/relationships/vmlDrawing" Target="../drawings/vmlDrawing6.vml"/><Relationship Id="rId6" Type="http://schemas.openxmlformats.org/officeDocument/2006/relationships/image" Target="../media/image16.wmf"/><Relationship Id="rId5" Type="http://schemas.openxmlformats.org/officeDocument/2006/relationships/oleObject" Target="../embeddings/oleObject13.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5.bin"/></Relationships>
</file>

<file path=ppt/slides/_rels/slide11.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17.xml"/><Relationship Id="rId1" Type="http://schemas.openxmlformats.org/officeDocument/2006/relationships/vmlDrawing" Target="../drawings/vmlDrawing7.vml"/><Relationship Id="rId6" Type="http://schemas.openxmlformats.org/officeDocument/2006/relationships/image" Target="../media/image20.wmf"/><Relationship Id="rId5" Type="http://schemas.openxmlformats.org/officeDocument/2006/relationships/oleObject" Target="../embeddings/oleObject17.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9.bin"/></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7.xml"/><Relationship Id="rId1" Type="http://schemas.openxmlformats.org/officeDocument/2006/relationships/vmlDrawing" Target="../drawings/vmlDrawing8.vml"/><Relationship Id="rId6" Type="http://schemas.openxmlformats.org/officeDocument/2006/relationships/image" Target="../media/image25.wmf"/><Relationship Id="rId5" Type="http://schemas.openxmlformats.org/officeDocument/2006/relationships/oleObject" Target="../embeddings/oleObject21.bin"/><Relationship Id="rId4" Type="http://schemas.openxmlformats.org/officeDocument/2006/relationships/image" Target="../media/image24.wmf"/></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2.wmf"/><Relationship Id="rId5" Type="http://schemas.openxmlformats.org/officeDocument/2006/relationships/oleObject" Target="../embeddings/oleObject11.bin"/><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76928"/>
            <a:ext cx="6858000" cy="3133035"/>
          </a:xfrm>
        </p:spPr>
        <p:txBody>
          <a:bodyPr>
            <a:normAutofit fontScale="90000"/>
          </a:bodyPr>
          <a:lstStyle/>
          <a:p>
            <a:r>
              <a:rPr lang="en-US" b="1" dirty="0" smtClean="0">
                <a:solidFill>
                  <a:srgbClr val="FFFF00"/>
                </a:solidFill>
              </a:rPr>
              <a:t>PV-Thinking and Tropical Cyclones:</a:t>
            </a:r>
            <a:br>
              <a:rPr lang="en-US" b="1" dirty="0" smtClean="0">
                <a:solidFill>
                  <a:srgbClr val="FFFF00"/>
                </a:solidFill>
              </a:rPr>
            </a:br>
            <a:r>
              <a:rPr lang="en-US" b="1" dirty="0" smtClean="0">
                <a:solidFill>
                  <a:srgbClr val="FFFF00"/>
                </a:solidFill>
              </a:rPr>
              <a:t>Wayne Schubert’s Contribution to Balanced Vortex Dynamics</a:t>
            </a:r>
            <a:endParaRPr lang="en-US" b="1" dirty="0">
              <a:solidFill>
                <a:srgbClr val="FFFF00"/>
              </a:solidFill>
            </a:endParaRPr>
          </a:p>
        </p:txBody>
      </p:sp>
      <p:sp>
        <p:nvSpPr>
          <p:cNvPr id="3" name="Subtitle 2"/>
          <p:cNvSpPr>
            <a:spLocks noGrp="1"/>
          </p:cNvSpPr>
          <p:nvPr>
            <p:ph type="subTitle" idx="1"/>
          </p:nvPr>
        </p:nvSpPr>
        <p:spPr>
          <a:xfrm>
            <a:off x="1052258" y="4711882"/>
            <a:ext cx="6858000" cy="1655762"/>
          </a:xfrm>
        </p:spPr>
        <p:txBody>
          <a:bodyPr>
            <a:normAutofit/>
          </a:bodyPr>
          <a:lstStyle/>
          <a:p>
            <a:r>
              <a:rPr lang="en-US" sz="2400" dirty="0" smtClean="0">
                <a:solidFill>
                  <a:srgbClr val="FFFF00"/>
                </a:solidFill>
              </a:rPr>
              <a:t>Kerry Emanuel</a:t>
            </a:r>
          </a:p>
          <a:p>
            <a:r>
              <a:rPr lang="en-US" sz="2400" dirty="0" smtClean="0">
                <a:solidFill>
                  <a:srgbClr val="FFFF00"/>
                </a:solidFill>
              </a:rPr>
              <a:t>Lorenz Center</a:t>
            </a:r>
          </a:p>
          <a:p>
            <a:r>
              <a:rPr lang="en-US" sz="2400" dirty="0" smtClean="0">
                <a:solidFill>
                  <a:srgbClr val="FFFF00"/>
                </a:solidFill>
              </a:rPr>
              <a:t>MIT</a:t>
            </a:r>
            <a:endParaRPr lang="en-US" sz="2400" dirty="0">
              <a:solidFill>
                <a:srgbClr val="FFFF00"/>
              </a:solidFill>
            </a:endParaRPr>
          </a:p>
        </p:txBody>
      </p:sp>
    </p:spTree>
    <p:extLst>
      <p:ext uri="{BB962C8B-B14F-4D97-AF65-F5344CB8AC3E}">
        <p14:creationId xmlns:p14="http://schemas.microsoft.com/office/powerpoint/2010/main" val="3518240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14427" cy="1414560"/>
          </a:xfrm>
        </p:spPr>
        <p:txBody>
          <a:bodyPr>
            <a:normAutofit fontScale="90000"/>
          </a:bodyPr>
          <a:lstStyle/>
          <a:p>
            <a:r>
              <a:rPr lang="en-US" sz="3200" dirty="0" smtClean="0"/>
              <a:t>Wayne Schubert* extended the </a:t>
            </a:r>
            <a:r>
              <a:rPr lang="en-US" sz="3200" dirty="0" err="1" smtClean="0"/>
              <a:t>semigeostrophic</a:t>
            </a:r>
            <a:r>
              <a:rPr lang="en-US" sz="3200" dirty="0" smtClean="0"/>
              <a:t> framework to “</a:t>
            </a:r>
            <a:r>
              <a:rPr lang="en-US" sz="3200" dirty="0" err="1" smtClean="0"/>
              <a:t>semigradient</a:t>
            </a:r>
            <a:r>
              <a:rPr lang="en-US" sz="3200" dirty="0" smtClean="0"/>
              <a:t>” axisymmetric vortices</a:t>
            </a:r>
            <a:endParaRPr lang="en-US" sz="3200" dirty="0"/>
          </a:p>
        </p:txBody>
      </p:sp>
      <p:sp>
        <p:nvSpPr>
          <p:cNvPr id="3" name="Rectangle 2"/>
          <p:cNvSpPr/>
          <p:nvPr/>
        </p:nvSpPr>
        <p:spPr>
          <a:xfrm>
            <a:off x="1214547" y="6155058"/>
            <a:ext cx="6707926" cy="523220"/>
          </a:xfrm>
          <a:prstGeom prst="rect">
            <a:avLst/>
          </a:prstGeom>
        </p:spPr>
        <p:txBody>
          <a:bodyPr wrap="square">
            <a:spAutoFit/>
          </a:bodyPr>
          <a:lstStyle/>
          <a:p>
            <a:r>
              <a:rPr lang="en-US" sz="1400" dirty="0" smtClean="0">
                <a:latin typeface="Segoe UI" panose="020B0502040204020203" pitchFamily="34" charset="0"/>
              </a:rPr>
              <a:t>*Schubert</a:t>
            </a:r>
            <a:r>
              <a:rPr lang="en-US" sz="1400" dirty="0">
                <a:latin typeface="Segoe UI" panose="020B0502040204020203" pitchFamily="34" charset="0"/>
              </a:rPr>
              <a:t>, W. H., and J. J. Hack, 1983: </a:t>
            </a:r>
            <a:r>
              <a:rPr lang="en-US" sz="1400" i="1" dirty="0">
                <a:latin typeface="Segoe UI" panose="020B0502040204020203" pitchFamily="34" charset="0"/>
              </a:rPr>
              <a:t>Transformed Eliassen-balanced vortex model</a:t>
            </a:r>
            <a:r>
              <a:rPr lang="en-US" sz="1400" dirty="0">
                <a:latin typeface="Segoe UI" panose="020B0502040204020203" pitchFamily="34" charset="0"/>
              </a:rPr>
              <a:t>. </a:t>
            </a:r>
            <a:r>
              <a:rPr lang="en-US" sz="1400" i="1" dirty="0">
                <a:latin typeface="Segoe UI" panose="020B0502040204020203" pitchFamily="34" charset="0"/>
              </a:rPr>
              <a:t>J. Atmos. Sci.</a:t>
            </a:r>
            <a:r>
              <a:rPr lang="en-US" sz="1400" dirty="0">
                <a:latin typeface="Segoe UI" panose="020B0502040204020203" pitchFamily="34" charset="0"/>
              </a:rPr>
              <a:t>, </a:t>
            </a:r>
            <a:r>
              <a:rPr lang="en-US" sz="1400" b="1" dirty="0">
                <a:latin typeface="Segoe UI" panose="020B0502040204020203" pitchFamily="34" charset="0"/>
              </a:rPr>
              <a:t>40,</a:t>
            </a:r>
            <a:r>
              <a:rPr lang="en-US" sz="1400" dirty="0">
                <a:latin typeface="Segoe UI" panose="020B0502040204020203" pitchFamily="34" charset="0"/>
              </a:rPr>
              <a:t> 1571-1583.</a:t>
            </a:r>
            <a:endParaRPr lang="en-US" sz="1400" dirty="0"/>
          </a:p>
        </p:txBody>
      </p:sp>
      <p:graphicFrame>
        <p:nvGraphicFramePr>
          <p:cNvPr id="4" name="Object 3"/>
          <p:cNvGraphicFramePr>
            <a:graphicFrameLocks noChangeAspect="1"/>
          </p:cNvGraphicFramePr>
          <p:nvPr>
            <p:extLst>
              <p:ext uri="{D42A27DB-BD31-4B8C-83A1-F6EECF244321}">
                <p14:modId xmlns:p14="http://schemas.microsoft.com/office/powerpoint/2010/main" val="3953932320"/>
              </p:ext>
            </p:extLst>
          </p:nvPr>
        </p:nvGraphicFramePr>
        <p:xfrm>
          <a:off x="4624545" y="1689198"/>
          <a:ext cx="3608253" cy="947931"/>
        </p:xfrm>
        <a:graphic>
          <a:graphicData uri="http://schemas.openxmlformats.org/presentationml/2006/ole">
            <mc:AlternateContent xmlns:mc="http://schemas.openxmlformats.org/markup-compatibility/2006">
              <mc:Choice xmlns:v="urn:schemas-microsoft-com:vml" Requires="v">
                <p:oleObj spid="_x0000_s6166" name="Equation" r:id="rId3" imgW="1498320" imgH="393480" progId="Equation.DSMT4">
                  <p:embed/>
                </p:oleObj>
              </mc:Choice>
              <mc:Fallback>
                <p:oleObj name="Equation" r:id="rId3" imgW="1498320" imgH="393480" progId="Equation.DSMT4">
                  <p:embed/>
                  <p:pic>
                    <p:nvPicPr>
                      <p:cNvPr id="0" name=""/>
                      <p:cNvPicPr/>
                      <p:nvPr/>
                    </p:nvPicPr>
                    <p:blipFill>
                      <a:blip r:embed="rId4"/>
                      <a:stretch>
                        <a:fillRect/>
                      </a:stretch>
                    </p:blipFill>
                    <p:spPr>
                      <a:xfrm>
                        <a:off x="4624545" y="1689198"/>
                        <a:ext cx="3608253" cy="947931"/>
                      </a:xfrm>
                      <a:prstGeom prst="rect">
                        <a:avLst/>
                      </a:prstGeom>
                    </p:spPr>
                  </p:pic>
                </p:oleObj>
              </mc:Fallback>
            </mc:AlternateContent>
          </a:graphicData>
        </a:graphic>
      </p:graphicFrame>
      <p:sp>
        <p:nvSpPr>
          <p:cNvPr id="5" name="TextBox 4"/>
          <p:cNvSpPr txBox="1"/>
          <p:nvPr/>
        </p:nvSpPr>
        <p:spPr>
          <a:xfrm>
            <a:off x="558412" y="1875135"/>
            <a:ext cx="3050327" cy="461665"/>
          </a:xfrm>
          <a:prstGeom prst="rect">
            <a:avLst/>
          </a:prstGeom>
          <a:noFill/>
        </p:spPr>
        <p:txBody>
          <a:bodyPr wrap="square" rtlCol="0">
            <a:spAutoFit/>
          </a:bodyPr>
          <a:lstStyle/>
          <a:p>
            <a:r>
              <a:rPr lang="en-US" sz="2400" dirty="0" smtClean="0"/>
              <a:t>Coordinate transform:</a:t>
            </a:r>
            <a:endParaRPr lang="en-US"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3094608496"/>
              </p:ext>
            </p:extLst>
          </p:nvPr>
        </p:nvGraphicFramePr>
        <p:xfrm>
          <a:off x="2700593" y="2854341"/>
          <a:ext cx="3197637" cy="403305"/>
        </p:xfrm>
        <a:graphic>
          <a:graphicData uri="http://schemas.openxmlformats.org/presentationml/2006/ole">
            <mc:AlternateContent xmlns:mc="http://schemas.openxmlformats.org/markup-compatibility/2006">
              <mc:Choice xmlns:v="urn:schemas-microsoft-com:vml" Requires="v">
                <p:oleObj spid="_x0000_s6167" name="Equation" r:id="rId5" imgW="1409400" imgH="177480" progId="Equation.DSMT4">
                  <p:embed/>
                </p:oleObj>
              </mc:Choice>
              <mc:Fallback>
                <p:oleObj name="Equation" r:id="rId5" imgW="1409400" imgH="177480" progId="Equation.DSMT4">
                  <p:embed/>
                  <p:pic>
                    <p:nvPicPr>
                      <p:cNvPr id="0" name=""/>
                      <p:cNvPicPr/>
                      <p:nvPr/>
                    </p:nvPicPr>
                    <p:blipFill>
                      <a:blip r:embed="rId6"/>
                      <a:stretch>
                        <a:fillRect/>
                      </a:stretch>
                    </p:blipFill>
                    <p:spPr>
                      <a:xfrm>
                        <a:off x="2700593" y="2854341"/>
                        <a:ext cx="3197637" cy="403305"/>
                      </a:xfrm>
                      <a:prstGeom prst="rect">
                        <a:avLst/>
                      </a:prstGeom>
                    </p:spPr>
                  </p:pic>
                </p:oleObj>
              </mc:Fallback>
            </mc:AlternateContent>
          </a:graphicData>
        </a:graphic>
      </p:graphicFrame>
      <p:sp>
        <p:nvSpPr>
          <p:cNvPr id="7" name="TextBox 6"/>
          <p:cNvSpPr txBox="1"/>
          <p:nvPr/>
        </p:nvSpPr>
        <p:spPr>
          <a:xfrm>
            <a:off x="603782" y="3703596"/>
            <a:ext cx="3050327" cy="461665"/>
          </a:xfrm>
          <a:prstGeom prst="rect">
            <a:avLst/>
          </a:prstGeom>
          <a:noFill/>
        </p:spPr>
        <p:txBody>
          <a:bodyPr wrap="square" rtlCol="0">
            <a:spAutoFit/>
          </a:bodyPr>
          <a:lstStyle/>
          <a:p>
            <a:r>
              <a:rPr lang="en-US" sz="2400" dirty="0" smtClean="0"/>
              <a:t>Potential vorticity:</a:t>
            </a:r>
            <a:endParaRPr lang="en-US" sz="2400" dirty="0"/>
          </a:p>
        </p:txBody>
      </p:sp>
      <p:graphicFrame>
        <p:nvGraphicFramePr>
          <p:cNvPr id="8" name="Object 7"/>
          <p:cNvGraphicFramePr>
            <a:graphicFrameLocks noChangeAspect="1"/>
          </p:cNvGraphicFramePr>
          <p:nvPr>
            <p:extLst>
              <p:ext uri="{D42A27DB-BD31-4B8C-83A1-F6EECF244321}">
                <p14:modId xmlns:p14="http://schemas.microsoft.com/office/powerpoint/2010/main" val="1801622298"/>
              </p:ext>
            </p:extLst>
          </p:nvPr>
        </p:nvGraphicFramePr>
        <p:xfrm>
          <a:off x="4714219" y="3448933"/>
          <a:ext cx="2134287" cy="978215"/>
        </p:xfrm>
        <a:graphic>
          <a:graphicData uri="http://schemas.openxmlformats.org/presentationml/2006/ole">
            <mc:AlternateContent xmlns:mc="http://schemas.openxmlformats.org/markup-compatibility/2006">
              <mc:Choice xmlns:v="urn:schemas-microsoft-com:vml" Requires="v">
                <p:oleObj spid="_x0000_s6168" name="Equation" r:id="rId7" imgW="914400" imgH="419040" progId="Equation.DSMT4">
                  <p:embed/>
                </p:oleObj>
              </mc:Choice>
              <mc:Fallback>
                <p:oleObj name="Equation" r:id="rId7" imgW="914400" imgH="419040" progId="Equation.DSMT4">
                  <p:embed/>
                  <p:pic>
                    <p:nvPicPr>
                      <p:cNvPr id="0" name=""/>
                      <p:cNvPicPr/>
                      <p:nvPr/>
                    </p:nvPicPr>
                    <p:blipFill>
                      <a:blip r:embed="rId8"/>
                      <a:stretch>
                        <a:fillRect/>
                      </a:stretch>
                    </p:blipFill>
                    <p:spPr>
                      <a:xfrm>
                        <a:off x="4714219" y="3448933"/>
                        <a:ext cx="2134287" cy="978215"/>
                      </a:xfrm>
                      <a:prstGeom prst="rect">
                        <a:avLst/>
                      </a:prstGeom>
                    </p:spPr>
                  </p:pic>
                </p:oleObj>
              </mc:Fallback>
            </mc:AlternateContent>
          </a:graphicData>
        </a:graphic>
      </p:graphicFrame>
      <p:sp>
        <p:nvSpPr>
          <p:cNvPr id="9" name="TextBox 8"/>
          <p:cNvSpPr txBox="1"/>
          <p:nvPr/>
        </p:nvSpPr>
        <p:spPr>
          <a:xfrm>
            <a:off x="603782" y="4878911"/>
            <a:ext cx="1776451" cy="461665"/>
          </a:xfrm>
          <a:prstGeom prst="rect">
            <a:avLst/>
          </a:prstGeom>
          <a:noFill/>
        </p:spPr>
        <p:txBody>
          <a:bodyPr wrap="square" rtlCol="0">
            <a:spAutoFit/>
          </a:bodyPr>
          <a:lstStyle/>
          <a:p>
            <a:r>
              <a:rPr lang="en-US" sz="2400" dirty="0" smtClean="0"/>
              <a:t>Invertibility:</a:t>
            </a:r>
            <a:endParaRPr lang="en-US" sz="2400" dirty="0"/>
          </a:p>
        </p:txBody>
      </p:sp>
      <p:graphicFrame>
        <p:nvGraphicFramePr>
          <p:cNvPr id="10" name="Object 9"/>
          <p:cNvGraphicFramePr>
            <a:graphicFrameLocks noChangeAspect="1"/>
          </p:cNvGraphicFramePr>
          <p:nvPr>
            <p:extLst>
              <p:ext uri="{D42A27DB-BD31-4B8C-83A1-F6EECF244321}">
                <p14:modId xmlns:p14="http://schemas.microsoft.com/office/powerpoint/2010/main" val="143530371"/>
              </p:ext>
            </p:extLst>
          </p:nvPr>
        </p:nvGraphicFramePr>
        <p:xfrm>
          <a:off x="3644616" y="4611211"/>
          <a:ext cx="4696711" cy="997067"/>
        </p:xfrm>
        <a:graphic>
          <a:graphicData uri="http://schemas.openxmlformats.org/presentationml/2006/ole">
            <mc:AlternateContent xmlns:mc="http://schemas.openxmlformats.org/markup-compatibility/2006">
              <mc:Choice xmlns:v="urn:schemas-microsoft-com:vml" Requires="v">
                <p:oleObj spid="_x0000_s6169" name="Equation" r:id="rId9" imgW="2273040" imgH="482400" progId="Equation.DSMT4">
                  <p:embed/>
                </p:oleObj>
              </mc:Choice>
              <mc:Fallback>
                <p:oleObj name="Equation" r:id="rId9" imgW="2273040" imgH="482400" progId="Equation.DSMT4">
                  <p:embed/>
                  <p:pic>
                    <p:nvPicPr>
                      <p:cNvPr id="0" name=""/>
                      <p:cNvPicPr/>
                      <p:nvPr/>
                    </p:nvPicPr>
                    <p:blipFill>
                      <a:blip r:embed="rId10"/>
                      <a:stretch>
                        <a:fillRect/>
                      </a:stretch>
                    </p:blipFill>
                    <p:spPr>
                      <a:xfrm>
                        <a:off x="3644616" y="4611211"/>
                        <a:ext cx="4696711" cy="997067"/>
                      </a:xfrm>
                      <a:prstGeom prst="rect">
                        <a:avLst/>
                      </a:prstGeom>
                    </p:spPr>
                  </p:pic>
                </p:oleObj>
              </mc:Fallback>
            </mc:AlternateContent>
          </a:graphicData>
        </a:graphic>
      </p:graphicFrame>
    </p:spTree>
    <p:extLst>
      <p:ext uri="{BB962C8B-B14F-4D97-AF65-F5344CB8AC3E}">
        <p14:creationId xmlns:p14="http://schemas.microsoft.com/office/powerpoint/2010/main" val="13227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5206"/>
          </a:xfrm>
        </p:spPr>
        <p:txBody>
          <a:bodyPr>
            <a:normAutofit/>
          </a:bodyPr>
          <a:lstStyle/>
          <a:p>
            <a:r>
              <a:rPr lang="en-US" dirty="0" smtClean="0"/>
              <a:t>Eady Analogy</a:t>
            </a:r>
            <a:endParaRPr lang="en-US" dirty="0"/>
          </a:p>
        </p:txBody>
      </p:sp>
      <p:sp>
        <p:nvSpPr>
          <p:cNvPr id="3" name="TextBox 2"/>
          <p:cNvSpPr txBox="1"/>
          <p:nvPr/>
        </p:nvSpPr>
        <p:spPr>
          <a:xfrm>
            <a:off x="444984" y="1146030"/>
            <a:ext cx="8547197" cy="461665"/>
          </a:xfrm>
          <a:prstGeom prst="rect">
            <a:avLst/>
          </a:prstGeom>
          <a:noFill/>
        </p:spPr>
        <p:txBody>
          <a:bodyPr wrap="square" rtlCol="0">
            <a:spAutoFit/>
          </a:bodyPr>
          <a:lstStyle/>
          <a:p>
            <a:r>
              <a:rPr lang="en-US" sz="2400" dirty="0" smtClean="0"/>
              <a:t>Except for their eyes, TCs are nearly zero “saturation PV” vortices</a:t>
            </a: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1195267691"/>
              </p:ext>
            </p:extLst>
          </p:nvPr>
        </p:nvGraphicFramePr>
        <p:xfrm>
          <a:off x="2967737" y="1607695"/>
          <a:ext cx="2914205" cy="1028543"/>
        </p:xfrm>
        <a:graphic>
          <a:graphicData uri="http://schemas.openxmlformats.org/presentationml/2006/ole">
            <mc:AlternateContent xmlns:mc="http://schemas.openxmlformats.org/markup-compatibility/2006">
              <mc:Choice xmlns:v="urn:schemas-microsoft-com:vml" Requires="v">
                <p:oleObj spid="_x0000_s7191" name="Equation" r:id="rId3" imgW="1295280" imgH="457200" progId="Equation.DSMT4">
                  <p:embed/>
                </p:oleObj>
              </mc:Choice>
              <mc:Fallback>
                <p:oleObj name="Equation" r:id="rId3" imgW="1295280" imgH="457200" progId="Equation.DSMT4">
                  <p:embed/>
                  <p:pic>
                    <p:nvPicPr>
                      <p:cNvPr id="0" name=""/>
                      <p:cNvPicPr/>
                      <p:nvPr/>
                    </p:nvPicPr>
                    <p:blipFill>
                      <a:blip r:embed="rId4"/>
                      <a:stretch>
                        <a:fillRect/>
                      </a:stretch>
                    </p:blipFill>
                    <p:spPr>
                      <a:xfrm>
                        <a:off x="2967737" y="1607695"/>
                        <a:ext cx="2914205" cy="1028543"/>
                      </a:xfrm>
                      <a:prstGeom prst="rect">
                        <a:avLst/>
                      </a:prstGeom>
                    </p:spPr>
                  </p:pic>
                </p:oleObj>
              </mc:Fallback>
            </mc:AlternateContent>
          </a:graphicData>
        </a:graphic>
      </p:graphicFrame>
      <p:sp>
        <p:nvSpPr>
          <p:cNvPr id="5" name="TextBox 4"/>
          <p:cNvSpPr txBox="1"/>
          <p:nvPr/>
        </p:nvSpPr>
        <p:spPr>
          <a:xfrm>
            <a:off x="600293" y="2643429"/>
            <a:ext cx="7943414" cy="461665"/>
          </a:xfrm>
          <a:prstGeom prst="rect">
            <a:avLst/>
          </a:prstGeom>
          <a:noFill/>
        </p:spPr>
        <p:txBody>
          <a:bodyPr wrap="square" rtlCol="0">
            <a:spAutoFit/>
          </a:bodyPr>
          <a:lstStyle/>
          <a:p>
            <a:r>
              <a:rPr lang="en-US" sz="2400" dirty="0" smtClean="0"/>
              <a:t>Neutrality to slantwise moist convection</a:t>
            </a:r>
            <a:endParaRPr lang="en-US" sz="2400" dirty="0"/>
          </a:p>
        </p:txBody>
      </p:sp>
      <p:sp>
        <p:nvSpPr>
          <p:cNvPr id="6" name="TextBox 5"/>
          <p:cNvSpPr txBox="1"/>
          <p:nvPr/>
        </p:nvSpPr>
        <p:spPr>
          <a:xfrm>
            <a:off x="627636" y="3588904"/>
            <a:ext cx="1776451" cy="461665"/>
          </a:xfrm>
          <a:prstGeom prst="rect">
            <a:avLst/>
          </a:prstGeom>
          <a:noFill/>
        </p:spPr>
        <p:txBody>
          <a:bodyPr wrap="square" rtlCol="0">
            <a:spAutoFit/>
          </a:bodyPr>
          <a:lstStyle/>
          <a:p>
            <a:r>
              <a:rPr lang="en-US" sz="2400" dirty="0" smtClean="0"/>
              <a:t>Invertibility:</a:t>
            </a:r>
            <a:endParaRPr lang="en-US" sz="2400" dirty="0"/>
          </a:p>
        </p:txBody>
      </p:sp>
      <p:graphicFrame>
        <p:nvGraphicFramePr>
          <p:cNvPr id="7" name="Object 6"/>
          <p:cNvGraphicFramePr>
            <a:graphicFrameLocks noChangeAspect="1"/>
          </p:cNvGraphicFramePr>
          <p:nvPr>
            <p:extLst>
              <p:ext uri="{D42A27DB-BD31-4B8C-83A1-F6EECF244321}">
                <p14:modId xmlns:p14="http://schemas.microsoft.com/office/powerpoint/2010/main" val="556429205"/>
              </p:ext>
            </p:extLst>
          </p:nvPr>
        </p:nvGraphicFramePr>
        <p:xfrm>
          <a:off x="3047432" y="3312488"/>
          <a:ext cx="3733875" cy="990620"/>
        </p:xfrm>
        <a:graphic>
          <a:graphicData uri="http://schemas.openxmlformats.org/presentationml/2006/ole">
            <mc:AlternateContent xmlns:mc="http://schemas.openxmlformats.org/markup-compatibility/2006">
              <mc:Choice xmlns:v="urn:schemas-microsoft-com:vml" Requires="v">
                <p:oleObj spid="_x0000_s7192" name="Equation" r:id="rId5" imgW="1866600" imgH="495000" progId="Equation.DSMT4">
                  <p:embed/>
                </p:oleObj>
              </mc:Choice>
              <mc:Fallback>
                <p:oleObj name="Equation" r:id="rId5" imgW="1866600" imgH="495000" progId="Equation.DSMT4">
                  <p:embed/>
                  <p:pic>
                    <p:nvPicPr>
                      <p:cNvPr id="0" name=""/>
                      <p:cNvPicPr/>
                      <p:nvPr/>
                    </p:nvPicPr>
                    <p:blipFill>
                      <a:blip r:embed="rId6"/>
                      <a:stretch>
                        <a:fillRect/>
                      </a:stretch>
                    </p:blipFill>
                    <p:spPr>
                      <a:xfrm>
                        <a:off x="3047432" y="3312488"/>
                        <a:ext cx="3733875" cy="990620"/>
                      </a:xfrm>
                      <a:prstGeom prst="rect">
                        <a:avLst/>
                      </a:prstGeom>
                    </p:spPr>
                  </p:pic>
                </p:oleObj>
              </mc:Fallback>
            </mc:AlternateContent>
          </a:graphicData>
        </a:graphic>
      </p:graphicFrame>
      <p:sp>
        <p:nvSpPr>
          <p:cNvPr id="8" name="TextBox 7"/>
          <p:cNvSpPr txBox="1"/>
          <p:nvPr/>
        </p:nvSpPr>
        <p:spPr>
          <a:xfrm>
            <a:off x="627636" y="4431496"/>
            <a:ext cx="4261383" cy="369332"/>
          </a:xfrm>
          <a:prstGeom prst="rect">
            <a:avLst/>
          </a:prstGeom>
          <a:noFill/>
        </p:spPr>
        <p:txBody>
          <a:bodyPr wrap="square" rtlCol="0">
            <a:spAutoFit/>
          </a:bodyPr>
          <a:lstStyle/>
          <a:p>
            <a:r>
              <a:rPr lang="en-US" dirty="0" smtClean="0"/>
              <a:t>Lower boundary condition: Boundary layer </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233136423"/>
              </p:ext>
            </p:extLst>
          </p:nvPr>
        </p:nvGraphicFramePr>
        <p:xfrm>
          <a:off x="4743189" y="4379144"/>
          <a:ext cx="342359" cy="474035"/>
        </p:xfrm>
        <a:graphic>
          <a:graphicData uri="http://schemas.openxmlformats.org/presentationml/2006/ole">
            <mc:AlternateContent xmlns:mc="http://schemas.openxmlformats.org/markup-compatibility/2006">
              <mc:Choice xmlns:v="urn:schemas-microsoft-com:vml" Requires="v">
                <p:oleObj spid="_x0000_s7193" name="Equation" r:id="rId7" imgW="164880" imgH="228600" progId="Equation.DSMT4">
                  <p:embed/>
                </p:oleObj>
              </mc:Choice>
              <mc:Fallback>
                <p:oleObj name="Equation" r:id="rId7" imgW="164880" imgH="228600" progId="Equation.DSMT4">
                  <p:embed/>
                  <p:pic>
                    <p:nvPicPr>
                      <p:cNvPr id="0" name=""/>
                      <p:cNvPicPr/>
                      <p:nvPr/>
                    </p:nvPicPr>
                    <p:blipFill>
                      <a:blip r:embed="rId8"/>
                      <a:stretch>
                        <a:fillRect/>
                      </a:stretch>
                    </p:blipFill>
                    <p:spPr>
                      <a:xfrm>
                        <a:off x="4743189" y="4379144"/>
                        <a:ext cx="342359" cy="47403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761692041"/>
              </p:ext>
            </p:extLst>
          </p:nvPr>
        </p:nvGraphicFramePr>
        <p:xfrm>
          <a:off x="3314700" y="5006975"/>
          <a:ext cx="2613025" cy="769938"/>
        </p:xfrm>
        <a:graphic>
          <a:graphicData uri="http://schemas.openxmlformats.org/presentationml/2006/ole">
            <mc:AlternateContent xmlns:mc="http://schemas.openxmlformats.org/markup-compatibility/2006">
              <mc:Choice xmlns:v="urn:schemas-microsoft-com:vml" Requires="v">
                <p:oleObj spid="_x0000_s7194" name="Equation" r:id="rId9" imgW="1333440" imgH="393480" progId="Equation.DSMT4">
                  <p:embed/>
                </p:oleObj>
              </mc:Choice>
              <mc:Fallback>
                <p:oleObj name="Equation" r:id="rId9" imgW="1333440" imgH="393480" progId="Equation.DSMT4">
                  <p:embed/>
                  <p:pic>
                    <p:nvPicPr>
                      <p:cNvPr id="0" name=""/>
                      <p:cNvPicPr/>
                      <p:nvPr/>
                    </p:nvPicPr>
                    <p:blipFill>
                      <a:blip r:embed="rId10"/>
                      <a:stretch>
                        <a:fillRect/>
                      </a:stretch>
                    </p:blipFill>
                    <p:spPr>
                      <a:xfrm>
                        <a:off x="3314700" y="5006975"/>
                        <a:ext cx="2613025" cy="769938"/>
                      </a:xfrm>
                      <a:prstGeom prst="rect">
                        <a:avLst/>
                      </a:prstGeom>
                    </p:spPr>
                  </p:pic>
                </p:oleObj>
              </mc:Fallback>
            </mc:AlternateContent>
          </a:graphicData>
        </a:graphic>
      </p:graphicFrame>
      <p:sp>
        <p:nvSpPr>
          <p:cNvPr id="11" name="TextBox 10"/>
          <p:cNvSpPr txBox="1"/>
          <p:nvPr/>
        </p:nvSpPr>
        <p:spPr>
          <a:xfrm>
            <a:off x="2766253" y="6127230"/>
            <a:ext cx="1352037" cy="369332"/>
          </a:xfrm>
          <a:prstGeom prst="rect">
            <a:avLst/>
          </a:prstGeom>
          <a:noFill/>
        </p:spPr>
        <p:txBody>
          <a:bodyPr wrap="none" rtlCol="0">
            <a:spAutoFit/>
          </a:bodyPr>
          <a:lstStyle/>
          <a:p>
            <a:r>
              <a:rPr lang="en-US" dirty="0" smtClean="0"/>
              <a:t>Surface drag</a:t>
            </a:r>
            <a:endParaRPr lang="en-US" dirty="0"/>
          </a:p>
        </p:txBody>
      </p:sp>
      <p:sp>
        <p:nvSpPr>
          <p:cNvPr id="12" name="TextBox 11"/>
          <p:cNvSpPr txBox="1"/>
          <p:nvPr/>
        </p:nvSpPr>
        <p:spPr>
          <a:xfrm>
            <a:off x="5525750" y="6127230"/>
            <a:ext cx="2229199" cy="369332"/>
          </a:xfrm>
          <a:prstGeom prst="rect">
            <a:avLst/>
          </a:prstGeom>
          <a:noFill/>
        </p:spPr>
        <p:txBody>
          <a:bodyPr wrap="square" rtlCol="0">
            <a:spAutoFit/>
          </a:bodyPr>
          <a:lstStyle/>
          <a:p>
            <a:r>
              <a:rPr lang="en-US" dirty="0" smtClean="0"/>
              <a:t>Surface enthalpy flux</a:t>
            </a:r>
            <a:endParaRPr lang="en-US" dirty="0"/>
          </a:p>
        </p:txBody>
      </p:sp>
      <p:cxnSp>
        <p:nvCxnSpPr>
          <p:cNvPr id="14" name="Straight Arrow Connector 13"/>
          <p:cNvCxnSpPr/>
          <p:nvPr/>
        </p:nvCxnSpPr>
        <p:spPr>
          <a:xfrm flipV="1">
            <a:off x="3678541" y="5793326"/>
            <a:ext cx="504347" cy="324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881942" y="5620531"/>
            <a:ext cx="324481" cy="497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589474" y="4869996"/>
            <a:ext cx="1905493" cy="923330"/>
          </a:xfrm>
          <a:prstGeom prst="rect">
            <a:avLst/>
          </a:prstGeom>
          <a:noFill/>
        </p:spPr>
        <p:txBody>
          <a:bodyPr wrap="square" rtlCol="0">
            <a:spAutoFit/>
          </a:bodyPr>
          <a:lstStyle/>
          <a:p>
            <a:pPr algn="ctr"/>
            <a:r>
              <a:rPr lang="en-US" dirty="0" smtClean="0">
                <a:solidFill>
                  <a:srgbClr val="0000FF"/>
                </a:solidFill>
              </a:rPr>
              <a:t>Neglects downdraft flux through PBL top</a:t>
            </a:r>
            <a:endParaRPr lang="en-US" dirty="0">
              <a:solidFill>
                <a:srgbClr val="0000FF"/>
              </a:solidFill>
            </a:endParaRPr>
          </a:p>
        </p:txBody>
      </p:sp>
    </p:spTree>
    <p:extLst>
      <p:ext uri="{BB962C8B-B14F-4D97-AF65-F5344CB8AC3E}">
        <p14:creationId xmlns:p14="http://schemas.microsoft.com/office/powerpoint/2010/main" val="369219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1" grpId="0"/>
      <p:bldP spid="12"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Angular momentum and </a:t>
            </a:r>
            <a:r>
              <a:rPr lang="el-GR" sz="3200" dirty="0" smtClean="0"/>
              <a:t>θ</a:t>
            </a:r>
            <a:r>
              <a:rPr lang="en-US" sz="3200" baseline="30000" dirty="0" smtClean="0"/>
              <a:t>*</a:t>
            </a:r>
            <a:r>
              <a:rPr lang="en-US" sz="3200" baseline="-25000" dirty="0" smtClean="0"/>
              <a:t>e </a:t>
            </a:r>
            <a:r>
              <a:rPr lang="en-US" sz="3200" dirty="0" smtClean="0"/>
              <a:t/>
            </a:r>
            <a:br>
              <a:rPr lang="en-US" sz="3200" dirty="0" smtClean="0"/>
            </a:br>
            <a:r>
              <a:rPr lang="en-US" sz="3200" dirty="0" smtClean="0"/>
              <a:t>from nonhydrostatic, axisymmetric simulation:</a:t>
            </a:r>
            <a:endParaRPr lang="en-US" sz="3200" baseline="-25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091" y="1417638"/>
            <a:ext cx="7354729" cy="4833213"/>
          </a:xfrm>
          <a:prstGeom prst="rect">
            <a:avLst/>
          </a:prstGeom>
        </p:spPr>
      </p:pic>
    </p:spTree>
    <p:extLst>
      <p:ext uri="{BB962C8B-B14F-4D97-AF65-F5344CB8AC3E}">
        <p14:creationId xmlns:p14="http://schemas.microsoft.com/office/powerpoint/2010/main" val="2195854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170269" cy="1616983"/>
          </a:xfrm>
        </p:spPr>
        <p:txBody>
          <a:bodyPr>
            <a:noAutofit/>
          </a:bodyPr>
          <a:lstStyle/>
          <a:p>
            <a:r>
              <a:rPr lang="en-US" sz="3200" dirty="0" smtClean="0"/>
              <a:t>As with Eady model, all the dynamics collapses to evolution of </a:t>
            </a:r>
            <a:r>
              <a:rPr lang="el-GR" sz="3200" dirty="0" smtClean="0"/>
              <a:t>θ</a:t>
            </a:r>
            <a:r>
              <a:rPr lang="en-US" sz="3200" baseline="-25000" dirty="0" smtClean="0"/>
              <a:t>e</a:t>
            </a:r>
            <a:r>
              <a:rPr lang="en-US" sz="3200" dirty="0" smtClean="0"/>
              <a:t> in boundary layer and at tropopause</a:t>
            </a:r>
            <a:endParaRPr lang="en-US" sz="3200" dirty="0"/>
          </a:p>
        </p:txBody>
      </p:sp>
      <p:sp>
        <p:nvSpPr>
          <p:cNvPr id="3" name="TextBox 2"/>
          <p:cNvSpPr txBox="1"/>
          <p:nvPr/>
        </p:nvSpPr>
        <p:spPr>
          <a:xfrm>
            <a:off x="457200" y="2450034"/>
            <a:ext cx="7088345" cy="1200329"/>
          </a:xfrm>
          <a:prstGeom prst="rect">
            <a:avLst/>
          </a:prstGeom>
          <a:noFill/>
        </p:spPr>
        <p:txBody>
          <a:bodyPr wrap="square" rtlCol="0">
            <a:spAutoFit/>
          </a:bodyPr>
          <a:lstStyle/>
          <a:p>
            <a:r>
              <a:rPr lang="en-US" dirty="0" smtClean="0"/>
              <a:t>Together with upper boundary condition that assumes that the Richardson Number equals its critical value, one may derive and approximate equation for TC intensification, assuming that the core of the storm is always saturated:</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694836540"/>
              </p:ext>
            </p:extLst>
          </p:nvPr>
        </p:nvGraphicFramePr>
        <p:xfrm>
          <a:off x="2613002" y="3817889"/>
          <a:ext cx="3320130" cy="887276"/>
        </p:xfrm>
        <a:graphic>
          <a:graphicData uri="http://schemas.openxmlformats.org/presentationml/2006/ole">
            <mc:AlternateContent xmlns:mc="http://schemas.openxmlformats.org/markup-compatibility/2006">
              <mc:Choice xmlns:v="urn:schemas-microsoft-com:vml" Requires="v">
                <p:oleObj spid="_x0000_s8201" name="Equation" r:id="rId3" imgW="1473120" imgH="393480" progId="Equation.DSMT4">
                  <p:embed/>
                </p:oleObj>
              </mc:Choice>
              <mc:Fallback>
                <p:oleObj name="Equation" r:id="rId3" imgW="1473120" imgH="393480" progId="Equation.DSMT4">
                  <p:embed/>
                  <p:pic>
                    <p:nvPicPr>
                      <p:cNvPr id="0" name=""/>
                      <p:cNvPicPr/>
                      <p:nvPr/>
                    </p:nvPicPr>
                    <p:blipFill>
                      <a:blip r:embed="rId4"/>
                      <a:stretch>
                        <a:fillRect/>
                      </a:stretch>
                    </p:blipFill>
                    <p:spPr>
                      <a:xfrm>
                        <a:off x="2613002" y="3817889"/>
                        <a:ext cx="3320130" cy="887276"/>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269122901"/>
              </p:ext>
            </p:extLst>
          </p:nvPr>
        </p:nvGraphicFramePr>
        <p:xfrm>
          <a:off x="2459439" y="5387478"/>
          <a:ext cx="3837656" cy="1034262"/>
        </p:xfrm>
        <a:graphic>
          <a:graphicData uri="http://schemas.openxmlformats.org/presentationml/2006/ole">
            <mc:AlternateContent xmlns:mc="http://schemas.openxmlformats.org/markup-compatibility/2006">
              <mc:Choice xmlns:v="urn:schemas-microsoft-com:vml" Requires="v">
                <p:oleObj spid="_x0000_s8202" name="Equation" r:id="rId5" imgW="1790640" imgH="482400" progId="Equation.DSMT4">
                  <p:embed/>
                </p:oleObj>
              </mc:Choice>
              <mc:Fallback>
                <p:oleObj name="Equation" r:id="rId5" imgW="1790640" imgH="482400" progId="Equation.DSMT4">
                  <p:embed/>
                  <p:pic>
                    <p:nvPicPr>
                      <p:cNvPr id="0" name=""/>
                      <p:cNvPicPr/>
                      <p:nvPr/>
                    </p:nvPicPr>
                    <p:blipFill>
                      <a:blip r:embed="rId6"/>
                      <a:stretch>
                        <a:fillRect/>
                      </a:stretch>
                    </p:blipFill>
                    <p:spPr>
                      <a:xfrm>
                        <a:off x="2459439" y="5387478"/>
                        <a:ext cx="3837656" cy="1034262"/>
                      </a:xfrm>
                      <a:prstGeom prst="rect">
                        <a:avLst/>
                      </a:prstGeom>
                    </p:spPr>
                  </p:pic>
                </p:oleObj>
              </mc:Fallback>
            </mc:AlternateContent>
          </a:graphicData>
        </a:graphic>
      </p:graphicFrame>
    </p:spTree>
    <p:extLst>
      <p:ext uri="{BB962C8B-B14F-4D97-AF65-F5344CB8AC3E}">
        <p14:creationId xmlns:p14="http://schemas.microsoft.com/office/powerpoint/2010/main" val="81149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Comparison to axisymmetric, nonhydrostatic model</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817" y="1427983"/>
            <a:ext cx="7333488" cy="4819254"/>
          </a:xfrm>
          <a:prstGeom prst="rect">
            <a:avLst/>
          </a:prstGeom>
        </p:spPr>
      </p:pic>
    </p:spTree>
    <p:extLst>
      <p:ext uri="{BB962C8B-B14F-4D97-AF65-F5344CB8AC3E}">
        <p14:creationId xmlns:p14="http://schemas.microsoft.com/office/powerpoint/2010/main" val="452851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Summary</a:t>
            </a:r>
            <a:endParaRPr lang="en-US" dirty="0">
              <a:solidFill>
                <a:srgbClr val="0000FF"/>
              </a:solidFill>
            </a:endParaRPr>
          </a:p>
        </p:txBody>
      </p:sp>
      <p:sp>
        <p:nvSpPr>
          <p:cNvPr id="3" name="Content Placeholder 2"/>
          <p:cNvSpPr>
            <a:spLocks noGrp="1"/>
          </p:cNvSpPr>
          <p:nvPr>
            <p:ph idx="1"/>
          </p:nvPr>
        </p:nvSpPr>
        <p:spPr/>
        <p:txBody>
          <a:bodyPr/>
          <a:lstStyle/>
          <a:p>
            <a:pPr>
              <a:spcBef>
                <a:spcPts val="2000"/>
              </a:spcBef>
            </a:pPr>
            <a:r>
              <a:rPr lang="en-US" dirty="0" smtClean="0"/>
              <a:t>  Much has been learned about tropical cyclone dynamics 	through Wayne Schubert’s semi-gradient equations </a:t>
            </a:r>
          </a:p>
          <a:p>
            <a:pPr>
              <a:spcBef>
                <a:spcPts val="2000"/>
              </a:spcBef>
            </a:pPr>
            <a:r>
              <a:rPr lang="en-US" dirty="0"/>
              <a:t> </a:t>
            </a:r>
            <a:r>
              <a:rPr lang="en-US" dirty="0" smtClean="0"/>
              <a:t> Like baroclinic waves, the “action” in tropical cyclone occurs in 	the boundary layer and at or near the tropopause, because 	the interior (saturation) potential vorticity is passive</a:t>
            </a:r>
          </a:p>
          <a:p>
            <a:pPr>
              <a:spcBef>
                <a:spcPts val="2000"/>
              </a:spcBef>
            </a:pPr>
            <a:r>
              <a:rPr lang="en-US" dirty="0"/>
              <a:t> </a:t>
            </a:r>
            <a:r>
              <a:rPr lang="en-US" dirty="0" smtClean="0"/>
              <a:t> Unlike in baroclinic waves, reversible boundary advection is 	unimportant compared to surface enthalpy fluxes and drag </a:t>
            </a:r>
          </a:p>
          <a:p>
            <a:pPr>
              <a:spcBef>
                <a:spcPts val="2000"/>
              </a:spcBef>
            </a:pPr>
            <a:r>
              <a:rPr lang="en-US" dirty="0"/>
              <a:t> </a:t>
            </a:r>
            <a:r>
              <a:rPr lang="en-US" dirty="0" smtClean="0"/>
              <a:t> Supergradient winds in the boundary layer appear to have 	little effect on the interior flow or on surface winds</a:t>
            </a:r>
            <a:endParaRPr lang="en-US" dirty="0"/>
          </a:p>
        </p:txBody>
      </p:sp>
    </p:spTree>
    <p:extLst>
      <p:ext uri="{BB962C8B-B14F-4D97-AF65-F5344CB8AC3E}">
        <p14:creationId xmlns:p14="http://schemas.microsoft.com/office/powerpoint/2010/main" val="233596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Points</a:t>
            </a:r>
            <a:endParaRPr lang="en-US" dirty="0"/>
          </a:p>
        </p:txBody>
      </p:sp>
      <p:sp>
        <p:nvSpPr>
          <p:cNvPr id="6" name="Content Placeholder 5"/>
          <p:cNvSpPr>
            <a:spLocks noGrp="1"/>
          </p:cNvSpPr>
          <p:nvPr>
            <p:ph idx="1"/>
          </p:nvPr>
        </p:nvSpPr>
        <p:spPr/>
        <p:txBody>
          <a:bodyPr/>
          <a:lstStyle/>
          <a:p>
            <a:r>
              <a:rPr lang="en-US" dirty="0" smtClean="0"/>
              <a:t> What’s wrong with comprehensive complexity? </a:t>
            </a:r>
          </a:p>
          <a:p>
            <a:endParaRPr lang="en-US" dirty="0" smtClean="0"/>
          </a:p>
          <a:p>
            <a:r>
              <a:rPr lang="en-US" dirty="0" smtClean="0"/>
              <a:t> The beauty of PV-thinking in understanding baroclinic 	instability</a:t>
            </a:r>
          </a:p>
          <a:p>
            <a:endParaRPr lang="en-US" dirty="0" smtClean="0"/>
          </a:p>
          <a:p>
            <a:r>
              <a:rPr lang="en-US" dirty="0"/>
              <a:t> </a:t>
            </a:r>
            <a:r>
              <a:rPr lang="en-US" dirty="0" smtClean="0"/>
              <a:t>Wayne Schubert’s application of PV thinking to tropical 	cyclones</a:t>
            </a:r>
          </a:p>
          <a:p>
            <a:endParaRPr lang="en-US" dirty="0" smtClean="0"/>
          </a:p>
          <a:p>
            <a:r>
              <a:rPr lang="en-US" dirty="0"/>
              <a:t> </a:t>
            </a:r>
            <a:r>
              <a:rPr lang="en-US" dirty="0"/>
              <a:t> </a:t>
            </a:r>
            <a:r>
              <a:rPr lang="en-US" dirty="0" smtClean="0"/>
              <a:t>The analogy between surface </a:t>
            </a:r>
            <a:r>
              <a:rPr lang="en-US" dirty="0" err="1" smtClean="0"/>
              <a:t>semigeostrophy</a:t>
            </a:r>
            <a:r>
              <a:rPr lang="en-US" dirty="0"/>
              <a:t> </a:t>
            </a:r>
            <a:r>
              <a:rPr lang="en-US" dirty="0" smtClean="0"/>
              <a:t>for baroclinic 	wave dynamics and an extension of Wayne’s transformed 	balanced vortex equations for tropical cyclones</a:t>
            </a:r>
            <a:endParaRPr lang="en-US" dirty="0"/>
          </a:p>
        </p:txBody>
      </p:sp>
    </p:spTree>
    <p:extLst>
      <p:ext uri="{BB962C8B-B14F-4D97-AF65-F5344CB8AC3E}">
        <p14:creationId xmlns:p14="http://schemas.microsoft.com/office/powerpoint/2010/main" val="331807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299700068"/>
              </p:ext>
            </p:extLst>
          </p:nvPr>
        </p:nvGraphicFramePr>
        <p:xfrm>
          <a:off x="1616718" y="1133924"/>
          <a:ext cx="5224462" cy="5314950"/>
        </p:xfrm>
        <a:graphic>
          <a:graphicData uri="http://schemas.openxmlformats.org/presentationml/2006/ole">
            <mc:AlternateContent xmlns:mc="http://schemas.openxmlformats.org/markup-compatibility/2006">
              <mc:Choice xmlns:v="urn:schemas-microsoft-com:vml" Requires="v">
                <p:oleObj spid="_x0000_s1041" name="Equation" r:id="rId3" imgW="2908080" imgH="2958840" progId="Equation.DSMT4">
                  <p:embed/>
                </p:oleObj>
              </mc:Choice>
              <mc:Fallback>
                <p:oleObj name="Equation" r:id="rId3" imgW="2908080" imgH="2958840" progId="Equation.DSMT4">
                  <p:embed/>
                  <p:pic>
                    <p:nvPicPr>
                      <p:cNvPr id="0" name=""/>
                      <p:cNvPicPr/>
                      <p:nvPr/>
                    </p:nvPicPr>
                    <p:blipFill>
                      <a:blip r:embed="rId4"/>
                      <a:stretch>
                        <a:fillRect/>
                      </a:stretch>
                    </p:blipFill>
                    <p:spPr>
                      <a:xfrm>
                        <a:off x="1616718" y="1133924"/>
                        <a:ext cx="5224462" cy="531495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894390094"/>
              </p:ext>
            </p:extLst>
          </p:nvPr>
        </p:nvGraphicFramePr>
        <p:xfrm>
          <a:off x="5854761" y="5326814"/>
          <a:ext cx="2824162" cy="1181100"/>
        </p:xfrm>
        <a:graphic>
          <a:graphicData uri="http://schemas.openxmlformats.org/presentationml/2006/ole">
            <mc:AlternateContent xmlns:mc="http://schemas.openxmlformats.org/markup-compatibility/2006">
              <mc:Choice xmlns:v="urn:schemas-microsoft-com:vml" Requires="v">
                <p:oleObj spid="_x0000_s1042" name="Equation" r:id="rId5" imgW="1574640" imgH="660240" progId="Equation.DSMT4">
                  <p:embed/>
                </p:oleObj>
              </mc:Choice>
              <mc:Fallback>
                <p:oleObj name="Equation" r:id="rId5" imgW="1574640" imgH="660240" progId="Equation.DSMT4">
                  <p:embed/>
                  <p:pic>
                    <p:nvPicPr>
                      <p:cNvPr id="0" name=""/>
                      <p:cNvPicPr/>
                      <p:nvPr/>
                    </p:nvPicPr>
                    <p:blipFill>
                      <a:blip r:embed="rId6"/>
                      <a:stretch>
                        <a:fillRect/>
                      </a:stretch>
                    </p:blipFill>
                    <p:spPr>
                      <a:xfrm>
                        <a:off x="5854761" y="5326814"/>
                        <a:ext cx="2824162" cy="1181100"/>
                      </a:xfrm>
                      <a:prstGeom prst="rect">
                        <a:avLst/>
                      </a:prstGeom>
                    </p:spPr>
                  </p:pic>
                </p:oleObj>
              </mc:Fallback>
            </mc:AlternateContent>
          </a:graphicData>
        </a:graphic>
      </p:graphicFrame>
      <p:sp>
        <p:nvSpPr>
          <p:cNvPr id="6" name="TextBox 5"/>
          <p:cNvSpPr txBox="1"/>
          <p:nvPr/>
        </p:nvSpPr>
        <p:spPr>
          <a:xfrm>
            <a:off x="851579" y="244305"/>
            <a:ext cx="7412922"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Nonhydrostatic, Axisymmetric Equations</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423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1616718" y="1133924"/>
          <a:ext cx="5224462" cy="5314950"/>
        </p:xfrm>
        <a:graphic>
          <a:graphicData uri="http://schemas.openxmlformats.org/presentationml/2006/ole">
            <mc:AlternateContent xmlns:mc="http://schemas.openxmlformats.org/markup-compatibility/2006">
              <mc:Choice xmlns:v="urn:schemas-microsoft-com:vml" Requires="v">
                <p:oleObj spid="_x0000_s2074" name="Equation" r:id="rId3" imgW="2908080" imgH="2958840" progId="Equation.DSMT4">
                  <p:embed/>
                </p:oleObj>
              </mc:Choice>
              <mc:Fallback>
                <p:oleObj name="Equation" r:id="rId3" imgW="2908080" imgH="2958840" progId="Equation.DSMT4">
                  <p:embed/>
                  <p:pic>
                    <p:nvPicPr>
                      <p:cNvPr id="4" name="Object 3"/>
                      <p:cNvPicPr/>
                      <p:nvPr/>
                    </p:nvPicPr>
                    <p:blipFill>
                      <a:blip r:embed="rId4"/>
                      <a:stretch>
                        <a:fillRect/>
                      </a:stretch>
                    </p:blipFill>
                    <p:spPr>
                      <a:xfrm>
                        <a:off x="1616718" y="1133924"/>
                        <a:ext cx="5224462" cy="531495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56044331"/>
              </p:ext>
            </p:extLst>
          </p:nvPr>
        </p:nvGraphicFramePr>
        <p:xfrm>
          <a:off x="6078889" y="5723386"/>
          <a:ext cx="2278063" cy="725488"/>
        </p:xfrm>
        <a:graphic>
          <a:graphicData uri="http://schemas.openxmlformats.org/presentationml/2006/ole">
            <mc:AlternateContent xmlns:mc="http://schemas.openxmlformats.org/markup-compatibility/2006">
              <mc:Choice xmlns:v="urn:schemas-microsoft-com:vml" Requires="v">
                <p:oleObj spid="_x0000_s2075" name="Equation" r:id="rId5" imgW="1269720" imgH="406080" progId="Equation.DSMT4">
                  <p:embed/>
                </p:oleObj>
              </mc:Choice>
              <mc:Fallback>
                <p:oleObj name="Equation" r:id="rId5" imgW="1269720" imgH="406080" progId="Equation.DSMT4">
                  <p:embed/>
                  <p:pic>
                    <p:nvPicPr>
                      <p:cNvPr id="5" name="Object 4"/>
                      <p:cNvPicPr/>
                      <p:nvPr/>
                    </p:nvPicPr>
                    <p:blipFill>
                      <a:blip r:embed="rId6"/>
                      <a:stretch>
                        <a:fillRect/>
                      </a:stretch>
                    </p:blipFill>
                    <p:spPr>
                      <a:xfrm>
                        <a:off x="6078889" y="5723386"/>
                        <a:ext cx="2278063" cy="725488"/>
                      </a:xfrm>
                      <a:prstGeom prst="rect">
                        <a:avLst/>
                      </a:prstGeom>
                    </p:spPr>
                  </p:pic>
                </p:oleObj>
              </mc:Fallback>
            </mc:AlternateContent>
          </a:graphicData>
        </a:graphic>
      </p:graphicFrame>
      <p:sp>
        <p:nvSpPr>
          <p:cNvPr id="6" name="TextBox 5"/>
          <p:cNvSpPr txBox="1"/>
          <p:nvPr/>
        </p:nvSpPr>
        <p:spPr>
          <a:xfrm>
            <a:off x="851579" y="244305"/>
            <a:ext cx="741292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Nonhydrostatic, Axisymmetric Equations</a:t>
            </a:r>
          </a:p>
        </p:txBody>
      </p:sp>
      <p:graphicFrame>
        <p:nvGraphicFramePr>
          <p:cNvPr id="2" name="Object 1"/>
          <p:cNvGraphicFramePr>
            <a:graphicFrameLocks noChangeAspect="1"/>
          </p:cNvGraphicFramePr>
          <p:nvPr>
            <p:extLst>
              <p:ext uri="{D42A27DB-BD31-4B8C-83A1-F6EECF244321}">
                <p14:modId xmlns:p14="http://schemas.microsoft.com/office/powerpoint/2010/main" val="741728808"/>
              </p:ext>
            </p:extLst>
          </p:nvPr>
        </p:nvGraphicFramePr>
        <p:xfrm>
          <a:off x="6141711" y="5278968"/>
          <a:ext cx="2653282" cy="406551"/>
        </p:xfrm>
        <a:graphic>
          <a:graphicData uri="http://schemas.openxmlformats.org/presentationml/2006/ole">
            <mc:AlternateContent xmlns:mc="http://schemas.openxmlformats.org/markup-compatibility/2006">
              <mc:Choice xmlns:v="urn:schemas-microsoft-com:vml" Requires="v">
                <p:oleObj spid="_x0000_s2076" name="Equation" r:id="rId7" imgW="1574640" imgH="241200" progId="Equation.DSMT4">
                  <p:embed/>
                </p:oleObj>
              </mc:Choice>
              <mc:Fallback>
                <p:oleObj name="Equation" r:id="rId7" imgW="1574640" imgH="241200" progId="Equation.DSMT4">
                  <p:embed/>
                  <p:pic>
                    <p:nvPicPr>
                      <p:cNvPr id="0" name=""/>
                      <p:cNvPicPr/>
                      <p:nvPr/>
                    </p:nvPicPr>
                    <p:blipFill>
                      <a:blip r:embed="rId8"/>
                      <a:stretch>
                        <a:fillRect/>
                      </a:stretch>
                    </p:blipFill>
                    <p:spPr>
                      <a:xfrm>
                        <a:off x="6141711" y="5278968"/>
                        <a:ext cx="2653282" cy="406551"/>
                      </a:xfrm>
                      <a:prstGeom prst="rect">
                        <a:avLst/>
                      </a:prstGeom>
                    </p:spPr>
                  </p:pic>
                </p:oleObj>
              </mc:Fallback>
            </mc:AlternateContent>
          </a:graphicData>
        </a:graphic>
      </p:graphicFrame>
    </p:spTree>
    <p:extLst>
      <p:ext uri="{BB962C8B-B14F-4D97-AF65-F5344CB8AC3E}">
        <p14:creationId xmlns:p14="http://schemas.microsoft.com/office/powerpoint/2010/main" val="95169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18406998"/>
              </p:ext>
            </p:extLst>
          </p:nvPr>
        </p:nvGraphicFramePr>
        <p:xfrm>
          <a:off x="2213260" y="1422849"/>
          <a:ext cx="4496945" cy="517634"/>
        </p:xfrm>
        <a:graphic>
          <a:graphicData uri="http://schemas.openxmlformats.org/presentationml/2006/ole">
            <mc:AlternateContent xmlns:mc="http://schemas.openxmlformats.org/markup-compatibility/2006">
              <mc:Choice xmlns:v="urn:schemas-microsoft-com:vml" Requires="v">
                <p:oleObj spid="_x0000_s3080" name="Equation" r:id="rId3" imgW="1765080" imgH="203040" progId="Equation.DSMT4">
                  <p:embed/>
                </p:oleObj>
              </mc:Choice>
              <mc:Fallback>
                <p:oleObj name="Equation" r:id="rId3" imgW="1765080" imgH="203040" progId="Equation.DSMT4">
                  <p:embed/>
                  <p:pic>
                    <p:nvPicPr>
                      <p:cNvPr id="0" name=""/>
                      <p:cNvPicPr/>
                      <p:nvPr/>
                    </p:nvPicPr>
                    <p:blipFill>
                      <a:blip r:embed="rId4"/>
                      <a:stretch>
                        <a:fillRect/>
                      </a:stretch>
                    </p:blipFill>
                    <p:spPr>
                      <a:xfrm>
                        <a:off x="2213260" y="1422849"/>
                        <a:ext cx="4496945" cy="517634"/>
                      </a:xfrm>
                      <a:prstGeom prst="rect">
                        <a:avLst/>
                      </a:prstGeom>
                    </p:spPr>
                  </p:pic>
                </p:oleObj>
              </mc:Fallback>
            </mc:AlternateContent>
          </a:graphicData>
        </a:graphic>
      </p:graphicFrame>
      <p:sp>
        <p:nvSpPr>
          <p:cNvPr id="3" name="TextBox 2"/>
          <p:cNvSpPr txBox="1"/>
          <p:nvPr/>
        </p:nvSpPr>
        <p:spPr>
          <a:xfrm>
            <a:off x="1165685" y="3127108"/>
            <a:ext cx="7070895" cy="1384995"/>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Comprehensive complexity is no </a:t>
            </a:r>
            <a:r>
              <a:rPr lang="en-US" sz="2800" i="1" dirty="0" smtClean="0">
                <a:latin typeface="Times New Roman" panose="02020603050405020304" pitchFamily="18" charset="0"/>
                <a:cs typeface="Times New Roman" panose="02020603050405020304" pitchFamily="18" charset="0"/>
              </a:rPr>
              <a:t>virtue in </a:t>
            </a:r>
            <a:r>
              <a:rPr lang="en-US" sz="2800" i="1" dirty="0">
                <a:latin typeface="Times New Roman" panose="02020603050405020304" pitchFamily="18" charset="0"/>
                <a:cs typeface="Times New Roman" panose="02020603050405020304" pitchFamily="18" charset="0"/>
              </a:rPr>
              <a:t>modelling, but rather an admission of </a:t>
            </a:r>
            <a:r>
              <a:rPr lang="en-US" sz="2800" i="1" dirty="0" smtClean="0">
                <a:latin typeface="Times New Roman" panose="02020603050405020304" pitchFamily="18" charset="0"/>
                <a:cs typeface="Times New Roman" panose="02020603050405020304" pitchFamily="18" charset="0"/>
              </a:rPr>
              <a:t>failure</a:t>
            </a:r>
          </a:p>
          <a:p>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smtClean="0">
                <a:solidFill>
                  <a:srgbClr val="0000FF"/>
                </a:solidFill>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Ian James</a:t>
            </a:r>
            <a:endParaRPr lang="en-US" sz="2800"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868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6134" y="488611"/>
            <a:ext cx="7796830" cy="892552"/>
          </a:xfrm>
          <a:prstGeom prst="rect">
            <a:avLst/>
          </a:prstGeom>
          <a:noFill/>
        </p:spPr>
        <p:txBody>
          <a:bodyPr wrap="square" rtlCol="0">
            <a:spAutoFit/>
          </a:bodyPr>
          <a:lstStyle/>
          <a:p>
            <a:pPr lvl="1" algn="ctr"/>
            <a:r>
              <a:rPr lang="en-US" sz="2800" dirty="0" smtClean="0">
                <a:latin typeface="Arial" panose="020B0604020202020204" pitchFamily="34" charset="0"/>
                <a:cs typeface="Arial" panose="020B0604020202020204" pitchFamily="34" charset="0"/>
              </a:rPr>
              <a:t>Semi-geostrophy and PV-thinking</a:t>
            </a:r>
          </a:p>
          <a:p>
            <a:pPr lvl="1" algn="ctr"/>
            <a:r>
              <a:rPr lang="en-US" sz="2400" dirty="0" smtClean="0">
                <a:latin typeface="Arial" panose="020B0604020202020204" pitchFamily="34" charset="0"/>
                <a:cs typeface="Arial" panose="020B0604020202020204" pitchFamily="34" charset="0"/>
              </a:rPr>
              <a:t>  (after Brian Hoskins)</a:t>
            </a:r>
            <a:r>
              <a:rPr lang="en-US" sz="2000" dirty="0" smtClean="0">
                <a:solidFill>
                  <a:srgbClr val="0000FF"/>
                </a:solidFill>
                <a:latin typeface="Arial" panose="020B0604020202020204" pitchFamily="34" charset="0"/>
                <a:cs typeface="Arial" panose="020B0604020202020204" pitchFamily="34" charset="0"/>
              </a:rPr>
              <a:t>	</a:t>
            </a:r>
            <a:endParaRPr lang="en-US" sz="2000" dirty="0" smtClean="0">
              <a:solidFill>
                <a:srgbClr val="0000FF"/>
              </a:solidFill>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62291008"/>
              </p:ext>
            </p:extLst>
          </p:nvPr>
        </p:nvGraphicFramePr>
        <p:xfrm>
          <a:off x="5565775" y="3150796"/>
          <a:ext cx="1547813" cy="1855788"/>
        </p:xfrm>
        <a:graphic>
          <a:graphicData uri="http://schemas.openxmlformats.org/presentationml/2006/ole">
            <mc:AlternateContent xmlns:mc="http://schemas.openxmlformats.org/markup-compatibility/2006">
              <mc:Choice xmlns:v="urn:schemas-microsoft-com:vml" Requires="v">
                <p:oleObj spid="_x0000_s4113" name="Equation" r:id="rId3" imgW="761760" imgH="914400" progId="Equation.DSMT4">
                  <p:embed/>
                </p:oleObj>
              </mc:Choice>
              <mc:Fallback>
                <p:oleObj name="Equation" r:id="rId3" imgW="761760" imgH="914400" progId="Equation.DSMT4">
                  <p:embed/>
                  <p:pic>
                    <p:nvPicPr>
                      <p:cNvPr id="0" name=""/>
                      <p:cNvPicPr/>
                      <p:nvPr/>
                    </p:nvPicPr>
                    <p:blipFill>
                      <a:blip r:embed="rId4"/>
                      <a:stretch>
                        <a:fillRect/>
                      </a:stretch>
                    </p:blipFill>
                    <p:spPr>
                      <a:xfrm>
                        <a:off x="5565775" y="3150796"/>
                        <a:ext cx="1547813" cy="185578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641478348"/>
              </p:ext>
            </p:extLst>
          </p:nvPr>
        </p:nvGraphicFramePr>
        <p:xfrm>
          <a:off x="5565775" y="1974622"/>
          <a:ext cx="1359224" cy="830637"/>
        </p:xfrm>
        <a:graphic>
          <a:graphicData uri="http://schemas.openxmlformats.org/presentationml/2006/ole">
            <mc:AlternateContent xmlns:mc="http://schemas.openxmlformats.org/markup-compatibility/2006">
              <mc:Choice xmlns:v="urn:schemas-microsoft-com:vml" Requires="v">
                <p:oleObj spid="_x0000_s4114" name="Equation" r:id="rId5" imgW="685800" imgH="419040" progId="Equation.DSMT4">
                  <p:embed/>
                </p:oleObj>
              </mc:Choice>
              <mc:Fallback>
                <p:oleObj name="Equation" r:id="rId5" imgW="685800" imgH="419040" progId="Equation.DSMT4">
                  <p:embed/>
                  <p:pic>
                    <p:nvPicPr>
                      <p:cNvPr id="0" name=""/>
                      <p:cNvPicPr/>
                      <p:nvPr/>
                    </p:nvPicPr>
                    <p:blipFill>
                      <a:blip r:embed="rId6"/>
                      <a:stretch>
                        <a:fillRect/>
                      </a:stretch>
                    </p:blipFill>
                    <p:spPr>
                      <a:xfrm>
                        <a:off x="5565775" y="1974622"/>
                        <a:ext cx="1359224" cy="830637"/>
                      </a:xfrm>
                      <a:prstGeom prst="rect">
                        <a:avLst/>
                      </a:prstGeom>
                    </p:spPr>
                  </p:pic>
                </p:oleObj>
              </mc:Fallback>
            </mc:AlternateContent>
          </a:graphicData>
        </a:graphic>
      </p:graphicFrame>
      <p:sp>
        <p:nvSpPr>
          <p:cNvPr id="5" name="TextBox 4"/>
          <p:cNvSpPr txBox="1"/>
          <p:nvPr/>
        </p:nvSpPr>
        <p:spPr>
          <a:xfrm>
            <a:off x="899276" y="2158928"/>
            <a:ext cx="3699481"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Geostrophic momentum approximation:</a:t>
            </a:r>
            <a:endParaRPr lang="en-US" dirty="0" smtClean="0">
              <a:latin typeface="Arial" panose="020B0604020202020204" pitchFamily="34" charset="0"/>
              <a:cs typeface="Arial" panose="020B0604020202020204" pitchFamily="34" charset="0"/>
            </a:endParaRPr>
          </a:p>
        </p:txBody>
      </p:sp>
      <p:sp>
        <p:nvSpPr>
          <p:cNvPr id="6" name="TextBox 5"/>
          <p:cNvSpPr txBox="1"/>
          <p:nvPr/>
        </p:nvSpPr>
        <p:spPr>
          <a:xfrm>
            <a:off x="899276" y="5613943"/>
            <a:ext cx="4181111"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Rephrasing of geopotential</a:t>
            </a:r>
            <a:r>
              <a:rPr lang="en-US"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00734099"/>
              </p:ext>
            </p:extLst>
          </p:nvPr>
        </p:nvGraphicFramePr>
        <p:xfrm>
          <a:off x="5565775" y="5391865"/>
          <a:ext cx="2440467" cy="813489"/>
        </p:xfrm>
        <a:graphic>
          <a:graphicData uri="http://schemas.openxmlformats.org/presentationml/2006/ole">
            <mc:AlternateContent xmlns:mc="http://schemas.openxmlformats.org/markup-compatibility/2006">
              <mc:Choice xmlns:v="urn:schemas-microsoft-com:vml" Requires="v">
                <p:oleObj spid="_x0000_s4115" name="Equation" r:id="rId7" imgW="1180800" imgH="393480" progId="Equation.DSMT4">
                  <p:embed/>
                </p:oleObj>
              </mc:Choice>
              <mc:Fallback>
                <p:oleObj name="Equation" r:id="rId7" imgW="1180800" imgH="393480" progId="Equation.DSMT4">
                  <p:embed/>
                  <p:pic>
                    <p:nvPicPr>
                      <p:cNvPr id="0" name=""/>
                      <p:cNvPicPr/>
                      <p:nvPr/>
                    </p:nvPicPr>
                    <p:blipFill>
                      <a:blip r:embed="rId8"/>
                      <a:stretch>
                        <a:fillRect/>
                      </a:stretch>
                    </p:blipFill>
                    <p:spPr>
                      <a:xfrm>
                        <a:off x="5565775" y="5391865"/>
                        <a:ext cx="2440467" cy="813489"/>
                      </a:xfrm>
                      <a:prstGeom prst="rect">
                        <a:avLst/>
                      </a:prstGeom>
                    </p:spPr>
                  </p:pic>
                </p:oleObj>
              </mc:Fallback>
            </mc:AlternateContent>
          </a:graphicData>
        </a:graphic>
      </p:graphicFrame>
      <p:sp>
        <p:nvSpPr>
          <p:cNvPr id="8" name="TextBox 7"/>
          <p:cNvSpPr txBox="1"/>
          <p:nvPr/>
        </p:nvSpPr>
        <p:spPr>
          <a:xfrm>
            <a:off x="899276" y="3894024"/>
            <a:ext cx="4181111"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Geostrophic coordinates:</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213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511" y="244305"/>
            <a:ext cx="7887573" cy="830997"/>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Semi-geostrophic Eady Problem:</a:t>
            </a:r>
          </a:p>
          <a:p>
            <a:pPr algn="ctr"/>
            <a:r>
              <a:rPr lang="en-US" sz="2400" dirty="0" smtClean="0">
                <a:latin typeface="Arial" panose="020B0604020202020204" pitchFamily="34" charset="0"/>
                <a:cs typeface="Arial" panose="020B0604020202020204" pitchFamily="34" charset="0"/>
              </a:rPr>
              <a:t>Constant potential vorticity, </a:t>
            </a:r>
            <a:r>
              <a:rPr lang="en-US" sz="2400" i="1" dirty="0" err="1" smtClean="0">
                <a:latin typeface="Arial" panose="020B0604020202020204" pitchFamily="34" charset="0"/>
                <a:cs typeface="Arial" panose="020B0604020202020204" pitchFamily="34" charset="0"/>
              </a:rPr>
              <a:t>q</a:t>
            </a:r>
            <a:r>
              <a:rPr lang="en-US" sz="2400" i="1" baseline="-25000" dirty="0" err="1" smtClean="0">
                <a:latin typeface="Arial" panose="020B0604020202020204" pitchFamily="34" charset="0"/>
                <a:cs typeface="Arial" panose="020B0604020202020204" pitchFamily="34" charset="0"/>
              </a:rPr>
              <a:t>g</a:t>
            </a:r>
            <a:r>
              <a:rPr lang="en-US" sz="2400" dirty="0" smtClean="0">
                <a:latin typeface="Arial" panose="020B0604020202020204" pitchFamily="34" charset="0"/>
                <a:cs typeface="Arial" panose="020B0604020202020204" pitchFamily="34" charset="0"/>
              </a:rPr>
              <a:t>, between two plates</a:t>
            </a:r>
            <a:endParaRPr lang="en-US" sz="2400" dirty="0" smtClean="0">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998511512"/>
              </p:ext>
            </p:extLst>
          </p:nvPr>
        </p:nvGraphicFramePr>
        <p:xfrm>
          <a:off x="4346128" y="1808218"/>
          <a:ext cx="3166954" cy="916061"/>
        </p:xfrm>
        <a:graphic>
          <a:graphicData uri="http://schemas.openxmlformats.org/presentationml/2006/ole">
            <mc:AlternateContent xmlns:mc="http://schemas.openxmlformats.org/markup-compatibility/2006">
              <mc:Choice xmlns:v="urn:schemas-microsoft-com:vml" Requires="v">
                <p:oleObj spid="_x0000_s5132" name="Equation" r:id="rId3" imgW="1536480" imgH="444240" progId="Equation.DSMT4">
                  <p:embed/>
                </p:oleObj>
              </mc:Choice>
              <mc:Fallback>
                <p:oleObj name="Equation" r:id="rId3" imgW="1536480" imgH="444240" progId="Equation.DSMT4">
                  <p:embed/>
                  <p:pic>
                    <p:nvPicPr>
                      <p:cNvPr id="0" name=""/>
                      <p:cNvPicPr/>
                      <p:nvPr/>
                    </p:nvPicPr>
                    <p:blipFill>
                      <a:blip r:embed="rId4"/>
                      <a:stretch>
                        <a:fillRect/>
                      </a:stretch>
                    </p:blipFill>
                    <p:spPr>
                      <a:xfrm>
                        <a:off x="4346128" y="1808218"/>
                        <a:ext cx="3166954" cy="916061"/>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36351800"/>
              </p:ext>
            </p:extLst>
          </p:nvPr>
        </p:nvGraphicFramePr>
        <p:xfrm>
          <a:off x="2294291" y="4181885"/>
          <a:ext cx="5092817" cy="812824"/>
        </p:xfrm>
        <a:graphic>
          <a:graphicData uri="http://schemas.openxmlformats.org/presentationml/2006/ole">
            <mc:AlternateContent xmlns:mc="http://schemas.openxmlformats.org/markup-compatibility/2006">
              <mc:Choice xmlns:v="urn:schemas-microsoft-com:vml" Requires="v">
                <p:oleObj spid="_x0000_s5133" name="Equation" r:id="rId5" imgW="2705040" imgH="431640" progId="Equation.DSMT4">
                  <p:embed/>
                </p:oleObj>
              </mc:Choice>
              <mc:Fallback>
                <p:oleObj name="Equation" r:id="rId5" imgW="2705040" imgH="431640" progId="Equation.DSMT4">
                  <p:embed/>
                  <p:pic>
                    <p:nvPicPr>
                      <p:cNvPr id="0" name=""/>
                      <p:cNvPicPr/>
                      <p:nvPr/>
                    </p:nvPicPr>
                    <p:blipFill>
                      <a:blip r:embed="rId6"/>
                      <a:stretch>
                        <a:fillRect/>
                      </a:stretch>
                    </p:blipFill>
                    <p:spPr>
                      <a:xfrm>
                        <a:off x="2294291" y="4181885"/>
                        <a:ext cx="5092817" cy="812824"/>
                      </a:xfrm>
                      <a:prstGeom prst="rect">
                        <a:avLst/>
                      </a:prstGeom>
                    </p:spPr>
                  </p:pic>
                </p:oleObj>
              </mc:Fallback>
            </mc:AlternateContent>
          </a:graphicData>
        </a:graphic>
      </p:graphicFrame>
      <p:sp>
        <p:nvSpPr>
          <p:cNvPr id="5" name="TextBox 4"/>
          <p:cNvSpPr txBox="1"/>
          <p:nvPr/>
        </p:nvSpPr>
        <p:spPr>
          <a:xfrm>
            <a:off x="711976" y="5695805"/>
            <a:ext cx="7873612" cy="707886"/>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All the dynamics collapse to conservation of potential temperature on the two boundaries</a:t>
            </a:r>
            <a:endParaRPr lang="en-US" sz="2000" dirty="0" smtClean="0">
              <a:solidFill>
                <a:srgbClr val="0000FF"/>
              </a:solidFill>
              <a:latin typeface="Arial" panose="020B0604020202020204" pitchFamily="34" charset="0"/>
              <a:cs typeface="Arial" panose="020B0604020202020204" pitchFamily="34" charset="0"/>
            </a:endParaRPr>
          </a:p>
        </p:txBody>
      </p:sp>
      <p:sp>
        <p:nvSpPr>
          <p:cNvPr id="6" name="TextBox 5"/>
          <p:cNvSpPr txBox="1"/>
          <p:nvPr/>
        </p:nvSpPr>
        <p:spPr>
          <a:xfrm>
            <a:off x="865539" y="2064137"/>
            <a:ext cx="2652458"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Invertibility:</a:t>
            </a:r>
            <a:endParaRPr lang="en-US" sz="2000" dirty="0" smtClean="0">
              <a:latin typeface="Arial" panose="020B0604020202020204" pitchFamily="34" charset="0"/>
              <a:cs typeface="Arial" panose="020B0604020202020204" pitchFamily="34" charset="0"/>
            </a:endParaRPr>
          </a:p>
        </p:txBody>
      </p:sp>
      <p:sp>
        <p:nvSpPr>
          <p:cNvPr id="7" name="TextBox 6"/>
          <p:cNvSpPr txBox="1"/>
          <p:nvPr/>
        </p:nvSpPr>
        <p:spPr>
          <a:xfrm>
            <a:off x="808534" y="3253027"/>
            <a:ext cx="4140393"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Conservation of </a:t>
            </a:r>
            <a:r>
              <a:rPr lang="el-GR" sz="2000" dirty="0" smtClean="0">
                <a:latin typeface="Arial" panose="020B0604020202020204" pitchFamily="34" charset="0"/>
                <a:cs typeface="Arial" panose="020B0604020202020204" pitchFamily="34" charset="0"/>
              </a:rPr>
              <a:t>θ</a:t>
            </a:r>
            <a:r>
              <a:rPr lang="en-US" sz="2000" dirty="0" smtClean="0">
                <a:latin typeface="Arial" panose="020B0604020202020204" pitchFamily="34" charset="0"/>
                <a:cs typeface="Arial" panose="020B0604020202020204" pitchFamily="34" charset="0"/>
              </a:rPr>
              <a:t> on boundaries</a:t>
            </a:r>
            <a:r>
              <a:rPr lang="en-US" sz="2000" dirty="0" smtClean="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452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00FF"/>
                </a:solidFill>
                <a:latin typeface="Arial" panose="020B0604020202020204" pitchFamily="34" charset="0"/>
                <a:cs typeface="Arial" panose="020B0604020202020204" pitchFamily="34" charset="0"/>
              </a:rPr>
              <a:t>Baroclinic Instability</a:t>
            </a:r>
            <a:endParaRPr lang="en-US" sz="3200" dirty="0">
              <a:solidFill>
                <a:srgbClr val="0000FF"/>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671" y="2295141"/>
            <a:ext cx="8432815" cy="3191259"/>
          </a:xfrm>
          <a:prstGeom prst="rect">
            <a:avLst/>
          </a:prstGeom>
        </p:spPr>
      </p:pic>
      <p:sp>
        <p:nvSpPr>
          <p:cNvPr id="4" name="TextBox 3"/>
          <p:cNvSpPr txBox="1"/>
          <p:nvPr/>
        </p:nvSpPr>
        <p:spPr>
          <a:xfrm>
            <a:off x="5960407" y="6400800"/>
            <a:ext cx="3048000" cy="30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Image credit: </a:t>
            </a:r>
            <a:r>
              <a:rPr kumimoji="0" lang="en-US" sz="1400" b="0" i="1" u="none" strike="noStrike" kern="1200" cap="none" spc="0" normalizeH="0" baseline="0" noProof="0" dirty="0" smtClean="0">
                <a:ln>
                  <a:noFill/>
                </a:ln>
                <a:solidFill>
                  <a:prstClr val="black"/>
                </a:solidFill>
                <a:effectLst/>
                <a:uLnTx/>
                <a:uFillTx/>
                <a:latin typeface="Calibri"/>
                <a:ea typeface="+mn-ea"/>
                <a:cs typeface="+mn-cs"/>
              </a:rPr>
              <a:t>Kerry Emanuel </a:t>
            </a:r>
            <a:endPar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9756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514350"/>
            <a:ext cx="7543800" cy="5829300"/>
          </a:xfrm>
          <a:prstGeom prst="rect">
            <a:avLst/>
          </a:prstGeom>
        </p:spPr>
      </p:pic>
    </p:spTree>
    <p:extLst>
      <p:ext uri="{BB962C8B-B14F-4D97-AF65-F5344CB8AC3E}">
        <p14:creationId xmlns:p14="http://schemas.microsoft.com/office/powerpoint/2010/main" val="1706430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2A6F739F-3A09-4ADA-8776-2093663EFD9D}" vid="{40672A34-E831-4C6B-9417-51759A73FF00}"/>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Ariel</Template>
  <TotalTime>1315</TotalTime>
  <Words>280</Words>
  <Application>Microsoft Office PowerPoint</Application>
  <PresentationFormat>On-screen Show (4:3)</PresentationFormat>
  <Paragraphs>50</Paragraphs>
  <Slides>15</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3" baseType="lpstr">
      <vt:lpstr>Arial</vt:lpstr>
      <vt:lpstr>Calibri</vt:lpstr>
      <vt:lpstr>Calibri Light</vt:lpstr>
      <vt:lpstr>Segoe UI</vt:lpstr>
      <vt:lpstr>Times New Roman</vt:lpstr>
      <vt:lpstr>Office Theme</vt:lpstr>
      <vt:lpstr>4_Office Theme</vt:lpstr>
      <vt:lpstr>MathType 6.0 Equation</vt:lpstr>
      <vt:lpstr>PV-Thinking and Tropical Cyclones: Wayne Schubert’s Contribution to Balanced Vortex Dynamics</vt:lpstr>
      <vt:lpstr>Main Points</vt:lpstr>
      <vt:lpstr>PowerPoint Presentation</vt:lpstr>
      <vt:lpstr>PowerPoint Presentation</vt:lpstr>
      <vt:lpstr>PowerPoint Presentation</vt:lpstr>
      <vt:lpstr>PowerPoint Presentation</vt:lpstr>
      <vt:lpstr>PowerPoint Presentation</vt:lpstr>
      <vt:lpstr>Baroclinic Instability</vt:lpstr>
      <vt:lpstr>PowerPoint Presentation</vt:lpstr>
      <vt:lpstr>Wayne Schubert* extended the semigeostrophic framework to “semigradient” axisymmetric vortices</vt:lpstr>
      <vt:lpstr>Eady Analogy</vt:lpstr>
      <vt:lpstr>Angular momentum and θ*e  from nonhydrostatic, axisymmetric simulation:</vt:lpstr>
      <vt:lpstr>As with Eady model, all the dynamics collapses to evolution of θe in boundary layer and at tropopause</vt:lpstr>
      <vt:lpstr>Comparison to axisymmetric, nonhydrostatic model</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PV-Thinking and Tropical Cyclones: Wayne Schubert’s Contribution to Balanced Vortex Dynamics</dc:title>
  <dc:creator>Kerry</dc:creator>
  <cp:lastModifiedBy>Kerry</cp:lastModifiedBy>
  <cp:revision>25</cp:revision>
  <dcterms:created xsi:type="dcterms:W3CDTF">2019-12-28T16:44:12Z</dcterms:created>
  <dcterms:modified xsi:type="dcterms:W3CDTF">2019-12-29T17:29:02Z</dcterms:modified>
</cp:coreProperties>
</file>