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79" r:id="rId3"/>
    <p:sldMasterId id="2147483931" r:id="rId4"/>
    <p:sldMasterId id="2147483955" r:id="rId5"/>
    <p:sldMasterId id="2147483979" r:id="rId6"/>
    <p:sldMasterId id="2147483991" r:id="rId7"/>
    <p:sldMasterId id="2147484003" r:id="rId8"/>
    <p:sldMasterId id="2147484017" r:id="rId9"/>
  </p:sldMasterIdLst>
  <p:notesMasterIdLst>
    <p:notesMasterId r:id="rId43"/>
  </p:notesMasterIdLst>
  <p:sldIdLst>
    <p:sldId id="465" r:id="rId10"/>
    <p:sldId id="466" r:id="rId11"/>
    <p:sldId id="475" r:id="rId12"/>
    <p:sldId id="476" r:id="rId13"/>
    <p:sldId id="477" r:id="rId14"/>
    <p:sldId id="478" r:id="rId15"/>
    <p:sldId id="368" r:id="rId16"/>
    <p:sldId id="380" r:id="rId17"/>
    <p:sldId id="479" r:id="rId18"/>
    <p:sldId id="480" r:id="rId19"/>
    <p:sldId id="444" r:id="rId20"/>
    <p:sldId id="394" r:id="rId21"/>
    <p:sldId id="481" r:id="rId22"/>
    <p:sldId id="451" r:id="rId23"/>
    <p:sldId id="449" r:id="rId24"/>
    <p:sldId id="297" r:id="rId25"/>
    <p:sldId id="502" r:id="rId26"/>
    <p:sldId id="503" r:id="rId27"/>
    <p:sldId id="452" r:id="rId28"/>
    <p:sldId id="427" r:id="rId29"/>
    <p:sldId id="345" r:id="rId30"/>
    <p:sldId id="508" r:id="rId31"/>
    <p:sldId id="507" r:id="rId32"/>
    <p:sldId id="483" r:id="rId33"/>
    <p:sldId id="496" r:id="rId34"/>
    <p:sldId id="509" r:id="rId35"/>
    <p:sldId id="506" r:id="rId36"/>
    <p:sldId id="505" r:id="rId37"/>
    <p:sldId id="510" r:id="rId38"/>
    <p:sldId id="511" r:id="rId39"/>
    <p:sldId id="500" r:id="rId40"/>
    <p:sldId id="501" r:id="rId41"/>
    <p:sldId id="4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18FE-66BB-4EF3-A772-629D1D181E6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CBBF9-D8CC-4128-BA28-9D948EA3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D1C3D-91E2-4F08-8C51-CB7AC6C2E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5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BA8BB-1C88-4506-9CC3-A349AE0CAA72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315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b="1" dirty="0" smtClean="0"/>
              <a:t>Given the storm wind and pressure fields</a:t>
            </a:r>
            <a:r>
              <a:rPr lang="en-US" b="1" baseline="0" dirty="0" smtClean="0"/>
              <a:t> (which is estimated from the Holland parametric pressure model) we can simulate the surge</a:t>
            </a:r>
            <a:r>
              <a:rPr lang="en-US" baseline="0" dirty="0" smtClean="0"/>
              <a:t>. </a:t>
            </a:r>
            <a:r>
              <a:rPr lang="en-US" dirty="0" smtClean="0"/>
              <a:t>Surge simulations with high resolution are computationally intensive, so to make it possible to simulate accurate surges for our large synthetic storm sets, we apply the two hydrodynamic models </a:t>
            </a:r>
            <a:r>
              <a:rPr lang="en-US" b="1" i="0" dirty="0" smtClean="0"/>
              <a:t>with</a:t>
            </a:r>
            <a:r>
              <a:rPr lang="en-US" dirty="0" smtClean="0"/>
              <a:t> girds of</a:t>
            </a:r>
            <a:r>
              <a:rPr lang="en-US" baseline="0" dirty="0" smtClean="0"/>
              <a:t> </a:t>
            </a:r>
            <a:r>
              <a:rPr lang="en-US" dirty="0" smtClean="0"/>
              <a:t>various resolutions in such a way that the main computational effort is concentrated on the storms that determine the risk. First, we </a:t>
            </a:r>
            <a:r>
              <a:rPr lang="en-US" b="1" dirty="0" smtClean="0"/>
              <a:t>apply</a:t>
            </a:r>
            <a:r>
              <a:rPr lang="en-US" dirty="0" smtClean="0"/>
              <a:t> the SLOSH model, </a:t>
            </a:r>
            <a:r>
              <a:rPr lang="en-US" b="1" dirty="0" smtClean="0"/>
              <a:t>using</a:t>
            </a:r>
            <a:r>
              <a:rPr lang="en-US" dirty="0" smtClean="0"/>
              <a:t> a mesh with resolution of about 1 km around NYC</a:t>
            </a:r>
            <a:r>
              <a:rPr lang="en-US" baseline="0" dirty="0" smtClean="0"/>
              <a:t> to simulate the surges for all storms and </a:t>
            </a:r>
            <a:r>
              <a:rPr lang="en-US" dirty="0" smtClean="0"/>
              <a:t>select the storms that have return periods, in terms of the surge height at the Battery, greater than 10 years.</a:t>
            </a:r>
            <a:r>
              <a:rPr lang="en-US" baseline="0" dirty="0" smtClean="0"/>
              <a:t> </a:t>
            </a:r>
            <a:r>
              <a:rPr lang="en-US" dirty="0" smtClean="0"/>
              <a:t>Second, we apply the ADCIRC simulation, using a grid mesh with resolution of ~100 m around NYC, to each of the selected storms. Then, we apply another ADCIRC mesh with resolution as high as ~10 m around NYC, for a set of the most extreme events, to check if the resolution of our ADCIRC grid is sufficient and if needed to make statistical correction to the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11654-4369-45EB-86A2-08ADE9C5AD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24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533C6F-52A3-4B90-B4BE-41673979AE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297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85BB7-D686-406F-B23E-5F752775EF4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07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42B73-32A4-4B9B-86CE-62C7B227808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499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E094A9-4B78-4F6B-A656-C716B3E299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80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1C06CF-165F-415C-B856-237A623AD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789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78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defTabSz="6413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defTabSz="6413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defTabSz="6413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defTabSz="6413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defTabSz="6413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41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52400" y="228601"/>
            <a:ext cx="7924801" cy="457199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 algn="l" defTabSz="642915">
              <a:defRPr sz="2700">
                <a:solidFill>
                  <a:srgbClr val="0078AE"/>
                </a:solidFill>
                <a:latin typeface="Chaparral Pro Semibold Display"/>
                <a:ea typeface="Chaparral Pro Semibold Display"/>
                <a:cs typeface="Chaparral Pro Semibold Display"/>
                <a:sym typeface="Chaparral Pro Semibold Display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152400" y="685799"/>
            <a:ext cx="7924801" cy="2095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42915">
              <a:spcBef>
                <a:spcPts val="281"/>
              </a:spcBef>
              <a:defRPr sz="2000">
                <a:solidFill>
                  <a:srgbClr val="808080"/>
                </a:solidFill>
                <a:latin typeface="Chaparral Pro Caption"/>
                <a:ea typeface="Chaparral Pro Caption"/>
                <a:cs typeface="Chaparral Pro Caption"/>
                <a:sym typeface="Chaparral Pro Caption"/>
              </a:defRPr>
            </a:lvl1pPr>
            <a:lvl2pPr indent="321457" algn="l" defTabSz="642915">
              <a:spcBef>
                <a:spcPts val="281"/>
              </a:spcBef>
              <a:defRPr sz="2000">
                <a:solidFill>
                  <a:srgbClr val="808080"/>
                </a:solidFill>
                <a:latin typeface="Chaparral Pro Caption"/>
                <a:ea typeface="Chaparral Pro Caption"/>
                <a:cs typeface="Chaparral Pro Caption"/>
                <a:sym typeface="Chaparral Pro Caption"/>
              </a:defRPr>
            </a:lvl2pPr>
            <a:lvl3pPr indent="642915" algn="l" defTabSz="642915">
              <a:spcBef>
                <a:spcPts val="281"/>
              </a:spcBef>
              <a:defRPr sz="2000">
                <a:solidFill>
                  <a:srgbClr val="808080"/>
                </a:solidFill>
                <a:latin typeface="Chaparral Pro Caption"/>
                <a:ea typeface="Chaparral Pro Caption"/>
                <a:cs typeface="Chaparral Pro Caption"/>
                <a:sym typeface="Chaparral Pro Caption"/>
              </a:defRPr>
            </a:lvl3pPr>
            <a:lvl4pPr indent="964372" algn="l" defTabSz="642915">
              <a:spcBef>
                <a:spcPts val="281"/>
              </a:spcBef>
              <a:defRPr sz="2000">
                <a:solidFill>
                  <a:srgbClr val="808080"/>
                </a:solidFill>
                <a:latin typeface="Chaparral Pro Caption"/>
                <a:ea typeface="Chaparral Pro Caption"/>
                <a:cs typeface="Chaparral Pro Caption"/>
                <a:sym typeface="Chaparral Pro Caption"/>
              </a:defRPr>
            </a:lvl4pPr>
            <a:lvl5pPr indent="1285829" algn="l" defTabSz="642915">
              <a:spcBef>
                <a:spcPts val="281"/>
              </a:spcBef>
              <a:defRPr sz="2000">
                <a:solidFill>
                  <a:srgbClr val="808080"/>
                </a:solidFill>
                <a:latin typeface="Chaparral Pro Caption"/>
                <a:ea typeface="Chaparral Pro Caption"/>
                <a:cs typeface="Chaparral Pro Caption"/>
                <a:sym typeface="Chaparral Pro Captio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4"/>
          <p:cNvSpPr>
            <a:spLocks noGrp="1"/>
          </p:cNvSpPr>
          <p:nvPr>
            <p:ph type="sldNum" sz="quarter" idx="10"/>
          </p:nvPr>
        </p:nvSpPr>
        <p:spPr>
          <a:xfrm>
            <a:off x="6985000" y="6635750"/>
            <a:ext cx="2133600" cy="261938"/>
          </a:xfrm>
        </p:spPr>
        <p:txBody>
          <a:bodyPr lIns="45718" tIns="45718" rIns="45718" bIns="45718" anchor="ctr">
            <a:spAutoFit/>
          </a:bodyPr>
          <a:lstStyle>
            <a:lvl1pPr defTabSz="641350">
              <a:defRPr sz="1100">
                <a:solidFill>
                  <a:srgbClr val="71717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 marL="0" marR="0" lvl="0" indent="0" algn="r" defTabSz="641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79469-223C-4029-AAAF-402135948350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" panose="020B0604020202020204" pitchFamily="34" charset="0"/>
              </a:rPr>
              <a:pPr marL="0" marR="0" lvl="0" indent="0" algn="r" defTabSz="641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2351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2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6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1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0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2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7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51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89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30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86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23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5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3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7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565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5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88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21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156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05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50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3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4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94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44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03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3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50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76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523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43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92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764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2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0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435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72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84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603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21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713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40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38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31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44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97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27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46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88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352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42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99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29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8099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93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743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05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02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63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28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7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79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80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730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42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060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541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37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601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87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70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67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799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47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87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56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665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97CE4-62F4-4FC4-B0D2-F260BD3EAC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30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6256A-85DF-4B4B-B2EC-23F697BF29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546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8DCA9-386D-4DCE-ABC6-63E51E84980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65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1FAF8-5984-4A9A-A160-F1DA9177A6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90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FD77F-3436-4C56-B9D6-93615A3BFC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75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DFFE8D-53E2-4501-85F6-A68DCB4A70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09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1DDBF7-57B0-470C-8725-B4509BADBCE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6027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A233C-A626-481A-B20D-BE6193B27A1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48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E6C88-E8BF-4E8D-8F2B-0477FF41AE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1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7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9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E6FB-3507-458B-9CFF-D59A9CAEE57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BD21C-8D66-40C3-9BAD-DDB80803ACA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1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F94B3-7F0C-4D1F-9EC0-32EEE150927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emanuel@mit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2">
                <a:lumMod val="50000"/>
              </a:schemeClr>
            </a:gs>
            <a:gs pos="0">
              <a:schemeClr val="bg2">
                <a:lumMod val="75000"/>
              </a:schemeClr>
            </a:gs>
            <a:gs pos="65000">
              <a:schemeClr val="bg2">
                <a:lumMod val="50000"/>
              </a:schemeClr>
            </a:gs>
            <a:gs pos="83000">
              <a:schemeClr val="bg2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" y="907143"/>
            <a:ext cx="9152585" cy="5145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6363"/>
            <a:ext cx="6858000" cy="23876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>
                <a:solidFill>
                  <a:srgbClr val="FFFF00"/>
                </a:solidFill>
              </a:rPr>
              <a:t>Evolving </a:t>
            </a:r>
            <a:r>
              <a:rPr lang="en-US" b="1" dirty="0" smtClean="0">
                <a:solidFill>
                  <a:srgbClr val="FFFF00"/>
                </a:solidFill>
              </a:rPr>
              <a:t>Hurricane </a:t>
            </a:r>
            <a:r>
              <a:rPr lang="en-US" b="1" dirty="0">
                <a:solidFill>
                  <a:srgbClr val="FFFF00"/>
                </a:solidFill>
              </a:rPr>
              <a:t>R</a:t>
            </a:r>
            <a:r>
              <a:rPr lang="en-US" b="1" dirty="0" smtClean="0">
                <a:solidFill>
                  <a:srgbClr val="FFFF00"/>
                </a:solidFill>
              </a:rPr>
              <a:t>isk </a:t>
            </a:r>
            <a:r>
              <a:rPr lang="en-US" b="1" dirty="0">
                <a:solidFill>
                  <a:srgbClr val="FFFF00"/>
                </a:solidFill>
              </a:rPr>
              <a:t>in the U.S. and Virginia Beach</a:t>
            </a:r>
            <a:r>
              <a:rPr lang="en-US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3270"/>
            <a:ext cx="6858000" cy="1771129"/>
          </a:xfrm>
        </p:spPr>
        <p:txBody>
          <a:bodyPr>
            <a:normAutofit fontScale="92500" lnSpcReduction="10000"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Bringing</a:t>
            </a:r>
            <a:r>
              <a:rPr lang="en-US" sz="2000" i="1" dirty="0" smtClean="0">
                <a:solidFill>
                  <a:srgbClr val="FFFF00"/>
                </a:solidFill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</a:rPr>
              <a:t>physics to bear on estimating natural hazard risk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Kerry Emanuel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Lorenz Center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Massachusetts Institute of technology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75" y="86727"/>
            <a:ext cx="5776968" cy="6100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0663" y="2950617"/>
            <a:ext cx="291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Time series of the latitudes at which tropical cyclones reach maximum intensity.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From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Kossin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et al. (2014)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3280" y="365760"/>
            <a:ext cx="309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Hurricanes are reaching peak intensity at higher latitudes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19" y="6310480"/>
            <a:ext cx="4065741" cy="4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7" y="1800879"/>
            <a:ext cx="8902427" cy="3301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8308" y="984201"/>
            <a:ext cx="620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 Intensity Trend, 1979-2018, ERA 5 Reanalysis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070" y="5365170"/>
            <a:ext cx="612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(Trend shown only where p value &lt; 0.05)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Inferences from Basic Theory: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0766"/>
          </a:xfrm>
        </p:spPr>
        <p:txBody>
          <a:bodyPr/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Potential intensity increases with global 	warming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Incidence of high-intensity hurricanes should 	increase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Hurricanes </a:t>
            </a:r>
            <a:r>
              <a:rPr lang="en-US" dirty="0" smtClean="0"/>
              <a:t>will produce substantially more 	rain:  Clausius-Clapeyron yields  ~7% 	increase in water vapor per 1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 smtClean="0"/>
              <a:t>warming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Rising sea level and increasing storm intensity 	indicate increasing surge risk</a:t>
            </a:r>
            <a:endParaRPr lang="en-US" dirty="0" smtClean="0"/>
          </a:p>
          <a:p>
            <a:pPr marL="0" indent="0">
              <a:buSzPct val="7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744" y="1579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Using Physical Models to Estimate Hurricane Flood Risk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9316" y="4303486"/>
            <a:ext cx="240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Climate change adaptation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669316" y="4862286"/>
            <a:ext cx="522513" cy="56605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91" y="1132530"/>
            <a:ext cx="54864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333" y="237325"/>
            <a:ext cx="804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Global Climate Models are Too Coarse to Simulate Hurricanes 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Physics to Assess Hurricane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Reliable, global records of coarse-scale climate are robust and 	widely available</a:t>
            </a:r>
          </a:p>
          <a:p>
            <a:r>
              <a:rPr lang="en-US" dirty="0"/>
              <a:t> </a:t>
            </a:r>
            <a:r>
              <a:rPr lang="en-US" dirty="0" smtClean="0"/>
              <a:t>Cull from these datasets the key statistics known to control 	tropical cyclone generation, movement, and intensity 	evolution</a:t>
            </a:r>
          </a:p>
          <a:p>
            <a:r>
              <a:rPr lang="en-US" dirty="0"/>
              <a:t> </a:t>
            </a:r>
            <a:r>
              <a:rPr lang="en-US" dirty="0" smtClean="0"/>
              <a:t>Bootstrap these key statistic to create unlimited synthetic time 	series of the hurricane-relevant environmental variables</a:t>
            </a:r>
          </a:p>
          <a:p>
            <a:r>
              <a:rPr lang="en-US" dirty="0"/>
              <a:t> </a:t>
            </a:r>
            <a:r>
              <a:rPr lang="en-US" dirty="0" smtClean="0"/>
              <a:t> Use these to drive a specialized, very high resolution physical 	hurricane model</a:t>
            </a:r>
          </a:p>
          <a:p>
            <a:r>
              <a:rPr lang="en-US" dirty="0"/>
              <a:t> </a:t>
            </a:r>
            <a:r>
              <a:rPr lang="en-US" dirty="0" smtClean="0"/>
              <a:t> Extensively validate the results against historical hurricane 	data</a:t>
            </a:r>
          </a:p>
          <a:p>
            <a:r>
              <a:rPr lang="en-US" dirty="0"/>
              <a:t> </a:t>
            </a:r>
            <a:r>
              <a:rPr lang="en-US" dirty="0" smtClean="0"/>
              <a:t> Exact same method can be applied to </a:t>
            </a:r>
            <a:r>
              <a:rPr lang="en-US" dirty="0"/>
              <a:t>o</a:t>
            </a:r>
            <a:r>
              <a:rPr lang="en-US" dirty="0" smtClean="0"/>
              <a:t>utput of climate 	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Cumulative Distribution of Storm Lifetime Peak Wind Speed, with Sample of </a:t>
            </a:r>
            <a:r>
              <a:rPr lang="en-US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1755</a:t>
            </a:r>
            <a:r>
              <a:rPr lang="en-US" sz="2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Synthetic Tracks</a:t>
            </a:r>
          </a:p>
        </p:txBody>
      </p:sp>
      <p:pic>
        <p:nvPicPr>
          <p:cNvPr id="43011" name="Picture 3" descr="C:\Users\Kerry Emaanuel\Riskproject\atlanticrand4hist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571871" cy="5676651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995951" y="6216650"/>
            <a:ext cx="2919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90%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confidence bounds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2514" y="2888343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bars: </a:t>
            </a:r>
            <a:r>
              <a:rPr lang="en-US" dirty="0" smtClean="0"/>
              <a:t>Actual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bars</a:t>
            </a:r>
            <a:r>
              <a:rPr lang="en-US" dirty="0" smtClean="0"/>
              <a:t>: Predicted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0" y="592111"/>
            <a:ext cx="9127682" cy="6265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772" y="238168"/>
            <a:ext cx="6422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Randomly selected </a:t>
            </a:r>
            <a:r>
              <a:rPr lang="en-US" sz="2000" dirty="0" smtClean="0"/>
              <a:t> </a:t>
            </a:r>
            <a:r>
              <a:rPr lang="en-US" sz="2000" dirty="0" smtClean="0"/>
              <a:t>50 of </a:t>
            </a:r>
            <a:r>
              <a:rPr lang="en-US" sz="2000" dirty="0" smtClean="0"/>
              <a:t>4,40</a:t>
            </a:r>
            <a:r>
              <a:rPr lang="en-US" sz="2000" dirty="0" smtClean="0"/>
              <a:t>0 </a:t>
            </a:r>
            <a:r>
              <a:rPr lang="en-US" sz="2000" dirty="0" smtClean="0"/>
              <a:t>tropical cyclones affecting </a:t>
            </a:r>
            <a:r>
              <a:rPr lang="en-US" sz="2000" dirty="0" smtClean="0"/>
              <a:t>Virginia Beach, </a:t>
            </a:r>
            <a:r>
              <a:rPr lang="en-US" sz="2000" dirty="0" smtClean="0"/>
              <a:t>downscaled from NCEP reanalyses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713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909"/>
            <a:ext cx="9144000" cy="6277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972" y="158990"/>
            <a:ext cx="57984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Same but with historical tropical cyclone tracks superimposed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743" y="391218"/>
            <a:ext cx="57984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Top 50 of </a:t>
            </a:r>
            <a:r>
              <a:rPr lang="en-US" sz="2000" dirty="0" smtClean="0"/>
              <a:t>4,400 </a:t>
            </a:r>
            <a:r>
              <a:rPr lang="en-US" sz="2000" dirty="0" smtClean="0"/>
              <a:t>tropical cyclones affecting </a:t>
            </a:r>
            <a:r>
              <a:rPr lang="en-US" sz="2000" dirty="0" smtClean="0"/>
              <a:t>Virginia Beach, </a:t>
            </a:r>
            <a:r>
              <a:rPr lang="en-US" sz="2000" dirty="0" smtClean="0"/>
              <a:t>downscaled from NCEP reanalyses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37113" y="6251171"/>
            <a:ext cx="682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write me (</a:t>
            </a:r>
            <a:r>
              <a:rPr lang="en-US" sz="1600" dirty="0" smtClean="0">
                <a:hlinkClick r:id="rId2"/>
              </a:rPr>
              <a:t>emanuel@mit.edu</a:t>
            </a:r>
            <a:r>
              <a:rPr lang="en-US" sz="1600" dirty="0" smtClean="0"/>
              <a:t>) if you would like access to this data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6" y="1099104"/>
            <a:ext cx="9070964" cy="56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Flawed Basis of Current Risk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8452" y="2076911"/>
            <a:ext cx="7886700" cy="3269886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  Almost all current risk assessments are based on historical 	statistics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Historical records are flawed and short, particularly outside  	North America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Moreover, the past 50-150 years is a poor guide to the present 	owing to climate change that </a:t>
            </a:r>
            <a:r>
              <a:rPr lang="en-US" i="1" dirty="0" smtClean="0"/>
              <a:t>has already occurred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Risk modelers have been slow to migrate to a physics-based 	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Climate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More moisture in boundary layer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Stronger storms but more compact inner 	regions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Possibly larger storm diameters</a:t>
            </a:r>
          </a:p>
          <a:p>
            <a:endParaRPr lang="en-US" dirty="0"/>
          </a:p>
          <a:p>
            <a:r>
              <a:rPr lang="en-US" dirty="0" smtClean="0"/>
              <a:t> Storms may be moving faster or slower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1219200"/>
            <a:ext cx="8229600" cy="440508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Apply Same Technique to Climate Models Run Over this Century: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3,000 storms from each of 4 climate models for each of 2 periods of time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944" y="110095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WIND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3" y="682171"/>
            <a:ext cx="8773175" cy="60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" y="952499"/>
            <a:ext cx="7878538" cy="525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571" y="239486"/>
            <a:ext cx="622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Hurricane Rain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2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4719" y="457200"/>
            <a:ext cx="729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intense hurricane rain event in Virginia Beach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5" y="1343175"/>
            <a:ext cx="7903107" cy="54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7" y="624114"/>
            <a:ext cx="8333375" cy="572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5" y="1129166"/>
            <a:ext cx="795337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571" y="239486"/>
            <a:ext cx="622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Storm Surge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4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NYmeshe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248" y="923544"/>
            <a:ext cx="5715000" cy="5715000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4600" y="228600"/>
            <a:ext cx="5181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Storm Surge Simulation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72000" y="1905000"/>
            <a:ext cx="304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641" name="TextBox 5"/>
          <p:cNvSpPr txBox="1">
            <a:spLocks noChangeArrowheads="1"/>
          </p:cNvSpPr>
          <p:nvPr/>
        </p:nvSpPr>
        <p:spPr bwMode="auto">
          <a:xfrm>
            <a:off x="3352800" y="1411669"/>
            <a:ext cx="143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SLOSH mesh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6642" name="Straight Arrow Connector 7"/>
          <p:cNvCxnSpPr>
            <a:cxnSpLocks noChangeShapeType="1"/>
            <a:stCxn id="26643" idx="2"/>
          </p:cNvCxnSpPr>
          <p:nvPr/>
        </p:nvCxnSpPr>
        <p:spPr bwMode="auto">
          <a:xfrm rot="5400000">
            <a:off x="7718902" y="1878317"/>
            <a:ext cx="329624" cy="382990"/>
          </a:xfrm>
          <a:prstGeom prst="straightConnector1">
            <a:avLst/>
          </a:prstGeom>
          <a:noFill/>
          <a:ln w="9525" algn="ctr">
            <a:solidFill>
              <a:srgbClr val="CC04B4"/>
            </a:solidFill>
            <a:round/>
            <a:headEnd/>
            <a:tailEnd type="arrow" w="med" len="med"/>
          </a:ln>
        </p:spPr>
      </p:cxnSp>
      <p:sp>
        <p:nvSpPr>
          <p:cNvPr id="26643" name="TextBox 8"/>
          <p:cNvSpPr txBox="1">
            <a:spLocks noChangeArrowheads="1"/>
          </p:cNvSpPr>
          <p:nvPr/>
        </p:nvSpPr>
        <p:spPr bwMode="auto">
          <a:xfrm>
            <a:off x="7311218" y="1320225"/>
            <a:ext cx="152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A069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ADCIRC mesh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A069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4B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C04B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4B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C04B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2362200"/>
            <a:ext cx="3048000" cy="2286000"/>
            <a:chOff x="228600" y="2209800"/>
            <a:chExt cx="3200400" cy="2514600"/>
          </a:xfrm>
        </p:grpSpPr>
        <p:pic>
          <p:nvPicPr>
            <p:cNvPr id="13" name="Content Placeholder 2" descr="NY.jp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8600" y="2209800"/>
              <a:ext cx="3200400" cy="2514600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1905000" y="2819400"/>
              <a:ext cx="1325563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Battery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26629" name="Straight Connector 20"/>
          <p:cNvCxnSpPr>
            <a:cxnSpLocks noChangeShapeType="1"/>
          </p:cNvCxnSpPr>
          <p:nvPr/>
        </p:nvCxnSpPr>
        <p:spPr bwMode="auto">
          <a:xfrm rot="16200000" flipH="1">
            <a:off x="3543300" y="2476500"/>
            <a:ext cx="12192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0" name="Straight Connector 22"/>
          <p:cNvCxnSpPr>
            <a:cxnSpLocks noChangeShapeType="1"/>
          </p:cNvCxnSpPr>
          <p:nvPr/>
        </p:nvCxnSpPr>
        <p:spPr bwMode="auto">
          <a:xfrm flipV="1">
            <a:off x="3581400" y="3657600"/>
            <a:ext cx="10668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5" name="TextBox 14"/>
          <p:cNvSpPr txBox="1">
            <a:spLocks noChangeArrowheads="1"/>
          </p:cNvSpPr>
          <p:nvPr/>
        </p:nvSpPr>
        <p:spPr bwMode="auto">
          <a:xfrm>
            <a:off x="381041" y="5105410"/>
            <a:ext cx="24383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ADCIRC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Luettich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al. 1992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76200" y="1143025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SLOSH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Jelesnianski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al. 1992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1" name="Straight Arrow Connector 7"/>
          <p:cNvCxnSpPr>
            <a:cxnSpLocks noChangeShapeType="1"/>
          </p:cNvCxnSpPr>
          <p:nvPr/>
        </p:nvCxnSpPr>
        <p:spPr bwMode="auto">
          <a:xfrm rot="16200000" flipV="1">
            <a:off x="7543800" y="5334000"/>
            <a:ext cx="304800" cy="304800"/>
          </a:xfrm>
          <a:prstGeom prst="straightConnector1">
            <a:avLst/>
          </a:prstGeom>
          <a:noFill/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162800" y="5638800"/>
            <a:ext cx="152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ADCIRC mesh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0400" y="6172200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al. 2008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NB_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-1219200"/>
            <a:ext cx="706596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400800"/>
            <a:ext cx="9017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5563" y="6291263"/>
            <a:ext cx="90328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0" y="6303963"/>
            <a:ext cx="6019800" cy="646112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Preliminary Projections –Norfolk VA and Narragansett Bay RI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Sea Level Rise Projections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7263" y="6291263"/>
            <a:ext cx="347662" cy="3476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42F0-3CCB-4A39-9E8F-D611A225E2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413" y="44450"/>
            <a:ext cx="73691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Sea Level Rising, Differentiated Locally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7389813" y="1547813"/>
            <a:ext cx="30495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Norfolk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~ 4.3 mm/yr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64BF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64BF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64BF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4BF6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Newport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4BF6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~ 2.7 mm/yr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64BF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21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Global mean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21C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~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C00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1.7 mm/yr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64BF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913" y="660400"/>
            <a:ext cx="430887" cy="5054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 sea level relative to 1880 (centimeters)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6302375" y="5711825"/>
            <a:ext cx="262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Modified from Kopp 2013</a:t>
            </a:r>
          </a:p>
        </p:txBody>
      </p:sp>
    </p:spTree>
    <p:extLst>
      <p:ext uri="{BB962C8B-B14F-4D97-AF65-F5344CB8AC3E}">
        <p14:creationId xmlns:p14="http://schemas.microsoft.com/office/powerpoint/2010/main" val="23774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346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59" y="192195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Hurricane </a:t>
            </a:r>
            <a:r>
              <a:rPr lang="en-US" sz="3600" b="1" dirty="0" smtClean="0">
                <a:solidFill>
                  <a:srgbClr val="FFFF00"/>
                </a:solidFill>
              </a:rPr>
              <a:t>Flood Risk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1" y="818382"/>
            <a:ext cx="8549657" cy="52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4" y="1045029"/>
            <a:ext cx="7148286" cy="581297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58855" y="6357256"/>
            <a:ext cx="1959429" cy="4209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68686" y="5987143"/>
            <a:ext cx="1103085" cy="493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86229" y="0"/>
            <a:ext cx="8229600" cy="9216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tx1"/>
                </a:solidFill>
                <a:effectLst/>
              </a:rPr>
              <a:t>Making Risk Personal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26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2601"/>
            <a:ext cx="9144000" cy="47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  </a:t>
            </a:r>
            <a:r>
              <a:rPr lang="en-US" dirty="0" smtClean="0"/>
              <a:t>We can no longer regard climate change as a problem for the 	future; it has already tangibly affected important risks, e.g. 	Harvey’s rainfall was ~3 times more likely in 2017 than in 	1970</a:t>
            </a:r>
          </a:p>
          <a:p>
            <a:pPr>
              <a:spcBef>
                <a:spcPts val="2000"/>
              </a:spcBef>
            </a:pPr>
            <a:r>
              <a:rPr lang="en-US" dirty="0"/>
              <a:t> </a:t>
            </a:r>
            <a:r>
              <a:rPr lang="en-US" dirty="0" smtClean="0"/>
              <a:t> Risk of </a:t>
            </a:r>
            <a:r>
              <a:rPr lang="en-US" dirty="0" smtClean="0"/>
              <a:t>hurricane winds and heavy rains is increasing in 	Virginia Beach and is projected to do so through this 	century</a:t>
            </a:r>
          </a:p>
          <a:p>
            <a:pPr>
              <a:spcBef>
                <a:spcPts val="2000"/>
              </a:spcBef>
            </a:pPr>
            <a:r>
              <a:rPr lang="en-US" dirty="0"/>
              <a:t> </a:t>
            </a:r>
            <a:r>
              <a:rPr lang="en-US" dirty="0" smtClean="0"/>
              <a:t> Sea level is rising faster in the Chesapeake region than 	elsewhere along the U.S. coast </a:t>
            </a:r>
          </a:p>
          <a:p>
            <a:pPr>
              <a:spcBef>
                <a:spcPts val="2000"/>
              </a:spcBef>
            </a:pPr>
            <a:r>
              <a:rPr lang="en-US" dirty="0"/>
              <a:t> </a:t>
            </a:r>
            <a:r>
              <a:rPr lang="en-US" dirty="0" smtClean="0"/>
              <a:t> 100-year surge event, about 3 feet today, could be 9 feet at 	the end of this century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Hurricane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6824"/>
            <a:ext cx="8229600" cy="3745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About 15,000 deaths per year since 1971</a:t>
            </a:r>
          </a:p>
          <a:p>
            <a:endParaRPr lang="en-US" dirty="0"/>
          </a:p>
          <a:p>
            <a:r>
              <a:rPr lang="en-US" dirty="0" smtClean="0"/>
              <a:t>$</a:t>
            </a:r>
            <a:r>
              <a:rPr lang="en-US" dirty="0"/>
              <a:t> </a:t>
            </a:r>
            <a:r>
              <a:rPr lang="en-US" dirty="0" smtClean="0"/>
              <a:t>1.1 trillion 2015 U.S. dollars in damages 	($21 billion/</a:t>
            </a:r>
            <a:r>
              <a:rPr lang="en-US" dirty="0" err="1" smtClean="0"/>
              <a:t>yr</a:t>
            </a:r>
            <a:r>
              <a:rPr lang="en-US" dirty="0" smtClean="0"/>
              <a:t>) since 1971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Global population exposed to hurricane 	hazards has tripled since 1970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2874" y="6057224"/>
            <a:ext cx="4733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EM-DAT,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OFDA/CRED International Disaster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://www.emdat.be/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0" y="708587"/>
            <a:ext cx="8015167" cy="4407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48" y="203200"/>
            <a:ext cx="78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Tropical Cyclone Damage Normalized by Gross World Product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2487" y="5116286"/>
            <a:ext cx="8229600" cy="106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380% increase since 1970</a:t>
            </a:r>
          </a:p>
          <a:p>
            <a:r>
              <a:rPr lang="en-US" dirty="0" smtClean="0"/>
              <a:t>Population of TC-prone regions increased by ~200%</a:t>
            </a:r>
          </a:p>
          <a:p>
            <a:r>
              <a:rPr lang="en-US" dirty="0" smtClean="0"/>
              <a:t>Suggests that climate change has contributed to increasing damage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9617" y="6345535"/>
            <a:ext cx="4733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EM-DAT,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OFDA/CRED International Disaster Database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563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://www.emdat.be/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27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Hurricane Risks:</a:t>
            </a:r>
            <a:endParaRPr lang="en-US" sz="4000" dirty="0">
              <a:solidFill>
                <a:srgbClr val="0F2A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en-US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Wind</a:t>
            </a:r>
          </a:p>
          <a:p>
            <a:pPr>
              <a:buSzPct val="70000"/>
              <a:buBlip>
                <a:blip r:embed="rId2"/>
              </a:buBlip>
            </a:pPr>
            <a:endParaRPr lang="en-US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2"/>
              </a:buBlip>
            </a:pPr>
            <a:endParaRPr lang="en-US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2"/>
              </a:buBlip>
            </a:pPr>
            <a:r>
              <a:rPr lang="en-US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Rain</a:t>
            </a:r>
          </a:p>
          <a:p>
            <a:pPr>
              <a:buSzPct val="70000"/>
              <a:buBlip>
                <a:blip r:embed="rId2"/>
              </a:buBlip>
            </a:pPr>
            <a:endParaRPr lang="en-US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2"/>
              </a:buBlip>
            </a:pPr>
            <a:endParaRPr lang="en-US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Blip>
                <a:blip r:embed="rId2"/>
              </a:buBlip>
            </a:pPr>
            <a:r>
              <a:rPr lang="en-US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Storm Surge</a:t>
            </a:r>
            <a:endParaRPr lang="en-US" dirty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3458" name="Picture 2" descr="http://www.google.com/url?source=imglanding&amp;ct=img&amp;q=http://vogeltalksrving.com/wp-content/uploads/2011/09/hurricane_wind.jpg&amp;sa=X&amp;ei=8QetT4ngNOba6gHprP2ZDQ&amp;ved=0CAoQ8wc4zAI&amp;usg=AFQjCNGvXXiQXxHI6sK1etVkmTIMDhCx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682" y="1210443"/>
            <a:ext cx="2743200" cy="172763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82" y="2945847"/>
            <a:ext cx="2706882" cy="1892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37" y="4924425"/>
            <a:ext cx="2721745" cy="18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23825"/>
            <a:ext cx="8553450" cy="6610350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4162425" y="2705100"/>
            <a:ext cx="219075" cy="1285875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449" y="3163371"/>
            <a:ext cx="296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Privately insured… $$$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591425" y="1171575"/>
            <a:ext cx="114300" cy="13335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0026" y="1171575"/>
            <a:ext cx="123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insured…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$$$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346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59" y="192195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Hurricane </a:t>
            </a:r>
            <a:r>
              <a:rPr lang="en-US" dirty="0" smtClean="0">
                <a:solidFill>
                  <a:srgbClr val="FFFF00"/>
                </a:solidFill>
              </a:rPr>
              <a:t>Risk </a:t>
            </a:r>
            <a:r>
              <a:rPr lang="en-US" dirty="0" smtClean="0">
                <a:solidFill>
                  <a:srgbClr val="FFFF00"/>
                </a:solidFill>
              </a:rPr>
              <a:t>Is Changing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57652" y="1482213"/>
            <a:ext cx="958645" cy="63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" y="926083"/>
            <a:ext cx="4572000" cy="5256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114" y="246743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Satellite-derived proportion of major hurricane fixes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2286" y="2298804"/>
            <a:ext cx="38540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series of fractional proportion of global major hurricane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estimates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hurricane estimates for the period 1979–2017. Each point,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 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earliest, represents the data in a sequence of 3-y periods. 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data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 is based on only 2 y (1979 and 1981) to avoid the years with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eastern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hemisphere coverage. The linear Theil−Sen trend (black line) is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 at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98% confidence level (Mann−Kendall P value = 0.02).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proportion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increases by 25% in the 39-y period (about 6% per decade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Kossin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6482</TotalTime>
  <Words>775</Words>
  <Application>Microsoft Office PowerPoint</Application>
  <PresentationFormat>On-screen Show (4:3)</PresentationFormat>
  <Paragraphs>123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Chaparral Pro Caption</vt:lpstr>
      <vt:lpstr>Chaparral Pro Semibold Display</vt:lpstr>
      <vt:lpstr>Comic Sans MS</vt:lpstr>
      <vt:lpstr>Helvetica</vt:lpstr>
      <vt:lpstr>Times New Roman</vt:lpstr>
      <vt:lpstr>1_Ariel</vt:lpstr>
      <vt:lpstr>1_Office Theme</vt:lpstr>
      <vt:lpstr>Ariel</vt:lpstr>
      <vt:lpstr>9_Office Theme</vt:lpstr>
      <vt:lpstr>5_Office Theme</vt:lpstr>
      <vt:lpstr>6_Office Theme</vt:lpstr>
      <vt:lpstr>7_Office Theme</vt:lpstr>
      <vt:lpstr>10_Office Theme</vt:lpstr>
      <vt:lpstr>Custom Design</vt:lpstr>
      <vt:lpstr> Evolving Hurricane Risk in the U.S. and Virginia Beach </vt:lpstr>
      <vt:lpstr>Flawed Basis of Current Risk Modeling</vt:lpstr>
      <vt:lpstr>Hurricane Flood Risk</vt:lpstr>
      <vt:lpstr>The Global Hurricane Hazard</vt:lpstr>
      <vt:lpstr>PowerPoint Presentation</vt:lpstr>
      <vt:lpstr>Hurricane Risks:</vt:lpstr>
      <vt:lpstr>PowerPoint Presentation</vt:lpstr>
      <vt:lpstr>Hurricane Risk Is Changing</vt:lpstr>
      <vt:lpstr>PowerPoint Presentation</vt:lpstr>
      <vt:lpstr>PowerPoint Presentation</vt:lpstr>
      <vt:lpstr>PowerPoint Presentation</vt:lpstr>
      <vt:lpstr>Inferences from Basic Theory:</vt:lpstr>
      <vt:lpstr>Using Physical Models to Estimate Hurricane Flood Risk</vt:lpstr>
      <vt:lpstr>PowerPoint Presentation</vt:lpstr>
      <vt:lpstr>Using Physics to Assess Hurricane Risk</vt:lpstr>
      <vt:lpstr>Cumulative Distribution of Storm Lifetime Peak Wind Speed, with Sample of 1755 Synthetic Tracks</vt:lpstr>
      <vt:lpstr>PowerPoint Presentation</vt:lpstr>
      <vt:lpstr>PowerPoint Presentation</vt:lpstr>
      <vt:lpstr>PowerPoint Presentation</vt:lpstr>
      <vt:lpstr>Effects of Climate Change</vt:lpstr>
      <vt:lpstr>Apply Same Technique to Climate Models Run Over this Century:  3,000 storms from each of 4 climate models for each of 2 periods of time </vt:lpstr>
      <vt:lpstr>WIND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Take-Away Points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Hurricanes Harvey and Irma Portend?</dc:title>
  <dc:creator>Kerry Emanuel</dc:creator>
  <cp:lastModifiedBy>Kerry</cp:lastModifiedBy>
  <cp:revision>158</cp:revision>
  <dcterms:created xsi:type="dcterms:W3CDTF">2017-09-18T11:10:14Z</dcterms:created>
  <dcterms:modified xsi:type="dcterms:W3CDTF">2021-02-07T21:21:15Z</dcterms:modified>
</cp:coreProperties>
</file>