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48" r:id="rId6"/>
    <p:sldMasterId id="2147483762" r:id="rId7"/>
    <p:sldMasterId id="2147483774" r:id="rId8"/>
    <p:sldMasterId id="2147483786" r:id="rId9"/>
    <p:sldMasterId id="2147483800" r:id="rId10"/>
    <p:sldMasterId id="2147483812" r:id="rId11"/>
    <p:sldMasterId id="2147483824" r:id="rId12"/>
  </p:sldMasterIdLst>
  <p:notesMasterIdLst>
    <p:notesMasterId r:id="rId53"/>
  </p:notesMasterIdLst>
  <p:sldIdLst>
    <p:sldId id="257" r:id="rId13"/>
    <p:sldId id="256" r:id="rId14"/>
    <p:sldId id="301" r:id="rId15"/>
    <p:sldId id="312" r:id="rId16"/>
    <p:sldId id="313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4" r:id="rId28"/>
    <p:sldId id="266" r:id="rId29"/>
    <p:sldId id="267" r:id="rId30"/>
    <p:sldId id="289" r:id="rId31"/>
    <p:sldId id="315" r:id="rId32"/>
    <p:sldId id="278" r:id="rId33"/>
    <p:sldId id="258" r:id="rId34"/>
    <p:sldId id="279" r:id="rId35"/>
    <p:sldId id="280" r:id="rId36"/>
    <p:sldId id="281" r:id="rId37"/>
    <p:sldId id="282" r:id="rId38"/>
    <p:sldId id="283" r:id="rId39"/>
    <p:sldId id="294" r:id="rId40"/>
    <p:sldId id="259" r:id="rId41"/>
    <p:sldId id="260" r:id="rId42"/>
    <p:sldId id="284" r:id="rId43"/>
    <p:sldId id="285" r:id="rId44"/>
    <p:sldId id="263" r:id="rId45"/>
    <p:sldId id="286" r:id="rId46"/>
    <p:sldId id="295" r:id="rId47"/>
    <p:sldId id="288" r:id="rId48"/>
    <p:sldId id="287" r:id="rId49"/>
    <p:sldId id="316" r:id="rId50"/>
    <p:sldId id="297" r:id="rId51"/>
    <p:sldId id="26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D6D67-ED03-4FA7-97A2-454F2D8DA2AF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D4D3-6F83-420F-ACE5-E3817E30A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4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15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71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27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47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50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362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91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656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37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5229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44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6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71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754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17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426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722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132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91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737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3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6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02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761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6034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7196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154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249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289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325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715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389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08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402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373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818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827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1667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764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8493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70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7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72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3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82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9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5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7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196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94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51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57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96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2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28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87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4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44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8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28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63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1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633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81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655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44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2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1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17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21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50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78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85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84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32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9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0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12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994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83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30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61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11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59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52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70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3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96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312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74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493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24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038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33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40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04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F67A3-E60F-40FF-A7DC-03DE7CE6A6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5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73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88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74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59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55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259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08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99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094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34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204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9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331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29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957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415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40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757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9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11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522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0692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3137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4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0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68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164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1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4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2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8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3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7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6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8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19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Physics-Based Projection of Tropical Cyclone Risks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23270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i="1" dirty="0" smtClean="0"/>
              <a:t>Why we need to bring physics to bear on estimating natural hazard risk</a:t>
            </a:r>
          </a:p>
          <a:p>
            <a:endParaRPr lang="en-US" sz="2000" dirty="0"/>
          </a:p>
          <a:p>
            <a:r>
              <a:rPr lang="en-US" sz="2000" dirty="0" smtClean="0"/>
              <a:t>Kerry Emanuel</a:t>
            </a:r>
          </a:p>
          <a:p>
            <a:r>
              <a:rPr lang="en-US" sz="2000" dirty="0" smtClean="0"/>
              <a:t>Lorenz Center</a:t>
            </a:r>
          </a:p>
          <a:p>
            <a:r>
              <a:rPr lang="en-US" sz="2000" dirty="0" smtClean="0"/>
              <a:t>Massachusetts Institute of Technology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92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What Are Historical Records Based On?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</p:txBody>
      </p:sp>
    </p:spTree>
    <p:extLst>
      <p:ext uri="{BB962C8B-B14F-4D97-AF65-F5344CB8AC3E}">
        <p14:creationId xmlns:p14="http://schemas.microsoft.com/office/powerpoint/2010/main" val="42715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23289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hurricane estimates for the period 1979–2017. Each point,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except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earliest, represents the data in a sequence of 3-y periods.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data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is based on only 2 y (1979 and 1981) to avoid the years 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eastern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hemisphere coverage. The linear Theil−Sen trend (black line)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 at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98% confidence level (Mann−Kendall P value = 0.02).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proportion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increases by 25% in the 39-y period (about 6% per decade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44" y="1579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We Need to Use Physical Models to Estimate Hurricane Risk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9316" y="4303486"/>
            <a:ext cx="240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Climate change adaptation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669316" y="4862286"/>
            <a:ext cx="522513" cy="56605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2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quiet revolutions in numerical weather prediction and climate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 The first computational weather forecasts were made in the 	mid 1950s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Today, virtually every weather forecast beyond 6 hours is 	based wholly or heavily on numerical weather prediction 	models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Three-day forecasts today are as accurate as 1-day forecasts 	were 40 years ago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Climate models are becoming increasingly reliable in 	simulating such phenomena as severe winter storms, 	large-scale floods, droughts, and heatwaves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" y="648403"/>
            <a:ext cx="7854930" cy="47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5657" y="5725886"/>
            <a:ext cx="7161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forecast skill of a global numerical weather prediction model</a:t>
            </a:r>
          </a:p>
        </p:txBody>
      </p:sp>
    </p:spTree>
    <p:extLst>
      <p:ext uri="{BB962C8B-B14F-4D97-AF65-F5344CB8AC3E}">
        <p14:creationId xmlns:p14="http://schemas.microsoft.com/office/powerpoint/2010/main" val="13724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92207" y="1117600"/>
            <a:ext cx="8880978" cy="5377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657" y="493486"/>
            <a:ext cx="2656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9656" y="493486"/>
            <a:ext cx="319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Model</a:t>
            </a:r>
          </a:p>
        </p:txBody>
      </p:sp>
    </p:spTree>
    <p:extLst>
      <p:ext uri="{BB962C8B-B14F-4D97-AF65-F5344CB8AC3E}">
        <p14:creationId xmlns:p14="http://schemas.microsoft.com/office/powerpoint/2010/main" val="22068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Flawed Basis of Current Risk 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 smtClean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Moreover, the past 50-150 years is a poor guide to the present 	owing to climate change that </a:t>
            </a:r>
            <a:r>
              <a:rPr lang="en-US" i="1" dirty="0" smtClean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Risk modelers have been slow to migrate to a physics-based 	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91" y="1132530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333" y="237325"/>
            <a:ext cx="804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Not use Climate Models to Simulate Future Hurricanes?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30 mile grid point spacing. (Courtesy Isaac Held, GFDL)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limate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models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cannot yet be used to make direct estimates of hurricane risk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Physics to Assess Hurricane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Reliable, global records of coarse-scale climate are robust and 	widely available</a:t>
            </a:r>
          </a:p>
          <a:p>
            <a:r>
              <a:rPr lang="en-US" dirty="0"/>
              <a:t> </a:t>
            </a:r>
            <a:r>
              <a:rPr lang="en-US" dirty="0" smtClean="0"/>
              <a:t>Cull from these datasets the key statistics known to control 	tropical cyclone generation, movement, and intensity 	evolution</a:t>
            </a:r>
          </a:p>
          <a:p>
            <a:r>
              <a:rPr lang="en-US" dirty="0"/>
              <a:t> </a:t>
            </a:r>
            <a:r>
              <a:rPr lang="en-US" dirty="0" smtClean="0"/>
              <a:t>Bootstrap these key statistic to create unlimited synthetic time 	series of the hurricane-relevant environmental variables</a:t>
            </a:r>
          </a:p>
          <a:p>
            <a:r>
              <a:rPr lang="en-US" dirty="0"/>
              <a:t> </a:t>
            </a:r>
            <a:r>
              <a:rPr lang="en-US" dirty="0" smtClean="0"/>
              <a:t> Use these to drive specialized, very high resolution physical 	hurricane models</a:t>
            </a:r>
          </a:p>
          <a:p>
            <a:r>
              <a:rPr lang="en-US" dirty="0"/>
              <a:t> </a:t>
            </a:r>
            <a:r>
              <a:rPr lang="en-US" dirty="0" smtClean="0"/>
              <a:t> Extensively validate the results against historical hurricane 	data</a:t>
            </a:r>
          </a:p>
          <a:p>
            <a:r>
              <a:rPr lang="en-US" dirty="0"/>
              <a:t> </a:t>
            </a:r>
            <a:r>
              <a:rPr lang="en-US" dirty="0" smtClean="0"/>
              <a:t> Exact same method can be applied to </a:t>
            </a:r>
            <a:r>
              <a:rPr lang="en-US" dirty="0"/>
              <a:t>o</a:t>
            </a:r>
            <a:r>
              <a:rPr lang="en-US" dirty="0" smtClean="0"/>
              <a:t>utput of climate 	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90%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38246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/>
          <a:stretch/>
        </p:blipFill>
        <p:spPr>
          <a:xfrm>
            <a:off x="52784" y="1483743"/>
            <a:ext cx="9114424" cy="37869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Atlantic Interannual Variability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25" y="5336845"/>
            <a:ext cx="351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6234" y="5270740"/>
            <a:ext cx="331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Dissipation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26089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2" y="1100279"/>
            <a:ext cx="7001751" cy="525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675" y="319314"/>
            <a:ext cx="791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Wind risk near Houston based on 4,000 tropical cyclones downscaled from ERA5 reanalysis, 1979-2018</a:t>
            </a:r>
          </a:p>
        </p:txBody>
      </p:sp>
    </p:spTree>
    <p:extLst>
      <p:ext uri="{BB962C8B-B14F-4D97-AF65-F5344CB8AC3E}">
        <p14:creationId xmlns:p14="http://schemas.microsoft.com/office/powerpoint/2010/main" val="40771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7" y="422031"/>
            <a:ext cx="7695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Top 100 out of 4000 TCs Affecting </a:t>
            </a:r>
            <a:r>
              <a:rPr lang="en-US" sz="2200" dirty="0" smtClean="0">
                <a:solidFill>
                  <a:srgbClr val="0000FF"/>
                </a:solidFill>
                <a:latin typeface="Arial"/>
              </a:rPr>
              <a:t>Houston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, 1979-2018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23" t="9407" r="6130" b="12034"/>
          <a:stretch/>
        </p:blipFill>
        <p:spPr>
          <a:xfrm>
            <a:off x="625988" y="1315349"/>
            <a:ext cx="7940891" cy="49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The Heart of the Natural Disaster Problem: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5"/>
            <a:ext cx="8229600" cy="3022599"/>
          </a:xfrm>
        </p:spPr>
        <p:txBody>
          <a:bodyPr/>
          <a:lstStyle/>
          <a:p>
            <a:pPr>
              <a:spcBef>
                <a:spcPts val="7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Societies are usually well adapted to frequent events 	(&gt; 1/100 </a:t>
            </a:r>
            <a:r>
              <a:rPr lang="en-US" sz="2800" dirty="0" err="1" smtClean="0"/>
              <a:t>yr</a:t>
            </a:r>
            <a:r>
              <a:rPr lang="en-US" sz="2800" dirty="0" smtClean="0"/>
              <a:t>)</a:t>
            </a:r>
          </a:p>
          <a:p>
            <a:pPr>
              <a:spcBef>
                <a:spcPts val="7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Societies are often poorly adapted to rare events</a:t>
            </a:r>
          </a:p>
          <a:p>
            <a:pPr marL="0" indent="0">
              <a:spcBef>
                <a:spcPts val="700"/>
              </a:spcBef>
              <a:buSzPct val="70000"/>
              <a:buNone/>
            </a:pPr>
            <a:r>
              <a:rPr lang="en-US" sz="2800" dirty="0"/>
              <a:t>	</a:t>
            </a:r>
            <a:r>
              <a:rPr lang="en-US" sz="2800" dirty="0" smtClean="0"/>
              <a:t> (&lt; 1/100 </a:t>
            </a:r>
            <a:r>
              <a:rPr lang="en-US" sz="2800" dirty="0" err="1" smtClean="0"/>
              <a:t>yr</a:t>
            </a:r>
            <a:r>
              <a:rPr lang="en-US" sz="2800" dirty="0" smtClean="0"/>
              <a:t>)</a:t>
            </a:r>
          </a:p>
          <a:p>
            <a:pPr>
              <a:spcBef>
                <a:spcPts val="7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Large cost increases result when &gt; 100-yr events 	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85" y="3948480"/>
            <a:ext cx="4932687" cy="28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2186" y="393003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33" t="10927" r="6227" b="12022"/>
          <a:stretch/>
        </p:blipFill>
        <p:spPr>
          <a:xfrm>
            <a:off x="712785" y="1384882"/>
            <a:ext cx="7854094" cy="49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3450" y="125643"/>
            <a:ext cx="477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Houston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29" t="5865" r="6684" b="15067"/>
          <a:stretch/>
        </p:blipFill>
        <p:spPr>
          <a:xfrm>
            <a:off x="488221" y="1049312"/>
            <a:ext cx="8116194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72" y="1205167"/>
            <a:ext cx="7771555" cy="5472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1541" y="359764"/>
            <a:ext cx="631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Peak Wind Swath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9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 smtClean="0"/>
              <a:t>Model produced wind fields are used to 	drive hydrodynamic storm surge 	models to estimate surge risk</a:t>
            </a:r>
          </a:p>
          <a:p>
            <a:pPr>
              <a:spcBef>
                <a:spcPts val="1500"/>
              </a:spcBef>
            </a:pPr>
            <a:r>
              <a:rPr lang="en-US" dirty="0"/>
              <a:t> Model produced rain can be used to drive </a:t>
            </a:r>
            <a:r>
              <a:rPr lang="en-US" dirty="0" smtClean="0"/>
              <a:t>	flood </a:t>
            </a:r>
            <a:r>
              <a:rPr lang="en-US" dirty="0"/>
              <a:t>models to estimate flood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6073" y="265246"/>
            <a:ext cx="376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total rainfall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7" y="981080"/>
            <a:ext cx="7706269" cy="5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2,000 year rain event for Houston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75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3" y="384209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aking Climate Change Into Account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2058" y="1895167"/>
            <a:ext cx="80452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Downscale 6 CMIP6 models for the historical period, 1981-2010, and for the period 2071-2100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Shared Socioeconomic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Pathway 5 (business as usual, heavy reliance on fossil fuels, no serious attempt at mitigation. The 6 models used were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CNRM-CM6-1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GFDL-ESM4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IPSL-CM6A-LR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MIROC6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MPI-ESM1-2-HR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UKMO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UKESM1-0-LL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219" y="6050151"/>
            <a:ext cx="780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other models that produced excessively large climate responses were downscaled but discarded for the analyses presented 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936943"/>
            <a:ext cx="7137281" cy="53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2" y="822681"/>
            <a:ext cx="7366950" cy="5527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0058" y="2387601"/>
            <a:ext cx="185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15-fold increase by century’s end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0686" y="3976914"/>
            <a:ext cx="151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Already 3-fold by 2017!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76" y="942649"/>
            <a:ext cx="7523824" cy="5298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257" y="377371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future 100-year rain event for Houston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9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23" y="1134287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0457" y="196668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1371" y="2387601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2274463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2779486"/>
            <a:ext cx="304800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0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 smtClean="0"/>
              <a:t>  We need to move away from sole dependence on flawed 	historical data in assessing climate- and weather-related 	natural hazard risk and embrace advanced modeling 	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</a:t>
            </a:r>
            <a:r>
              <a:rPr lang="en-US" dirty="0" smtClean="0"/>
              <a:t> We can no longer regard climate change as a problem for the 	future; it has already tangibly affected important risks, e.g. 	Harvey’s rainfall was ~3 times more likely in 2017 than in 	1970</a:t>
            </a:r>
          </a:p>
          <a:p>
            <a:pPr>
              <a:spcBef>
                <a:spcPts val="2000"/>
              </a:spcBef>
            </a:pPr>
            <a:r>
              <a:rPr lang="en-US" dirty="0"/>
              <a:t> </a:t>
            </a:r>
            <a:r>
              <a:rPr lang="en-US" dirty="0" smtClean="0"/>
              <a:t> Industries could help </a:t>
            </a:r>
            <a:r>
              <a:rPr lang="en-US" smtClean="0"/>
              <a:t>catalyze industry-relevant research </a:t>
            </a:r>
            <a:r>
              <a:rPr lang="en-US" dirty="0" smtClean="0"/>
              <a:t>in 	universities and government labs by creating a demand for 	graduates with backgrounds in physics-based 	risk 	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5" y="971002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robability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6998" y="3521854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9514" y="220322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13086" y="3740406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87257" y="2545833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8178" y="2148868"/>
            <a:ext cx="210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</a:t>
            </a:r>
          </a:p>
        </p:txBody>
      </p:sp>
    </p:spTree>
    <p:extLst>
      <p:ext uri="{BB962C8B-B14F-4D97-AF65-F5344CB8AC3E}">
        <p14:creationId xmlns:p14="http://schemas.microsoft.com/office/powerpoint/2010/main" val="35567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7" y="3367314"/>
            <a:ext cx="7411205" cy="3526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4" y="0"/>
            <a:ext cx="7455418" cy="35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Case in Point:  Hurricane Risk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15,000 deaths per year since 1971</a:t>
            </a:r>
          </a:p>
          <a:p>
            <a:endParaRPr lang="en-US" dirty="0"/>
          </a:p>
          <a:p>
            <a:r>
              <a:rPr lang="en-US" dirty="0" smtClean="0"/>
              <a:t>$</a:t>
            </a:r>
            <a:r>
              <a:rPr lang="en-US" dirty="0"/>
              <a:t> </a:t>
            </a:r>
            <a:r>
              <a:rPr lang="en-US" dirty="0" smtClean="0"/>
              <a:t>1.1 trillion 2015 U.S. dollars in damages 	($21 billion/</a:t>
            </a:r>
            <a:r>
              <a:rPr lang="en-US" dirty="0" err="1" smtClean="0"/>
              <a:t>yr</a:t>
            </a:r>
            <a:r>
              <a:rPr lang="en-US" dirty="0" smtClean="0"/>
              <a:t>)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4" y="6057224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380% increase since 1970</a:t>
            </a:r>
          </a:p>
          <a:p>
            <a:r>
              <a:rPr lang="en-US" dirty="0" smtClean="0"/>
              <a:t>Population of TC-prone regions increased by ~200%</a:t>
            </a:r>
          </a:p>
          <a:p>
            <a:r>
              <a:rPr lang="en-US" dirty="0" smtClean="0"/>
              <a:t>Suggests that climate change has contributed to increasing damage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1.xml><?xml version="1.0" encoding="utf-8"?>
<a:theme xmlns:a="http://schemas.openxmlformats.org/drawingml/2006/main" name="7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575</TotalTime>
  <Words>788</Words>
  <Application>Microsoft Office PowerPoint</Application>
  <PresentationFormat>On-screen Show (4:3)</PresentationFormat>
  <Paragraphs>126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1_Ariel</vt:lpstr>
      <vt:lpstr>2_Ariel</vt:lpstr>
      <vt:lpstr>9_Office Theme</vt:lpstr>
      <vt:lpstr>1_Office Theme</vt:lpstr>
      <vt:lpstr>3_Office Theme</vt:lpstr>
      <vt:lpstr>5_Ariel</vt:lpstr>
      <vt:lpstr>6_Ariel</vt:lpstr>
      <vt:lpstr>4_Office Theme</vt:lpstr>
      <vt:lpstr>8_Office Theme</vt:lpstr>
      <vt:lpstr>7_Ariel</vt:lpstr>
      <vt:lpstr>3_Ariel</vt:lpstr>
      <vt:lpstr>Physics-Based Projection of Tropical Cyclone Risks</vt:lpstr>
      <vt:lpstr>Flawed Basis of Current Risk Modeling</vt:lpstr>
      <vt:lpstr>The Heart of the Natural Disaster Problem:</vt:lpstr>
      <vt:lpstr>PowerPoint Presentation</vt:lpstr>
      <vt:lpstr>PowerPoint Presentation</vt:lpstr>
      <vt:lpstr>PowerPoint Presentation</vt:lpstr>
      <vt:lpstr>Case in Point:  Hurricane Risk</vt:lpstr>
      <vt:lpstr>The Global Hurricane Hazard</vt:lpstr>
      <vt:lpstr>PowerPoint Presentation</vt:lpstr>
      <vt:lpstr>Hurricane Risks:</vt:lpstr>
      <vt:lpstr>What Are Historical Records Based On?</vt:lpstr>
      <vt:lpstr>Historical Records: Prior to 1970, Many Storms Were Missed</vt:lpstr>
      <vt:lpstr>Is Hurricane Risk Changing?</vt:lpstr>
      <vt:lpstr>PowerPoint Presentation</vt:lpstr>
      <vt:lpstr>PowerPoint Presentation</vt:lpstr>
      <vt:lpstr>We Need to Use Physical Models to Estimate Hurricane Risk</vt:lpstr>
      <vt:lpstr>The quiet revolutions in numerical weather prediction and climate simulation</vt:lpstr>
      <vt:lpstr>PowerPoint Presentation</vt:lpstr>
      <vt:lpstr>PowerPoint Presentation</vt:lpstr>
      <vt:lpstr>PowerPoint Presentation</vt:lpstr>
      <vt:lpstr>PowerPoint Presentation</vt:lpstr>
      <vt:lpstr>Using Physics to Assess Hurricane Risk</vt:lpstr>
      <vt:lpstr>PowerPoint Presentation</vt:lpstr>
      <vt:lpstr>Cumulative Distribution of Storm Lifetime Peak Wind Speed, with Sample of 1755 Synthetic Tracks</vt:lpstr>
      <vt:lpstr>PowerPoint Presentation</vt:lpstr>
      <vt:lpstr>Atlantic Interannual Variability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Climate Change Into Account</vt:lpstr>
      <vt:lpstr>PowerPoint Presentation</vt:lpstr>
      <vt:lpstr>PowerPoint Presentation</vt:lpstr>
      <vt:lpstr>PowerPoint Presentation</vt:lpstr>
      <vt:lpstr>Take-Away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Physics-Based Risk Assessment</dc:title>
  <dc:creator>Kerry</dc:creator>
  <cp:lastModifiedBy>Kerry</cp:lastModifiedBy>
  <cp:revision>35</cp:revision>
  <dcterms:created xsi:type="dcterms:W3CDTF">2020-01-08T19:05:05Z</dcterms:created>
  <dcterms:modified xsi:type="dcterms:W3CDTF">2020-11-11T14:25:56Z</dcterms:modified>
</cp:coreProperties>
</file>