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29" autoAdjust="0"/>
  </p:normalViewPr>
  <p:slideViewPr>
    <p:cSldViewPr snapToGrid="0">
      <p:cViewPr varScale="1">
        <p:scale>
          <a:sx n="70" d="100"/>
          <a:sy n="70" d="100"/>
        </p:scale>
        <p:origin x="93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AEDD9-6DDD-4722-97D8-BCCEEBC07786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96201-904B-444B-95D4-09FF813A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9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begin by saying what a privilege and great pleasure</a:t>
            </a:r>
            <a:r>
              <a:rPr lang="en-US" baseline="0" dirty="0" smtClean="0"/>
              <a:t> it has been to know Rich as a colleague and a good friend. My own life would be immeasurably poorer without having known Rich and his wonderful family. I am so happy Gayle is here at this meeting, and I am most grateful to Rich’s daughter Alice for supplying some of the photos you will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96201-904B-444B-95D4-09FF813AF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seminal role of Doug Lilly</a:t>
            </a:r>
            <a:r>
              <a:rPr lang="en-US" baseline="0" dirty="0" smtClean="0"/>
              <a:t> in Rich’s career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96201-904B-444B-95D4-09FF813AF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4139" y="1024641"/>
            <a:ext cx="6858000" cy="2387600"/>
          </a:xfrm>
        </p:spPr>
        <p:txBody>
          <a:bodyPr/>
          <a:lstStyle/>
          <a:p>
            <a:r>
              <a:rPr lang="en-US" dirty="0" smtClean="0"/>
              <a:t>Richard Rotunno: </a:t>
            </a:r>
            <a:br>
              <a:rPr lang="en-US" dirty="0" smtClean="0"/>
            </a:br>
            <a:r>
              <a:rPr lang="en-US" dirty="0" smtClean="0"/>
              <a:t>The First 40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094139" y="4307033"/>
            <a:ext cx="6858000" cy="1655762"/>
          </a:xfrm>
        </p:spPr>
        <p:txBody>
          <a:bodyPr/>
          <a:lstStyle/>
          <a:p>
            <a:r>
              <a:rPr lang="en-US" dirty="0" smtClean="0"/>
              <a:t>Kerry Emanuel</a:t>
            </a:r>
          </a:p>
          <a:p>
            <a:r>
              <a:rPr lang="en-US" dirty="0" smtClean="0"/>
              <a:t>Lorenz Center</a:t>
            </a:r>
          </a:p>
          <a:p>
            <a:r>
              <a:rPr lang="en-US" dirty="0" smtClean="0"/>
              <a:t>MIT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710"/>
            <a:ext cx="7886700" cy="768105"/>
          </a:xfrm>
        </p:spPr>
        <p:txBody>
          <a:bodyPr/>
          <a:lstStyle/>
          <a:p>
            <a:r>
              <a:rPr lang="en-US" dirty="0" smtClean="0"/>
              <a:t>Vortex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73" y="1023815"/>
            <a:ext cx="7886700" cy="357944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1978: </a:t>
            </a:r>
            <a:r>
              <a:rPr lang="en-US" dirty="0"/>
              <a:t>“</a:t>
            </a:r>
            <a:r>
              <a:rPr lang="en-US" i="1" dirty="0"/>
              <a:t>A note on the stability of a cylindrical vortex sheet</a:t>
            </a:r>
            <a:r>
              <a:rPr lang="en-US" dirty="0"/>
              <a:t>”. </a:t>
            </a:r>
            <a:r>
              <a:rPr lang="en-US" dirty="0" smtClean="0"/>
              <a:t>Rich 	showed that the observed azimuthal wavenumbers 1 and 2 	could only be explained if there are radial shears in both 	vertical and azimuthal velocity.</a:t>
            </a:r>
          </a:p>
          <a:p>
            <a:r>
              <a:rPr lang="en-US" dirty="0"/>
              <a:t> 1979: ‘</a:t>
            </a:r>
            <a:r>
              <a:rPr lang="en-US" i="1" dirty="0"/>
              <a:t>A study in tornado-like vortex </a:t>
            </a:r>
            <a:r>
              <a:rPr lang="en-US" i="1" dirty="0" smtClean="0"/>
              <a:t>dynamics</a:t>
            </a:r>
            <a:r>
              <a:rPr lang="en-US" dirty="0" smtClean="0"/>
              <a:t>”: Extends 1977 	work to better resolved boundary layer with no-slip 	condition. Finds strong swirling flow in corner region and 	generation of inertial waves</a:t>
            </a:r>
          </a:p>
          <a:p>
            <a:r>
              <a:rPr lang="en-US" dirty="0"/>
              <a:t> 1984: “</a:t>
            </a:r>
            <a:r>
              <a:rPr lang="en-US" i="1" dirty="0"/>
              <a:t>An investigation of a three-dimensional asymmetric </a:t>
            </a:r>
            <a:r>
              <a:rPr lang="en-US" i="1" dirty="0" smtClean="0"/>
              <a:t>	vortex</a:t>
            </a:r>
            <a:r>
              <a:rPr lang="en-US" dirty="0" smtClean="0"/>
              <a:t>”. Early 3-D simulation of tornado-like vortices; 	confirms presence of helical modes and vortex breakdown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68" y="4464938"/>
            <a:ext cx="1914600" cy="239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85" y="4712690"/>
            <a:ext cx="2746238" cy="19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711"/>
            <a:ext cx="7886700" cy="580536"/>
          </a:xfrm>
        </p:spPr>
        <p:txBody>
          <a:bodyPr/>
          <a:lstStyle/>
          <a:p>
            <a:r>
              <a:rPr lang="en-US" dirty="0" smtClean="0"/>
              <a:t>Vortex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73" y="781538"/>
            <a:ext cx="7886700" cy="5900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1986</a:t>
            </a:r>
            <a:r>
              <a:rPr lang="en-US" dirty="0"/>
              <a:t>: “</a:t>
            </a:r>
            <a:r>
              <a:rPr lang="en-US" i="1" dirty="0"/>
              <a:t>A theory for the maximum </a:t>
            </a:r>
            <a:r>
              <a:rPr lang="en-US" i="1" dirty="0" smtClean="0"/>
              <a:t>wind speeds </a:t>
            </a:r>
            <a:r>
              <a:rPr lang="en-US" i="1" dirty="0"/>
              <a:t>in tornado-like </a:t>
            </a:r>
            <a:r>
              <a:rPr lang="en-US" i="1" dirty="0" smtClean="0"/>
              <a:t>		vortices</a:t>
            </a:r>
            <a:r>
              <a:rPr lang="en-US" dirty="0" smtClean="0"/>
              <a:t>” (with Brian Fiedler): Theoretical development 	confirms that strongest surface winds occur in </a:t>
            </a:r>
            <a:r>
              <a:rPr lang="en-US" dirty="0" err="1" smtClean="0"/>
              <a:t>supercitical</a:t>
            </a:r>
            <a:r>
              <a:rPr lang="en-US" dirty="0" smtClean="0"/>
              <a:t> 	end-wall vortices</a:t>
            </a:r>
          </a:p>
          <a:p>
            <a:r>
              <a:rPr lang="en-US" dirty="0" smtClean="0"/>
              <a:t> 1988</a:t>
            </a:r>
            <a:r>
              <a:rPr lang="en-US" dirty="0"/>
              <a:t>: “</a:t>
            </a:r>
            <a:r>
              <a:rPr lang="en-US" i="1" dirty="0"/>
              <a:t>A comparative study of atmospheric and </a:t>
            </a:r>
            <a:r>
              <a:rPr lang="en-US" i="1" dirty="0" smtClean="0"/>
              <a:t>laboratory-	analogue </a:t>
            </a:r>
            <a:r>
              <a:rPr lang="en-US" i="1" dirty="0"/>
              <a:t>numerical tornado vortex </a:t>
            </a:r>
            <a:r>
              <a:rPr lang="en-US" i="1" dirty="0" smtClean="0"/>
              <a:t>models</a:t>
            </a:r>
            <a:r>
              <a:rPr lang="en-US" dirty="0" smtClean="0"/>
              <a:t>” (with Howells 	and Smith): Affirms great importance of secondary 	circulation produced by no-slip boundary in creating strong 	boundary layer inflow jet and enabling high velocities near 	the surface</a:t>
            </a:r>
          </a:p>
          <a:p>
            <a:r>
              <a:rPr lang="en-US" dirty="0"/>
              <a:t> 2016: “</a:t>
            </a:r>
            <a:r>
              <a:rPr lang="en-US" i="1" dirty="0"/>
              <a:t>Axisymmetric tornado simulations at high Reynolds </a:t>
            </a:r>
            <a:r>
              <a:rPr lang="en-US" i="1" dirty="0" smtClean="0"/>
              <a:t>	number</a:t>
            </a:r>
            <a:r>
              <a:rPr lang="en-US" dirty="0" smtClean="0"/>
              <a:t>” (with Bryan, Nolan, and Dahl): Confirms that 2-D 	vortices remain laminar at high Re, suggesting that 	turbulence requires 3D. Maximum winds can exceed ~3 x 	thermodynamic limit.</a:t>
            </a:r>
          </a:p>
          <a:p>
            <a:r>
              <a:rPr lang="en-US" dirty="0"/>
              <a:t> 2017: “</a:t>
            </a:r>
            <a:r>
              <a:rPr lang="en-US" i="1" dirty="0"/>
              <a:t>Tornado vortex structure, intensity, and surface wind </a:t>
            </a:r>
            <a:r>
              <a:rPr lang="en-US" i="1" dirty="0" smtClean="0"/>
              <a:t>	gusts </a:t>
            </a:r>
            <a:r>
              <a:rPr lang="en-US" i="1" dirty="0"/>
              <a:t>in large-eddy simulations with fully developed </a:t>
            </a:r>
            <a:r>
              <a:rPr lang="en-US" i="1" dirty="0" smtClean="0"/>
              <a:t> 	turbulence</a:t>
            </a:r>
            <a:r>
              <a:rPr lang="en-US" dirty="0" smtClean="0"/>
              <a:t>” (with Nolan, Bryan and Dahl):  Extends 	previous work to 3D. Overall vortex intensity reduced by 	turbulence, but surface gusts can still exceed 	thermodynamic limit by factor &gt; 2</a:t>
            </a:r>
          </a:p>
        </p:txBody>
      </p:sp>
    </p:spTree>
    <p:extLst>
      <p:ext uri="{BB962C8B-B14F-4D97-AF65-F5344CB8AC3E}">
        <p14:creationId xmlns:p14="http://schemas.microsoft.com/office/powerpoint/2010/main" val="29483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973"/>
            <a:ext cx="7886700" cy="885336"/>
          </a:xfrm>
        </p:spPr>
        <p:txBody>
          <a:bodyPr/>
          <a:lstStyle/>
          <a:p>
            <a:r>
              <a:rPr lang="en-US" dirty="0" smtClean="0"/>
              <a:t>Dynamics of Supercell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79076"/>
            <a:ext cx="7886700" cy="1195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1981: </a:t>
            </a:r>
            <a:r>
              <a:rPr lang="en-US" dirty="0"/>
              <a:t>“</a:t>
            </a:r>
            <a:r>
              <a:rPr lang="en-US" i="1" dirty="0"/>
              <a:t>On the evolution of thunderstorm </a:t>
            </a:r>
            <a:r>
              <a:rPr lang="en-US" i="1" dirty="0" smtClean="0"/>
              <a:t>rotation</a:t>
            </a:r>
            <a:r>
              <a:rPr lang="en-US" dirty="0" smtClean="0"/>
              <a:t>”. 	Development of precipitation-driven downdraft splits storms 	and tilting of horizontal vorticity of ambient shear leads to 	vortex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246" y="1211724"/>
            <a:ext cx="8487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and collaborators have provided a rigorous and highly satisfying picture of the dynamics of supercell thunderstorms, including the appearance of high vorticity at the surface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71" y="3634154"/>
            <a:ext cx="5421396" cy="29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/>
          <a:lstStyle/>
          <a:p>
            <a:r>
              <a:rPr lang="en-US" dirty="0" smtClean="0"/>
              <a:t>Dynamics of Supercell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72" y="1185860"/>
            <a:ext cx="7886700" cy="1195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1982</a:t>
            </a:r>
            <a:r>
              <a:rPr lang="en-US" dirty="0"/>
              <a:t>: “</a:t>
            </a:r>
            <a:r>
              <a:rPr lang="en-US" i="1" dirty="0"/>
              <a:t>The influence of the shear-induced pressure gradient on </a:t>
            </a:r>
            <a:r>
              <a:rPr lang="en-US" i="1" dirty="0" smtClean="0"/>
              <a:t>	thunderstorm </a:t>
            </a:r>
            <a:r>
              <a:rPr lang="en-US" i="1" dirty="0"/>
              <a:t>motion</a:t>
            </a:r>
            <a:r>
              <a:rPr lang="en-US" dirty="0" smtClean="0"/>
              <a:t>” (with </a:t>
            </a:r>
            <a:r>
              <a:rPr lang="en-US" dirty="0" err="1" smtClean="0"/>
              <a:t>Klemp</a:t>
            </a:r>
            <a:r>
              <a:rPr lang="en-US" dirty="0" smtClean="0"/>
              <a:t>). Importance for storm 	dynamics of dynamically induced pressure gradients, as 	diagnosed through the nonlinear balance equations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87272"/>
              </p:ext>
            </p:extLst>
          </p:nvPr>
        </p:nvGraphicFramePr>
        <p:xfrm>
          <a:off x="569727" y="2525589"/>
          <a:ext cx="8004545" cy="9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3848040" imgH="457200" progId="Equation.DSMT4">
                  <p:embed/>
                </p:oleObj>
              </mc:Choice>
              <mc:Fallback>
                <p:oleObj name="Equation" r:id="rId3" imgW="3848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727" y="2525589"/>
                        <a:ext cx="8004545" cy="95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25" y="3620598"/>
            <a:ext cx="4019550" cy="3133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077659"/>
            <a:ext cx="3285057" cy="23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/>
          <a:lstStyle/>
          <a:p>
            <a:r>
              <a:rPr lang="en-US" dirty="0" smtClean="0"/>
              <a:t>Dynamics of Supercell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72" y="1185860"/>
            <a:ext cx="7886700" cy="1195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1983: “</a:t>
            </a:r>
            <a:r>
              <a:rPr lang="en-US" i="1" dirty="0"/>
              <a:t>A study of the tornadic region within a supercell </a:t>
            </a:r>
            <a:r>
              <a:rPr lang="en-US" i="1" dirty="0" smtClean="0"/>
              <a:t>	thunderstorm</a:t>
            </a:r>
            <a:r>
              <a:rPr lang="en-US" dirty="0" smtClean="0"/>
              <a:t>” (with </a:t>
            </a:r>
            <a:r>
              <a:rPr lang="en-US" dirty="0" err="1" smtClean="0"/>
              <a:t>Klemp</a:t>
            </a:r>
            <a:r>
              <a:rPr lang="en-US" dirty="0" smtClean="0"/>
              <a:t>). Identified baroclinic generation 	along gust fronts as an important source of low-level 	vorticity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2456039"/>
            <a:ext cx="8053605" cy="39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/>
          <a:lstStyle/>
          <a:p>
            <a:r>
              <a:rPr lang="en-US" dirty="0" smtClean="0"/>
              <a:t>Squall Line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3922"/>
            <a:ext cx="7956243" cy="16745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1988: “</a:t>
            </a:r>
            <a:r>
              <a:rPr lang="en-US" i="1" dirty="0"/>
              <a:t>A theory for strong long-lived squall lines</a:t>
            </a:r>
            <a:r>
              <a:rPr lang="en-US" dirty="0"/>
              <a:t>” and “</a:t>
            </a:r>
            <a:r>
              <a:rPr lang="en-US" i="1" dirty="0"/>
              <a:t>The structure and evolution of numerically simulated squall </a:t>
            </a:r>
            <a:r>
              <a:rPr lang="en-US" i="1" dirty="0" smtClean="0"/>
              <a:t>lines</a:t>
            </a:r>
            <a:r>
              <a:rPr lang="en-US" dirty="0" smtClean="0"/>
              <a:t>” (with Weisman and </a:t>
            </a:r>
            <a:r>
              <a:rPr lang="en-US" dirty="0" err="1" smtClean="0"/>
              <a:t>Klemp</a:t>
            </a:r>
            <a:r>
              <a:rPr lang="en-US" dirty="0" smtClean="0"/>
              <a:t>). Showed that optimal conditions for quasi-2D squall lines require baroclinic vorticity generation at gust fronts to cancel horizontal vorticity associated ambient low-level shear. Deep shear in certain configurations can promote lines of 3-D supercell storms.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1877"/>
            <a:ext cx="5371599" cy="2008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97" y="3001107"/>
            <a:ext cx="3445145" cy="2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Tropical Cyclones, </a:t>
            </a:r>
            <a:r>
              <a:rPr lang="en-US" sz="2800" dirty="0" err="1" smtClean="0"/>
              <a:t>Medicanes</a:t>
            </a:r>
            <a:r>
              <a:rPr lang="en-US" sz="2800" dirty="0" smtClean="0"/>
              <a:t> and Polar 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3922"/>
            <a:ext cx="7956243" cy="1674571"/>
          </a:xfrm>
        </p:spPr>
        <p:txBody>
          <a:bodyPr>
            <a:normAutofit/>
          </a:bodyPr>
          <a:lstStyle/>
          <a:p>
            <a:r>
              <a:rPr lang="en-US" dirty="0" smtClean="0"/>
              <a:t> 1987: “</a:t>
            </a:r>
            <a:r>
              <a:rPr lang="en-US" i="1" dirty="0"/>
              <a:t>An air-sea interaction theory for tropical </a:t>
            </a:r>
            <a:r>
              <a:rPr lang="en-US" i="1" dirty="0" smtClean="0"/>
              <a:t>cyclones. Part 	II</a:t>
            </a:r>
            <a:r>
              <a:rPr lang="en-US" i="1" dirty="0"/>
              <a:t>: Evolutionary study using a nonhydrostatic axisymmetric </a:t>
            </a:r>
            <a:r>
              <a:rPr lang="en-US" i="1" dirty="0" smtClean="0"/>
              <a:t>	numerical model</a:t>
            </a:r>
            <a:r>
              <a:rPr lang="en-US" dirty="0" smtClean="0"/>
              <a:t>” (with Emanuel). First demonstration that 	tropical cyclones can amplify in CAPE-free environments 	given a strong enough starting vortex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08" y="2524369"/>
            <a:ext cx="4202845" cy="42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Tropical Cyclones, </a:t>
            </a:r>
            <a:r>
              <a:rPr lang="en-US" sz="2800" dirty="0" err="1" smtClean="0"/>
              <a:t>Medicanes</a:t>
            </a:r>
            <a:r>
              <a:rPr lang="en-US" sz="2800" dirty="0" smtClean="0"/>
              <a:t> and Polar 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8770"/>
            <a:ext cx="7956243" cy="1165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1988: “</a:t>
            </a:r>
            <a:r>
              <a:rPr lang="en-US" i="1" dirty="0"/>
              <a:t>Polar lows as arctic hurricanes</a:t>
            </a:r>
            <a:r>
              <a:rPr lang="en-US" dirty="0" smtClean="0"/>
              <a:t>” (with Emanuel). Showed 	that surface flux-driven vortices can develop in observed 	polar low environments, and that these ae driven mostly by 	sensible surface heat fluxes.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2345" y="2720732"/>
            <a:ext cx="3362032" cy="3004404"/>
            <a:chOff x="202345" y="2711939"/>
            <a:chExt cx="3362032" cy="30044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45" y="2711939"/>
              <a:ext cx="3362032" cy="26527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2345" y="5347011"/>
              <a:ext cx="336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02:50 GMT 13 December 1982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04079" y="1909884"/>
            <a:ext cx="4042752" cy="4845514"/>
            <a:chOff x="4304079" y="1886438"/>
            <a:chExt cx="4042752" cy="4845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4079" y="1886438"/>
              <a:ext cx="3785724" cy="43037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04079" y="6085621"/>
              <a:ext cx="4042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GMT 13 December sounding at Bear Island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Tropical Cyclones, </a:t>
            </a:r>
            <a:r>
              <a:rPr lang="en-US" sz="2800" dirty="0" err="1" smtClean="0"/>
              <a:t>Medicanes</a:t>
            </a:r>
            <a:r>
              <a:rPr lang="en-US" sz="2800" dirty="0" smtClean="0"/>
              <a:t> and Polar 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3922"/>
            <a:ext cx="7956243" cy="2096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2008-2009: Five papers on observations and analysis of the 26 	September 2006 </a:t>
            </a:r>
            <a:r>
              <a:rPr lang="en-US" dirty="0" err="1" smtClean="0"/>
              <a:t>medicane</a:t>
            </a:r>
            <a:r>
              <a:rPr lang="en-US" dirty="0" smtClean="0"/>
              <a:t> affecting Puglia, with A. 	</a:t>
            </a:r>
            <a:r>
              <a:rPr lang="en-US" dirty="0" err="1" smtClean="0"/>
              <a:t>Moscatello</a:t>
            </a:r>
            <a:r>
              <a:rPr lang="en-US" dirty="0" smtClean="0"/>
              <a:t>, M. </a:t>
            </a:r>
            <a:r>
              <a:rPr lang="en-US" dirty="0" err="1" smtClean="0"/>
              <a:t>Miglietta</a:t>
            </a:r>
            <a:r>
              <a:rPr lang="en-US" dirty="0" smtClean="0"/>
              <a:t>, S. </a:t>
            </a:r>
            <a:r>
              <a:rPr lang="en-US" dirty="0" err="1" smtClean="0"/>
              <a:t>Davolio</a:t>
            </a:r>
            <a:r>
              <a:rPr lang="en-US" dirty="0" smtClean="0"/>
              <a:t>, F. </a:t>
            </a:r>
            <a:r>
              <a:rPr lang="en-US" dirty="0" err="1" smtClean="0"/>
              <a:t>Pacifico</a:t>
            </a:r>
            <a:r>
              <a:rPr lang="en-US" dirty="0" smtClean="0"/>
              <a:t>, and A. 	</a:t>
            </a:r>
            <a:r>
              <a:rPr lang="en-US" dirty="0" err="1" smtClean="0"/>
              <a:t>Buzzi</a:t>
            </a:r>
            <a:r>
              <a:rPr lang="en-US" dirty="0" smtClean="0"/>
              <a:t>. One of the papers is in Italian. Showed that this 	system originated in the lee of the Atlas Mountains and was 	amplified by surface heat fluxes under a cutoff cold low 	aloft.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54954" y="2938237"/>
            <a:ext cx="3629939" cy="3919763"/>
            <a:chOff x="4954954" y="2938237"/>
            <a:chExt cx="3629939" cy="39197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4954" y="2938237"/>
              <a:ext cx="3321537" cy="31856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97231" y="6211669"/>
              <a:ext cx="3387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WRF simulation 0600 GMT 9/26/2006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9108" y="2938237"/>
            <a:ext cx="3985846" cy="3919762"/>
            <a:chOff x="969108" y="2938237"/>
            <a:chExt cx="3985846" cy="3919762"/>
          </a:xfrm>
        </p:grpSpPr>
        <p:sp>
          <p:nvSpPr>
            <p:cNvPr id="15" name="TextBox 14"/>
            <p:cNvSpPr txBox="1"/>
            <p:nvPr/>
          </p:nvSpPr>
          <p:spPr>
            <a:xfrm>
              <a:off x="969108" y="6211668"/>
              <a:ext cx="3985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Maglie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radar reflectivity, 1103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GMT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9/26/2006</a:t>
              </a:r>
              <a:endPara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740" y="2938237"/>
              <a:ext cx="3513906" cy="308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9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Tropical Cyclones, </a:t>
            </a:r>
            <a:r>
              <a:rPr lang="en-US" sz="2800" dirty="0" err="1" smtClean="0"/>
              <a:t>Medicanes</a:t>
            </a:r>
            <a:r>
              <a:rPr lang="en-US" sz="2800" dirty="0" smtClean="0"/>
              <a:t> and Polar 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3922"/>
            <a:ext cx="7956243" cy="30422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2008: “</a:t>
            </a:r>
            <a:r>
              <a:rPr lang="en-US" i="1" dirty="0"/>
              <a:t>The influence of near-surface, high-entropy air in </a:t>
            </a:r>
            <a:r>
              <a:rPr lang="en-US" i="1" dirty="0" smtClean="0"/>
              <a:t>	hurricane </a:t>
            </a:r>
            <a:r>
              <a:rPr lang="en-US" i="1" dirty="0"/>
              <a:t>eyes on hurricane </a:t>
            </a:r>
            <a:r>
              <a:rPr lang="en-US" i="1" dirty="0" smtClean="0"/>
              <a:t>intensity</a:t>
            </a:r>
            <a:r>
              <a:rPr lang="en-US" dirty="0" smtClean="0"/>
              <a:t>” (with Bryan): 	Disproved a hypothesis by </a:t>
            </a:r>
            <a:r>
              <a:rPr lang="en-US" dirty="0" err="1" smtClean="0"/>
              <a:t>Persing</a:t>
            </a:r>
            <a:r>
              <a:rPr lang="en-US" dirty="0" smtClean="0"/>
              <a:t> and Montgomery that 	TC </a:t>
            </a:r>
            <a:r>
              <a:rPr lang="en-US" dirty="0" err="1" smtClean="0"/>
              <a:t>superintensity</a:t>
            </a:r>
            <a:r>
              <a:rPr lang="en-US" dirty="0" smtClean="0"/>
              <a:t> results from surface fluxes in the storm’s 	eye.</a:t>
            </a:r>
          </a:p>
          <a:p>
            <a:r>
              <a:rPr lang="en-US" dirty="0"/>
              <a:t> 2009: “</a:t>
            </a:r>
            <a:r>
              <a:rPr lang="en-US" i="1" dirty="0"/>
              <a:t>An evaluation of an analytic model for the maximum </a:t>
            </a:r>
            <a:r>
              <a:rPr lang="en-US" i="1" dirty="0" smtClean="0"/>
              <a:t>	intensity </a:t>
            </a:r>
            <a:r>
              <a:rPr lang="en-US" i="1" dirty="0"/>
              <a:t>of tropical </a:t>
            </a:r>
            <a:r>
              <a:rPr lang="en-US" i="1" dirty="0" smtClean="0"/>
              <a:t>cyclones</a:t>
            </a:r>
            <a:r>
              <a:rPr lang="en-US" dirty="0" smtClean="0"/>
              <a:t>” (with Bryan): Showed that 	super intensity is mostly owing to supergradient winds in 	boundary layer, while gradient wind obeys potential intensity 	theory. Developed a diagnostic PI that incudes 	supergradient wind.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41" y="3733416"/>
            <a:ext cx="3151129" cy="30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99" y="499924"/>
            <a:ext cx="4226261" cy="5830023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2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188"/>
            <a:ext cx="7886700" cy="7368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Tropical Cyclones, </a:t>
            </a:r>
            <a:r>
              <a:rPr lang="en-US" sz="2800" dirty="0" err="1" smtClean="0"/>
              <a:t>Medicanes</a:t>
            </a:r>
            <a:r>
              <a:rPr lang="en-US" sz="2800" dirty="0" smtClean="0"/>
              <a:t> and Polar 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9892"/>
            <a:ext cx="7956243" cy="1987186"/>
          </a:xfrm>
        </p:spPr>
        <p:txBody>
          <a:bodyPr>
            <a:normAutofit/>
          </a:bodyPr>
          <a:lstStyle/>
          <a:p>
            <a:r>
              <a:rPr lang="en-US" dirty="0" smtClean="0"/>
              <a:t> 2009</a:t>
            </a:r>
            <a:r>
              <a:rPr lang="en-US" dirty="0"/>
              <a:t>: “</a:t>
            </a:r>
            <a:r>
              <a:rPr lang="en-US" i="1" dirty="0"/>
              <a:t>Large-eddy simulation of an idealized tropical cyclone</a:t>
            </a:r>
            <a:r>
              <a:rPr lang="en-US" dirty="0"/>
              <a:t>” </a:t>
            </a:r>
            <a:r>
              <a:rPr lang="en-US" dirty="0" smtClean="0"/>
              <a:t>	(with Chen, Wang, Davis, </a:t>
            </a:r>
            <a:r>
              <a:rPr lang="en-US" dirty="0" err="1" smtClean="0"/>
              <a:t>Dudhia</a:t>
            </a:r>
            <a:r>
              <a:rPr lang="en-US" dirty="0" smtClean="0"/>
              <a:t>, and Holland): Very high 	(~62 m) resolution 3D simulation of an idealized TC. Shows 	that transient, 3D wind features can greatly exceed potential 	intensity and uncovers a wealth of information about the 	mesoscale structure of TC boundary layers.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9" y="3012600"/>
            <a:ext cx="4484363" cy="384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0797" y="3905181"/>
            <a:ext cx="2744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Instantaneous snapshot of the 10 m wind field produced by the</a:t>
            </a:r>
          </a:p>
          <a:p>
            <a:r>
              <a:rPr lang="en-US" dirty="0"/>
              <a:t>CM1 model (</a:t>
            </a:r>
            <a:r>
              <a:rPr lang="en-US" dirty="0" err="1"/>
              <a:t>Δx</a:t>
            </a:r>
            <a:r>
              <a:rPr lang="en-US" dirty="0"/>
              <a:t> = </a:t>
            </a:r>
            <a:r>
              <a:rPr lang="en-US" dirty="0" err="1"/>
              <a:t>Δy</a:t>
            </a:r>
            <a:r>
              <a:rPr lang="en-US" dirty="0"/>
              <a:t> = 31.25 m).</a:t>
            </a:r>
          </a:p>
        </p:txBody>
      </p:sp>
    </p:spTree>
    <p:extLst>
      <p:ext uri="{BB962C8B-B14F-4D97-AF65-F5344CB8AC3E}">
        <p14:creationId xmlns:p14="http://schemas.microsoft.com/office/powerpoint/2010/main" val="42315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Program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04123"/>
            <a:ext cx="7886700" cy="3472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Brief biography</a:t>
            </a:r>
          </a:p>
          <a:p>
            <a:endParaRPr lang="en-US" sz="2800" dirty="0"/>
          </a:p>
          <a:p>
            <a:r>
              <a:rPr lang="en-US" sz="2800" dirty="0" smtClean="0"/>
              <a:t>  Synopsis of research achievements</a:t>
            </a:r>
          </a:p>
          <a:p>
            <a:endParaRPr lang="en-US" sz="2800" dirty="0"/>
          </a:p>
          <a:p>
            <a:r>
              <a:rPr lang="en-US" sz="2800" dirty="0" smtClean="0"/>
              <a:t>  Some personal reflections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2271"/>
            <a:ext cx="7886700" cy="356699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 </a:t>
            </a:r>
            <a:r>
              <a:rPr lang="en-US" dirty="0"/>
              <a:t>B.E. (Eng. Science), SUNY Stony Brook, </a:t>
            </a:r>
            <a:r>
              <a:rPr lang="en-US" dirty="0" smtClean="0"/>
              <a:t>1971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M.S</a:t>
            </a:r>
            <a:r>
              <a:rPr lang="en-US" dirty="0"/>
              <a:t>. (Mechanics), SUNY Stony Brook, </a:t>
            </a:r>
            <a:r>
              <a:rPr lang="en-US" dirty="0" smtClean="0"/>
              <a:t>1972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M.A</a:t>
            </a:r>
            <a:r>
              <a:rPr lang="en-US" dirty="0"/>
              <a:t>. (Geophysical Fluid Dynamics), Princeton, </a:t>
            </a:r>
            <a:r>
              <a:rPr lang="en-US" dirty="0" smtClean="0"/>
              <a:t>1974 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Ph.D</a:t>
            </a:r>
            <a:r>
              <a:rPr lang="en-US" dirty="0"/>
              <a:t>. (Geophysical Fluid Dynamics), Princeton, </a:t>
            </a:r>
            <a:r>
              <a:rPr lang="en-US" dirty="0" smtClean="0"/>
              <a:t>1976 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Postdoctoral </a:t>
            </a:r>
            <a:r>
              <a:rPr lang="en-US" dirty="0"/>
              <a:t>Fellow, National Center for Atmospheric </a:t>
            </a:r>
            <a:r>
              <a:rPr lang="en-US" dirty="0" smtClean="0"/>
              <a:t>	Research</a:t>
            </a:r>
            <a:r>
              <a:rPr lang="en-US" dirty="0"/>
              <a:t>, </a:t>
            </a:r>
            <a:r>
              <a:rPr lang="en-US" dirty="0" smtClean="0"/>
              <a:t>1976-1977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015" y="5728677"/>
            <a:ext cx="7705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Ph.D.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Thesis: Internal gravity waves in the nocturnal planetary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boundary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Career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7452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dirty="0" smtClean="0"/>
              <a:t>  Visiting </a:t>
            </a:r>
            <a:r>
              <a:rPr lang="en-US" dirty="0"/>
              <a:t>Fellow, </a:t>
            </a:r>
            <a:r>
              <a:rPr lang="en-US" dirty="0" smtClean="0"/>
              <a:t>CIRES, University </a:t>
            </a:r>
            <a:r>
              <a:rPr lang="en-US" dirty="0"/>
              <a:t>of Colorado, </a:t>
            </a:r>
            <a:r>
              <a:rPr lang="en-US" dirty="0" smtClean="0"/>
              <a:t>1977-1978 </a:t>
            </a:r>
          </a:p>
          <a:p>
            <a:pPr>
              <a:spcAft>
                <a:spcPts val="1500"/>
              </a:spcAft>
            </a:pPr>
            <a:r>
              <a:rPr lang="en-US" dirty="0"/>
              <a:t> </a:t>
            </a:r>
            <a:r>
              <a:rPr lang="en-US" dirty="0" smtClean="0"/>
              <a:t> Research </a:t>
            </a:r>
            <a:r>
              <a:rPr lang="en-US" dirty="0"/>
              <a:t>Associate</a:t>
            </a:r>
            <a:r>
              <a:rPr lang="en-US" dirty="0" smtClean="0"/>
              <a:t>, CIRES, </a:t>
            </a:r>
            <a:r>
              <a:rPr lang="en-US" dirty="0"/>
              <a:t>University of Colorado, </a:t>
            </a:r>
            <a:r>
              <a:rPr lang="en-US" dirty="0" smtClean="0"/>
              <a:t>1978-	1979</a:t>
            </a:r>
          </a:p>
          <a:p>
            <a:pPr>
              <a:spcAft>
                <a:spcPts val="1500"/>
              </a:spcAft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Scientist II, National Center for Atmospheric Research, </a:t>
            </a:r>
            <a:r>
              <a:rPr lang="en-US" dirty="0" smtClean="0"/>
              <a:t>1980-	1983 </a:t>
            </a:r>
          </a:p>
          <a:p>
            <a:pPr>
              <a:spcAft>
                <a:spcPts val="1500"/>
              </a:spcAft>
            </a:pPr>
            <a:r>
              <a:rPr lang="en-US" dirty="0"/>
              <a:t> </a:t>
            </a:r>
            <a:r>
              <a:rPr lang="en-US" dirty="0" smtClean="0"/>
              <a:t>Scientist </a:t>
            </a:r>
            <a:r>
              <a:rPr lang="en-US" dirty="0"/>
              <a:t>III, National Center for Atmospheric Research, </a:t>
            </a:r>
            <a:r>
              <a:rPr lang="en-US" dirty="0" smtClean="0"/>
              <a:t>1983-	1989</a:t>
            </a:r>
          </a:p>
          <a:p>
            <a:pPr>
              <a:spcAft>
                <a:spcPts val="1500"/>
              </a:spcAft>
            </a:pPr>
            <a:r>
              <a:rPr lang="en-US" b="1" cap="all" dirty="0"/>
              <a:t> </a:t>
            </a:r>
            <a:r>
              <a:rPr lang="en-US" dirty="0" smtClean="0"/>
              <a:t>Senior Scientist, National Center For Atmospheric Research, 	1989-present</a:t>
            </a:r>
          </a:p>
          <a:p>
            <a:pPr>
              <a:spcAft>
                <a:spcPts val="1500"/>
              </a:spcAft>
            </a:pPr>
            <a:r>
              <a:rPr lang="en-US" dirty="0"/>
              <a:t> </a:t>
            </a:r>
            <a:r>
              <a:rPr lang="en-US" dirty="0" smtClean="0"/>
              <a:t> Director</a:t>
            </a:r>
            <a:r>
              <a:rPr lang="en-US" dirty="0"/>
              <a:t>, Mesoscale and Microscale Meteorology Division, </a:t>
            </a:r>
            <a:r>
              <a:rPr lang="en-US" dirty="0" smtClean="0"/>
              <a:t>	National </a:t>
            </a:r>
            <a:r>
              <a:rPr lang="en-US" dirty="0"/>
              <a:t>Center for Atmospheric Research, 2010-2014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Awards and Honors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9840"/>
            <a:ext cx="7886700" cy="316840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 1991:  Banner Miller Award 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1994:  Fellow of the AMS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 2004: </a:t>
            </a:r>
            <a:r>
              <a:rPr lang="en-US" dirty="0" err="1" smtClean="0"/>
              <a:t>Jule</a:t>
            </a:r>
            <a:r>
              <a:rPr lang="en-US" dirty="0" smtClean="0"/>
              <a:t> G. Charney Award 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 2010: Banner Miller Award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 2017: Carl-</a:t>
            </a:r>
            <a:r>
              <a:rPr lang="en-US" dirty="0" err="1" smtClean="0"/>
              <a:t>Gustaf</a:t>
            </a:r>
            <a:r>
              <a:rPr lang="en-US" dirty="0" smtClean="0"/>
              <a:t> Rossby Research Medal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Research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77434"/>
          </a:xfrm>
        </p:spPr>
        <p:txBody>
          <a:bodyPr>
            <a:normAutofit/>
          </a:bodyPr>
          <a:lstStyle/>
          <a:p>
            <a:r>
              <a:rPr lang="en-US" dirty="0" smtClean="0"/>
              <a:t>  Vortex dynamics</a:t>
            </a:r>
          </a:p>
          <a:p>
            <a:r>
              <a:rPr lang="en-US" dirty="0"/>
              <a:t> </a:t>
            </a:r>
            <a:r>
              <a:rPr lang="en-US" dirty="0" smtClean="0"/>
              <a:t> Dynamics of supercell thunderstorms</a:t>
            </a:r>
          </a:p>
          <a:p>
            <a:r>
              <a:rPr lang="en-US" dirty="0"/>
              <a:t> </a:t>
            </a:r>
            <a:r>
              <a:rPr lang="en-US" dirty="0" smtClean="0"/>
              <a:t> Squall line dynamics</a:t>
            </a:r>
          </a:p>
          <a:p>
            <a:r>
              <a:rPr lang="en-US" dirty="0" smtClean="0"/>
              <a:t>  Land-and sea-breezes, nocturnal jets, katabatic and anabatic 	flows (</a:t>
            </a:r>
            <a:r>
              <a:rPr lang="en-US" i="1" dirty="0" smtClean="0"/>
              <a:t>Dino </a:t>
            </a:r>
            <a:r>
              <a:rPr lang="en-US" i="1" dirty="0" err="1" smtClean="0"/>
              <a:t>Zardi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Tropical cyclones, </a:t>
            </a:r>
            <a:r>
              <a:rPr lang="en-US" dirty="0" err="1" smtClean="0"/>
              <a:t>medicanes</a:t>
            </a:r>
            <a:r>
              <a:rPr lang="en-US" dirty="0" smtClean="0"/>
              <a:t>, and polar lows</a:t>
            </a:r>
          </a:p>
          <a:p>
            <a:r>
              <a:rPr lang="en-US" dirty="0"/>
              <a:t> </a:t>
            </a:r>
            <a:r>
              <a:rPr lang="en-US" dirty="0" smtClean="0"/>
              <a:t> Alpine flows and vortex shedding by hills (</a:t>
            </a:r>
            <a:r>
              <a:rPr lang="en-US" i="1" dirty="0" smtClean="0"/>
              <a:t>Andrea </a:t>
            </a:r>
            <a:r>
              <a:rPr lang="en-US" i="1" dirty="0" err="1" smtClean="0"/>
              <a:t>Buzzi</a:t>
            </a:r>
            <a:r>
              <a:rPr lang="en-US" i="1" dirty="0" smtClean="0"/>
              <a:t>,  	Vanda </a:t>
            </a:r>
            <a:r>
              <a:rPr lang="en-US" i="1" dirty="0" err="1" smtClean="0"/>
              <a:t>Grubišić</a:t>
            </a:r>
            <a:r>
              <a:rPr lang="en-US" i="1" dirty="0"/>
              <a:t> and </a:t>
            </a:r>
            <a:r>
              <a:rPr lang="en-US" i="1" dirty="0" smtClean="0"/>
              <a:t>Manuela </a:t>
            </a:r>
            <a:r>
              <a:rPr lang="en-US" i="1" dirty="0" err="1"/>
              <a:t>Lehner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Baroclinic instability and frontal dynamics; QG and SG theory</a:t>
            </a:r>
          </a:p>
          <a:p>
            <a:r>
              <a:rPr lang="en-US" dirty="0"/>
              <a:t> </a:t>
            </a:r>
            <a:r>
              <a:rPr lang="en-US" dirty="0" smtClean="0"/>
              <a:t> Gravity waves, density currents, Kelvin waves and hydraulic 	jumps (</a:t>
            </a:r>
            <a:r>
              <a:rPr lang="en-US" i="1" dirty="0" smtClean="0"/>
              <a:t>George Bryan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Alpine precipitation and floods (</a:t>
            </a:r>
            <a:r>
              <a:rPr lang="en-US" i="1" dirty="0" smtClean="0"/>
              <a:t>Bob </a:t>
            </a:r>
            <a:r>
              <a:rPr lang="en-US" i="1" dirty="0" err="1" smtClean="0"/>
              <a:t>Houze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Fundamental predictability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Research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77434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Vortex dynamics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Dynamics of supercell thunderstorms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Squall line dynamics</a:t>
            </a:r>
          </a:p>
          <a:p>
            <a:r>
              <a:rPr lang="en-US" dirty="0" smtClean="0"/>
              <a:t>  Land-and sea-breezes, nocturnal jets, katabatic and anabatic 	flows (</a:t>
            </a:r>
            <a:r>
              <a:rPr lang="en-US" i="1" dirty="0" smtClean="0"/>
              <a:t>Dino </a:t>
            </a:r>
            <a:r>
              <a:rPr lang="en-US" i="1" dirty="0" err="1" smtClean="0"/>
              <a:t>Zardi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Tropical cyclones, </a:t>
            </a:r>
            <a:r>
              <a:rPr lang="en-US" dirty="0" err="1" smtClean="0">
                <a:solidFill>
                  <a:srgbClr val="C00000"/>
                </a:solidFill>
              </a:rPr>
              <a:t>medicanes</a:t>
            </a:r>
            <a:r>
              <a:rPr lang="en-US" dirty="0" smtClean="0">
                <a:solidFill>
                  <a:srgbClr val="C00000"/>
                </a:solidFill>
              </a:rPr>
              <a:t>, and polar lows</a:t>
            </a:r>
          </a:p>
          <a:p>
            <a:r>
              <a:rPr lang="en-US" dirty="0"/>
              <a:t> </a:t>
            </a:r>
            <a:r>
              <a:rPr lang="en-US" dirty="0" smtClean="0"/>
              <a:t> Alpine flows and vortex shedding by hills (</a:t>
            </a:r>
            <a:r>
              <a:rPr lang="en-US" i="1" dirty="0" smtClean="0"/>
              <a:t>Andrea </a:t>
            </a:r>
            <a:r>
              <a:rPr lang="en-US" i="1" dirty="0" err="1" smtClean="0"/>
              <a:t>Buzzi</a:t>
            </a:r>
            <a:r>
              <a:rPr lang="en-US" i="1" dirty="0" smtClean="0"/>
              <a:t>,  	Vanda </a:t>
            </a:r>
            <a:r>
              <a:rPr lang="en-US" i="1" dirty="0" err="1" smtClean="0"/>
              <a:t>Grubišić</a:t>
            </a:r>
            <a:r>
              <a:rPr lang="en-US" i="1" dirty="0"/>
              <a:t> and </a:t>
            </a:r>
            <a:r>
              <a:rPr lang="en-US" i="1" dirty="0" smtClean="0"/>
              <a:t>Manuela </a:t>
            </a:r>
            <a:r>
              <a:rPr lang="en-US" i="1" dirty="0" err="1"/>
              <a:t>Lehner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Baroclinic instability and frontal dynamics; QG and SG theory</a:t>
            </a:r>
          </a:p>
          <a:p>
            <a:r>
              <a:rPr lang="en-US" dirty="0"/>
              <a:t> </a:t>
            </a:r>
            <a:r>
              <a:rPr lang="en-US" dirty="0" smtClean="0"/>
              <a:t> Gravity waves, density currents, Kelvin waves and hydraulic 	jumps (</a:t>
            </a:r>
            <a:r>
              <a:rPr lang="en-US" i="1" dirty="0" smtClean="0"/>
              <a:t>George Bryan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Alpine precipitation and floods (</a:t>
            </a:r>
            <a:r>
              <a:rPr lang="en-US" i="1" dirty="0" smtClean="0"/>
              <a:t>Bob </a:t>
            </a:r>
            <a:r>
              <a:rPr lang="en-US" i="1" dirty="0" err="1" smtClean="0"/>
              <a:t>Houze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Fundamental predictability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710"/>
            <a:ext cx="7886700" cy="768105"/>
          </a:xfrm>
        </p:spPr>
        <p:txBody>
          <a:bodyPr/>
          <a:lstStyle/>
          <a:p>
            <a:r>
              <a:rPr lang="en-US" dirty="0" smtClean="0"/>
              <a:t>Vortex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73" y="1023815"/>
            <a:ext cx="7886700" cy="276664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1977: </a:t>
            </a:r>
            <a:r>
              <a:rPr lang="en-US" dirty="0"/>
              <a:t>“</a:t>
            </a:r>
            <a:r>
              <a:rPr lang="en-US" i="1" dirty="0"/>
              <a:t>Numerical simulation of a laboratory </a:t>
            </a:r>
            <a:r>
              <a:rPr lang="en-US" i="1" dirty="0" smtClean="0"/>
              <a:t>vortex</a:t>
            </a:r>
            <a:r>
              <a:rPr lang="en-US" dirty="0" smtClean="0"/>
              <a:t>”. First attempt to numerically simulate a laboratory vortex (that of Ward, 1972)</a:t>
            </a:r>
          </a:p>
          <a:p>
            <a:pPr lvl="1"/>
            <a:r>
              <a:rPr lang="en-US" dirty="0" smtClean="0"/>
              <a:t>Confirmed Ward’s finding that core size is mostly a function of swirl 	ratio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Showed that core size becomes independent of Reynolds Number  	when the latter is large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Speculated that large swirl ration would lead to multiple vortex 	formation owing to concentration of vorticity in a cylindrical 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54" y="3696430"/>
            <a:ext cx="4347393" cy="29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4333</TotalTime>
  <Words>647</Words>
  <Application>Microsoft Office PowerPoint</Application>
  <PresentationFormat>On-screen Show (4:3)</PresentationFormat>
  <Paragraphs>96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MathType 6.0 Equation</vt:lpstr>
      <vt:lpstr>Richard Rotunno:  The First 40 Years</vt:lpstr>
      <vt:lpstr>PowerPoint Presentation</vt:lpstr>
      <vt:lpstr>Program</vt:lpstr>
      <vt:lpstr>Education</vt:lpstr>
      <vt:lpstr>Some Career Milestones</vt:lpstr>
      <vt:lpstr>Some Awards and Honors</vt:lpstr>
      <vt:lpstr>Major Research Foci</vt:lpstr>
      <vt:lpstr>Major Research Foci</vt:lpstr>
      <vt:lpstr>Vortex Dynamics</vt:lpstr>
      <vt:lpstr>Vortex Dynamics</vt:lpstr>
      <vt:lpstr>Vortex Dynamics</vt:lpstr>
      <vt:lpstr>Dynamics of Supercell Thunderstorms</vt:lpstr>
      <vt:lpstr>Dynamics of Supercell Thunderstorms</vt:lpstr>
      <vt:lpstr>Dynamics of Supercell Thunderstorms</vt:lpstr>
      <vt:lpstr>Squall Line Dynamics</vt:lpstr>
      <vt:lpstr>Tropical Cyclones, Medicanes and Polar Lows</vt:lpstr>
      <vt:lpstr>Tropical Cyclones, Medicanes and Polar Lows</vt:lpstr>
      <vt:lpstr>Tropical Cyclones, Medicanes and Polar Lows</vt:lpstr>
      <vt:lpstr>Tropical Cyclones, Medicanes and Polar Lows</vt:lpstr>
      <vt:lpstr>Tropical Cyclones, Medicanes and Polar 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Rotunno:  The First 40 Years</dc:title>
  <dc:creator>Kerry</dc:creator>
  <cp:lastModifiedBy>Kerry</cp:lastModifiedBy>
  <cp:revision>40</cp:revision>
  <dcterms:created xsi:type="dcterms:W3CDTF">2019-08-23T14:07:32Z</dcterms:created>
  <dcterms:modified xsi:type="dcterms:W3CDTF">2019-08-26T14:20:37Z</dcterms:modified>
</cp:coreProperties>
</file>