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49" r:id="rId3"/>
  </p:sldMasterIdLst>
  <p:notesMasterIdLst>
    <p:notesMasterId r:id="rId77"/>
  </p:notesMasterIdLst>
  <p:sldIdLst>
    <p:sldId id="256" r:id="rId4"/>
    <p:sldId id="315" r:id="rId5"/>
    <p:sldId id="357" r:id="rId6"/>
    <p:sldId id="257" r:id="rId7"/>
    <p:sldId id="258" r:id="rId8"/>
    <p:sldId id="259" r:id="rId9"/>
    <p:sldId id="260" r:id="rId10"/>
    <p:sldId id="261" r:id="rId11"/>
    <p:sldId id="263" r:id="rId12"/>
    <p:sldId id="307" r:id="rId13"/>
    <p:sldId id="264" r:id="rId14"/>
    <p:sldId id="265" r:id="rId15"/>
    <p:sldId id="267" r:id="rId16"/>
    <p:sldId id="347" r:id="rId17"/>
    <p:sldId id="269" r:id="rId18"/>
    <p:sldId id="311" r:id="rId19"/>
    <p:sldId id="312" r:id="rId20"/>
    <p:sldId id="272" r:id="rId21"/>
    <p:sldId id="268" r:id="rId22"/>
    <p:sldId id="302" r:id="rId23"/>
    <p:sldId id="359" r:id="rId24"/>
    <p:sldId id="369" r:id="rId25"/>
    <p:sldId id="328" r:id="rId26"/>
    <p:sldId id="367" r:id="rId27"/>
    <p:sldId id="366" r:id="rId28"/>
    <p:sldId id="271" r:id="rId29"/>
    <p:sldId id="297" r:id="rId30"/>
    <p:sldId id="368" r:id="rId31"/>
    <p:sldId id="273" r:id="rId32"/>
    <p:sldId id="371" r:id="rId33"/>
    <p:sldId id="372" r:id="rId34"/>
    <p:sldId id="373" r:id="rId35"/>
    <p:sldId id="346" r:id="rId36"/>
    <p:sldId id="348" r:id="rId37"/>
    <p:sldId id="329" r:id="rId38"/>
    <p:sldId id="289" r:id="rId39"/>
    <p:sldId id="330" r:id="rId40"/>
    <p:sldId id="331" r:id="rId41"/>
    <p:sldId id="332" r:id="rId42"/>
    <p:sldId id="333" r:id="rId43"/>
    <p:sldId id="336" r:id="rId44"/>
    <p:sldId id="349" r:id="rId45"/>
    <p:sldId id="350" r:id="rId46"/>
    <p:sldId id="364" r:id="rId47"/>
    <p:sldId id="365" r:id="rId48"/>
    <p:sldId id="337" r:id="rId49"/>
    <p:sldId id="338" r:id="rId50"/>
    <p:sldId id="362" r:id="rId51"/>
    <p:sldId id="363" r:id="rId52"/>
    <p:sldId id="361" r:id="rId53"/>
    <p:sldId id="303" r:id="rId54"/>
    <p:sldId id="291" r:id="rId55"/>
    <p:sldId id="370" r:id="rId56"/>
    <p:sldId id="325" r:id="rId57"/>
    <p:sldId id="341" r:id="rId58"/>
    <p:sldId id="342" r:id="rId59"/>
    <p:sldId id="343" r:id="rId60"/>
    <p:sldId id="344" r:id="rId61"/>
    <p:sldId id="326" r:id="rId62"/>
    <p:sldId id="276" r:id="rId63"/>
    <p:sldId id="277" r:id="rId64"/>
    <p:sldId id="278" r:id="rId65"/>
    <p:sldId id="279" r:id="rId66"/>
    <p:sldId id="293" r:id="rId67"/>
    <p:sldId id="290" r:id="rId68"/>
    <p:sldId id="295" r:id="rId69"/>
    <p:sldId id="358" r:id="rId70"/>
    <p:sldId id="317" r:id="rId71"/>
    <p:sldId id="318" r:id="rId72"/>
    <p:sldId id="319" r:id="rId73"/>
    <p:sldId id="320" r:id="rId74"/>
    <p:sldId id="321" r:id="rId75"/>
    <p:sldId id="322"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6" autoAdjust="0"/>
    <p:restoredTop sz="83676" autoAdjust="0"/>
  </p:normalViewPr>
  <p:slideViewPr>
    <p:cSldViewPr snapToGrid="0">
      <p:cViewPr varScale="1">
        <p:scale>
          <a:sx n="97" d="100"/>
          <a:sy n="97" d="100"/>
        </p:scale>
        <p:origin x="928" y="60"/>
      </p:cViewPr>
      <p:guideLst/>
    </p:cSldViewPr>
  </p:slideViewPr>
  <p:notesTextViewPr>
    <p:cViewPr>
      <p:scale>
        <a:sx n="1" d="1"/>
        <a:sy n="1" d="1"/>
      </p:scale>
      <p:origin x="0" y="0"/>
    </p:cViewPr>
  </p:notesTextViewPr>
  <p:notesViewPr>
    <p:cSldViewPr snapToGrid="0">
      <p:cViewPr varScale="1">
        <p:scale>
          <a:sx n="68" d="100"/>
          <a:sy n="68" d="100"/>
        </p:scale>
        <p:origin x="3101"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68E82C-5F10-4197-B424-2243E443840F}" type="datetimeFigureOut">
              <a:rPr lang="en-US" smtClean="0"/>
              <a:t>3/17/2023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04068C-0F76-4BB1-B719-428646F3C728}" type="slidenum">
              <a:rPr lang="en-US" smtClean="0"/>
              <a:t>‹#›</a:t>
            </a:fld>
            <a:endParaRPr lang="en-US"/>
          </a:p>
        </p:txBody>
      </p:sp>
    </p:spTree>
    <p:extLst>
      <p:ext uri="{BB962C8B-B14F-4D97-AF65-F5344CB8AC3E}">
        <p14:creationId xmlns:p14="http://schemas.microsoft.com/office/powerpoint/2010/main" val="152402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04068C-0F76-4BB1-B719-428646F3C728}" type="slidenum">
              <a:rPr lang="en-US" smtClean="0"/>
              <a:t>1</a:t>
            </a:fld>
            <a:endParaRPr lang="en-US"/>
          </a:p>
        </p:txBody>
      </p:sp>
    </p:spTree>
    <p:extLst>
      <p:ext uri="{BB962C8B-B14F-4D97-AF65-F5344CB8AC3E}">
        <p14:creationId xmlns:p14="http://schemas.microsoft.com/office/powerpoint/2010/main" val="1020878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AF5A9-1F13-410A-8069-697A06B84146}"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99620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A963B2-A6AA-4065-9DCF-F1EB71E8DA46}"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88777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p:spPr>
        <p:txBody>
          <a:bodyPr/>
          <a:lstStyle/>
          <a:p>
            <a:fld id="{374623F4-ED9D-4AC9-AE2B-A0DDAD27D92D}" type="slidenum">
              <a:rPr lang="en-US" smtClean="0">
                <a:solidFill>
                  <a:srgbClr val="000000"/>
                </a:solidFill>
              </a:rPr>
              <a:pPr/>
              <a:t>27</a:t>
            </a:fld>
            <a:endParaRPr lang="en-US">
              <a:solidFill>
                <a:srgbClr val="000000"/>
              </a:solidFill>
            </a:endParaRPr>
          </a:p>
        </p:txBody>
      </p:sp>
      <p:sp>
        <p:nvSpPr>
          <p:cNvPr id="311299" name="Rectangle 2"/>
          <p:cNvSpPr>
            <a:spLocks noGrp="1" noRot="1" noChangeAspect="1" noChangeArrowheads="1" noTextEdit="1"/>
          </p:cNvSpPr>
          <p:nvPr>
            <p:ph type="sldImg"/>
          </p:nvPr>
        </p:nvSpPr>
        <p:spPr>
          <a:xfrm>
            <a:off x="1258888" y="720725"/>
            <a:ext cx="4800600" cy="3600450"/>
          </a:xfrm>
          <a:ln/>
        </p:spPr>
      </p:sp>
      <p:sp>
        <p:nvSpPr>
          <p:cNvPr id="311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60147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4BA963B2-A6AA-4065-9DCF-F1EB71E8DA46}" type="slidenum">
              <a:rPr lang="en-US" smtClean="0">
                <a:solidFill>
                  <a:srgbClr val="000000"/>
                </a:solidFill>
              </a:rPr>
              <a:pPr/>
              <a:t>51</a:t>
            </a:fld>
            <a:endParaRPr lang="en-US">
              <a:solidFill>
                <a:srgbClr val="000000"/>
              </a:solidFill>
            </a:endParaRPr>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70998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964420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2877160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DAE6FB-3507-458B-9CFF-D59A9CAEE579}" type="datetimeFigureOut">
              <a:rPr lang="en-US" smtClean="0"/>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1929749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opic 1">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2492280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3" name="Rectangle 2"/>
          <p:cNvSpPr>
            <a:spLocks noChangeArrowheads="1"/>
          </p:cNvSpPr>
          <p:nvPr userDrawn="1"/>
        </p:nvSpPr>
        <p:spPr bwMode="auto">
          <a:xfrm>
            <a:off x="0" y="0"/>
            <a:ext cx="1828800" cy="304800"/>
          </a:xfrm>
          <a:prstGeom prst="rect">
            <a:avLst/>
          </a:prstGeom>
          <a:noFill/>
          <a:ln w="9525">
            <a:noFill/>
            <a:miter lim="800000"/>
            <a:headEnd/>
            <a:tailEnd/>
          </a:ln>
        </p:spPr>
        <p:txBody>
          <a:bodyPr anchor="ctr"/>
          <a:lstStyle/>
          <a:p>
            <a:pPr algn="ctr" defTabSz="457200">
              <a:defRPr/>
            </a:pPr>
            <a:r>
              <a:rPr lang="en-US" sz="1200" dirty="0">
                <a:solidFill>
                  <a:prstClr val="black">
                    <a:lumMod val="50000"/>
                    <a:lumOff val="50000"/>
                  </a:prstClr>
                </a:solidFill>
                <a:latin typeface="Helvetica Light"/>
                <a:ea typeface="MS PGothic" panose="020B0600070205080204" pitchFamily="34" charset="-128"/>
                <a:cs typeface="Helvetica Light"/>
              </a:rPr>
              <a:t>Introduction</a:t>
            </a:r>
          </a:p>
        </p:txBody>
      </p:sp>
      <p:sp>
        <p:nvSpPr>
          <p:cNvPr id="4" name="Rectangle 3"/>
          <p:cNvSpPr>
            <a:spLocks noChangeArrowheads="1"/>
          </p:cNvSpPr>
          <p:nvPr userDrawn="1"/>
        </p:nvSpPr>
        <p:spPr bwMode="auto">
          <a:xfrm>
            <a:off x="18288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Idealized model</a:t>
            </a:r>
          </a:p>
        </p:txBody>
      </p:sp>
      <p:sp>
        <p:nvSpPr>
          <p:cNvPr id="5" name="Rectangle 4"/>
          <p:cNvSpPr>
            <a:spLocks noChangeArrowheads="1"/>
          </p:cNvSpPr>
          <p:nvPr userDrawn="1"/>
        </p:nvSpPr>
        <p:spPr bwMode="auto">
          <a:xfrm>
            <a:off x="36576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Peak CAPE scaling</a:t>
            </a:r>
          </a:p>
        </p:txBody>
      </p:sp>
      <p:sp>
        <p:nvSpPr>
          <p:cNvPr id="6" name="Rectangle 5"/>
          <p:cNvSpPr>
            <a:spLocks noChangeArrowheads="1"/>
          </p:cNvSpPr>
          <p:nvPr userDrawn="1"/>
        </p:nvSpPr>
        <p:spPr bwMode="auto">
          <a:xfrm>
            <a:off x="5486400" y="0"/>
            <a:ext cx="1828800" cy="304800"/>
          </a:xfrm>
          <a:prstGeom prst="rect">
            <a:avLst/>
          </a:prstGeom>
          <a:solidFill>
            <a:srgbClr val="DDE3E4"/>
          </a:solidFill>
          <a:ln w="9525">
            <a:solidFill>
              <a:srgbClr val="E9F5F4"/>
            </a:solidFill>
            <a:miter lim="800000"/>
            <a:headEnd/>
            <a:tailEnd/>
          </a:ln>
        </p:spPr>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457200" fontAlgn="base">
              <a:spcBef>
                <a:spcPct val="0"/>
              </a:spcBef>
              <a:spcAft>
                <a:spcPct val="0"/>
              </a:spcAft>
            </a:pPr>
            <a:r>
              <a:rPr lang="en-US" sz="1200" dirty="0">
                <a:solidFill>
                  <a:srgbClr val="7F7F7F"/>
                </a:solidFill>
                <a:latin typeface="Helvetica Light" charset="0"/>
              </a:rPr>
              <a:t>Times and parameters</a:t>
            </a:r>
          </a:p>
        </p:txBody>
      </p:sp>
      <p:sp>
        <p:nvSpPr>
          <p:cNvPr id="7" name="Rectangle 6"/>
          <p:cNvSpPr>
            <a:spLocks noChangeArrowheads="1"/>
          </p:cNvSpPr>
          <p:nvPr userDrawn="1"/>
        </p:nvSpPr>
        <p:spPr bwMode="auto">
          <a:xfrm>
            <a:off x="7315200" y="0"/>
            <a:ext cx="1828800" cy="304800"/>
          </a:xfrm>
          <a:prstGeom prst="rect">
            <a:avLst/>
          </a:prstGeom>
          <a:solidFill>
            <a:srgbClr val="DDE3E4"/>
          </a:solidFill>
          <a:ln w="9525">
            <a:solidFill>
              <a:srgbClr val="E9F5F4"/>
            </a:solidFill>
            <a:miter lim="800000"/>
            <a:headEnd/>
            <a:tailEnd/>
          </a:ln>
        </p:spPr>
        <p:txBody>
          <a:bodyPr anchor="ctr"/>
          <a:lstStyle/>
          <a:p>
            <a:pPr algn="ctr" defTabSz="457200">
              <a:defRPr/>
            </a:pPr>
            <a:r>
              <a:rPr lang="en-US" sz="1200" dirty="0">
                <a:solidFill>
                  <a:prstClr val="black">
                    <a:lumMod val="50000"/>
                    <a:lumOff val="50000"/>
                  </a:prstClr>
                </a:solidFill>
                <a:latin typeface="Helvetica Light"/>
                <a:ea typeface="MS PGothic" panose="020B0600070205080204" pitchFamily="34" charset="-128"/>
                <a:cs typeface="Helvetica Light"/>
              </a:rPr>
              <a:t>Next steps</a:t>
            </a:r>
          </a:p>
        </p:txBody>
      </p:sp>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dirty="0"/>
              <a:t>Click to edit Master title style</a:t>
            </a:r>
          </a:p>
        </p:txBody>
      </p:sp>
    </p:spTree>
    <p:extLst>
      <p:ext uri="{BB962C8B-B14F-4D97-AF65-F5344CB8AC3E}">
        <p14:creationId xmlns:p14="http://schemas.microsoft.com/office/powerpoint/2010/main" val="4036458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clusions">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2980908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Misc no tab">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lvl1pPr>
              <a:defRPr>
                <a:latin typeface="Helvetica"/>
                <a:cs typeface="Helvetica"/>
              </a:defRPr>
            </a:lvl1pPr>
          </a:lstStyle>
          <a:p>
            <a:r>
              <a:rPr lang="en-US"/>
              <a:t>Click to edit Master title style</a:t>
            </a:r>
          </a:p>
        </p:txBody>
      </p:sp>
    </p:spTree>
    <p:extLst>
      <p:ext uri="{BB962C8B-B14F-4D97-AF65-F5344CB8AC3E}">
        <p14:creationId xmlns:p14="http://schemas.microsoft.com/office/powerpoint/2010/main" val="3401100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FC83CC-6EBE-4277-9967-ED03951E0F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086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3DE4FC-66A1-4A33-9A5D-F081C996B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455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B0594-5C7E-4F01-9382-E8A922218D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5445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1B678D-E118-4260-9F5F-8340B6553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3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171450" indent="-171450">
              <a:buFontTx/>
              <a:buBlip>
                <a:blip r:embed="rId2"/>
              </a:buBlip>
              <a:defRPr>
                <a:latin typeface="Arial" panose="020B0604020202020204" pitchFamily="34" charset="0"/>
                <a:cs typeface="Arial" panose="020B0604020202020204" pitchFamily="34" charset="0"/>
              </a:defRPr>
            </a:lvl1pPr>
            <a:lvl2pPr marL="514350" indent="-171450">
              <a:buSzPct val="70000"/>
              <a:buFontTx/>
              <a:buBlip>
                <a:blip r:embed="rId2"/>
              </a:buBlip>
              <a:defRPr>
                <a:latin typeface="Arial" panose="020B0604020202020204" pitchFamily="34" charset="0"/>
                <a:cs typeface="Arial" panose="020B0604020202020204" pitchFamily="34" charset="0"/>
              </a:defRPr>
            </a:lvl2pPr>
            <a:lvl3pPr marL="857250" indent="-171450">
              <a:buSzPct val="40000"/>
              <a:buFontTx/>
              <a:buBlip>
                <a:blip r:embed="rId2"/>
              </a:buBlip>
              <a:defRPr>
                <a:latin typeface="Arial" panose="020B0604020202020204" pitchFamily="34" charset="0"/>
                <a:cs typeface="Arial" panose="020B0604020202020204" pitchFamily="34" charset="0"/>
              </a:defRPr>
            </a:lvl3pPr>
            <a:lvl4pPr marL="1200150" indent="-171450">
              <a:buSzPct val="40000"/>
              <a:buFontTx/>
              <a:buBlip>
                <a:blip r:embed="rId2"/>
              </a:buBlip>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DAE6FB-3507-458B-9CFF-D59A9CAEE579}" type="datetimeFigureOut">
              <a:rPr lang="en-US" smtClean="0"/>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252690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DA9A1A-1E58-479E-9EBE-D418E3BA8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9602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55346F-D03C-409E-BFD2-2B9C8802A4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1987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17528F9-8C0C-4F67-AAAC-6ED4614C6E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7180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ACC4E6-0624-4292-ABD5-C6515408B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875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1CC322-9263-409A-AA27-05EB3A1057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3412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FCE9BF-6142-472F-B946-F1806E9291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0702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CBA128-9DAE-4480-AC85-EA0844C6F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9624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B3549D-5C82-4F48-B81C-E15E01651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31863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FC83CC-6EBE-4277-9967-ED03951E0F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0546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3DE4FC-66A1-4A33-9A5D-F081C996B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6303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latin typeface="Arial" panose="020B0604020202020204" pitchFamily="34" charset="0"/>
                <a:cs typeface="Arial" panose="020B0604020202020204" pitchFamily="34"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DAE6FB-3507-458B-9CFF-D59A9CAEE579}" type="datetimeFigureOut">
              <a:rPr lang="en-US" smtClean="0"/>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5522500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B0594-5C7E-4F01-9382-E8A922218D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8834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1B678D-E118-4260-9F5F-8340B6553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4917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4DA9A1A-1E58-479E-9EBE-D418E3BA8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7293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55346F-D03C-409E-BFD2-2B9C8802A4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82490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17528F9-8C0C-4F67-AAAC-6ED4614C6E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85225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ACC4E6-0624-4292-ABD5-C6515408B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03593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1CC322-9263-409A-AA27-05EB3A1057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59162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FCE9BF-6142-472F-B946-F1806E9291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849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CBA128-9DAE-4480-AC85-EA0844C6FD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2603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B3549D-5C82-4F48-B81C-E15E01651A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4291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DAE6FB-3507-458B-9CFF-D59A9CAEE579}" type="datetimeFigureOut">
              <a:rPr lang="en-US" smtClean="0"/>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89375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DAE6FB-3507-458B-9CFF-D59A9CAEE579}" type="datetimeFigureOut">
              <a:rPr lang="en-US" smtClean="0"/>
              <a:t>3/17/2023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352983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DAE6FB-3507-458B-9CFF-D59A9CAEE579}" type="datetimeFigureOut">
              <a:rPr lang="en-US" smtClean="0"/>
              <a:t>3/17/2023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5814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AE6FB-3507-458B-9CFF-D59A9CAEE579}" type="datetimeFigureOut">
              <a:rPr lang="en-US" smtClean="0"/>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649596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390283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2DAE6FB-3507-458B-9CFF-D59A9CAEE579}" type="datetimeFigureOut">
              <a:rPr lang="en-US" smtClean="0"/>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1BD21C-8D66-40C3-9BAD-DDB80803ACAE}" type="slidenum">
              <a:rPr lang="en-US" smtClean="0"/>
              <a:t>‹#›</a:t>
            </a:fld>
            <a:endParaRPr lang="en-US"/>
          </a:p>
        </p:txBody>
      </p:sp>
    </p:spTree>
    <p:extLst>
      <p:ext uri="{BB962C8B-B14F-4D97-AF65-F5344CB8AC3E}">
        <p14:creationId xmlns:p14="http://schemas.microsoft.com/office/powerpoint/2010/main" val="4025098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2DAE6FB-3507-458B-9CFF-D59A9CAEE579}" type="datetimeFigureOut">
              <a:rPr lang="en-US" smtClean="0"/>
              <a:t>3/17/2023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1BD21C-8D66-40C3-9BAD-DDB80803ACAE}" type="slidenum">
              <a:rPr lang="en-US" smtClean="0"/>
              <a:t>‹#›</a:t>
            </a:fld>
            <a:endParaRPr lang="en-US"/>
          </a:p>
        </p:txBody>
      </p:sp>
    </p:spTree>
    <p:extLst>
      <p:ext uri="{BB962C8B-B14F-4D97-AF65-F5344CB8AC3E}">
        <p14:creationId xmlns:p14="http://schemas.microsoft.com/office/powerpoint/2010/main" val="2045770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 id="2147483712" r:id="rId13"/>
    <p:sldLayoutId id="2147483715" r:id="rId14"/>
    <p:sldLayoutId id="2147483716"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E854C6D-CAFB-4DD4-B8AC-1B8170978C0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44069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E854C6D-CAFB-4DD4-B8AC-1B8170978C0F}"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5600961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oleObject" Target="../embeddings/oleObject1.bin"/><Relationship Id="rId1" Type="http://schemas.openxmlformats.org/officeDocument/2006/relationships/slideLayout" Target="../slideLayouts/slideLayout6.xml"/><Relationship Id="rId4" Type="http://schemas.openxmlformats.org/officeDocument/2006/relationships/image" Target="../media/image28.emf"/></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wmf"/></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52.wmf"/><Relationship Id="rId3" Type="http://schemas.openxmlformats.org/officeDocument/2006/relationships/image" Target="../media/image47.wmf"/><Relationship Id="rId7" Type="http://schemas.openxmlformats.org/officeDocument/2006/relationships/image" Target="../media/image49.wmf"/><Relationship Id="rId12" Type="http://schemas.openxmlformats.org/officeDocument/2006/relationships/oleObject" Target="../embeddings/oleObject8.bin"/><Relationship Id="rId2" Type="http://schemas.openxmlformats.org/officeDocument/2006/relationships/oleObject" Target="../embeddings/oleObject3.bin"/><Relationship Id="rId1" Type="http://schemas.openxmlformats.org/officeDocument/2006/relationships/slideLayout" Target="../slideLayouts/slideLayout7.xml"/><Relationship Id="rId6" Type="http://schemas.openxmlformats.org/officeDocument/2006/relationships/oleObject" Target="../embeddings/oleObject5.bin"/><Relationship Id="rId11" Type="http://schemas.openxmlformats.org/officeDocument/2006/relationships/image" Target="../media/image51.wmf"/><Relationship Id="rId5" Type="http://schemas.openxmlformats.org/officeDocument/2006/relationships/image" Target="../media/image48.w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50.wmf"/></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58.wmf"/><Relationship Id="rId3" Type="http://schemas.openxmlformats.org/officeDocument/2006/relationships/image" Target="../media/image53.wmf"/><Relationship Id="rId7" Type="http://schemas.openxmlformats.org/officeDocument/2006/relationships/image" Target="../media/image55.wmf"/><Relationship Id="rId12" Type="http://schemas.openxmlformats.org/officeDocument/2006/relationships/oleObject" Target="../embeddings/oleObject14.bin"/><Relationship Id="rId2" Type="http://schemas.openxmlformats.org/officeDocument/2006/relationships/oleObject" Target="../embeddings/oleObject9.bin"/><Relationship Id="rId1" Type="http://schemas.openxmlformats.org/officeDocument/2006/relationships/slideLayout" Target="../slideLayouts/slideLayout6.xml"/><Relationship Id="rId6" Type="http://schemas.openxmlformats.org/officeDocument/2006/relationships/oleObject" Target="../embeddings/oleObject11.bin"/><Relationship Id="rId11" Type="http://schemas.openxmlformats.org/officeDocument/2006/relationships/image" Target="../media/image57.wmf"/><Relationship Id="rId5" Type="http://schemas.openxmlformats.org/officeDocument/2006/relationships/image" Target="../media/image54.wmf"/><Relationship Id="rId15" Type="http://schemas.openxmlformats.org/officeDocument/2006/relationships/image" Target="../media/image59.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56.wmf"/><Relationship Id="rId14" Type="http://schemas.openxmlformats.org/officeDocument/2006/relationships/oleObject" Target="../embeddings/oleObject15.bin"/></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oleObject" Target="../embeddings/oleObject16.bin"/><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66.wmf"/><Relationship Id="rId3" Type="http://schemas.openxmlformats.org/officeDocument/2006/relationships/image" Target="../media/image61.wmf"/><Relationship Id="rId7" Type="http://schemas.openxmlformats.org/officeDocument/2006/relationships/image" Target="../media/image63.wmf"/><Relationship Id="rId12" Type="http://schemas.openxmlformats.org/officeDocument/2006/relationships/oleObject" Target="../embeddings/oleObject22.bin"/><Relationship Id="rId2" Type="http://schemas.openxmlformats.org/officeDocument/2006/relationships/oleObject" Target="../embeddings/oleObject17.bin"/><Relationship Id="rId1" Type="http://schemas.openxmlformats.org/officeDocument/2006/relationships/slideLayout" Target="../slideLayouts/slideLayout6.xml"/><Relationship Id="rId6" Type="http://schemas.openxmlformats.org/officeDocument/2006/relationships/oleObject" Target="../embeddings/oleObject19.bin"/><Relationship Id="rId11" Type="http://schemas.openxmlformats.org/officeDocument/2006/relationships/image" Target="../media/image65.wmf"/><Relationship Id="rId5" Type="http://schemas.openxmlformats.org/officeDocument/2006/relationships/image" Target="../media/image62.wmf"/><Relationship Id="rId10" Type="http://schemas.openxmlformats.org/officeDocument/2006/relationships/oleObject" Target="../embeddings/oleObject21.bin"/><Relationship Id="rId4" Type="http://schemas.openxmlformats.org/officeDocument/2006/relationships/oleObject" Target="../embeddings/oleObject18.bin"/><Relationship Id="rId9" Type="http://schemas.openxmlformats.org/officeDocument/2006/relationships/image" Target="../media/image64.wmf"/></Relationships>
</file>

<file path=ppt/slides/_rels/slide64.xml.rels><?xml version="1.0" encoding="UTF-8" standalone="yes"?>
<Relationships xmlns="http://schemas.openxmlformats.org/package/2006/relationships"><Relationship Id="rId3" Type="http://schemas.openxmlformats.org/officeDocument/2006/relationships/image" Target="../media/image67.wmf"/><Relationship Id="rId7" Type="http://schemas.openxmlformats.org/officeDocument/2006/relationships/image" Target="../media/image69.wmf"/><Relationship Id="rId2" Type="http://schemas.openxmlformats.org/officeDocument/2006/relationships/oleObject" Target="../embeddings/oleObject23.bin"/><Relationship Id="rId1" Type="http://schemas.openxmlformats.org/officeDocument/2006/relationships/slideLayout" Target="../slideLayouts/slideLayout6.xml"/><Relationship Id="rId6" Type="http://schemas.openxmlformats.org/officeDocument/2006/relationships/oleObject" Target="../embeddings/oleObject25.bin"/><Relationship Id="rId5" Type="http://schemas.openxmlformats.org/officeDocument/2006/relationships/image" Target="../media/image68.wmf"/><Relationship Id="rId4" Type="http://schemas.openxmlformats.org/officeDocument/2006/relationships/oleObject" Target="../embeddings/oleObject24.bin"/></Relationships>
</file>

<file path=ppt/slides/_rels/slide65.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oleObject" Target="../embeddings/oleObject26.bin"/><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oleObject" Target="../embeddings/oleObject27.bin"/><Relationship Id="rId1" Type="http://schemas.openxmlformats.org/officeDocument/2006/relationships/slideLayout" Target="../slideLayouts/slideLayout2.xml"/><Relationship Id="rId5" Type="http://schemas.openxmlformats.org/officeDocument/2006/relationships/image" Target="../media/image71.wmf"/><Relationship Id="rId4" Type="http://schemas.openxmlformats.org/officeDocument/2006/relationships/oleObject" Target="../embeddings/oleObject28.bin"/></Relationships>
</file>

<file path=ppt/slides/_rels/slide6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t="-8000" b="-8000"/>
          </a:stretch>
        </a:blip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a:xfrm>
            <a:off x="1143000" y="1070263"/>
            <a:ext cx="6858000" cy="1826636"/>
          </a:xfrm>
        </p:spPr>
        <p:txBody>
          <a:bodyPr>
            <a:normAutofit/>
          </a:bodyPr>
          <a:lstStyle/>
          <a:p>
            <a:r>
              <a:rPr lang="en-US" dirty="0">
                <a:solidFill>
                  <a:srgbClr val="0000FF"/>
                </a:solidFill>
                <a:latin typeface="Segoe UI" panose="020B0502040204020203" pitchFamily="34" charset="0"/>
              </a:rPr>
              <a:t>What Sets the Climatology of CAPE?</a:t>
            </a:r>
            <a:endParaRPr lang="en-US" dirty="0">
              <a:solidFill>
                <a:srgbClr val="0000FF"/>
              </a:solidFill>
            </a:endParaRPr>
          </a:p>
        </p:txBody>
      </p:sp>
      <p:sp>
        <p:nvSpPr>
          <p:cNvPr id="6" name="Content Placeholder 5"/>
          <p:cNvSpPr>
            <a:spLocks noGrp="1"/>
          </p:cNvSpPr>
          <p:nvPr>
            <p:ph type="subTitle" idx="1"/>
          </p:nvPr>
        </p:nvSpPr>
        <p:spPr>
          <a:xfrm>
            <a:off x="1143000" y="3602037"/>
            <a:ext cx="6858000" cy="2039637"/>
          </a:xfrm>
        </p:spPr>
        <p:txBody>
          <a:bodyPr>
            <a:normAutofit/>
          </a:bodyPr>
          <a:lstStyle/>
          <a:p>
            <a:r>
              <a:rPr lang="en-US" dirty="0"/>
              <a:t> </a:t>
            </a:r>
          </a:p>
          <a:p>
            <a:pPr algn="l"/>
            <a:r>
              <a:rPr lang="en-US" sz="2800" dirty="0"/>
              <a:t>Kerry Emanuel</a:t>
            </a:r>
          </a:p>
          <a:p>
            <a:pPr algn="l"/>
            <a:r>
              <a:rPr lang="en-US" sz="2800" dirty="0"/>
              <a:t>Lorenz Center</a:t>
            </a:r>
          </a:p>
          <a:p>
            <a:pPr algn="l"/>
            <a:r>
              <a:rPr lang="en-US" sz="2800" dirty="0"/>
              <a:t>MIT</a:t>
            </a:r>
          </a:p>
        </p:txBody>
      </p:sp>
    </p:spTree>
    <p:extLst>
      <p:ext uri="{BB962C8B-B14F-4D97-AF65-F5344CB8AC3E}">
        <p14:creationId xmlns:p14="http://schemas.microsoft.com/office/powerpoint/2010/main" val="3318076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864"/>
          <a:stretch/>
        </p:blipFill>
        <p:spPr>
          <a:xfrm>
            <a:off x="2990509" y="284797"/>
            <a:ext cx="5673552" cy="6443174"/>
          </a:xfrm>
          <a:prstGeom prst="rect">
            <a:avLst/>
          </a:prstGeom>
        </p:spPr>
      </p:pic>
      <p:sp>
        <p:nvSpPr>
          <p:cNvPr id="3" name="TextBox 2"/>
          <p:cNvSpPr txBox="1"/>
          <p:nvPr/>
        </p:nvSpPr>
        <p:spPr>
          <a:xfrm>
            <a:off x="302004" y="1661020"/>
            <a:ext cx="2046913" cy="707886"/>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If that were not bad enough…..</a:t>
            </a:r>
          </a:p>
        </p:txBody>
      </p:sp>
    </p:spTree>
    <p:extLst>
      <p:ext uri="{BB962C8B-B14F-4D97-AF65-F5344CB8AC3E}">
        <p14:creationId xmlns:p14="http://schemas.microsoft.com/office/powerpoint/2010/main" val="110311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451" y="867267"/>
            <a:ext cx="7187247" cy="5392488"/>
          </a:xfrm>
          <a:prstGeom prst="rect">
            <a:avLst/>
          </a:prstGeom>
        </p:spPr>
      </p:pic>
      <p:sp>
        <p:nvSpPr>
          <p:cNvPr id="3" name="TextBox 2"/>
          <p:cNvSpPr txBox="1"/>
          <p:nvPr/>
        </p:nvSpPr>
        <p:spPr>
          <a:xfrm>
            <a:off x="1009291" y="276045"/>
            <a:ext cx="6909758"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Norman, Oklahoma, May 5</a:t>
            </a:r>
            <a:r>
              <a:rPr lang="en-US" sz="2000" baseline="30000" dirty="0">
                <a:solidFill>
                  <a:srgbClr val="0000FF"/>
                </a:solidFill>
                <a:latin typeface="Arial" panose="020B0604020202020204" pitchFamily="34" charset="0"/>
                <a:cs typeface="Arial" panose="020B0604020202020204" pitchFamily="34" charset="0"/>
              </a:rPr>
              <a:t>th</a:t>
            </a:r>
            <a:r>
              <a:rPr lang="en-US" sz="2000" dirty="0">
                <a:solidFill>
                  <a:srgbClr val="0000FF"/>
                </a:solidFill>
                <a:latin typeface="Arial" panose="020B0604020202020204" pitchFamily="34" charset="0"/>
                <a:cs typeface="Arial" panose="020B0604020202020204" pitchFamily="34" charset="0"/>
              </a:rPr>
              <a:t> 2007</a:t>
            </a:r>
          </a:p>
        </p:txBody>
      </p:sp>
      <p:cxnSp>
        <p:nvCxnSpPr>
          <p:cNvPr id="5" name="Straight Arrow Connector 4">
            <a:extLst>
              <a:ext uri="{FF2B5EF4-FFF2-40B4-BE49-F238E27FC236}">
                <a16:creationId xmlns:a16="http://schemas.microsoft.com/office/drawing/2014/main" id="{078E845B-A0A6-90AA-E438-D328CAA9FDBE}"/>
              </a:ext>
            </a:extLst>
          </p:cNvPr>
          <p:cNvCxnSpPr/>
          <p:nvPr/>
        </p:nvCxnSpPr>
        <p:spPr>
          <a:xfrm flipH="1">
            <a:off x="6181344" y="4967021"/>
            <a:ext cx="1441094" cy="25603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7A98B20-110D-F6F5-E4B6-68A8DBCF50CE}"/>
              </a:ext>
            </a:extLst>
          </p:cNvPr>
          <p:cNvSpPr txBox="1"/>
          <p:nvPr/>
        </p:nvSpPr>
        <p:spPr>
          <a:xfrm>
            <a:off x="7735031" y="4643855"/>
            <a:ext cx="1104595"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Capping inversion</a:t>
            </a:r>
          </a:p>
        </p:txBody>
      </p:sp>
    </p:spTree>
    <p:extLst>
      <p:ext uri="{BB962C8B-B14F-4D97-AF65-F5344CB8AC3E}">
        <p14:creationId xmlns:p14="http://schemas.microsoft.com/office/powerpoint/2010/main" val="343601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451" y="867267"/>
            <a:ext cx="7187247" cy="5392488"/>
          </a:xfrm>
          <a:prstGeom prst="rect">
            <a:avLst/>
          </a:prstGeom>
        </p:spPr>
      </p:pic>
      <p:sp>
        <p:nvSpPr>
          <p:cNvPr id="3" name="TextBox 2"/>
          <p:cNvSpPr txBox="1"/>
          <p:nvPr/>
        </p:nvSpPr>
        <p:spPr>
          <a:xfrm>
            <a:off x="1009291" y="276045"/>
            <a:ext cx="6909758"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Norman, Oklahoma, May 5</a:t>
            </a:r>
            <a:r>
              <a:rPr lang="en-US" sz="2000" baseline="30000" dirty="0">
                <a:solidFill>
                  <a:srgbClr val="0000FF"/>
                </a:solidFill>
                <a:latin typeface="Arial" panose="020B0604020202020204" pitchFamily="34" charset="0"/>
                <a:cs typeface="Arial" panose="020B0604020202020204" pitchFamily="34" charset="0"/>
              </a:rPr>
              <a:t>th</a:t>
            </a:r>
            <a:r>
              <a:rPr lang="en-US" sz="2000" dirty="0">
                <a:solidFill>
                  <a:srgbClr val="0000FF"/>
                </a:solidFill>
                <a:latin typeface="Arial" panose="020B0604020202020204" pitchFamily="34" charset="0"/>
                <a:cs typeface="Arial" panose="020B0604020202020204" pitchFamily="34" charset="0"/>
              </a:rPr>
              <a:t> 2007</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451" y="867267"/>
            <a:ext cx="7239006" cy="5431322"/>
          </a:xfrm>
          <a:prstGeom prst="rect">
            <a:avLst/>
          </a:prstGeom>
        </p:spPr>
      </p:pic>
    </p:spTree>
    <p:extLst>
      <p:ext uri="{BB962C8B-B14F-4D97-AF65-F5344CB8AC3E}">
        <p14:creationId xmlns:p14="http://schemas.microsoft.com/office/powerpoint/2010/main" val="1518691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8451" y="867267"/>
            <a:ext cx="7187247" cy="5392488"/>
          </a:xfrm>
          <a:prstGeom prst="rect">
            <a:avLst/>
          </a:prstGeom>
        </p:spPr>
      </p:pic>
      <p:sp>
        <p:nvSpPr>
          <p:cNvPr id="3" name="TextBox 2"/>
          <p:cNvSpPr txBox="1"/>
          <p:nvPr/>
        </p:nvSpPr>
        <p:spPr>
          <a:xfrm>
            <a:off x="1017195" y="23741"/>
            <a:ext cx="6909758"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Norman, Oklahoma, May 5</a:t>
            </a:r>
            <a:r>
              <a:rPr lang="en-US" sz="2000" baseline="30000" dirty="0">
                <a:solidFill>
                  <a:srgbClr val="0000FF"/>
                </a:solidFill>
                <a:latin typeface="Arial" panose="020B0604020202020204" pitchFamily="34" charset="0"/>
                <a:cs typeface="Arial" panose="020B0604020202020204" pitchFamily="34" charset="0"/>
              </a:rPr>
              <a:t>th</a:t>
            </a:r>
            <a:r>
              <a:rPr lang="en-US" sz="2000" dirty="0">
                <a:solidFill>
                  <a:srgbClr val="0000FF"/>
                </a:solidFill>
                <a:latin typeface="Arial" panose="020B0604020202020204" pitchFamily="34" charset="0"/>
                <a:cs typeface="Arial" panose="020B0604020202020204" pitchFamily="34" charset="0"/>
              </a:rPr>
              <a:t> 2007</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451" y="867267"/>
            <a:ext cx="7239006" cy="5431322"/>
          </a:xfrm>
          <a:prstGeom prst="rect">
            <a:avLst/>
          </a:prstGeom>
        </p:spPr>
      </p:pic>
      <p:sp>
        <p:nvSpPr>
          <p:cNvPr id="5" name="TextBox 4"/>
          <p:cNvSpPr txBox="1"/>
          <p:nvPr/>
        </p:nvSpPr>
        <p:spPr>
          <a:xfrm>
            <a:off x="2501660" y="420781"/>
            <a:ext cx="4304582"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CAPE = 6900 J/Kg </a:t>
            </a:r>
            <a:r>
              <a:rPr lang="en-US" sz="2000" dirty="0">
                <a:solidFill>
                  <a:srgbClr val="0000FF"/>
                </a:solidFill>
                <a:latin typeface="Arial" panose="020B0604020202020204" pitchFamily="34" charset="0"/>
                <a:cs typeface="Arial" panose="020B0604020202020204" pitchFamily="34" charset="0"/>
                <a:sym typeface="Wingdings" panose="05000000000000000000" pitchFamily="2" charset="2"/>
              </a:rPr>
              <a:t></a:t>
            </a:r>
            <a:r>
              <a:rPr lang="en-US" sz="2000" dirty="0">
                <a:solidFill>
                  <a:srgbClr val="0000FF"/>
                </a:solidFill>
                <a:latin typeface="Arial" panose="020B0604020202020204" pitchFamily="34" charset="0"/>
                <a:cs typeface="Arial" panose="020B0604020202020204" pitchFamily="34" charset="0"/>
              </a:rPr>
              <a:t>   w = 110 m/s</a:t>
            </a:r>
          </a:p>
        </p:txBody>
      </p:sp>
      <p:cxnSp>
        <p:nvCxnSpPr>
          <p:cNvPr id="6" name="Straight Arrow Connector 5">
            <a:extLst>
              <a:ext uri="{FF2B5EF4-FFF2-40B4-BE49-F238E27FC236}">
                <a16:creationId xmlns:a16="http://schemas.microsoft.com/office/drawing/2014/main" id="{EDD959C2-7F4B-4291-06FB-A9109B3B49CA}"/>
              </a:ext>
            </a:extLst>
          </p:cNvPr>
          <p:cNvCxnSpPr/>
          <p:nvPr/>
        </p:nvCxnSpPr>
        <p:spPr>
          <a:xfrm flipH="1">
            <a:off x="6181344" y="4967021"/>
            <a:ext cx="1441094" cy="25603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641CF9B-8048-CBC3-2764-49C8B631D176}"/>
              </a:ext>
            </a:extLst>
          </p:cNvPr>
          <p:cNvSpPr txBox="1"/>
          <p:nvPr/>
        </p:nvSpPr>
        <p:spPr>
          <a:xfrm>
            <a:off x="7735031" y="4643855"/>
            <a:ext cx="1104595"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Capping inversion</a:t>
            </a:r>
          </a:p>
        </p:txBody>
      </p:sp>
    </p:spTree>
    <p:extLst>
      <p:ext uri="{BB962C8B-B14F-4D97-AF65-F5344CB8AC3E}">
        <p14:creationId xmlns:p14="http://schemas.microsoft.com/office/powerpoint/2010/main" val="474796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DCBB70-07E5-6AED-59D2-0C8719640180}"/>
              </a:ext>
            </a:extLst>
          </p:cNvPr>
          <p:cNvSpPr txBox="1"/>
          <p:nvPr/>
        </p:nvSpPr>
        <p:spPr>
          <a:xfrm>
            <a:off x="1019655" y="1493301"/>
            <a:ext cx="7262572" cy="1384995"/>
          </a:xfrm>
          <a:prstGeom prst="rect">
            <a:avLst/>
          </a:prstGeom>
          <a:noFill/>
        </p:spPr>
        <p:txBody>
          <a:bodyPr wrap="square" rtlCol="0">
            <a:spAutoFit/>
          </a:bodyPr>
          <a:lstStyle/>
          <a:p>
            <a:r>
              <a:rPr lang="en-US" sz="2800" dirty="0">
                <a:solidFill>
                  <a:srgbClr val="0000FF"/>
                </a:solidFill>
                <a:latin typeface="Arial" panose="020B0604020202020204" pitchFamily="34" charset="0"/>
                <a:cs typeface="Arial" panose="020B0604020202020204" pitchFamily="34" charset="0"/>
              </a:rPr>
              <a:t>How do these high CAPE soundings arise?</a:t>
            </a:r>
          </a:p>
          <a:p>
            <a:endParaRPr lang="en-US" sz="2800" dirty="0">
              <a:solidFill>
                <a:srgbClr val="0000FF"/>
              </a:solidFill>
              <a:latin typeface="Arial" panose="020B0604020202020204" pitchFamily="34" charset="0"/>
              <a:cs typeface="Arial" panose="020B0604020202020204" pitchFamily="34" charset="0"/>
            </a:endParaRPr>
          </a:p>
          <a:p>
            <a:r>
              <a:rPr lang="en-US" sz="2800" dirty="0">
                <a:solidFill>
                  <a:srgbClr val="0000FF"/>
                </a:solidFill>
                <a:latin typeface="Arial" panose="020B0604020202020204" pitchFamily="34" charset="0"/>
                <a:cs typeface="Arial" panose="020B0604020202020204" pitchFamily="34" charset="0"/>
              </a:rPr>
              <a:t>Clues in the climatology….</a:t>
            </a:r>
          </a:p>
        </p:txBody>
      </p:sp>
    </p:spTree>
    <p:extLst>
      <p:ext uri="{BB962C8B-B14F-4D97-AF65-F5344CB8AC3E}">
        <p14:creationId xmlns:p14="http://schemas.microsoft.com/office/powerpoint/2010/main" val="2798407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784301-994C-E894-1000-A7E47B05A4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038"/>
            <a:ext cx="9144000" cy="676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13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4284" y="756791"/>
            <a:ext cx="8095376" cy="5687987"/>
          </a:xfrm>
          <a:prstGeom prst="rect">
            <a:avLst/>
          </a:prstGeom>
        </p:spPr>
      </p:pic>
      <p:sp>
        <p:nvSpPr>
          <p:cNvPr id="5" name="TextBox 4"/>
          <p:cNvSpPr txBox="1"/>
          <p:nvPr/>
        </p:nvSpPr>
        <p:spPr>
          <a:xfrm>
            <a:off x="1057013" y="176169"/>
            <a:ext cx="7164198"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Illinois-Missouri Hail Climatology</a:t>
            </a:r>
          </a:p>
        </p:txBody>
      </p:sp>
      <p:sp>
        <p:nvSpPr>
          <p:cNvPr id="6" name="Rectangle 5"/>
          <p:cNvSpPr/>
          <p:nvPr/>
        </p:nvSpPr>
        <p:spPr>
          <a:xfrm>
            <a:off x="3842159" y="6352374"/>
            <a:ext cx="5020811" cy="369332"/>
          </a:xfrm>
          <a:prstGeom prst="rect">
            <a:avLst/>
          </a:prstGeom>
        </p:spPr>
        <p:txBody>
          <a:bodyPr wrap="square">
            <a:spAutoFit/>
          </a:bodyPr>
          <a:lstStyle/>
          <a:p>
            <a:pPr algn="r"/>
            <a:r>
              <a:rPr lang="en-US" dirty="0">
                <a:latin typeface="Arial" panose="020B0604020202020204" pitchFamily="34" charset="0"/>
              </a:rPr>
              <a:t>Mark F. Britt, WFO St. Louis</a:t>
            </a:r>
            <a:endParaRPr lang="en-US" dirty="0"/>
          </a:p>
        </p:txBody>
      </p:sp>
    </p:spTree>
    <p:extLst>
      <p:ext uri="{BB962C8B-B14F-4D97-AF65-F5344CB8AC3E}">
        <p14:creationId xmlns:p14="http://schemas.microsoft.com/office/powerpoint/2010/main" val="921259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0802" y="352815"/>
            <a:ext cx="8371469" cy="6024086"/>
          </a:xfrm>
          <a:prstGeom prst="rect">
            <a:avLst/>
          </a:prstGeom>
        </p:spPr>
      </p:pic>
      <p:sp>
        <p:nvSpPr>
          <p:cNvPr id="3" name="Rectangle 2"/>
          <p:cNvSpPr/>
          <p:nvPr/>
        </p:nvSpPr>
        <p:spPr>
          <a:xfrm>
            <a:off x="3842159" y="6352374"/>
            <a:ext cx="5020811" cy="369332"/>
          </a:xfrm>
          <a:prstGeom prst="rect">
            <a:avLst/>
          </a:prstGeom>
        </p:spPr>
        <p:txBody>
          <a:bodyPr wrap="square">
            <a:spAutoFit/>
          </a:bodyPr>
          <a:lstStyle/>
          <a:p>
            <a:pPr algn="r"/>
            <a:r>
              <a:rPr lang="en-US" dirty="0">
                <a:latin typeface="Arial" panose="020B0604020202020204" pitchFamily="34" charset="0"/>
              </a:rPr>
              <a:t>Mark F. Britt, WFO St. Louis</a:t>
            </a:r>
            <a:endParaRPr lang="en-US" dirty="0"/>
          </a:p>
        </p:txBody>
      </p:sp>
    </p:spTree>
    <p:extLst>
      <p:ext uri="{BB962C8B-B14F-4D97-AF65-F5344CB8AC3E}">
        <p14:creationId xmlns:p14="http://schemas.microsoft.com/office/powerpoint/2010/main" val="1120118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902" name="Rectangle 6"/>
          <p:cNvSpPr>
            <a:spLocks noGrp="1" noChangeArrowheads="1"/>
          </p:cNvSpPr>
          <p:nvPr>
            <p:ph type="title"/>
          </p:nvPr>
        </p:nvSpPr>
        <p:spPr/>
        <p:txBody>
          <a:bodyPr/>
          <a:lstStyle/>
          <a:p>
            <a:pPr eaLnBrk="1" hangingPunct="1">
              <a:defRPr/>
            </a:pPr>
            <a:r>
              <a:rPr lang="en-US" sz="3200" dirty="0">
                <a:solidFill>
                  <a:schemeClr val="accent2"/>
                </a:solidFill>
                <a:effectLst>
                  <a:outerShdw blurRad="38100" dist="38100" dir="2700000" algn="tl">
                    <a:srgbClr val="C0C0C0"/>
                  </a:outerShdw>
                </a:effectLst>
              </a:rPr>
              <a:t>Diurnal Variation of Tornadoes</a:t>
            </a:r>
          </a:p>
        </p:txBody>
      </p:sp>
      <p:pic>
        <p:nvPicPr>
          <p:cNvPr id="67587" name="Picture 5" descr="byhour"/>
          <p:cNvPicPr>
            <a:picLocks noGrp="1" noChangeAspect="1" noChangeArrowheads="1"/>
          </p:cNvPicPr>
          <p:nvPr>
            <p:ph idx="1"/>
          </p:nvPr>
        </p:nvPicPr>
        <p:blipFill>
          <a:blip r:embed="rId3" cstate="print"/>
          <a:srcRect/>
          <a:stretch>
            <a:fillRect/>
          </a:stretch>
        </p:blipFill>
        <p:spPr>
          <a:xfrm>
            <a:off x="528506" y="1756331"/>
            <a:ext cx="8034396" cy="4820637"/>
          </a:xfrm>
          <a:noFill/>
        </p:spPr>
      </p:pic>
    </p:spTree>
    <p:extLst>
      <p:ext uri="{BB962C8B-B14F-4D97-AF65-F5344CB8AC3E}">
        <p14:creationId xmlns:p14="http://schemas.microsoft.com/office/powerpoint/2010/main" val="4085010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8" name="Rectangle 6"/>
          <p:cNvSpPr>
            <a:spLocks noGrp="1" noChangeArrowheads="1"/>
          </p:cNvSpPr>
          <p:nvPr>
            <p:ph type="title"/>
          </p:nvPr>
        </p:nvSpPr>
        <p:spPr/>
        <p:txBody>
          <a:bodyPr/>
          <a:lstStyle/>
          <a:p>
            <a:pPr eaLnBrk="1" hangingPunct="1">
              <a:defRPr/>
            </a:pPr>
            <a:r>
              <a:rPr lang="en-US" sz="3200" dirty="0">
                <a:solidFill>
                  <a:srgbClr val="0000FF"/>
                </a:solidFill>
                <a:effectLst>
                  <a:outerShdw blurRad="38100" dist="38100" dir="2700000" algn="tl">
                    <a:srgbClr val="C0C0C0"/>
                  </a:outerShdw>
                </a:effectLst>
              </a:rPr>
              <a:t>Global Distribution of Tornadoes</a:t>
            </a:r>
          </a:p>
        </p:txBody>
      </p:sp>
      <p:pic>
        <p:nvPicPr>
          <p:cNvPr id="59395" name="Picture 9" descr="tornado_agri_map"/>
          <p:cNvPicPr>
            <a:picLocks noGrp="1" noChangeAspect="1" noChangeArrowheads="1"/>
          </p:cNvPicPr>
          <p:nvPr>
            <p:ph idx="1"/>
          </p:nvPr>
        </p:nvPicPr>
        <p:blipFill>
          <a:blip r:embed="rId3" cstate="print"/>
          <a:srcRect/>
          <a:stretch>
            <a:fillRect/>
          </a:stretch>
        </p:blipFill>
        <p:spPr>
          <a:xfrm>
            <a:off x="533400" y="1828800"/>
            <a:ext cx="8153400" cy="4216400"/>
          </a:xfrm>
          <a:noFill/>
        </p:spPr>
      </p:pic>
      <p:sp>
        <p:nvSpPr>
          <p:cNvPr id="2" name="TextBox 1">
            <a:extLst>
              <a:ext uri="{FF2B5EF4-FFF2-40B4-BE49-F238E27FC236}">
                <a16:creationId xmlns:a16="http://schemas.microsoft.com/office/drawing/2014/main" id="{C22BE89F-1CA4-0BC6-C72D-E9FF8D722C6F}"/>
              </a:ext>
            </a:extLst>
          </p:cNvPr>
          <p:cNvSpPr txBox="1"/>
          <p:nvPr/>
        </p:nvSpPr>
        <p:spPr>
          <a:xfrm>
            <a:off x="6660489" y="6342278"/>
            <a:ext cx="20263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Ted Fujita</a:t>
            </a:r>
          </a:p>
        </p:txBody>
      </p:sp>
    </p:spTree>
    <p:extLst>
      <p:ext uri="{BB962C8B-B14F-4D97-AF65-F5344CB8AC3E}">
        <p14:creationId xmlns:p14="http://schemas.microsoft.com/office/powerpoint/2010/main" val="1471566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026" name="Picture 2" descr="Extreme hail storm falling on the high plains of Nebraska. This extreme weather event caused damage to vehicles and property, Nebraska, USA. (Extreme hail storm falling on the high plains of Nebraska. This extreme weather event caused damage to vehicl">
            <a:extLst>
              <a:ext uri="{FF2B5EF4-FFF2-40B4-BE49-F238E27FC236}">
                <a16:creationId xmlns:a16="http://schemas.microsoft.com/office/drawing/2014/main" id="{3687B03D-2E15-EF37-20F1-F95C522803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69592"/>
            <a:ext cx="9144001"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D4C370D-9CC7-04FB-C31E-77E25E69722A}"/>
              </a:ext>
            </a:extLst>
          </p:cNvPr>
          <p:cNvSpPr txBox="1"/>
          <p:nvPr/>
        </p:nvSpPr>
        <p:spPr>
          <a:xfrm>
            <a:off x="1667866" y="219456"/>
            <a:ext cx="55595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7E6E6">
                    <a:lumMod val="90000"/>
                  </a:srgbClr>
                </a:solidFill>
                <a:effectLst/>
                <a:uLnTx/>
                <a:uFillTx/>
                <a:latin typeface="Arial" panose="020B0604020202020204" pitchFamily="34" charset="0"/>
                <a:ea typeface="+mn-ea"/>
                <a:cs typeface="Arial" panose="020B0604020202020204" pitchFamily="34" charset="0"/>
              </a:rPr>
              <a:t>Hailstorm in Nebraska, USA</a:t>
            </a:r>
          </a:p>
        </p:txBody>
      </p:sp>
    </p:spTree>
    <p:extLst>
      <p:ext uri="{BB962C8B-B14F-4D97-AF65-F5344CB8AC3E}">
        <p14:creationId xmlns:p14="http://schemas.microsoft.com/office/powerpoint/2010/main" val="4277446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Necessary Conditions for Severe Thunderstorms:</a:t>
            </a:r>
          </a:p>
        </p:txBody>
      </p:sp>
      <p:sp>
        <p:nvSpPr>
          <p:cNvPr id="3" name="Content Placeholder 2"/>
          <p:cNvSpPr>
            <a:spLocks noGrp="1"/>
          </p:cNvSpPr>
          <p:nvPr>
            <p:ph idx="1"/>
          </p:nvPr>
        </p:nvSpPr>
        <p:spPr>
          <a:xfrm>
            <a:off x="628650" y="2308704"/>
            <a:ext cx="7886700" cy="2824013"/>
          </a:xfrm>
        </p:spPr>
        <p:txBody>
          <a:bodyPr>
            <a:noAutofit/>
          </a:bodyPr>
          <a:lstStyle/>
          <a:p>
            <a:pPr>
              <a:buSzPct val="70000"/>
              <a:buBlip>
                <a:blip r:embed="rId2"/>
              </a:buBlip>
            </a:pPr>
            <a:r>
              <a:rPr lang="en-US" dirty="0"/>
              <a:t>  High values of CAPE </a:t>
            </a:r>
            <a:r>
              <a:rPr lang="en-US" sz="2400" dirty="0"/>
              <a:t>(with some 	interesting exceptions)</a:t>
            </a:r>
          </a:p>
          <a:p>
            <a:pPr>
              <a:buSzPct val="70000"/>
              <a:buBlip>
                <a:blip r:embed="rId2"/>
              </a:buBlip>
            </a:pPr>
            <a:endParaRPr lang="en-US" dirty="0"/>
          </a:p>
          <a:p>
            <a:pPr>
              <a:buSzPct val="70000"/>
              <a:buBlip>
                <a:blip r:embed="rId2"/>
              </a:buBlip>
            </a:pPr>
            <a:r>
              <a:rPr lang="en-US" dirty="0"/>
              <a:t>  Large vertical shear of horizontal wind, 	particularly at low levels</a:t>
            </a:r>
          </a:p>
          <a:p>
            <a:pPr marL="0" indent="0">
              <a:buSzPct val="70000"/>
              <a:buNone/>
            </a:pPr>
            <a:endParaRPr lang="en-US" dirty="0"/>
          </a:p>
        </p:txBody>
      </p:sp>
    </p:spTree>
    <p:extLst>
      <p:ext uri="{BB962C8B-B14F-4D97-AF65-F5344CB8AC3E}">
        <p14:creationId xmlns:p14="http://schemas.microsoft.com/office/powerpoint/2010/main" val="61224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Necessary Conditions for Severe Thunderstorms:</a:t>
            </a:r>
          </a:p>
        </p:txBody>
      </p:sp>
      <p:sp>
        <p:nvSpPr>
          <p:cNvPr id="4" name="Rectangle 3">
            <a:extLst>
              <a:ext uri="{FF2B5EF4-FFF2-40B4-BE49-F238E27FC236}">
                <a16:creationId xmlns:a16="http://schemas.microsoft.com/office/drawing/2014/main" id="{ECCF9D20-8B27-4F5C-C8BB-C51DE9A3BB55}"/>
              </a:ext>
            </a:extLst>
          </p:cNvPr>
          <p:cNvSpPr/>
          <p:nvPr/>
        </p:nvSpPr>
        <p:spPr>
          <a:xfrm>
            <a:off x="506538" y="2039309"/>
            <a:ext cx="8180262" cy="1085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Content Placeholder 2"/>
          <p:cNvSpPr>
            <a:spLocks noGrp="1"/>
          </p:cNvSpPr>
          <p:nvPr>
            <p:ph idx="1"/>
          </p:nvPr>
        </p:nvSpPr>
        <p:spPr>
          <a:xfrm>
            <a:off x="628650" y="2308704"/>
            <a:ext cx="7886700" cy="2824013"/>
          </a:xfrm>
        </p:spPr>
        <p:txBody>
          <a:bodyPr>
            <a:noAutofit/>
          </a:bodyPr>
          <a:lstStyle/>
          <a:p>
            <a:pPr>
              <a:buSzPct val="70000"/>
              <a:buBlip>
                <a:blip r:embed="rId2"/>
              </a:buBlip>
            </a:pPr>
            <a:r>
              <a:rPr lang="en-US" dirty="0"/>
              <a:t>  High values of CAPE</a:t>
            </a:r>
          </a:p>
          <a:p>
            <a:pPr>
              <a:buSzPct val="70000"/>
              <a:buBlip>
                <a:blip r:embed="rId2"/>
              </a:buBlip>
            </a:pPr>
            <a:endParaRPr lang="en-US" dirty="0"/>
          </a:p>
          <a:p>
            <a:pPr>
              <a:buSzPct val="70000"/>
              <a:buBlip>
                <a:blip r:embed="rId2"/>
              </a:buBlip>
            </a:pPr>
            <a:r>
              <a:rPr lang="en-US" dirty="0"/>
              <a:t>  Large vertical shear of horizontal wind, 	particularly at low levels</a:t>
            </a:r>
          </a:p>
          <a:p>
            <a:pPr marL="0" indent="0">
              <a:buSzPct val="70000"/>
              <a:buNone/>
            </a:pPr>
            <a:endParaRPr lang="en-US" dirty="0"/>
          </a:p>
        </p:txBody>
      </p:sp>
    </p:spTree>
    <p:extLst>
      <p:ext uri="{BB962C8B-B14F-4D97-AF65-F5344CB8AC3E}">
        <p14:creationId xmlns:p14="http://schemas.microsoft.com/office/powerpoint/2010/main" val="300796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DCBB70-07E5-6AED-59D2-0C8719640180}"/>
              </a:ext>
            </a:extLst>
          </p:cNvPr>
          <p:cNvSpPr txBox="1"/>
          <p:nvPr/>
        </p:nvSpPr>
        <p:spPr>
          <a:xfrm>
            <a:off x="1019655" y="1493301"/>
            <a:ext cx="7262572"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Observations and global and regional climate models generally show increasing CAPE and CIN as climate warms.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Arial" panose="020B0604020202020204" pitchFamily="34" charset="0"/>
                <a:cs typeface="Arial" panose="020B0604020202020204" pitchFamily="34" charset="0"/>
              </a:rPr>
              <a:t>Why?</a:t>
            </a:r>
            <a:endPar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33422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1838F3-7330-B8C9-530E-6F1EB7C29444}"/>
              </a:ext>
            </a:extLst>
          </p:cNvPr>
          <p:cNvPicPr>
            <a:picLocks noChangeAspect="1"/>
          </p:cNvPicPr>
          <p:nvPr/>
        </p:nvPicPr>
        <p:blipFill>
          <a:blip r:embed="rId2"/>
          <a:stretch>
            <a:fillRect/>
          </a:stretch>
        </p:blipFill>
        <p:spPr>
          <a:xfrm>
            <a:off x="586910" y="877824"/>
            <a:ext cx="8104940" cy="4519124"/>
          </a:xfrm>
          <a:prstGeom prst="rect">
            <a:avLst/>
          </a:prstGeom>
        </p:spPr>
      </p:pic>
      <p:sp>
        <p:nvSpPr>
          <p:cNvPr id="4" name="TextBox 3">
            <a:extLst>
              <a:ext uri="{FF2B5EF4-FFF2-40B4-BE49-F238E27FC236}">
                <a16:creationId xmlns:a16="http://schemas.microsoft.com/office/drawing/2014/main" id="{6DD21802-6709-BD5B-E154-6DFB40E551A9}"/>
              </a:ext>
            </a:extLst>
          </p:cNvPr>
          <p:cNvSpPr txBox="1"/>
          <p:nvPr/>
        </p:nvSpPr>
        <p:spPr>
          <a:xfrm>
            <a:off x="934652" y="211157"/>
            <a:ext cx="7622438" cy="707886"/>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Trends in a Measure of Favorable Environments for Hailstorms (shaded) and annual mean number of hail days (contoured) </a:t>
            </a:r>
          </a:p>
        </p:txBody>
      </p:sp>
      <p:sp>
        <p:nvSpPr>
          <p:cNvPr id="6" name="TextBox 5">
            <a:extLst>
              <a:ext uri="{FF2B5EF4-FFF2-40B4-BE49-F238E27FC236}">
                <a16:creationId xmlns:a16="http://schemas.microsoft.com/office/drawing/2014/main" id="{98C8756E-E40A-8264-AE0D-A1EE2E6AE87D}"/>
              </a:ext>
            </a:extLst>
          </p:cNvPr>
          <p:cNvSpPr txBox="1"/>
          <p:nvPr/>
        </p:nvSpPr>
        <p:spPr>
          <a:xfrm>
            <a:off x="1479499" y="5709672"/>
            <a:ext cx="6492240" cy="830997"/>
          </a:xfrm>
          <a:prstGeom prst="rect">
            <a:avLst/>
          </a:prstGeom>
          <a:noFill/>
        </p:spPr>
        <p:txBody>
          <a:bodyPr wrap="square">
            <a:spAutoFit/>
          </a:bodyPr>
          <a:lstStyle/>
          <a:p>
            <a:r>
              <a:rPr lang="en-US" sz="1600" b="0" i="0" dirty="0">
                <a:solidFill>
                  <a:srgbClr val="222222"/>
                </a:solidFill>
                <a:effectLst/>
                <a:latin typeface="-apple-system"/>
              </a:rPr>
              <a:t>Tang, B.H., </a:t>
            </a:r>
            <a:r>
              <a:rPr lang="en-US" sz="1600" b="0" i="0" dirty="0" err="1">
                <a:solidFill>
                  <a:srgbClr val="222222"/>
                </a:solidFill>
                <a:effectLst/>
                <a:latin typeface="-apple-system"/>
              </a:rPr>
              <a:t>Gensini</a:t>
            </a:r>
            <a:r>
              <a:rPr lang="en-US" sz="1600" b="0" i="0" dirty="0">
                <a:solidFill>
                  <a:srgbClr val="222222"/>
                </a:solidFill>
                <a:effectLst/>
                <a:latin typeface="-apple-system"/>
              </a:rPr>
              <a:t>, V.A. &amp; </a:t>
            </a:r>
            <a:r>
              <a:rPr lang="en-US" sz="1600" b="0" i="0" dirty="0" err="1">
                <a:solidFill>
                  <a:srgbClr val="222222"/>
                </a:solidFill>
                <a:effectLst/>
                <a:latin typeface="-apple-system"/>
              </a:rPr>
              <a:t>Homeyer</a:t>
            </a:r>
            <a:r>
              <a:rPr lang="en-US" sz="1600" b="0" i="0" dirty="0">
                <a:solidFill>
                  <a:srgbClr val="222222"/>
                </a:solidFill>
                <a:effectLst/>
                <a:latin typeface="-apple-system"/>
              </a:rPr>
              <a:t>, C.R. Trends in United States large hail environments and observations. </a:t>
            </a:r>
            <a:r>
              <a:rPr lang="en-US" sz="1600" b="0" i="1" dirty="0" err="1">
                <a:solidFill>
                  <a:srgbClr val="222222"/>
                </a:solidFill>
                <a:effectLst/>
                <a:latin typeface="-apple-system"/>
              </a:rPr>
              <a:t>npj</a:t>
            </a:r>
            <a:r>
              <a:rPr lang="en-US" sz="1600" b="0" i="1" dirty="0">
                <a:solidFill>
                  <a:srgbClr val="222222"/>
                </a:solidFill>
                <a:effectLst/>
                <a:latin typeface="-apple-system"/>
              </a:rPr>
              <a:t> </a:t>
            </a:r>
            <a:r>
              <a:rPr lang="en-US" sz="1600" b="0" i="1" dirty="0" err="1">
                <a:solidFill>
                  <a:srgbClr val="222222"/>
                </a:solidFill>
                <a:effectLst/>
                <a:latin typeface="-apple-system"/>
              </a:rPr>
              <a:t>Clim</a:t>
            </a:r>
            <a:r>
              <a:rPr lang="en-US" sz="1600" b="0" i="1" dirty="0">
                <a:solidFill>
                  <a:srgbClr val="222222"/>
                </a:solidFill>
                <a:effectLst/>
                <a:latin typeface="-apple-system"/>
              </a:rPr>
              <a:t> Atmos Sci</a:t>
            </a:r>
            <a:r>
              <a:rPr lang="en-US" sz="1600" b="0" i="0" dirty="0">
                <a:solidFill>
                  <a:srgbClr val="222222"/>
                </a:solidFill>
                <a:effectLst/>
                <a:latin typeface="-apple-system"/>
              </a:rPr>
              <a:t> </a:t>
            </a:r>
            <a:r>
              <a:rPr lang="en-US" sz="1600" b="1" i="0" dirty="0">
                <a:solidFill>
                  <a:srgbClr val="222222"/>
                </a:solidFill>
                <a:effectLst/>
                <a:latin typeface="-apple-system"/>
              </a:rPr>
              <a:t>2</a:t>
            </a:r>
            <a:r>
              <a:rPr lang="en-US" sz="1600" b="0" i="0" dirty="0">
                <a:solidFill>
                  <a:srgbClr val="222222"/>
                </a:solidFill>
                <a:effectLst/>
                <a:latin typeface="-apple-system"/>
              </a:rPr>
              <a:t>, 45 (2019). https://doi.org/10.1038/s41612-019-0103-7</a:t>
            </a:r>
            <a:endParaRPr lang="en-US" sz="1600" dirty="0"/>
          </a:p>
        </p:txBody>
      </p:sp>
    </p:spTree>
    <p:extLst>
      <p:ext uri="{BB962C8B-B14F-4D97-AF65-F5344CB8AC3E}">
        <p14:creationId xmlns:p14="http://schemas.microsoft.com/office/powerpoint/2010/main" val="528724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58B1B-6DB6-682B-6FA9-9C53D741127B}"/>
              </a:ext>
            </a:extLst>
          </p:cNvPr>
          <p:cNvPicPr>
            <a:picLocks noChangeAspect="1"/>
          </p:cNvPicPr>
          <p:nvPr/>
        </p:nvPicPr>
        <p:blipFill>
          <a:blip r:embed="rId2"/>
          <a:stretch>
            <a:fillRect/>
          </a:stretch>
        </p:blipFill>
        <p:spPr>
          <a:xfrm>
            <a:off x="1198093" y="1293014"/>
            <a:ext cx="7116205" cy="4333644"/>
          </a:xfrm>
          <a:prstGeom prst="rect">
            <a:avLst/>
          </a:prstGeom>
        </p:spPr>
      </p:pic>
      <p:sp>
        <p:nvSpPr>
          <p:cNvPr id="5" name="TextBox 4">
            <a:extLst>
              <a:ext uri="{FF2B5EF4-FFF2-40B4-BE49-F238E27FC236}">
                <a16:creationId xmlns:a16="http://schemas.microsoft.com/office/drawing/2014/main" id="{26158202-0F1E-E439-283A-A6F99B9FDD60}"/>
              </a:ext>
            </a:extLst>
          </p:cNvPr>
          <p:cNvSpPr txBox="1"/>
          <p:nvPr/>
        </p:nvSpPr>
        <p:spPr>
          <a:xfrm>
            <a:off x="2177456" y="6014434"/>
            <a:ext cx="6795504" cy="738664"/>
          </a:xfrm>
          <a:prstGeom prst="rect">
            <a:avLst/>
          </a:prstGeom>
          <a:noFill/>
        </p:spPr>
        <p:txBody>
          <a:bodyPr wrap="square">
            <a:spAutoFit/>
          </a:bodyPr>
          <a:lstStyle/>
          <a:p>
            <a:r>
              <a:rPr lang="en-US" sz="1400" dirty="0"/>
              <a:t>Chen, J., A. Dai, Y. Zhang, and K. L. Rasmussen, 2020: Changes in convective available potential energy and convective inhibition under global warming. </a:t>
            </a:r>
            <a:r>
              <a:rPr lang="en-US" sz="1400" i="1" dirty="0"/>
              <a:t>Journal of Climate</a:t>
            </a:r>
            <a:r>
              <a:rPr lang="en-US" sz="1400" dirty="0"/>
              <a:t>, </a:t>
            </a:r>
            <a:r>
              <a:rPr lang="en-US" sz="1400" b="1" dirty="0"/>
              <a:t>33</a:t>
            </a:r>
            <a:r>
              <a:rPr lang="en-US" sz="1400" dirty="0"/>
              <a:t>, 2025–2050</a:t>
            </a:r>
          </a:p>
        </p:txBody>
      </p:sp>
      <p:sp>
        <p:nvSpPr>
          <p:cNvPr id="6" name="TextBox 5">
            <a:extLst>
              <a:ext uri="{FF2B5EF4-FFF2-40B4-BE49-F238E27FC236}">
                <a16:creationId xmlns:a16="http://schemas.microsoft.com/office/drawing/2014/main" id="{1641D99F-9825-3445-60EE-452373E0FFF7}"/>
              </a:ext>
            </a:extLst>
          </p:cNvPr>
          <p:cNvSpPr txBox="1"/>
          <p:nvPr/>
        </p:nvSpPr>
        <p:spPr>
          <a:xfrm>
            <a:off x="953871" y="197353"/>
            <a:ext cx="7604650"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Occurrence frequency of CIN and CAPE over CONUS, 20</a:t>
            </a:r>
            <a:r>
              <a:rPr lang="en-US" sz="2000" baseline="30000" dirty="0">
                <a:latin typeface="Arial" panose="020B0604020202020204" pitchFamily="34" charset="0"/>
                <a:cs typeface="Arial" panose="020B0604020202020204" pitchFamily="34" charset="0"/>
              </a:rPr>
              <a:t>o</a:t>
            </a:r>
            <a:r>
              <a:rPr lang="en-US" sz="2000" dirty="0">
                <a:latin typeface="Arial" panose="020B0604020202020204" pitchFamily="34" charset="0"/>
                <a:cs typeface="Arial" panose="020B0604020202020204" pitchFamily="34" charset="0"/>
              </a:rPr>
              <a:t>-40</a:t>
            </a:r>
            <a:r>
              <a:rPr lang="en-US" sz="2000" baseline="30000" dirty="0">
                <a:latin typeface="Arial" panose="020B0604020202020204" pitchFamily="34" charset="0"/>
                <a:cs typeface="Arial" panose="020B0604020202020204" pitchFamily="34" charset="0"/>
              </a:rPr>
              <a:t>o</a:t>
            </a:r>
            <a:r>
              <a:rPr lang="en-US" sz="2000" dirty="0">
                <a:latin typeface="Arial" panose="020B0604020202020204" pitchFamily="34" charset="0"/>
                <a:cs typeface="Arial" panose="020B0604020202020204" pitchFamily="34" charset="0"/>
              </a:rPr>
              <a:t> N during May and June, 2009-2013</a:t>
            </a:r>
          </a:p>
        </p:txBody>
      </p:sp>
      <p:sp>
        <p:nvSpPr>
          <p:cNvPr id="7" name="TextBox 6">
            <a:extLst>
              <a:ext uri="{FF2B5EF4-FFF2-40B4-BE49-F238E27FC236}">
                <a16:creationId xmlns:a16="http://schemas.microsoft.com/office/drawing/2014/main" id="{771B4E64-7AAB-7D70-6F8B-7DA3561C2CE1}"/>
              </a:ext>
            </a:extLst>
          </p:cNvPr>
          <p:cNvSpPr txBox="1"/>
          <p:nvPr/>
        </p:nvSpPr>
        <p:spPr>
          <a:xfrm>
            <a:off x="223666" y="2039310"/>
            <a:ext cx="88150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WRF</a:t>
            </a:r>
          </a:p>
        </p:txBody>
      </p:sp>
      <p:sp>
        <p:nvSpPr>
          <p:cNvPr id="8" name="TextBox 7">
            <a:extLst>
              <a:ext uri="{FF2B5EF4-FFF2-40B4-BE49-F238E27FC236}">
                <a16:creationId xmlns:a16="http://schemas.microsoft.com/office/drawing/2014/main" id="{D1C31CC0-5C9B-D490-5E92-541F2D4B71CC}"/>
              </a:ext>
            </a:extLst>
          </p:cNvPr>
          <p:cNvSpPr txBox="1"/>
          <p:nvPr/>
        </p:nvSpPr>
        <p:spPr>
          <a:xfrm>
            <a:off x="151304" y="3927316"/>
            <a:ext cx="1118331"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CCSM4</a:t>
            </a:r>
          </a:p>
        </p:txBody>
      </p:sp>
      <p:sp>
        <p:nvSpPr>
          <p:cNvPr id="9" name="TextBox 8">
            <a:extLst>
              <a:ext uri="{FF2B5EF4-FFF2-40B4-BE49-F238E27FC236}">
                <a16:creationId xmlns:a16="http://schemas.microsoft.com/office/drawing/2014/main" id="{6E78DF70-B384-6703-0210-58A1D074690C}"/>
              </a:ext>
            </a:extLst>
          </p:cNvPr>
          <p:cNvSpPr txBox="1"/>
          <p:nvPr/>
        </p:nvSpPr>
        <p:spPr>
          <a:xfrm>
            <a:off x="2013817" y="939073"/>
            <a:ext cx="2730043"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Control</a:t>
            </a:r>
          </a:p>
        </p:txBody>
      </p:sp>
      <p:sp>
        <p:nvSpPr>
          <p:cNvPr id="10" name="TextBox 9">
            <a:extLst>
              <a:ext uri="{FF2B5EF4-FFF2-40B4-BE49-F238E27FC236}">
                <a16:creationId xmlns:a16="http://schemas.microsoft.com/office/drawing/2014/main" id="{FD29062F-97C6-71F5-DA43-F44E136ABDE0}"/>
              </a:ext>
            </a:extLst>
          </p:cNvPr>
          <p:cNvSpPr txBox="1"/>
          <p:nvPr/>
        </p:nvSpPr>
        <p:spPr>
          <a:xfrm>
            <a:off x="5110609" y="939073"/>
            <a:ext cx="2835298"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PGW - Control</a:t>
            </a:r>
          </a:p>
        </p:txBody>
      </p:sp>
    </p:spTree>
    <p:extLst>
      <p:ext uri="{BB962C8B-B14F-4D97-AF65-F5344CB8AC3E}">
        <p14:creationId xmlns:p14="http://schemas.microsoft.com/office/powerpoint/2010/main" val="1202357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A80A73-97E1-D2D4-A828-98983C341D28}"/>
              </a:ext>
            </a:extLst>
          </p:cNvPr>
          <p:cNvPicPr>
            <a:picLocks noChangeAspect="1"/>
          </p:cNvPicPr>
          <p:nvPr/>
        </p:nvPicPr>
        <p:blipFill>
          <a:blip r:embed="rId2"/>
          <a:stretch>
            <a:fillRect/>
          </a:stretch>
        </p:blipFill>
        <p:spPr>
          <a:xfrm>
            <a:off x="1722120" y="864704"/>
            <a:ext cx="5870797" cy="5128591"/>
          </a:xfrm>
          <a:prstGeom prst="rect">
            <a:avLst/>
          </a:prstGeom>
        </p:spPr>
      </p:pic>
      <p:sp>
        <p:nvSpPr>
          <p:cNvPr id="4" name="TextBox 3">
            <a:extLst>
              <a:ext uri="{FF2B5EF4-FFF2-40B4-BE49-F238E27FC236}">
                <a16:creationId xmlns:a16="http://schemas.microsoft.com/office/drawing/2014/main" id="{817361B1-92B2-9E90-2BA0-421EDE3B8BC1}"/>
              </a:ext>
            </a:extLst>
          </p:cNvPr>
          <p:cNvSpPr txBox="1"/>
          <p:nvPr/>
        </p:nvSpPr>
        <p:spPr>
          <a:xfrm>
            <a:off x="2256397" y="6119336"/>
            <a:ext cx="6795504" cy="738664"/>
          </a:xfrm>
          <a:prstGeom prst="rect">
            <a:avLst/>
          </a:prstGeom>
          <a:noFill/>
        </p:spPr>
        <p:txBody>
          <a:bodyPr wrap="square">
            <a:spAutoFit/>
          </a:bodyPr>
          <a:lstStyle/>
          <a:p>
            <a:r>
              <a:rPr lang="en-US" sz="1400" dirty="0"/>
              <a:t>Chen, J., A. Dai, Y. Zhang, and K. L. Rasmussen, 2020: Changes in convective available potential energy and convective inhibition under global warming. </a:t>
            </a:r>
            <a:r>
              <a:rPr lang="en-US" sz="1400" i="1" dirty="0"/>
              <a:t>Journal of Climate</a:t>
            </a:r>
            <a:r>
              <a:rPr lang="en-US" sz="1400" dirty="0"/>
              <a:t>, </a:t>
            </a:r>
            <a:r>
              <a:rPr lang="en-US" sz="1400" b="1" dirty="0"/>
              <a:t>33</a:t>
            </a:r>
            <a:r>
              <a:rPr lang="en-US" sz="1400" dirty="0"/>
              <a:t>, 2025–2050</a:t>
            </a:r>
          </a:p>
        </p:txBody>
      </p:sp>
      <p:sp>
        <p:nvSpPr>
          <p:cNvPr id="5" name="TextBox 4">
            <a:extLst>
              <a:ext uri="{FF2B5EF4-FFF2-40B4-BE49-F238E27FC236}">
                <a16:creationId xmlns:a16="http://schemas.microsoft.com/office/drawing/2014/main" id="{0A62410E-2B2C-97E3-A583-AE9150B50652}"/>
              </a:ext>
            </a:extLst>
          </p:cNvPr>
          <p:cNvSpPr txBox="1"/>
          <p:nvPr/>
        </p:nvSpPr>
        <p:spPr>
          <a:xfrm>
            <a:off x="2006417" y="156818"/>
            <a:ext cx="2822141" cy="707886"/>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CCSM4 Control</a:t>
            </a:r>
          </a:p>
          <a:p>
            <a:pPr algn="ctr"/>
            <a:r>
              <a:rPr lang="en-US" sz="2000" dirty="0">
                <a:solidFill>
                  <a:srgbClr val="0000FF"/>
                </a:solidFill>
                <a:latin typeface="Arial" panose="020B0604020202020204" pitchFamily="34" charset="0"/>
                <a:cs typeface="Arial" panose="020B0604020202020204" pitchFamily="34" charset="0"/>
              </a:rPr>
              <a:t>1980-1999</a:t>
            </a:r>
          </a:p>
        </p:txBody>
      </p:sp>
      <p:sp>
        <p:nvSpPr>
          <p:cNvPr id="6" name="TextBox 5">
            <a:extLst>
              <a:ext uri="{FF2B5EF4-FFF2-40B4-BE49-F238E27FC236}">
                <a16:creationId xmlns:a16="http://schemas.microsoft.com/office/drawing/2014/main" id="{D88ABD6C-2E98-FBCC-0447-6AA0EDA339D9}"/>
              </a:ext>
            </a:extLst>
          </p:cNvPr>
          <p:cNvSpPr txBox="1"/>
          <p:nvPr/>
        </p:nvSpPr>
        <p:spPr>
          <a:xfrm>
            <a:off x="4729882" y="156818"/>
            <a:ext cx="2863035" cy="707886"/>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CCSM4 RCP 8.5. 2081-2100, - Control</a:t>
            </a:r>
          </a:p>
        </p:txBody>
      </p:sp>
      <p:sp>
        <p:nvSpPr>
          <p:cNvPr id="7" name="TextBox 6">
            <a:extLst>
              <a:ext uri="{FF2B5EF4-FFF2-40B4-BE49-F238E27FC236}">
                <a16:creationId xmlns:a16="http://schemas.microsoft.com/office/drawing/2014/main" id="{4FF8B8F3-6269-3B7E-0832-B6F816A54F45}"/>
              </a:ext>
            </a:extLst>
          </p:cNvPr>
          <p:cNvSpPr txBox="1"/>
          <p:nvPr/>
        </p:nvSpPr>
        <p:spPr>
          <a:xfrm>
            <a:off x="223666" y="1484607"/>
            <a:ext cx="1327417"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Tropics</a:t>
            </a:r>
          </a:p>
        </p:txBody>
      </p:sp>
      <p:sp>
        <p:nvSpPr>
          <p:cNvPr id="8" name="TextBox 7">
            <a:extLst>
              <a:ext uri="{FF2B5EF4-FFF2-40B4-BE49-F238E27FC236}">
                <a16:creationId xmlns:a16="http://schemas.microsoft.com/office/drawing/2014/main" id="{6A7E765E-49E7-6F62-37A0-194BC1E03EAE}"/>
              </a:ext>
            </a:extLst>
          </p:cNvPr>
          <p:cNvSpPr txBox="1"/>
          <p:nvPr/>
        </p:nvSpPr>
        <p:spPr>
          <a:xfrm>
            <a:off x="223666" y="3008682"/>
            <a:ext cx="150645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Sub-tropics</a:t>
            </a:r>
          </a:p>
        </p:txBody>
      </p:sp>
      <p:sp>
        <p:nvSpPr>
          <p:cNvPr id="9" name="TextBox 8">
            <a:extLst>
              <a:ext uri="{FF2B5EF4-FFF2-40B4-BE49-F238E27FC236}">
                <a16:creationId xmlns:a16="http://schemas.microsoft.com/office/drawing/2014/main" id="{EE53E74F-9769-7F91-637C-72F2252BB4B0}"/>
              </a:ext>
            </a:extLst>
          </p:cNvPr>
          <p:cNvSpPr txBox="1"/>
          <p:nvPr/>
        </p:nvSpPr>
        <p:spPr>
          <a:xfrm>
            <a:off x="109257" y="4532757"/>
            <a:ext cx="1735275"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Mid-latitudes</a:t>
            </a:r>
          </a:p>
        </p:txBody>
      </p:sp>
    </p:spTree>
    <p:extLst>
      <p:ext uri="{BB962C8B-B14F-4D97-AF65-F5344CB8AC3E}">
        <p14:creationId xmlns:p14="http://schemas.microsoft.com/office/powerpoint/2010/main" val="1788998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Key Questions:</a:t>
            </a:r>
          </a:p>
        </p:txBody>
      </p:sp>
      <p:sp>
        <p:nvSpPr>
          <p:cNvPr id="3" name="Content Placeholder 2"/>
          <p:cNvSpPr>
            <a:spLocks noGrp="1"/>
          </p:cNvSpPr>
          <p:nvPr>
            <p:ph idx="1"/>
          </p:nvPr>
        </p:nvSpPr>
        <p:spPr>
          <a:xfrm>
            <a:off x="628650" y="2308704"/>
            <a:ext cx="7886700" cy="3790760"/>
          </a:xfrm>
        </p:spPr>
        <p:txBody>
          <a:bodyPr>
            <a:normAutofit/>
          </a:bodyPr>
          <a:lstStyle/>
          <a:p>
            <a:r>
              <a:rPr lang="en-US" dirty="0"/>
              <a:t>  </a:t>
            </a:r>
            <a:r>
              <a:rPr lang="en-US" sz="2400" dirty="0"/>
              <a:t>What determines geographical distribution of stored-	energy storms?</a:t>
            </a:r>
          </a:p>
          <a:p>
            <a:pPr marL="0" indent="0">
              <a:buNone/>
            </a:pPr>
            <a:endParaRPr lang="en-US" sz="2400" dirty="0"/>
          </a:p>
          <a:p>
            <a:r>
              <a:rPr lang="en-US" sz="2400" dirty="0"/>
              <a:t>  Why do tornadoes and hailstorms peak in late-	afternoon to early evening?</a:t>
            </a:r>
          </a:p>
          <a:p>
            <a:pPr marL="0" indent="0">
              <a:buNone/>
            </a:pPr>
            <a:endParaRPr lang="en-US" sz="2400" dirty="0"/>
          </a:p>
          <a:p>
            <a:r>
              <a:rPr lang="en-US" sz="2400" dirty="0"/>
              <a:t>  Why are peak CAPE values around 3000-6000 J/Kg?</a:t>
            </a:r>
          </a:p>
          <a:p>
            <a:endParaRPr lang="en-US" sz="2400" dirty="0"/>
          </a:p>
          <a:p>
            <a:r>
              <a:rPr lang="en-US" sz="2400" dirty="0"/>
              <a:t>  How might these values change with climate?</a:t>
            </a:r>
          </a:p>
        </p:txBody>
      </p:sp>
    </p:spTree>
    <p:extLst>
      <p:ext uri="{BB962C8B-B14F-4D97-AF65-F5344CB8AC3E}">
        <p14:creationId xmlns:p14="http://schemas.microsoft.com/office/powerpoint/2010/main" val="118502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685800" y="93518"/>
            <a:ext cx="7772400" cy="1184420"/>
          </a:xfrm>
        </p:spPr>
        <p:txBody>
          <a:bodyPr/>
          <a:lstStyle/>
          <a:p>
            <a:pPr eaLnBrk="1" hangingPunct="1"/>
            <a:r>
              <a:rPr lang="en-US" sz="3600" dirty="0">
                <a:solidFill>
                  <a:srgbClr val="0000FF"/>
                </a:solidFill>
              </a:rPr>
              <a:t>Conventional View:</a:t>
            </a:r>
            <a:br>
              <a:rPr lang="en-US" sz="3600" dirty="0">
                <a:solidFill>
                  <a:srgbClr val="0000FF"/>
                </a:solidFill>
              </a:rPr>
            </a:br>
            <a:r>
              <a:rPr lang="en-US" sz="3600" dirty="0">
                <a:solidFill>
                  <a:srgbClr val="0000FF"/>
                </a:solidFill>
              </a:rPr>
              <a:t>Differential Advection</a:t>
            </a:r>
          </a:p>
        </p:txBody>
      </p:sp>
      <p:pic>
        <p:nvPicPr>
          <p:cNvPr id="119811" name="Picture 3" descr="flow"/>
          <p:cNvPicPr>
            <a:picLocks noGrp="1" noChangeAspect="1" noChangeArrowheads="1"/>
          </p:cNvPicPr>
          <p:nvPr>
            <p:ph idx="1"/>
          </p:nvPr>
        </p:nvPicPr>
        <p:blipFill>
          <a:blip r:embed="rId3" cstate="print">
            <a:lum bright="4000"/>
          </a:blip>
          <a:srcRect/>
          <a:stretch>
            <a:fillRect/>
          </a:stretch>
        </p:blipFill>
        <p:spPr>
          <a:xfrm>
            <a:off x="1524000" y="1277938"/>
            <a:ext cx="6096000" cy="5172075"/>
          </a:xfrm>
          <a:noFill/>
        </p:spPr>
      </p:pic>
      <p:sp>
        <p:nvSpPr>
          <p:cNvPr id="2" name="TextBox 1"/>
          <p:cNvSpPr txBox="1"/>
          <p:nvPr/>
        </p:nvSpPr>
        <p:spPr>
          <a:xfrm>
            <a:off x="5529532" y="6383547"/>
            <a:ext cx="3433313" cy="307777"/>
          </a:xfrm>
          <a:prstGeom prst="rect">
            <a:avLst/>
          </a:prstGeom>
          <a:noFill/>
        </p:spPr>
        <p:txBody>
          <a:bodyPr wrap="square" rtlCol="0">
            <a:spAutoFit/>
          </a:bodyPr>
          <a:lstStyle/>
          <a:p>
            <a:r>
              <a:rPr lang="en-US" sz="1400" dirty="0"/>
              <a:t>Emanuel, </a:t>
            </a:r>
            <a:r>
              <a:rPr lang="en-US" sz="1400" i="1" dirty="0"/>
              <a:t>Atmospheric Convection</a:t>
            </a:r>
            <a:r>
              <a:rPr lang="en-US" sz="1400" dirty="0"/>
              <a:t>, 1994</a:t>
            </a:r>
          </a:p>
        </p:txBody>
      </p:sp>
    </p:spTree>
    <p:extLst>
      <p:ext uri="{BB962C8B-B14F-4D97-AF65-F5344CB8AC3E}">
        <p14:creationId xmlns:p14="http://schemas.microsoft.com/office/powerpoint/2010/main" val="1171642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19BC7B-D851-F612-AD81-C8FFD9140AE7}"/>
              </a:ext>
            </a:extLst>
          </p:cNvPr>
          <p:cNvSpPr txBox="1"/>
          <p:nvPr/>
        </p:nvSpPr>
        <p:spPr>
          <a:xfrm>
            <a:off x="1892939" y="462838"/>
            <a:ext cx="5358121" cy="1846659"/>
          </a:xfrm>
          <a:prstGeom prst="rect">
            <a:avLst/>
          </a:prstGeom>
          <a:noFill/>
        </p:spPr>
        <p:txBody>
          <a:bodyPr wrap="square">
            <a:spAutoFit/>
          </a:bodyPr>
          <a:lstStyle/>
          <a:p>
            <a:pPr algn="ctr"/>
            <a:r>
              <a:rPr lang="en-US" sz="2000" b="1" i="0" u="none" strike="noStrike" baseline="0" dirty="0">
                <a:latin typeface="*Arial-Bold-15526-Identity-H"/>
              </a:rPr>
              <a:t>Sensitivity of the Great Plains Severe-Storm Environment to Soil-Moisture Distribution</a:t>
            </a:r>
          </a:p>
          <a:p>
            <a:pPr algn="ctr"/>
            <a:endParaRPr lang="en-US" b="1" i="0" u="none" strike="noStrike" baseline="0" dirty="0">
              <a:latin typeface="*Arial-Bold-15526-Identity-H"/>
            </a:endParaRPr>
          </a:p>
          <a:p>
            <a:pPr algn="ctr"/>
            <a:r>
              <a:rPr lang="en-US" sz="1400" b="1" i="0" u="none" strike="noStrike" baseline="0" dirty="0">
                <a:latin typeface="*Minion Pro-Bold-15530-Identity-H"/>
              </a:rPr>
              <a:t>JOHN </a:t>
            </a:r>
            <a:r>
              <a:rPr lang="en-US" sz="1400" b="1" i="0" u="none" strike="noStrike" baseline="0" dirty="0">
                <a:latin typeface="*Arial-Bold-15526-Identity-H"/>
              </a:rPr>
              <a:t>M. </a:t>
            </a:r>
            <a:r>
              <a:rPr lang="en-US" sz="1400" b="1" i="0" u="none" strike="noStrike" baseline="0" dirty="0">
                <a:latin typeface="*Minion Pro-Bold-15530-Identity-H"/>
              </a:rPr>
              <a:t>LANICCI, TOBY </a:t>
            </a:r>
            <a:r>
              <a:rPr lang="en-US" sz="1400" b="1" i="0" u="none" strike="noStrike" baseline="0" dirty="0">
                <a:latin typeface="*Arial-Bold-15526-Identity-H"/>
              </a:rPr>
              <a:t>N. </a:t>
            </a:r>
            <a:r>
              <a:rPr lang="en-US" sz="1400" b="1" i="0" u="none" strike="noStrike" baseline="0" dirty="0">
                <a:latin typeface="*Minion Pro-Bold-15530-Identity-H"/>
              </a:rPr>
              <a:t>CARLSON AND THOMAS </a:t>
            </a:r>
            <a:r>
              <a:rPr lang="en-US" sz="1400" b="1" i="0" u="none" strike="noStrike" baseline="0" dirty="0">
                <a:latin typeface="*Arial-Bold-15526-Identity-H"/>
              </a:rPr>
              <a:t>T. </a:t>
            </a:r>
            <a:r>
              <a:rPr lang="en-US" sz="1400" b="1" i="0" u="none" strike="noStrike" baseline="0" dirty="0">
                <a:latin typeface="*Minion Pro-Bold-15530-Identity-H"/>
              </a:rPr>
              <a:t>WARNER</a:t>
            </a:r>
          </a:p>
          <a:p>
            <a:pPr algn="ctr"/>
            <a:endParaRPr lang="en-US" sz="1400" b="1" i="0" u="none" strike="noStrike" baseline="0" dirty="0">
              <a:latin typeface="*Minion Pro-Bold-15530-Identity-H"/>
            </a:endParaRPr>
          </a:p>
          <a:p>
            <a:pPr algn="ctr"/>
            <a:r>
              <a:rPr lang="en-US" sz="1400" b="1" i="1" u="none" strike="noStrike" baseline="0" dirty="0">
                <a:latin typeface="*Times New Roman-BoldItalic-15524-Identity-H"/>
              </a:rPr>
              <a:t>Department of Meteorology, The Pennsylvania State University, University Park, PA 16802</a:t>
            </a:r>
            <a:endParaRPr lang="en-US" sz="1400" dirty="0"/>
          </a:p>
        </p:txBody>
      </p:sp>
      <p:sp>
        <p:nvSpPr>
          <p:cNvPr id="7" name="TextBox 6">
            <a:extLst>
              <a:ext uri="{FF2B5EF4-FFF2-40B4-BE49-F238E27FC236}">
                <a16:creationId xmlns:a16="http://schemas.microsoft.com/office/drawing/2014/main" id="{05D0005A-A3C5-959C-FB07-9E97276D6CAA}"/>
              </a:ext>
            </a:extLst>
          </p:cNvPr>
          <p:cNvSpPr txBox="1"/>
          <p:nvPr/>
        </p:nvSpPr>
        <p:spPr>
          <a:xfrm>
            <a:off x="2542558" y="2381092"/>
            <a:ext cx="4572000" cy="276999"/>
          </a:xfrm>
          <a:prstGeom prst="rect">
            <a:avLst/>
          </a:prstGeom>
          <a:noFill/>
        </p:spPr>
        <p:txBody>
          <a:bodyPr wrap="square">
            <a:spAutoFit/>
          </a:bodyPr>
          <a:lstStyle/>
          <a:p>
            <a:r>
              <a:rPr lang="en-US" sz="1200" b="1" i="0" u="none" strike="noStrike" baseline="0" dirty="0">
                <a:latin typeface="*Minion Pro-Bold-15530-Identity-H"/>
              </a:rPr>
              <a:t>(Manuscript received 8 October 1986, in final form 24 April 1987)</a:t>
            </a:r>
            <a:endParaRPr lang="en-US" sz="1200" dirty="0"/>
          </a:p>
        </p:txBody>
      </p:sp>
      <p:sp>
        <p:nvSpPr>
          <p:cNvPr id="9" name="TextBox 8">
            <a:extLst>
              <a:ext uri="{FF2B5EF4-FFF2-40B4-BE49-F238E27FC236}">
                <a16:creationId xmlns:a16="http://schemas.microsoft.com/office/drawing/2014/main" id="{DADF9FCF-AE60-5E90-5814-EE9B58D23DE6}"/>
              </a:ext>
            </a:extLst>
          </p:cNvPr>
          <p:cNvSpPr txBox="1"/>
          <p:nvPr/>
        </p:nvSpPr>
        <p:spPr>
          <a:xfrm>
            <a:off x="888087" y="3655894"/>
            <a:ext cx="7670434" cy="2031325"/>
          </a:xfrm>
          <a:prstGeom prst="rect">
            <a:avLst/>
          </a:prstGeom>
          <a:noFill/>
        </p:spPr>
        <p:txBody>
          <a:bodyPr wrap="square">
            <a:spAutoFit/>
          </a:bodyPr>
          <a:lstStyle/>
          <a:p>
            <a:r>
              <a:rPr lang="en-US" i="1" u="none" strike="noStrike" baseline="0" dirty="0">
                <a:latin typeface="*Minion Pro-Bold-15530-Identity-H"/>
              </a:rPr>
              <a:t>Results of the numerical simulations show that the dry soil conditions of northern Mexico are critical to the formation of the lid, and the variable soil conditions of the southern Great Plains are important for the processes of differential surface heating and generation of low-level instability through strong surface evaporation. The processes interact dynamically to alter the pre-storm conditions and subsequent convective rainfall patterns observed over Texas and Oklahoma in the SESAME IV case.</a:t>
            </a:r>
            <a:endParaRPr lang="en-US" i="1" dirty="0"/>
          </a:p>
        </p:txBody>
      </p:sp>
      <p:sp>
        <p:nvSpPr>
          <p:cNvPr id="10" name="TextBox 9">
            <a:extLst>
              <a:ext uri="{FF2B5EF4-FFF2-40B4-BE49-F238E27FC236}">
                <a16:creationId xmlns:a16="http://schemas.microsoft.com/office/drawing/2014/main" id="{8C1BB197-7B40-DD12-7B36-C835A1584B6E}"/>
              </a:ext>
            </a:extLst>
          </p:cNvPr>
          <p:cNvSpPr txBox="1"/>
          <p:nvPr/>
        </p:nvSpPr>
        <p:spPr>
          <a:xfrm>
            <a:off x="888087" y="2972326"/>
            <a:ext cx="767043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Based on simulations using the Penn State/NCAR Regional Model ]</a:t>
            </a:r>
          </a:p>
        </p:txBody>
      </p:sp>
    </p:spTree>
    <p:extLst>
      <p:ext uri="{BB962C8B-B14F-4D97-AF65-F5344CB8AC3E}">
        <p14:creationId xmlns:p14="http://schemas.microsoft.com/office/powerpoint/2010/main" val="874768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Hypothesis:</a:t>
            </a:r>
          </a:p>
        </p:txBody>
      </p:sp>
      <p:sp>
        <p:nvSpPr>
          <p:cNvPr id="3" name="Content Placeholder 2"/>
          <p:cNvSpPr>
            <a:spLocks noGrp="1"/>
          </p:cNvSpPr>
          <p:nvPr>
            <p:ph idx="1"/>
          </p:nvPr>
        </p:nvSpPr>
        <p:spPr>
          <a:xfrm>
            <a:off x="706288" y="2386342"/>
            <a:ext cx="7886700" cy="2228790"/>
          </a:xfrm>
        </p:spPr>
        <p:txBody>
          <a:bodyPr/>
          <a:lstStyle/>
          <a:p>
            <a:r>
              <a:rPr lang="en-US" dirty="0"/>
              <a:t>  </a:t>
            </a:r>
            <a:r>
              <a:rPr lang="en-US" sz="2800" dirty="0"/>
              <a:t>Large CAPE is produced when a deep, dry-	adiabatic layer formed over dry land is 	advected over moist soil which is then 	subjected to solar heating.</a:t>
            </a:r>
          </a:p>
        </p:txBody>
      </p:sp>
      <p:sp>
        <p:nvSpPr>
          <p:cNvPr id="4" name="TextBox 3"/>
          <p:cNvSpPr txBox="1"/>
          <p:nvPr/>
        </p:nvSpPr>
        <p:spPr>
          <a:xfrm>
            <a:off x="2044816" y="4284967"/>
            <a:ext cx="5054367"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Agard</a:t>
            </a:r>
            <a:r>
              <a:rPr lang="en-US" sz="2000" dirty="0">
                <a:latin typeface="Arial" panose="020B0604020202020204" pitchFamily="34" charset="0"/>
                <a:cs typeface="Arial" panose="020B0604020202020204" pitchFamily="34" charset="0"/>
              </a:rPr>
              <a:t> and Emanuel, </a:t>
            </a:r>
            <a:r>
              <a:rPr lang="en-US" sz="2000" i="1" dirty="0">
                <a:latin typeface="Arial" panose="020B0604020202020204" pitchFamily="34" charset="0"/>
                <a:cs typeface="Arial" panose="020B0604020202020204" pitchFamily="34" charset="0"/>
              </a:rPr>
              <a:t>J. Atmos. Sci</a:t>
            </a:r>
            <a:r>
              <a:rPr lang="en-US" sz="2000" dirty="0">
                <a:latin typeface="Arial" panose="020B0604020202020204" pitchFamily="34" charset="0"/>
                <a:cs typeface="Arial" panose="020B0604020202020204" pitchFamily="34" charset="0"/>
              </a:rPr>
              <a:t>., 2017)</a:t>
            </a:r>
          </a:p>
        </p:txBody>
      </p:sp>
    </p:spTree>
    <p:extLst>
      <p:ext uri="{BB962C8B-B14F-4D97-AF65-F5344CB8AC3E}">
        <p14:creationId xmlns:p14="http://schemas.microsoft.com/office/powerpoint/2010/main" val="4083667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8FB41-8EB3-2FC6-C5CB-E5BD4FE99A05}"/>
              </a:ext>
            </a:extLst>
          </p:cNvPr>
          <p:cNvSpPr>
            <a:spLocks noGrp="1"/>
          </p:cNvSpPr>
          <p:nvPr>
            <p:ph type="title"/>
          </p:nvPr>
        </p:nvSpPr>
        <p:spPr/>
        <p:txBody>
          <a:bodyPr/>
          <a:lstStyle/>
          <a:p>
            <a:r>
              <a:rPr lang="en-US" dirty="0"/>
              <a:t>Why Should We Care?</a:t>
            </a:r>
          </a:p>
        </p:txBody>
      </p:sp>
      <p:sp>
        <p:nvSpPr>
          <p:cNvPr id="3" name="Content Placeholder 2">
            <a:extLst>
              <a:ext uri="{FF2B5EF4-FFF2-40B4-BE49-F238E27FC236}">
                <a16:creationId xmlns:a16="http://schemas.microsoft.com/office/drawing/2014/main" id="{9204E20C-515E-D884-F788-817FC3ED68DE}"/>
              </a:ext>
            </a:extLst>
          </p:cNvPr>
          <p:cNvSpPr>
            <a:spLocks noGrp="1"/>
          </p:cNvSpPr>
          <p:nvPr>
            <p:ph idx="1"/>
          </p:nvPr>
        </p:nvSpPr>
        <p:spPr/>
        <p:txBody>
          <a:bodyPr/>
          <a:lstStyle/>
          <a:p>
            <a:r>
              <a:rPr lang="en-US" dirty="0"/>
              <a:t>  Severe convective storms are a significant cause of damage 	and loss of crops worldwide</a:t>
            </a:r>
          </a:p>
          <a:p>
            <a:r>
              <a:rPr lang="en-US" dirty="0"/>
              <a:t>  For example, hail losses are second only to flood losses 	among weather hazards in Switzerland</a:t>
            </a:r>
          </a:p>
          <a:p>
            <a:r>
              <a:rPr lang="en-US" dirty="0"/>
              <a:t>  Comparatively little is know about how climate change affects 	this weather hazard</a:t>
            </a:r>
          </a:p>
          <a:p>
            <a:r>
              <a:rPr lang="en-US" dirty="0"/>
              <a:t>  </a:t>
            </a:r>
            <a:r>
              <a:rPr lang="en-US" b="1" dirty="0"/>
              <a:t>Convective Available Potential Energy (CAPE) </a:t>
            </a:r>
            <a:r>
              <a:rPr lang="en-US" dirty="0"/>
              <a:t>is an 	important ingredient in severe convective storms</a:t>
            </a:r>
          </a:p>
          <a:p>
            <a:r>
              <a:rPr lang="en-US" dirty="0"/>
              <a:t>  Understanding the climatology of CAPE in today’s climate is a </a:t>
            </a:r>
            <a:r>
              <a:rPr lang="en-US"/>
              <a:t>	step </a:t>
            </a:r>
            <a:r>
              <a:rPr lang="en-US" dirty="0"/>
              <a:t>toward quantifying current and future severe 	convective storm risk </a:t>
            </a:r>
          </a:p>
          <a:p>
            <a:pPr marL="0" indent="0">
              <a:buNone/>
            </a:pPr>
            <a:endParaRPr lang="en-US" dirty="0"/>
          </a:p>
        </p:txBody>
      </p:sp>
    </p:spTree>
    <p:extLst>
      <p:ext uri="{BB962C8B-B14F-4D97-AF65-F5344CB8AC3E}">
        <p14:creationId xmlns:p14="http://schemas.microsoft.com/office/powerpoint/2010/main" val="151921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30BD9-8A3B-4AB3-DC3B-D867C4F030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125" y="1453892"/>
            <a:ext cx="6269749" cy="3950216"/>
          </a:xfrm>
          <a:prstGeom prst="rect">
            <a:avLst/>
          </a:prstGeom>
        </p:spPr>
      </p:pic>
      <p:sp>
        <p:nvSpPr>
          <p:cNvPr id="4" name="TextBox 3">
            <a:extLst>
              <a:ext uri="{FF2B5EF4-FFF2-40B4-BE49-F238E27FC236}">
                <a16:creationId xmlns:a16="http://schemas.microsoft.com/office/drawing/2014/main" id="{A5AFA483-BDB4-A39D-387E-D428173411D1}"/>
              </a:ext>
            </a:extLst>
          </p:cNvPr>
          <p:cNvSpPr txBox="1"/>
          <p:nvPr/>
        </p:nvSpPr>
        <p:spPr>
          <a:xfrm>
            <a:off x="697312" y="243401"/>
            <a:ext cx="765727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1. Start with deep dry adiabatic layer formed over dry soils</a:t>
            </a:r>
          </a:p>
        </p:txBody>
      </p:sp>
    </p:spTree>
    <p:extLst>
      <p:ext uri="{BB962C8B-B14F-4D97-AF65-F5344CB8AC3E}">
        <p14:creationId xmlns:p14="http://schemas.microsoft.com/office/powerpoint/2010/main" val="4161771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98066A-F3C7-1283-461B-3340AAAE12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6249" y="1335419"/>
            <a:ext cx="6571501" cy="4327769"/>
          </a:xfrm>
          <a:prstGeom prst="rect">
            <a:avLst/>
          </a:prstGeom>
        </p:spPr>
      </p:pic>
      <p:sp>
        <p:nvSpPr>
          <p:cNvPr id="4" name="TextBox 3">
            <a:extLst>
              <a:ext uri="{FF2B5EF4-FFF2-40B4-BE49-F238E27FC236}">
                <a16:creationId xmlns:a16="http://schemas.microsoft.com/office/drawing/2014/main" id="{6CAABA0D-10F6-A403-B079-7A1DA019DFD6}"/>
              </a:ext>
            </a:extLst>
          </p:cNvPr>
          <p:cNvSpPr txBox="1"/>
          <p:nvPr/>
        </p:nvSpPr>
        <p:spPr>
          <a:xfrm>
            <a:off x="618371" y="249979"/>
            <a:ext cx="8098032"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2. Move over moist soil, develop new shallow, wind-driven boundary layer, just saturated at its top, preserving moist static energy </a:t>
            </a:r>
          </a:p>
        </p:txBody>
      </p:sp>
    </p:spTree>
    <p:extLst>
      <p:ext uri="{BB962C8B-B14F-4D97-AF65-F5344CB8AC3E}">
        <p14:creationId xmlns:p14="http://schemas.microsoft.com/office/powerpoint/2010/main" val="15542993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438A6A-9276-C7A1-C910-6EB7842AFF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5977" y="1394624"/>
            <a:ext cx="6352045" cy="4776506"/>
          </a:xfrm>
          <a:prstGeom prst="rect">
            <a:avLst/>
          </a:prstGeom>
        </p:spPr>
      </p:pic>
      <p:sp>
        <p:nvSpPr>
          <p:cNvPr id="4" name="TextBox 3">
            <a:extLst>
              <a:ext uri="{FF2B5EF4-FFF2-40B4-BE49-F238E27FC236}">
                <a16:creationId xmlns:a16="http://schemas.microsoft.com/office/drawing/2014/main" id="{FABC7218-C722-DD74-E9D7-3A059EBC1AB8}"/>
              </a:ext>
            </a:extLst>
          </p:cNvPr>
          <p:cNvSpPr txBox="1"/>
          <p:nvPr/>
        </p:nvSpPr>
        <p:spPr>
          <a:xfrm>
            <a:off x="697312" y="243401"/>
            <a:ext cx="7657278"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3. Sun rises and heats and moistens new boundary layer. Convective boundary layer grows and entrains low MSE air from elevated mixed layer</a:t>
            </a:r>
          </a:p>
        </p:txBody>
      </p:sp>
    </p:spTree>
    <p:extLst>
      <p:ext uri="{BB962C8B-B14F-4D97-AF65-F5344CB8AC3E}">
        <p14:creationId xmlns:p14="http://schemas.microsoft.com/office/powerpoint/2010/main" val="125489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8C55C-1B36-26CC-9EFC-2FDFE906C1FB}"/>
              </a:ext>
            </a:extLst>
          </p:cNvPr>
          <p:cNvSpPr>
            <a:spLocks noGrp="1"/>
          </p:cNvSpPr>
          <p:nvPr>
            <p:ph type="title"/>
          </p:nvPr>
        </p:nvSpPr>
        <p:spPr/>
        <p:txBody>
          <a:bodyPr/>
          <a:lstStyle/>
          <a:p>
            <a:r>
              <a:rPr lang="en-US" dirty="0"/>
              <a:t>1-D PBL model</a:t>
            </a:r>
            <a:br>
              <a:rPr lang="en-US" dirty="0"/>
            </a:br>
            <a:r>
              <a:rPr lang="en-US" dirty="0"/>
              <a:t>Key features:</a:t>
            </a:r>
          </a:p>
        </p:txBody>
      </p:sp>
      <p:sp>
        <p:nvSpPr>
          <p:cNvPr id="3" name="Content Placeholder 2">
            <a:extLst>
              <a:ext uri="{FF2B5EF4-FFF2-40B4-BE49-F238E27FC236}">
                <a16:creationId xmlns:a16="http://schemas.microsoft.com/office/drawing/2014/main" id="{EE5F0811-6C6D-0086-65ED-86EA4167124D}"/>
              </a:ext>
            </a:extLst>
          </p:cNvPr>
          <p:cNvSpPr>
            <a:spLocks noGrp="1"/>
          </p:cNvSpPr>
          <p:nvPr>
            <p:ph idx="1"/>
          </p:nvPr>
        </p:nvSpPr>
        <p:spPr/>
        <p:txBody>
          <a:bodyPr>
            <a:normAutofit lnSpcReduction="10000"/>
          </a:bodyPr>
          <a:lstStyle/>
          <a:p>
            <a:r>
              <a:rPr lang="en-US" dirty="0"/>
              <a:t>  Well mixed boundary layer</a:t>
            </a:r>
          </a:p>
          <a:p>
            <a:r>
              <a:rPr lang="en-US" dirty="0"/>
              <a:t>  Dry adiabatic elevated mixed layer with zero moisture, giving 	way to stable troposphere</a:t>
            </a:r>
          </a:p>
          <a:p>
            <a:r>
              <a:rPr lang="en-US" dirty="0"/>
              <a:t>  Surface energy balance (later replaced by soil/veg model)</a:t>
            </a:r>
          </a:p>
          <a:p>
            <a:r>
              <a:rPr lang="en-US" dirty="0"/>
              <a:t>  Specified surface moisture (later replaced by soil/veg model)</a:t>
            </a:r>
          </a:p>
          <a:p>
            <a:r>
              <a:rPr lang="en-US" dirty="0"/>
              <a:t>  Neutral aerodynamic surface sensible and latent fluxes</a:t>
            </a:r>
          </a:p>
          <a:p>
            <a:r>
              <a:rPr lang="en-US" dirty="0"/>
              <a:t>  Lilly’s PBL-top entrainment formulation</a:t>
            </a:r>
          </a:p>
          <a:p>
            <a:r>
              <a:rPr lang="en-US" dirty="0"/>
              <a:t>  Based on conservation of mass and moist and dry static 	energies</a:t>
            </a:r>
          </a:p>
          <a:p>
            <a:r>
              <a:rPr lang="en-US" dirty="0"/>
              <a:t>  Assume new mixed layer has MSE=DSE of desert air and is 	just saturated at its top at sunrise</a:t>
            </a:r>
          </a:p>
          <a:p>
            <a:r>
              <a:rPr lang="en-US" dirty="0"/>
              <a:t>  Entrainment of dry and moist static energy from elevated 	mixed layer during PBL growth</a:t>
            </a:r>
          </a:p>
        </p:txBody>
      </p:sp>
      <p:sp>
        <p:nvSpPr>
          <p:cNvPr id="4" name="TextBox 3">
            <a:extLst>
              <a:ext uri="{FF2B5EF4-FFF2-40B4-BE49-F238E27FC236}">
                <a16:creationId xmlns:a16="http://schemas.microsoft.com/office/drawing/2014/main" id="{F9223134-4096-CB6E-C992-559ADF505DF2}"/>
              </a:ext>
            </a:extLst>
          </p:cNvPr>
          <p:cNvSpPr txBox="1"/>
          <p:nvPr/>
        </p:nvSpPr>
        <p:spPr>
          <a:xfrm>
            <a:off x="4024618" y="6373826"/>
            <a:ext cx="5054367"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Agard</a:t>
            </a:r>
            <a:r>
              <a:rPr lang="en-US" sz="2000" dirty="0">
                <a:latin typeface="Arial" panose="020B0604020202020204" pitchFamily="34" charset="0"/>
                <a:cs typeface="Arial" panose="020B0604020202020204" pitchFamily="34" charset="0"/>
              </a:rPr>
              <a:t> and Emanuel, </a:t>
            </a:r>
            <a:r>
              <a:rPr lang="en-US" sz="2000" i="1" dirty="0">
                <a:latin typeface="Arial" panose="020B0604020202020204" pitchFamily="34" charset="0"/>
                <a:cs typeface="Arial" panose="020B0604020202020204" pitchFamily="34" charset="0"/>
              </a:rPr>
              <a:t>J. Atmos. Sci</a:t>
            </a:r>
            <a:r>
              <a:rPr lang="en-US" sz="2000" dirty="0">
                <a:latin typeface="Arial" panose="020B0604020202020204" pitchFamily="34" charset="0"/>
                <a:cs typeface="Arial" panose="020B0604020202020204" pitchFamily="34" charset="0"/>
              </a:rPr>
              <a:t>., 2017</a:t>
            </a:r>
          </a:p>
        </p:txBody>
      </p:sp>
    </p:spTree>
    <p:extLst>
      <p:ext uri="{BB962C8B-B14F-4D97-AF65-F5344CB8AC3E}">
        <p14:creationId xmlns:p14="http://schemas.microsoft.com/office/powerpoint/2010/main" val="175990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BD9D4-7216-927E-0E91-C3FC417D89D6}"/>
              </a:ext>
            </a:extLst>
          </p:cNvPr>
          <p:cNvSpPr>
            <a:spLocks noGrp="1"/>
          </p:cNvSpPr>
          <p:nvPr>
            <p:ph type="title"/>
          </p:nvPr>
        </p:nvSpPr>
        <p:spPr/>
        <p:txBody>
          <a:bodyPr/>
          <a:lstStyle/>
          <a:p>
            <a:r>
              <a:rPr lang="en-US" dirty="0"/>
              <a:t>Key Model Parameters</a:t>
            </a:r>
          </a:p>
        </p:txBody>
      </p:sp>
      <p:sp>
        <p:nvSpPr>
          <p:cNvPr id="3" name="Content Placeholder 2">
            <a:extLst>
              <a:ext uri="{FF2B5EF4-FFF2-40B4-BE49-F238E27FC236}">
                <a16:creationId xmlns:a16="http://schemas.microsoft.com/office/drawing/2014/main" id="{90ADB23F-2FA3-CB4D-8AEC-EEDBE11571B0}"/>
              </a:ext>
            </a:extLst>
          </p:cNvPr>
          <p:cNvSpPr>
            <a:spLocks noGrp="1"/>
          </p:cNvSpPr>
          <p:nvPr>
            <p:ph idx="1"/>
          </p:nvPr>
        </p:nvSpPr>
        <p:spPr/>
        <p:txBody>
          <a:bodyPr/>
          <a:lstStyle/>
          <a:p>
            <a:pPr>
              <a:spcBef>
                <a:spcPts val="2000"/>
              </a:spcBef>
            </a:pPr>
            <a:r>
              <a:rPr lang="en-US" dirty="0"/>
              <a:t> Elevated mixed layer potential temperature</a:t>
            </a:r>
          </a:p>
          <a:p>
            <a:pPr>
              <a:spcBef>
                <a:spcPts val="2000"/>
              </a:spcBef>
            </a:pPr>
            <a:r>
              <a:rPr lang="en-US" dirty="0"/>
              <a:t> Initial boundary layer temperature and humidity</a:t>
            </a:r>
          </a:p>
          <a:p>
            <a:pPr>
              <a:spcBef>
                <a:spcPts val="2000"/>
              </a:spcBef>
            </a:pPr>
            <a:r>
              <a:rPr lang="en-US" dirty="0"/>
              <a:t> Initial depth of boundary layer</a:t>
            </a:r>
          </a:p>
          <a:p>
            <a:pPr>
              <a:spcBef>
                <a:spcPts val="2000"/>
              </a:spcBef>
            </a:pPr>
            <a:r>
              <a:rPr lang="en-US" dirty="0"/>
              <a:t> Surface wind speed</a:t>
            </a:r>
          </a:p>
          <a:p>
            <a:pPr>
              <a:spcBef>
                <a:spcPts val="2000"/>
              </a:spcBef>
            </a:pPr>
            <a:r>
              <a:rPr lang="en-US" dirty="0"/>
              <a:t> Fraction of saturated surface moisture availability</a:t>
            </a:r>
          </a:p>
          <a:p>
            <a:pPr>
              <a:spcBef>
                <a:spcPts val="2000"/>
              </a:spcBef>
            </a:pPr>
            <a:r>
              <a:rPr lang="en-US" dirty="0"/>
              <a:t> Surface exchange coefficients</a:t>
            </a:r>
          </a:p>
          <a:p>
            <a:pPr>
              <a:spcBef>
                <a:spcPts val="2000"/>
              </a:spcBef>
            </a:pPr>
            <a:r>
              <a:rPr lang="en-US" dirty="0"/>
              <a:t> Magnitude and time evolution of insolation</a:t>
            </a:r>
          </a:p>
          <a:p>
            <a:pPr>
              <a:spcBef>
                <a:spcPts val="2000"/>
              </a:spcBef>
            </a:pPr>
            <a:r>
              <a:rPr lang="en-US" dirty="0"/>
              <a:t> Many more parameters added with soil/vegetation model </a:t>
            </a:r>
          </a:p>
        </p:txBody>
      </p:sp>
      <p:pic>
        <p:nvPicPr>
          <p:cNvPr id="5" name="Graphic 4" descr="Sad face with no fill">
            <a:extLst>
              <a:ext uri="{FF2B5EF4-FFF2-40B4-BE49-F238E27FC236}">
                <a16:creationId xmlns:a16="http://schemas.microsoft.com/office/drawing/2014/main" id="{11D50B23-86F4-227E-74EF-88CBD9128F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24787" y="5400880"/>
            <a:ext cx="690563" cy="690563"/>
          </a:xfrm>
          <a:prstGeom prst="rect">
            <a:avLst/>
          </a:prstGeom>
        </p:spPr>
      </p:pic>
      <p:sp>
        <p:nvSpPr>
          <p:cNvPr id="6" name="Right Brace 5">
            <a:extLst>
              <a:ext uri="{FF2B5EF4-FFF2-40B4-BE49-F238E27FC236}">
                <a16:creationId xmlns:a16="http://schemas.microsoft.com/office/drawing/2014/main" id="{AA79935F-4865-5307-1CB1-26388CE9283C}"/>
              </a:ext>
            </a:extLst>
          </p:cNvPr>
          <p:cNvSpPr/>
          <p:nvPr/>
        </p:nvSpPr>
        <p:spPr>
          <a:xfrm>
            <a:off x="6479741" y="2341917"/>
            <a:ext cx="598636" cy="94071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3375A0EC-2708-89D5-910C-E90CEDE9AD3D}"/>
              </a:ext>
            </a:extLst>
          </p:cNvPr>
          <p:cNvSpPr txBox="1"/>
          <p:nvPr/>
        </p:nvSpPr>
        <p:spPr>
          <a:xfrm>
            <a:off x="7170473" y="2208225"/>
            <a:ext cx="2059045" cy="132343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Tied together by assumption that initial MSE=DSE of desert air and saturated at PBL top</a:t>
            </a:r>
          </a:p>
        </p:txBody>
      </p:sp>
      <p:sp>
        <p:nvSpPr>
          <p:cNvPr id="7" name="Rectangle 6">
            <a:extLst>
              <a:ext uri="{FF2B5EF4-FFF2-40B4-BE49-F238E27FC236}">
                <a16:creationId xmlns:a16="http://schemas.microsoft.com/office/drawing/2014/main" id="{82C56042-BE41-0479-366A-7F65CFCB39FE}"/>
              </a:ext>
            </a:extLst>
          </p:cNvPr>
          <p:cNvSpPr/>
          <p:nvPr/>
        </p:nvSpPr>
        <p:spPr>
          <a:xfrm>
            <a:off x="967027" y="2874768"/>
            <a:ext cx="3723385" cy="46049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9" name="Straight Connector 8">
            <a:extLst>
              <a:ext uri="{FF2B5EF4-FFF2-40B4-BE49-F238E27FC236}">
                <a16:creationId xmlns:a16="http://schemas.microsoft.com/office/drawing/2014/main" id="{505F7D7D-C438-203A-8111-155B80AC5994}"/>
              </a:ext>
            </a:extLst>
          </p:cNvPr>
          <p:cNvCxnSpPr>
            <a:cxnSpLocks/>
          </p:cNvCxnSpPr>
          <p:nvPr/>
        </p:nvCxnSpPr>
        <p:spPr>
          <a:xfrm>
            <a:off x="1013076" y="2559004"/>
            <a:ext cx="5585077"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7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7279D-93B6-21C3-1A05-464E2F1B8EC6}"/>
              </a:ext>
            </a:extLst>
          </p:cNvPr>
          <p:cNvSpPr>
            <a:spLocks noGrp="1"/>
          </p:cNvSpPr>
          <p:nvPr>
            <p:ph type="title"/>
          </p:nvPr>
        </p:nvSpPr>
        <p:spPr>
          <a:xfrm>
            <a:off x="628649" y="125809"/>
            <a:ext cx="7886700" cy="1325563"/>
          </a:xfrm>
        </p:spPr>
        <p:txBody>
          <a:bodyPr/>
          <a:lstStyle/>
          <a:p>
            <a:r>
              <a:rPr lang="en-US" dirty="0"/>
              <a:t>Impose a diurnal cycle of surface net radiative forcing</a:t>
            </a:r>
          </a:p>
        </p:txBody>
      </p:sp>
      <p:graphicFrame>
        <p:nvGraphicFramePr>
          <p:cNvPr id="4" name="Object 3">
            <a:extLst>
              <a:ext uri="{FF2B5EF4-FFF2-40B4-BE49-F238E27FC236}">
                <a16:creationId xmlns:a16="http://schemas.microsoft.com/office/drawing/2014/main" id="{840BE3F8-28C4-92DF-FD6A-A77373724CDB}"/>
              </a:ext>
            </a:extLst>
          </p:cNvPr>
          <p:cNvGraphicFramePr>
            <a:graphicFrameLocks noChangeAspect="1"/>
          </p:cNvGraphicFramePr>
          <p:nvPr>
            <p:extLst>
              <p:ext uri="{D42A27DB-BD31-4B8C-83A1-F6EECF244321}">
                <p14:modId xmlns:p14="http://schemas.microsoft.com/office/powerpoint/2010/main" val="708809229"/>
              </p:ext>
            </p:extLst>
          </p:nvPr>
        </p:nvGraphicFramePr>
        <p:xfrm>
          <a:off x="2355495" y="1397203"/>
          <a:ext cx="4230745" cy="1031889"/>
        </p:xfrm>
        <a:graphic>
          <a:graphicData uri="http://schemas.openxmlformats.org/presentationml/2006/ole">
            <mc:AlternateContent xmlns:mc="http://schemas.openxmlformats.org/markup-compatibility/2006">
              <mc:Choice xmlns:v="urn:schemas-microsoft-com:vml" Requires="v">
                <p:oleObj name="Equation" r:id="rId2" imgW="2082600" imgH="507960" progId="Equation.DSMT4">
                  <p:embed/>
                </p:oleObj>
              </mc:Choice>
              <mc:Fallback>
                <p:oleObj name="Equation" r:id="rId2" imgW="2082600" imgH="507960" progId="Equation.DSMT4">
                  <p:embed/>
                  <p:pic>
                    <p:nvPicPr>
                      <p:cNvPr id="0" name=""/>
                      <p:cNvPicPr/>
                      <p:nvPr/>
                    </p:nvPicPr>
                    <p:blipFill>
                      <a:blip r:embed="rId3"/>
                      <a:stretch>
                        <a:fillRect/>
                      </a:stretch>
                    </p:blipFill>
                    <p:spPr>
                      <a:xfrm>
                        <a:off x="2355495" y="1397203"/>
                        <a:ext cx="4230745" cy="1031889"/>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FBA252AE-AA26-584D-08D0-9BC54B9ECC87}"/>
              </a:ext>
            </a:extLst>
          </p:cNvPr>
          <p:cNvPicPr>
            <a:picLocks noChangeAspect="1"/>
          </p:cNvPicPr>
          <p:nvPr/>
        </p:nvPicPr>
        <p:blipFill>
          <a:blip r:embed="rId4"/>
          <a:stretch>
            <a:fillRect/>
          </a:stretch>
        </p:blipFill>
        <p:spPr>
          <a:xfrm>
            <a:off x="1137513" y="2648705"/>
            <a:ext cx="6868973" cy="4083486"/>
          </a:xfrm>
          <a:prstGeom prst="rect">
            <a:avLst/>
          </a:prstGeom>
        </p:spPr>
      </p:pic>
    </p:spTree>
    <p:extLst>
      <p:ext uri="{BB962C8B-B14F-4D97-AF65-F5344CB8AC3E}">
        <p14:creationId xmlns:p14="http://schemas.microsoft.com/office/powerpoint/2010/main" val="2128555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t="-8000" b="-8000"/>
          </a:stretch>
        </a:blipFill>
        <a:effectLst/>
      </p:bgPr>
    </p:bg>
    <p:spTree>
      <p:nvGrpSpPr>
        <p:cNvPr id="1" name=""/>
        <p:cNvGrpSpPr/>
        <p:nvPr/>
      </p:nvGrpSpPr>
      <p:grpSpPr>
        <a:xfrm>
          <a:off x="0" y="0"/>
          <a:ext cx="0" cy="0"/>
          <a:chOff x="0" y="0"/>
          <a:chExt cx="0" cy="0"/>
        </a:xfrm>
      </p:grpSpPr>
      <p:sp>
        <p:nvSpPr>
          <p:cNvPr id="7" name="Title 6"/>
          <p:cNvSpPr>
            <a:spLocks noGrp="1"/>
          </p:cNvSpPr>
          <p:nvPr>
            <p:ph type="ctrTitle"/>
          </p:nvPr>
        </p:nvSpPr>
        <p:spPr>
          <a:xfrm>
            <a:off x="1143000" y="1423358"/>
            <a:ext cx="6858000" cy="1482755"/>
          </a:xfrm>
        </p:spPr>
        <p:txBody>
          <a:bodyPr>
            <a:normAutofit/>
          </a:bodyPr>
          <a:lstStyle/>
          <a:p>
            <a:r>
              <a:rPr lang="en-US" sz="4800" dirty="0">
                <a:solidFill>
                  <a:srgbClr val="0000FF"/>
                </a:solidFill>
              </a:rPr>
              <a:t>Results</a:t>
            </a:r>
          </a:p>
        </p:txBody>
      </p:sp>
    </p:spTree>
    <p:extLst>
      <p:ext uri="{BB962C8B-B14F-4D97-AF65-F5344CB8AC3E}">
        <p14:creationId xmlns:p14="http://schemas.microsoft.com/office/powerpoint/2010/main" val="2740105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BAD33D-3976-C5ED-218B-43B24F6BE7C6}"/>
              </a:ext>
            </a:extLst>
          </p:cNvPr>
          <p:cNvSpPr txBox="1"/>
          <p:nvPr/>
        </p:nvSpPr>
        <p:spPr>
          <a:xfrm>
            <a:off x="855194" y="230245"/>
            <a:ext cx="7578337"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CAPE dependence on </a:t>
            </a:r>
            <a:r>
              <a:rPr lang="el-GR" sz="2400" dirty="0">
                <a:latin typeface="Arial" panose="020B0604020202020204" pitchFamily="34" charset="0"/>
                <a:cs typeface="Arial" panose="020B0604020202020204" pitchFamily="34" charset="0"/>
              </a:rPr>
              <a:t>θ</a:t>
            </a:r>
            <a:r>
              <a:rPr lang="en-US" sz="2400" dirty="0">
                <a:latin typeface="Arial" panose="020B0604020202020204" pitchFamily="34" charset="0"/>
                <a:cs typeface="Arial" panose="020B0604020202020204" pitchFamily="34" charset="0"/>
              </a:rPr>
              <a:t> of desert-modified air</a:t>
            </a:r>
          </a:p>
        </p:txBody>
      </p:sp>
      <p:pic>
        <p:nvPicPr>
          <p:cNvPr id="4" name="Picture 3">
            <a:extLst>
              <a:ext uri="{FF2B5EF4-FFF2-40B4-BE49-F238E27FC236}">
                <a16:creationId xmlns:a16="http://schemas.microsoft.com/office/drawing/2014/main" id="{B768C132-890D-95A3-E705-FBEFE9C66291}"/>
              </a:ext>
            </a:extLst>
          </p:cNvPr>
          <p:cNvPicPr>
            <a:picLocks noChangeAspect="1"/>
          </p:cNvPicPr>
          <p:nvPr/>
        </p:nvPicPr>
        <p:blipFill>
          <a:blip r:embed="rId2"/>
          <a:stretch>
            <a:fillRect/>
          </a:stretch>
        </p:blipFill>
        <p:spPr>
          <a:xfrm>
            <a:off x="0" y="1006931"/>
            <a:ext cx="9144000" cy="5488821"/>
          </a:xfrm>
          <a:prstGeom prst="rect">
            <a:avLst/>
          </a:prstGeom>
        </p:spPr>
      </p:pic>
    </p:spTree>
    <p:extLst>
      <p:ext uri="{BB962C8B-B14F-4D97-AF65-F5344CB8AC3E}">
        <p14:creationId xmlns:p14="http://schemas.microsoft.com/office/powerpoint/2010/main" val="3923495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0960A5-20B8-FD91-9246-ED588CDC5C29}"/>
              </a:ext>
            </a:extLst>
          </p:cNvPr>
          <p:cNvSpPr txBox="1"/>
          <p:nvPr/>
        </p:nvSpPr>
        <p:spPr>
          <a:xfrm>
            <a:off x="855194" y="230245"/>
            <a:ext cx="7578337"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CIN dependence on </a:t>
            </a:r>
            <a:r>
              <a:rPr lang="el-GR" sz="2400" dirty="0">
                <a:latin typeface="Arial" panose="020B0604020202020204" pitchFamily="34" charset="0"/>
                <a:cs typeface="Arial" panose="020B0604020202020204" pitchFamily="34" charset="0"/>
              </a:rPr>
              <a:t>θ</a:t>
            </a:r>
            <a:r>
              <a:rPr lang="en-US" sz="2400" dirty="0">
                <a:latin typeface="Arial" panose="020B0604020202020204" pitchFamily="34" charset="0"/>
                <a:cs typeface="Arial" panose="020B0604020202020204" pitchFamily="34" charset="0"/>
              </a:rPr>
              <a:t> of desert-modified air</a:t>
            </a:r>
          </a:p>
        </p:txBody>
      </p:sp>
      <p:pic>
        <p:nvPicPr>
          <p:cNvPr id="5" name="Picture 4">
            <a:extLst>
              <a:ext uri="{FF2B5EF4-FFF2-40B4-BE49-F238E27FC236}">
                <a16:creationId xmlns:a16="http://schemas.microsoft.com/office/drawing/2014/main" id="{D5EF17A5-B316-BAE1-92A7-14541FBB7AEB}"/>
              </a:ext>
            </a:extLst>
          </p:cNvPr>
          <p:cNvPicPr>
            <a:picLocks noChangeAspect="1"/>
          </p:cNvPicPr>
          <p:nvPr/>
        </p:nvPicPr>
        <p:blipFill>
          <a:blip r:embed="rId2"/>
          <a:stretch>
            <a:fillRect/>
          </a:stretch>
        </p:blipFill>
        <p:spPr>
          <a:xfrm>
            <a:off x="0" y="987197"/>
            <a:ext cx="9144000" cy="5488821"/>
          </a:xfrm>
          <a:prstGeom prst="rect">
            <a:avLst/>
          </a:prstGeom>
        </p:spPr>
      </p:pic>
    </p:spTree>
    <p:extLst>
      <p:ext uri="{BB962C8B-B14F-4D97-AF65-F5344CB8AC3E}">
        <p14:creationId xmlns:p14="http://schemas.microsoft.com/office/powerpoint/2010/main" val="16219368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1E2A07-7C89-6D2C-D17D-675C22A7D9C1}"/>
              </a:ext>
            </a:extLst>
          </p:cNvPr>
          <p:cNvSpPr txBox="1"/>
          <p:nvPr/>
        </p:nvSpPr>
        <p:spPr>
          <a:xfrm>
            <a:off x="855194" y="230245"/>
            <a:ext cx="7578337"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Peak CAPE dependence on </a:t>
            </a:r>
            <a:r>
              <a:rPr lang="el-GR" sz="2400" dirty="0">
                <a:latin typeface="Arial" panose="020B0604020202020204" pitchFamily="34" charset="0"/>
                <a:cs typeface="Arial" panose="020B0604020202020204" pitchFamily="34" charset="0"/>
              </a:rPr>
              <a:t>θ</a:t>
            </a:r>
            <a:r>
              <a:rPr lang="en-US" sz="2400" dirty="0">
                <a:latin typeface="Arial" panose="020B0604020202020204" pitchFamily="34" charset="0"/>
                <a:cs typeface="Arial" panose="020B0604020202020204" pitchFamily="34" charset="0"/>
              </a:rPr>
              <a:t> of desert-modified air</a:t>
            </a:r>
          </a:p>
        </p:txBody>
      </p:sp>
      <p:pic>
        <p:nvPicPr>
          <p:cNvPr id="5" name="Picture 4">
            <a:extLst>
              <a:ext uri="{FF2B5EF4-FFF2-40B4-BE49-F238E27FC236}">
                <a16:creationId xmlns:a16="http://schemas.microsoft.com/office/drawing/2014/main" id="{4DBEBCF1-8695-3C33-11EB-3CD4E54A6211}"/>
              </a:ext>
            </a:extLst>
          </p:cNvPr>
          <p:cNvPicPr>
            <a:picLocks noChangeAspect="1"/>
          </p:cNvPicPr>
          <p:nvPr/>
        </p:nvPicPr>
        <p:blipFill>
          <a:blip r:embed="rId2"/>
          <a:stretch>
            <a:fillRect/>
          </a:stretch>
        </p:blipFill>
        <p:spPr>
          <a:xfrm>
            <a:off x="0" y="1039824"/>
            <a:ext cx="9144000" cy="5488821"/>
          </a:xfrm>
          <a:prstGeom prst="rect">
            <a:avLst/>
          </a:prstGeom>
        </p:spPr>
      </p:pic>
    </p:spTree>
    <p:extLst>
      <p:ext uri="{BB962C8B-B14F-4D97-AF65-F5344CB8AC3E}">
        <p14:creationId xmlns:p14="http://schemas.microsoft.com/office/powerpoint/2010/main" val="2695753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Some Preliminaries:</a:t>
            </a:r>
            <a:br>
              <a:rPr lang="en-US" dirty="0">
                <a:solidFill>
                  <a:srgbClr val="0000FF"/>
                </a:solidFill>
              </a:rPr>
            </a:br>
            <a:r>
              <a:rPr lang="en-US" dirty="0">
                <a:solidFill>
                  <a:srgbClr val="0000FF"/>
                </a:solidFill>
              </a:rPr>
              <a:t>Two Broad Categories of Convection</a:t>
            </a:r>
          </a:p>
        </p:txBody>
      </p:sp>
      <p:sp>
        <p:nvSpPr>
          <p:cNvPr id="3" name="Content Placeholder 2"/>
          <p:cNvSpPr>
            <a:spLocks noGrp="1"/>
          </p:cNvSpPr>
          <p:nvPr>
            <p:ph idx="1"/>
          </p:nvPr>
        </p:nvSpPr>
        <p:spPr>
          <a:xfrm>
            <a:off x="628650" y="1825625"/>
            <a:ext cx="8068018" cy="4351338"/>
          </a:xfrm>
        </p:spPr>
        <p:txBody>
          <a:bodyPr>
            <a:normAutofit lnSpcReduction="10000"/>
          </a:bodyPr>
          <a:lstStyle/>
          <a:p>
            <a:r>
              <a:rPr lang="en-US" dirty="0"/>
              <a:t> Quasi-equilibrium convection</a:t>
            </a:r>
          </a:p>
          <a:p>
            <a:pPr lvl="1"/>
            <a:r>
              <a:rPr lang="en-US" dirty="0"/>
              <a:t>Convection consumes available energy at about the rate that large-	scale processes generate it</a:t>
            </a:r>
          </a:p>
          <a:p>
            <a:pPr lvl="1"/>
            <a:r>
              <a:rPr lang="en-US" dirty="0"/>
              <a:t>Most tropical convection and middle-latitude summer convection is of 	this type</a:t>
            </a:r>
          </a:p>
          <a:p>
            <a:pPr lvl="1"/>
            <a:r>
              <a:rPr lang="en-US" dirty="0"/>
              <a:t>Generally benign</a:t>
            </a:r>
          </a:p>
          <a:p>
            <a:pPr lvl="1"/>
            <a:r>
              <a:rPr lang="en-US" dirty="0"/>
              <a:t>Responsible for significant fraction of global mean, annual mean 	rainfall</a:t>
            </a:r>
          </a:p>
          <a:p>
            <a:pPr lvl="1"/>
            <a:r>
              <a:rPr lang="en-US" dirty="0"/>
              <a:t>Diurnal cycle over land produces lagged QE with some buildup of CAPE</a:t>
            </a:r>
          </a:p>
          <a:p>
            <a:r>
              <a:rPr lang="en-US" dirty="0"/>
              <a:t> Stored-energy convection</a:t>
            </a:r>
          </a:p>
          <a:p>
            <a:pPr lvl="1"/>
            <a:r>
              <a:rPr lang="en-US" dirty="0"/>
              <a:t>Convective available energy builds up over time and is then suddenly 	released</a:t>
            </a:r>
          </a:p>
          <a:p>
            <a:pPr lvl="1"/>
            <a:r>
              <a:rPr lang="en-US" dirty="0"/>
              <a:t>Comparatively rare</a:t>
            </a:r>
          </a:p>
          <a:p>
            <a:pPr lvl="1"/>
            <a:r>
              <a:rPr lang="en-US" dirty="0"/>
              <a:t>Responsible for most convection-related problems: tornadoes, 	hailstorms, flash-floods, and straight-line wind storms</a:t>
            </a:r>
          </a:p>
        </p:txBody>
      </p:sp>
    </p:spTree>
    <p:extLst>
      <p:ext uri="{BB962C8B-B14F-4D97-AF65-F5344CB8AC3E}">
        <p14:creationId xmlns:p14="http://schemas.microsoft.com/office/powerpoint/2010/main" val="201139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7878C0-0D81-15D3-7BB7-ABD96F2C1289}"/>
              </a:ext>
            </a:extLst>
          </p:cNvPr>
          <p:cNvPicPr>
            <a:picLocks noChangeAspect="1"/>
          </p:cNvPicPr>
          <p:nvPr/>
        </p:nvPicPr>
        <p:blipFill>
          <a:blip r:embed="rId2"/>
          <a:stretch>
            <a:fillRect/>
          </a:stretch>
        </p:blipFill>
        <p:spPr>
          <a:xfrm>
            <a:off x="0" y="1026667"/>
            <a:ext cx="9144000" cy="5488821"/>
          </a:xfrm>
          <a:prstGeom prst="rect">
            <a:avLst/>
          </a:prstGeom>
        </p:spPr>
      </p:pic>
      <p:sp>
        <p:nvSpPr>
          <p:cNvPr id="5" name="TextBox 4">
            <a:extLst>
              <a:ext uri="{FF2B5EF4-FFF2-40B4-BE49-F238E27FC236}">
                <a16:creationId xmlns:a16="http://schemas.microsoft.com/office/drawing/2014/main" id="{68461BF8-5F1F-A961-490A-323890680AD5}"/>
              </a:ext>
            </a:extLst>
          </p:cNvPr>
          <p:cNvSpPr txBox="1"/>
          <p:nvPr/>
        </p:nvSpPr>
        <p:spPr>
          <a:xfrm>
            <a:off x="736783" y="289450"/>
            <a:ext cx="7959885"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Diurnal peak CAPE as a function of surface winds and </a:t>
            </a:r>
            <a:r>
              <a:rPr lang="el-GR" sz="2400" dirty="0">
                <a:latin typeface="Arial" panose="020B0604020202020204" pitchFamily="34" charset="0"/>
                <a:cs typeface="Arial" panose="020B0604020202020204" pitchFamily="34" charset="0"/>
              </a:rPr>
              <a:t>θ</a:t>
            </a:r>
            <a:r>
              <a:rPr lang="en-US" sz="2400" baseline="-25000" dirty="0">
                <a:latin typeface="Arial" panose="020B0604020202020204" pitchFamily="34" charset="0"/>
                <a:cs typeface="Arial" panose="020B0604020202020204" pitchFamily="34" charset="0"/>
              </a:rPr>
              <a:t>0</a:t>
            </a:r>
          </a:p>
        </p:txBody>
      </p:sp>
      <p:graphicFrame>
        <p:nvGraphicFramePr>
          <p:cNvPr id="6" name="Object 5">
            <a:extLst>
              <a:ext uri="{FF2B5EF4-FFF2-40B4-BE49-F238E27FC236}">
                <a16:creationId xmlns:a16="http://schemas.microsoft.com/office/drawing/2014/main" id="{271CCD5F-E315-5EAF-6B20-FA37A06A4A12}"/>
              </a:ext>
            </a:extLst>
          </p:cNvPr>
          <p:cNvGraphicFramePr>
            <a:graphicFrameLocks noChangeAspect="1"/>
          </p:cNvGraphicFramePr>
          <p:nvPr>
            <p:extLst>
              <p:ext uri="{D42A27DB-BD31-4B8C-83A1-F6EECF244321}">
                <p14:modId xmlns:p14="http://schemas.microsoft.com/office/powerpoint/2010/main" val="1506523391"/>
              </p:ext>
            </p:extLst>
          </p:nvPr>
        </p:nvGraphicFramePr>
        <p:xfrm>
          <a:off x="4050689" y="696829"/>
          <a:ext cx="1042622" cy="384124"/>
        </p:xfrm>
        <a:graphic>
          <a:graphicData uri="http://schemas.openxmlformats.org/presentationml/2006/ole">
            <mc:AlternateContent xmlns:mc="http://schemas.openxmlformats.org/markup-compatibility/2006">
              <mc:Choice xmlns:v="urn:schemas-microsoft-com:vml" Requires="v">
                <p:oleObj name="Equation" r:id="rId3" imgW="482400" imgH="177480" progId="Equation.DSMT4">
                  <p:embed/>
                </p:oleObj>
              </mc:Choice>
              <mc:Fallback>
                <p:oleObj name="Equation" r:id="rId3" imgW="482400" imgH="177480" progId="Equation.DSMT4">
                  <p:embed/>
                  <p:pic>
                    <p:nvPicPr>
                      <p:cNvPr id="0" name=""/>
                      <p:cNvPicPr/>
                      <p:nvPr/>
                    </p:nvPicPr>
                    <p:blipFill>
                      <a:blip r:embed="rId4"/>
                      <a:stretch>
                        <a:fillRect/>
                      </a:stretch>
                    </p:blipFill>
                    <p:spPr>
                      <a:xfrm>
                        <a:off x="4050689" y="696829"/>
                        <a:ext cx="1042622" cy="384124"/>
                      </a:xfrm>
                      <a:prstGeom prst="rect">
                        <a:avLst/>
                      </a:prstGeom>
                    </p:spPr>
                  </p:pic>
                </p:oleObj>
              </mc:Fallback>
            </mc:AlternateContent>
          </a:graphicData>
        </a:graphic>
      </p:graphicFrame>
    </p:spTree>
    <p:extLst>
      <p:ext uri="{BB962C8B-B14F-4D97-AF65-F5344CB8AC3E}">
        <p14:creationId xmlns:p14="http://schemas.microsoft.com/office/powerpoint/2010/main" val="108193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2DABE7-90E5-9A3B-00B1-020C1D39C8F8}"/>
              </a:ext>
            </a:extLst>
          </p:cNvPr>
          <p:cNvSpPr txBox="1"/>
          <p:nvPr/>
        </p:nvSpPr>
        <p:spPr>
          <a:xfrm>
            <a:off x="539430" y="249360"/>
            <a:ext cx="8157238"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Peak CAPE dependence on desert air </a:t>
            </a:r>
            <a:r>
              <a:rPr lang="el-GR" sz="2400" dirty="0">
                <a:latin typeface="Arial" panose="020B0604020202020204" pitchFamily="34" charset="0"/>
                <a:cs typeface="Arial" panose="020B0604020202020204" pitchFamily="34" charset="0"/>
              </a:rPr>
              <a:t>θ</a:t>
            </a:r>
            <a:r>
              <a:rPr lang="en-US" sz="2400" dirty="0">
                <a:latin typeface="Arial" panose="020B0604020202020204" pitchFamily="34" charset="0"/>
                <a:cs typeface="Arial" panose="020B0604020202020204" pitchFamily="34" charset="0"/>
              </a:rPr>
              <a:t> and soil moisture</a:t>
            </a:r>
          </a:p>
        </p:txBody>
      </p:sp>
      <p:pic>
        <p:nvPicPr>
          <p:cNvPr id="5" name="Picture 4">
            <a:extLst>
              <a:ext uri="{FF2B5EF4-FFF2-40B4-BE49-F238E27FC236}">
                <a16:creationId xmlns:a16="http://schemas.microsoft.com/office/drawing/2014/main" id="{0D4BAE95-BC6D-2649-0077-421AF1F5FD67}"/>
              </a:ext>
            </a:extLst>
          </p:cNvPr>
          <p:cNvPicPr>
            <a:picLocks noChangeAspect="1"/>
          </p:cNvPicPr>
          <p:nvPr/>
        </p:nvPicPr>
        <p:blipFill>
          <a:blip r:embed="rId2"/>
          <a:stretch>
            <a:fillRect/>
          </a:stretch>
        </p:blipFill>
        <p:spPr>
          <a:xfrm>
            <a:off x="0" y="993775"/>
            <a:ext cx="9144000" cy="5488821"/>
          </a:xfrm>
          <a:prstGeom prst="rect">
            <a:avLst/>
          </a:prstGeom>
        </p:spPr>
      </p:pic>
    </p:spTree>
    <p:extLst>
      <p:ext uri="{BB962C8B-B14F-4D97-AF65-F5344CB8AC3E}">
        <p14:creationId xmlns:p14="http://schemas.microsoft.com/office/powerpoint/2010/main" val="17065818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13C5D-37B1-95B5-4978-C001AD07A98E}"/>
              </a:ext>
            </a:extLst>
          </p:cNvPr>
          <p:cNvSpPr>
            <a:spLocks noGrp="1"/>
          </p:cNvSpPr>
          <p:nvPr>
            <p:ph type="title"/>
          </p:nvPr>
        </p:nvSpPr>
        <p:spPr/>
        <p:txBody>
          <a:bodyPr/>
          <a:lstStyle/>
          <a:p>
            <a:r>
              <a:rPr lang="en-US" dirty="0"/>
              <a:t>Coupling to Soil Model </a:t>
            </a:r>
          </a:p>
        </p:txBody>
      </p:sp>
      <p:sp>
        <p:nvSpPr>
          <p:cNvPr id="3" name="Content Placeholder 2">
            <a:extLst>
              <a:ext uri="{FF2B5EF4-FFF2-40B4-BE49-F238E27FC236}">
                <a16:creationId xmlns:a16="http://schemas.microsoft.com/office/drawing/2014/main" id="{0C94B275-62CE-87B0-73BD-8336273D63D5}"/>
              </a:ext>
            </a:extLst>
          </p:cNvPr>
          <p:cNvSpPr>
            <a:spLocks noGrp="1"/>
          </p:cNvSpPr>
          <p:nvPr>
            <p:ph idx="1"/>
          </p:nvPr>
        </p:nvSpPr>
        <p:spPr>
          <a:xfrm>
            <a:off x="628650" y="2220330"/>
            <a:ext cx="7886700" cy="3706824"/>
          </a:xfrm>
        </p:spPr>
        <p:txBody>
          <a:bodyPr/>
          <a:lstStyle/>
          <a:p>
            <a:pPr>
              <a:spcBef>
                <a:spcPts val="2000"/>
              </a:spcBef>
            </a:pPr>
            <a:r>
              <a:rPr lang="en-US" dirty="0"/>
              <a:t> Force-restore representation of soil (</a:t>
            </a:r>
            <a:r>
              <a:rPr lang="en-US" dirty="0" err="1"/>
              <a:t>Noilhan</a:t>
            </a:r>
            <a:r>
              <a:rPr lang="en-US" dirty="0"/>
              <a:t> and </a:t>
            </a:r>
            <a:r>
              <a:rPr lang="en-US" dirty="0" err="1"/>
              <a:t>Planton</a:t>
            </a:r>
            <a:r>
              <a:rPr lang="en-US" dirty="0"/>
              <a:t>, 	1989)</a:t>
            </a:r>
          </a:p>
          <a:p>
            <a:pPr>
              <a:spcBef>
                <a:spcPts val="2000"/>
              </a:spcBef>
            </a:pPr>
            <a:r>
              <a:rPr lang="en-US" dirty="0"/>
              <a:t> Surface and root zone soil variables: temperatures and 	volumetric moisture contents</a:t>
            </a:r>
          </a:p>
          <a:p>
            <a:pPr>
              <a:spcBef>
                <a:spcPts val="2000"/>
              </a:spcBef>
            </a:pPr>
            <a:r>
              <a:rPr lang="en-US" dirty="0"/>
              <a:t> Key soil variables include porosity, thermal conductivity and 	heat capacity, transmission of water through soil, 	vegetation cover, and variables controlling transpiration</a:t>
            </a:r>
          </a:p>
        </p:txBody>
      </p:sp>
    </p:spTree>
    <p:extLst>
      <p:ext uri="{BB962C8B-B14F-4D97-AF65-F5344CB8AC3E}">
        <p14:creationId xmlns:p14="http://schemas.microsoft.com/office/powerpoint/2010/main" val="2811965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B77C9D-FB34-F031-296C-715FE1014332}"/>
              </a:ext>
            </a:extLst>
          </p:cNvPr>
          <p:cNvSpPr txBox="1"/>
          <p:nvPr/>
        </p:nvSpPr>
        <p:spPr>
          <a:xfrm>
            <a:off x="1341997" y="230245"/>
            <a:ext cx="6460006"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Dependence of CAPE Evolution on Soil Type</a:t>
            </a:r>
          </a:p>
        </p:txBody>
      </p:sp>
      <p:pic>
        <p:nvPicPr>
          <p:cNvPr id="3" name="Picture 2">
            <a:extLst>
              <a:ext uri="{FF2B5EF4-FFF2-40B4-BE49-F238E27FC236}">
                <a16:creationId xmlns:a16="http://schemas.microsoft.com/office/drawing/2014/main" id="{5B13743B-36BC-C31A-BEFA-2BB22B187D48}"/>
              </a:ext>
            </a:extLst>
          </p:cNvPr>
          <p:cNvPicPr>
            <a:picLocks noChangeAspect="1"/>
          </p:cNvPicPr>
          <p:nvPr/>
        </p:nvPicPr>
        <p:blipFill>
          <a:blip r:embed="rId2"/>
          <a:stretch>
            <a:fillRect/>
          </a:stretch>
        </p:blipFill>
        <p:spPr>
          <a:xfrm>
            <a:off x="31750" y="1179455"/>
            <a:ext cx="9112250" cy="5448300"/>
          </a:xfrm>
          <a:prstGeom prst="rect">
            <a:avLst/>
          </a:prstGeom>
        </p:spPr>
      </p:pic>
    </p:spTree>
    <p:extLst>
      <p:ext uri="{BB962C8B-B14F-4D97-AF65-F5344CB8AC3E}">
        <p14:creationId xmlns:p14="http://schemas.microsoft.com/office/powerpoint/2010/main" val="2767015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FAD30E-6B1C-FDC3-2AD4-CED038020CDD}"/>
              </a:ext>
            </a:extLst>
          </p:cNvPr>
          <p:cNvSpPr txBox="1"/>
          <p:nvPr/>
        </p:nvSpPr>
        <p:spPr>
          <a:xfrm>
            <a:off x="842037" y="315764"/>
            <a:ext cx="7505975"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Dependence on Vegetative Coverage</a:t>
            </a:r>
          </a:p>
        </p:txBody>
      </p:sp>
      <p:pic>
        <p:nvPicPr>
          <p:cNvPr id="5" name="Picture 4">
            <a:extLst>
              <a:ext uri="{FF2B5EF4-FFF2-40B4-BE49-F238E27FC236}">
                <a16:creationId xmlns:a16="http://schemas.microsoft.com/office/drawing/2014/main" id="{A9529B30-24B0-CD61-E0AE-DF09F14D4B39}"/>
              </a:ext>
            </a:extLst>
          </p:cNvPr>
          <p:cNvPicPr>
            <a:picLocks noChangeAspect="1"/>
          </p:cNvPicPr>
          <p:nvPr/>
        </p:nvPicPr>
        <p:blipFill>
          <a:blip r:embed="rId2"/>
          <a:stretch>
            <a:fillRect/>
          </a:stretch>
        </p:blipFill>
        <p:spPr>
          <a:xfrm>
            <a:off x="0" y="1264015"/>
            <a:ext cx="9112250" cy="5448300"/>
          </a:xfrm>
          <a:prstGeom prst="rect">
            <a:avLst/>
          </a:prstGeom>
        </p:spPr>
      </p:pic>
    </p:spTree>
    <p:extLst>
      <p:ext uri="{BB962C8B-B14F-4D97-AF65-F5344CB8AC3E}">
        <p14:creationId xmlns:p14="http://schemas.microsoft.com/office/powerpoint/2010/main" val="1620304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825D8F-3EAD-7356-9EFC-5DAFF86EE44F}"/>
              </a:ext>
            </a:extLst>
          </p:cNvPr>
          <p:cNvSpPr txBox="1"/>
          <p:nvPr/>
        </p:nvSpPr>
        <p:spPr>
          <a:xfrm>
            <a:off x="953871" y="236823"/>
            <a:ext cx="7453346"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Dependence on root zone saturation level, 100% vegetative cover</a:t>
            </a:r>
          </a:p>
        </p:txBody>
      </p:sp>
      <p:pic>
        <p:nvPicPr>
          <p:cNvPr id="5" name="Picture 4">
            <a:extLst>
              <a:ext uri="{FF2B5EF4-FFF2-40B4-BE49-F238E27FC236}">
                <a16:creationId xmlns:a16="http://schemas.microsoft.com/office/drawing/2014/main" id="{0749E835-F859-BEA4-B83D-493B3AB1F556}"/>
              </a:ext>
            </a:extLst>
          </p:cNvPr>
          <p:cNvPicPr>
            <a:picLocks noChangeAspect="1"/>
          </p:cNvPicPr>
          <p:nvPr/>
        </p:nvPicPr>
        <p:blipFill>
          <a:blip r:embed="rId2"/>
          <a:stretch>
            <a:fillRect/>
          </a:stretch>
        </p:blipFill>
        <p:spPr>
          <a:xfrm>
            <a:off x="0" y="1089200"/>
            <a:ext cx="9144000" cy="5467284"/>
          </a:xfrm>
          <a:prstGeom prst="rect">
            <a:avLst/>
          </a:prstGeom>
        </p:spPr>
      </p:pic>
    </p:spTree>
    <p:extLst>
      <p:ext uri="{BB962C8B-B14F-4D97-AF65-F5344CB8AC3E}">
        <p14:creationId xmlns:p14="http://schemas.microsoft.com/office/powerpoint/2010/main" val="1916522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37D0F3-9688-4273-57AC-E86475E25B53}"/>
              </a:ext>
            </a:extLst>
          </p:cNvPr>
          <p:cNvPicPr>
            <a:picLocks noChangeAspect="1"/>
          </p:cNvPicPr>
          <p:nvPr/>
        </p:nvPicPr>
        <p:blipFill>
          <a:blip r:embed="rId2"/>
          <a:stretch>
            <a:fillRect/>
          </a:stretch>
        </p:blipFill>
        <p:spPr>
          <a:xfrm>
            <a:off x="0" y="1618954"/>
            <a:ext cx="9144000" cy="4293090"/>
          </a:xfrm>
          <a:prstGeom prst="rect">
            <a:avLst/>
          </a:prstGeom>
        </p:spPr>
      </p:pic>
      <p:sp>
        <p:nvSpPr>
          <p:cNvPr id="4" name="TextBox 3">
            <a:extLst>
              <a:ext uri="{FF2B5EF4-FFF2-40B4-BE49-F238E27FC236}">
                <a16:creationId xmlns:a16="http://schemas.microsoft.com/office/drawing/2014/main" id="{F862A3C3-5518-013D-7119-697A497057BD}"/>
              </a:ext>
            </a:extLst>
          </p:cNvPr>
          <p:cNvSpPr txBox="1"/>
          <p:nvPr/>
        </p:nvSpPr>
        <p:spPr>
          <a:xfrm>
            <a:off x="285293" y="329184"/>
            <a:ext cx="8507577" cy="677108"/>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Analyze development of CAPE and CIN along trajectories</a:t>
            </a:r>
          </a:p>
          <a:p>
            <a:pPr algn="ctr"/>
            <a:r>
              <a:rPr lang="en-US" dirty="0">
                <a:solidFill>
                  <a:srgbClr val="0000FF"/>
                </a:solidFill>
                <a:latin typeface="Arial" panose="020B0604020202020204" pitchFamily="34" charset="0"/>
                <a:cs typeface="Arial" panose="020B0604020202020204" pitchFamily="34" charset="0"/>
              </a:rPr>
              <a:t>(PJ Tuckman et al., </a:t>
            </a:r>
            <a:r>
              <a:rPr lang="en-US" i="1" dirty="0">
                <a:solidFill>
                  <a:srgbClr val="0000FF"/>
                </a:solidFill>
                <a:latin typeface="Arial" panose="020B0604020202020204" pitchFamily="34" charset="0"/>
                <a:cs typeface="Arial" panose="020B0604020202020204" pitchFamily="34" charset="0"/>
              </a:rPr>
              <a:t>Mon. Wea. Rev</a:t>
            </a:r>
            <a:r>
              <a:rPr lang="en-US" dirty="0">
                <a:solidFill>
                  <a:srgbClr val="0000FF"/>
                </a:solidFill>
                <a:latin typeface="Arial" panose="020B0604020202020204" pitchFamily="34" charset="0"/>
                <a:cs typeface="Arial" panose="020B0604020202020204" pitchFamily="34" charset="0"/>
              </a:rPr>
              <a:t>., 2023)</a:t>
            </a:r>
          </a:p>
        </p:txBody>
      </p:sp>
    </p:spTree>
    <p:extLst>
      <p:ext uri="{BB962C8B-B14F-4D97-AF65-F5344CB8AC3E}">
        <p14:creationId xmlns:p14="http://schemas.microsoft.com/office/powerpoint/2010/main" val="10367672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877C96-33F1-E0AF-1352-D205F1AEBE0B}"/>
              </a:ext>
            </a:extLst>
          </p:cNvPr>
          <p:cNvPicPr>
            <a:picLocks noChangeAspect="1"/>
          </p:cNvPicPr>
          <p:nvPr/>
        </p:nvPicPr>
        <p:blipFill rotWithShape="1">
          <a:blip r:embed="rId2"/>
          <a:srcRect r="1410"/>
          <a:stretch/>
        </p:blipFill>
        <p:spPr>
          <a:xfrm>
            <a:off x="109728" y="980318"/>
            <a:ext cx="8996944" cy="4791749"/>
          </a:xfrm>
          <a:prstGeom prst="rect">
            <a:avLst/>
          </a:prstGeom>
        </p:spPr>
      </p:pic>
    </p:spTree>
    <p:extLst>
      <p:ext uri="{BB962C8B-B14F-4D97-AF65-F5344CB8AC3E}">
        <p14:creationId xmlns:p14="http://schemas.microsoft.com/office/powerpoint/2010/main" val="11750689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E5F2A6-13DB-E5FB-3FA5-68ACC53BE316}"/>
              </a:ext>
            </a:extLst>
          </p:cNvPr>
          <p:cNvPicPr>
            <a:picLocks noChangeAspect="1"/>
          </p:cNvPicPr>
          <p:nvPr/>
        </p:nvPicPr>
        <p:blipFill rotWithShape="1">
          <a:blip r:embed="rId2"/>
          <a:srcRect t="7696"/>
          <a:stretch/>
        </p:blipFill>
        <p:spPr>
          <a:xfrm>
            <a:off x="0" y="1677496"/>
            <a:ext cx="9144000" cy="3821625"/>
          </a:xfrm>
          <a:prstGeom prst="rect">
            <a:avLst/>
          </a:prstGeom>
        </p:spPr>
      </p:pic>
      <p:sp>
        <p:nvSpPr>
          <p:cNvPr id="4" name="TextBox 3">
            <a:extLst>
              <a:ext uri="{FF2B5EF4-FFF2-40B4-BE49-F238E27FC236}">
                <a16:creationId xmlns:a16="http://schemas.microsoft.com/office/drawing/2014/main" id="{B65F3649-C2C4-5E8F-7DD0-01D2FDCB475C}"/>
              </a:ext>
            </a:extLst>
          </p:cNvPr>
          <p:cNvSpPr txBox="1"/>
          <p:nvPr/>
        </p:nvSpPr>
        <p:spPr>
          <a:xfrm>
            <a:off x="2236662" y="684155"/>
            <a:ext cx="451279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29 June 2012</a:t>
            </a:r>
          </a:p>
        </p:txBody>
      </p:sp>
    </p:spTree>
    <p:extLst>
      <p:ext uri="{BB962C8B-B14F-4D97-AF65-F5344CB8AC3E}">
        <p14:creationId xmlns:p14="http://schemas.microsoft.com/office/powerpoint/2010/main" val="38394587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007C96-56C7-8284-9DA6-9FFBD1A26ACA}"/>
              </a:ext>
            </a:extLst>
          </p:cNvPr>
          <p:cNvPicPr>
            <a:picLocks noChangeAspect="1"/>
          </p:cNvPicPr>
          <p:nvPr/>
        </p:nvPicPr>
        <p:blipFill>
          <a:blip r:embed="rId2"/>
          <a:stretch>
            <a:fillRect/>
          </a:stretch>
        </p:blipFill>
        <p:spPr>
          <a:xfrm>
            <a:off x="0" y="1145293"/>
            <a:ext cx="9144000" cy="4567414"/>
          </a:xfrm>
          <a:prstGeom prst="rect">
            <a:avLst/>
          </a:prstGeom>
        </p:spPr>
      </p:pic>
      <p:sp>
        <p:nvSpPr>
          <p:cNvPr id="4" name="TextBox 3">
            <a:extLst>
              <a:ext uri="{FF2B5EF4-FFF2-40B4-BE49-F238E27FC236}">
                <a16:creationId xmlns:a16="http://schemas.microsoft.com/office/drawing/2014/main" id="{C12C71AC-A45C-AA19-7767-A1138A70773D}"/>
              </a:ext>
            </a:extLst>
          </p:cNvPr>
          <p:cNvSpPr txBox="1"/>
          <p:nvPr/>
        </p:nvSpPr>
        <p:spPr>
          <a:xfrm>
            <a:off x="2190613" y="493381"/>
            <a:ext cx="451279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29 June 2012</a:t>
            </a:r>
          </a:p>
        </p:txBody>
      </p:sp>
    </p:spTree>
    <p:extLst>
      <p:ext uri="{BB962C8B-B14F-4D97-AF65-F5344CB8AC3E}">
        <p14:creationId xmlns:p14="http://schemas.microsoft.com/office/powerpoint/2010/main" val="1032411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3590"/>
            <a:ext cx="9144000" cy="6124410"/>
          </a:xfrm>
          <a:prstGeom prst="rect">
            <a:avLst/>
          </a:prstGeom>
        </p:spPr>
      </p:pic>
      <p:sp>
        <p:nvSpPr>
          <p:cNvPr id="5" name="TextBox 4"/>
          <p:cNvSpPr txBox="1"/>
          <p:nvPr/>
        </p:nvSpPr>
        <p:spPr>
          <a:xfrm>
            <a:off x="207034" y="155275"/>
            <a:ext cx="8453887" cy="523220"/>
          </a:xfrm>
          <a:prstGeom prst="rect">
            <a:avLst/>
          </a:prstGeom>
          <a:noFill/>
        </p:spPr>
        <p:txBody>
          <a:bodyPr wrap="square" rtlCol="0">
            <a:spAutoFit/>
          </a:bodyPr>
          <a:lstStyle/>
          <a:p>
            <a:pPr algn="ctr"/>
            <a:r>
              <a:rPr lang="en-US" sz="2800" dirty="0">
                <a:solidFill>
                  <a:srgbClr val="0000FF"/>
                </a:solidFill>
                <a:latin typeface="Arial" panose="020B0604020202020204" pitchFamily="34" charset="0"/>
                <a:cs typeface="Arial" panose="020B0604020202020204" pitchFamily="34" charset="0"/>
              </a:rPr>
              <a:t>Quasi-Equilibrium Convection</a:t>
            </a:r>
          </a:p>
        </p:txBody>
      </p:sp>
      <p:sp>
        <p:nvSpPr>
          <p:cNvPr id="2" name="TextBox 1">
            <a:extLst>
              <a:ext uri="{FF2B5EF4-FFF2-40B4-BE49-F238E27FC236}">
                <a16:creationId xmlns:a16="http://schemas.microsoft.com/office/drawing/2014/main" id="{7B380717-F930-F2C0-95BC-7A4FF9C9CAEA}"/>
              </a:ext>
            </a:extLst>
          </p:cNvPr>
          <p:cNvSpPr txBox="1"/>
          <p:nvPr/>
        </p:nvSpPr>
        <p:spPr>
          <a:xfrm>
            <a:off x="2776092" y="5703488"/>
            <a:ext cx="5742958" cy="707886"/>
          </a:xfrm>
          <a:prstGeom prst="rect">
            <a:avLst/>
          </a:prstGeom>
          <a:noFill/>
        </p:spPr>
        <p:txBody>
          <a:bodyPr wrap="square" rtlCol="0">
            <a:spAutoFit/>
          </a:bodyPr>
          <a:lstStyle/>
          <a:p>
            <a:r>
              <a:rPr lang="en-US" sz="2000" dirty="0">
                <a:solidFill>
                  <a:schemeClr val="bg2">
                    <a:lumMod val="75000"/>
                  </a:schemeClr>
                </a:solidFill>
                <a:latin typeface="Franklin Gothic Medium" panose="020B0603020102020204" pitchFamily="34" charset="0"/>
                <a:cs typeface="Arial" panose="020B0604020202020204" pitchFamily="34" charset="0"/>
              </a:rPr>
              <a:t>A tropical </a:t>
            </a:r>
            <a:r>
              <a:rPr lang="en-US" sz="2000" dirty="0" err="1">
                <a:solidFill>
                  <a:schemeClr val="bg2">
                    <a:lumMod val="75000"/>
                  </a:schemeClr>
                </a:solidFill>
                <a:latin typeface="Franklin Gothic Medium" panose="020B0603020102020204" pitchFamily="34" charset="0"/>
                <a:cs typeface="Arial" panose="020B0604020202020204" pitchFamily="34" charset="0"/>
              </a:rPr>
              <a:t>meteorologists’s</a:t>
            </a:r>
            <a:r>
              <a:rPr lang="en-US" sz="2000" dirty="0">
                <a:solidFill>
                  <a:schemeClr val="bg2">
                    <a:lumMod val="75000"/>
                  </a:schemeClr>
                </a:solidFill>
                <a:latin typeface="Franklin Gothic Medium" panose="020B0603020102020204" pitchFamily="34" charset="0"/>
                <a:cs typeface="Arial" panose="020B0604020202020204" pitchFamily="34" charset="0"/>
              </a:rPr>
              <a:t> heart </a:t>
            </a:r>
            <a:r>
              <a:rPr lang="en-US" sz="2000" dirty="0" err="1">
                <a:solidFill>
                  <a:schemeClr val="bg2">
                    <a:lumMod val="75000"/>
                  </a:schemeClr>
                </a:solidFill>
                <a:latin typeface="Franklin Gothic Medium" panose="020B0603020102020204" pitchFamily="34" charset="0"/>
                <a:cs typeface="Arial" panose="020B0604020202020204" pitchFamily="34" charset="0"/>
              </a:rPr>
              <a:t>knoweth</a:t>
            </a:r>
            <a:r>
              <a:rPr lang="en-US" sz="2000" dirty="0">
                <a:solidFill>
                  <a:schemeClr val="bg2">
                    <a:lumMod val="75000"/>
                  </a:schemeClr>
                </a:solidFill>
                <a:latin typeface="Franklin Gothic Medium" panose="020B0603020102020204" pitchFamily="34" charset="0"/>
                <a:cs typeface="Arial" panose="020B0604020202020204" pitchFamily="34" charset="0"/>
              </a:rPr>
              <a:t> its own bitterness, but a stranger </a:t>
            </a:r>
            <a:r>
              <a:rPr lang="en-US" sz="2000" dirty="0" err="1">
                <a:solidFill>
                  <a:schemeClr val="bg2">
                    <a:lumMod val="75000"/>
                  </a:schemeClr>
                </a:solidFill>
                <a:latin typeface="Franklin Gothic Medium" panose="020B0603020102020204" pitchFamily="34" charset="0"/>
                <a:cs typeface="Arial" panose="020B0604020202020204" pitchFamily="34" charset="0"/>
              </a:rPr>
              <a:t>meddleth</a:t>
            </a:r>
            <a:r>
              <a:rPr lang="en-US" sz="2000" dirty="0">
                <a:solidFill>
                  <a:schemeClr val="bg2">
                    <a:lumMod val="75000"/>
                  </a:schemeClr>
                </a:solidFill>
                <a:latin typeface="Franklin Gothic Medium" panose="020B0603020102020204" pitchFamily="34" charset="0"/>
                <a:cs typeface="Arial" panose="020B0604020202020204" pitchFamily="34" charset="0"/>
              </a:rPr>
              <a:t> not with its joy</a:t>
            </a:r>
          </a:p>
        </p:txBody>
      </p:sp>
    </p:spTree>
    <p:extLst>
      <p:ext uri="{BB962C8B-B14F-4D97-AF65-F5344CB8AC3E}">
        <p14:creationId xmlns:p14="http://schemas.microsoft.com/office/powerpoint/2010/main" val="343931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35ED7B-D727-195E-6351-F8F8F5A8086B}"/>
              </a:ext>
            </a:extLst>
          </p:cNvPr>
          <p:cNvSpPr txBox="1"/>
          <p:nvPr/>
        </p:nvSpPr>
        <p:spPr>
          <a:xfrm>
            <a:off x="401285" y="6231548"/>
            <a:ext cx="8538784" cy="523220"/>
          </a:xfrm>
          <a:prstGeom prst="rect">
            <a:avLst/>
          </a:prstGeom>
          <a:noFill/>
        </p:spPr>
        <p:txBody>
          <a:bodyPr wrap="square">
            <a:spAutoFit/>
          </a:bodyPr>
          <a:lstStyle/>
          <a:p>
            <a:r>
              <a:rPr lang="en-US" sz="1400" dirty="0" err="1"/>
              <a:t>Reichle</a:t>
            </a:r>
            <a:r>
              <a:rPr lang="en-US" sz="1400" dirty="0"/>
              <a:t>, Rolf H., et al. </a:t>
            </a:r>
            <a:r>
              <a:rPr lang="en-US" sz="1400" i="1" dirty="0"/>
              <a:t>Soil Moisture Active Passive (SMAP) Project Assessment Report for Version 6 of the L4_SM Data Product</a:t>
            </a:r>
            <a:r>
              <a:rPr lang="en-US" sz="1400" dirty="0"/>
              <a:t>. Technical Report Series on Global Modeling and Data Assimilation 60 (2022).</a:t>
            </a:r>
          </a:p>
        </p:txBody>
      </p:sp>
      <p:pic>
        <p:nvPicPr>
          <p:cNvPr id="7" name="Picture 6">
            <a:extLst>
              <a:ext uri="{FF2B5EF4-FFF2-40B4-BE49-F238E27FC236}">
                <a16:creationId xmlns:a16="http://schemas.microsoft.com/office/drawing/2014/main" id="{04AB3075-AF65-C18A-3C02-FFECA2272E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99910"/>
            <a:ext cx="9144000" cy="4681846"/>
          </a:xfrm>
          <a:prstGeom prst="rect">
            <a:avLst/>
          </a:prstGeom>
        </p:spPr>
      </p:pic>
      <p:sp>
        <p:nvSpPr>
          <p:cNvPr id="8" name="TextBox 7">
            <a:extLst>
              <a:ext uri="{FF2B5EF4-FFF2-40B4-BE49-F238E27FC236}">
                <a16:creationId xmlns:a16="http://schemas.microsoft.com/office/drawing/2014/main" id="{04E19863-90AA-43BB-9192-067CD76B2071}"/>
              </a:ext>
            </a:extLst>
          </p:cNvPr>
          <p:cNvSpPr txBox="1"/>
          <p:nvPr/>
        </p:nvSpPr>
        <p:spPr>
          <a:xfrm>
            <a:off x="217088" y="164460"/>
            <a:ext cx="8334854" cy="830997"/>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NASA Soil Moisture Active-Passive (SMAP) program</a:t>
            </a:r>
          </a:p>
          <a:p>
            <a:pPr algn="ctr"/>
            <a:r>
              <a:rPr lang="en-US" sz="2400" dirty="0">
                <a:latin typeface="Arial" panose="020B0604020202020204" pitchFamily="34" charset="0"/>
                <a:cs typeface="Arial" panose="020B0604020202020204" pitchFamily="34" charset="0"/>
              </a:rPr>
              <a:t>Surface Soil Moisture, April 2015-March 2021</a:t>
            </a:r>
          </a:p>
        </p:txBody>
      </p:sp>
      <p:sp>
        <p:nvSpPr>
          <p:cNvPr id="9" name="Oval 8">
            <a:extLst>
              <a:ext uri="{FF2B5EF4-FFF2-40B4-BE49-F238E27FC236}">
                <a16:creationId xmlns:a16="http://schemas.microsoft.com/office/drawing/2014/main" id="{C17D22F3-4811-8641-33D1-1A56AB753272}"/>
              </a:ext>
            </a:extLst>
          </p:cNvPr>
          <p:cNvSpPr/>
          <p:nvPr/>
        </p:nvSpPr>
        <p:spPr>
          <a:xfrm>
            <a:off x="2302446" y="1986682"/>
            <a:ext cx="467068" cy="5525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5C7FB92-0571-8D0D-F691-7CDD39AC8C3E}"/>
              </a:ext>
            </a:extLst>
          </p:cNvPr>
          <p:cNvSpPr/>
          <p:nvPr/>
        </p:nvSpPr>
        <p:spPr>
          <a:xfrm>
            <a:off x="3164219" y="3631286"/>
            <a:ext cx="434175" cy="657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C1CE62C-031E-E9FA-AB71-35814E7A6B28}"/>
              </a:ext>
            </a:extLst>
          </p:cNvPr>
          <p:cNvSpPr/>
          <p:nvPr/>
        </p:nvSpPr>
        <p:spPr>
          <a:xfrm>
            <a:off x="7696748" y="3749698"/>
            <a:ext cx="322343" cy="53943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001F6A3-9CE8-92D7-CA26-B1D3EF1DA968}"/>
              </a:ext>
            </a:extLst>
          </p:cNvPr>
          <p:cNvSpPr/>
          <p:nvPr/>
        </p:nvSpPr>
        <p:spPr>
          <a:xfrm>
            <a:off x="6170555" y="2447171"/>
            <a:ext cx="374970" cy="2499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B244507-469D-23EF-8FAE-4A16ABE1309A}"/>
              </a:ext>
            </a:extLst>
          </p:cNvPr>
          <p:cNvSpPr/>
          <p:nvPr/>
        </p:nvSpPr>
        <p:spPr>
          <a:xfrm rot="-1800000">
            <a:off x="6567810" y="2090782"/>
            <a:ext cx="848616" cy="5496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EF447C-5CB1-F58E-B0F3-BB994C8AD8EC}"/>
              </a:ext>
            </a:extLst>
          </p:cNvPr>
          <p:cNvSpPr/>
          <p:nvPr/>
        </p:nvSpPr>
        <p:spPr>
          <a:xfrm>
            <a:off x="5229842" y="2830546"/>
            <a:ext cx="381549" cy="7102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704D7D4-2102-E734-CFF8-22D1A0E1D6B2}"/>
              </a:ext>
            </a:extLst>
          </p:cNvPr>
          <p:cNvSpPr/>
          <p:nvPr/>
        </p:nvSpPr>
        <p:spPr>
          <a:xfrm>
            <a:off x="4384515" y="1841958"/>
            <a:ext cx="937425" cy="605214"/>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EF20A08-EC3E-99F5-416E-04BE573108C5}"/>
              </a:ext>
            </a:extLst>
          </p:cNvPr>
          <p:cNvSpPr/>
          <p:nvPr/>
        </p:nvSpPr>
        <p:spPr>
          <a:xfrm>
            <a:off x="5177215" y="3745286"/>
            <a:ext cx="243401" cy="467068"/>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003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8" name="Rectangle 6"/>
          <p:cNvSpPr>
            <a:spLocks noGrp="1" noChangeArrowheads="1"/>
          </p:cNvSpPr>
          <p:nvPr>
            <p:ph type="title"/>
          </p:nvPr>
        </p:nvSpPr>
        <p:spPr/>
        <p:txBody>
          <a:bodyPr/>
          <a:lstStyle/>
          <a:p>
            <a:pPr eaLnBrk="1" hangingPunct="1">
              <a:defRPr/>
            </a:pPr>
            <a:r>
              <a:rPr lang="en-US" sz="3200" dirty="0">
                <a:solidFill>
                  <a:srgbClr val="0000FF"/>
                </a:solidFill>
                <a:effectLst>
                  <a:outerShdw blurRad="38100" dist="38100" dir="2700000" algn="tl">
                    <a:srgbClr val="C0C0C0"/>
                  </a:outerShdw>
                </a:effectLst>
              </a:rPr>
              <a:t>Global Distribution of Tornadoes</a:t>
            </a:r>
          </a:p>
        </p:txBody>
      </p:sp>
      <p:pic>
        <p:nvPicPr>
          <p:cNvPr id="59395" name="Picture 9" descr="tornado_agri_map"/>
          <p:cNvPicPr>
            <a:picLocks noGrp="1" noChangeAspect="1" noChangeArrowheads="1"/>
          </p:cNvPicPr>
          <p:nvPr>
            <p:ph idx="1"/>
          </p:nvPr>
        </p:nvPicPr>
        <p:blipFill>
          <a:blip r:embed="rId3" cstate="print"/>
          <a:srcRect/>
          <a:stretch>
            <a:fillRect/>
          </a:stretch>
        </p:blipFill>
        <p:spPr>
          <a:xfrm>
            <a:off x="533400" y="1828800"/>
            <a:ext cx="8153400" cy="4216400"/>
          </a:xfrm>
          <a:noFill/>
        </p:spPr>
      </p:pic>
    </p:spTree>
    <p:extLst>
      <p:ext uri="{BB962C8B-B14F-4D97-AF65-F5344CB8AC3E}">
        <p14:creationId xmlns:p14="http://schemas.microsoft.com/office/powerpoint/2010/main" val="3633929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94331"/>
          </a:xfrm>
        </p:spPr>
        <p:txBody>
          <a:bodyPr/>
          <a:lstStyle/>
          <a:p>
            <a:r>
              <a:rPr lang="en-US" dirty="0">
                <a:solidFill>
                  <a:srgbClr val="0000FF"/>
                </a:solidFill>
              </a:rPr>
              <a:t>Summary</a:t>
            </a:r>
          </a:p>
        </p:txBody>
      </p:sp>
      <p:sp>
        <p:nvSpPr>
          <p:cNvPr id="3" name="Content Placeholder 2"/>
          <p:cNvSpPr>
            <a:spLocks noGrp="1"/>
          </p:cNvSpPr>
          <p:nvPr>
            <p:ph idx="1"/>
          </p:nvPr>
        </p:nvSpPr>
        <p:spPr>
          <a:xfrm>
            <a:off x="628650" y="1259457"/>
            <a:ext cx="7886700" cy="5292647"/>
          </a:xfrm>
        </p:spPr>
        <p:txBody>
          <a:bodyPr>
            <a:normAutofit fontScale="92500" lnSpcReduction="10000"/>
          </a:bodyPr>
          <a:lstStyle/>
          <a:p>
            <a:pPr>
              <a:spcAft>
                <a:spcPts val="1200"/>
              </a:spcAft>
            </a:pPr>
            <a:r>
              <a:rPr lang="en-US" dirty="0"/>
              <a:t>  Large CAPE occurs when deep dry-adiabatic layers are 	advected over moist and/or vegetated soils (connection to 	agriculture?) </a:t>
            </a:r>
          </a:p>
          <a:p>
            <a:pPr>
              <a:spcAft>
                <a:spcPts val="1200"/>
              </a:spcAft>
            </a:pPr>
            <a:r>
              <a:rPr lang="en-US" dirty="0"/>
              <a:t>  Imposing a diurnal cycle limits the growth of peak CAPE with 	surface temperature</a:t>
            </a:r>
          </a:p>
          <a:p>
            <a:pPr>
              <a:spcAft>
                <a:spcPts val="1200"/>
              </a:spcAft>
            </a:pPr>
            <a:r>
              <a:rPr lang="en-US" dirty="0"/>
              <a:t> Diurnal peak values of CAPE increase monotonically with 	potential temperature of the desert-modified air</a:t>
            </a:r>
          </a:p>
          <a:p>
            <a:pPr>
              <a:spcAft>
                <a:spcPts val="1200"/>
              </a:spcAft>
            </a:pPr>
            <a:r>
              <a:rPr lang="en-US" dirty="0"/>
              <a:t>  Peak CAPE also increases with surface wind speed and soil 	moisture, though it also large for very low wind speed</a:t>
            </a:r>
          </a:p>
          <a:p>
            <a:pPr>
              <a:spcAft>
                <a:spcPts val="1200"/>
              </a:spcAft>
            </a:pPr>
            <a:r>
              <a:rPr lang="en-US" dirty="0"/>
              <a:t>  Coupling to soil thermodynamics and vegetation physics is 	important</a:t>
            </a:r>
          </a:p>
          <a:p>
            <a:pPr>
              <a:spcAft>
                <a:spcPts val="1200"/>
              </a:spcAft>
            </a:pPr>
            <a:r>
              <a:rPr lang="en-US" dirty="0"/>
              <a:t>  Dependence on soil moisture may offer a degree of seasonal 	predictability of CAPE</a:t>
            </a:r>
          </a:p>
          <a:p>
            <a:pPr>
              <a:spcAft>
                <a:spcPts val="1200"/>
              </a:spcAft>
            </a:pPr>
            <a:r>
              <a:rPr lang="en-US" dirty="0"/>
              <a:t>  Agricultural and other land use practices on regional scales may alter 	severe storm climatology</a:t>
            </a:r>
          </a:p>
          <a:p>
            <a:pPr>
              <a:spcAft>
                <a:spcPts val="1200"/>
              </a:spcAft>
            </a:pPr>
            <a:endParaRPr lang="en-US" dirty="0"/>
          </a:p>
          <a:p>
            <a:pPr marL="0" indent="0">
              <a:buNone/>
            </a:pPr>
            <a:endParaRPr lang="en-US" dirty="0"/>
          </a:p>
        </p:txBody>
      </p:sp>
    </p:spTree>
    <p:extLst>
      <p:ext uri="{BB962C8B-B14F-4D97-AF65-F5344CB8AC3E}">
        <p14:creationId xmlns:p14="http://schemas.microsoft.com/office/powerpoint/2010/main" val="1320415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811C5-AD35-1F70-4A05-E317BD1C668B}"/>
              </a:ext>
            </a:extLst>
          </p:cNvPr>
          <p:cNvSpPr>
            <a:spLocks noGrp="1"/>
          </p:cNvSpPr>
          <p:nvPr>
            <p:ph type="title"/>
          </p:nvPr>
        </p:nvSpPr>
        <p:spPr/>
        <p:txBody>
          <a:bodyPr/>
          <a:lstStyle/>
          <a:p>
            <a:r>
              <a:rPr lang="en-US" dirty="0"/>
              <a:t>Summary (continued)</a:t>
            </a:r>
          </a:p>
        </p:txBody>
      </p:sp>
      <p:sp>
        <p:nvSpPr>
          <p:cNvPr id="3" name="Content Placeholder 2">
            <a:extLst>
              <a:ext uri="{FF2B5EF4-FFF2-40B4-BE49-F238E27FC236}">
                <a16:creationId xmlns:a16="http://schemas.microsoft.com/office/drawing/2014/main" id="{8946DF3E-D778-B92F-3677-C86AFF1F2652}"/>
              </a:ext>
            </a:extLst>
          </p:cNvPr>
          <p:cNvSpPr>
            <a:spLocks noGrp="1"/>
          </p:cNvSpPr>
          <p:nvPr>
            <p:ph idx="1"/>
          </p:nvPr>
        </p:nvSpPr>
        <p:spPr/>
        <p:txBody>
          <a:bodyPr/>
          <a:lstStyle/>
          <a:p>
            <a:r>
              <a:rPr lang="en-US" dirty="0"/>
              <a:t>  Global model climatology of severe convective environments 	likely to be sensitive to soil moisture and soil-precipitation 	feedbacks</a:t>
            </a:r>
          </a:p>
          <a:p>
            <a:r>
              <a:rPr lang="en-US" dirty="0"/>
              <a:t>  Global warming increases CAPE, unless previously moist 	soils dry out too much or lose too much vegetation</a:t>
            </a:r>
          </a:p>
          <a:p>
            <a:r>
              <a:rPr lang="en-US" dirty="0"/>
              <a:t>  We should develop improved severe weather proxies for 	application to climate models or regional models driven by 	climate models, for use in assessments of current and 	future risks from severe convective storms. AI/ML should 	be helpful in this endeavor, but no substitute for thoroughly 	understanding the physics</a:t>
            </a:r>
          </a:p>
        </p:txBody>
      </p:sp>
    </p:spTree>
    <p:extLst>
      <p:ext uri="{BB962C8B-B14F-4D97-AF65-F5344CB8AC3E}">
        <p14:creationId xmlns:p14="http://schemas.microsoft.com/office/powerpoint/2010/main" val="95248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92590"/>
            <a:ext cx="7886700" cy="1325563"/>
          </a:xfrm>
        </p:spPr>
        <p:txBody>
          <a:bodyPr/>
          <a:lstStyle/>
          <a:p>
            <a:r>
              <a:rPr lang="en-US" dirty="0"/>
              <a:t>Spare Slides</a:t>
            </a:r>
          </a:p>
        </p:txBody>
      </p:sp>
    </p:spTree>
    <p:extLst>
      <p:ext uri="{BB962C8B-B14F-4D97-AF65-F5344CB8AC3E}">
        <p14:creationId xmlns:p14="http://schemas.microsoft.com/office/powerpoint/2010/main" val="40295739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E9F16-C867-67DF-5C51-8F346EB4322B}"/>
              </a:ext>
            </a:extLst>
          </p:cNvPr>
          <p:cNvPicPr>
            <a:picLocks noChangeAspect="1"/>
          </p:cNvPicPr>
          <p:nvPr/>
        </p:nvPicPr>
        <p:blipFill>
          <a:blip r:embed="rId2"/>
          <a:stretch>
            <a:fillRect/>
          </a:stretch>
        </p:blipFill>
        <p:spPr>
          <a:xfrm>
            <a:off x="0" y="382905"/>
            <a:ext cx="9144000" cy="6092190"/>
          </a:xfrm>
          <a:prstGeom prst="rect">
            <a:avLst/>
          </a:prstGeom>
        </p:spPr>
      </p:pic>
    </p:spTree>
    <p:extLst>
      <p:ext uri="{BB962C8B-B14F-4D97-AF65-F5344CB8AC3E}">
        <p14:creationId xmlns:p14="http://schemas.microsoft.com/office/powerpoint/2010/main" val="4125124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375046-EB5D-E743-FA73-4EAFFCEA4C22}"/>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41753045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006D7-8BF2-9D96-6702-726709002D29}"/>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2103713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BA8A5-E06E-2BD8-0EBF-7B67E4D4E102}"/>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207937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5284" y="553673"/>
            <a:ext cx="7852096" cy="461665"/>
          </a:xfrm>
          <a:prstGeom prst="rect">
            <a:avLst/>
          </a:prstGeom>
          <a:noFill/>
        </p:spPr>
        <p:txBody>
          <a:bodyPr wrap="square" rtlCol="0">
            <a:spAutoFit/>
          </a:bodyPr>
          <a:lstStyle/>
          <a:p>
            <a:r>
              <a:rPr lang="en-US" sz="2400" dirty="0">
                <a:solidFill>
                  <a:srgbClr val="0000FF"/>
                </a:solidFill>
                <a:latin typeface="Arial" panose="020B0604020202020204" pitchFamily="34" charset="0"/>
                <a:cs typeface="Arial" panose="020B0604020202020204" pitchFamily="34" charset="0"/>
              </a:rPr>
              <a:t>Formalized by very simple model whose variables are:</a:t>
            </a:r>
          </a:p>
        </p:txBody>
      </p:sp>
      <p:sp>
        <p:nvSpPr>
          <p:cNvPr id="3" name="TextBox 2"/>
          <p:cNvSpPr txBox="1"/>
          <p:nvPr/>
        </p:nvSpPr>
        <p:spPr>
          <a:xfrm>
            <a:off x="4024618" y="6373826"/>
            <a:ext cx="5054367" cy="400110"/>
          </a:xfrm>
          <a:prstGeom prst="rect">
            <a:avLst/>
          </a:prstGeom>
          <a:noFill/>
        </p:spPr>
        <p:txBody>
          <a:bodyPr wrap="square" rtlCol="0">
            <a:spAutoFit/>
          </a:bodyPr>
          <a:lstStyle/>
          <a:p>
            <a:r>
              <a:rPr lang="en-US" sz="2000" dirty="0" err="1">
                <a:latin typeface="Arial" panose="020B0604020202020204" pitchFamily="34" charset="0"/>
                <a:cs typeface="Arial" panose="020B0604020202020204" pitchFamily="34" charset="0"/>
              </a:rPr>
              <a:t>Agard</a:t>
            </a:r>
            <a:r>
              <a:rPr lang="en-US" sz="2000" dirty="0">
                <a:latin typeface="Arial" panose="020B0604020202020204" pitchFamily="34" charset="0"/>
                <a:cs typeface="Arial" panose="020B0604020202020204" pitchFamily="34" charset="0"/>
              </a:rPr>
              <a:t> and Emanuel, </a:t>
            </a:r>
            <a:r>
              <a:rPr lang="en-US" sz="2000" i="1" dirty="0">
                <a:latin typeface="Arial" panose="020B0604020202020204" pitchFamily="34" charset="0"/>
                <a:cs typeface="Arial" panose="020B0604020202020204" pitchFamily="34" charset="0"/>
              </a:rPr>
              <a:t>J. Atmos. Sci</a:t>
            </a:r>
            <a:r>
              <a:rPr lang="en-US" sz="2000" dirty="0">
                <a:latin typeface="Arial" panose="020B0604020202020204" pitchFamily="34" charset="0"/>
                <a:cs typeface="Arial" panose="020B0604020202020204" pitchFamily="34" charset="0"/>
              </a:rPr>
              <a:t>., 2017</a:t>
            </a:r>
          </a:p>
        </p:txBody>
      </p:sp>
      <p:graphicFrame>
        <p:nvGraphicFramePr>
          <p:cNvPr id="4" name="Object 3"/>
          <p:cNvGraphicFramePr>
            <a:graphicFrameLocks noChangeAspect="1"/>
          </p:cNvGraphicFramePr>
          <p:nvPr/>
        </p:nvGraphicFramePr>
        <p:xfrm>
          <a:off x="1274717" y="2295945"/>
          <a:ext cx="3181467" cy="643443"/>
        </p:xfrm>
        <a:graphic>
          <a:graphicData uri="http://schemas.openxmlformats.org/presentationml/2006/ole">
            <mc:AlternateContent xmlns:mc="http://schemas.openxmlformats.org/markup-compatibility/2006">
              <mc:Choice xmlns:v="urn:schemas-microsoft-com:vml" Requires="v">
                <p:oleObj name="Equation" r:id="rId2" imgW="1130040" imgH="228600" progId="Equation.DSMT4">
                  <p:embed/>
                </p:oleObj>
              </mc:Choice>
              <mc:Fallback>
                <p:oleObj name="Equation" r:id="rId2" imgW="1130040" imgH="228600" progId="Equation.DSMT4">
                  <p:embed/>
                  <p:pic>
                    <p:nvPicPr>
                      <p:cNvPr id="4" name="Object 3"/>
                      <p:cNvPicPr/>
                      <p:nvPr/>
                    </p:nvPicPr>
                    <p:blipFill>
                      <a:blip r:embed="rId3"/>
                      <a:stretch>
                        <a:fillRect/>
                      </a:stretch>
                    </p:blipFill>
                    <p:spPr>
                      <a:xfrm>
                        <a:off x="1274717" y="2295945"/>
                        <a:ext cx="3181467" cy="643443"/>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1274717" y="1571992"/>
          <a:ext cx="2064325" cy="609145"/>
        </p:xfrm>
        <a:graphic>
          <a:graphicData uri="http://schemas.openxmlformats.org/presentationml/2006/ole">
            <mc:AlternateContent xmlns:mc="http://schemas.openxmlformats.org/markup-compatibility/2006">
              <mc:Choice xmlns:v="urn:schemas-microsoft-com:vml" Requires="v">
                <p:oleObj name="Equation" r:id="rId4" imgW="774360" imgH="228600" progId="Equation.DSMT4">
                  <p:embed/>
                </p:oleObj>
              </mc:Choice>
              <mc:Fallback>
                <p:oleObj name="Equation" r:id="rId4" imgW="774360" imgH="228600" progId="Equation.DSMT4">
                  <p:embed/>
                  <p:pic>
                    <p:nvPicPr>
                      <p:cNvPr id="5" name="Object 4"/>
                      <p:cNvPicPr/>
                      <p:nvPr/>
                    </p:nvPicPr>
                    <p:blipFill>
                      <a:blip r:embed="rId5"/>
                      <a:stretch>
                        <a:fillRect/>
                      </a:stretch>
                    </p:blipFill>
                    <p:spPr>
                      <a:xfrm>
                        <a:off x="1274717" y="1571992"/>
                        <a:ext cx="2064325" cy="609145"/>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1274717" y="3013285"/>
          <a:ext cx="394692" cy="570111"/>
        </p:xfrm>
        <a:graphic>
          <a:graphicData uri="http://schemas.openxmlformats.org/presentationml/2006/ole">
            <mc:AlternateContent xmlns:mc="http://schemas.openxmlformats.org/markup-compatibility/2006">
              <mc:Choice xmlns:v="urn:schemas-microsoft-com:vml" Requires="v">
                <p:oleObj name="Equation" r:id="rId6" imgW="114120" imgH="164880" progId="Equation.DSMT4">
                  <p:embed/>
                </p:oleObj>
              </mc:Choice>
              <mc:Fallback>
                <p:oleObj name="Equation" r:id="rId6" imgW="114120" imgH="164880" progId="Equation.DSMT4">
                  <p:embed/>
                  <p:pic>
                    <p:nvPicPr>
                      <p:cNvPr id="6" name="Object 5"/>
                      <p:cNvPicPr/>
                      <p:nvPr/>
                    </p:nvPicPr>
                    <p:blipFill>
                      <a:blip r:embed="rId7"/>
                      <a:stretch>
                        <a:fillRect/>
                      </a:stretch>
                    </p:blipFill>
                    <p:spPr>
                      <a:xfrm>
                        <a:off x="1274717" y="3013285"/>
                        <a:ext cx="394692" cy="570111"/>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1274717" y="3377083"/>
          <a:ext cx="1527984" cy="1136193"/>
        </p:xfrm>
        <a:graphic>
          <a:graphicData uri="http://schemas.openxmlformats.org/presentationml/2006/ole">
            <mc:AlternateContent xmlns:mc="http://schemas.openxmlformats.org/markup-compatibility/2006">
              <mc:Choice xmlns:v="urn:schemas-microsoft-com:vml" Requires="v">
                <p:oleObj name="Equation" r:id="rId8" imgW="495000" imgH="368280" progId="Equation.DSMT4">
                  <p:embed/>
                </p:oleObj>
              </mc:Choice>
              <mc:Fallback>
                <p:oleObj name="Equation" r:id="rId8" imgW="495000" imgH="368280" progId="Equation.DSMT4">
                  <p:embed/>
                  <p:pic>
                    <p:nvPicPr>
                      <p:cNvPr id="7" name="Object 6"/>
                      <p:cNvPicPr/>
                      <p:nvPr/>
                    </p:nvPicPr>
                    <p:blipFill>
                      <a:blip r:embed="rId9"/>
                      <a:stretch>
                        <a:fillRect/>
                      </a:stretch>
                    </p:blipFill>
                    <p:spPr>
                      <a:xfrm>
                        <a:off x="1274717" y="3377083"/>
                        <a:ext cx="1527984" cy="1136193"/>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1274717" y="4513276"/>
          <a:ext cx="500933" cy="616533"/>
        </p:xfrm>
        <a:graphic>
          <a:graphicData uri="http://schemas.openxmlformats.org/presentationml/2006/ole">
            <mc:AlternateContent xmlns:mc="http://schemas.openxmlformats.org/markup-compatibility/2006">
              <mc:Choice xmlns:v="urn:schemas-microsoft-com:vml" Requires="v">
                <p:oleObj name="Equation" r:id="rId10" imgW="164880" imgH="203040" progId="Equation.DSMT4">
                  <p:embed/>
                </p:oleObj>
              </mc:Choice>
              <mc:Fallback>
                <p:oleObj name="Equation" r:id="rId10" imgW="164880" imgH="203040" progId="Equation.DSMT4">
                  <p:embed/>
                  <p:pic>
                    <p:nvPicPr>
                      <p:cNvPr id="8" name="Object 7"/>
                      <p:cNvPicPr/>
                      <p:nvPr/>
                    </p:nvPicPr>
                    <p:blipFill>
                      <a:blip r:embed="rId11"/>
                      <a:stretch>
                        <a:fillRect/>
                      </a:stretch>
                    </p:blipFill>
                    <p:spPr>
                      <a:xfrm>
                        <a:off x="1274717" y="4513276"/>
                        <a:ext cx="500933" cy="616533"/>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1274717" y="5253009"/>
          <a:ext cx="539750" cy="615950"/>
        </p:xfrm>
        <a:graphic>
          <a:graphicData uri="http://schemas.openxmlformats.org/presentationml/2006/ole">
            <mc:AlternateContent xmlns:mc="http://schemas.openxmlformats.org/markup-compatibility/2006">
              <mc:Choice xmlns:v="urn:schemas-microsoft-com:vml" Requires="v">
                <p:oleObj name="Equation" r:id="rId12" imgW="177480" imgH="203040" progId="Equation.DSMT4">
                  <p:embed/>
                </p:oleObj>
              </mc:Choice>
              <mc:Fallback>
                <p:oleObj name="Equation" r:id="rId12" imgW="177480" imgH="203040" progId="Equation.DSMT4">
                  <p:embed/>
                  <p:pic>
                    <p:nvPicPr>
                      <p:cNvPr id="9" name="Object 8"/>
                      <p:cNvPicPr/>
                      <p:nvPr/>
                    </p:nvPicPr>
                    <p:blipFill>
                      <a:blip r:embed="rId13"/>
                      <a:stretch>
                        <a:fillRect/>
                      </a:stretch>
                    </p:blipFill>
                    <p:spPr>
                      <a:xfrm>
                        <a:off x="1274717" y="5253009"/>
                        <a:ext cx="539750" cy="615950"/>
                      </a:xfrm>
                      <a:prstGeom prst="rect">
                        <a:avLst/>
                      </a:prstGeom>
                    </p:spPr>
                  </p:pic>
                </p:oleObj>
              </mc:Fallback>
            </mc:AlternateContent>
          </a:graphicData>
        </a:graphic>
      </p:graphicFrame>
      <p:sp>
        <p:nvSpPr>
          <p:cNvPr id="10" name="TextBox 9"/>
          <p:cNvSpPr txBox="1"/>
          <p:nvPr/>
        </p:nvSpPr>
        <p:spPr>
          <a:xfrm>
            <a:off x="4817891" y="1614201"/>
            <a:ext cx="3467819"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Dry static energy</a:t>
            </a:r>
          </a:p>
        </p:txBody>
      </p:sp>
      <p:sp>
        <p:nvSpPr>
          <p:cNvPr id="11" name="TextBox 10"/>
          <p:cNvSpPr txBox="1"/>
          <p:nvPr/>
        </p:nvSpPr>
        <p:spPr>
          <a:xfrm>
            <a:off x="4817891" y="2364197"/>
            <a:ext cx="2596551"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Moist static energy</a:t>
            </a:r>
          </a:p>
        </p:txBody>
      </p:sp>
      <p:sp>
        <p:nvSpPr>
          <p:cNvPr id="12" name="TextBox 11"/>
          <p:cNvSpPr txBox="1"/>
          <p:nvPr/>
        </p:nvSpPr>
        <p:spPr>
          <a:xfrm>
            <a:off x="4817890" y="3098285"/>
            <a:ext cx="2596551"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PBL depth</a:t>
            </a:r>
          </a:p>
        </p:txBody>
      </p:sp>
      <p:sp>
        <p:nvSpPr>
          <p:cNvPr id="13" name="TextBox 12"/>
          <p:cNvSpPr txBox="1"/>
          <p:nvPr/>
        </p:nvSpPr>
        <p:spPr>
          <a:xfrm>
            <a:off x="4817890" y="3745124"/>
            <a:ext cx="2596551"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Entrainment velocity</a:t>
            </a:r>
          </a:p>
        </p:txBody>
      </p:sp>
      <p:sp>
        <p:nvSpPr>
          <p:cNvPr id="14" name="TextBox 13"/>
          <p:cNvSpPr txBox="1"/>
          <p:nvPr/>
        </p:nvSpPr>
        <p:spPr>
          <a:xfrm>
            <a:off x="4817889" y="4663766"/>
            <a:ext cx="3319432"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Surface sensible heat flux</a:t>
            </a:r>
          </a:p>
        </p:txBody>
      </p:sp>
      <p:sp>
        <p:nvSpPr>
          <p:cNvPr id="16" name="TextBox 15"/>
          <p:cNvSpPr txBox="1"/>
          <p:nvPr/>
        </p:nvSpPr>
        <p:spPr>
          <a:xfrm>
            <a:off x="4817889" y="5360929"/>
            <a:ext cx="3319432"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Surface latent heat flux</a:t>
            </a:r>
          </a:p>
        </p:txBody>
      </p:sp>
    </p:spTree>
    <p:extLst>
      <p:ext uri="{BB962C8B-B14F-4D97-AF65-F5344CB8AC3E}">
        <p14:creationId xmlns:p14="http://schemas.microsoft.com/office/powerpoint/2010/main" val="95344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917" y="1085860"/>
            <a:ext cx="7233357" cy="5427084"/>
          </a:xfrm>
          <a:prstGeom prst="rect">
            <a:avLst/>
          </a:prstGeom>
        </p:spPr>
      </p:pic>
      <p:sp>
        <p:nvSpPr>
          <p:cNvPr id="3" name="TextBox 2"/>
          <p:cNvSpPr txBox="1"/>
          <p:nvPr/>
        </p:nvSpPr>
        <p:spPr>
          <a:xfrm>
            <a:off x="1785668" y="207034"/>
            <a:ext cx="5926347"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Majuro, August 1 2016 0 GMT</a:t>
            </a:r>
          </a:p>
        </p:txBody>
      </p:sp>
    </p:spTree>
    <p:extLst>
      <p:ext uri="{BB962C8B-B14F-4D97-AF65-F5344CB8AC3E}">
        <p14:creationId xmlns:p14="http://schemas.microsoft.com/office/powerpoint/2010/main" val="10957204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2771" y="166720"/>
            <a:ext cx="7886700" cy="833946"/>
          </a:xfrm>
        </p:spPr>
        <p:txBody>
          <a:bodyPr>
            <a:normAutofit/>
          </a:bodyPr>
          <a:lstStyle/>
          <a:p>
            <a:r>
              <a:rPr lang="en-US" sz="2800" dirty="0">
                <a:solidFill>
                  <a:srgbClr val="0000FF"/>
                </a:solidFill>
              </a:rPr>
              <a:t>Boundary Layer Equations</a:t>
            </a:r>
          </a:p>
        </p:txBody>
      </p:sp>
      <p:graphicFrame>
        <p:nvGraphicFramePr>
          <p:cNvPr id="5" name="Object 4"/>
          <p:cNvGraphicFramePr>
            <a:graphicFrameLocks noChangeAspect="1"/>
          </p:cNvGraphicFramePr>
          <p:nvPr/>
        </p:nvGraphicFramePr>
        <p:xfrm>
          <a:off x="432686" y="1019449"/>
          <a:ext cx="3781542" cy="867646"/>
        </p:xfrm>
        <a:graphic>
          <a:graphicData uri="http://schemas.openxmlformats.org/presentationml/2006/ole">
            <mc:AlternateContent xmlns:mc="http://schemas.openxmlformats.org/markup-compatibility/2006">
              <mc:Choice xmlns:v="urn:schemas-microsoft-com:vml" Requires="v">
                <p:oleObj name="Equation" r:id="rId2" imgW="1714320" imgH="393480" progId="Equation.DSMT4">
                  <p:embed/>
                </p:oleObj>
              </mc:Choice>
              <mc:Fallback>
                <p:oleObj name="Equation" r:id="rId2" imgW="1714320" imgH="393480" progId="Equation.DSMT4">
                  <p:embed/>
                  <p:pic>
                    <p:nvPicPr>
                      <p:cNvPr id="5" name="Object 4"/>
                      <p:cNvPicPr/>
                      <p:nvPr/>
                    </p:nvPicPr>
                    <p:blipFill>
                      <a:blip r:embed="rId3"/>
                      <a:stretch>
                        <a:fillRect/>
                      </a:stretch>
                    </p:blipFill>
                    <p:spPr>
                      <a:xfrm>
                        <a:off x="432686" y="1019449"/>
                        <a:ext cx="3781542" cy="867646"/>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454292" y="2033320"/>
          <a:ext cx="4021849" cy="848145"/>
        </p:xfrm>
        <a:graphic>
          <a:graphicData uri="http://schemas.openxmlformats.org/presentationml/2006/ole">
            <mc:AlternateContent xmlns:mc="http://schemas.openxmlformats.org/markup-compatibility/2006">
              <mc:Choice xmlns:v="urn:schemas-microsoft-com:vml" Requires="v">
                <p:oleObj name="Equation" r:id="rId4" imgW="1866600" imgH="393480" progId="Equation.DSMT4">
                  <p:embed/>
                </p:oleObj>
              </mc:Choice>
              <mc:Fallback>
                <p:oleObj name="Equation" r:id="rId4" imgW="1866600" imgH="393480" progId="Equation.DSMT4">
                  <p:embed/>
                  <p:pic>
                    <p:nvPicPr>
                      <p:cNvPr id="6" name="Object 5"/>
                      <p:cNvPicPr/>
                      <p:nvPr/>
                    </p:nvPicPr>
                    <p:blipFill>
                      <a:blip r:embed="rId5"/>
                      <a:stretch>
                        <a:fillRect/>
                      </a:stretch>
                    </p:blipFill>
                    <p:spPr>
                      <a:xfrm>
                        <a:off x="454292" y="2033320"/>
                        <a:ext cx="4021849" cy="848145"/>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525133" y="2964126"/>
          <a:ext cx="2748552" cy="560929"/>
        </p:xfrm>
        <a:graphic>
          <a:graphicData uri="http://schemas.openxmlformats.org/presentationml/2006/ole">
            <mc:AlternateContent xmlns:mc="http://schemas.openxmlformats.org/markup-compatibility/2006">
              <mc:Choice xmlns:v="urn:schemas-microsoft-com:vml" Requires="v">
                <p:oleObj name="Equation" r:id="rId6" imgW="1244520" imgH="253800" progId="Equation.DSMT4">
                  <p:embed/>
                </p:oleObj>
              </mc:Choice>
              <mc:Fallback>
                <p:oleObj name="Equation" r:id="rId6" imgW="1244520" imgH="253800" progId="Equation.DSMT4">
                  <p:embed/>
                  <p:pic>
                    <p:nvPicPr>
                      <p:cNvPr id="7" name="Object 6"/>
                      <p:cNvPicPr/>
                      <p:nvPr/>
                    </p:nvPicPr>
                    <p:blipFill>
                      <a:blip r:embed="rId7"/>
                      <a:stretch>
                        <a:fillRect/>
                      </a:stretch>
                    </p:blipFill>
                    <p:spPr>
                      <a:xfrm>
                        <a:off x="525133" y="2964126"/>
                        <a:ext cx="2748552" cy="560929"/>
                      </a:xfrm>
                      <a:prstGeom prst="rect">
                        <a:avLst/>
                      </a:prstGeom>
                    </p:spPr>
                  </p:pic>
                </p:oleObj>
              </mc:Fallback>
            </mc:AlternateContent>
          </a:graphicData>
        </a:graphic>
      </p:graphicFrame>
      <p:graphicFrame>
        <p:nvGraphicFramePr>
          <p:cNvPr id="9" name="Object 8"/>
          <p:cNvGraphicFramePr>
            <a:graphicFrameLocks noChangeAspect="1"/>
          </p:cNvGraphicFramePr>
          <p:nvPr/>
        </p:nvGraphicFramePr>
        <p:xfrm>
          <a:off x="454292" y="3692345"/>
          <a:ext cx="3045706" cy="539063"/>
        </p:xfrm>
        <a:graphic>
          <a:graphicData uri="http://schemas.openxmlformats.org/presentationml/2006/ole">
            <mc:AlternateContent xmlns:mc="http://schemas.openxmlformats.org/markup-compatibility/2006">
              <mc:Choice xmlns:v="urn:schemas-microsoft-com:vml" Requires="v">
                <p:oleObj name="Equation" r:id="rId8" imgW="1434960" imgH="253800" progId="Equation.DSMT4">
                  <p:embed/>
                </p:oleObj>
              </mc:Choice>
              <mc:Fallback>
                <p:oleObj name="Equation" r:id="rId8" imgW="1434960" imgH="253800" progId="Equation.DSMT4">
                  <p:embed/>
                  <p:pic>
                    <p:nvPicPr>
                      <p:cNvPr id="9" name="Object 8"/>
                      <p:cNvPicPr/>
                      <p:nvPr/>
                    </p:nvPicPr>
                    <p:blipFill>
                      <a:blip r:embed="rId9"/>
                      <a:stretch>
                        <a:fillRect/>
                      </a:stretch>
                    </p:blipFill>
                    <p:spPr>
                      <a:xfrm>
                        <a:off x="454292" y="3692345"/>
                        <a:ext cx="3045706" cy="539063"/>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466725" y="4357688"/>
          <a:ext cx="4271963" cy="504825"/>
        </p:xfrm>
        <a:graphic>
          <a:graphicData uri="http://schemas.openxmlformats.org/presentationml/2006/ole">
            <mc:AlternateContent xmlns:mc="http://schemas.openxmlformats.org/markup-compatibility/2006">
              <mc:Choice xmlns:v="urn:schemas-microsoft-com:vml" Requires="v">
                <p:oleObj name="Equation" r:id="rId10" imgW="2145960" imgH="253800" progId="Equation.DSMT4">
                  <p:embed/>
                </p:oleObj>
              </mc:Choice>
              <mc:Fallback>
                <p:oleObj name="Equation" r:id="rId10" imgW="2145960" imgH="253800" progId="Equation.DSMT4">
                  <p:embed/>
                  <p:pic>
                    <p:nvPicPr>
                      <p:cNvPr id="10" name="Object 9"/>
                      <p:cNvPicPr/>
                      <p:nvPr/>
                    </p:nvPicPr>
                    <p:blipFill>
                      <a:blip r:embed="rId11"/>
                      <a:stretch>
                        <a:fillRect/>
                      </a:stretch>
                    </p:blipFill>
                    <p:spPr>
                      <a:xfrm>
                        <a:off x="466725" y="4357688"/>
                        <a:ext cx="4271963" cy="504825"/>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432686" y="5061725"/>
          <a:ext cx="1771510" cy="483139"/>
        </p:xfrm>
        <a:graphic>
          <a:graphicData uri="http://schemas.openxmlformats.org/presentationml/2006/ole">
            <mc:AlternateContent xmlns:mc="http://schemas.openxmlformats.org/markup-compatibility/2006">
              <mc:Choice xmlns:v="urn:schemas-microsoft-com:vml" Requires="v">
                <p:oleObj name="Equation" r:id="rId12" imgW="838080" imgH="228600" progId="Equation.DSMT4">
                  <p:embed/>
                </p:oleObj>
              </mc:Choice>
              <mc:Fallback>
                <p:oleObj name="Equation" r:id="rId12" imgW="838080" imgH="228600" progId="Equation.DSMT4">
                  <p:embed/>
                  <p:pic>
                    <p:nvPicPr>
                      <p:cNvPr id="11" name="Object 10"/>
                      <p:cNvPicPr/>
                      <p:nvPr/>
                    </p:nvPicPr>
                    <p:blipFill>
                      <a:blip r:embed="rId13"/>
                      <a:stretch>
                        <a:fillRect/>
                      </a:stretch>
                    </p:blipFill>
                    <p:spPr>
                      <a:xfrm>
                        <a:off x="432686" y="5061725"/>
                        <a:ext cx="1771510" cy="483139"/>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432686" y="5604493"/>
          <a:ext cx="1223694" cy="903203"/>
        </p:xfrm>
        <a:graphic>
          <a:graphicData uri="http://schemas.openxmlformats.org/presentationml/2006/ole">
            <mc:AlternateContent xmlns:mc="http://schemas.openxmlformats.org/markup-compatibility/2006">
              <mc:Choice xmlns:v="urn:schemas-microsoft-com:vml" Requires="v">
                <p:oleObj name="Equation" r:id="rId14" imgW="533160" imgH="393480" progId="Equation.DSMT4">
                  <p:embed/>
                </p:oleObj>
              </mc:Choice>
              <mc:Fallback>
                <p:oleObj name="Equation" r:id="rId14" imgW="533160" imgH="393480" progId="Equation.DSMT4">
                  <p:embed/>
                  <p:pic>
                    <p:nvPicPr>
                      <p:cNvPr id="12" name="Object 11"/>
                      <p:cNvPicPr/>
                      <p:nvPr/>
                    </p:nvPicPr>
                    <p:blipFill>
                      <a:blip r:embed="rId15"/>
                      <a:stretch>
                        <a:fillRect/>
                      </a:stretch>
                    </p:blipFill>
                    <p:spPr>
                      <a:xfrm>
                        <a:off x="432686" y="5604493"/>
                        <a:ext cx="1223694" cy="903203"/>
                      </a:xfrm>
                      <a:prstGeom prst="rect">
                        <a:avLst/>
                      </a:prstGeom>
                    </p:spPr>
                  </p:pic>
                </p:oleObj>
              </mc:Fallback>
            </mc:AlternateContent>
          </a:graphicData>
        </a:graphic>
      </p:graphicFrame>
      <p:sp>
        <p:nvSpPr>
          <p:cNvPr id="13" name="TextBox 12"/>
          <p:cNvSpPr txBox="1"/>
          <p:nvPr/>
        </p:nvSpPr>
        <p:spPr>
          <a:xfrm>
            <a:off x="5162909" y="1257012"/>
            <a:ext cx="3467819"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Dry static energy</a:t>
            </a:r>
          </a:p>
        </p:txBody>
      </p:sp>
      <p:sp>
        <p:nvSpPr>
          <p:cNvPr id="14" name="TextBox 13"/>
          <p:cNvSpPr txBox="1"/>
          <p:nvPr/>
        </p:nvSpPr>
        <p:spPr>
          <a:xfrm>
            <a:off x="5162909" y="2268524"/>
            <a:ext cx="2596551"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Moist static energy</a:t>
            </a:r>
          </a:p>
        </p:txBody>
      </p:sp>
      <p:sp>
        <p:nvSpPr>
          <p:cNvPr id="15" name="TextBox 14"/>
          <p:cNvSpPr txBox="1"/>
          <p:nvPr/>
        </p:nvSpPr>
        <p:spPr>
          <a:xfrm>
            <a:off x="5193102" y="3124522"/>
            <a:ext cx="3950898" cy="400110"/>
          </a:xfrm>
          <a:prstGeom prst="rect">
            <a:avLst/>
          </a:prstGeom>
          <a:noFill/>
        </p:spPr>
        <p:txBody>
          <a:bodyPr wrap="square" rtlCol="0">
            <a:spAutoFit/>
          </a:bodyPr>
          <a:lstStyle/>
          <a:p>
            <a:r>
              <a:rPr lang="en-US" sz="2000" b="1" dirty="0">
                <a:solidFill>
                  <a:srgbClr val="0000FF"/>
                </a:solidFill>
                <a:latin typeface="Arial" panose="020B0604020202020204" pitchFamily="34" charset="0"/>
                <a:cs typeface="Arial" panose="020B0604020202020204" pitchFamily="34" charset="0"/>
              </a:rPr>
              <a:t>Lilly’s entrainment formulation</a:t>
            </a:r>
          </a:p>
        </p:txBody>
      </p:sp>
      <p:sp>
        <p:nvSpPr>
          <p:cNvPr id="16" name="TextBox 15"/>
          <p:cNvSpPr txBox="1"/>
          <p:nvPr/>
        </p:nvSpPr>
        <p:spPr>
          <a:xfrm>
            <a:off x="5193102" y="3838562"/>
            <a:ext cx="3459192" cy="409906"/>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Surface sensible heat flux</a:t>
            </a:r>
          </a:p>
        </p:txBody>
      </p:sp>
      <p:sp>
        <p:nvSpPr>
          <p:cNvPr id="17" name="TextBox 16"/>
          <p:cNvSpPr txBox="1"/>
          <p:nvPr/>
        </p:nvSpPr>
        <p:spPr>
          <a:xfrm>
            <a:off x="5193102" y="4389329"/>
            <a:ext cx="3493698"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Surface latent heat flux</a:t>
            </a:r>
          </a:p>
        </p:txBody>
      </p:sp>
      <p:sp>
        <p:nvSpPr>
          <p:cNvPr id="18" name="TextBox 17"/>
          <p:cNvSpPr txBox="1"/>
          <p:nvPr/>
        </p:nvSpPr>
        <p:spPr>
          <a:xfrm>
            <a:off x="5206041" y="5062287"/>
            <a:ext cx="2941607"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Net surface flux</a:t>
            </a:r>
          </a:p>
        </p:txBody>
      </p:sp>
      <p:sp>
        <p:nvSpPr>
          <p:cNvPr id="19" name="TextBox 18"/>
          <p:cNvSpPr txBox="1"/>
          <p:nvPr/>
        </p:nvSpPr>
        <p:spPr>
          <a:xfrm>
            <a:off x="5206041" y="5856039"/>
            <a:ext cx="3693074"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Boundary layer mass</a:t>
            </a:r>
          </a:p>
        </p:txBody>
      </p:sp>
    </p:spTree>
    <p:extLst>
      <p:ext uri="{BB962C8B-B14F-4D97-AF65-F5344CB8AC3E}">
        <p14:creationId xmlns:p14="http://schemas.microsoft.com/office/powerpoint/2010/main" val="197355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solidFill>
                  <a:srgbClr val="0000FF"/>
                </a:solidFill>
              </a:rPr>
              <a:t>Note: </a:t>
            </a:r>
            <a:r>
              <a:rPr lang="en-US" sz="2400" i="1" dirty="0" err="1">
                <a:solidFill>
                  <a:srgbClr val="0000FF"/>
                </a:solidFill>
              </a:rPr>
              <a:t>M</a:t>
            </a:r>
            <a:r>
              <a:rPr lang="en-US" sz="2400" i="1" baseline="-25000" dirty="0" err="1">
                <a:solidFill>
                  <a:srgbClr val="0000FF"/>
                </a:solidFill>
              </a:rPr>
              <a:t>s</a:t>
            </a:r>
            <a:r>
              <a:rPr lang="en-US" sz="2400" dirty="0">
                <a:solidFill>
                  <a:srgbClr val="0000FF"/>
                </a:solidFill>
              </a:rPr>
              <a:t> is related to </a:t>
            </a:r>
            <a:r>
              <a:rPr lang="en-US" sz="2400" i="1" dirty="0">
                <a:solidFill>
                  <a:srgbClr val="0000FF"/>
                </a:solidFill>
              </a:rPr>
              <a:t>D</a:t>
            </a:r>
            <a:r>
              <a:rPr lang="en-US" sz="2400" i="1" baseline="-25000" dirty="0">
                <a:solidFill>
                  <a:srgbClr val="0000FF"/>
                </a:solidFill>
              </a:rPr>
              <a:t>s</a:t>
            </a:r>
            <a:r>
              <a:rPr lang="en-US" sz="2400" dirty="0">
                <a:solidFill>
                  <a:srgbClr val="0000FF"/>
                </a:solidFill>
              </a:rPr>
              <a:t> by Clausius-Clapeyron Equation</a:t>
            </a:r>
          </a:p>
        </p:txBody>
      </p:sp>
      <p:sp>
        <p:nvSpPr>
          <p:cNvPr id="3" name="TextBox 2"/>
          <p:cNvSpPr txBox="1"/>
          <p:nvPr/>
        </p:nvSpPr>
        <p:spPr>
          <a:xfrm>
            <a:off x="1017917" y="2294626"/>
            <a:ext cx="5917721" cy="3498394"/>
          </a:xfrm>
          <a:prstGeom prst="rect">
            <a:avLst/>
          </a:prstGeom>
          <a:noFill/>
        </p:spPr>
        <p:txBody>
          <a:bodyPr wrap="square" rtlCol="0">
            <a:spAutoFit/>
          </a:bodyPr>
          <a:lstStyle/>
          <a:p>
            <a:r>
              <a:rPr lang="en-US" sz="2400" dirty="0">
                <a:solidFill>
                  <a:srgbClr val="0000FF"/>
                </a:solidFill>
                <a:latin typeface="Arial" panose="020B0604020202020204" pitchFamily="34" charset="0"/>
                <a:cs typeface="Arial" panose="020B0604020202020204" pitchFamily="34" charset="0"/>
              </a:rPr>
              <a:t>Initial conditions:</a:t>
            </a:r>
          </a:p>
          <a:p>
            <a:r>
              <a:rPr lang="en-US" sz="2400" dirty="0">
                <a:solidFill>
                  <a:srgbClr val="0000FF"/>
                </a:solidFill>
                <a:latin typeface="Arial" panose="020B0604020202020204" pitchFamily="34" charset="0"/>
                <a:cs typeface="Arial" panose="020B0604020202020204" pitchFamily="34" charset="0"/>
              </a:rPr>
              <a:t>	</a:t>
            </a:r>
          </a:p>
          <a:p>
            <a:r>
              <a:rPr lang="en-US" sz="2400" dirty="0">
                <a:solidFill>
                  <a:srgbClr val="0000FF"/>
                </a:solidFill>
                <a:latin typeface="Arial" panose="020B0604020202020204" pitchFamily="34" charset="0"/>
                <a:cs typeface="Arial" panose="020B0604020202020204" pitchFamily="34" charset="0"/>
              </a:rPr>
              <a:t>	</a:t>
            </a:r>
            <a:r>
              <a:rPr lang="en-US" sz="2400" i="1" dirty="0">
                <a:solidFill>
                  <a:srgbClr val="0000FF"/>
                </a:solidFill>
                <a:latin typeface="Arial" panose="020B0604020202020204" pitchFamily="34" charset="0"/>
                <a:cs typeface="Arial" panose="020B0604020202020204" pitchFamily="34" charset="0"/>
              </a:rPr>
              <a:t>M (t=0) = D</a:t>
            </a:r>
            <a:r>
              <a:rPr lang="en-US" sz="2400" i="1" baseline="-25000" dirty="0">
                <a:solidFill>
                  <a:srgbClr val="0000FF"/>
                </a:solidFill>
                <a:latin typeface="Arial" panose="020B0604020202020204" pitchFamily="34" charset="0"/>
                <a:cs typeface="Arial" panose="020B0604020202020204" pitchFamily="34" charset="0"/>
              </a:rPr>
              <a:t>0</a:t>
            </a:r>
          </a:p>
          <a:p>
            <a:endParaRPr lang="en-US" sz="2400" i="1" baseline="-25000" dirty="0">
              <a:solidFill>
                <a:srgbClr val="0000FF"/>
              </a:solidFill>
              <a:latin typeface="Arial" panose="020B0604020202020204" pitchFamily="34" charset="0"/>
              <a:cs typeface="Arial" panose="020B0604020202020204" pitchFamily="34" charset="0"/>
            </a:endParaRPr>
          </a:p>
          <a:p>
            <a:r>
              <a:rPr lang="en-US" sz="2400" dirty="0">
                <a:solidFill>
                  <a:srgbClr val="0000FF"/>
                </a:solidFill>
                <a:latin typeface="Arial" panose="020B0604020202020204" pitchFamily="34" charset="0"/>
                <a:cs typeface="Arial" panose="020B0604020202020204" pitchFamily="34" charset="0"/>
              </a:rPr>
              <a:t>	</a:t>
            </a:r>
            <a:r>
              <a:rPr lang="en-US" sz="2400" i="1" dirty="0">
                <a:solidFill>
                  <a:srgbClr val="0000FF"/>
                </a:solidFill>
                <a:latin typeface="Arial" panose="020B0604020202020204" pitchFamily="34" charset="0"/>
                <a:cs typeface="Arial" panose="020B0604020202020204" pitchFamily="34" charset="0"/>
              </a:rPr>
              <a:t>D (t=0) </a:t>
            </a:r>
            <a:r>
              <a:rPr lang="en-US" sz="2400" dirty="0">
                <a:solidFill>
                  <a:srgbClr val="0000FF"/>
                </a:solidFill>
                <a:latin typeface="Arial" panose="020B0604020202020204" pitchFamily="34" charset="0"/>
                <a:cs typeface="Arial" panose="020B0604020202020204" pitchFamily="34" charset="0"/>
              </a:rPr>
              <a:t>determined so that air is 			just saturated at boundary 			layer top</a:t>
            </a:r>
          </a:p>
          <a:p>
            <a:endParaRPr lang="en-US" sz="2400" dirty="0">
              <a:solidFill>
                <a:srgbClr val="0000FF"/>
              </a:solidFill>
              <a:latin typeface="Arial" panose="020B0604020202020204" pitchFamily="34" charset="0"/>
              <a:cs typeface="Arial" panose="020B0604020202020204" pitchFamily="34" charset="0"/>
            </a:endParaRPr>
          </a:p>
          <a:p>
            <a:r>
              <a:rPr lang="en-US" sz="2400" dirty="0">
                <a:solidFill>
                  <a:srgbClr val="0000FF"/>
                </a:solidFill>
                <a:latin typeface="Arial" panose="020B0604020202020204" pitchFamily="34" charset="0"/>
                <a:cs typeface="Arial" panose="020B0604020202020204" pitchFamily="34" charset="0"/>
              </a:rPr>
              <a:t>	</a:t>
            </a:r>
            <a:r>
              <a:rPr lang="en-US" sz="2400" i="1" dirty="0">
                <a:solidFill>
                  <a:srgbClr val="0000FF"/>
                </a:solidFill>
                <a:latin typeface="Arial" panose="020B0604020202020204" pitchFamily="34" charset="0"/>
                <a:cs typeface="Arial" panose="020B0604020202020204" pitchFamily="34" charset="0"/>
              </a:rPr>
              <a:t>h=h</a:t>
            </a:r>
            <a:r>
              <a:rPr lang="en-US" sz="2400" i="1" baseline="-25000" dirty="0">
                <a:solidFill>
                  <a:srgbClr val="0000FF"/>
                </a:solidFill>
                <a:latin typeface="Arial" panose="020B0604020202020204" pitchFamily="34" charset="0"/>
                <a:cs typeface="Arial" panose="020B0604020202020204" pitchFamily="34" charset="0"/>
              </a:rPr>
              <a:t>0</a:t>
            </a:r>
          </a:p>
          <a:p>
            <a:endParaRPr lang="en-US" sz="2000" i="1" baseline="-25000" dirty="0">
              <a:solidFill>
                <a:srgbClr val="0000FF"/>
              </a:solidFill>
              <a:latin typeface="Arial" panose="020B0604020202020204" pitchFamily="34" charset="0"/>
              <a:cs typeface="Arial" panose="020B0604020202020204" pitchFamily="34" charset="0"/>
            </a:endParaRPr>
          </a:p>
        </p:txBody>
      </p:sp>
      <p:sp>
        <p:nvSpPr>
          <p:cNvPr id="4" name="TextBox 3"/>
          <p:cNvSpPr txBox="1"/>
          <p:nvPr/>
        </p:nvSpPr>
        <p:spPr>
          <a:xfrm>
            <a:off x="3976776" y="3069858"/>
            <a:ext cx="5167223" cy="400110"/>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Initial dry static energy of free troposphere</a:t>
            </a:r>
          </a:p>
        </p:txBody>
      </p:sp>
    </p:spTree>
    <p:extLst>
      <p:ext uri="{BB962C8B-B14F-4D97-AF65-F5344CB8AC3E}">
        <p14:creationId xmlns:p14="http://schemas.microsoft.com/office/powerpoint/2010/main" val="276201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024" y="218477"/>
            <a:ext cx="7886700" cy="1153123"/>
          </a:xfrm>
        </p:spPr>
        <p:txBody>
          <a:bodyPr>
            <a:normAutofit/>
          </a:bodyPr>
          <a:lstStyle/>
          <a:p>
            <a:r>
              <a:rPr lang="en-US" sz="2800" dirty="0" err="1">
                <a:solidFill>
                  <a:srgbClr val="0000FF"/>
                </a:solidFill>
              </a:rPr>
              <a:t>Nondimensionalize</a:t>
            </a:r>
            <a:r>
              <a:rPr lang="en-US" sz="2800" dirty="0">
                <a:solidFill>
                  <a:srgbClr val="0000FF"/>
                </a:solidFill>
              </a:rPr>
              <a:t>:</a:t>
            </a:r>
          </a:p>
        </p:txBody>
      </p:sp>
      <p:graphicFrame>
        <p:nvGraphicFramePr>
          <p:cNvPr id="3" name="Object 2"/>
          <p:cNvGraphicFramePr>
            <a:graphicFrameLocks noChangeAspect="1"/>
          </p:cNvGraphicFramePr>
          <p:nvPr/>
        </p:nvGraphicFramePr>
        <p:xfrm>
          <a:off x="2993366" y="1669881"/>
          <a:ext cx="3425924" cy="3592232"/>
        </p:xfrm>
        <a:graphic>
          <a:graphicData uri="http://schemas.openxmlformats.org/presentationml/2006/ole">
            <mc:AlternateContent xmlns:mc="http://schemas.openxmlformats.org/markup-compatibility/2006">
              <mc:Choice xmlns:v="urn:schemas-microsoft-com:vml" Requires="v">
                <p:oleObj name="Equation" r:id="rId2" imgW="1307880" imgH="1371600" progId="Equation.DSMT4">
                  <p:embed/>
                </p:oleObj>
              </mc:Choice>
              <mc:Fallback>
                <p:oleObj name="Equation" r:id="rId2" imgW="1307880" imgH="1371600" progId="Equation.DSMT4">
                  <p:embed/>
                  <p:pic>
                    <p:nvPicPr>
                      <p:cNvPr id="3" name="Object 2"/>
                      <p:cNvPicPr/>
                      <p:nvPr/>
                    </p:nvPicPr>
                    <p:blipFill>
                      <a:blip r:embed="rId3"/>
                      <a:stretch>
                        <a:fillRect/>
                      </a:stretch>
                    </p:blipFill>
                    <p:spPr>
                      <a:xfrm>
                        <a:off x="2993366" y="1669881"/>
                        <a:ext cx="3425924" cy="3592232"/>
                      </a:xfrm>
                      <a:prstGeom prst="rect">
                        <a:avLst/>
                      </a:prstGeom>
                    </p:spPr>
                  </p:pic>
                </p:oleObj>
              </mc:Fallback>
            </mc:AlternateContent>
          </a:graphicData>
        </a:graphic>
      </p:graphicFrame>
    </p:spTree>
    <p:extLst>
      <p:ext uri="{BB962C8B-B14F-4D97-AF65-F5344CB8AC3E}">
        <p14:creationId xmlns:p14="http://schemas.microsoft.com/office/powerpoint/2010/main" val="31933564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771" y="235730"/>
            <a:ext cx="7886700" cy="1153123"/>
          </a:xfrm>
        </p:spPr>
        <p:txBody>
          <a:bodyPr>
            <a:normAutofit/>
          </a:bodyPr>
          <a:lstStyle/>
          <a:p>
            <a:r>
              <a:rPr lang="en-US" sz="2800" dirty="0">
                <a:solidFill>
                  <a:srgbClr val="0000FF"/>
                </a:solidFill>
              </a:rPr>
              <a:t>Equations are normalized and recombined to arrive at</a:t>
            </a:r>
          </a:p>
        </p:txBody>
      </p:sp>
      <p:graphicFrame>
        <p:nvGraphicFramePr>
          <p:cNvPr id="3" name="Object 2"/>
          <p:cNvGraphicFramePr>
            <a:graphicFrameLocks noChangeAspect="1"/>
          </p:cNvGraphicFramePr>
          <p:nvPr/>
        </p:nvGraphicFramePr>
        <p:xfrm>
          <a:off x="1033372" y="1636262"/>
          <a:ext cx="1884999" cy="779133"/>
        </p:xfrm>
        <a:graphic>
          <a:graphicData uri="http://schemas.openxmlformats.org/presentationml/2006/ole">
            <mc:AlternateContent xmlns:mc="http://schemas.openxmlformats.org/markup-compatibility/2006">
              <mc:Choice xmlns:v="urn:schemas-microsoft-com:vml" Requires="v">
                <p:oleObj name="Equation" r:id="rId2" imgW="952200" imgH="393480" progId="Equation.DSMT4">
                  <p:embed/>
                </p:oleObj>
              </mc:Choice>
              <mc:Fallback>
                <p:oleObj name="Equation" r:id="rId2" imgW="952200" imgH="393480" progId="Equation.DSMT4">
                  <p:embed/>
                  <p:pic>
                    <p:nvPicPr>
                      <p:cNvPr id="3" name="Object 2"/>
                      <p:cNvPicPr/>
                      <p:nvPr/>
                    </p:nvPicPr>
                    <p:blipFill>
                      <a:blip r:embed="rId3"/>
                      <a:stretch>
                        <a:fillRect/>
                      </a:stretch>
                    </p:blipFill>
                    <p:spPr>
                      <a:xfrm>
                        <a:off x="1033372" y="1636262"/>
                        <a:ext cx="1884999" cy="779133"/>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1042420" y="2527717"/>
          <a:ext cx="1511905" cy="822264"/>
        </p:xfrm>
        <a:graphic>
          <a:graphicData uri="http://schemas.openxmlformats.org/presentationml/2006/ole">
            <mc:AlternateContent xmlns:mc="http://schemas.openxmlformats.org/markup-compatibility/2006">
              <mc:Choice xmlns:v="urn:schemas-microsoft-com:vml" Requires="v">
                <p:oleObj name="Equation" r:id="rId4" imgW="723600" imgH="393480" progId="Equation.DSMT4">
                  <p:embed/>
                </p:oleObj>
              </mc:Choice>
              <mc:Fallback>
                <p:oleObj name="Equation" r:id="rId4" imgW="723600" imgH="393480" progId="Equation.DSMT4">
                  <p:embed/>
                  <p:pic>
                    <p:nvPicPr>
                      <p:cNvPr id="4" name="Object 3"/>
                      <p:cNvPicPr/>
                      <p:nvPr/>
                    </p:nvPicPr>
                    <p:blipFill>
                      <a:blip r:embed="rId5"/>
                      <a:stretch>
                        <a:fillRect/>
                      </a:stretch>
                    </p:blipFill>
                    <p:spPr>
                      <a:xfrm>
                        <a:off x="1042420" y="2527717"/>
                        <a:ext cx="1511905" cy="822264"/>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1033372" y="3349981"/>
          <a:ext cx="2808728" cy="721508"/>
        </p:xfrm>
        <a:graphic>
          <a:graphicData uri="http://schemas.openxmlformats.org/presentationml/2006/ole">
            <mc:AlternateContent xmlns:mc="http://schemas.openxmlformats.org/markup-compatibility/2006">
              <mc:Choice xmlns:v="urn:schemas-microsoft-com:vml" Requires="v">
                <p:oleObj name="Equation" r:id="rId6" imgW="1384200" imgH="355320" progId="Equation.DSMT4">
                  <p:embed/>
                </p:oleObj>
              </mc:Choice>
              <mc:Fallback>
                <p:oleObj name="Equation" r:id="rId6" imgW="1384200" imgH="355320" progId="Equation.DSMT4">
                  <p:embed/>
                  <p:pic>
                    <p:nvPicPr>
                      <p:cNvPr id="5" name="Object 4"/>
                      <p:cNvPicPr/>
                      <p:nvPr/>
                    </p:nvPicPr>
                    <p:blipFill>
                      <a:blip r:embed="rId7"/>
                      <a:stretch>
                        <a:fillRect/>
                      </a:stretch>
                    </p:blipFill>
                    <p:spPr>
                      <a:xfrm>
                        <a:off x="1033372" y="3349981"/>
                        <a:ext cx="2808728" cy="721508"/>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1033372" y="4376523"/>
          <a:ext cx="4274803" cy="502918"/>
        </p:xfrm>
        <a:graphic>
          <a:graphicData uri="http://schemas.openxmlformats.org/presentationml/2006/ole">
            <mc:AlternateContent xmlns:mc="http://schemas.openxmlformats.org/markup-compatibility/2006">
              <mc:Choice xmlns:v="urn:schemas-microsoft-com:vml" Requires="v">
                <p:oleObj name="Equation" r:id="rId8" imgW="2158920" imgH="253800" progId="Equation.DSMT4">
                  <p:embed/>
                </p:oleObj>
              </mc:Choice>
              <mc:Fallback>
                <p:oleObj name="Equation" r:id="rId8" imgW="2158920" imgH="253800" progId="Equation.DSMT4">
                  <p:embed/>
                  <p:pic>
                    <p:nvPicPr>
                      <p:cNvPr id="6" name="Object 5"/>
                      <p:cNvPicPr/>
                      <p:nvPr/>
                    </p:nvPicPr>
                    <p:blipFill>
                      <a:blip r:embed="rId9"/>
                      <a:stretch>
                        <a:fillRect/>
                      </a:stretch>
                    </p:blipFill>
                    <p:spPr>
                      <a:xfrm>
                        <a:off x="1033372" y="4376523"/>
                        <a:ext cx="4274803" cy="502918"/>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1033371" y="5082509"/>
          <a:ext cx="2691973" cy="950108"/>
        </p:xfrm>
        <a:graphic>
          <a:graphicData uri="http://schemas.openxmlformats.org/presentationml/2006/ole">
            <mc:AlternateContent xmlns:mc="http://schemas.openxmlformats.org/markup-compatibility/2006">
              <mc:Choice xmlns:v="urn:schemas-microsoft-com:vml" Requires="v">
                <p:oleObj name="Equation" r:id="rId10" imgW="1295280" imgH="457200" progId="Equation.DSMT4">
                  <p:embed/>
                </p:oleObj>
              </mc:Choice>
              <mc:Fallback>
                <p:oleObj name="Equation" r:id="rId10" imgW="1295280" imgH="457200" progId="Equation.DSMT4">
                  <p:embed/>
                  <p:pic>
                    <p:nvPicPr>
                      <p:cNvPr id="7" name="Object 6"/>
                      <p:cNvPicPr/>
                      <p:nvPr/>
                    </p:nvPicPr>
                    <p:blipFill>
                      <a:blip r:embed="rId11"/>
                      <a:stretch>
                        <a:fillRect/>
                      </a:stretch>
                    </p:blipFill>
                    <p:spPr>
                      <a:xfrm>
                        <a:off x="1033371" y="5082509"/>
                        <a:ext cx="2691973" cy="950108"/>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6336672" y="1574800"/>
          <a:ext cx="1417637" cy="2205038"/>
        </p:xfrm>
        <a:graphic>
          <a:graphicData uri="http://schemas.openxmlformats.org/presentationml/2006/ole">
            <mc:AlternateContent xmlns:mc="http://schemas.openxmlformats.org/markup-compatibility/2006">
              <mc:Choice xmlns:v="urn:schemas-microsoft-com:vml" Requires="v">
                <p:oleObj name="Equation" r:id="rId12" imgW="571320" imgH="888840" progId="Equation.DSMT4">
                  <p:embed/>
                </p:oleObj>
              </mc:Choice>
              <mc:Fallback>
                <p:oleObj name="Equation" r:id="rId12" imgW="571320" imgH="888840" progId="Equation.DSMT4">
                  <p:embed/>
                  <p:pic>
                    <p:nvPicPr>
                      <p:cNvPr id="8" name="Object 7"/>
                      <p:cNvPicPr/>
                      <p:nvPr/>
                    </p:nvPicPr>
                    <p:blipFill>
                      <a:blip r:embed="rId13"/>
                      <a:stretch>
                        <a:fillRect/>
                      </a:stretch>
                    </p:blipFill>
                    <p:spPr>
                      <a:xfrm>
                        <a:off x="6336672" y="1574800"/>
                        <a:ext cx="1417637" cy="2205038"/>
                      </a:xfrm>
                      <a:prstGeom prst="rect">
                        <a:avLst/>
                      </a:prstGeom>
                    </p:spPr>
                  </p:pic>
                </p:oleObj>
              </mc:Fallback>
            </mc:AlternateContent>
          </a:graphicData>
        </a:graphic>
      </p:graphicFrame>
      <p:sp>
        <p:nvSpPr>
          <p:cNvPr id="9" name="TextBox 8"/>
          <p:cNvSpPr txBox="1"/>
          <p:nvPr/>
        </p:nvSpPr>
        <p:spPr>
          <a:xfrm>
            <a:off x="6104325" y="3779838"/>
            <a:ext cx="2323683"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Determined so that air is initially just saturated at boundary layer top</a:t>
            </a:r>
          </a:p>
        </p:txBody>
      </p:sp>
    </p:spTree>
    <p:extLst>
      <p:ext uri="{BB962C8B-B14F-4D97-AF65-F5344CB8AC3E}">
        <p14:creationId xmlns:p14="http://schemas.microsoft.com/office/powerpoint/2010/main" val="3667613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092738"/>
          </a:xfrm>
        </p:spPr>
        <p:txBody>
          <a:bodyPr/>
          <a:lstStyle/>
          <a:p>
            <a:r>
              <a:rPr lang="en-US" dirty="0">
                <a:solidFill>
                  <a:srgbClr val="0000FF"/>
                </a:solidFill>
              </a:rPr>
              <a:t>Long-time Asymptotic Behavior</a:t>
            </a:r>
          </a:p>
        </p:txBody>
      </p:sp>
      <p:graphicFrame>
        <p:nvGraphicFramePr>
          <p:cNvPr id="3" name="Object 2"/>
          <p:cNvGraphicFramePr>
            <a:graphicFrameLocks noChangeAspect="1"/>
          </p:cNvGraphicFramePr>
          <p:nvPr/>
        </p:nvGraphicFramePr>
        <p:xfrm>
          <a:off x="786801" y="1812138"/>
          <a:ext cx="2678113" cy="1095375"/>
        </p:xfrm>
        <a:graphic>
          <a:graphicData uri="http://schemas.openxmlformats.org/presentationml/2006/ole">
            <mc:AlternateContent xmlns:mc="http://schemas.openxmlformats.org/markup-compatibility/2006">
              <mc:Choice xmlns:v="urn:schemas-microsoft-com:vml" Requires="v">
                <p:oleObj name="Equation" r:id="rId2" imgW="1117440" imgH="457200" progId="Equation.DSMT4">
                  <p:embed/>
                </p:oleObj>
              </mc:Choice>
              <mc:Fallback>
                <p:oleObj name="Equation" r:id="rId2" imgW="1117440" imgH="457200" progId="Equation.DSMT4">
                  <p:embed/>
                  <p:pic>
                    <p:nvPicPr>
                      <p:cNvPr id="3" name="Object 2"/>
                      <p:cNvPicPr/>
                      <p:nvPr/>
                    </p:nvPicPr>
                    <p:blipFill>
                      <a:blip r:embed="rId3"/>
                      <a:stretch>
                        <a:fillRect/>
                      </a:stretch>
                    </p:blipFill>
                    <p:spPr>
                      <a:xfrm>
                        <a:off x="786801" y="1812138"/>
                        <a:ext cx="2678113" cy="1095375"/>
                      </a:xfrm>
                      <a:prstGeom prst="rect">
                        <a:avLst/>
                      </a:prstGeom>
                    </p:spPr>
                  </p:pic>
                </p:oleObj>
              </mc:Fallback>
            </mc:AlternateContent>
          </a:graphicData>
        </a:graphic>
      </p:graphicFrame>
      <p:sp>
        <p:nvSpPr>
          <p:cNvPr id="4" name="TextBox 3"/>
          <p:cNvSpPr txBox="1"/>
          <p:nvPr/>
        </p:nvSpPr>
        <p:spPr>
          <a:xfrm>
            <a:off x="4063041" y="1548499"/>
            <a:ext cx="4873924" cy="1938992"/>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CAPE reaches a maximum at a particular time and then falls to zero at a later time, while the boundary layer depth goes to infinity at the later time and D, D</a:t>
            </a:r>
            <a:r>
              <a:rPr lang="en-US" sz="2000" baseline="-25000" dirty="0">
                <a:solidFill>
                  <a:srgbClr val="0000FF"/>
                </a:solidFill>
                <a:latin typeface="Arial" panose="020B0604020202020204" pitchFamily="34" charset="0"/>
                <a:cs typeface="Arial" panose="020B0604020202020204" pitchFamily="34" charset="0"/>
              </a:rPr>
              <a:t>s</a:t>
            </a:r>
            <a:r>
              <a:rPr lang="en-US" sz="2000" dirty="0">
                <a:solidFill>
                  <a:srgbClr val="0000FF"/>
                </a:solidFill>
                <a:latin typeface="Arial" panose="020B0604020202020204" pitchFamily="34" charset="0"/>
                <a:cs typeface="Arial" panose="020B0604020202020204" pitchFamily="34" charset="0"/>
              </a:rPr>
              <a:t>, and M approach unity. </a:t>
            </a:r>
            <a:r>
              <a:rPr lang="en-US" sz="2000" dirty="0" err="1">
                <a:solidFill>
                  <a:srgbClr val="0000FF"/>
                </a:solidFill>
                <a:latin typeface="Arial" panose="020B0604020202020204" pitchFamily="34" charset="0"/>
                <a:cs typeface="Arial" panose="020B0604020202020204" pitchFamily="34" charset="0"/>
              </a:rPr>
              <a:t>T</a:t>
            </a:r>
            <a:r>
              <a:rPr lang="en-US" sz="2000" baseline="-25000" dirty="0" err="1">
                <a:solidFill>
                  <a:srgbClr val="0000FF"/>
                </a:solidFill>
                <a:latin typeface="Arial" panose="020B0604020202020204" pitchFamily="34" charset="0"/>
                <a:cs typeface="Arial" panose="020B0604020202020204" pitchFamily="34" charset="0"/>
              </a:rPr>
              <a:t>s</a:t>
            </a:r>
            <a:r>
              <a:rPr lang="en-US" sz="2000" dirty="0">
                <a:solidFill>
                  <a:srgbClr val="0000FF"/>
                </a:solidFill>
                <a:latin typeface="Arial" panose="020B0604020202020204" pitchFamily="34" charset="0"/>
                <a:cs typeface="Arial" panose="020B0604020202020204" pitchFamily="34" charset="0"/>
              </a:rPr>
              <a:t> is the surface air temperature of the initial dry state.</a:t>
            </a:r>
          </a:p>
        </p:txBody>
      </p:sp>
      <p:graphicFrame>
        <p:nvGraphicFramePr>
          <p:cNvPr id="5" name="Object 4"/>
          <p:cNvGraphicFramePr>
            <a:graphicFrameLocks noChangeAspect="1"/>
          </p:cNvGraphicFramePr>
          <p:nvPr/>
        </p:nvGraphicFramePr>
        <p:xfrm>
          <a:off x="873065" y="3770567"/>
          <a:ext cx="2697095" cy="1103357"/>
        </p:xfrm>
        <a:graphic>
          <a:graphicData uri="http://schemas.openxmlformats.org/presentationml/2006/ole">
            <mc:AlternateContent xmlns:mc="http://schemas.openxmlformats.org/markup-compatibility/2006">
              <mc:Choice xmlns:v="urn:schemas-microsoft-com:vml" Requires="v">
                <p:oleObj name="Equation" r:id="rId4" imgW="1117440" imgH="457200" progId="Equation.DSMT4">
                  <p:embed/>
                </p:oleObj>
              </mc:Choice>
              <mc:Fallback>
                <p:oleObj name="Equation" r:id="rId4" imgW="1117440" imgH="457200" progId="Equation.DSMT4">
                  <p:embed/>
                  <p:pic>
                    <p:nvPicPr>
                      <p:cNvPr id="5" name="Object 4"/>
                      <p:cNvPicPr/>
                      <p:nvPr/>
                    </p:nvPicPr>
                    <p:blipFill>
                      <a:blip r:embed="rId5"/>
                      <a:stretch>
                        <a:fillRect/>
                      </a:stretch>
                    </p:blipFill>
                    <p:spPr>
                      <a:xfrm>
                        <a:off x="873065" y="3770567"/>
                        <a:ext cx="2697095" cy="1103357"/>
                      </a:xfrm>
                      <a:prstGeom prst="rect">
                        <a:avLst/>
                      </a:prstGeom>
                    </p:spPr>
                  </p:pic>
                </p:oleObj>
              </mc:Fallback>
            </mc:AlternateContent>
          </a:graphicData>
        </a:graphic>
      </p:graphicFrame>
      <p:sp>
        <p:nvSpPr>
          <p:cNvPr id="6" name="TextBox 5"/>
          <p:cNvSpPr txBox="1"/>
          <p:nvPr/>
        </p:nvSpPr>
        <p:spPr>
          <a:xfrm>
            <a:off x="4032848" y="3550485"/>
            <a:ext cx="4934309" cy="1323439"/>
          </a:xfrm>
          <a:prstGeom prst="rect">
            <a:avLst/>
          </a:prstGeom>
          <a:noFill/>
        </p:spPr>
        <p:txBody>
          <a:bodyPr wrap="square" rtlCol="0">
            <a:spAutoFit/>
          </a:bodyPr>
          <a:lstStyle/>
          <a:p>
            <a:r>
              <a:rPr lang="en-US" sz="2000" dirty="0">
                <a:solidFill>
                  <a:srgbClr val="0000FF"/>
                </a:solidFill>
                <a:latin typeface="Arial" panose="020B0604020202020204" pitchFamily="34" charset="0"/>
                <a:cs typeface="Arial" panose="020B0604020202020204" pitchFamily="34" charset="0"/>
              </a:rPr>
              <a:t>CAPE still reaches a peak at a particular time and then falls off to or asymptotes to a positive long-time asymptotic value. The asymptotic limits are given by</a:t>
            </a:r>
          </a:p>
        </p:txBody>
      </p:sp>
      <p:graphicFrame>
        <p:nvGraphicFramePr>
          <p:cNvPr id="7" name="Object 6"/>
          <p:cNvGraphicFramePr>
            <a:graphicFrameLocks noChangeAspect="1"/>
          </p:cNvGraphicFramePr>
          <p:nvPr/>
        </p:nvGraphicFramePr>
        <p:xfrm>
          <a:off x="3760337" y="5011230"/>
          <a:ext cx="5310175" cy="1683258"/>
        </p:xfrm>
        <a:graphic>
          <a:graphicData uri="http://schemas.openxmlformats.org/presentationml/2006/ole">
            <mc:AlternateContent xmlns:mc="http://schemas.openxmlformats.org/markup-compatibility/2006">
              <mc:Choice xmlns:v="urn:schemas-microsoft-com:vml" Requires="v">
                <p:oleObj name="Equation" r:id="rId6" imgW="2882880" imgH="914400" progId="Equation.DSMT4">
                  <p:embed/>
                </p:oleObj>
              </mc:Choice>
              <mc:Fallback>
                <p:oleObj name="Equation" r:id="rId6" imgW="2882880" imgH="914400" progId="Equation.DSMT4">
                  <p:embed/>
                  <p:pic>
                    <p:nvPicPr>
                      <p:cNvPr id="7" name="Object 6"/>
                      <p:cNvPicPr/>
                      <p:nvPr/>
                    </p:nvPicPr>
                    <p:blipFill>
                      <a:blip r:embed="rId7"/>
                      <a:stretch>
                        <a:fillRect/>
                      </a:stretch>
                    </p:blipFill>
                    <p:spPr>
                      <a:xfrm>
                        <a:off x="3760337" y="5011230"/>
                        <a:ext cx="5310175" cy="1683258"/>
                      </a:xfrm>
                      <a:prstGeom prst="rect">
                        <a:avLst/>
                      </a:prstGeom>
                    </p:spPr>
                  </p:pic>
                </p:oleObj>
              </mc:Fallback>
            </mc:AlternateContent>
          </a:graphicData>
        </a:graphic>
      </p:graphicFrame>
    </p:spTree>
    <p:extLst>
      <p:ext uri="{BB962C8B-B14F-4D97-AF65-F5344CB8AC3E}">
        <p14:creationId xmlns:p14="http://schemas.microsoft.com/office/powerpoint/2010/main" val="151273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FF"/>
                </a:solidFill>
              </a:rPr>
              <a:t>Convective Available Potential Energy</a:t>
            </a:r>
            <a:br>
              <a:rPr lang="en-US" dirty="0">
                <a:solidFill>
                  <a:srgbClr val="0000FF"/>
                </a:solidFill>
              </a:rPr>
            </a:br>
            <a:r>
              <a:rPr lang="en-US" dirty="0">
                <a:solidFill>
                  <a:srgbClr val="0000FF"/>
                </a:solidFill>
              </a:rPr>
              <a:t>(CAPE)</a:t>
            </a:r>
          </a:p>
        </p:txBody>
      </p:sp>
      <p:graphicFrame>
        <p:nvGraphicFramePr>
          <p:cNvPr id="3" name="Object 2"/>
          <p:cNvGraphicFramePr>
            <a:graphicFrameLocks noChangeAspect="1"/>
          </p:cNvGraphicFramePr>
          <p:nvPr/>
        </p:nvGraphicFramePr>
        <p:xfrm>
          <a:off x="2280393" y="2337759"/>
          <a:ext cx="4583214" cy="1328468"/>
        </p:xfrm>
        <a:graphic>
          <a:graphicData uri="http://schemas.openxmlformats.org/presentationml/2006/ole">
            <mc:AlternateContent xmlns:mc="http://schemas.openxmlformats.org/markup-compatibility/2006">
              <mc:Choice xmlns:v="urn:schemas-microsoft-com:vml" Requires="v">
                <p:oleObj name="Equation" r:id="rId2" imgW="1752480" imgH="507960" progId="Equation.DSMT4">
                  <p:embed/>
                </p:oleObj>
              </mc:Choice>
              <mc:Fallback>
                <p:oleObj name="Equation" r:id="rId2" imgW="1752480" imgH="507960" progId="Equation.DSMT4">
                  <p:embed/>
                  <p:pic>
                    <p:nvPicPr>
                      <p:cNvPr id="3" name="Object 2"/>
                      <p:cNvPicPr/>
                      <p:nvPr/>
                    </p:nvPicPr>
                    <p:blipFill>
                      <a:blip r:embed="rId3"/>
                      <a:stretch>
                        <a:fillRect/>
                      </a:stretch>
                    </p:blipFill>
                    <p:spPr>
                      <a:xfrm>
                        <a:off x="2280393" y="2337759"/>
                        <a:ext cx="4583214" cy="1328468"/>
                      </a:xfrm>
                      <a:prstGeom prst="rect">
                        <a:avLst/>
                      </a:prstGeom>
                    </p:spPr>
                  </p:pic>
                </p:oleObj>
              </mc:Fallback>
            </mc:AlternateContent>
          </a:graphicData>
        </a:graphic>
      </p:graphicFrame>
      <p:sp>
        <p:nvSpPr>
          <p:cNvPr id="4" name="TextBox 3"/>
          <p:cNvSpPr txBox="1"/>
          <p:nvPr/>
        </p:nvSpPr>
        <p:spPr>
          <a:xfrm>
            <a:off x="1466490" y="4113242"/>
            <a:ext cx="6211019" cy="400110"/>
          </a:xfrm>
          <a:prstGeom prst="rect">
            <a:avLst/>
          </a:prstGeom>
          <a:noFill/>
        </p:spPr>
        <p:txBody>
          <a:bodyPr wrap="square" rtlCol="0">
            <a:spAutoFit/>
          </a:bodyPr>
          <a:lstStyle/>
          <a:p>
            <a:r>
              <a:rPr lang="en-US" sz="2000" i="1" dirty="0" err="1">
                <a:latin typeface="Arial" panose="020B0604020202020204" pitchFamily="34" charset="0"/>
                <a:cs typeface="Arial" panose="020B0604020202020204" pitchFamily="34" charset="0"/>
              </a:rPr>
              <a:t>T</a:t>
            </a:r>
            <a:r>
              <a:rPr lang="en-US" sz="2000" i="1" baseline="-25000" dirty="0" err="1">
                <a:latin typeface="Arial" panose="020B0604020202020204" pitchFamily="34" charset="0"/>
                <a:cs typeface="Arial" panose="020B0604020202020204" pitchFamily="34" charset="0"/>
              </a:rPr>
              <a:t>top</a:t>
            </a:r>
            <a:r>
              <a:rPr lang="en-US" sz="2000" dirty="0">
                <a:latin typeface="Arial" panose="020B0604020202020204" pitchFamily="34" charset="0"/>
                <a:cs typeface="Arial" panose="020B0604020202020204" pitchFamily="34" charset="0"/>
              </a:rPr>
              <a:t> determined by fixed anvil temperature hypothesis</a:t>
            </a:r>
          </a:p>
        </p:txBody>
      </p:sp>
    </p:spTree>
    <p:extLst>
      <p:ext uri="{BB962C8B-B14F-4D97-AF65-F5344CB8AC3E}">
        <p14:creationId xmlns:p14="http://schemas.microsoft.com/office/powerpoint/2010/main" val="21819464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0000FF"/>
                </a:solidFill>
              </a:rPr>
              <a:t>Asymptotic Cape Scaling in ‘Warm’ Regime, Applicable at Time when PBL Growth Becomes Linear</a:t>
            </a:r>
          </a:p>
        </p:txBody>
      </p:sp>
      <p:sp>
        <p:nvSpPr>
          <p:cNvPr id="5" name="Content Placeholder 4"/>
          <p:cNvSpPr>
            <a:spLocks noGrp="1"/>
          </p:cNvSpPr>
          <p:nvPr>
            <p:ph idx="1"/>
          </p:nvPr>
        </p:nvSpPr>
        <p:spPr>
          <a:xfrm>
            <a:off x="628650" y="4681057"/>
            <a:ext cx="7886700" cy="1761688"/>
          </a:xfrm>
        </p:spPr>
        <p:txBody>
          <a:bodyPr>
            <a:normAutofit fontScale="85000" lnSpcReduction="20000"/>
          </a:bodyPr>
          <a:lstStyle/>
          <a:p>
            <a:pPr>
              <a:spcAft>
                <a:spcPts val="600"/>
              </a:spcAft>
            </a:pPr>
            <a:r>
              <a:rPr lang="en-US" dirty="0"/>
              <a:t> CAPE rises exponentially with surface temperature </a:t>
            </a:r>
          </a:p>
          <a:p>
            <a:pPr>
              <a:spcAft>
                <a:spcPts val="600"/>
              </a:spcAft>
            </a:pPr>
            <a:r>
              <a:rPr lang="en-US" dirty="0"/>
              <a:t> CAPE increases with increasing surface wind</a:t>
            </a:r>
          </a:p>
          <a:p>
            <a:pPr>
              <a:spcAft>
                <a:spcPts val="600"/>
              </a:spcAft>
            </a:pPr>
            <a:r>
              <a:rPr lang="en-US" dirty="0"/>
              <a:t> CAPE increases with increasing soil moisture</a:t>
            </a:r>
          </a:p>
          <a:p>
            <a:pPr>
              <a:lnSpc>
                <a:spcPct val="120000"/>
              </a:lnSpc>
              <a:spcAft>
                <a:spcPts val="600"/>
              </a:spcAft>
            </a:pPr>
            <a:r>
              <a:rPr lang="en-US" dirty="0"/>
              <a:t> For a given surface temperature, CAPE declines with absorbed solar 	radiation</a:t>
            </a:r>
          </a:p>
        </p:txBody>
      </p:sp>
      <p:graphicFrame>
        <p:nvGraphicFramePr>
          <p:cNvPr id="3" name="Object 2"/>
          <p:cNvGraphicFramePr>
            <a:graphicFrameLocks noChangeAspect="1"/>
          </p:cNvGraphicFramePr>
          <p:nvPr/>
        </p:nvGraphicFramePr>
        <p:xfrm>
          <a:off x="398613" y="1941767"/>
          <a:ext cx="2697095" cy="1103357"/>
        </p:xfrm>
        <a:graphic>
          <a:graphicData uri="http://schemas.openxmlformats.org/presentationml/2006/ole">
            <mc:AlternateContent xmlns:mc="http://schemas.openxmlformats.org/markup-compatibility/2006">
              <mc:Choice xmlns:v="urn:schemas-microsoft-com:vml" Requires="v">
                <p:oleObj name="Equation" r:id="rId2" imgW="1117440" imgH="457200" progId="Equation.DSMT4">
                  <p:embed/>
                </p:oleObj>
              </mc:Choice>
              <mc:Fallback>
                <p:oleObj name="Equation" r:id="rId2" imgW="1117440" imgH="457200" progId="Equation.DSMT4">
                  <p:embed/>
                  <p:pic>
                    <p:nvPicPr>
                      <p:cNvPr id="3" name="Object 2"/>
                      <p:cNvPicPr/>
                      <p:nvPr/>
                    </p:nvPicPr>
                    <p:blipFill>
                      <a:blip r:embed="rId3"/>
                      <a:stretch>
                        <a:fillRect/>
                      </a:stretch>
                    </p:blipFill>
                    <p:spPr>
                      <a:xfrm>
                        <a:off x="398613" y="1941767"/>
                        <a:ext cx="2697095" cy="1103357"/>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927100" y="3165475"/>
          <a:ext cx="7288213" cy="1169988"/>
        </p:xfrm>
        <a:graphic>
          <a:graphicData uri="http://schemas.openxmlformats.org/presentationml/2006/ole">
            <mc:AlternateContent xmlns:mc="http://schemas.openxmlformats.org/markup-compatibility/2006">
              <mc:Choice xmlns:v="urn:schemas-microsoft-com:vml" Requires="v">
                <p:oleObj name="Equation" r:id="rId4" imgW="3009600" imgH="482400" progId="Equation.DSMT4">
                  <p:embed/>
                </p:oleObj>
              </mc:Choice>
              <mc:Fallback>
                <p:oleObj name="Equation" r:id="rId4" imgW="3009600" imgH="482400" progId="Equation.DSMT4">
                  <p:embed/>
                  <p:pic>
                    <p:nvPicPr>
                      <p:cNvPr id="4" name="Object 3"/>
                      <p:cNvPicPr/>
                      <p:nvPr/>
                    </p:nvPicPr>
                    <p:blipFill>
                      <a:blip r:embed="rId5"/>
                      <a:stretch>
                        <a:fillRect/>
                      </a:stretch>
                    </p:blipFill>
                    <p:spPr>
                      <a:xfrm>
                        <a:off x="927100" y="3165475"/>
                        <a:ext cx="7288213" cy="1169988"/>
                      </a:xfrm>
                      <a:prstGeom prst="rect">
                        <a:avLst/>
                      </a:prstGeom>
                    </p:spPr>
                  </p:pic>
                </p:oleObj>
              </mc:Fallback>
            </mc:AlternateContent>
          </a:graphicData>
        </a:graphic>
      </p:graphicFrame>
    </p:spTree>
    <p:extLst>
      <p:ext uri="{BB962C8B-B14F-4D97-AF65-F5344CB8AC3E}">
        <p14:creationId xmlns:p14="http://schemas.microsoft.com/office/powerpoint/2010/main" val="178187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B4AD62-C5F6-4EDA-B587-8388A856C1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9179"/>
            <a:ext cx="9144000" cy="5355488"/>
          </a:xfrm>
          <a:prstGeom prst="rect">
            <a:avLst/>
          </a:prstGeom>
        </p:spPr>
      </p:pic>
      <p:sp>
        <p:nvSpPr>
          <p:cNvPr id="4" name="TextBox 3">
            <a:extLst>
              <a:ext uri="{FF2B5EF4-FFF2-40B4-BE49-F238E27FC236}">
                <a16:creationId xmlns:a16="http://schemas.microsoft.com/office/drawing/2014/main" id="{CED7A0C6-DF63-6C73-0266-2C26EFB9747E}"/>
              </a:ext>
            </a:extLst>
          </p:cNvPr>
          <p:cNvSpPr txBox="1"/>
          <p:nvPr/>
        </p:nvSpPr>
        <p:spPr>
          <a:xfrm>
            <a:off x="1164380" y="5915970"/>
            <a:ext cx="70849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99.9% quantile of non-zero CAPE from ERA5 reanalysis hourly data over a single year.  </a:t>
            </a:r>
            <a:r>
              <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Courtesy PJ Tuckman, MIT</a:t>
            </a:r>
          </a:p>
        </p:txBody>
      </p:sp>
    </p:spTree>
    <p:extLst>
      <p:ext uri="{BB962C8B-B14F-4D97-AF65-F5344CB8AC3E}">
        <p14:creationId xmlns:p14="http://schemas.microsoft.com/office/powerpoint/2010/main" val="10881660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749" y="723894"/>
            <a:ext cx="6190501" cy="5410211"/>
          </a:xfrm>
          <a:prstGeom prst="rect">
            <a:avLst/>
          </a:prstGeom>
        </p:spPr>
      </p:pic>
    </p:spTree>
    <p:extLst>
      <p:ext uri="{BB962C8B-B14F-4D97-AF65-F5344CB8AC3E}">
        <p14:creationId xmlns:p14="http://schemas.microsoft.com/office/powerpoint/2010/main" val="38752113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749" y="723894"/>
            <a:ext cx="6190501" cy="5410211"/>
          </a:xfrm>
          <a:prstGeom prst="rect">
            <a:avLst/>
          </a:prstGeom>
        </p:spPr>
      </p:pic>
    </p:spTree>
    <p:extLst>
      <p:ext uri="{BB962C8B-B14F-4D97-AF65-F5344CB8AC3E}">
        <p14:creationId xmlns:p14="http://schemas.microsoft.com/office/powerpoint/2010/main" val="1978378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7917" y="1085860"/>
            <a:ext cx="7233357" cy="5427084"/>
          </a:xfrm>
          <a:prstGeom prst="rect">
            <a:avLst/>
          </a:prstGeom>
        </p:spPr>
      </p:pic>
      <p:sp>
        <p:nvSpPr>
          <p:cNvPr id="3" name="TextBox 2"/>
          <p:cNvSpPr txBox="1"/>
          <p:nvPr/>
        </p:nvSpPr>
        <p:spPr>
          <a:xfrm>
            <a:off x="1785668" y="207034"/>
            <a:ext cx="5926347" cy="400110"/>
          </a:xfrm>
          <a:prstGeom prst="rect">
            <a:avLst/>
          </a:prstGeom>
          <a:noFill/>
        </p:spPr>
        <p:txBody>
          <a:bodyPr wrap="square" rtlCol="0">
            <a:spAutoFit/>
          </a:bodyPr>
          <a:lstStyle/>
          <a:p>
            <a:pPr algn="ctr"/>
            <a:r>
              <a:rPr lang="en-US" sz="2000" dirty="0">
                <a:solidFill>
                  <a:srgbClr val="0000FF"/>
                </a:solidFill>
                <a:latin typeface="Arial" panose="020B0604020202020204" pitchFamily="34" charset="0"/>
                <a:cs typeface="Arial" panose="020B0604020202020204" pitchFamily="34" charset="0"/>
              </a:rPr>
              <a:t>Sounding at Majuro, August 1 2016 0 GMT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916" y="1085860"/>
            <a:ext cx="7233357" cy="5427084"/>
          </a:xfrm>
          <a:prstGeom prst="rect">
            <a:avLst/>
          </a:prstGeom>
        </p:spPr>
      </p:pic>
    </p:spTree>
    <p:extLst>
      <p:ext uri="{BB962C8B-B14F-4D97-AF65-F5344CB8AC3E}">
        <p14:creationId xmlns:p14="http://schemas.microsoft.com/office/powerpoint/2010/main" val="21882170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749" y="723894"/>
            <a:ext cx="6190501" cy="5410211"/>
          </a:xfrm>
          <a:prstGeom prst="rect">
            <a:avLst/>
          </a:prstGeom>
        </p:spPr>
      </p:pic>
    </p:spTree>
    <p:extLst>
      <p:ext uri="{BB962C8B-B14F-4D97-AF65-F5344CB8AC3E}">
        <p14:creationId xmlns:p14="http://schemas.microsoft.com/office/powerpoint/2010/main" val="40898510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6749" y="723894"/>
            <a:ext cx="6190501" cy="5410211"/>
          </a:xfrm>
          <a:prstGeom prst="rect">
            <a:avLst/>
          </a:prstGeom>
        </p:spPr>
      </p:pic>
    </p:spTree>
    <p:extLst>
      <p:ext uri="{BB962C8B-B14F-4D97-AF65-F5344CB8AC3E}">
        <p14:creationId xmlns:p14="http://schemas.microsoft.com/office/powerpoint/2010/main" val="14731511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32" y="723894"/>
            <a:ext cx="7208535" cy="5410211"/>
          </a:xfrm>
          <a:prstGeom prst="rect">
            <a:avLst/>
          </a:prstGeom>
        </p:spPr>
      </p:pic>
    </p:spTree>
    <p:extLst>
      <p:ext uri="{BB962C8B-B14F-4D97-AF65-F5344CB8AC3E}">
        <p14:creationId xmlns:p14="http://schemas.microsoft.com/office/powerpoint/2010/main" val="30887873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732" y="723894"/>
            <a:ext cx="7208535" cy="5410211"/>
          </a:xfrm>
          <a:prstGeom prst="rect">
            <a:avLst/>
          </a:prstGeom>
        </p:spPr>
      </p:pic>
    </p:spTree>
    <p:extLst>
      <p:ext uri="{BB962C8B-B14F-4D97-AF65-F5344CB8AC3E}">
        <p14:creationId xmlns:p14="http://schemas.microsoft.com/office/powerpoint/2010/main" val="2919507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74453" y="431321"/>
            <a:ext cx="7919049" cy="584775"/>
          </a:xfrm>
          <a:prstGeom prst="rect">
            <a:avLst/>
          </a:prstGeom>
          <a:noFill/>
        </p:spPr>
        <p:txBody>
          <a:bodyPr wrap="square" rtlCol="0">
            <a:spAutoFit/>
          </a:bodyPr>
          <a:lstStyle/>
          <a:p>
            <a:pPr algn="ctr"/>
            <a:r>
              <a:rPr lang="en-US" sz="3200" dirty="0">
                <a:solidFill>
                  <a:srgbClr val="92D050"/>
                </a:solidFill>
                <a:latin typeface="Arial" panose="020B0604020202020204" pitchFamily="34" charset="0"/>
                <a:cs typeface="Arial" panose="020B0604020202020204" pitchFamily="34" charset="0"/>
              </a:rPr>
              <a:t>Stored-Energy Convection</a:t>
            </a:r>
          </a:p>
        </p:txBody>
      </p:sp>
    </p:spTree>
    <p:extLst>
      <p:ext uri="{BB962C8B-B14F-4D97-AF65-F5344CB8AC3E}">
        <p14:creationId xmlns:p14="http://schemas.microsoft.com/office/powerpoint/2010/main" val="2510727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780" y="99203"/>
            <a:ext cx="5221138" cy="3480759"/>
          </a:xfrm>
          <a:prstGeom prst="rect">
            <a:avLst/>
          </a:prstGeom>
        </p:spPr>
      </p:pic>
      <p:pic>
        <p:nvPicPr>
          <p:cNvPr id="1026" name="Picture 2" descr="Image result for hailstor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780" y="3776913"/>
            <a:ext cx="5262073" cy="296031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477773" y="1017764"/>
            <a:ext cx="3666227" cy="1200329"/>
          </a:xfrm>
          <a:prstGeom prst="rect">
            <a:avLst/>
          </a:prstGeom>
        </p:spPr>
        <p:txBody>
          <a:bodyPr wrap="square">
            <a:spAutoFit/>
          </a:bodyPr>
          <a:lstStyle/>
          <a:p>
            <a:r>
              <a:rPr lang="en-US" dirty="0"/>
              <a:t>Each year in the U.S., 1,200 </a:t>
            </a:r>
            <a:r>
              <a:rPr lang="en-US" b="1" dirty="0">
                <a:solidFill>
                  <a:srgbClr val="0000FF"/>
                </a:solidFill>
              </a:rPr>
              <a:t>tornadoes</a:t>
            </a:r>
            <a:r>
              <a:rPr lang="en-US" dirty="0"/>
              <a:t> on average kill 60 people, injure 1,500, and cause roughly $400 million in damages</a:t>
            </a:r>
          </a:p>
        </p:txBody>
      </p:sp>
      <p:sp>
        <p:nvSpPr>
          <p:cNvPr id="4" name="Rectangle 3"/>
          <p:cNvSpPr/>
          <p:nvPr/>
        </p:nvSpPr>
        <p:spPr>
          <a:xfrm>
            <a:off x="5451853" y="4441976"/>
            <a:ext cx="3692147" cy="1477328"/>
          </a:xfrm>
          <a:prstGeom prst="rect">
            <a:avLst/>
          </a:prstGeom>
        </p:spPr>
        <p:txBody>
          <a:bodyPr wrap="square">
            <a:spAutoFit/>
          </a:bodyPr>
          <a:lstStyle/>
          <a:p>
            <a:r>
              <a:rPr lang="en-US" b="1" dirty="0">
                <a:solidFill>
                  <a:srgbClr val="0000FF"/>
                </a:solidFill>
              </a:rPr>
              <a:t>Hail</a:t>
            </a:r>
            <a:r>
              <a:rPr lang="en-US" dirty="0"/>
              <a:t> causes about $1 billion dollars in damage to crops and property each year, according to the National Oceanic Atmospheric Administration (NOAA)</a:t>
            </a:r>
          </a:p>
        </p:txBody>
      </p:sp>
    </p:spTree>
    <p:extLst>
      <p:ext uri="{BB962C8B-B14F-4D97-AF65-F5344CB8AC3E}">
        <p14:creationId xmlns:p14="http://schemas.microsoft.com/office/powerpoint/2010/main" val="380602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smtClean="0">
            <a:solidFill>
              <a:srgbClr val="0000FF"/>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riel2.potx" id="{8D7F14D1-26D0-4A26-ABBD-DD2D7DC99EAF}" vid="{DA866886-4644-4880-8314-28E7856239F6}"/>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Ariel2</Template>
  <TotalTime>4556</TotalTime>
  <Words>1944</Words>
  <Application>Microsoft Office PowerPoint</Application>
  <PresentationFormat>On-screen Show (4:3)</PresentationFormat>
  <Paragraphs>196</Paragraphs>
  <Slides>73</Slides>
  <Notes>5</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2</vt:i4>
      </vt:variant>
      <vt:variant>
        <vt:lpstr>Slide Titles</vt:lpstr>
      </vt:variant>
      <vt:variant>
        <vt:i4>73</vt:i4>
      </vt:variant>
    </vt:vector>
  </HeadingPairs>
  <TitlesOfParts>
    <vt:vector size="89" baseType="lpstr">
      <vt:lpstr>*Arial-Bold-15526-Identity-H</vt:lpstr>
      <vt:lpstr>*Minion Pro-Bold-15530-Identity-H</vt:lpstr>
      <vt:lpstr>*Times New Roman-BoldItalic-15524-Identity-H</vt:lpstr>
      <vt:lpstr>-apple-system</vt:lpstr>
      <vt:lpstr>Arial</vt:lpstr>
      <vt:lpstr>Calibri</vt:lpstr>
      <vt:lpstr>Calibri Light</vt:lpstr>
      <vt:lpstr>Franklin Gothic Medium</vt:lpstr>
      <vt:lpstr>Helvetica</vt:lpstr>
      <vt:lpstr>Helvetica Light</vt:lpstr>
      <vt:lpstr>Segoe UI</vt:lpstr>
      <vt:lpstr>Office Theme</vt:lpstr>
      <vt:lpstr>Default Design</vt:lpstr>
      <vt:lpstr>4_Default Design</vt:lpstr>
      <vt:lpstr>MathType 6.0 Equation</vt:lpstr>
      <vt:lpstr>Equation</vt:lpstr>
      <vt:lpstr>What Sets the Climatology of CAPE?</vt:lpstr>
      <vt:lpstr>PowerPoint Presentation</vt:lpstr>
      <vt:lpstr>Why Should We Care?</vt:lpstr>
      <vt:lpstr>Some Preliminaries: Two Broad Categories of Convection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Diurnal Variation of Tornadoes</vt:lpstr>
      <vt:lpstr>Global Distribution of Tornadoes</vt:lpstr>
      <vt:lpstr>Necessary Conditions for Severe Thunderstorms:</vt:lpstr>
      <vt:lpstr>Necessary Conditions for Severe Thunderstorms:</vt:lpstr>
      <vt:lpstr>PowerPoint Presentation</vt:lpstr>
      <vt:lpstr>PowerPoint Presentation</vt:lpstr>
      <vt:lpstr>PowerPoint Presentation</vt:lpstr>
      <vt:lpstr>PowerPoint Presentation</vt:lpstr>
      <vt:lpstr>Key Questions:</vt:lpstr>
      <vt:lpstr>Conventional View: Differential Advection</vt:lpstr>
      <vt:lpstr>PowerPoint Presentation</vt:lpstr>
      <vt:lpstr>Hypothesis:</vt:lpstr>
      <vt:lpstr>PowerPoint Presentation</vt:lpstr>
      <vt:lpstr>PowerPoint Presentation</vt:lpstr>
      <vt:lpstr>PowerPoint Presentation</vt:lpstr>
      <vt:lpstr>1-D PBL model Key features:</vt:lpstr>
      <vt:lpstr>Key Model Parameters</vt:lpstr>
      <vt:lpstr>Impose a diurnal cycle of surface net radiative forcing</vt:lpstr>
      <vt:lpstr>Results</vt:lpstr>
      <vt:lpstr>PowerPoint Presentation</vt:lpstr>
      <vt:lpstr>PowerPoint Presentation</vt:lpstr>
      <vt:lpstr>PowerPoint Presentation</vt:lpstr>
      <vt:lpstr>PowerPoint Presentation</vt:lpstr>
      <vt:lpstr>PowerPoint Presentation</vt:lpstr>
      <vt:lpstr>Coupling to Soil Model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Distribution of Tornadoes</vt:lpstr>
      <vt:lpstr>Summary</vt:lpstr>
      <vt:lpstr>Summary (continued)</vt:lpstr>
      <vt:lpstr>Spare Slides</vt:lpstr>
      <vt:lpstr>PowerPoint Presentation</vt:lpstr>
      <vt:lpstr>PowerPoint Presentation</vt:lpstr>
      <vt:lpstr>PowerPoint Presentation</vt:lpstr>
      <vt:lpstr>PowerPoint Presentation</vt:lpstr>
      <vt:lpstr>PowerPoint Presentation</vt:lpstr>
      <vt:lpstr>Boundary Layer Equations</vt:lpstr>
      <vt:lpstr>Note: Ms is related to Ds by Clausius-Clapeyron Equation</vt:lpstr>
      <vt:lpstr>Nondimensionalize:</vt:lpstr>
      <vt:lpstr>Equations are normalized and recombined to arrive at</vt:lpstr>
      <vt:lpstr>Long-time Asymptotic Behavior</vt:lpstr>
      <vt:lpstr>Convective Available Potential Energy (CAPE)</vt:lpstr>
      <vt:lpstr>Asymptotic Cape Scaling in ‘Warm’ Regime, Applicable at Time when PBL Growth Becomes Linear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Massachusetts Institute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Theory for Peak Values of Convective Available Potential Energy</dc:title>
  <dc:creator>Kerry Emanuel</dc:creator>
  <cp:lastModifiedBy>Kerry Emanuel</cp:lastModifiedBy>
  <cp:revision>121</cp:revision>
  <dcterms:created xsi:type="dcterms:W3CDTF">2016-10-04T17:48:54Z</dcterms:created>
  <dcterms:modified xsi:type="dcterms:W3CDTF">2023-03-17T21:55:46Z</dcterms:modified>
</cp:coreProperties>
</file>