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2" r:id="rId7"/>
    <p:sldMasterId id="2147483734" r:id="rId8"/>
    <p:sldMasterId id="2147483748" r:id="rId9"/>
    <p:sldMasterId id="2147483762" r:id="rId10"/>
    <p:sldMasterId id="2147483774" r:id="rId11"/>
    <p:sldMasterId id="2147483786" r:id="rId12"/>
  </p:sldMasterIdLst>
  <p:notesMasterIdLst>
    <p:notesMasterId r:id="rId48"/>
  </p:notesMasterIdLst>
  <p:sldIdLst>
    <p:sldId id="257" r:id="rId13"/>
    <p:sldId id="291" r:id="rId14"/>
    <p:sldId id="256" r:id="rId15"/>
    <p:sldId id="266" r:id="rId16"/>
    <p:sldId id="267" r:id="rId17"/>
    <p:sldId id="289" r:id="rId18"/>
    <p:sldId id="268" r:id="rId19"/>
    <p:sldId id="269" r:id="rId20"/>
    <p:sldId id="270" r:id="rId21"/>
    <p:sldId id="277" r:id="rId22"/>
    <p:sldId id="292" r:id="rId23"/>
    <p:sldId id="293" r:id="rId24"/>
    <p:sldId id="272" r:id="rId25"/>
    <p:sldId id="273" r:id="rId26"/>
    <p:sldId id="274" r:id="rId27"/>
    <p:sldId id="278" r:id="rId28"/>
    <p:sldId id="258" r:id="rId29"/>
    <p:sldId id="279" r:id="rId30"/>
    <p:sldId id="280" r:id="rId31"/>
    <p:sldId id="281" r:id="rId32"/>
    <p:sldId id="282" r:id="rId33"/>
    <p:sldId id="283" r:id="rId34"/>
    <p:sldId id="294" r:id="rId35"/>
    <p:sldId id="259" r:id="rId36"/>
    <p:sldId id="260" r:id="rId37"/>
    <p:sldId id="284" r:id="rId38"/>
    <p:sldId id="285" r:id="rId39"/>
    <p:sldId id="263" r:id="rId40"/>
    <p:sldId id="286" r:id="rId41"/>
    <p:sldId id="295" r:id="rId42"/>
    <p:sldId id="288" r:id="rId43"/>
    <p:sldId id="287" r:id="rId44"/>
    <p:sldId id="296" r:id="rId45"/>
    <p:sldId id="297" r:id="rId46"/>
    <p:sldId id="26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D6D67-ED03-4FA7-97A2-454F2D8DA2AF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4D4D3-6F83-420F-ACE5-E3817E30A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4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BA8BB-1C88-4506-9CC3-A349AE0CAA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171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607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0381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8331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404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8046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DF67A3-E60F-40FF-A7DC-03DE7CE6A6E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7577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736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788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5744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6594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055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94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9259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1087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099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3094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72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5346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204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595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331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029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021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3957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6415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0409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6757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0900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711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9522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0692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31379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408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900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868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0164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918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1483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327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475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502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362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691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7207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65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739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828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290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656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37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196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2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394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251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757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796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326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928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787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74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0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44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86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928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163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717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633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081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655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44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92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56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016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5174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421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504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578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293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0528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1468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932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5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3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8717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8780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666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3335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8672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135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85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584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323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999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4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3014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1128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994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0835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0306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661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1116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6591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5527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435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68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8100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3142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755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6857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053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5742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8944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5562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8003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244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36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0072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8487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1907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1614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083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7342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2826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753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2907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99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980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8427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4363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0489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2703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0309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4964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3129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7421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049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024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42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48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19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8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33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91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93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77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67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78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1DECC-25E8-4336-8E25-4D6A729A29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567CA-8AD3-42D9-BC95-0170CE36B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96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Physics-Based </a:t>
            </a:r>
            <a:r>
              <a:rPr lang="en-US" dirty="0" smtClean="0"/>
              <a:t>Projection of Tropical Cyclone Risks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223270"/>
            <a:ext cx="6858000" cy="1771129"/>
          </a:xfrm>
        </p:spPr>
        <p:txBody>
          <a:bodyPr>
            <a:normAutofit fontScale="92500" lnSpcReduction="20000"/>
          </a:bodyPr>
          <a:lstStyle/>
          <a:p>
            <a:r>
              <a:rPr lang="en-US" sz="2000" i="1" dirty="0" smtClean="0"/>
              <a:t>Why we need to bring physics to bear on estimating natural hazard risk</a:t>
            </a:r>
          </a:p>
          <a:p>
            <a:endParaRPr lang="en-US" sz="2000" dirty="0"/>
          </a:p>
          <a:p>
            <a:r>
              <a:rPr lang="en-US" sz="2000" dirty="0" smtClean="0"/>
              <a:t>Kerry Emanuel</a:t>
            </a:r>
          </a:p>
          <a:p>
            <a:r>
              <a:rPr lang="en-US" sz="2000" dirty="0" smtClean="0"/>
              <a:t>Lorenz Center</a:t>
            </a:r>
          </a:p>
          <a:p>
            <a:r>
              <a:rPr lang="en-US" sz="2000" dirty="0" smtClean="0"/>
              <a:t>Massachusetts Institute of technology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92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Heart of the Problem: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Societies are usually well adapted to frequent events (&gt; 1/100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Societies are often poorly adapted to rare events (&lt; 1/100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Robust estimates of the character of ~100 </a:t>
            </a:r>
            <a:r>
              <a:rPr lang="en-US" dirty="0" err="1" smtClean="0"/>
              <a:t>yr</a:t>
            </a:r>
            <a:r>
              <a:rPr lang="en-US" dirty="0" smtClean="0"/>
              <a:t> events require ~1,000 years of data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We do not have ~1,000 years of meteorological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23" y="1134287"/>
            <a:ext cx="5334011" cy="4023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886" y="464457"/>
            <a:ext cx="776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Tropical Cyclone Risk Arises Largely from High Intensity Events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3544" y="5232400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Probability density of annual damage to a portfolio of insured property in the U.S.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0457" y="1966686"/>
            <a:ext cx="121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1984-2014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1371" y="2387601"/>
            <a:ext cx="121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2070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-2100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57600" y="2274463"/>
            <a:ext cx="304800" cy="1784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791200" y="2779486"/>
            <a:ext cx="304800" cy="20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16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65" y="971002"/>
            <a:ext cx="5334011" cy="4023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886" y="464457"/>
            <a:ext cx="776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3544" y="5232400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times p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robability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density of annual damage to a portfolio of insured property in the U.S.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36998" y="3521854"/>
            <a:ext cx="121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9514" y="2203226"/>
            <a:ext cx="1211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13086" y="3740406"/>
            <a:ext cx="304800" cy="1784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87257" y="2545833"/>
            <a:ext cx="275772" cy="20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78178" y="2148868"/>
            <a:ext cx="2104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Total expected damage proportional to area under curves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9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Is Hurricane Risk Changing?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5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" y="926083"/>
            <a:ext cx="4572000" cy="5256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114" y="246743"/>
            <a:ext cx="59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Satellite-derived proportion of major hurricane fixes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62286" y="2298804"/>
            <a:ext cx="38540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Time series of fractional proportion of global major hurricane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estimates to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all hurricane estimates for the period 1979–2017. Each point,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except the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earliest, represents the data in a sequence of 3-y periods. The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data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point is based on only 2 y (1979 and 1981) to avoid the years with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no eastern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hemisphere coverage. The linear Theil−Sen trend (black line) is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significant at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98% confidence level (Mann−Kendall P value = 0.02).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proportion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increases by 25% in the 39-y period (about 6% per decade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Kossin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PNAS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2020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76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75" y="86727"/>
            <a:ext cx="5776968" cy="6100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0663" y="2950617"/>
            <a:ext cx="2915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Time series of the latitudes at which tropical cyclones reach maximum intensity.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From 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Kossin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et al. (2014)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3280" y="365760"/>
            <a:ext cx="309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Hurricanes are reaching peak intensity at higher latitudes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419" y="6310480"/>
            <a:ext cx="4065741" cy="4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2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53231"/>
            <a:ext cx="5747011" cy="2901622"/>
            <a:chOff x="0" y="2153231"/>
            <a:chExt cx="5747011" cy="2901622"/>
          </a:xfrm>
        </p:grpSpPr>
        <p:pic>
          <p:nvPicPr>
            <p:cNvPr id="1026" name="Picture 2" descr="C:\Users\Kerry Emaanuel\Graphics\Transparent Figures\Intensity_histo_models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368" t="35641" r="10172" b="35511"/>
            <a:stretch/>
          </p:blipFill>
          <p:spPr bwMode="auto">
            <a:xfrm>
              <a:off x="0" y="2153231"/>
              <a:ext cx="5747011" cy="2901622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048000" y="2667000"/>
              <a:ext cx="20128" cy="189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3662022" y="3703027"/>
              <a:ext cx="4572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>
              <a:off x="3048000" y="2345749"/>
              <a:ext cx="1312871" cy="766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793630" y="4769001"/>
              <a:ext cx="4464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Wind Speed (meters per second)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23208" y="1509002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Histograms of Tropical Cyclone Intensity as Simulated by a Global Model with 30 mile grid point spacing. (Courtesy Isaac Held, GFDL)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2971" y="1980564"/>
            <a:ext cx="145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0667" y="4445835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models do not simulate the storms that cause destruction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5523" y="319968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5274" y="278677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69994" y="3094699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0282" y="107576"/>
            <a:ext cx="78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limate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cannot yet be used to make direct estimates of hurricane risk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1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9" grpId="0"/>
      <p:bldP spid="13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Physics to Assess Hurricane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Reliable, global records of coarse-scale climate are robust and 	widely available</a:t>
            </a:r>
          </a:p>
          <a:p>
            <a:r>
              <a:rPr lang="en-US" dirty="0"/>
              <a:t> </a:t>
            </a:r>
            <a:r>
              <a:rPr lang="en-US" dirty="0" smtClean="0"/>
              <a:t>Cull from these datasets the key statistics known to control 	tropical cyclone generation, movement, and intensity 	evolution</a:t>
            </a:r>
          </a:p>
          <a:p>
            <a:r>
              <a:rPr lang="en-US" dirty="0"/>
              <a:t> </a:t>
            </a:r>
            <a:r>
              <a:rPr lang="en-US" dirty="0" smtClean="0"/>
              <a:t>Bootstrap these key statistic to create unlimited synthetic time 	series of the hurricane-relevant environmental variables</a:t>
            </a:r>
          </a:p>
          <a:p>
            <a:r>
              <a:rPr lang="en-US" dirty="0"/>
              <a:t> </a:t>
            </a:r>
            <a:r>
              <a:rPr lang="en-US" dirty="0" smtClean="0"/>
              <a:t> Use these to drive specialized, very high resolution physical 	hurricane models</a:t>
            </a:r>
          </a:p>
          <a:p>
            <a:r>
              <a:rPr lang="en-US" dirty="0"/>
              <a:t> </a:t>
            </a:r>
            <a:r>
              <a:rPr lang="en-US" dirty="0" smtClean="0"/>
              <a:t> Extensively validate the results against historical hurricane 	data</a:t>
            </a:r>
          </a:p>
          <a:p>
            <a:r>
              <a:rPr lang="en-US" dirty="0"/>
              <a:t> </a:t>
            </a:r>
            <a:r>
              <a:rPr lang="en-US" dirty="0" smtClean="0"/>
              <a:t> Exact same method can be applied to </a:t>
            </a:r>
            <a:r>
              <a:rPr lang="en-US" dirty="0"/>
              <a:t>o</a:t>
            </a:r>
            <a:r>
              <a:rPr lang="en-US" dirty="0" smtClean="0"/>
              <a:t>utput of climate 	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28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" b="379"/>
          <a:stretch/>
        </p:blipFill>
        <p:spPr>
          <a:xfrm>
            <a:off x="400050" y="819151"/>
            <a:ext cx="839152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0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</a:t>
            </a:r>
            <a:r>
              <a:rPr lang="en-US" sz="2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1755</a:t>
            </a:r>
            <a:r>
              <a:rPr lang="en-US" sz="2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934200" y="62166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90%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confidence bounds</a:t>
            </a:r>
          </a:p>
        </p:txBody>
      </p:sp>
    </p:spTree>
    <p:extLst>
      <p:ext uri="{BB962C8B-B14F-4D97-AF65-F5344CB8AC3E}">
        <p14:creationId xmlns:p14="http://schemas.microsoft.com/office/powerpoint/2010/main" val="382462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857" y="457200"/>
            <a:ext cx="859245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Kerry Emanuel</a:t>
            </a: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Professor of Atmospheric Sciences, MIT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Joined the MIT faculty in 1981, after 3 years on the UCLA faculty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Physics of the tropical atmosphere with a focus on hurricanes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Climate physics, especially the role of water vapor and clouds in climate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Weather forecasting and predictability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Physical modeling of tropical cyclone risks</a:t>
            </a:r>
          </a:p>
          <a:p>
            <a:pPr>
              <a:spcBef>
                <a:spcPts val="120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Affiliations: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WindRiskTech, LLC  (co-founder)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3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8" y="1010866"/>
            <a:ext cx="7840308" cy="5452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747" y="6100653"/>
            <a:ext cx="1122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59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/>
          <a:stretch/>
        </p:blipFill>
        <p:spPr>
          <a:xfrm>
            <a:off x="52784" y="1483743"/>
            <a:ext cx="9114424" cy="37869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Atlantic Interannual Variability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125" y="5336845"/>
            <a:ext cx="351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Frequency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6234" y="5270740"/>
            <a:ext cx="3312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Dissipation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Kerry Emaanuel\Graphics\Transparent Figures\amm_fr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56638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381000"/>
            <a:ext cx="8382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Captures effects of regional climate phenomena (e.g. ENSO, AMM)</a:t>
            </a:r>
          </a:p>
        </p:txBody>
      </p:sp>
    </p:spTree>
    <p:extLst>
      <p:ext uri="{BB962C8B-B14F-4D97-AF65-F5344CB8AC3E}">
        <p14:creationId xmlns:p14="http://schemas.microsoft.com/office/powerpoint/2010/main" val="26089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2" y="1100279"/>
            <a:ext cx="7001751" cy="5256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675" y="319314"/>
            <a:ext cx="7917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Wind risk near Houston based on 4,000 tropica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 cyclones downscaled from ERA5 reanalysis, 1979-2018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9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907" y="422031"/>
            <a:ext cx="7695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Top 100 out of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4000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TCs Affecting </a:t>
            </a:r>
            <a:r>
              <a:rPr lang="en-US" sz="2200" dirty="0" smtClean="0">
                <a:solidFill>
                  <a:srgbClr val="0000FF"/>
                </a:solidFill>
                <a:latin typeface="Arial"/>
              </a:rPr>
              <a:t>Houston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, 1979-2018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023" t="9407" r="6130" b="12034"/>
          <a:stretch/>
        </p:blipFill>
        <p:spPr>
          <a:xfrm>
            <a:off x="625988" y="1315349"/>
            <a:ext cx="7940891" cy="499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2186" y="393003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Same, but with top 20 historical tracks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133" t="10927" r="6227" b="12022"/>
          <a:stretch/>
        </p:blipFill>
        <p:spPr>
          <a:xfrm>
            <a:off x="712785" y="1384882"/>
            <a:ext cx="7854094" cy="497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3450" y="125643"/>
            <a:ext cx="4774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Sample 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Houston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track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529" t="5865" r="6684" b="15067"/>
          <a:stretch/>
        </p:blipFill>
        <p:spPr>
          <a:xfrm>
            <a:off x="488221" y="1049312"/>
            <a:ext cx="8116194" cy="520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72" y="1205167"/>
            <a:ext cx="7771555" cy="5472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1541" y="359764"/>
            <a:ext cx="6318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Peak Wind Swath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90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500"/>
              </a:spcBef>
            </a:pPr>
            <a:r>
              <a:rPr lang="en-US" dirty="0" smtClean="0"/>
              <a:t>Model produced wind fields are used to 	drive hydrodynamic storm surge 	models to estimate surge risk</a:t>
            </a:r>
          </a:p>
          <a:p>
            <a:pPr>
              <a:spcBef>
                <a:spcPts val="1500"/>
              </a:spcBef>
            </a:pPr>
            <a:r>
              <a:rPr lang="en-US" dirty="0"/>
              <a:t> Model produced rain can be used to drive </a:t>
            </a:r>
            <a:r>
              <a:rPr lang="en-US" dirty="0" smtClean="0"/>
              <a:t>	flood </a:t>
            </a:r>
            <a:r>
              <a:rPr lang="en-US" dirty="0"/>
              <a:t>models to estimate flood risk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6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6073" y="265246"/>
            <a:ext cx="376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 total rainfall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57" y="981080"/>
            <a:ext cx="7706269" cy="542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3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Flawed Basis of Current Risk Modeling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98452" y="2076911"/>
            <a:ext cx="7886700" cy="3269886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 smtClean="0"/>
              <a:t>  Almost all current risk assessments are based on historical 	statistics</a:t>
            </a:r>
          </a:p>
          <a:p>
            <a:pPr>
              <a:spcBef>
                <a:spcPts val="1500"/>
              </a:spcBef>
            </a:pPr>
            <a:r>
              <a:rPr lang="en-US" dirty="0"/>
              <a:t> </a:t>
            </a:r>
            <a:r>
              <a:rPr lang="en-US" dirty="0" smtClean="0"/>
              <a:t> Historical records are flawed and short, particularly outside  	North America</a:t>
            </a:r>
          </a:p>
          <a:p>
            <a:pPr>
              <a:spcBef>
                <a:spcPts val="1500"/>
              </a:spcBef>
            </a:pPr>
            <a:r>
              <a:rPr lang="en-US" dirty="0"/>
              <a:t> </a:t>
            </a:r>
            <a:r>
              <a:rPr lang="en-US" dirty="0" smtClean="0"/>
              <a:t> Moreover, the past 50-150 years is a poor guide to the present 	owing to climate change that </a:t>
            </a:r>
            <a:r>
              <a:rPr lang="en-US" i="1" dirty="0" smtClean="0"/>
              <a:t>has already occurred</a:t>
            </a:r>
          </a:p>
          <a:p>
            <a:pPr>
              <a:spcBef>
                <a:spcPts val="1500"/>
              </a:spcBef>
            </a:pPr>
            <a:r>
              <a:rPr lang="en-US" dirty="0"/>
              <a:t> </a:t>
            </a:r>
            <a:r>
              <a:rPr lang="en-US" dirty="0" smtClean="0"/>
              <a:t> Risk modelers have been slow to migrate to a physics-based 	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1" y="1146629"/>
            <a:ext cx="7490962" cy="5275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801" y="413657"/>
            <a:ext cx="746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2,000 year rain event for Houston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751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03" y="384209"/>
            <a:ext cx="8229600" cy="114300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aking Climate Change Into Account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2058" y="1895167"/>
            <a:ext cx="80452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Downscale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CMIP6 models for the historical period,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1981-2010,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for the period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2071-2100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 Shared Socioeconomic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Pathway 5 (business as usual, heavy reliance on fossil fuels, no serious attempt at mitigation.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models used were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CNRM-CM6-1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GFDL-ESM4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IPSL-CM6A-LR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MIROC6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MPI-ESM1-2-HR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UKMO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UKESM1-0-LL 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219" y="6050151"/>
            <a:ext cx="7801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 models that produced excessively large climate responses were downscaled but discarded for the analyses presented here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28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" y="936943"/>
            <a:ext cx="7137281" cy="53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3" y="837195"/>
            <a:ext cx="7366950" cy="552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3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76" y="942649"/>
            <a:ext cx="7523824" cy="5298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257" y="377371"/>
            <a:ext cx="751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future 100-year rain event for Houston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999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Take-Away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dirty="0" smtClean="0"/>
              <a:t>  We need to move away from sole dependence on flawed 	historical data in assessing climate- and weather-related 	natural hazard risk and embrace advanced modeling 	techniques</a:t>
            </a:r>
          </a:p>
          <a:p>
            <a:pPr>
              <a:spcBef>
                <a:spcPts val="2000"/>
              </a:spcBef>
            </a:pPr>
            <a:r>
              <a:rPr lang="en-US" dirty="0"/>
              <a:t> </a:t>
            </a:r>
            <a:r>
              <a:rPr lang="en-US" dirty="0" smtClean="0"/>
              <a:t> We can no longer regard climate change as a problem for the 	future; it has already tangibly affected important risks, e.g. 	Harvey’s rainfall was ~3 times more likely in 2017 than in 	1970</a:t>
            </a:r>
          </a:p>
          <a:p>
            <a:pPr>
              <a:spcBef>
                <a:spcPts val="2000"/>
              </a:spcBef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/>
              <a:t>I</a:t>
            </a:r>
            <a:r>
              <a:rPr lang="en-US" dirty="0" smtClean="0"/>
              <a:t>ndustries </a:t>
            </a:r>
            <a:r>
              <a:rPr lang="en-US" dirty="0" smtClean="0"/>
              <a:t>could help </a:t>
            </a:r>
            <a:r>
              <a:rPr lang="en-US" smtClean="0"/>
              <a:t>catalyze </a:t>
            </a:r>
            <a:r>
              <a:rPr lang="en-US" smtClean="0"/>
              <a:t>industry-relevant research </a:t>
            </a:r>
            <a:r>
              <a:rPr lang="en-US" dirty="0" smtClean="0"/>
              <a:t>in </a:t>
            </a:r>
            <a:r>
              <a:rPr lang="en-US" dirty="0" smtClean="0"/>
              <a:t>	universities </a:t>
            </a:r>
            <a:r>
              <a:rPr lang="en-US" dirty="0" smtClean="0"/>
              <a:t>and government labs by creating a </a:t>
            </a:r>
            <a:r>
              <a:rPr lang="en-US" dirty="0" smtClean="0"/>
              <a:t>demand </a:t>
            </a:r>
            <a:r>
              <a:rPr lang="en-US" dirty="0" smtClean="0"/>
              <a:t>for </a:t>
            </a:r>
            <a:r>
              <a:rPr lang="en-US" dirty="0" smtClean="0"/>
              <a:t>	graduates </a:t>
            </a:r>
            <a:r>
              <a:rPr lang="en-US" dirty="0" smtClean="0"/>
              <a:t>with backgrounds in physics-based 	risk </a:t>
            </a:r>
            <a:r>
              <a:rPr lang="en-US" dirty="0" smtClean="0"/>
              <a:t>	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quiet revolutions in numerical weather prediction and climate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 smtClean="0"/>
              <a:t> The first computational weather forecasts were made in the 	mid 1950s</a:t>
            </a:r>
          </a:p>
          <a:p>
            <a:pPr>
              <a:spcBef>
                <a:spcPts val="1800"/>
              </a:spcBef>
            </a:pPr>
            <a:r>
              <a:rPr lang="en-US" dirty="0"/>
              <a:t> </a:t>
            </a:r>
            <a:r>
              <a:rPr lang="en-US" dirty="0" smtClean="0"/>
              <a:t> Today, virtually every weather forecast beyond 6 hours is 	based wholly or heavily on numerical weather prediction 	models</a:t>
            </a:r>
          </a:p>
          <a:p>
            <a:pPr>
              <a:spcBef>
                <a:spcPts val="1800"/>
              </a:spcBef>
            </a:pPr>
            <a:r>
              <a:rPr lang="en-US" dirty="0"/>
              <a:t> </a:t>
            </a:r>
            <a:r>
              <a:rPr lang="en-US" dirty="0" smtClean="0"/>
              <a:t> Three-day forecasts today are as accurate as 1-day forecasts 	were 40 years ago</a:t>
            </a:r>
          </a:p>
          <a:p>
            <a:pPr>
              <a:spcBef>
                <a:spcPts val="1800"/>
              </a:spcBef>
            </a:pPr>
            <a:r>
              <a:rPr lang="en-US" dirty="0"/>
              <a:t> </a:t>
            </a:r>
            <a:r>
              <a:rPr lang="en-US" dirty="0" smtClean="0"/>
              <a:t> Climate models are becoming increasingly reliable in 	simulating such phenomena as severe winter storms, 	large-scale floods, droughts, and heatwaves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4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46" y="648403"/>
            <a:ext cx="7854930" cy="477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5657" y="5725886"/>
            <a:ext cx="7161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Evolution of forecast skill of a global numerical weather prediction model</a:t>
            </a:r>
          </a:p>
        </p:txBody>
      </p:sp>
    </p:spTree>
    <p:extLst>
      <p:ext uri="{BB962C8B-B14F-4D97-AF65-F5344CB8AC3E}">
        <p14:creationId xmlns:p14="http://schemas.microsoft.com/office/powerpoint/2010/main" val="137247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41" r="4968"/>
          <a:stretch/>
        </p:blipFill>
        <p:spPr>
          <a:xfrm>
            <a:off x="192207" y="1117600"/>
            <a:ext cx="8880978" cy="5377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1657" y="493486"/>
            <a:ext cx="2656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Satellite Image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9656" y="493486"/>
            <a:ext cx="3193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Global Model</a:t>
            </a:r>
          </a:p>
        </p:txBody>
      </p:sp>
    </p:spTree>
    <p:extLst>
      <p:ext uri="{BB962C8B-B14F-4D97-AF65-F5344CB8AC3E}">
        <p14:creationId xmlns:p14="http://schemas.microsoft.com/office/powerpoint/2010/main" val="220683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/>
              </a:rPr>
              <a:t>Tropical Cyclone Risk</a:t>
            </a:r>
            <a:endParaRPr lang="en-US" b="1" dirty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54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00FF"/>
                </a:solidFill>
              </a:rPr>
              <a:t>What Are Historical Records Based On?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5695"/>
            <a:ext cx="8410755" cy="5042139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Pre-1943: Anecdotal accounts from coastal cities and ships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1943: Introduction of routine aircraft reconnaissance in 	Atlantic, western North Pacific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1958: Inertial navigation permits direct measurement of 	wind speed at flight level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1970: Complete global detection by satellites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1978: Introduction of satellite scatterometry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 smtClean="0"/>
              <a:t>1987: Termination of airborne reconnaissance in western 	North Pacific</a:t>
            </a:r>
          </a:p>
        </p:txBody>
      </p:sp>
    </p:spTree>
    <p:extLst>
      <p:ext uri="{BB962C8B-B14F-4D97-AF65-F5344CB8AC3E}">
        <p14:creationId xmlns:p14="http://schemas.microsoft.com/office/powerpoint/2010/main" val="270712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1" y="1177818"/>
            <a:ext cx="8068072" cy="40020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6690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Historical Records: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Prior to 1970, Many Storms Were Missed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7917" y="5344366"/>
            <a:ext cx="7277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hurricanes in the North Atlantic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1851-2016, smoothed using a 10-year running average. Shown in blue are storms that either passed through the chain of Lesser Antilles or made landfall in the continental U.S.; all other major hurricanes are shown in red. The dashed lines show the best fit trend lines for each data set. </a:t>
            </a:r>
          </a:p>
        </p:txBody>
      </p:sp>
    </p:spTree>
    <p:extLst>
      <p:ext uri="{BB962C8B-B14F-4D97-AF65-F5344CB8AC3E}">
        <p14:creationId xmlns:p14="http://schemas.microsoft.com/office/powerpoint/2010/main" val="25273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0.xml><?xml version="1.0" encoding="utf-8"?>
<a:theme xmlns:a="http://schemas.openxmlformats.org/drawingml/2006/main" name="5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5.xml><?xml version="1.0" encoding="utf-8"?>
<a:theme xmlns:a="http://schemas.openxmlformats.org/drawingml/2006/main" name="3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</Template>
  <TotalTime>547</TotalTime>
  <Words>770</Words>
  <Application>Microsoft Office PowerPoint</Application>
  <PresentationFormat>On-screen Show (4:3)</PresentationFormat>
  <Paragraphs>110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Office Theme</vt:lpstr>
      <vt:lpstr>1_Ariel</vt:lpstr>
      <vt:lpstr>2_Ariel</vt:lpstr>
      <vt:lpstr>9_Office Theme</vt:lpstr>
      <vt:lpstr>3_Ariel</vt:lpstr>
      <vt:lpstr>1_Office Theme</vt:lpstr>
      <vt:lpstr>4_Ariel</vt:lpstr>
      <vt:lpstr>2_Office Theme</vt:lpstr>
      <vt:lpstr>3_Office Theme</vt:lpstr>
      <vt:lpstr>5_Ariel</vt:lpstr>
      <vt:lpstr>6_Ariel</vt:lpstr>
      <vt:lpstr>4_Office Theme</vt:lpstr>
      <vt:lpstr>Physics-Based Projection of Tropical Cyclone Risks</vt:lpstr>
      <vt:lpstr>PowerPoint Presentation</vt:lpstr>
      <vt:lpstr>Flawed Basis of Current Risk Modeling</vt:lpstr>
      <vt:lpstr>The quiet revolutions in numerical weather prediction and climate simulation</vt:lpstr>
      <vt:lpstr>PowerPoint Presentation</vt:lpstr>
      <vt:lpstr>PowerPoint Presentation</vt:lpstr>
      <vt:lpstr>Tropical Cyclone Risk</vt:lpstr>
      <vt:lpstr>What Are Historical Records Based On?</vt:lpstr>
      <vt:lpstr>Historical Records: Prior to 1970, Many Storms Were Missed</vt:lpstr>
      <vt:lpstr>The Heart of the Problem:</vt:lpstr>
      <vt:lpstr>PowerPoint Presentation</vt:lpstr>
      <vt:lpstr>PowerPoint Presentation</vt:lpstr>
      <vt:lpstr>Is Hurricane Risk Changing?</vt:lpstr>
      <vt:lpstr>PowerPoint Presentation</vt:lpstr>
      <vt:lpstr>PowerPoint Presentation</vt:lpstr>
      <vt:lpstr>PowerPoint Presentation</vt:lpstr>
      <vt:lpstr>Using Physics to Assess Hurricane Risk</vt:lpstr>
      <vt:lpstr>PowerPoint Presentation</vt:lpstr>
      <vt:lpstr>Cumulative Distribution of Storm Lifetime Peak Wind Speed, with Sample of 1755 Synthetic Tracks</vt:lpstr>
      <vt:lpstr>PowerPoint Presentation</vt:lpstr>
      <vt:lpstr>Atlantic Interannual Variability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Taking Climate Change Into Account</vt:lpstr>
      <vt:lpstr>PowerPoint Presentation</vt:lpstr>
      <vt:lpstr>PowerPoint Presentation</vt:lpstr>
      <vt:lpstr>PowerPoint Presentation</vt:lpstr>
      <vt:lpstr>Take-Away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Physics-Based Risk Assessment</dc:title>
  <dc:creator>Kerry</dc:creator>
  <cp:lastModifiedBy>Kerry</cp:lastModifiedBy>
  <cp:revision>31</cp:revision>
  <dcterms:created xsi:type="dcterms:W3CDTF">2020-01-08T19:05:05Z</dcterms:created>
  <dcterms:modified xsi:type="dcterms:W3CDTF">2020-10-24T19:38:28Z</dcterms:modified>
</cp:coreProperties>
</file>