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13" r:id="rId6"/>
    <p:sldMasterId id="2147483725" r:id="rId7"/>
    <p:sldMasterId id="2147483739" r:id="rId8"/>
    <p:sldMasterId id="2147483753" r:id="rId9"/>
    <p:sldMasterId id="2147483766" r:id="rId10"/>
  </p:sldMasterIdLst>
  <p:notesMasterIdLst>
    <p:notesMasterId r:id="rId72"/>
  </p:notesMasterIdLst>
  <p:sldIdLst>
    <p:sldId id="298" r:id="rId11"/>
    <p:sldId id="256" r:id="rId12"/>
    <p:sldId id="280" r:id="rId13"/>
    <p:sldId id="272" r:id="rId14"/>
    <p:sldId id="273" r:id="rId15"/>
    <p:sldId id="274" r:id="rId16"/>
    <p:sldId id="288" r:id="rId17"/>
    <p:sldId id="260" r:id="rId18"/>
    <p:sldId id="276" r:id="rId19"/>
    <p:sldId id="278" r:id="rId20"/>
    <p:sldId id="279" r:id="rId21"/>
    <p:sldId id="275" r:id="rId22"/>
    <p:sldId id="287" r:id="rId23"/>
    <p:sldId id="277" r:id="rId24"/>
    <p:sldId id="258" r:id="rId25"/>
    <p:sldId id="281" r:id="rId26"/>
    <p:sldId id="291" r:id="rId27"/>
    <p:sldId id="283" r:id="rId28"/>
    <p:sldId id="284" r:id="rId29"/>
    <p:sldId id="285" r:id="rId30"/>
    <p:sldId id="286" r:id="rId31"/>
    <p:sldId id="282" r:id="rId32"/>
    <p:sldId id="261" r:id="rId33"/>
    <p:sldId id="292" r:id="rId34"/>
    <p:sldId id="293" r:id="rId35"/>
    <p:sldId id="294" r:id="rId36"/>
    <p:sldId id="263" r:id="rId37"/>
    <p:sldId id="265" r:id="rId38"/>
    <p:sldId id="295" r:id="rId39"/>
    <p:sldId id="296" r:id="rId40"/>
    <p:sldId id="262" r:id="rId41"/>
    <p:sldId id="259" r:id="rId42"/>
    <p:sldId id="297" r:id="rId43"/>
    <p:sldId id="304" r:id="rId44"/>
    <p:sldId id="305" r:id="rId45"/>
    <p:sldId id="301" r:id="rId46"/>
    <p:sldId id="302" r:id="rId47"/>
    <p:sldId id="303" r:id="rId48"/>
    <p:sldId id="306" r:id="rId49"/>
    <p:sldId id="307" r:id="rId50"/>
    <p:sldId id="308" r:id="rId51"/>
    <p:sldId id="309" r:id="rId52"/>
    <p:sldId id="299" r:id="rId53"/>
    <p:sldId id="267" r:id="rId54"/>
    <p:sldId id="310" r:id="rId55"/>
    <p:sldId id="269" r:id="rId56"/>
    <p:sldId id="300" r:id="rId57"/>
    <p:sldId id="268" r:id="rId58"/>
    <p:sldId id="311" r:id="rId59"/>
    <p:sldId id="289" r:id="rId60"/>
    <p:sldId id="290" r:id="rId61"/>
    <p:sldId id="313" r:id="rId62"/>
    <p:sldId id="312" r:id="rId63"/>
    <p:sldId id="270" r:id="rId64"/>
    <p:sldId id="271" r:id="rId65"/>
    <p:sldId id="315" r:id="rId66"/>
    <p:sldId id="314" r:id="rId67"/>
    <p:sldId id="319" r:id="rId68"/>
    <p:sldId id="317" r:id="rId69"/>
    <p:sldId id="316" r:id="rId70"/>
    <p:sldId id="318"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86" autoAdjust="0"/>
  </p:normalViewPr>
  <p:slideViewPr>
    <p:cSldViewPr snapToGrid="0">
      <p:cViewPr varScale="1">
        <p:scale>
          <a:sx n="66" d="100"/>
          <a:sy n="66" d="100"/>
        </p:scale>
        <p:origin x="1786"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88FCD-B732-4680-A5B0-4A2538B3D049}" type="datetimeFigureOut">
              <a:rPr lang="en-US" smtClean="0"/>
              <a:t>5/18/2019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F62CF-F2A6-49DA-A81B-52D14BE5375A}" type="slidenum">
              <a:rPr lang="en-US" smtClean="0"/>
              <a:t>‹#›</a:t>
            </a:fld>
            <a:endParaRPr lang="en-US"/>
          </a:p>
        </p:txBody>
      </p:sp>
    </p:spTree>
    <p:extLst>
      <p:ext uri="{BB962C8B-B14F-4D97-AF65-F5344CB8AC3E}">
        <p14:creationId xmlns:p14="http://schemas.microsoft.com/office/powerpoint/2010/main" val="62924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8:44 PM the power failed, the house went dark, and it was a whole lot easier to see Edna. In almost no time the storm grew to its greatest height: the wind (NW by this time) chased black clouds across the ailing moon. The woods to the south of us bent low, as</a:t>
            </a:r>
            <a:r>
              <a:rPr lang="en-US" baseline="0" dirty="0" smtClean="0"/>
              <a:t> though the trees prayed for salvation. In front of the house, a large branch of the biggest balm-of Gilead tree snapped and crashed down across the driveway, closing it off. On the north side, an apple tree split clean up the middle. And for half an hour or so Edna held us in her full embrace.” </a:t>
            </a:r>
            <a:endParaRPr lang="en-US" dirty="0"/>
          </a:p>
        </p:txBody>
      </p:sp>
      <p:sp>
        <p:nvSpPr>
          <p:cNvPr id="4" name="Slide Number Placeholder 3"/>
          <p:cNvSpPr>
            <a:spLocks noGrp="1"/>
          </p:cNvSpPr>
          <p:nvPr>
            <p:ph type="sldNum" sz="quarter" idx="10"/>
          </p:nvPr>
        </p:nvSpPr>
        <p:spPr/>
        <p:txBody>
          <a:bodyPr/>
          <a:lstStyle/>
          <a:p>
            <a:fld id="{482F62CF-F2A6-49DA-A81B-52D14BE5375A}" type="slidenum">
              <a:rPr lang="en-US" smtClean="0"/>
              <a:t>21</a:t>
            </a:fld>
            <a:endParaRPr lang="en-US"/>
          </a:p>
        </p:txBody>
      </p:sp>
    </p:spTree>
    <p:extLst>
      <p:ext uri="{BB962C8B-B14F-4D97-AF65-F5344CB8AC3E}">
        <p14:creationId xmlns:p14="http://schemas.microsoft.com/office/powerpoint/2010/main" val="3645676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EBC7D-5E53-40A6-BC97-FDDD36EF9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2831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A05620CB-912D-431A-AB31-B4E543C68ED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6707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BA8BB-1C88-4506-9CC3-A349AE0CA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753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81912-4841-46DA-A69A-E6B03BB04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787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5/18/2019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5/18/2019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4972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0224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4755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65085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04192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1838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24568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60736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45976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973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5/18/2019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47025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5378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05766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22870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04902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67284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89214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40979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33739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4598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27546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07064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63536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BCD941-05C6-42E0-8E03-8E92EBC18F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1623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9117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884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9502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5037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8900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7533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7916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5/18/2019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03527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823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1577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3580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268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7993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0148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1060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2806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4083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5/18/2019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0069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1511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2462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9255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7048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506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0209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7289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6901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0693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5/18/2019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1317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5219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6719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7322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3520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2746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7516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9611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1260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8341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5/18/2019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29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3818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2554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6133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3817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005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6335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2972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46481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193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5/18/2019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BCD941-05C6-42E0-8E03-8E92EBC18F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583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4341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177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560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5968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493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656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2502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794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70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5/18/2019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961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1002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83204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57991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24985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09830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32683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36180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91498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389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5/18/2019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70921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26108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49203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09853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8901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94224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2294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02304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7796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812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5/18/2019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35832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45607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07169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37486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654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1773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5920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54988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5192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03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2.tiff"/><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2.tiff"/><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5/18/2019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375064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928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59238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61205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881856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1329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916541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5685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7B34139-B77C-4CAA-AC7A-8E30897225B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B3950D-01BF-45D8-8B6D-AFB14EF059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515123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0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aturation sat="70000"/>
                    </a14:imgEffect>
                    <a14:imgEffect>
                      <a14:brightnessContrast bright="-18000" contrast="-58000"/>
                    </a14:imgEffect>
                  </a14:imgLayer>
                </a14:imgProps>
              </a:ext>
            </a:extLst>
          </a:blip>
          <a:srcRect l="5481" t="2714" r="2340" b="10330"/>
          <a:stretch/>
        </p:blipFill>
        <p:spPr>
          <a:xfrm>
            <a:off x="-5750" y="0"/>
            <a:ext cx="9182152" cy="6858000"/>
          </a:xfrm>
          <a:prstGeom prst="rect">
            <a:avLst/>
          </a:prstGeom>
        </p:spPr>
      </p:pic>
      <p:sp>
        <p:nvSpPr>
          <p:cNvPr id="4" name="Title 3"/>
          <p:cNvSpPr>
            <a:spLocks noGrp="1"/>
          </p:cNvSpPr>
          <p:nvPr>
            <p:ph type="title"/>
          </p:nvPr>
        </p:nvSpPr>
        <p:spPr/>
        <p:txBody>
          <a:bodyPr>
            <a:normAutofit/>
          </a:bodyPr>
          <a:lstStyle/>
          <a:p>
            <a:r>
              <a:rPr lang="en-US" sz="3600" b="1" dirty="0" smtClean="0">
                <a:solidFill>
                  <a:srgbClr val="FFFF00"/>
                </a:solidFill>
              </a:rPr>
              <a:t>Hurricanes and Hurricane Risk in mid-coast Maine</a:t>
            </a:r>
            <a:endParaRPr lang="en-US" sz="3600" b="1" dirty="0">
              <a:solidFill>
                <a:srgbClr val="FFFF00"/>
              </a:solidFill>
            </a:endParaRPr>
          </a:p>
        </p:txBody>
      </p:sp>
      <p:sp>
        <p:nvSpPr>
          <p:cNvPr id="6" name="TextBox 5"/>
          <p:cNvSpPr txBox="1"/>
          <p:nvPr/>
        </p:nvSpPr>
        <p:spPr>
          <a:xfrm>
            <a:off x="124691" y="3898669"/>
            <a:ext cx="5785658" cy="830997"/>
          </a:xfrm>
          <a:prstGeom prst="rect">
            <a:avLst/>
          </a:prstGeom>
          <a:noFill/>
        </p:spPr>
        <p:txBody>
          <a:bodyPr wrap="square" rtlCol="0">
            <a:spAutoFit/>
          </a:bodyPr>
          <a:lstStyle/>
          <a:p>
            <a:r>
              <a:rPr lang="en-US" sz="2400" dirty="0" smtClean="0">
                <a:solidFill>
                  <a:srgbClr val="00CCFF"/>
                </a:solidFill>
                <a:latin typeface="Arial" panose="020B0604020202020204" pitchFamily="34" charset="0"/>
                <a:cs typeface="Arial" panose="020B0604020202020204" pitchFamily="34" charset="0"/>
              </a:rPr>
              <a:t>Kerry Emanuel</a:t>
            </a:r>
          </a:p>
          <a:p>
            <a:r>
              <a:rPr lang="en-US" sz="2400" dirty="0" smtClean="0">
                <a:solidFill>
                  <a:srgbClr val="00CCFF"/>
                </a:solidFill>
                <a:latin typeface="Arial" panose="020B0604020202020204" pitchFamily="34" charset="0"/>
                <a:cs typeface="Arial" panose="020B0604020202020204" pitchFamily="34" charset="0"/>
              </a:rPr>
              <a:t>Massachusetts Institute of Technology</a:t>
            </a:r>
          </a:p>
        </p:txBody>
      </p:sp>
    </p:spTree>
    <p:extLst>
      <p:ext uri="{BB962C8B-B14F-4D97-AF65-F5344CB8AC3E}">
        <p14:creationId xmlns:p14="http://schemas.microsoft.com/office/powerpoint/2010/main" val="644176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41" t="11366" r="4654" b="50502"/>
          <a:stretch/>
        </p:blipFill>
        <p:spPr>
          <a:xfrm>
            <a:off x="116670" y="1197901"/>
            <a:ext cx="9027330" cy="4860871"/>
          </a:xfrm>
          <a:prstGeom prst="rect">
            <a:avLst/>
          </a:prstGeom>
        </p:spPr>
      </p:pic>
      <p:sp>
        <p:nvSpPr>
          <p:cNvPr id="3" name="TextBox 2"/>
          <p:cNvSpPr txBox="1"/>
          <p:nvPr/>
        </p:nvSpPr>
        <p:spPr>
          <a:xfrm>
            <a:off x="282633" y="6259484"/>
            <a:ext cx="3740727"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Falmouth, ME</a:t>
            </a:r>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5020887" y="6259484"/>
            <a:ext cx="3757353"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Portland, ME</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6492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2000" contrast="-3000"/>
                    </a14:imgEffect>
                  </a14:imgLayer>
                </a14:imgProps>
              </a:ext>
            </a:extLst>
          </a:blip>
          <a:srcRect t="49118" r="55660" b="27340"/>
          <a:stretch/>
        </p:blipFill>
        <p:spPr>
          <a:xfrm>
            <a:off x="658394" y="629103"/>
            <a:ext cx="7687585" cy="5366230"/>
          </a:xfrm>
          <a:prstGeom prst="rect">
            <a:avLst/>
          </a:prstGeom>
        </p:spPr>
      </p:pic>
      <p:sp>
        <p:nvSpPr>
          <p:cNvPr id="3" name="TextBox 2"/>
          <p:cNvSpPr txBox="1"/>
          <p:nvPr/>
        </p:nvSpPr>
        <p:spPr>
          <a:xfrm>
            <a:off x="1130531" y="6242858"/>
            <a:ext cx="6616931"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The Blaine Mansion, Augusta</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8011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8700" y="209405"/>
            <a:ext cx="8162063" cy="5516429"/>
          </a:xfrm>
          <a:prstGeom prst="rect">
            <a:avLst/>
          </a:prstGeom>
        </p:spPr>
      </p:pic>
      <p:sp>
        <p:nvSpPr>
          <p:cNvPr id="4" name="TextBox 3"/>
          <p:cNvSpPr txBox="1"/>
          <p:nvPr/>
        </p:nvSpPr>
        <p:spPr>
          <a:xfrm>
            <a:off x="970241" y="5947090"/>
            <a:ext cx="721747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A scene in Maine during Carol</a:t>
            </a:r>
          </a:p>
        </p:txBody>
      </p:sp>
    </p:spTree>
    <p:extLst>
      <p:ext uri="{BB962C8B-B14F-4D97-AF65-F5344CB8AC3E}">
        <p14:creationId xmlns:p14="http://schemas.microsoft.com/office/powerpoint/2010/main" val="42299031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20" y="517440"/>
            <a:ext cx="7620000" cy="5153025"/>
          </a:xfrm>
          <a:prstGeom prst="rect">
            <a:avLst/>
          </a:prstGeom>
        </p:spPr>
      </p:pic>
      <p:sp>
        <p:nvSpPr>
          <p:cNvPr id="3" name="TextBox 2"/>
          <p:cNvSpPr txBox="1"/>
          <p:nvPr/>
        </p:nvSpPr>
        <p:spPr>
          <a:xfrm>
            <a:off x="844598" y="5891249"/>
            <a:ext cx="7530422"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Looking SW from Ocean Point, Boothbay during Carol</a:t>
            </a:r>
          </a:p>
        </p:txBody>
      </p:sp>
    </p:spTree>
    <p:extLst>
      <p:ext uri="{BB962C8B-B14F-4D97-AF65-F5344CB8AC3E}">
        <p14:creationId xmlns:p14="http://schemas.microsoft.com/office/powerpoint/2010/main" val="2139675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384" y="871211"/>
            <a:ext cx="7186412" cy="4119599"/>
          </a:xfrm>
          <a:prstGeom prst="rect">
            <a:avLst/>
          </a:prstGeom>
        </p:spPr>
      </p:pic>
      <p:sp>
        <p:nvSpPr>
          <p:cNvPr id="4" name="TextBox 3"/>
          <p:cNvSpPr txBox="1"/>
          <p:nvPr/>
        </p:nvSpPr>
        <p:spPr>
          <a:xfrm>
            <a:off x="985384" y="5332837"/>
            <a:ext cx="7186412"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148-year-old steeple of the Old North Church in Boston falling during Hurricane Carol, 1954</a:t>
            </a:r>
          </a:p>
        </p:txBody>
      </p:sp>
    </p:spTree>
    <p:extLst>
      <p:ext uri="{BB962C8B-B14F-4D97-AF65-F5344CB8AC3E}">
        <p14:creationId xmlns:p14="http://schemas.microsoft.com/office/powerpoint/2010/main" val="4084698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890" r="17955" b="5979"/>
          <a:stretch/>
        </p:blipFill>
        <p:spPr>
          <a:xfrm>
            <a:off x="1948015" y="342027"/>
            <a:ext cx="5866430" cy="6261197"/>
          </a:xfrm>
          <a:prstGeom prst="rect">
            <a:avLst/>
          </a:prstGeom>
        </p:spPr>
      </p:pic>
    </p:spTree>
    <p:extLst>
      <p:ext uri="{BB962C8B-B14F-4D97-AF65-F5344CB8AC3E}">
        <p14:creationId xmlns:p14="http://schemas.microsoft.com/office/powerpoint/2010/main" val="930859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Hurricane Edna of 1954 in Maine</a:t>
            </a:r>
            <a:endParaRPr lang="en-US" dirty="0"/>
          </a:p>
        </p:txBody>
      </p:sp>
      <p:sp>
        <p:nvSpPr>
          <p:cNvPr id="3" name="Content Placeholder 2"/>
          <p:cNvSpPr>
            <a:spLocks noGrp="1"/>
          </p:cNvSpPr>
          <p:nvPr>
            <p:ph idx="1"/>
          </p:nvPr>
        </p:nvSpPr>
        <p:spPr>
          <a:xfrm>
            <a:off x="628650" y="1825625"/>
            <a:ext cx="7886700" cy="4683240"/>
          </a:xfrm>
        </p:spPr>
        <p:txBody>
          <a:bodyPr/>
          <a:lstStyle/>
          <a:p>
            <a:r>
              <a:rPr lang="en-US" dirty="0" smtClean="0"/>
              <a:t>  Eight deaths in Maine</a:t>
            </a:r>
          </a:p>
          <a:p>
            <a:endParaRPr lang="en-US" dirty="0" smtClean="0"/>
          </a:p>
          <a:p>
            <a:r>
              <a:rPr lang="en-US" dirty="0"/>
              <a:t> </a:t>
            </a:r>
            <a:r>
              <a:rPr lang="en-US" dirty="0" smtClean="0"/>
              <a:t> $25 million damage in Maine ($240 million in 2019 dollars)</a:t>
            </a:r>
          </a:p>
          <a:p>
            <a:endParaRPr lang="en-US" dirty="0" smtClean="0"/>
          </a:p>
          <a:p>
            <a:r>
              <a:rPr lang="en-US" dirty="0"/>
              <a:t> </a:t>
            </a:r>
            <a:r>
              <a:rPr lang="en-US" dirty="0" smtClean="0"/>
              <a:t> Peak wind gusts of 75 </a:t>
            </a:r>
            <a:r>
              <a:rPr lang="en-US" dirty="0" smtClean="0"/>
              <a:t>MPH in Maine</a:t>
            </a:r>
            <a:endParaRPr lang="en-US" dirty="0" smtClean="0"/>
          </a:p>
          <a:p>
            <a:endParaRPr lang="en-US" dirty="0" smtClean="0"/>
          </a:p>
          <a:p>
            <a:r>
              <a:rPr lang="en-US" dirty="0"/>
              <a:t> </a:t>
            </a:r>
            <a:r>
              <a:rPr lang="en-US" dirty="0" smtClean="0"/>
              <a:t> Rainfall totals as high as 7.5 inches</a:t>
            </a:r>
          </a:p>
          <a:p>
            <a:endParaRPr lang="en-US" dirty="0" smtClean="0"/>
          </a:p>
          <a:p>
            <a:r>
              <a:rPr lang="en-US" dirty="0"/>
              <a:t>  The Androscoggin and Kennebec rivers both reached </a:t>
            </a:r>
            <a:r>
              <a:rPr lang="en-US" dirty="0" smtClean="0"/>
              <a:t>above-	normal </a:t>
            </a:r>
            <a:r>
              <a:rPr lang="en-US" dirty="0"/>
              <a:t>levels, causing flooding and washing out </a:t>
            </a:r>
            <a:r>
              <a:rPr lang="en-US" dirty="0" smtClean="0"/>
              <a:t>roads</a:t>
            </a:r>
          </a:p>
          <a:p>
            <a:endParaRPr lang="en-US" dirty="0" smtClean="0"/>
          </a:p>
          <a:p>
            <a:r>
              <a:rPr lang="en-US" dirty="0"/>
              <a:t> </a:t>
            </a:r>
            <a:r>
              <a:rPr lang="en-US" dirty="0" smtClean="0"/>
              <a:t> President Eisenhower declared Maine a disaster area</a:t>
            </a:r>
            <a:endParaRPr lang="en-US" dirty="0"/>
          </a:p>
        </p:txBody>
      </p:sp>
    </p:spTree>
    <p:extLst>
      <p:ext uri="{BB962C8B-B14F-4D97-AF65-F5344CB8AC3E}">
        <p14:creationId xmlns:p14="http://schemas.microsoft.com/office/powerpoint/2010/main" val="119418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780" y="414271"/>
            <a:ext cx="7399946" cy="5364962"/>
          </a:xfrm>
          <a:prstGeom prst="rect">
            <a:avLst/>
          </a:prstGeom>
        </p:spPr>
      </p:pic>
      <p:sp>
        <p:nvSpPr>
          <p:cNvPr id="3" name="Rectangle 2"/>
          <p:cNvSpPr/>
          <p:nvPr/>
        </p:nvSpPr>
        <p:spPr>
          <a:xfrm>
            <a:off x="2083575" y="5779233"/>
            <a:ext cx="4572000" cy="646331"/>
          </a:xfrm>
          <a:prstGeom prst="rect">
            <a:avLst/>
          </a:prstGeom>
        </p:spPr>
        <p:txBody>
          <a:bodyPr>
            <a:spAutoFit/>
          </a:bodyPr>
          <a:lstStyle/>
          <a:p>
            <a:pPr algn="ctr"/>
            <a:r>
              <a:rPr lang="en-US" dirty="0"/>
              <a:t>Harvard Beal's Bait Scow and Beal's Boat </a:t>
            </a:r>
            <a:r>
              <a:rPr lang="en-US" dirty="0" smtClean="0"/>
              <a:t>Yard, Southwest Harbor, during </a:t>
            </a:r>
            <a:r>
              <a:rPr lang="en-US" dirty="0"/>
              <a:t>Hurricane Edna</a:t>
            </a:r>
          </a:p>
        </p:txBody>
      </p:sp>
    </p:spTree>
    <p:extLst>
      <p:ext uri="{BB962C8B-B14F-4D97-AF65-F5344CB8AC3E}">
        <p14:creationId xmlns:p14="http://schemas.microsoft.com/office/powerpoint/2010/main" val="718038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987" y="347080"/>
            <a:ext cx="5566607" cy="5488327"/>
          </a:xfrm>
          <a:prstGeom prst="rect">
            <a:avLst/>
          </a:prstGeom>
        </p:spPr>
      </p:pic>
      <p:sp>
        <p:nvSpPr>
          <p:cNvPr id="6" name="Rectangle 5"/>
          <p:cNvSpPr/>
          <p:nvPr/>
        </p:nvSpPr>
        <p:spPr>
          <a:xfrm>
            <a:off x="2174845" y="6029415"/>
            <a:ext cx="4836452" cy="369332"/>
          </a:xfrm>
          <a:prstGeom prst="rect">
            <a:avLst/>
          </a:prstGeom>
        </p:spPr>
        <p:txBody>
          <a:bodyPr wrap="none">
            <a:spAutoFit/>
          </a:bodyPr>
          <a:lstStyle/>
          <a:p>
            <a:r>
              <a:rPr lang="en-US" dirty="0"/>
              <a:t>Memorial Highway near Dunn's </a:t>
            </a:r>
            <a:r>
              <a:rPr lang="en-US" dirty="0" smtClean="0"/>
              <a:t>Corner, Yarmouth</a:t>
            </a:r>
            <a:endParaRPr lang="en-US" dirty="0"/>
          </a:p>
        </p:txBody>
      </p:sp>
    </p:spTree>
    <p:extLst>
      <p:ext uri="{BB962C8B-B14F-4D97-AF65-F5344CB8AC3E}">
        <p14:creationId xmlns:p14="http://schemas.microsoft.com/office/powerpoint/2010/main" val="3259496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499" y="824254"/>
            <a:ext cx="7252379" cy="4888559"/>
          </a:xfrm>
          <a:prstGeom prst="rect">
            <a:avLst/>
          </a:prstGeom>
        </p:spPr>
      </p:pic>
      <p:sp>
        <p:nvSpPr>
          <p:cNvPr id="4" name="TextBox 3"/>
          <p:cNvSpPr txBox="1"/>
          <p:nvPr/>
        </p:nvSpPr>
        <p:spPr>
          <a:xfrm>
            <a:off x="879499" y="5919169"/>
            <a:ext cx="7252379"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Damage to dam in Limestone, ME</a:t>
            </a:r>
          </a:p>
        </p:txBody>
      </p:sp>
    </p:spTree>
    <p:extLst>
      <p:ext uri="{BB962C8B-B14F-4D97-AF65-F5344CB8AC3E}">
        <p14:creationId xmlns:p14="http://schemas.microsoft.com/office/powerpoint/2010/main" val="212773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3472" y="656134"/>
            <a:ext cx="8596553" cy="5978755"/>
          </a:xfrm>
          <a:prstGeom prst="rect">
            <a:avLst/>
          </a:prstGeom>
        </p:spPr>
      </p:pic>
    </p:spTree>
    <p:extLst>
      <p:ext uri="{BB962C8B-B14F-4D97-AF65-F5344CB8AC3E}">
        <p14:creationId xmlns:p14="http://schemas.microsoft.com/office/powerpoint/2010/main" val="3318076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3324" y="334789"/>
            <a:ext cx="7959810" cy="5311717"/>
          </a:xfrm>
          <a:prstGeom prst="rect">
            <a:avLst/>
          </a:prstGeom>
        </p:spPr>
      </p:pic>
      <p:sp>
        <p:nvSpPr>
          <p:cNvPr id="3" name="TextBox 2"/>
          <p:cNvSpPr txBox="1"/>
          <p:nvPr/>
        </p:nvSpPr>
        <p:spPr>
          <a:xfrm>
            <a:off x="699244" y="5900894"/>
            <a:ext cx="774797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Remains of the drive-in movie theater in Rockport, ME, after Edna</a:t>
            </a:r>
          </a:p>
        </p:txBody>
      </p:sp>
    </p:spTree>
    <p:extLst>
      <p:ext uri="{BB962C8B-B14F-4D97-AF65-F5344CB8AC3E}">
        <p14:creationId xmlns:p14="http://schemas.microsoft.com/office/powerpoint/2010/main" val="3259223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5710" y="661294"/>
            <a:ext cx="7783277" cy="4936787"/>
          </a:xfrm>
          <a:prstGeom prst="rect">
            <a:avLst/>
          </a:prstGeom>
        </p:spPr>
      </p:pic>
      <p:sp>
        <p:nvSpPr>
          <p:cNvPr id="3" name="TextBox 2"/>
          <p:cNvSpPr txBox="1"/>
          <p:nvPr/>
        </p:nvSpPr>
        <p:spPr>
          <a:xfrm>
            <a:off x="665710" y="5821447"/>
            <a:ext cx="7605771"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Article by E.B. White, </a:t>
            </a:r>
            <a:r>
              <a:rPr lang="en-US" i="1" dirty="0" smtClean="0">
                <a:latin typeface="Arial" panose="020B0604020202020204" pitchFamily="34" charset="0"/>
                <a:cs typeface="Arial" panose="020B0604020202020204" pitchFamily="34" charset="0"/>
              </a:rPr>
              <a:t>The New Yorker</a:t>
            </a:r>
            <a:r>
              <a:rPr lang="en-US" dirty="0" smtClean="0">
                <a:latin typeface="Arial" panose="020B0604020202020204" pitchFamily="34" charset="0"/>
                <a:cs typeface="Arial" panose="020B0604020202020204" pitchFamily="34" charset="0"/>
              </a:rPr>
              <a:t>, Sept. 25</a:t>
            </a:r>
            <a:r>
              <a:rPr lang="en-US" baseline="30000" dirty="0" smtClean="0">
                <a:latin typeface="Arial" panose="020B0604020202020204" pitchFamily="34" charset="0"/>
                <a:cs typeface="Arial" panose="020B0604020202020204" pitchFamily="34" charset="0"/>
              </a:rPr>
              <a:t>th</a:t>
            </a:r>
            <a:r>
              <a:rPr lang="en-US" dirty="0" smtClean="0">
                <a:latin typeface="Arial" panose="020B0604020202020204" pitchFamily="34" charset="0"/>
                <a:cs typeface="Arial" panose="020B0604020202020204" pitchFamily="34" charset="0"/>
              </a:rPr>
              <a:t> 1954</a:t>
            </a:r>
          </a:p>
          <a:p>
            <a:pPr algn="ctr"/>
            <a:r>
              <a:rPr lang="en-US" dirty="0" smtClean="0">
                <a:latin typeface="Arial" panose="020B0604020202020204" pitchFamily="34" charset="0"/>
                <a:cs typeface="Arial" panose="020B0604020202020204" pitchFamily="34" charset="0"/>
              </a:rPr>
              <a:t>(White resided in North </a:t>
            </a:r>
            <a:r>
              <a:rPr lang="en-US" dirty="0" err="1" smtClean="0">
                <a:latin typeface="Arial" panose="020B0604020202020204" pitchFamily="34" charset="0"/>
                <a:cs typeface="Arial" panose="020B0604020202020204" pitchFamily="34" charset="0"/>
              </a:rPr>
              <a:t>Brooklin</a:t>
            </a:r>
            <a:r>
              <a:rPr lang="en-US" dirty="0" smtClean="0">
                <a:latin typeface="Arial" panose="020B0604020202020204" pitchFamily="34" charset="0"/>
                <a:cs typeface="Arial" panose="020B0604020202020204" pitchFamily="34" charset="0"/>
              </a:rPr>
              <a:t>, Maine)</a:t>
            </a:r>
          </a:p>
        </p:txBody>
      </p:sp>
    </p:spTree>
    <p:extLst>
      <p:ext uri="{BB962C8B-B14F-4D97-AF65-F5344CB8AC3E}">
        <p14:creationId xmlns:p14="http://schemas.microsoft.com/office/powerpoint/2010/main" val="3661527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18" y="349160"/>
            <a:ext cx="7184209" cy="5186101"/>
          </a:xfrm>
          <a:prstGeom prst="rect">
            <a:avLst/>
          </a:prstGeom>
        </p:spPr>
      </p:pic>
      <p:sp>
        <p:nvSpPr>
          <p:cNvPr id="5" name="Rectangle 4"/>
          <p:cNvSpPr/>
          <p:nvPr/>
        </p:nvSpPr>
        <p:spPr>
          <a:xfrm>
            <a:off x="495591" y="5607943"/>
            <a:ext cx="8055095" cy="923330"/>
          </a:xfrm>
          <a:prstGeom prst="rect">
            <a:avLst/>
          </a:prstGeom>
        </p:spPr>
        <p:txBody>
          <a:bodyPr wrap="square">
            <a:spAutoFit/>
          </a:bodyPr>
          <a:lstStyle/>
          <a:p>
            <a:r>
              <a:rPr lang="en-US" b="1" i="1" dirty="0" err="1"/>
              <a:t>Menemsha</a:t>
            </a:r>
            <a:r>
              <a:rPr lang="en-US" b="1" i="1" dirty="0"/>
              <a:t> hurricane </a:t>
            </a:r>
            <a:r>
              <a:rPr lang="en-US" dirty="0"/>
              <a:t>-  Thomas Hart Benton (</a:t>
            </a:r>
            <a:r>
              <a:rPr lang="en-US" dirty="0" smtClean="0"/>
              <a:t>1954). The </a:t>
            </a:r>
            <a:r>
              <a:rPr lang="en-US" dirty="0"/>
              <a:t>painting depicts 1954’s Hurricane Edna which highly damaged the coast of New England. </a:t>
            </a:r>
            <a:r>
              <a:rPr lang="en-US" dirty="0" err="1"/>
              <a:t>Menemsha</a:t>
            </a:r>
            <a:r>
              <a:rPr lang="en-US" dirty="0"/>
              <a:t>, a small fishing village on Martha’s Vineyard, was hit especially hard. </a:t>
            </a:r>
          </a:p>
        </p:txBody>
      </p:sp>
    </p:spTree>
    <p:extLst>
      <p:ext uri="{BB962C8B-B14F-4D97-AF65-F5344CB8AC3E}">
        <p14:creationId xmlns:p14="http://schemas.microsoft.com/office/powerpoint/2010/main" val="16175166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598" y="287190"/>
            <a:ext cx="8287793" cy="5847603"/>
          </a:xfrm>
          <a:prstGeom prst="rect">
            <a:avLst/>
          </a:prstGeom>
        </p:spPr>
      </p:pic>
      <p:sp>
        <p:nvSpPr>
          <p:cNvPr id="3" name="TextBox 2"/>
          <p:cNvSpPr txBox="1"/>
          <p:nvPr/>
        </p:nvSpPr>
        <p:spPr>
          <a:xfrm>
            <a:off x="249382" y="6010102"/>
            <a:ext cx="8695113"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Relatively light damage in Maine, but 20-40% of apple crop destroyed</a:t>
            </a:r>
          </a:p>
        </p:txBody>
      </p:sp>
    </p:spTree>
    <p:extLst>
      <p:ext uri="{BB962C8B-B14F-4D97-AF65-F5344CB8AC3E}">
        <p14:creationId xmlns:p14="http://schemas.microsoft.com/office/powerpoint/2010/main" val="1016131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590" y="465512"/>
            <a:ext cx="8805595" cy="6392487"/>
          </a:xfrm>
          <a:prstGeom prst="rect">
            <a:avLst/>
          </a:prstGeom>
        </p:spPr>
      </p:pic>
    </p:spTree>
    <p:extLst>
      <p:ext uri="{BB962C8B-B14F-4D97-AF65-F5344CB8AC3E}">
        <p14:creationId xmlns:p14="http://schemas.microsoft.com/office/powerpoint/2010/main" val="2021220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Hurricane Daisy in Maine</a:t>
            </a:r>
            <a:endParaRPr lang="en-US" dirty="0"/>
          </a:p>
        </p:txBody>
      </p:sp>
      <p:sp>
        <p:nvSpPr>
          <p:cNvPr id="3" name="Content Placeholder 2"/>
          <p:cNvSpPr>
            <a:spLocks noGrp="1"/>
          </p:cNvSpPr>
          <p:nvPr>
            <p:ph idx="1"/>
          </p:nvPr>
        </p:nvSpPr>
        <p:spPr/>
        <p:txBody>
          <a:bodyPr/>
          <a:lstStyle/>
          <a:p>
            <a:r>
              <a:rPr lang="en-US" dirty="0" smtClean="0"/>
              <a:t> Two deaths from falling branches, in Thomaston and Rockland</a:t>
            </a:r>
          </a:p>
          <a:p>
            <a:endParaRPr lang="en-US" dirty="0" smtClean="0"/>
          </a:p>
          <a:p>
            <a:r>
              <a:rPr lang="en-US" dirty="0"/>
              <a:t> </a:t>
            </a:r>
            <a:r>
              <a:rPr lang="en-US" dirty="0" smtClean="0"/>
              <a:t> 9.5 inches of rain fell in Portland, an all-time record that held 	until Hurricane Bob of 1991</a:t>
            </a:r>
          </a:p>
          <a:p>
            <a:endParaRPr lang="en-US" dirty="0" smtClean="0"/>
          </a:p>
          <a:p>
            <a:r>
              <a:rPr lang="en-US" dirty="0"/>
              <a:t> </a:t>
            </a:r>
            <a:r>
              <a:rPr lang="en-US" dirty="0" smtClean="0"/>
              <a:t> Wind gusts to 70 MPH in coastal Maine</a:t>
            </a:r>
            <a:endParaRPr lang="en-US" dirty="0"/>
          </a:p>
        </p:txBody>
      </p:sp>
    </p:spTree>
    <p:extLst>
      <p:ext uri="{BB962C8B-B14F-4D97-AF65-F5344CB8AC3E}">
        <p14:creationId xmlns:p14="http://schemas.microsoft.com/office/powerpoint/2010/main" val="273640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918" y="132258"/>
            <a:ext cx="8314242" cy="6035786"/>
          </a:xfrm>
          <a:prstGeom prst="rect">
            <a:avLst/>
          </a:prstGeom>
        </p:spPr>
      </p:pic>
      <p:sp>
        <p:nvSpPr>
          <p:cNvPr id="5" name="TextBox 4"/>
          <p:cNvSpPr txBox="1"/>
          <p:nvPr/>
        </p:nvSpPr>
        <p:spPr>
          <a:xfrm>
            <a:off x="348399" y="5814101"/>
            <a:ext cx="8645280" cy="707886"/>
          </a:xfrm>
          <a:prstGeom prst="rect">
            <a:avLst/>
          </a:prstGeom>
          <a:noFill/>
        </p:spPr>
        <p:txBody>
          <a:bodyPr wrap="square" rtlCol="0">
            <a:spAutoFit/>
          </a:bodyPr>
          <a:lstStyle/>
          <a:p>
            <a:r>
              <a:rPr lang="en-US" sz="2000" dirty="0" smtClean="0">
                <a:cs typeface="Arial" panose="020B0604020202020204" pitchFamily="34" charset="0"/>
              </a:rPr>
              <a:t>Gusts to 100 MPH at Rockland Coast Guard station</a:t>
            </a:r>
            <a:r>
              <a:rPr lang="en-US" sz="2000" dirty="0" smtClean="0">
                <a:solidFill>
                  <a:srgbClr val="0000FF"/>
                </a:solidFill>
                <a:latin typeface="Arial" panose="020B0604020202020204" pitchFamily="34" charset="0"/>
                <a:cs typeface="Arial" panose="020B0604020202020204" pitchFamily="34" charset="0"/>
              </a:rPr>
              <a:t>. </a:t>
            </a:r>
            <a:r>
              <a:rPr lang="en-US" sz="2000" dirty="0"/>
              <a:t>Many trees were knocked over and a barn at the Maine State Prison farm in South Warren was </a:t>
            </a:r>
            <a:r>
              <a:rPr lang="en-US" sz="2000" dirty="0" smtClean="0"/>
              <a:t>destroyed.</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561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975" r="18828" b="6033"/>
          <a:stretch/>
        </p:blipFill>
        <p:spPr>
          <a:xfrm>
            <a:off x="1628921" y="337722"/>
            <a:ext cx="5436898" cy="5703921"/>
          </a:xfrm>
          <a:prstGeom prst="rect">
            <a:avLst/>
          </a:prstGeom>
        </p:spPr>
      </p:pic>
      <p:sp>
        <p:nvSpPr>
          <p:cNvPr id="3" name="TextBox 2"/>
          <p:cNvSpPr txBox="1"/>
          <p:nvPr/>
        </p:nvSpPr>
        <p:spPr>
          <a:xfrm>
            <a:off x="282633" y="6041643"/>
            <a:ext cx="8154785"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Landfall near Eastport as a Category 2 hurricane…probably strongest hurricane to strike Maine in recorded history.</a:t>
            </a:r>
          </a:p>
        </p:txBody>
      </p:sp>
    </p:spTree>
    <p:extLst>
      <p:ext uri="{BB962C8B-B14F-4D97-AF65-F5344CB8AC3E}">
        <p14:creationId xmlns:p14="http://schemas.microsoft.com/office/powerpoint/2010/main" val="2656470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6888" y="369948"/>
            <a:ext cx="8238688" cy="6313548"/>
          </a:xfrm>
          <a:prstGeom prst="rect">
            <a:avLst/>
          </a:prstGeom>
        </p:spPr>
      </p:pic>
      <p:sp>
        <p:nvSpPr>
          <p:cNvPr id="3" name="TextBox 2"/>
          <p:cNvSpPr txBox="1"/>
          <p:nvPr/>
        </p:nvSpPr>
        <p:spPr>
          <a:xfrm>
            <a:off x="922713" y="6251171"/>
            <a:ext cx="7390014"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Two deaths in Maine from high surf</a:t>
            </a:r>
          </a:p>
        </p:txBody>
      </p:sp>
    </p:spTree>
    <p:extLst>
      <p:ext uri="{BB962C8B-B14F-4D97-AF65-F5344CB8AC3E}">
        <p14:creationId xmlns:p14="http://schemas.microsoft.com/office/powerpoint/2010/main" val="2965299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829" y="1095548"/>
            <a:ext cx="7594077" cy="5564044"/>
          </a:xfrm>
          <a:prstGeom prst="rect">
            <a:avLst/>
          </a:prstGeom>
        </p:spPr>
      </p:pic>
      <p:sp>
        <p:nvSpPr>
          <p:cNvPr id="3" name="TextBox 2"/>
          <p:cNvSpPr txBox="1"/>
          <p:nvPr/>
        </p:nvSpPr>
        <p:spPr>
          <a:xfrm>
            <a:off x="448574" y="224287"/>
            <a:ext cx="8160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FF"/>
                </a:solidFill>
                <a:effectLst/>
                <a:uLnTx/>
                <a:uFillTx/>
                <a:latin typeface="Calibri"/>
                <a:ea typeface="+mn-ea"/>
                <a:cs typeface="+mn-cs"/>
              </a:rPr>
              <a:t>North Atlantic Major Hurricanes Downscaled from NOAA 20</a:t>
            </a:r>
            <a:r>
              <a:rPr kumimoji="0" lang="en-US" sz="2000" b="1" i="0" u="none" strike="noStrike" kern="1200" cap="none" spc="0" normalizeH="0" baseline="30000" noProof="0" dirty="0" smtClean="0">
                <a:ln>
                  <a:noFill/>
                </a:ln>
                <a:solidFill>
                  <a:srgbClr val="0000FF"/>
                </a:solidFill>
                <a:effectLst/>
                <a:uLnTx/>
                <a:uFillTx/>
                <a:latin typeface="Calibri"/>
                <a:ea typeface="+mn-ea"/>
                <a:cs typeface="+mn-cs"/>
              </a:rPr>
              <a:t>th</a:t>
            </a:r>
            <a:r>
              <a:rPr kumimoji="0" lang="en-US" sz="2000" b="1" i="0" u="none" strike="noStrike" kern="1200" cap="none" spc="0" normalizeH="0" baseline="0" noProof="0" dirty="0" smtClean="0">
                <a:ln>
                  <a:noFill/>
                </a:ln>
                <a:solidFill>
                  <a:srgbClr val="0000FF"/>
                </a:solidFill>
                <a:effectLst/>
                <a:uLnTx/>
                <a:uFillTx/>
                <a:latin typeface="Calibri"/>
                <a:ea typeface="+mn-ea"/>
                <a:cs typeface="+mn-cs"/>
              </a:rPr>
              <a:t> Century Reanalysis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FF"/>
                </a:solidFill>
                <a:effectLst/>
                <a:uLnTx/>
                <a:uFillTx/>
                <a:latin typeface="Calibri"/>
                <a:ea typeface="+mn-ea"/>
                <a:cs typeface="+mn-cs"/>
              </a:rPr>
              <a:t>(Forced by sea surface temperature, surface pressure, and sea ice only)</a:t>
            </a:r>
            <a:endParaRPr kumimoji="0" lang="en-US" sz="2000" b="0" i="0" u="none" strike="noStrike" kern="1200" cap="none" spc="0" normalizeH="0" baseline="0" noProof="0" dirty="0">
              <a:ln>
                <a:noFill/>
              </a:ln>
              <a:solidFill>
                <a:srgbClr val="0000FF"/>
              </a:solidFill>
              <a:effectLst/>
              <a:uLnTx/>
              <a:uFillTx/>
              <a:latin typeface="Calibri"/>
              <a:ea typeface="+mn-ea"/>
              <a:cs typeface="+mn-cs"/>
            </a:endParaRPr>
          </a:p>
        </p:txBody>
      </p:sp>
      <p:sp>
        <p:nvSpPr>
          <p:cNvPr id="2" name="TextBox 1"/>
          <p:cNvSpPr txBox="1"/>
          <p:nvPr/>
        </p:nvSpPr>
        <p:spPr>
          <a:xfrm>
            <a:off x="5760720" y="3150524"/>
            <a:ext cx="1080655" cy="584775"/>
          </a:xfrm>
          <a:prstGeom prst="rect">
            <a:avLst/>
          </a:prstGeom>
          <a:noFill/>
        </p:spPr>
        <p:txBody>
          <a:bodyPr wrap="square" rtlCol="0">
            <a:spAutoFit/>
          </a:bodyPr>
          <a:lstStyle/>
          <a:p>
            <a:pPr algn="ctr"/>
            <a:r>
              <a:rPr lang="en-US" sz="1600" dirty="0" smtClean="0"/>
              <a:t>Hurricane drought</a:t>
            </a:r>
            <a:endParaRPr lang="en-US" sz="1600" dirty="0"/>
          </a:p>
        </p:txBody>
      </p:sp>
      <p:cxnSp>
        <p:nvCxnSpPr>
          <p:cNvPr id="6" name="Straight Arrow Connector 5"/>
          <p:cNvCxnSpPr/>
          <p:nvPr/>
        </p:nvCxnSpPr>
        <p:spPr>
          <a:xfrm flipH="1" flipV="1">
            <a:off x="5586153" y="3466407"/>
            <a:ext cx="340822" cy="83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583680" y="3474720"/>
            <a:ext cx="4156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713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854" r="50382" b="8813"/>
          <a:stretch/>
        </p:blipFill>
        <p:spPr>
          <a:xfrm>
            <a:off x="1409991" y="991179"/>
            <a:ext cx="5095511" cy="5299333"/>
          </a:xfrm>
          <a:prstGeom prst="rect">
            <a:avLst/>
          </a:prstGeom>
        </p:spPr>
      </p:pic>
      <p:sp>
        <p:nvSpPr>
          <p:cNvPr id="3" name="TextBox 2"/>
          <p:cNvSpPr txBox="1"/>
          <p:nvPr/>
        </p:nvSpPr>
        <p:spPr>
          <a:xfrm>
            <a:off x="6645105" y="3286902"/>
            <a:ext cx="2261570"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Emanuel’s station wagon in 1962</a:t>
            </a:r>
          </a:p>
        </p:txBody>
      </p:sp>
    </p:spTree>
    <p:extLst>
      <p:ext uri="{BB962C8B-B14F-4D97-AF65-F5344CB8AC3E}">
        <p14:creationId xmlns:p14="http://schemas.microsoft.com/office/powerpoint/2010/main" val="8391738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491" y="1104175"/>
            <a:ext cx="7558753" cy="5538163"/>
          </a:xfrm>
          <a:prstGeom prst="rect">
            <a:avLst/>
          </a:prstGeom>
        </p:spPr>
      </p:pic>
      <p:sp>
        <p:nvSpPr>
          <p:cNvPr id="3" name="TextBox 2"/>
          <p:cNvSpPr txBox="1"/>
          <p:nvPr/>
        </p:nvSpPr>
        <p:spPr>
          <a:xfrm>
            <a:off x="448574" y="224287"/>
            <a:ext cx="8160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FF"/>
                </a:solidFill>
                <a:effectLst/>
                <a:uLnTx/>
                <a:uFillTx/>
                <a:latin typeface="Calibri"/>
                <a:ea typeface="+mn-ea"/>
                <a:cs typeface="+mn-cs"/>
              </a:rPr>
              <a:t>North Atlantic Major Hurricanes Downscaled from NOAA 20</a:t>
            </a:r>
            <a:r>
              <a:rPr kumimoji="0" lang="en-US" sz="2000" b="1" i="0" u="none" strike="noStrike" kern="1200" cap="none" spc="0" normalizeH="0" baseline="30000" noProof="0" dirty="0" smtClean="0">
                <a:ln>
                  <a:noFill/>
                </a:ln>
                <a:solidFill>
                  <a:srgbClr val="0000FF"/>
                </a:solidFill>
                <a:effectLst/>
                <a:uLnTx/>
                <a:uFillTx/>
                <a:latin typeface="Calibri"/>
                <a:ea typeface="+mn-ea"/>
                <a:cs typeface="+mn-cs"/>
              </a:rPr>
              <a:t>th</a:t>
            </a:r>
            <a:r>
              <a:rPr kumimoji="0" lang="en-US" sz="2000" b="1" i="0" u="none" strike="noStrike" kern="1200" cap="none" spc="0" normalizeH="0" baseline="0" noProof="0" dirty="0" smtClean="0">
                <a:ln>
                  <a:noFill/>
                </a:ln>
                <a:solidFill>
                  <a:srgbClr val="0000FF"/>
                </a:solidFill>
                <a:effectLst/>
                <a:uLnTx/>
                <a:uFillTx/>
                <a:latin typeface="Calibri"/>
                <a:ea typeface="+mn-ea"/>
                <a:cs typeface="+mn-cs"/>
              </a:rPr>
              <a:t> Century Reanalysis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FF"/>
                </a:solidFill>
                <a:effectLst/>
                <a:uLnTx/>
                <a:uFillTx/>
                <a:latin typeface="Calibri"/>
                <a:ea typeface="+mn-ea"/>
                <a:cs typeface="+mn-cs"/>
              </a:rPr>
              <a:t>(Forced by sea surface temperature, surface pressure, and sea ice only)</a:t>
            </a:r>
            <a:endParaRPr kumimoji="0" lang="en-US" sz="2000" b="0" i="0" u="none" strike="noStrike" kern="1200" cap="none" spc="0" normalizeH="0" baseline="0" noProof="0" dirty="0">
              <a:ln>
                <a:noFill/>
              </a:ln>
              <a:solidFill>
                <a:srgbClr val="0000FF"/>
              </a:solidFill>
              <a:effectLst/>
              <a:uLnTx/>
              <a:uFillTx/>
              <a:latin typeface="Calibri"/>
              <a:ea typeface="+mn-ea"/>
              <a:cs typeface="+mn-cs"/>
            </a:endParaRPr>
          </a:p>
        </p:txBody>
      </p:sp>
      <p:sp>
        <p:nvSpPr>
          <p:cNvPr id="4" name="TextBox 3"/>
          <p:cNvSpPr txBox="1"/>
          <p:nvPr/>
        </p:nvSpPr>
        <p:spPr>
          <a:xfrm>
            <a:off x="5760720" y="3150524"/>
            <a:ext cx="1080655" cy="584775"/>
          </a:xfrm>
          <a:prstGeom prst="rect">
            <a:avLst/>
          </a:prstGeom>
          <a:noFill/>
        </p:spPr>
        <p:txBody>
          <a:bodyPr wrap="square" rtlCol="0">
            <a:spAutoFit/>
          </a:bodyPr>
          <a:lstStyle/>
          <a:p>
            <a:pPr algn="ctr"/>
            <a:r>
              <a:rPr lang="en-US" sz="1600" dirty="0" smtClean="0"/>
              <a:t>Hurricane drought</a:t>
            </a:r>
            <a:endParaRPr lang="en-US" sz="1600" dirty="0"/>
          </a:p>
        </p:txBody>
      </p:sp>
      <p:cxnSp>
        <p:nvCxnSpPr>
          <p:cNvPr id="5" name="Straight Arrow Connector 4"/>
          <p:cNvCxnSpPr/>
          <p:nvPr/>
        </p:nvCxnSpPr>
        <p:spPr>
          <a:xfrm flipH="1" flipV="1">
            <a:off x="5586153" y="3466407"/>
            <a:ext cx="340822" cy="83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583680" y="3474720"/>
            <a:ext cx="4156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665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779214" cy="6858000"/>
          </a:xfrm>
          <a:prstGeom prst="rect">
            <a:avLst/>
          </a:prstGeom>
        </p:spPr>
      </p:pic>
      <p:sp>
        <p:nvSpPr>
          <p:cNvPr id="3" name="TextBox 2"/>
          <p:cNvSpPr txBox="1"/>
          <p:nvPr/>
        </p:nvSpPr>
        <p:spPr>
          <a:xfrm>
            <a:off x="6142534" y="1549594"/>
            <a:ext cx="2673399" cy="1015663"/>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Hurricane Bob approaching Maine, August 20, 1991</a:t>
            </a:r>
          </a:p>
        </p:txBody>
      </p:sp>
    </p:spTree>
    <p:extLst>
      <p:ext uri="{BB962C8B-B14F-4D97-AF65-F5344CB8AC3E}">
        <p14:creationId xmlns:p14="http://schemas.microsoft.com/office/powerpoint/2010/main" val="6499453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922" r="17280" b="5785"/>
          <a:stretch/>
        </p:blipFill>
        <p:spPr>
          <a:xfrm>
            <a:off x="1243751" y="369948"/>
            <a:ext cx="6407158" cy="6282138"/>
          </a:xfrm>
          <a:prstGeom prst="rect">
            <a:avLst/>
          </a:prstGeom>
        </p:spPr>
      </p:pic>
    </p:spTree>
    <p:extLst>
      <p:ext uri="{BB962C8B-B14F-4D97-AF65-F5344CB8AC3E}">
        <p14:creationId xmlns:p14="http://schemas.microsoft.com/office/powerpoint/2010/main" val="26161160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Hurricane Bob in Maine</a:t>
            </a:r>
            <a:endParaRPr lang="en-US" dirty="0"/>
          </a:p>
        </p:txBody>
      </p:sp>
      <p:sp>
        <p:nvSpPr>
          <p:cNvPr id="3" name="Content Placeholder 2"/>
          <p:cNvSpPr>
            <a:spLocks noGrp="1"/>
          </p:cNvSpPr>
          <p:nvPr>
            <p:ph idx="1"/>
          </p:nvPr>
        </p:nvSpPr>
        <p:spPr/>
        <p:txBody>
          <a:bodyPr/>
          <a:lstStyle/>
          <a:p>
            <a:r>
              <a:rPr lang="en-US" dirty="0" smtClean="0"/>
              <a:t>  Landfall near Rockland, ME </a:t>
            </a:r>
          </a:p>
          <a:p>
            <a:r>
              <a:rPr lang="en-US" dirty="0" smtClean="0"/>
              <a:t>  One of the costliest hurricanes ever to strike New England… 	$1.5 billion 1991 dollars ($2.75 billion in 2019)</a:t>
            </a:r>
          </a:p>
          <a:p>
            <a:r>
              <a:rPr lang="en-US" dirty="0"/>
              <a:t> </a:t>
            </a:r>
            <a:r>
              <a:rPr lang="en-US" dirty="0" smtClean="0"/>
              <a:t> 3 deaths in Portland</a:t>
            </a:r>
          </a:p>
          <a:p>
            <a:r>
              <a:rPr lang="en-US" dirty="0"/>
              <a:t> </a:t>
            </a:r>
            <a:r>
              <a:rPr lang="en-US" dirty="0" smtClean="0"/>
              <a:t> Gusts to 70 MPH in Portland, 92 MPH in Wiscasset</a:t>
            </a:r>
          </a:p>
          <a:p>
            <a:r>
              <a:rPr lang="en-US" dirty="0"/>
              <a:t> </a:t>
            </a:r>
            <a:r>
              <a:rPr lang="en-US" dirty="0" smtClean="0"/>
              <a:t> 8.25 </a:t>
            </a:r>
            <a:r>
              <a:rPr lang="en-US" dirty="0"/>
              <a:t>inches of rain at Portland</a:t>
            </a:r>
            <a:endParaRPr lang="en-US" dirty="0" smtClean="0"/>
          </a:p>
          <a:p>
            <a:r>
              <a:rPr lang="en-US" dirty="0"/>
              <a:t> </a:t>
            </a:r>
            <a:r>
              <a:rPr lang="en-US" dirty="0" smtClean="0"/>
              <a:t> 170,000 lost power, some for more than a week</a:t>
            </a:r>
          </a:p>
          <a:p>
            <a:r>
              <a:rPr lang="en-US" dirty="0"/>
              <a:t> </a:t>
            </a:r>
            <a:r>
              <a:rPr lang="en-US" dirty="0" smtClean="0"/>
              <a:t> Tornado at St. Albans (unconfirmed)</a:t>
            </a:r>
          </a:p>
          <a:p>
            <a:r>
              <a:rPr lang="en-US" dirty="0"/>
              <a:t> </a:t>
            </a:r>
            <a:r>
              <a:rPr lang="en-US" dirty="0" smtClean="0"/>
              <a:t> 2-3 </a:t>
            </a:r>
            <a:r>
              <a:rPr lang="en-US" dirty="0" err="1" smtClean="0"/>
              <a:t>ft</a:t>
            </a:r>
            <a:r>
              <a:rPr lang="en-US" dirty="0" smtClean="0"/>
              <a:t> storm surge</a:t>
            </a:r>
          </a:p>
          <a:p>
            <a:r>
              <a:rPr lang="en-US" dirty="0"/>
              <a:t> </a:t>
            </a:r>
            <a:r>
              <a:rPr lang="en-US" dirty="0" smtClean="0"/>
              <a:t> River </a:t>
            </a:r>
            <a:r>
              <a:rPr lang="en-US" dirty="0"/>
              <a:t>flooding washed out five bridges and roads across </a:t>
            </a:r>
            <a:r>
              <a:rPr lang="en-US" dirty="0" smtClean="0"/>
              <a:t>	southwestern </a:t>
            </a:r>
            <a:r>
              <a:rPr lang="en-US" dirty="0"/>
              <a:t>Maine</a:t>
            </a:r>
          </a:p>
        </p:txBody>
      </p:sp>
    </p:spTree>
    <p:extLst>
      <p:ext uri="{BB962C8B-B14F-4D97-AF65-F5344CB8AC3E}">
        <p14:creationId xmlns:p14="http://schemas.microsoft.com/office/powerpoint/2010/main" val="386125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28650" y="365127"/>
            <a:ext cx="7886700" cy="912812"/>
          </a:xfrm>
        </p:spPr>
        <p:txBody>
          <a:bodyPr>
            <a:normAutofit fontScale="90000"/>
          </a:bodyPr>
          <a:lstStyle/>
          <a:p>
            <a:pPr eaLnBrk="1" hangingPunct="1"/>
            <a:r>
              <a:rPr lang="en-US" dirty="0" smtClean="0">
                <a:solidFill>
                  <a:srgbClr val="002060"/>
                </a:solidFill>
                <a:effectLst>
                  <a:outerShdw blurRad="38100" dist="38100" dir="2700000" algn="tl">
                    <a:srgbClr val="000000">
                      <a:alpha val="43137"/>
                    </a:srgbClr>
                  </a:outerShdw>
                </a:effectLst>
              </a:rPr>
              <a:t>Hurricane Risk Assessment:  The Problem</a:t>
            </a:r>
          </a:p>
        </p:txBody>
      </p:sp>
      <p:pic>
        <p:nvPicPr>
          <p:cNvPr id="21507" name="Picture 4" descr="C:\Users\Kerry Emaanuel\World Bank Project\miroc_pdf.png"/>
          <p:cNvPicPr>
            <a:picLocks noChangeAspect="1" noChangeArrowheads="1"/>
          </p:cNvPicPr>
          <p:nvPr/>
        </p:nvPicPr>
        <p:blipFill>
          <a:blip r:embed="rId2" cstate="print"/>
          <a:srcRect/>
          <a:stretch>
            <a:fillRect/>
          </a:stretch>
        </p:blipFill>
        <p:spPr bwMode="auto">
          <a:xfrm>
            <a:off x="273538" y="2533869"/>
            <a:ext cx="4191000" cy="3141662"/>
          </a:xfrm>
          <a:prstGeom prst="rect">
            <a:avLst/>
          </a:prstGeom>
          <a:noFill/>
          <a:ln w="9525">
            <a:noFill/>
            <a:miter lim="800000"/>
            <a:headEnd/>
            <a:tailEnd/>
          </a:ln>
        </p:spPr>
      </p:pic>
      <p:sp>
        <p:nvSpPr>
          <p:cNvPr id="21509" name="TextBox 7"/>
          <p:cNvSpPr txBox="1">
            <a:spLocks noChangeArrowheads="1"/>
          </p:cNvSpPr>
          <p:nvPr/>
        </p:nvSpPr>
        <p:spPr bwMode="auto">
          <a:xfrm>
            <a:off x="552938" y="5763846"/>
            <a:ext cx="3429000" cy="646331"/>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Current and Future Probability Density of U.S. </a:t>
            </a: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mn-cs"/>
              </a:rPr>
              <a:t>TC Wind Damages</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510" name="TextBox 8"/>
          <p:cNvSpPr txBox="1">
            <a:spLocks noChangeArrowheads="1"/>
          </p:cNvSpPr>
          <p:nvPr/>
        </p:nvSpPr>
        <p:spPr bwMode="auto">
          <a:xfrm>
            <a:off x="5086350" y="5763846"/>
            <a:ext cx="3429000" cy="646331"/>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Current and Future </a:t>
            </a: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mn-cs"/>
              </a:rPr>
              <a:t>Damage Probability</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026" name="Picture 2" descr="C:\Users\Kerry Emaanuel\World Bank Project\miroc_dam_prob.png"/>
          <p:cNvPicPr>
            <a:picLocks noChangeAspect="1" noChangeArrowheads="1"/>
          </p:cNvPicPr>
          <p:nvPr/>
        </p:nvPicPr>
        <p:blipFill>
          <a:blip r:embed="rId3" cstate="print"/>
          <a:srcRect/>
          <a:stretch>
            <a:fillRect/>
          </a:stretch>
        </p:blipFill>
        <p:spPr bwMode="auto">
          <a:xfrm>
            <a:off x="4628549" y="2516917"/>
            <a:ext cx="4165712" cy="3123045"/>
          </a:xfrm>
          <a:prstGeom prst="rect">
            <a:avLst/>
          </a:prstGeom>
          <a:noFill/>
        </p:spPr>
      </p:pic>
      <p:sp>
        <p:nvSpPr>
          <p:cNvPr id="2" name="TextBox 1"/>
          <p:cNvSpPr txBox="1"/>
          <p:nvPr/>
        </p:nvSpPr>
        <p:spPr>
          <a:xfrm>
            <a:off x="695569" y="1992923"/>
            <a:ext cx="32863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Event Probability</a:t>
            </a:r>
          </a:p>
        </p:txBody>
      </p:sp>
      <p:sp>
        <p:nvSpPr>
          <p:cNvPr id="3" name="TextBox 2"/>
          <p:cNvSpPr txBox="1"/>
          <p:nvPr/>
        </p:nvSpPr>
        <p:spPr>
          <a:xfrm>
            <a:off x="5429250" y="1992923"/>
            <a:ext cx="2743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Damage Probability</a:t>
            </a:r>
          </a:p>
        </p:txBody>
      </p:sp>
    </p:spTree>
    <p:extLst>
      <p:ext uri="{BB962C8B-B14F-4D97-AF65-F5344CB8AC3E}">
        <p14:creationId xmlns:p14="http://schemas.microsoft.com/office/powerpoint/2010/main" val="43440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fade">
                                      <p:cBhvr>
                                        <p:cTn id="17" dur="500"/>
                                        <p:tgtEl>
                                          <p:spTgt spid="21510"/>
                                        </p:tgtEl>
                                      </p:cBhvr>
                                    </p:animEffect>
                                  </p:childTnLst>
                                </p:cTn>
                              </p:par>
                              <p:par>
                                <p:cTn id="18" presetID="1"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The Heart of the Problem:</a:t>
            </a:r>
            <a:endParaRPr lang="en-US" dirty="0">
              <a:solidFill>
                <a:srgbClr val="0000FF"/>
              </a:solidFill>
            </a:endParaRPr>
          </a:p>
        </p:txBody>
      </p:sp>
      <p:sp>
        <p:nvSpPr>
          <p:cNvPr id="3" name="Content Placeholder 2"/>
          <p:cNvSpPr>
            <a:spLocks noGrp="1"/>
          </p:cNvSpPr>
          <p:nvPr>
            <p:ph idx="1"/>
          </p:nvPr>
        </p:nvSpPr>
        <p:spPr/>
        <p:txBody>
          <a:bodyPr/>
          <a:lstStyle/>
          <a:p>
            <a:pPr>
              <a:buSzPct val="70000"/>
              <a:buBlip>
                <a:blip r:embed="rId2"/>
              </a:buBlip>
            </a:pPr>
            <a:r>
              <a:rPr lang="en-US" dirty="0" smtClean="0"/>
              <a:t>Societies are usually well adapted to frequent events (&gt; 1/100 </a:t>
            </a:r>
            <a:r>
              <a:rPr lang="en-US" dirty="0" err="1" smtClean="0"/>
              <a:t>yr</a:t>
            </a:r>
            <a:r>
              <a:rPr lang="en-US" dirty="0" smtClean="0"/>
              <a:t>)</a:t>
            </a:r>
          </a:p>
          <a:p>
            <a:pPr>
              <a:buSzPct val="70000"/>
              <a:buBlip>
                <a:blip r:embed="rId2"/>
              </a:buBlip>
            </a:pPr>
            <a:r>
              <a:rPr lang="en-US" dirty="0" smtClean="0"/>
              <a:t>Societies are often poorly adapted to rare events (&lt; 1/100 </a:t>
            </a:r>
            <a:r>
              <a:rPr lang="en-US" dirty="0" err="1" smtClean="0"/>
              <a:t>yr</a:t>
            </a:r>
            <a:r>
              <a:rPr lang="en-US" dirty="0" smtClean="0"/>
              <a:t>)</a:t>
            </a:r>
          </a:p>
          <a:p>
            <a:pPr>
              <a:buSzPct val="70000"/>
              <a:buBlip>
                <a:blip r:embed="rId2"/>
              </a:buBlip>
            </a:pPr>
            <a:r>
              <a:rPr lang="en-US" dirty="0" smtClean="0"/>
              <a:t>Robust direct estimates of the character of ~100 </a:t>
            </a:r>
            <a:r>
              <a:rPr lang="en-US" dirty="0" err="1" smtClean="0"/>
              <a:t>yr</a:t>
            </a:r>
            <a:r>
              <a:rPr lang="en-US" dirty="0" smtClean="0"/>
              <a:t> events require ~1,000 years of data</a:t>
            </a:r>
          </a:p>
          <a:p>
            <a:pPr>
              <a:buSzPct val="70000"/>
              <a:buBlip>
                <a:blip r:embed="rId2"/>
              </a:buBlip>
            </a:pPr>
            <a:r>
              <a:rPr lang="en-US" dirty="0" smtClean="0"/>
              <a:t>We do not have ~1,000 years of meteorological observations</a:t>
            </a:r>
            <a:endParaRPr lang="en-US" dirty="0"/>
          </a:p>
        </p:txBody>
      </p:sp>
    </p:spTree>
    <p:extLst>
      <p:ext uri="{BB962C8B-B14F-4D97-AF65-F5344CB8AC3E}">
        <p14:creationId xmlns:p14="http://schemas.microsoft.com/office/powerpoint/2010/main" val="10498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r>
              <a:rPr lang="en-US"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Our Approach:  Use Physics to Estimate Hurricane Risk</a:t>
            </a:r>
            <a:endParaRPr lang="en-US"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70659" name="Rectangle 3"/>
          <p:cNvSpPr>
            <a:spLocks noGrp="1" noChangeArrowheads="1"/>
          </p:cNvSpPr>
          <p:nvPr>
            <p:ph type="body" sz="half" idx="1"/>
          </p:nvPr>
        </p:nvSpPr>
        <p:spPr>
          <a:xfrm>
            <a:off x="495300" y="1943099"/>
            <a:ext cx="8153400" cy="4582747"/>
          </a:xfrm>
        </p:spPr>
        <p:txBody>
          <a:bodyPr>
            <a:noAutofit/>
          </a:bodyPr>
          <a:lstStyle/>
          <a:p>
            <a:pPr>
              <a:buSzPct val="60000"/>
              <a:buBlip>
                <a:blip r:embed="rId3"/>
              </a:buBlip>
            </a:pPr>
            <a:r>
              <a:rPr lang="en-US" sz="3600" b="1" dirty="0">
                <a:solidFill>
                  <a:srgbClr val="0F2AB1"/>
                </a:solidFill>
                <a:effectLst>
                  <a:outerShdw blurRad="38100" dist="38100" dir="2700000" algn="tl">
                    <a:srgbClr val="C0C0C0"/>
                  </a:outerShdw>
                </a:effectLst>
              </a:rPr>
              <a:t>E</a:t>
            </a:r>
            <a:r>
              <a:rPr lang="en-US" sz="3600" b="1" dirty="0" smtClean="0">
                <a:solidFill>
                  <a:srgbClr val="0F2AB1"/>
                </a:solidFill>
                <a:effectLst>
                  <a:outerShdw blurRad="38100" dist="38100" dir="2700000" algn="tl">
                    <a:srgbClr val="C0C0C0"/>
                  </a:outerShdw>
                </a:effectLst>
              </a:rPr>
              <a:t>mbed high-resolution, fast coupled ocean-atmosphere hurricane model in global climate model or climate reanalysis data</a:t>
            </a:r>
          </a:p>
          <a:p>
            <a:pPr>
              <a:buSzPct val="60000"/>
              <a:buBlip>
                <a:blip r:embed="rId3"/>
              </a:buBlip>
            </a:pPr>
            <a:r>
              <a:rPr lang="en-US" sz="3600" b="1" dirty="0" smtClean="0">
                <a:solidFill>
                  <a:srgbClr val="0F2AB1"/>
                </a:solidFill>
                <a:effectLst>
                  <a:outerShdw blurRad="38100" dist="38100" dir="2700000" algn="tl">
                    <a:srgbClr val="C0C0C0"/>
                  </a:outerShdw>
                </a:effectLst>
              </a:rPr>
              <a:t>Coupled Hurricane Intensity prediction Model (CHIPS) has been used for 16 years to forecast real hurricanes in near-real time</a:t>
            </a:r>
            <a:endParaRPr lang="en-US" sz="3600" b="1" dirty="0">
              <a:solidFill>
                <a:srgbClr val="0F2AB1"/>
              </a:solidFill>
              <a:effectLst>
                <a:outerShdw blurRad="38100" dist="38100" dir="2700000" algn="tl">
                  <a:srgbClr val="C0C0C0"/>
                </a:outerShdw>
              </a:effectLst>
            </a:endParaRPr>
          </a:p>
        </p:txBody>
      </p:sp>
    </p:spTree>
    <p:extLst>
      <p:ext uri="{BB962C8B-B14F-4D97-AF65-F5344CB8AC3E}">
        <p14:creationId xmlns:p14="http://schemas.microsoft.com/office/powerpoint/2010/main" val="24320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box(in)">
                                      <p:cBhvr>
                                        <p:cTn id="12" dur="500"/>
                                        <p:tgtEl>
                                          <p:spTgt spid="70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a:bodyPr>
          <a:lstStyle/>
          <a:p>
            <a:pPr eaLnBrk="1" hangingPunct="1">
              <a:defRPr/>
            </a:pPr>
            <a:r>
              <a:rPr lang="en-US" sz="3600" b="1" dirty="0" smtClean="0">
                <a:solidFill>
                  <a:srgbClr val="0F2AB1"/>
                </a:solidFill>
                <a:effectLst>
                  <a:outerShdw blurRad="38100" dist="38100" dir="2700000" algn="tl">
                    <a:srgbClr val="C0C0C0"/>
                  </a:outerShdw>
                </a:effectLst>
                <a:latin typeface="Arial" pitchFamily="34" charset="0"/>
                <a:cs typeface="Arial" pitchFamily="34" charset="0"/>
              </a:rPr>
              <a:t>Risk Assessment Approach:</a:t>
            </a:r>
          </a:p>
        </p:txBody>
      </p:sp>
      <p:sp>
        <p:nvSpPr>
          <p:cNvPr id="21508" name="Rectangle 4"/>
          <p:cNvSpPr>
            <a:spLocks noGrp="1" noChangeArrowheads="1"/>
          </p:cNvSpPr>
          <p:nvPr>
            <p:ph type="body" sz="half" idx="4294967295"/>
          </p:nvPr>
        </p:nvSpPr>
        <p:spPr>
          <a:xfrm>
            <a:off x="419100" y="1181100"/>
            <a:ext cx="8382000" cy="5028508"/>
          </a:xfrm>
        </p:spPr>
        <p:txBody>
          <a:bodyPr>
            <a:normAutofit fontScale="92500" lnSpcReduction="10000"/>
          </a:bodyPr>
          <a:lstStyle/>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1</a:t>
            </a:r>
            <a:r>
              <a:rPr lang="en-US" sz="2600" dirty="0" smtClean="0">
                <a:solidFill>
                  <a:srgbClr val="0F2AB1"/>
                </a:solidFill>
                <a:latin typeface="Arial" pitchFamily="34" charset="0"/>
                <a:cs typeface="Arial" pitchFamily="34" charset="0"/>
              </a:rPr>
              <a:t>: Seed each ocean basin with a very large number of weak, randomly located cyclones</a:t>
            </a: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2</a:t>
            </a:r>
            <a:r>
              <a:rPr lang="en-US" sz="2600" dirty="0" smtClean="0">
                <a:solidFill>
                  <a:srgbClr val="0F2AB1"/>
                </a:solidFill>
                <a:latin typeface="Arial" pitchFamily="34" charset="0"/>
                <a:cs typeface="Arial" pitchFamily="34" charset="0"/>
              </a:rPr>
              <a:t>: Cyclones are assumed to move with the large scale atmospheric flow in which they are embedded, plus a correction for the earth’s rotation and </a:t>
            </a:r>
            <a:r>
              <a:rPr lang="en-US" sz="2600" dirty="0" err="1" smtClean="0">
                <a:solidFill>
                  <a:srgbClr val="0F2AB1"/>
                </a:solidFill>
                <a:latin typeface="Arial" pitchFamily="34" charset="0"/>
                <a:cs typeface="Arial" pitchFamily="34" charset="0"/>
              </a:rPr>
              <a:t>sphericity</a:t>
            </a:r>
            <a:endParaRPr lang="en-US" sz="2600" dirty="0" smtClean="0">
              <a:solidFill>
                <a:srgbClr val="0F2AB1"/>
              </a:solidFill>
              <a:latin typeface="Arial" pitchFamily="34" charset="0"/>
              <a:cs typeface="Arial" pitchFamily="34" charset="0"/>
            </a:endParaRPr>
          </a:p>
          <a:p>
            <a:pPr>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3</a:t>
            </a:r>
            <a:r>
              <a:rPr lang="en-US" sz="2600" dirty="0" smtClean="0">
                <a:solidFill>
                  <a:srgbClr val="0F2AB1"/>
                </a:solidFill>
                <a:latin typeface="Arial" pitchFamily="34" charset="0"/>
                <a:cs typeface="Arial" pitchFamily="34" charset="0"/>
              </a:rPr>
              <a:t>: Run hurricane intensity model for each cyclone, and note how many achieve at least tropical storm strength</a:t>
            </a:r>
            <a:endParaRPr lang="en-US" sz="24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endParaRPr lang="en-US" sz="2600" dirty="0" smtClean="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smtClean="0">
                <a:solidFill>
                  <a:srgbClr val="0F2AB1"/>
                </a:solidFill>
                <a:latin typeface="Arial" pitchFamily="34" charset="0"/>
                <a:cs typeface="Arial" pitchFamily="34" charset="0"/>
              </a:rPr>
              <a:t>Step 4:</a:t>
            </a:r>
            <a:r>
              <a:rPr lang="en-US" sz="2600" dirty="0" smtClean="0">
                <a:solidFill>
                  <a:srgbClr val="0F2AB1"/>
                </a:solidFill>
                <a:latin typeface="Arial" pitchFamily="34" charset="0"/>
                <a:cs typeface="Arial" pitchFamily="34" charset="0"/>
              </a:rPr>
              <a:t> Using the small fraction of surviving events, determine storm statistics. Can easily generate 100,000 events</a:t>
            </a:r>
          </a:p>
        </p:txBody>
      </p:sp>
      <p:sp>
        <p:nvSpPr>
          <p:cNvPr id="5" name="TextBox 4"/>
          <p:cNvSpPr txBox="1"/>
          <p:nvPr/>
        </p:nvSpPr>
        <p:spPr>
          <a:xfrm>
            <a:off x="533400" y="6324600"/>
            <a:ext cx="815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Details:  Emanuel et al., </a:t>
            </a: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Bull. Amer. Meteor. Soc</a:t>
            </a: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2008</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7036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fade">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fade">
                                      <p:cBhvr>
                                        <p:cTn id="12" dur="500"/>
                                        <p:tgtEl>
                                          <p:spTgt spid="215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xEl>
                                              <p:pRg st="4" end="4"/>
                                            </p:txEl>
                                          </p:spTgt>
                                        </p:tgtEl>
                                        <p:attrNameLst>
                                          <p:attrName>style.visibility</p:attrName>
                                        </p:attrNameLst>
                                      </p:cBhvr>
                                      <p:to>
                                        <p:strVal val="visible"/>
                                      </p:to>
                                    </p:set>
                                    <p:animEffect transition="in" filter="fade">
                                      <p:cBhvr>
                                        <p:cTn id="17" dur="500"/>
                                        <p:tgtEl>
                                          <p:spTgt spid="2150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8">
                                            <p:txEl>
                                              <p:pRg st="6" end="6"/>
                                            </p:txEl>
                                          </p:spTgt>
                                        </p:tgtEl>
                                        <p:attrNameLst>
                                          <p:attrName>style.visibility</p:attrName>
                                        </p:attrNameLst>
                                      </p:cBhvr>
                                      <p:to>
                                        <p:strVal val="visible"/>
                                      </p:to>
                                    </p:set>
                                    <p:animEffect transition="in" filter="fade">
                                      <p:cBhvr>
                                        <p:cTn id="22" dur="500"/>
                                        <p:tgtEl>
                                          <p:spTgt spid="2150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67" b="379"/>
          <a:stretch/>
        </p:blipFill>
        <p:spPr>
          <a:xfrm>
            <a:off x="400050" y="819151"/>
            <a:ext cx="8391525" cy="5105400"/>
          </a:xfrm>
          <a:prstGeom prst="rect">
            <a:avLst/>
          </a:prstGeom>
        </p:spPr>
      </p:pic>
    </p:spTree>
    <p:extLst>
      <p:ext uri="{BB962C8B-B14F-4D97-AF65-F5344CB8AC3E}">
        <p14:creationId xmlns:p14="http://schemas.microsoft.com/office/powerpoint/2010/main" val="40220178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a:t>
            </a:r>
            <a:r>
              <a:rPr lang="en-US" sz="2600" dirty="0" smtClean="0">
                <a:solidFill>
                  <a:srgbClr val="0033CC"/>
                </a:solidFill>
                <a:effectLst>
                  <a:outerShdw blurRad="38100" dist="38100" dir="2700000" algn="tl">
                    <a:srgbClr val="C0C0C0"/>
                  </a:outerShdw>
                </a:effectLst>
                <a:latin typeface="Arial" pitchFamily="34" charset="0"/>
                <a:cs typeface="Arial" pitchFamily="34" charset="0"/>
              </a:rPr>
              <a:t>1755</a:t>
            </a:r>
            <a:r>
              <a:rPr lang="en-US" sz="2600" dirty="0" smtClean="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Arial" charset="0"/>
              </a:rPr>
              <a:t>90% </a:t>
            </a: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confidence bounds</a:t>
            </a:r>
          </a:p>
        </p:txBody>
      </p:sp>
    </p:spTree>
    <p:extLst>
      <p:ext uri="{BB962C8B-B14F-4D97-AF65-F5344CB8AC3E}">
        <p14:creationId xmlns:p14="http://schemas.microsoft.com/office/powerpoint/2010/main" val="3481234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61" y="418807"/>
            <a:ext cx="5723725" cy="626468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9169" y="2352310"/>
            <a:ext cx="3195967" cy="2397683"/>
          </a:xfrm>
          <a:prstGeom prst="rect">
            <a:avLst/>
          </a:prstGeom>
        </p:spPr>
      </p:pic>
      <p:sp>
        <p:nvSpPr>
          <p:cNvPr id="3" name="TextBox 2"/>
          <p:cNvSpPr txBox="1"/>
          <p:nvPr/>
        </p:nvSpPr>
        <p:spPr>
          <a:xfrm>
            <a:off x="6201393" y="2013756"/>
            <a:ext cx="2631518"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Woody, Geoff, and Kerry</a:t>
            </a:r>
          </a:p>
        </p:txBody>
      </p:sp>
      <p:sp>
        <p:nvSpPr>
          <p:cNvPr id="5" name="TextBox 4"/>
          <p:cNvSpPr txBox="1"/>
          <p:nvPr/>
        </p:nvSpPr>
        <p:spPr>
          <a:xfrm>
            <a:off x="5709765" y="5716745"/>
            <a:ext cx="2969583" cy="584775"/>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Rental cottage, </a:t>
            </a:r>
            <a:r>
              <a:rPr lang="en-US" sz="1600" dirty="0" err="1" smtClean="0">
                <a:latin typeface="Arial" panose="020B0604020202020204" pitchFamily="34" charset="0"/>
                <a:cs typeface="Arial" panose="020B0604020202020204" pitchFamily="34" charset="0"/>
              </a:rPr>
              <a:t>Crockettes</a:t>
            </a:r>
            <a:r>
              <a:rPr lang="en-US" sz="1600" dirty="0" smtClean="0">
                <a:latin typeface="Arial" panose="020B0604020202020204" pitchFamily="34" charset="0"/>
                <a:cs typeface="Arial" panose="020B0604020202020204" pitchFamily="34" charset="0"/>
              </a:rPr>
              <a:t> Beach, Owls Head</a:t>
            </a:r>
          </a:p>
        </p:txBody>
      </p:sp>
    </p:spTree>
    <p:extLst>
      <p:ext uri="{BB962C8B-B14F-4D97-AF65-F5344CB8AC3E}">
        <p14:creationId xmlns:p14="http://schemas.microsoft.com/office/powerpoint/2010/main" val="15609393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FF"/>
                </a:solidFill>
                <a:effectLst/>
                <a:uLnTx/>
                <a:uFillTx/>
                <a:latin typeface="Calibri"/>
                <a:ea typeface="+mn-ea"/>
                <a:cs typeface="+mn-cs"/>
              </a:rPr>
              <a:t>Atlantic Annual Cycle</a:t>
            </a:r>
            <a:endParaRPr kumimoji="0" lang="en-US" sz="3200" b="0" i="0" u="none" strike="noStrike" kern="1200" cap="none" spc="0" normalizeH="0" baseline="0" noProof="0" dirty="0">
              <a:ln>
                <a:noFill/>
              </a:ln>
              <a:solidFill>
                <a:srgbClr val="0000FF"/>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778600" y="919929"/>
            <a:ext cx="7466029" cy="5605561"/>
          </a:xfrm>
          <a:prstGeom prst="rect">
            <a:avLst/>
          </a:prstGeom>
        </p:spPr>
      </p:pic>
    </p:spTree>
    <p:extLst>
      <p:ext uri="{BB962C8B-B14F-4D97-AF65-F5344CB8AC3E}">
        <p14:creationId xmlns:p14="http://schemas.microsoft.com/office/powerpoint/2010/main" val="14922605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90600"/>
          </a:xfrm>
        </p:spPr>
        <p:txBody>
          <a:bodyPr rtlCol="0">
            <a:normAutofit/>
          </a:bodyPr>
          <a:lstStyle/>
          <a:p>
            <a:pPr eaLnBrk="1" fontAlgn="auto" hangingPunct="1">
              <a:spcAft>
                <a:spcPts val="0"/>
              </a:spcAft>
              <a:defRPr/>
            </a:pPr>
            <a:r>
              <a:rPr lang="en-US" sz="32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Return Periods</a:t>
            </a:r>
          </a:p>
        </p:txBody>
      </p:sp>
      <p:pic>
        <p:nvPicPr>
          <p:cNvPr id="18435" name="Picture 4" descr="C:\Documents and Settings\Kerry Emanuel\My Documents\riskproject\fig2ct.png"/>
          <p:cNvPicPr>
            <a:picLocks noChangeAspect="1" noChangeArrowheads="1"/>
          </p:cNvPicPr>
          <p:nvPr/>
        </p:nvPicPr>
        <p:blipFill>
          <a:blip r:embed="rId3" cstate="print"/>
          <a:srcRect/>
          <a:stretch>
            <a:fillRect/>
          </a:stretch>
        </p:blipFill>
        <p:spPr bwMode="auto">
          <a:xfrm>
            <a:off x="685800" y="914400"/>
            <a:ext cx="7572375" cy="5676900"/>
          </a:xfrm>
          <a:prstGeom prst="rect">
            <a:avLst/>
          </a:prstGeom>
          <a:noFill/>
          <a:ln w="9525">
            <a:noFill/>
            <a:miter lim="800000"/>
            <a:headEnd/>
            <a:tailEnd/>
          </a:ln>
        </p:spPr>
      </p:pic>
    </p:spTree>
    <p:extLst>
      <p:ext uri="{BB962C8B-B14F-4D97-AF65-F5344CB8AC3E}">
        <p14:creationId xmlns:p14="http://schemas.microsoft.com/office/powerpoint/2010/main" val="14462915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6581" y="990539"/>
            <a:ext cx="7880465" cy="5726143"/>
          </a:xfrm>
          <a:prstGeom prst="rect">
            <a:avLst/>
          </a:prstGeom>
        </p:spPr>
      </p:pic>
      <p:sp>
        <p:nvSpPr>
          <p:cNvPr id="4" name="TextBox 3"/>
          <p:cNvSpPr txBox="1"/>
          <p:nvPr/>
        </p:nvSpPr>
        <p:spPr>
          <a:xfrm>
            <a:off x="822960" y="374073"/>
            <a:ext cx="758952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Top 50 of 1800 tropical cyclones affecting the coast of Maine</a:t>
            </a:r>
          </a:p>
        </p:txBody>
      </p:sp>
    </p:spTree>
    <p:extLst>
      <p:ext uri="{BB962C8B-B14F-4D97-AF65-F5344CB8AC3E}">
        <p14:creationId xmlns:p14="http://schemas.microsoft.com/office/powerpoint/2010/main" val="35528024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537" r="15521" b="5121"/>
          <a:stretch/>
        </p:blipFill>
        <p:spPr>
          <a:xfrm>
            <a:off x="1138844" y="155641"/>
            <a:ext cx="6625243" cy="6619099"/>
          </a:xfrm>
          <a:prstGeom prst="rect">
            <a:avLst/>
          </a:prstGeom>
        </p:spPr>
      </p:pic>
      <p:sp>
        <p:nvSpPr>
          <p:cNvPr id="3" name="TextBox 2"/>
          <p:cNvSpPr txBox="1"/>
          <p:nvPr/>
        </p:nvSpPr>
        <p:spPr>
          <a:xfrm>
            <a:off x="6887094" y="2493818"/>
            <a:ext cx="1753986" cy="1323439"/>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A 500-year windstorm in mid-coast Maine</a:t>
            </a:r>
          </a:p>
        </p:txBody>
      </p:sp>
    </p:spTree>
    <p:extLst>
      <p:ext uri="{BB962C8B-B14F-4D97-AF65-F5344CB8AC3E}">
        <p14:creationId xmlns:p14="http://schemas.microsoft.com/office/powerpoint/2010/main" val="5712100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2635" y="945861"/>
            <a:ext cx="7665735" cy="5856297"/>
          </a:xfrm>
          <a:prstGeom prst="rect">
            <a:avLst/>
          </a:prstGeom>
        </p:spPr>
      </p:pic>
      <p:sp>
        <p:nvSpPr>
          <p:cNvPr id="4" name="Title 3"/>
          <p:cNvSpPr>
            <a:spLocks noGrp="1"/>
          </p:cNvSpPr>
          <p:nvPr>
            <p:ph type="title"/>
          </p:nvPr>
        </p:nvSpPr>
        <p:spPr>
          <a:xfrm>
            <a:off x="621670" y="148741"/>
            <a:ext cx="7886700" cy="636577"/>
          </a:xfrm>
        </p:spPr>
        <p:txBody>
          <a:bodyPr/>
          <a:lstStyle/>
          <a:p>
            <a:r>
              <a:rPr lang="en-US" dirty="0" smtClean="0">
                <a:solidFill>
                  <a:srgbClr val="0000FF"/>
                </a:solidFill>
              </a:rPr>
              <a:t>A 500-Year Wind Storm</a:t>
            </a:r>
            <a:endParaRPr lang="en-US" dirty="0">
              <a:solidFill>
                <a:srgbClr val="0000FF"/>
              </a:solidFill>
            </a:endParaRPr>
          </a:p>
        </p:txBody>
      </p:sp>
    </p:spTree>
    <p:extLst>
      <p:ext uri="{BB962C8B-B14F-4D97-AF65-F5344CB8AC3E}">
        <p14:creationId xmlns:p14="http://schemas.microsoft.com/office/powerpoint/2010/main" val="6753870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5717" y="1034572"/>
            <a:ext cx="7032567" cy="5109283"/>
          </a:xfrm>
          <a:prstGeom prst="rect">
            <a:avLst/>
          </a:prstGeom>
        </p:spPr>
      </p:pic>
      <p:sp>
        <p:nvSpPr>
          <p:cNvPr id="4" name="TextBox 3"/>
          <p:cNvSpPr txBox="1"/>
          <p:nvPr/>
        </p:nvSpPr>
        <p:spPr>
          <a:xfrm>
            <a:off x="1180407" y="340822"/>
            <a:ext cx="7157259" cy="523220"/>
          </a:xfrm>
          <a:prstGeom prst="rect">
            <a:avLst/>
          </a:prstGeom>
          <a:noFill/>
        </p:spPr>
        <p:txBody>
          <a:bodyPr wrap="square" rtlCol="0">
            <a:spAutoFit/>
          </a:bodyPr>
          <a:lstStyle/>
          <a:p>
            <a:pPr algn="ctr"/>
            <a:r>
              <a:rPr lang="en-US" sz="2800" dirty="0" smtClean="0"/>
              <a:t>Wind Risk on the Maine Coast</a:t>
            </a:r>
            <a:endParaRPr lang="en-US" sz="2800" dirty="0"/>
          </a:p>
        </p:txBody>
      </p:sp>
    </p:spTree>
    <p:extLst>
      <p:ext uri="{BB962C8B-B14F-4D97-AF65-F5344CB8AC3E}">
        <p14:creationId xmlns:p14="http://schemas.microsoft.com/office/powerpoint/2010/main" val="22373864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5392" y="940795"/>
            <a:ext cx="8151533" cy="5753170"/>
          </a:xfrm>
          <a:prstGeom prst="rect">
            <a:avLst/>
          </a:prstGeom>
        </p:spPr>
      </p:pic>
      <p:sp>
        <p:nvSpPr>
          <p:cNvPr id="4" name="TextBox 3"/>
          <p:cNvSpPr txBox="1"/>
          <p:nvPr/>
        </p:nvSpPr>
        <p:spPr>
          <a:xfrm>
            <a:off x="335047" y="223365"/>
            <a:ext cx="8131878" cy="1015663"/>
          </a:xfrm>
          <a:prstGeom prst="rect">
            <a:avLst/>
          </a:prstGeom>
          <a:noFill/>
        </p:spPr>
        <p:txBody>
          <a:bodyPr wrap="square" rtlCol="0">
            <a:spAutoFit/>
          </a:bodyPr>
          <a:lstStyle/>
          <a:p>
            <a:pPr algn="ctr"/>
            <a:r>
              <a:rPr lang="en-US" sz="2000" dirty="0" smtClean="0">
                <a:solidFill>
                  <a:schemeClr val="accent1">
                    <a:lumMod val="75000"/>
                  </a:schemeClr>
                </a:solidFill>
                <a:latin typeface="Arial" panose="020B0604020202020204" pitchFamily="34" charset="0"/>
                <a:cs typeface="Arial" panose="020B0604020202020204" pitchFamily="34" charset="0"/>
              </a:rPr>
              <a:t>Power dissipation, a measure of destructive potential, is largest from Penobscot Bay eastward. This chart shows power dissipation per unit length along 4 segments of the Maine coast. </a:t>
            </a:r>
          </a:p>
        </p:txBody>
      </p:sp>
    </p:spTree>
    <p:extLst>
      <p:ext uri="{BB962C8B-B14F-4D97-AF65-F5344CB8AC3E}">
        <p14:creationId xmlns:p14="http://schemas.microsoft.com/office/powerpoint/2010/main" val="17548386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3004"/>
            <a:ext cx="9153785" cy="6645258"/>
          </a:xfrm>
          <a:prstGeom prst="rect">
            <a:avLst/>
          </a:prstGeom>
        </p:spPr>
      </p:pic>
      <p:sp>
        <p:nvSpPr>
          <p:cNvPr id="4" name="TextBox 3"/>
          <p:cNvSpPr txBox="1"/>
          <p:nvPr/>
        </p:nvSpPr>
        <p:spPr>
          <a:xfrm>
            <a:off x="7178040" y="1113905"/>
            <a:ext cx="1753986" cy="1323439"/>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A 500-year rainstorm in mid-coast Maine</a:t>
            </a:r>
          </a:p>
        </p:txBody>
      </p:sp>
    </p:spTree>
    <p:extLst>
      <p:ext uri="{BB962C8B-B14F-4D97-AF65-F5344CB8AC3E}">
        <p14:creationId xmlns:p14="http://schemas.microsoft.com/office/powerpoint/2010/main" val="3208438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16798"/>
          </a:xfrm>
        </p:spPr>
        <p:txBody>
          <a:bodyPr/>
          <a:lstStyle/>
          <a:p>
            <a:r>
              <a:rPr lang="en-US" dirty="0" smtClean="0">
                <a:solidFill>
                  <a:srgbClr val="0000FF"/>
                </a:solidFill>
              </a:rPr>
              <a:t>A 500-Year Rain Storm</a:t>
            </a:r>
            <a:endParaRPr lang="en-US" dirty="0">
              <a:solidFill>
                <a:srgbClr val="0000FF"/>
              </a:solidFill>
            </a:endParaRPr>
          </a:p>
        </p:txBody>
      </p:sp>
      <p:pic>
        <p:nvPicPr>
          <p:cNvPr id="3" name="Picture 2"/>
          <p:cNvPicPr>
            <a:picLocks noChangeAspect="1"/>
          </p:cNvPicPr>
          <p:nvPr/>
        </p:nvPicPr>
        <p:blipFill>
          <a:blip r:embed="rId2"/>
          <a:stretch>
            <a:fillRect/>
          </a:stretch>
        </p:blipFill>
        <p:spPr>
          <a:xfrm>
            <a:off x="855511" y="1029444"/>
            <a:ext cx="7629422" cy="5828556"/>
          </a:xfrm>
          <a:prstGeom prst="rect">
            <a:avLst/>
          </a:prstGeom>
        </p:spPr>
      </p:pic>
    </p:spTree>
    <p:extLst>
      <p:ext uri="{BB962C8B-B14F-4D97-AF65-F5344CB8AC3E}">
        <p14:creationId xmlns:p14="http://schemas.microsoft.com/office/powerpoint/2010/main" val="20842947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will Climate Change Affect Main Hurricanes?</a:t>
            </a:r>
            <a:endParaRPr lang="en-US" dirty="0"/>
          </a:p>
        </p:txBody>
      </p:sp>
      <p:sp>
        <p:nvSpPr>
          <p:cNvPr id="3" name="TextBox 2"/>
          <p:cNvSpPr txBox="1"/>
          <p:nvPr/>
        </p:nvSpPr>
        <p:spPr>
          <a:xfrm>
            <a:off x="897774" y="2502130"/>
            <a:ext cx="7348451" cy="1815882"/>
          </a:xfrm>
          <a:prstGeom prst="rect">
            <a:avLst/>
          </a:prstGeom>
          <a:noFill/>
        </p:spPr>
        <p:txBody>
          <a:bodyPr wrap="square" rtlCol="0">
            <a:spAutoFit/>
          </a:bodyPr>
          <a:lstStyle/>
          <a:p>
            <a:r>
              <a:rPr lang="en-US" sz="2800" dirty="0" smtClean="0">
                <a:solidFill>
                  <a:srgbClr val="0000FF"/>
                </a:solidFill>
                <a:latin typeface="Arial" panose="020B0604020202020204" pitchFamily="34" charset="0"/>
                <a:cs typeface="Arial" panose="020B0604020202020204" pitchFamily="34" charset="0"/>
              </a:rPr>
              <a:t>Apply technique to 5 global climate models, running 1,000 tracks for each model for each of two time periods:  1981-2000 and 2181-2100</a:t>
            </a:r>
          </a:p>
        </p:txBody>
      </p:sp>
    </p:spTree>
    <p:extLst>
      <p:ext uri="{BB962C8B-B14F-4D97-AF65-F5344CB8AC3E}">
        <p14:creationId xmlns:p14="http://schemas.microsoft.com/office/powerpoint/2010/main" val="33909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3738"/>
            <a:ext cx="9144000" cy="5090523"/>
          </a:xfrm>
          <a:prstGeom prst="rect">
            <a:avLst/>
          </a:prstGeom>
        </p:spPr>
      </p:pic>
      <p:sp>
        <p:nvSpPr>
          <p:cNvPr id="3" name="TextBox 2"/>
          <p:cNvSpPr txBox="1"/>
          <p:nvPr/>
        </p:nvSpPr>
        <p:spPr>
          <a:xfrm>
            <a:off x="2736220" y="307127"/>
            <a:ext cx="3469136"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Saturday, July 30, 1960</a:t>
            </a:r>
          </a:p>
        </p:txBody>
      </p:sp>
    </p:spTree>
    <p:extLst>
      <p:ext uri="{BB962C8B-B14F-4D97-AF65-F5344CB8AC3E}">
        <p14:creationId xmlns:p14="http://schemas.microsoft.com/office/powerpoint/2010/main" val="29348786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9021" y="943736"/>
            <a:ext cx="7759786" cy="5633275"/>
          </a:xfrm>
          <a:prstGeom prst="rect">
            <a:avLst/>
          </a:prstGeom>
        </p:spPr>
      </p:pic>
      <p:sp>
        <p:nvSpPr>
          <p:cNvPr id="4" name="TextBox 3"/>
          <p:cNvSpPr txBox="1"/>
          <p:nvPr/>
        </p:nvSpPr>
        <p:spPr>
          <a:xfrm>
            <a:off x="445080" y="297405"/>
            <a:ext cx="8180739"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Estimates of hurricane wind risk along the Maine coast from 5 climate </a:t>
            </a:r>
            <a:r>
              <a:rPr lang="en-US" dirty="0" smtClean="0">
                <a:latin typeface="Arial" panose="020B0604020202020204" pitchFamily="34" charset="0"/>
                <a:cs typeface="Arial" panose="020B0604020202020204" pitchFamily="34" charset="0"/>
              </a:rPr>
              <a:t>models</a:t>
            </a:r>
          </a:p>
          <a:p>
            <a:pPr algn="ctr"/>
            <a:r>
              <a:rPr lang="en-US" dirty="0" smtClean="0">
                <a:latin typeface="Arial" panose="020B0604020202020204" pitchFamily="34" charset="0"/>
                <a:cs typeface="Arial" panose="020B0604020202020204" pitchFamily="34" charset="0"/>
              </a:rPr>
              <a:t>(shading shows spread among the different climate models)</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03027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6547" y="822189"/>
            <a:ext cx="7494538" cy="5440716"/>
          </a:xfrm>
          <a:prstGeom prst="rect">
            <a:avLst/>
          </a:prstGeom>
        </p:spPr>
      </p:pic>
      <p:sp>
        <p:nvSpPr>
          <p:cNvPr id="3" name="TextBox 2"/>
          <p:cNvSpPr txBox="1"/>
          <p:nvPr/>
        </p:nvSpPr>
        <p:spPr>
          <a:xfrm>
            <a:off x="411829" y="328067"/>
            <a:ext cx="8180739"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Estimates of hurricane rain risk along the Maine coast from 5 climate models</a:t>
            </a:r>
          </a:p>
        </p:txBody>
      </p:sp>
    </p:spTree>
    <p:extLst>
      <p:ext uri="{BB962C8B-B14F-4D97-AF65-F5344CB8AC3E}">
        <p14:creationId xmlns:p14="http://schemas.microsoft.com/office/powerpoint/2010/main" val="40479177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54875"/>
            <a:ext cx="9170763" cy="6303125"/>
          </a:xfrm>
          <a:prstGeom prst="rect">
            <a:avLst/>
          </a:prstGeom>
        </p:spPr>
      </p:pic>
      <p:sp>
        <p:nvSpPr>
          <p:cNvPr id="3" name="TextBox 2"/>
          <p:cNvSpPr txBox="1"/>
          <p:nvPr/>
        </p:nvSpPr>
        <p:spPr>
          <a:xfrm>
            <a:off x="6887094" y="2493818"/>
            <a:ext cx="1753986" cy="163121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A 500-year windstorm in mid-coast Maine, in 2083</a:t>
            </a:r>
          </a:p>
        </p:txBody>
      </p:sp>
    </p:spTree>
    <p:extLst>
      <p:ext uri="{BB962C8B-B14F-4D97-AF65-F5344CB8AC3E}">
        <p14:creationId xmlns:p14="http://schemas.microsoft.com/office/powerpoint/2010/main" val="13993915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602"/>
          <a:stretch/>
        </p:blipFill>
        <p:spPr>
          <a:xfrm>
            <a:off x="108065" y="882910"/>
            <a:ext cx="8928897" cy="5858712"/>
          </a:xfrm>
          <a:prstGeom prst="rect">
            <a:avLst/>
          </a:prstGeom>
        </p:spPr>
      </p:pic>
      <p:sp>
        <p:nvSpPr>
          <p:cNvPr id="3" name="TextBox 2"/>
          <p:cNvSpPr txBox="1"/>
          <p:nvPr/>
        </p:nvSpPr>
        <p:spPr>
          <a:xfrm>
            <a:off x="1176764" y="282633"/>
            <a:ext cx="6791498" cy="461665"/>
          </a:xfrm>
          <a:prstGeom prst="rect">
            <a:avLst/>
          </a:prstGeom>
          <a:noFill/>
        </p:spPr>
        <p:txBody>
          <a:bodyPr wrap="square" rtlCol="0">
            <a:spAutoFit/>
          </a:bodyPr>
          <a:lstStyle/>
          <a:p>
            <a:pPr algn="ctr"/>
            <a:r>
              <a:rPr lang="en-US" sz="2400" dirty="0" smtClean="0">
                <a:solidFill>
                  <a:srgbClr val="0000FF"/>
                </a:solidFill>
                <a:latin typeface="Arial" panose="020B0604020202020204" pitchFamily="34" charset="0"/>
                <a:cs typeface="Arial" panose="020B0604020202020204" pitchFamily="34" charset="0"/>
              </a:rPr>
              <a:t>A 500-year wind storm at the end of the century</a:t>
            </a:r>
          </a:p>
        </p:txBody>
      </p:sp>
    </p:spTree>
    <p:extLst>
      <p:ext uri="{BB962C8B-B14F-4D97-AF65-F5344CB8AC3E}">
        <p14:creationId xmlns:p14="http://schemas.microsoft.com/office/powerpoint/2010/main" val="13421819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9354" y="798282"/>
            <a:ext cx="7936290" cy="5601257"/>
          </a:xfrm>
          <a:prstGeom prst="rect">
            <a:avLst/>
          </a:prstGeom>
        </p:spPr>
      </p:pic>
    </p:spTree>
    <p:extLst>
      <p:ext uri="{BB962C8B-B14F-4D97-AF65-F5344CB8AC3E}">
        <p14:creationId xmlns:p14="http://schemas.microsoft.com/office/powerpoint/2010/main" val="25326683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332" y="842243"/>
            <a:ext cx="7945020" cy="5607418"/>
          </a:xfrm>
          <a:prstGeom prst="rect">
            <a:avLst/>
          </a:prstGeom>
        </p:spPr>
      </p:pic>
    </p:spTree>
    <p:extLst>
      <p:ext uri="{BB962C8B-B14F-4D97-AF65-F5344CB8AC3E}">
        <p14:creationId xmlns:p14="http://schemas.microsoft.com/office/powerpoint/2010/main" val="42027094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749" r="15985"/>
          <a:stretch/>
        </p:blipFill>
        <p:spPr>
          <a:xfrm>
            <a:off x="1080654" y="130926"/>
            <a:ext cx="6583680" cy="6727074"/>
          </a:xfrm>
          <a:prstGeom prst="rect">
            <a:avLst/>
          </a:prstGeom>
        </p:spPr>
      </p:pic>
      <p:sp>
        <p:nvSpPr>
          <p:cNvPr id="3" name="TextBox 2"/>
          <p:cNvSpPr txBox="1"/>
          <p:nvPr/>
        </p:nvSpPr>
        <p:spPr>
          <a:xfrm>
            <a:off x="6928659" y="922712"/>
            <a:ext cx="1753986" cy="163121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A 500-year rainstorm in mid-coast Maine, in 2096</a:t>
            </a:r>
          </a:p>
        </p:txBody>
      </p:sp>
    </p:spTree>
    <p:extLst>
      <p:ext uri="{BB962C8B-B14F-4D97-AF65-F5344CB8AC3E}">
        <p14:creationId xmlns:p14="http://schemas.microsoft.com/office/powerpoint/2010/main" val="30952687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597" r="17016"/>
          <a:stretch/>
        </p:blipFill>
        <p:spPr>
          <a:xfrm>
            <a:off x="1812174" y="780794"/>
            <a:ext cx="5729453" cy="5952515"/>
          </a:xfrm>
          <a:prstGeom prst="rect">
            <a:avLst/>
          </a:prstGeom>
        </p:spPr>
      </p:pic>
      <p:sp>
        <p:nvSpPr>
          <p:cNvPr id="3" name="TextBox 2"/>
          <p:cNvSpPr txBox="1"/>
          <p:nvPr/>
        </p:nvSpPr>
        <p:spPr>
          <a:xfrm>
            <a:off x="1617816" y="207818"/>
            <a:ext cx="6118168" cy="461665"/>
          </a:xfrm>
          <a:prstGeom prst="rect">
            <a:avLst/>
          </a:prstGeom>
          <a:noFill/>
        </p:spPr>
        <p:txBody>
          <a:bodyPr wrap="square" rtlCol="0">
            <a:spAutoFit/>
          </a:bodyPr>
          <a:lstStyle/>
          <a:p>
            <a:pPr algn="ctr"/>
            <a:r>
              <a:rPr lang="en-US" sz="2400" dirty="0" smtClean="0">
                <a:solidFill>
                  <a:srgbClr val="0000FF"/>
                </a:solidFill>
                <a:latin typeface="Arial" panose="020B0604020202020204" pitchFamily="34" charset="0"/>
                <a:cs typeface="Arial" panose="020B0604020202020204" pitchFamily="34" charset="0"/>
              </a:rPr>
              <a:t>A 500-year Rain Event, end of century</a:t>
            </a:r>
          </a:p>
        </p:txBody>
      </p:sp>
    </p:spTree>
    <p:extLst>
      <p:ext uri="{BB962C8B-B14F-4D97-AF65-F5344CB8AC3E}">
        <p14:creationId xmlns:p14="http://schemas.microsoft.com/office/powerpoint/2010/main" val="33185992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spcBef>
                <a:spcPts val="1500"/>
              </a:spcBef>
            </a:pPr>
            <a:r>
              <a:rPr lang="en-US" dirty="0" smtClean="0"/>
              <a:t>  Maine is mostly protected from hurricane by cold water north 	of the Gulf Stream and by Cape Cod and the islands </a:t>
            </a:r>
          </a:p>
          <a:p>
            <a:pPr>
              <a:spcBef>
                <a:spcPts val="1500"/>
              </a:spcBef>
            </a:pPr>
            <a:r>
              <a:rPr lang="en-US" dirty="0"/>
              <a:t> </a:t>
            </a:r>
            <a:r>
              <a:rPr lang="en-US" dirty="0" smtClean="0"/>
              <a:t> Nonetheless, it has experienced several low category 	hurricanes and tropical storms which have taken lives and 	caused much damage through Maine’s </a:t>
            </a:r>
            <a:r>
              <a:rPr lang="en-US" dirty="0" smtClean="0"/>
              <a:t>history</a:t>
            </a:r>
          </a:p>
          <a:p>
            <a:pPr>
              <a:spcBef>
                <a:spcPts val="1500"/>
              </a:spcBef>
            </a:pPr>
            <a:r>
              <a:rPr lang="en-US" dirty="0"/>
              <a:t> </a:t>
            </a:r>
            <a:r>
              <a:rPr lang="en-US" dirty="0" smtClean="0"/>
              <a:t> Hurricane risk increases going </a:t>
            </a:r>
            <a:r>
              <a:rPr lang="en-US" dirty="0" err="1" smtClean="0"/>
              <a:t>downeast</a:t>
            </a:r>
            <a:r>
              <a:rPr lang="en-US" dirty="0" smtClean="0"/>
              <a:t> along the coast</a:t>
            </a:r>
            <a:endParaRPr lang="en-US" dirty="0" smtClean="0"/>
          </a:p>
          <a:p>
            <a:pPr>
              <a:spcBef>
                <a:spcPts val="1500"/>
              </a:spcBef>
            </a:pPr>
            <a:r>
              <a:rPr lang="en-US" dirty="0"/>
              <a:t> </a:t>
            </a:r>
            <a:r>
              <a:rPr lang="en-US" dirty="0" smtClean="0"/>
              <a:t> Barring efforts to curb increases in greenhouse gases, 	projections suggest a modest increase in the frequency 	and severity of hurricanes in Maine by the end of this 	century</a:t>
            </a:r>
          </a:p>
          <a:p>
            <a:pPr>
              <a:spcBef>
                <a:spcPts val="1500"/>
              </a:spcBef>
            </a:pPr>
            <a:r>
              <a:rPr lang="en-US" dirty="0"/>
              <a:t> </a:t>
            </a:r>
            <a:r>
              <a:rPr lang="en-US" dirty="0" smtClean="0"/>
              <a:t> Large projected increases in hurricane rainfall are of particular 	concern and could lead to substantially elevated flood risk</a:t>
            </a:r>
            <a:endParaRPr lang="en-US" dirty="0"/>
          </a:p>
        </p:txBody>
      </p:sp>
    </p:spTree>
    <p:extLst>
      <p:ext uri="{BB962C8B-B14F-4D97-AF65-F5344CB8AC3E}">
        <p14:creationId xmlns:p14="http://schemas.microsoft.com/office/powerpoint/2010/main" val="39785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99" y="2410057"/>
            <a:ext cx="7886700" cy="1325563"/>
          </a:xfrm>
        </p:spPr>
        <p:txBody>
          <a:bodyPr/>
          <a:lstStyle/>
          <a:p>
            <a:r>
              <a:rPr lang="en-US" dirty="0" smtClean="0"/>
              <a:t>Spare Slides</a:t>
            </a:r>
            <a:endParaRPr lang="en-US" dirty="0"/>
          </a:p>
        </p:txBody>
      </p:sp>
    </p:spTree>
    <p:extLst>
      <p:ext uri="{BB962C8B-B14F-4D97-AF65-F5344CB8AC3E}">
        <p14:creationId xmlns:p14="http://schemas.microsoft.com/office/powerpoint/2010/main" val="3297194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337" y="225163"/>
            <a:ext cx="2068745" cy="6420243"/>
          </a:xfrm>
          <a:prstGeom prst="rect">
            <a:avLst/>
          </a:prstGeom>
        </p:spPr>
      </p:pic>
    </p:spTree>
    <p:extLst>
      <p:ext uri="{BB962C8B-B14F-4D97-AF65-F5344CB8AC3E}">
        <p14:creationId xmlns:p14="http://schemas.microsoft.com/office/powerpoint/2010/main" val="32454900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1589" y="330274"/>
            <a:ext cx="7927019" cy="6074707"/>
          </a:xfrm>
          <a:prstGeom prst="rect">
            <a:avLst/>
          </a:prstGeom>
        </p:spPr>
      </p:pic>
    </p:spTree>
    <p:extLst>
      <p:ext uri="{BB962C8B-B14F-4D97-AF65-F5344CB8AC3E}">
        <p14:creationId xmlns:p14="http://schemas.microsoft.com/office/powerpoint/2010/main" val="29840962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0107" y="394798"/>
            <a:ext cx="8143402" cy="6240528"/>
          </a:xfrm>
          <a:prstGeom prst="rect">
            <a:avLst/>
          </a:prstGeom>
        </p:spPr>
      </p:pic>
    </p:spTree>
    <p:extLst>
      <p:ext uri="{BB962C8B-B14F-4D97-AF65-F5344CB8AC3E}">
        <p14:creationId xmlns:p14="http://schemas.microsoft.com/office/powerpoint/2010/main" val="1518049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29" y="2354470"/>
            <a:ext cx="7886700" cy="1325563"/>
          </a:xfrm>
        </p:spPr>
        <p:txBody>
          <a:bodyPr/>
          <a:lstStyle/>
          <a:p>
            <a:r>
              <a:rPr lang="en-US" dirty="0" smtClean="0">
                <a:solidFill>
                  <a:srgbClr val="0000FF"/>
                </a:solidFill>
              </a:rPr>
              <a:t>Some Famous Maine Hurricanes</a:t>
            </a:r>
            <a:endParaRPr lang="en-US" dirty="0">
              <a:solidFill>
                <a:srgbClr val="0000FF"/>
              </a:solidFill>
            </a:endParaRPr>
          </a:p>
        </p:txBody>
      </p:sp>
    </p:spTree>
    <p:extLst>
      <p:ext uri="{BB962C8B-B14F-4D97-AF65-F5344CB8AC3E}">
        <p14:creationId xmlns:p14="http://schemas.microsoft.com/office/powerpoint/2010/main" val="2024246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667" r="15515" b="4722"/>
          <a:stretch/>
        </p:blipFill>
        <p:spPr>
          <a:xfrm>
            <a:off x="1444892" y="517131"/>
            <a:ext cx="6184415" cy="5954683"/>
          </a:xfrm>
          <a:prstGeom prst="rect">
            <a:avLst/>
          </a:prstGeom>
        </p:spPr>
      </p:pic>
    </p:spTree>
    <p:extLst>
      <p:ext uri="{BB962C8B-B14F-4D97-AF65-F5344CB8AC3E}">
        <p14:creationId xmlns:p14="http://schemas.microsoft.com/office/powerpoint/2010/main" val="2620647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Hurricane Carol of 1954 in Maine</a:t>
            </a:r>
            <a:endParaRPr lang="en-US" dirty="0"/>
          </a:p>
        </p:txBody>
      </p:sp>
      <p:sp>
        <p:nvSpPr>
          <p:cNvPr id="3" name="Content Placeholder 2"/>
          <p:cNvSpPr>
            <a:spLocks noGrp="1"/>
          </p:cNvSpPr>
          <p:nvPr>
            <p:ph idx="1"/>
          </p:nvPr>
        </p:nvSpPr>
        <p:spPr/>
        <p:txBody>
          <a:bodyPr/>
          <a:lstStyle/>
          <a:p>
            <a:r>
              <a:rPr lang="en-US" dirty="0" smtClean="0"/>
              <a:t>  Three deaths in Maine; 65 deaths and 1,000 injuries in New 	England</a:t>
            </a:r>
          </a:p>
          <a:p>
            <a:r>
              <a:rPr lang="en-US" dirty="0"/>
              <a:t> </a:t>
            </a:r>
            <a:r>
              <a:rPr lang="en-US" dirty="0" smtClean="0"/>
              <a:t> $10 million in damages in Maine ($250 million in 2019 dollars)</a:t>
            </a:r>
          </a:p>
          <a:p>
            <a:r>
              <a:rPr lang="en-US" dirty="0"/>
              <a:t> </a:t>
            </a:r>
            <a:r>
              <a:rPr lang="en-US" dirty="0" smtClean="0"/>
              <a:t> $500 million in damages, New England ($12.5 billion 2019)</a:t>
            </a:r>
          </a:p>
          <a:p>
            <a:r>
              <a:rPr lang="en-US" dirty="0"/>
              <a:t> </a:t>
            </a:r>
            <a:r>
              <a:rPr lang="en-US" dirty="0" smtClean="0"/>
              <a:t> Peak wind gusts of 78 </a:t>
            </a:r>
            <a:r>
              <a:rPr lang="en-US" dirty="0" smtClean="0"/>
              <a:t>MPH in mid-coast Maine</a:t>
            </a:r>
            <a:endParaRPr lang="en-US" dirty="0" smtClean="0"/>
          </a:p>
          <a:p>
            <a:r>
              <a:rPr lang="en-US" dirty="0"/>
              <a:t> </a:t>
            </a:r>
            <a:r>
              <a:rPr lang="en-US" dirty="0" smtClean="0"/>
              <a:t> 2.25 inches of rain in places (not that much, but played into 	</a:t>
            </a:r>
            <a:r>
              <a:rPr lang="en-US" dirty="0" smtClean="0"/>
              <a:t>the </a:t>
            </a:r>
            <a:r>
              <a:rPr lang="en-US" dirty="0" smtClean="0"/>
              <a:t>Edna disaster a few weeks later)</a:t>
            </a:r>
          </a:p>
          <a:p>
            <a:r>
              <a:rPr lang="en-US" dirty="0"/>
              <a:t> </a:t>
            </a:r>
            <a:r>
              <a:rPr lang="en-US" dirty="0" smtClean="0"/>
              <a:t> Power lost in all of greater Portland</a:t>
            </a:r>
          </a:p>
          <a:p>
            <a:r>
              <a:rPr lang="en-US" dirty="0"/>
              <a:t> </a:t>
            </a:r>
            <a:r>
              <a:rPr lang="en-US" dirty="0" smtClean="0"/>
              <a:t> Most lobster fisherman reported damage</a:t>
            </a:r>
          </a:p>
          <a:p>
            <a:r>
              <a:rPr lang="en-US" dirty="0"/>
              <a:t>  Three-quarters of </a:t>
            </a:r>
            <a:r>
              <a:rPr lang="en-US" dirty="0" smtClean="0"/>
              <a:t>the Maine </a:t>
            </a:r>
            <a:r>
              <a:rPr lang="en-US" dirty="0"/>
              <a:t>apple </a:t>
            </a:r>
            <a:r>
              <a:rPr lang="en-US" dirty="0" smtClean="0"/>
              <a:t>crop destroyed</a:t>
            </a:r>
            <a:endParaRPr lang="en-US" dirty="0"/>
          </a:p>
        </p:txBody>
      </p:sp>
    </p:spTree>
    <p:extLst>
      <p:ext uri="{BB962C8B-B14F-4D97-AF65-F5344CB8AC3E}">
        <p14:creationId xmlns:p14="http://schemas.microsoft.com/office/powerpoint/2010/main" val="10796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Template>
  <TotalTime>678</TotalTime>
  <Words>980</Words>
  <Application>Microsoft Office PowerPoint</Application>
  <PresentationFormat>On-screen Show (4:3)</PresentationFormat>
  <Paragraphs>124</Paragraphs>
  <Slides>61</Slides>
  <Notes>5</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61</vt:i4>
      </vt:variant>
    </vt:vector>
  </HeadingPairs>
  <TitlesOfParts>
    <vt:vector size="74" baseType="lpstr">
      <vt:lpstr>Arial</vt:lpstr>
      <vt:lpstr>Calibri</vt:lpstr>
      <vt:lpstr>Calibri Light</vt:lpstr>
      <vt:lpstr>Office Theme</vt:lpstr>
      <vt:lpstr>4_Office Theme</vt:lpstr>
      <vt:lpstr>14_Office Theme</vt:lpstr>
      <vt:lpstr>3_Office Theme</vt:lpstr>
      <vt:lpstr>6_Office Theme</vt:lpstr>
      <vt:lpstr>5_Office Theme</vt:lpstr>
      <vt:lpstr>1_Office Theme</vt:lpstr>
      <vt:lpstr>11_Office Theme</vt:lpstr>
      <vt:lpstr>7_Office Theme</vt:lpstr>
      <vt:lpstr>8_Office Theme</vt:lpstr>
      <vt:lpstr>Hurricanes and Hurricane Risk in mid-coast Maine</vt:lpstr>
      <vt:lpstr>PowerPoint Presentation</vt:lpstr>
      <vt:lpstr>PowerPoint Presentation</vt:lpstr>
      <vt:lpstr>PowerPoint Presentation</vt:lpstr>
      <vt:lpstr>PowerPoint Presentation</vt:lpstr>
      <vt:lpstr>PowerPoint Presentation</vt:lpstr>
      <vt:lpstr>Some Famous Maine Hurricanes</vt:lpstr>
      <vt:lpstr>PowerPoint Presentation</vt:lpstr>
      <vt:lpstr>Hurricane Carol of 1954 in Maine</vt:lpstr>
      <vt:lpstr>PowerPoint Presentation</vt:lpstr>
      <vt:lpstr>PowerPoint Presentation</vt:lpstr>
      <vt:lpstr>PowerPoint Presentation</vt:lpstr>
      <vt:lpstr>PowerPoint Presentation</vt:lpstr>
      <vt:lpstr>PowerPoint Presentation</vt:lpstr>
      <vt:lpstr>PowerPoint Presentation</vt:lpstr>
      <vt:lpstr>Hurricane Edna of 1954 in Maine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Daisy in Maine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Bob in Maine</vt:lpstr>
      <vt:lpstr>Hurricane Risk Assessment:  The Problem</vt:lpstr>
      <vt:lpstr>The Heart of the Problem:</vt:lpstr>
      <vt:lpstr>Our Approach:  Use Physics to Estimate Hurricane Risk</vt:lpstr>
      <vt:lpstr>Risk Assessment Approach:</vt:lpstr>
      <vt:lpstr>PowerPoint Presentation</vt:lpstr>
      <vt:lpstr>Cumulative Distribution of Storm Lifetime Peak Wind Speed, with Sample of 1755 Synthetic Tracks</vt:lpstr>
      <vt:lpstr>PowerPoint Presentation</vt:lpstr>
      <vt:lpstr>Return Periods</vt:lpstr>
      <vt:lpstr>PowerPoint Presentation</vt:lpstr>
      <vt:lpstr>PowerPoint Presentation</vt:lpstr>
      <vt:lpstr>A 500-Year Wind Storm</vt:lpstr>
      <vt:lpstr>PowerPoint Presentation</vt:lpstr>
      <vt:lpstr>PowerPoint Presentation</vt:lpstr>
      <vt:lpstr>PowerPoint Presentation</vt:lpstr>
      <vt:lpstr>A 500-Year Rain Storm</vt:lpstr>
      <vt:lpstr>How will Climate Change Affect Main Hurricanes?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Spare Slides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dc:creator>
  <cp:lastModifiedBy>Kerry</cp:lastModifiedBy>
  <cp:revision>54</cp:revision>
  <dcterms:created xsi:type="dcterms:W3CDTF">2019-04-23T22:59:22Z</dcterms:created>
  <dcterms:modified xsi:type="dcterms:W3CDTF">2019-05-18T14:52:34Z</dcterms:modified>
</cp:coreProperties>
</file>