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0"/>
  </p:notesMasterIdLst>
  <p:sldIdLst>
    <p:sldId id="257" r:id="rId2"/>
    <p:sldId id="258" r:id="rId3"/>
    <p:sldId id="259" r:id="rId4"/>
    <p:sldId id="260" r:id="rId5"/>
    <p:sldId id="261" r:id="rId6"/>
    <p:sldId id="341" r:id="rId7"/>
    <p:sldId id="403" r:id="rId8"/>
    <p:sldId id="404" r:id="rId9"/>
    <p:sldId id="343" r:id="rId10"/>
    <p:sldId id="344" r:id="rId11"/>
    <p:sldId id="352" r:id="rId12"/>
    <p:sldId id="345" r:id="rId13"/>
    <p:sldId id="353" r:id="rId14"/>
    <p:sldId id="354" r:id="rId15"/>
    <p:sldId id="355" r:id="rId16"/>
    <p:sldId id="356" r:id="rId17"/>
    <p:sldId id="357" r:id="rId18"/>
    <p:sldId id="358" r:id="rId19"/>
    <p:sldId id="359" r:id="rId20"/>
    <p:sldId id="367" r:id="rId21"/>
    <p:sldId id="368" r:id="rId22"/>
    <p:sldId id="363" r:id="rId23"/>
    <p:sldId id="369" r:id="rId24"/>
    <p:sldId id="370" r:id="rId25"/>
    <p:sldId id="365" r:id="rId26"/>
    <p:sldId id="366" r:id="rId27"/>
    <p:sldId id="371" r:id="rId28"/>
    <p:sldId id="351" r:id="rId29"/>
    <p:sldId id="350" r:id="rId30"/>
    <p:sldId id="373" r:id="rId31"/>
    <p:sldId id="372" r:id="rId32"/>
    <p:sldId id="374" r:id="rId33"/>
    <p:sldId id="395" r:id="rId34"/>
    <p:sldId id="375" r:id="rId35"/>
    <p:sldId id="262" r:id="rId36"/>
    <p:sldId id="376" r:id="rId37"/>
    <p:sldId id="377" r:id="rId38"/>
    <p:sldId id="378" r:id="rId39"/>
    <p:sldId id="379" r:id="rId40"/>
    <p:sldId id="380" r:id="rId41"/>
    <p:sldId id="381" r:id="rId42"/>
    <p:sldId id="382" r:id="rId43"/>
    <p:sldId id="390" r:id="rId44"/>
    <p:sldId id="391" r:id="rId45"/>
    <p:sldId id="392" r:id="rId46"/>
    <p:sldId id="393" r:id="rId47"/>
    <p:sldId id="394" r:id="rId48"/>
    <p:sldId id="383" r:id="rId49"/>
    <p:sldId id="384" r:id="rId50"/>
    <p:sldId id="279" r:id="rId51"/>
    <p:sldId id="287" r:id="rId52"/>
    <p:sldId id="288" r:id="rId53"/>
    <p:sldId id="289" r:id="rId54"/>
    <p:sldId id="290" r:id="rId55"/>
    <p:sldId id="291" r:id="rId56"/>
    <p:sldId id="292" r:id="rId57"/>
    <p:sldId id="396" r:id="rId58"/>
    <p:sldId id="397" r:id="rId59"/>
    <p:sldId id="398" r:id="rId60"/>
    <p:sldId id="399" r:id="rId61"/>
    <p:sldId id="400" r:id="rId62"/>
    <p:sldId id="401" r:id="rId63"/>
    <p:sldId id="402" r:id="rId64"/>
    <p:sldId id="420" r:id="rId65"/>
    <p:sldId id="421" r:id="rId66"/>
    <p:sldId id="422" r:id="rId67"/>
    <p:sldId id="423" r:id="rId68"/>
    <p:sldId id="424" r:id="rId69"/>
    <p:sldId id="425" r:id="rId70"/>
    <p:sldId id="426" r:id="rId71"/>
    <p:sldId id="427" r:id="rId72"/>
    <p:sldId id="428" r:id="rId73"/>
    <p:sldId id="429" r:id="rId74"/>
    <p:sldId id="430" r:id="rId75"/>
    <p:sldId id="431" r:id="rId76"/>
    <p:sldId id="432" r:id="rId77"/>
    <p:sldId id="433" r:id="rId78"/>
    <p:sldId id="434" r:id="rId79"/>
    <p:sldId id="435" r:id="rId80"/>
    <p:sldId id="436" r:id="rId81"/>
    <p:sldId id="437" r:id="rId82"/>
    <p:sldId id="438" r:id="rId83"/>
    <p:sldId id="439" r:id="rId84"/>
    <p:sldId id="441" r:id="rId85"/>
    <p:sldId id="442" r:id="rId86"/>
    <p:sldId id="443" r:id="rId87"/>
    <p:sldId id="444" r:id="rId88"/>
    <p:sldId id="445" r:id="rId89"/>
    <p:sldId id="446" r:id="rId90"/>
    <p:sldId id="447" r:id="rId91"/>
    <p:sldId id="448" r:id="rId92"/>
    <p:sldId id="449" r:id="rId93"/>
    <p:sldId id="450" r:id="rId94"/>
    <p:sldId id="451" r:id="rId95"/>
    <p:sldId id="452" r:id="rId96"/>
    <p:sldId id="453" r:id="rId97"/>
    <p:sldId id="454" r:id="rId98"/>
    <p:sldId id="455" r:id="rId9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773" y="-77"/>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9D6A5B-111E-4B8B-BDBE-6531B3E42FB5}" type="datetimeFigureOut">
              <a:rPr lang="en-US" smtClean="0"/>
              <a:t>3/15/2013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0F0559-ABCE-4754-8428-3E4A85FFA08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google.com/url?sa=X&amp;start=23&amp;oi=define&amp;q=http://www.terrax.org/sailing/glossary/ge.aspx"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7F9DE1B8-D5DE-4213-A019-BB1A172DCCB5}" type="slidenum">
              <a:rPr lang="en-US" smtClean="0"/>
              <a:pPr/>
              <a:t>1</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5AEA497-4F16-468D-8E2F-2EE0E75C5CA3}" type="slidenum">
              <a:rPr lang="en-US" smtClean="0"/>
              <a:pPr/>
              <a:t>17</a:t>
            </a:fld>
            <a:endParaRPr lang="en-US" smtClean="0"/>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66C73B0-C179-4EE2-8378-C4650C53E2BA}" type="slidenum">
              <a:rPr lang="en-US" smtClean="0"/>
              <a:pPr/>
              <a:t>18</a:t>
            </a:fld>
            <a:endParaRPr lang="en-US" smtClean="0"/>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2DA87E-314B-414A-966A-712BDFF3AF29}" type="slidenum">
              <a:rPr lang="en-US"/>
              <a:pPr/>
              <a:t>20</a:t>
            </a:fld>
            <a:endParaRPr lang="en-US"/>
          </a:p>
        </p:txBody>
      </p:sp>
      <p:sp>
        <p:nvSpPr>
          <p:cNvPr id="1065986" name="Rectangle 2"/>
          <p:cNvSpPr>
            <a:spLocks noGrp="1" noRot="1" noChangeAspect="1" noChangeArrowheads="1" noTextEdit="1"/>
          </p:cNvSpPr>
          <p:nvPr>
            <p:ph type="sldImg"/>
          </p:nvPr>
        </p:nvSpPr>
        <p:spPr>
          <a:ln/>
        </p:spPr>
      </p:sp>
      <p:sp>
        <p:nvSpPr>
          <p:cNvPr id="1065987" name="Rectangle 3"/>
          <p:cNvSpPr>
            <a:spLocks noGrp="1" noChangeArrowheads="1"/>
          </p:cNvSpPr>
          <p:nvPr>
            <p:ph type="body" idx="1"/>
          </p:nvPr>
        </p:nvSpPr>
        <p:spPr/>
        <p:txBody>
          <a:bodyPr/>
          <a:lstStyle/>
          <a:p>
            <a:r>
              <a:rPr lang="en-US" dirty="0"/>
              <a:t>A composite view of the distribution of wind speed in a typical hurricane based on measurements made from research aircraft.  In this image and the two that follow, the center of the hurricane is in the center of the panel and the cutaway extends outward about 200 km (125 miles) and upward to about 18 km (11 miles).  A satellite image of the top of a storm has been superimposed. </a:t>
            </a:r>
          </a:p>
          <a:p>
            <a:endParaRPr lang="en-US" dirty="0"/>
          </a:p>
          <a:p>
            <a:r>
              <a:rPr lang="en-US" dirty="0"/>
              <a:t>This image shows the speed of the wind going counterclockwise around the center of the storm; the black dashed lines show the altitudes at which the aircraft were flying.  The darkest shade of blue indicates the lightest winds, less than 5 meters/second (11 mph).  Each successive color represents an increment of 5 meters/second (11 mph), with bright orange showing winds in excess of 65 meters/second (145 mph).  The strongest winds occur just above the ocean in a ring around the center, slightly outside the eyewall of the storm.  Winds decrease rapidly inward toward the center, which is practically calm.  They also decrease outward from the ring of maximum wind , but much more slowly, so that strong winds can still be found 100 kilometers (60 miles) from the center of the storm.  As we go up from the surface, the counterclockwise winds get lighter and lighter.  If the highest aircraft had flown even higher, it would have actually encountered “negative” wind speed, which here means winds going the other way (clockwise) around the center.  </a:t>
            </a:r>
          </a:p>
          <a:p>
            <a:endParaRPr lang="en-US" dirty="0"/>
          </a:p>
          <a:p>
            <a:r>
              <a:rPr lang="en-US" dirty="0"/>
              <a:t>Image is copyrighted 2005 by Oxford University Press.  </a:t>
            </a:r>
          </a:p>
          <a:p>
            <a:endParaRPr lang="en-US" dirty="0"/>
          </a:p>
          <a:p>
            <a:r>
              <a:rPr lang="en-US" dirty="0"/>
              <a:t>Image and description from “Divine Wind: The History and Science of Hurricanes”, Kerry Emanuel, 2005, Oxford University Press, 296 p.</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A12E5A-11CF-400E-A552-9CE9986E8E83}" type="slidenum">
              <a:rPr lang="en-US"/>
              <a:pPr/>
              <a:t>21</a:t>
            </a:fld>
            <a:endParaRPr lang="en-US"/>
          </a:p>
        </p:txBody>
      </p:sp>
      <p:sp>
        <p:nvSpPr>
          <p:cNvPr id="1068034" name="Rectangle 2"/>
          <p:cNvSpPr>
            <a:spLocks noGrp="1" noRot="1" noChangeAspect="1" noChangeArrowheads="1" noTextEdit="1"/>
          </p:cNvSpPr>
          <p:nvPr>
            <p:ph type="sldImg"/>
          </p:nvPr>
        </p:nvSpPr>
        <p:spPr>
          <a:ln/>
        </p:spPr>
      </p:sp>
      <p:sp>
        <p:nvSpPr>
          <p:cNvPr id="1068035" name="Rectangle 3"/>
          <p:cNvSpPr>
            <a:spLocks noGrp="1" noChangeArrowheads="1"/>
          </p:cNvSpPr>
          <p:nvPr>
            <p:ph type="body" idx="1"/>
          </p:nvPr>
        </p:nvSpPr>
        <p:spPr/>
        <p:txBody>
          <a:bodyPr/>
          <a:lstStyle/>
          <a:p>
            <a:r>
              <a:rPr lang="en-US"/>
              <a:t>This image shows a composite view of the distribution of updraft (vertical air motion) in a typical hurricane based on computer model calculations.  The yellow and orange represent a strong upward motion in the eyewall.  Although it is too weak to be seen in this figure, there is downward motion in the eye itself, strongest right next to the eyewall, and also in a broad region outside the eyewall.  But since this figure is made by averaging the air motion along circles centered at the storm center, the strong updrafts associated with the spiral rain bands are missed.  </a:t>
            </a:r>
          </a:p>
          <a:p>
            <a:endParaRPr lang="en-US"/>
          </a:p>
          <a:p>
            <a:r>
              <a:rPr lang="en-US"/>
              <a:t>Image is copyrighted 2005 by Oxford University Press. </a:t>
            </a:r>
          </a:p>
          <a:p>
            <a:endParaRPr lang="en-US"/>
          </a:p>
          <a:p>
            <a:r>
              <a:rPr lang="en-US"/>
              <a:t>Description from “Divine Wind: The History and Science of Hurricanes”, Kerry Emanuel, 2005, Oxford University Press, 296 p.</a:t>
            </a:r>
          </a:p>
          <a:p>
            <a:endParaRPr lang="en-US"/>
          </a:p>
          <a:p>
            <a:pPr>
              <a:spcBef>
                <a:spcPct val="0"/>
              </a:spcBef>
            </a:pP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8DD60A-417B-4AD0-AD04-889FA57A730A}" type="slidenum">
              <a:rPr lang="en-US"/>
              <a:pPr/>
              <a:t>23</a:t>
            </a:fld>
            <a:endParaRPr lang="en-US"/>
          </a:p>
        </p:txBody>
      </p:sp>
      <p:sp>
        <p:nvSpPr>
          <p:cNvPr id="1070082" name="Rectangle 2"/>
          <p:cNvSpPr>
            <a:spLocks noGrp="1" noRot="1" noChangeAspect="1" noChangeArrowheads="1" noTextEdit="1"/>
          </p:cNvSpPr>
          <p:nvPr>
            <p:ph type="sldImg"/>
          </p:nvPr>
        </p:nvSpPr>
        <p:spPr>
          <a:ln/>
        </p:spPr>
      </p:sp>
      <p:sp>
        <p:nvSpPr>
          <p:cNvPr id="1070083" name="Rectangle 3"/>
          <p:cNvSpPr>
            <a:spLocks noGrp="1" noChangeArrowheads="1"/>
          </p:cNvSpPr>
          <p:nvPr>
            <p:ph type="body" idx="1"/>
          </p:nvPr>
        </p:nvSpPr>
        <p:spPr/>
        <p:txBody>
          <a:bodyPr/>
          <a:lstStyle/>
          <a:p>
            <a:r>
              <a:rPr lang="en-US" dirty="0"/>
              <a:t>This image shows a composite view of the distribution of temperature in a typical hurricane. This actually shows the difference between the temperature at any point and the temperature at the same altitude far away from the storm.  The lightest shade of blue shows no temperature difference, while bright yellow shows air that is more than 16</a:t>
            </a:r>
            <a:r>
              <a:rPr lang="en-US" dirty="0">
                <a:cs typeface="Arial" charset="0"/>
              </a:rPr>
              <a:t>°C (29°F) warmer than its distant environment; each shade represents an increment of 1°C (1.8°F).  Hurricanes are very hot in their centers, especially near their tops.  This great warmth is one consequence of the enormous amount of heat sucked out of the ocean by the storm.  On the other hand, there is very little change in temperature as you move in toward the eye along the surface of the ocean.</a:t>
            </a:r>
          </a:p>
          <a:p>
            <a:endParaRPr lang="en-US" dirty="0">
              <a:cs typeface="Arial" charset="0"/>
            </a:endParaRPr>
          </a:p>
          <a:p>
            <a:r>
              <a:rPr lang="en-US" dirty="0">
                <a:cs typeface="Arial" charset="0"/>
              </a:rPr>
              <a:t>The distributions of temperature and wind in hurricanes are related to each other.  Look carefully at the images in this slide and the slide that shows wind speed.  Notice that the rate at which the wind decreases upward is proportional to the rate at which the temperature decreases outward.  This relationship is fundamental to rotating fluid flows and is called the </a:t>
            </a:r>
            <a:r>
              <a:rPr lang="en-US" b="1" dirty="0">
                <a:cs typeface="Arial" charset="0"/>
              </a:rPr>
              <a:t>thermal wind relation</a:t>
            </a:r>
            <a:r>
              <a:rPr lang="en-US" dirty="0">
                <a:cs typeface="Arial" charset="0"/>
              </a:rPr>
              <a:t>.</a:t>
            </a:r>
            <a:endParaRPr lang="en-US" dirty="0"/>
          </a:p>
          <a:p>
            <a:endParaRPr lang="en-US" dirty="0"/>
          </a:p>
          <a:p>
            <a:r>
              <a:rPr lang="en-US" dirty="0"/>
              <a:t>Image is copyrighted 2005 by Oxford University Press.  </a:t>
            </a:r>
          </a:p>
          <a:p>
            <a:endParaRPr lang="en-US" dirty="0"/>
          </a:p>
          <a:p>
            <a:r>
              <a:rPr lang="en-US" dirty="0"/>
              <a:t>Description from “Divine Wind: The History and Science of Hurricanes”, Kerry Emanuel, 2005, Oxford University Press, 296 p.</a:t>
            </a:r>
          </a:p>
          <a:p>
            <a:endParaRPr lang="en-US" dirty="0"/>
          </a:p>
          <a:p>
            <a:r>
              <a:rPr lang="en-US" b="1" u="sng" dirty="0"/>
              <a:t>Definitions</a:t>
            </a:r>
          </a:p>
          <a:p>
            <a:r>
              <a:rPr lang="en-US" b="1" dirty="0"/>
              <a:t>Thermal wind</a:t>
            </a:r>
            <a:r>
              <a:rPr lang="en-US" dirty="0"/>
              <a:t> is a theoretical concept that describes the </a:t>
            </a:r>
            <a:r>
              <a:rPr lang="en-US" b="1" dirty="0"/>
              <a:t>wind shear</a:t>
            </a:r>
            <a:r>
              <a:rPr lang="en-US" dirty="0"/>
              <a:t> between two levels in terms of the geostrophic wind at those two levels (from and for more information see http://wxman256.home.att.net/fcst/wf-pt5e.html).  The basic principle of the</a:t>
            </a:r>
            <a:r>
              <a:rPr lang="en-US" b="1" dirty="0"/>
              <a:t> thermal wind relationship </a:t>
            </a:r>
            <a:r>
              <a:rPr lang="en-US" dirty="0"/>
              <a:t>is that in the presence of a horizontal temperature gradient, the wind speed must increase with increasing height (from and for more information see http://opwx.db.erau.edu/~mullerb/Therm_wind.html).</a:t>
            </a:r>
          </a:p>
          <a:p>
            <a:endParaRPr lang="en-US" dirty="0"/>
          </a:p>
          <a:p>
            <a:r>
              <a:rPr lang="en-US" b="1" dirty="0"/>
              <a:t>Wind shear</a:t>
            </a:r>
            <a:r>
              <a:rPr lang="en-US" dirty="0"/>
              <a:t> is the change of wind speed or direction with distance, usually vertical (from http://ggweather.com/glossary.htm).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06A47A-98FF-4535-B6E5-9BB9E31D6D7F}" type="slidenum">
              <a:rPr lang="en-US"/>
              <a:pPr/>
              <a:t>29</a:t>
            </a:fld>
            <a:endParaRPr lang="en-US"/>
          </a:p>
        </p:txBody>
      </p:sp>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p:txBody>
          <a:bodyPr/>
          <a:lstStyle/>
          <a:p>
            <a:r>
              <a:rPr lang="en-US"/>
              <a:t>This graph shows the average number of tropical cyclones per month in the northern and southern hemispheres.  Hurricanes tend to follow the sun, peaking in the summer and autumn and all but vanishing during the early spring.  Typhoons can develop over the western North Pacific during any month of the year, but they are rare in the winter.</a:t>
            </a:r>
          </a:p>
          <a:p>
            <a:endParaRPr lang="en-US"/>
          </a:p>
          <a:p>
            <a:r>
              <a:rPr lang="en-US"/>
              <a:t>Image is copyrighted 2005 by Oxford University Press.  </a:t>
            </a:r>
          </a:p>
          <a:p>
            <a:endParaRPr lang="en-US"/>
          </a:p>
          <a:p>
            <a:r>
              <a:rPr lang="en-US"/>
              <a:t>Image and description from “Divine Wind: The History and Science of Hurricanes”, Kerry Emanuel, 2005, Oxford University Press, 296 p.</a:t>
            </a:r>
          </a:p>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67E15B73-017E-4A48-AB4F-562F5ADAC1C9}" type="slidenum">
              <a:rPr lang="en-US" sz="1200"/>
              <a:pPr algn="r"/>
              <a:t>33</a:t>
            </a:fld>
            <a:endParaRPr lang="en-US" sz="1200" dirty="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6933CB9C-65E1-4964-BBF7-124791BDAAAB}" type="slidenum">
              <a:rPr lang="en-US" smtClean="0"/>
              <a:pPr>
                <a:defRPr/>
              </a:pPr>
              <a:t>35</a:t>
            </a:fld>
            <a:endParaRPr lang="en-US" smtClean="0"/>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68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Isaac Cline, the highly educated and much respected head of the local US Weather Bureau</a:t>
            </a:r>
            <a:r>
              <a:rPr lang="en-US" baseline="0" dirty="0" smtClean="0"/>
              <a:t> office in Galveston, had read a scientific paper by a leading oceanographer of the day that argues that large storm surges are not possible when there is much shallow water offshore.  We now know that the opposite is the case.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36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U.S. Weather</a:t>
            </a:r>
            <a:r>
              <a:rPr lang="en-US" baseline="0" dirty="0" smtClean="0"/>
              <a:t> Bureau had a reputation for insularity that continued until quite recently. In this case, jealousy of the very successful Cuban forecasters caused the head of the Weather Bureau to make a decision that arguably cost 8,000 lives.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37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4BF0C1E-E0B1-4AA6-B728-BE7C0E6ABEA8}" type="slidenum">
              <a:rPr lang="en-US" smtClean="0"/>
              <a:pPr fontAlgn="base">
                <a:spcBef>
                  <a:spcPct val="0"/>
                </a:spcBef>
                <a:spcAft>
                  <a:spcPct val="0"/>
                </a:spcAft>
                <a:defRPr/>
              </a:pPr>
              <a:t>2</a:t>
            </a:fld>
            <a:endParaRPr lang="en-US" smtClean="0"/>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0" kern="1200" baseline="0" dirty="0" smtClean="0">
                <a:solidFill>
                  <a:schemeClr val="tx1"/>
                </a:solidFill>
                <a:latin typeface="+mn-lt"/>
                <a:ea typeface="+mn-ea"/>
                <a:cs typeface="+mn-cs"/>
              </a:rPr>
              <a:t>Track of the Great Galveston Hurricane of 1900. Dates are days in August and September, and colors indicate wind speed in nautical miles per hour (knots).</a:t>
            </a:r>
          </a:p>
          <a:p>
            <a:endParaRPr lang="en-US" sz="1200" b="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Following description from “</a:t>
            </a:r>
            <a:r>
              <a:rPr lang="en-US" sz="1200" b="1" i="1" kern="1200" baseline="0" dirty="0" smtClean="0">
                <a:solidFill>
                  <a:schemeClr val="tx1"/>
                </a:solidFill>
                <a:latin typeface="+mn-lt"/>
                <a:ea typeface="+mn-ea"/>
                <a:cs typeface="+mn-cs"/>
              </a:rPr>
              <a:t>Texas Hurricane History</a:t>
            </a:r>
            <a:r>
              <a:rPr lang="en-US" sz="1200" b="1" kern="1200" baseline="0" dirty="0" smtClean="0">
                <a:solidFill>
                  <a:schemeClr val="tx1"/>
                </a:solidFill>
                <a:latin typeface="+mn-lt"/>
                <a:ea typeface="+mn-ea"/>
                <a:cs typeface="+mn-cs"/>
              </a:rPr>
              <a:t>”, </a:t>
            </a:r>
            <a:r>
              <a:rPr lang="en-US" sz="1200" b="0" kern="1200" baseline="0" dirty="0" smtClean="0">
                <a:solidFill>
                  <a:schemeClr val="tx1"/>
                </a:solidFill>
                <a:latin typeface="+mn-lt"/>
                <a:ea typeface="+mn-ea"/>
                <a:cs typeface="+mn-cs"/>
              </a:rPr>
              <a:t>David Roth, National Weather Service, Camp Springs, MD: http://www.hpc.ncep.noaa.gov/research/txhur.pdf </a:t>
            </a:r>
          </a:p>
          <a:p>
            <a:endParaRPr lang="en-US" dirty="0" smtClean="0"/>
          </a:p>
          <a:p>
            <a:r>
              <a:rPr lang="en-US" sz="1200" kern="1200" baseline="0" dirty="0" smtClean="0">
                <a:solidFill>
                  <a:schemeClr val="tx1"/>
                </a:solidFill>
                <a:latin typeface="+mn-lt"/>
                <a:ea typeface="+mn-ea"/>
                <a:cs typeface="+mn-cs"/>
              </a:rPr>
              <a:t>The question from the Racer’s Storm [of 1837] was tragically prophetic as the Great Galveston  Hurricane showed on </a:t>
            </a:r>
            <a:r>
              <a:rPr lang="en-US" sz="1200" b="1" kern="1200" baseline="0" dirty="0" smtClean="0">
                <a:solidFill>
                  <a:schemeClr val="tx1"/>
                </a:solidFill>
                <a:latin typeface="+mn-lt"/>
                <a:ea typeface="+mn-ea"/>
                <a:cs typeface="+mn-cs"/>
              </a:rPr>
              <a:t>September 7-9th, 1900. It towers alone as the worst natural disaster in the United States </a:t>
            </a:r>
            <a:r>
              <a:rPr lang="en-US" sz="1200" kern="1200" baseline="0" dirty="0" smtClean="0">
                <a:solidFill>
                  <a:schemeClr val="tx1"/>
                </a:solidFill>
                <a:latin typeface="+mn-lt"/>
                <a:ea typeface="+mn-ea"/>
                <a:cs typeface="+mn-cs"/>
              </a:rPr>
              <a:t>in terms of lives lost; the most frequently used estimate of the death toll is 8,000. The potential of this disaster had been shown in the destructions of Santiago in 1844, Clarksville/Baghdad in 1867, and Indianola in 1875 and 1886. At the time, the population of Galveston was near 30,000. Most of its structures were of wood frame, built just above ground </a:t>
            </a:r>
          </a:p>
          <a:p>
            <a:r>
              <a:rPr lang="en-US" sz="1200" kern="1200" baseline="0" dirty="0" smtClean="0">
                <a:solidFill>
                  <a:schemeClr val="tx1"/>
                </a:solidFill>
                <a:latin typeface="+mn-lt"/>
                <a:ea typeface="+mn-ea"/>
                <a:cs typeface="+mn-cs"/>
              </a:rPr>
              <a:t>level and supported by pilings. </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A new innovation helped relay details about what the storm did in the Caribbean Islands; it was known as the wireless telegraph. Word had been received of a hurricane which had struck Trinidad and destroyed almost all the structures on that island. Word of the storm’s passing over Cuba and moving northwest into the Gulf in the direction of Texas had been relayed to the local weather office in Galveston Island. Sailors began to arrive in the port telling of nasty weather offshore.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On the 6th, a hurricane watch was posted along the 	Gulf Coast, westward to New Orleans. Winds began to increase as high, fish-scale shaped clouds (altocumulus) began to move inland. By the next day, the hurricane watch was extended west to include Texas. Driving rain began at 4 AM. Large waves began to pound the shores of Galveston Island. The pressure began to fall rapidly at the Weather Bureau station. This caused them to hoist a Hurricane Flag - their version of a hurricane warning. This action caused about 20,000 people to evacuate, a move that saved many lives. 	</a:t>
            </a:r>
          </a:p>
          <a:p>
            <a:endParaRPr lang="en-US" dirty="0" smtClean="0"/>
          </a:p>
          <a:p>
            <a:r>
              <a:rPr lang="en-US" sz="1200" kern="1200" baseline="0" dirty="0" smtClean="0">
                <a:solidFill>
                  <a:schemeClr val="tx1"/>
                </a:solidFill>
                <a:latin typeface="+mn-lt"/>
                <a:ea typeface="+mn-ea"/>
                <a:cs typeface="+mn-cs"/>
              </a:rPr>
              <a:t>Yet a number of people ignored the warning. Gentry from Houston rode out to the island via train to witness the huge waves first hand. Through the morning of the 8th, greater and greater numbers of people crowded the beaches. Isaac Cline of the Weather Bureau could not believe what was happening. He took matters into his own hands and rode with his brother down the beach in a horse-drawn buggy, warning people to go back to the mainland - in effect, making him a modern day Paul Revere. Unfortunately, few listened. The weather, however, changed their minds as a wooden pagoda along the beach and its associated boardwalk became mere driftwood before the crowd’s eyes. Then they began to disperse. For many, it turned out to be far too late. A steamer broke free of its moorings and went on a rampage, destroying all three bridges to the mainland.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Winds of 100 mph blew away the anemometer at the Weather Bureau. The pressure fell to  28.44". Winds gusting over 125 mph sent raging waters covering Galveston Island by 15 feet just before midnight, with additional waves much higher on top of the storm surge. As flood </a:t>
            </a:r>
          </a:p>
          <a:p>
            <a:r>
              <a:rPr lang="en-US" sz="1200" kern="1200" baseline="0" dirty="0" smtClean="0">
                <a:solidFill>
                  <a:schemeClr val="tx1"/>
                </a:solidFill>
                <a:latin typeface="+mn-lt"/>
                <a:ea typeface="+mn-ea"/>
                <a:cs typeface="+mn-cs"/>
              </a:rPr>
              <a:t>waters rose, people fled towards the center of the island, which had slightly higher ground. This turned out to be fruitless, as it merely delayed the inevitable. The force of the wind sent boards, chairs, and tree limbs sailing through the air. Pebbles and shards of glass became deadly </a:t>
            </a:r>
          </a:p>
          <a:p>
            <a:r>
              <a:rPr lang="en-US" sz="1200" kern="1200" baseline="0" dirty="0" smtClean="0">
                <a:solidFill>
                  <a:schemeClr val="tx1"/>
                </a:solidFill>
                <a:latin typeface="+mn-lt"/>
                <a:ea typeface="+mn-ea"/>
                <a:cs typeface="+mn-cs"/>
              </a:rPr>
              <a:t>missiles. When the water began rising, Harry Claiborne, keeper of the Bolivar Point Lighthouse, fled to the safety of his workplace. People soon after began pounding on the door, begging entry into the sanctuary of the lighthouse. The tower was soon crammed with 124 people, many of which were from a train stranded in the rising waters. After a while, the big door to the lighthouse was hidden under four feet of water . The lighthouse survived the storm (Roberts). </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Wooden buildings floated off their pilings and smashed into one another. As houses disintegrated, unfortunate occupants were thrust into the water to drown. In all, more than 2600 houses were demolished. The picture to the right shows the devastation which occurred to Galveston, provided by the Galveston County Daily News. Twelve square blocks, 3/4 of the city, were completely wiped out. All bridges across the bay were destroyed, along with 15 miles of railroad track. All communications with the mainland were lost. Vast quantities of rain fell, with Galveston (10") and Brazoria (10") setting 24 hour rainfall records for September. 	</a:t>
            </a:r>
          </a:p>
          <a:p>
            <a:endParaRPr lang="en-US" dirty="0" smtClean="0"/>
          </a:p>
          <a:p>
            <a:r>
              <a:rPr lang="en-US" sz="1200" kern="1200" baseline="0" dirty="0" smtClean="0">
                <a:solidFill>
                  <a:schemeClr val="tx1"/>
                </a:solidFill>
                <a:latin typeface="+mn-lt"/>
                <a:ea typeface="+mn-ea"/>
                <a:cs typeface="+mn-cs"/>
              </a:rPr>
              <a:t>The British Freighter </a:t>
            </a:r>
            <a:r>
              <a:rPr lang="en-US" sz="1200" i="1" kern="1200" baseline="0" dirty="0" smtClean="0">
                <a:solidFill>
                  <a:schemeClr val="tx1"/>
                </a:solidFill>
                <a:latin typeface="+mn-lt"/>
                <a:ea typeface="+mn-ea"/>
                <a:cs typeface="+mn-cs"/>
              </a:rPr>
              <a:t>Kendall Castle </a:t>
            </a:r>
            <a:r>
              <a:rPr lang="en-US" sz="1200" i="0" kern="1200" baseline="0" dirty="0" smtClean="0">
                <a:solidFill>
                  <a:schemeClr val="tx1"/>
                </a:solidFill>
                <a:latin typeface="+mn-lt"/>
                <a:ea typeface="+mn-ea"/>
                <a:cs typeface="+mn-cs"/>
              </a:rPr>
              <a:t>was moored offshore. Several ships were driven against </a:t>
            </a:r>
            <a:r>
              <a:rPr lang="en-US" sz="1200" kern="1200" baseline="0" dirty="0" smtClean="0">
                <a:solidFill>
                  <a:schemeClr val="tx1"/>
                </a:solidFill>
                <a:latin typeface="+mn-lt"/>
                <a:ea typeface="+mn-ea"/>
                <a:cs typeface="+mn-cs"/>
              </a:rPr>
              <a:t>it. But is was when the Norwegian freighter </a:t>
            </a:r>
            <a:r>
              <a:rPr lang="en-US" sz="1200" i="1" kern="1200" baseline="0" dirty="0" err="1" smtClean="0">
                <a:solidFill>
                  <a:schemeClr val="tx1"/>
                </a:solidFill>
                <a:latin typeface="+mn-lt"/>
                <a:ea typeface="+mn-ea"/>
                <a:cs typeface="+mn-cs"/>
              </a:rPr>
              <a:t>Guller</a:t>
            </a:r>
            <a:r>
              <a:rPr lang="en-US" sz="1200" i="1" kern="1200" baseline="0" dirty="0" smtClean="0">
                <a:solidFill>
                  <a:schemeClr val="tx1"/>
                </a:solidFill>
                <a:latin typeface="+mn-lt"/>
                <a:ea typeface="+mn-ea"/>
                <a:cs typeface="+mn-cs"/>
              </a:rPr>
              <a:t> </a:t>
            </a:r>
            <a:r>
              <a:rPr lang="en-US" sz="1200" i="0" kern="1200" baseline="0" dirty="0" smtClean="0">
                <a:solidFill>
                  <a:schemeClr val="tx1"/>
                </a:solidFill>
                <a:latin typeface="+mn-lt"/>
                <a:ea typeface="+mn-ea"/>
                <a:cs typeface="+mn-cs"/>
              </a:rPr>
              <a:t>nudged against the Castle that it was sent </a:t>
            </a:r>
            <a:r>
              <a:rPr lang="en-US" sz="1200" kern="1200" baseline="0" dirty="0" smtClean="0">
                <a:solidFill>
                  <a:schemeClr val="tx1"/>
                </a:solidFill>
                <a:latin typeface="+mn-lt"/>
                <a:ea typeface="+mn-ea"/>
                <a:cs typeface="+mn-cs"/>
              </a:rPr>
              <a:t>on a “wild ride” over the </a:t>
            </a:r>
            <a:r>
              <a:rPr lang="en-US" sz="1200" kern="1200" baseline="0" dirty="0" err="1" smtClean="0">
                <a:solidFill>
                  <a:schemeClr val="tx1"/>
                </a:solidFill>
                <a:latin typeface="+mn-lt"/>
                <a:ea typeface="+mn-ea"/>
                <a:cs typeface="+mn-cs"/>
              </a:rPr>
              <a:t>Halfmoon</a:t>
            </a:r>
            <a:r>
              <a:rPr lang="en-US" sz="1200" kern="1200" baseline="0" dirty="0" smtClean="0">
                <a:solidFill>
                  <a:schemeClr val="tx1"/>
                </a:solidFill>
                <a:latin typeface="+mn-lt"/>
                <a:ea typeface="+mn-ea"/>
                <a:cs typeface="+mn-cs"/>
              </a:rPr>
              <a:t> Shoal lighthouse, pounding it into the sand, on its way to </a:t>
            </a:r>
          </a:p>
          <a:p>
            <a:r>
              <a:rPr lang="en-US" sz="1200" kern="1200" baseline="0" dirty="0" smtClean="0">
                <a:solidFill>
                  <a:schemeClr val="tx1"/>
                </a:solidFill>
                <a:latin typeface="+mn-lt"/>
                <a:ea typeface="+mn-ea"/>
                <a:cs typeface="+mn-cs"/>
              </a:rPr>
              <a:t>Texas City (</a:t>
            </a:r>
            <a:r>
              <a:rPr lang="en-US" sz="1200" kern="1200" baseline="0" dirty="0" err="1" smtClean="0">
                <a:solidFill>
                  <a:schemeClr val="tx1"/>
                </a:solidFill>
                <a:latin typeface="+mn-lt"/>
                <a:ea typeface="+mn-ea"/>
                <a:cs typeface="+mn-cs"/>
              </a:rPr>
              <a:t>Cipra</a:t>
            </a:r>
            <a:r>
              <a:rPr lang="en-US" sz="1200" kern="1200" baseline="0" dirty="0" smtClean="0">
                <a:solidFill>
                  <a:schemeClr val="tx1"/>
                </a:solidFill>
                <a:latin typeface="+mn-lt"/>
                <a:ea typeface="+mn-ea"/>
                <a:cs typeface="+mn-cs"/>
              </a:rPr>
              <a:t>). Very little damage was seen at Sabine Pass, which shows how small the core of this storm was in areal extent.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However, fewer than 2000 of those remaining on the island survived. The weather office chief survived, but his wife drowned. Bolivar Point Lighthouse became the center of relief activities after the storm. The lighthouse over the ensuing days let people in the area know that </a:t>
            </a:r>
          </a:p>
          <a:p>
            <a:r>
              <a:rPr lang="en-US" sz="1200" kern="1200" baseline="0" dirty="0" smtClean="0">
                <a:solidFill>
                  <a:schemeClr val="tx1"/>
                </a:solidFill>
                <a:latin typeface="+mn-lt"/>
                <a:ea typeface="+mn-ea"/>
                <a:cs typeface="+mn-cs"/>
              </a:rPr>
              <a:t>at least one thing still worked on the island, as it helped storm-battered ships return to shore. Martial law was declared. Looters were shot on the spot.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old first capitol building of the Republic of Texas at West Columbia was destroyed. Mustang Island also saw many bodies littering the beach. Alvin saw 8.05" of rain fall on the 9th, setting a 24 hour rainfall record for September. Quintana was partially abandoned, after being seriously harmed by both the 1899 Flood and this hurricane. Corpus Christi had a stiff northeast breeze, but exceptional fishing. In Flour Bluff Harbor, millions of red, trout, and mullet infested the waters, in their avoidance of the hurricane. Local residents feasted on the tarpon and helped out Galveston with over $1000 for food and clothing. The storm accelerated after moving inland, racing north to the Great Lakes while still packing 70 mph winds. The low then moved across Canada, the North Atlantic, and Northern Europe before finally dying in Siberia. Thirty million dollars in damage occurred.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 massive public works project was then undertaken to raise the Galveston’s elevation and build a three mile long, 17 foot high, concrete seawall. This has, to date, prevented a tragedy of such proportions from occurring in Galveston. The city never quite regained its importance as a port, due to the construction of the Houston ship channel, similar to the fate of Indianola fourteen years before. As population swells along the coast, construction expanded into areas not protected by the seawall. Those that have not learned from history are doomed to repeat it.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38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shear incompetence</a:t>
            </a:r>
            <a:r>
              <a:rPr lang="en-US" baseline="0" dirty="0" smtClean="0"/>
              <a:t> of the U.S. Weather Bureau in Washington is evident in this astoundingly bad forecast.  Even an amateur would have noticed that the hurricane had passed west of Key West</a:t>
            </a:r>
            <a:r>
              <a:rPr lang="en-US" baseline="0" smtClean="0"/>
              <a:t>, Florida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39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F8E57C9-3AC7-44FB-B768-6AA754FF3C5F}" type="slidenum">
              <a:rPr lang="en-US" smtClean="0"/>
              <a:pPr fontAlgn="base">
                <a:spcBef>
                  <a:spcPct val="0"/>
                </a:spcBef>
                <a:spcAft>
                  <a:spcPct val="0"/>
                </a:spcAft>
                <a:defRPr/>
              </a:pPr>
              <a:t>40</a:t>
            </a:fld>
            <a:endParaRPr lang="en-US" smtClean="0"/>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This damage could not have been avoided.  But the loss of 8,000</a:t>
            </a:r>
            <a:r>
              <a:rPr lang="en-US" baseline="0" dirty="0" smtClean="0"/>
              <a:t> lives can be blamed on incompetence and petty politics in Washington. </a:t>
            </a:r>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weak tropical storm was not even categorized as a such by the time it dropped record rainfall on San Antonio</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41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Figure and text from </a:t>
            </a:r>
            <a:r>
              <a:rPr lang="en-US" sz="1200" b="0" kern="1200" baseline="0" dirty="0" smtClean="0">
                <a:solidFill>
                  <a:schemeClr val="tx1"/>
                </a:solidFill>
                <a:latin typeface="+mn-lt"/>
                <a:ea typeface="+mn-ea"/>
                <a:cs typeface="+mn-cs"/>
              </a:rPr>
              <a:t>“</a:t>
            </a:r>
            <a:r>
              <a:rPr lang="en-US" sz="1200" b="1" i="1" kern="1200" baseline="0" dirty="0" smtClean="0">
                <a:solidFill>
                  <a:schemeClr val="tx1"/>
                </a:solidFill>
                <a:latin typeface="+mn-lt"/>
                <a:ea typeface="+mn-ea"/>
                <a:cs typeface="+mn-cs"/>
              </a:rPr>
              <a:t>Texas Hurricane History</a:t>
            </a:r>
            <a:r>
              <a:rPr lang="en-US" sz="1200" b="1" kern="1200" baseline="0" dirty="0" smtClean="0">
                <a:solidFill>
                  <a:schemeClr val="tx1"/>
                </a:solidFill>
                <a:latin typeface="+mn-lt"/>
                <a:ea typeface="+mn-ea"/>
                <a:cs typeface="+mn-cs"/>
              </a:rPr>
              <a:t>”, </a:t>
            </a:r>
            <a:r>
              <a:rPr lang="en-US" sz="1200" b="0" kern="1200" baseline="0" dirty="0" smtClean="0">
                <a:solidFill>
                  <a:schemeClr val="tx1"/>
                </a:solidFill>
                <a:latin typeface="+mn-lt"/>
                <a:ea typeface="+mn-ea"/>
                <a:cs typeface="+mn-cs"/>
              </a:rPr>
              <a:t>David Roth, National Weather Service, Camp Springs, MD: http://www.hpc.ncep.noaa.gov/research/txhur.pdf  </a:t>
            </a:r>
          </a:p>
          <a:p>
            <a:endParaRPr lang="en-US" sz="1200" b="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September 7-11th, 1921: </a:t>
            </a:r>
            <a:r>
              <a:rPr lang="en-US" sz="1200" b="0" kern="1200" baseline="0" dirty="0" smtClean="0">
                <a:solidFill>
                  <a:schemeClr val="tx1"/>
                </a:solidFill>
                <a:latin typeface="+mn-lt"/>
                <a:ea typeface="+mn-ea"/>
                <a:cs typeface="+mn-cs"/>
              </a:rPr>
              <a:t>[In September, 1921], a tropical storm rapidly spun up in the Bay of </a:t>
            </a:r>
            <a:r>
              <a:rPr lang="en-US" sz="1200" kern="1200" baseline="0" dirty="0" smtClean="0">
                <a:solidFill>
                  <a:schemeClr val="tx1"/>
                </a:solidFill>
                <a:latin typeface="+mn-lt"/>
                <a:ea typeface="+mn-ea"/>
                <a:cs typeface="+mn-cs"/>
              </a:rPr>
              <a:t>Campeche. It progressed northwest into Mexico and crossed the Rio Grande. After passing inland into Texas on the 8th, it could barely be identified as a cyclone, except for its associated deluge that drifted northward through Texas. At Taylor, 23.11" of rain fell in 24 hours. A new 18 hour rainfall record for the United States was set in Williamson County when 36.40" fell. Thrall reported nearly 40 inches of rain in total, 38.2" in a 24 hour period. The map shows the rainfall accumulations throughout southern and central Texas related to this cyclone (after </a:t>
            </a:r>
            <a:r>
              <a:rPr lang="en-US" sz="1200" kern="1200" baseline="0" dirty="0" err="1" smtClean="0">
                <a:solidFill>
                  <a:schemeClr val="tx1"/>
                </a:solidFill>
                <a:latin typeface="+mn-lt"/>
                <a:ea typeface="+mn-ea"/>
                <a:cs typeface="+mn-cs"/>
              </a:rPr>
              <a:t>Tannehill</a:t>
            </a:r>
            <a:r>
              <a:rPr lang="en-US" sz="1200" kern="1200" baseline="0" dirty="0" smtClean="0">
                <a:solidFill>
                  <a:schemeClr val="tx1"/>
                </a:solidFill>
                <a:latin typeface="+mn-lt"/>
                <a:ea typeface="+mn-ea"/>
                <a:cs typeface="+mn-cs"/>
              </a:rPr>
              <a:t>). </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Torrential rains accompanying the decaying system caused one of the most destructive floods in San Antonio’s history. The waters rose so rapidly (a flash flood) that automobiles were deserted and the occupants sought safety in high buildings. Nearly seven feet of water stood in the large hotels, theaters, and stores. In San Antonio alone, 51 lives were lost in the flooding and damage was estimated at $5 million. The largest floods occurred on the Little and San Gabriel Rivers north of Austin and south of Temple. Along the Little River, at least 159 drowned. Total damages were estimated near $19 million. In all, 215 died due to the flood in the five county area around San Antonio. 	</a:t>
            </a:r>
          </a:p>
          <a:p>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42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43C2576C-4D3A-42F4-8FCA-05E21A5689B2}" type="slidenum">
              <a:rPr lang="en-US" smtClean="0"/>
              <a:pPr/>
              <a:t>43</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0171EA14-8831-4B69-81CB-BCADFDAEDD27}" type="slidenum">
              <a:rPr lang="en-US" smtClean="0"/>
              <a:pPr/>
              <a:t>44</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E26F3126-6569-40C9-9FA4-99CFFCF6ED62}" type="slidenum">
              <a:rPr lang="en-US" smtClean="0"/>
              <a:pPr/>
              <a:t>45</a:t>
            </a:fld>
            <a:endParaRPr 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7C1CB3A0-9990-4A9C-A81B-CFC8067B6F1A}" type="slidenum">
              <a:rPr lang="en-US" smtClean="0"/>
              <a:pPr/>
              <a:t>46</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6E9528A9-8A25-496C-A4D6-9252C9B082CA}" type="slidenum">
              <a:rPr lang="en-US" smtClean="0"/>
              <a:pPr/>
              <a:t>47</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8986E8-3D3D-49B5-BE29-0FF77821C912}" type="slidenum">
              <a:rPr lang="en-US" smtClean="0"/>
              <a:pPr fontAlgn="base">
                <a:spcBef>
                  <a:spcPct val="0"/>
                </a:spcBef>
                <a:spcAft>
                  <a:spcPct val="0"/>
                </a:spcAft>
                <a:defRPr/>
              </a:pPr>
              <a:t>3</a:t>
            </a:fld>
            <a:endParaRPr lang="en-US" smtClean="0"/>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p:txBody>
          <a:bodyPr/>
          <a:lstStyle/>
          <a:p>
            <a:pPr>
              <a:defRPr/>
            </a:pPr>
            <a:fld id="{05358377-019B-49A1-B38C-03C859AE2E0E}" type="slidenum">
              <a:rPr lang="en-US" smtClean="0"/>
              <a:pPr>
                <a:defRPr/>
              </a:pPr>
              <a:t>48</a:t>
            </a:fld>
            <a:endParaRPr lang="en-US" smtClean="0"/>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1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smtClean="0"/>
              <a:t>Hurricane Katrina had, in essence, been predicted years in advance, and the city government</a:t>
            </a:r>
            <a:r>
              <a:rPr lang="en-US" baseline="0" dirty="0" smtClean="0"/>
              <a:t> had rehearsed for a Katrina-like event. </a:t>
            </a:r>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259642-7CA0-4327-A2B7-5968452E2A70}" type="slidenum">
              <a:rPr lang="en-US" smtClean="0"/>
              <a:pPr fontAlgn="base">
                <a:spcBef>
                  <a:spcPct val="0"/>
                </a:spcBef>
                <a:spcAft>
                  <a:spcPct val="0"/>
                </a:spcAft>
                <a:defRPr/>
              </a:pPr>
              <a:t>50</a:t>
            </a:fld>
            <a:endParaRPr lang="en-US" smtClean="0"/>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5EC2F0-EFFE-415D-8266-B17012E9D75A}" type="slidenum">
              <a:rPr lang="en-US" smtClean="0"/>
              <a:pPr fontAlgn="base">
                <a:spcBef>
                  <a:spcPct val="0"/>
                </a:spcBef>
                <a:spcAft>
                  <a:spcPct val="0"/>
                </a:spcAft>
                <a:defRPr/>
              </a:pPr>
              <a:t>51</a:t>
            </a:fld>
            <a:endParaRPr lang="en-US" smtClean="0"/>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4FD205-2DBF-4ADA-9BBA-A06DA8C7A721}" type="slidenum">
              <a:rPr lang="en-US" smtClean="0"/>
              <a:pPr fontAlgn="base">
                <a:spcBef>
                  <a:spcPct val="0"/>
                </a:spcBef>
                <a:spcAft>
                  <a:spcPct val="0"/>
                </a:spcAft>
                <a:defRPr/>
              </a:pPr>
              <a:t>52</a:t>
            </a:fld>
            <a:endParaRPr lang="en-US" smtClean="0"/>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F085295-2B84-4907-9428-03C4DDAF2FCD}" type="slidenum">
              <a:rPr lang="en-US" smtClean="0"/>
              <a:pPr fontAlgn="base">
                <a:spcBef>
                  <a:spcPct val="0"/>
                </a:spcBef>
                <a:spcAft>
                  <a:spcPct val="0"/>
                </a:spcAft>
                <a:defRPr/>
              </a:pPr>
              <a:t>53</a:t>
            </a:fld>
            <a:endParaRPr lang="en-US" smtClean="0"/>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33DEF0-648E-4994-A742-23BB232FF186}" type="slidenum">
              <a:rPr lang="en-US" smtClean="0"/>
              <a:pPr fontAlgn="base">
                <a:spcBef>
                  <a:spcPct val="0"/>
                </a:spcBef>
                <a:spcAft>
                  <a:spcPct val="0"/>
                </a:spcAft>
                <a:defRPr/>
              </a:pPr>
              <a:t>54</a:t>
            </a:fld>
            <a:endParaRPr lang="en-US" smtClean="0"/>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A9CAC2-4A9C-4B14-8E39-3861C45665CD}" type="slidenum">
              <a:rPr lang="en-US" smtClean="0">
                <a:latin typeface="Arial" charset="0"/>
              </a:rPr>
              <a:pPr fontAlgn="base">
                <a:spcBef>
                  <a:spcPct val="0"/>
                </a:spcBef>
                <a:spcAft>
                  <a:spcPct val="0"/>
                </a:spcAft>
              </a:pPr>
              <a:t>55</a:t>
            </a:fld>
            <a:endParaRPr lang="en-US" smtClean="0">
              <a:latin typeface="Arial" charset="0"/>
            </a:endParaRPr>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90ACDF2F-F273-42A2-BFEB-EE725052766C}" type="slidenum">
              <a:rPr lang="en-US" smtClean="0"/>
              <a:pPr/>
              <a:t>56</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568ACE-0697-41E3-A5A4-1508FA7F3431}" type="slidenum">
              <a:rPr lang="en-US" smtClean="0"/>
              <a:pPr fontAlgn="base">
                <a:spcBef>
                  <a:spcPct val="0"/>
                </a:spcBef>
                <a:spcAft>
                  <a:spcPct val="0"/>
                </a:spcAft>
                <a:defRPr/>
              </a:pPr>
              <a:t>57</a:t>
            </a:fld>
            <a:endParaRPr lang="en-US" smtClean="0"/>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5555C5-7FB3-4562-A05A-7A98E20A0793}" type="slidenum">
              <a:rPr lang="en-US"/>
              <a:pPr/>
              <a:t>58</a:t>
            </a:fld>
            <a:endParaRPr lang="en-US"/>
          </a:p>
        </p:txBody>
      </p:sp>
      <p:sp>
        <p:nvSpPr>
          <p:cNvPr id="1097730" name="Rectangle 2"/>
          <p:cNvSpPr>
            <a:spLocks noGrp="1" noRot="1" noChangeAspect="1" noChangeArrowheads="1" noTextEdit="1"/>
          </p:cNvSpPr>
          <p:nvPr>
            <p:ph type="sldImg"/>
          </p:nvPr>
        </p:nvSpPr>
        <p:spPr>
          <a:ln/>
        </p:spPr>
      </p:sp>
      <p:sp>
        <p:nvSpPr>
          <p:cNvPr id="1097731" name="Rectangle 3"/>
          <p:cNvSpPr>
            <a:spLocks noGrp="1" noChangeArrowheads="1"/>
          </p:cNvSpPr>
          <p:nvPr>
            <p:ph type="body" idx="1"/>
          </p:nvPr>
        </p:nvSpPr>
        <p:spPr/>
        <p:txBody>
          <a:bodyPr/>
          <a:lstStyle/>
          <a:p>
            <a:r>
              <a:rPr lang="en-US"/>
              <a:t>The energy cycle of a mature hurricane - the hurricane as a </a:t>
            </a:r>
            <a:r>
              <a:rPr lang="en-US" b="1"/>
              <a:t>Carnot heat engine</a:t>
            </a:r>
            <a:r>
              <a:rPr lang="en-US"/>
              <a:t>.  This two-dimensional plot of the thermodynamic cycle shows a vertical cross section of the hurricane, whose storm center lies along the left edge. The colors depict the </a:t>
            </a:r>
            <a:r>
              <a:rPr lang="en-US" b="1"/>
              <a:t>entropy</a:t>
            </a:r>
            <a:r>
              <a:rPr lang="en-US"/>
              <a:t> distribution; cooler colors indicate lower entropy.  Loosely, this means the total heat content of the air.  Note that as air approaches the eyewall, its entropy increases rapidly, reflecting the large input of heat from the ocean.</a:t>
            </a:r>
          </a:p>
          <a:p>
            <a:endParaRPr lang="en-US"/>
          </a:p>
          <a:p>
            <a:r>
              <a:rPr lang="en-US"/>
              <a:t>Let’s follow a sample of air that begins at point A near the sea surface, a hundred kilometers or so from the storm center.  The process mainly responsible for driving the storm is the evaporation of seawater, which transfers energy from sea to air.  As a result of that transfer, air spirals inward close to the sea surface, between Points A and B.  The storm center is an area of relatively low pressure, so the pressure on air decreases as it travels from A to B.  But it is always in contact with the sea surface, which acts as an almost unlimited heat reservoir, so its temperature is approximately constant (acquiring entropy at a constant temperature).  It is during this leg that enormous quantities of heat are added to the air from evaporation of seawater.  Evaporation of water is a very efficient way to transfer heat from one body to another.  That is why you feel cold when you are wet, especially if it is windy and/or dry: evaporation is taking heat from your body.  Thus the addition of heat in leg A-B shows up mostly as an increase in humidity in the air.  This form of heat is called </a:t>
            </a:r>
            <a:r>
              <a:rPr lang="en-US" b="1"/>
              <a:t>latent heat</a:t>
            </a:r>
            <a:r>
              <a:rPr lang="en-US"/>
              <a:t>.  Evaporation of sea water into the inflowing air is by far the most important source of heat driving the hurricane, which makes leg A-B the firebox of the hurricane.  When hurricanes reach land, they quickly die because they are cut off from their oceanic energy source.  At point B, the air turns and flows upward through the towering cumulonimbus clouds that make up the hurricane’s eyewall.  It is here that the latent heat is converted to </a:t>
            </a:r>
            <a:r>
              <a:rPr lang="en-US" b="1"/>
              <a:t>sensible heat </a:t>
            </a:r>
            <a:r>
              <a:rPr lang="en-US"/>
              <a:t>as water vapor condenses.  But it is important to note that although there is enormous conversion between these two forms of heat, the total heat content (entropy, actually) remains approximately constant along this leg (note that the colors do not change along leg B-C).  As the air flows upward, the pressure on it decreases very rapidly.  What we have here is an example of </a:t>
            </a:r>
            <a:r>
              <a:rPr lang="en-US" b="1"/>
              <a:t>adiabatic expansion</a:t>
            </a:r>
            <a:r>
              <a:rPr lang="en-US"/>
              <a:t>.  By the time the air reaches point C in the high </a:t>
            </a:r>
            <a:r>
              <a:rPr lang="en-US" b="1"/>
              <a:t>troposphere</a:t>
            </a:r>
            <a:r>
              <a:rPr lang="en-US"/>
              <a:t> or lower </a:t>
            </a:r>
            <a:r>
              <a:rPr lang="en-US" b="1"/>
              <a:t>stratosphere</a:t>
            </a:r>
            <a:r>
              <a:rPr lang="en-US"/>
              <a:t>, some 12 to 18 kilometers above the sea surface, the adiabatic expansion has lowered its temperature to a value close to that of the undisturbed upper tropical atmosphere, around -70</a:t>
            </a:r>
            <a:r>
              <a:rPr lang="en-US">
                <a:cs typeface="Arial" charset="0"/>
              </a:rPr>
              <a:t>°C or about 200 Kelvin.  The air remains at approximately this temperature as it sinks down toward the </a:t>
            </a:r>
            <a:r>
              <a:rPr lang="en-US" b="1">
                <a:cs typeface="Arial" charset="0"/>
              </a:rPr>
              <a:t>tropopause</a:t>
            </a:r>
            <a:r>
              <a:rPr lang="en-US">
                <a:cs typeface="Arial" charset="0"/>
              </a:rPr>
              <a:t> (point D).  Although the air is undergoing compression, it is losing heat by </a:t>
            </a:r>
            <a:r>
              <a:rPr lang="en-US" b="1">
                <a:cs typeface="Arial" charset="0"/>
              </a:rPr>
              <a:t>electromagnetic radiation</a:t>
            </a:r>
            <a:r>
              <a:rPr lang="en-US">
                <a:cs typeface="Arial" charset="0"/>
              </a:rPr>
              <a:t> to space.  </a:t>
            </a:r>
            <a:r>
              <a:rPr lang="en-US"/>
              <a:t>The depicted compression is very nearly </a:t>
            </a:r>
            <a:r>
              <a:rPr lang="en-US" b="1"/>
              <a:t>isothermal</a:t>
            </a:r>
            <a:r>
              <a:rPr lang="en-US"/>
              <a:t>.  Finally, between D and A, the air returns to its starting point while undergoing an </a:t>
            </a:r>
            <a:r>
              <a:rPr lang="en-US" b="1"/>
              <a:t>adiabatic compression</a:t>
            </a:r>
            <a:r>
              <a:rPr lang="en-US"/>
              <a:t>. Voilà, the four legs of a Carnot cycle.</a:t>
            </a:r>
          </a:p>
          <a:p>
            <a:endParaRPr lang="en-US"/>
          </a:p>
          <a:p>
            <a:r>
              <a:rPr lang="en-US"/>
              <a:t>In a real hurricane, the energy cycle is open because hurricanes continuously exchange air with their environment. </a:t>
            </a:r>
          </a:p>
          <a:p>
            <a:endParaRPr lang="en-US"/>
          </a:p>
          <a:p>
            <a:r>
              <a:rPr lang="en-US"/>
              <a:t>Image is copyrighted 2005 by Oxford University Press.  </a:t>
            </a:r>
          </a:p>
          <a:p>
            <a:endParaRPr lang="en-US"/>
          </a:p>
          <a:p>
            <a:r>
              <a:rPr lang="en-US"/>
              <a:t>Description from “Divine Wind: The History and Science of Hurricanes”, Kerry Emanuel, 2005, Oxford University Press, 296 p.</a:t>
            </a:r>
          </a:p>
          <a:p>
            <a:endParaRPr lang="en-US"/>
          </a:p>
          <a:p>
            <a:r>
              <a:rPr lang="en-US" b="1" u="sng"/>
              <a:t>Definitions</a:t>
            </a:r>
          </a:p>
          <a:p>
            <a:r>
              <a:rPr lang="en-US"/>
              <a:t>The</a:t>
            </a:r>
            <a:r>
              <a:rPr lang="en-US" b="1"/>
              <a:t> Carnot heat engine </a:t>
            </a:r>
            <a:r>
              <a:rPr lang="en-US"/>
              <a:t>uses a particular thermodynamic cycle studied by Nicolas Léonard Sadi Carnot in the 1820s and expanded upon by Thomas Benoit in the 1840s and 50s. A heat engine is an engine that uses heat to produce mechanical work by carrying a working substance through a cyclic process from and for more information see http://en.wikipedia.org/wiki/Carnot_heat_engine). </a:t>
            </a:r>
          </a:p>
          <a:p>
            <a:r>
              <a:rPr lang="en-US"/>
              <a:t> </a:t>
            </a:r>
          </a:p>
          <a:p>
            <a:r>
              <a:rPr lang="en-US" b="1"/>
              <a:t>Entropy </a:t>
            </a:r>
            <a:r>
              <a:rPr lang="en-US"/>
              <a:t>is the measure of disorganization or degradation in the universe that reduces available energy, or tendency of available energy to dwindle. Chaos, opposite of order (from www.himalayasaltcrystal.com/glossary.htm).</a:t>
            </a:r>
            <a:br>
              <a:rPr lang="en-US"/>
            </a:br>
            <a:endParaRPr lang="en-US"/>
          </a:p>
          <a:p>
            <a:r>
              <a:rPr lang="en-US" b="1"/>
              <a:t>Latent heat </a:t>
            </a:r>
            <a:r>
              <a:rPr lang="en-US"/>
              <a:t>is the energy released or absorbed during a change of state (from www.indiaweather.in/gloss_j.asp).</a:t>
            </a:r>
          </a:p>
          <a:p>
            <a:endParaRPr lang="en-US"/>
          </a:p>
          <a:p>
            <a:r>
              <a:rPr lang="en-US" b="1"/>
              <a:t>Sensible heat </a:t>
            </a:r>
            <a:r>
              <a:rPr lang="en-US"/>
              <a:t>is the heat that can be felt or sensed. The energy input which causes an increase or decrease in temperature (from www.aaronprocess.com/glossary.asp).</a:t>
            </a:r>
          </a:p>
          <a:p>
            <a:endParaRPr lang="en-US" b="1"/>
          </a:p>
          <a:p>
            <a:r>
              <a:rPr lang="en-US" b="1"/>
              <a:t>Adiabatic </a:t>
            </a:r>
            <a:r>
              <a:rPr lang="en-US"/>
              <a:t>refers to changes in temperature caused by the</a:t>
            </a:r>
            <a:r>
              <a:rPr lang="en-US" b="1"/>
              <a:t> expansion </a:t>
            </a:r>
            <a:r>
              <a:rPr lang="en-US"/>
              <a:t>(cooling) or</a:t>
            </a:r>
            <a:r>
              <a:rPr lang="en-US" b="1"/>
              <a:t> compression </a:t>
            </a:r>
            <a:r>
              <a:rPr lang="en-US"/>
              <a:t>(warming) of a body of air as it rises or descends in the atmosphere, with no exchange of heat with the surrounding air (www.bbc.co.uk/weather/weatherwise/glossary/).</a:t>
            </a:r>
            <a:endParaRPr lang="en-US" b="1"/>
          </a:p>
          <a:p>
            <a:endParaRPr lang="en-US" b="1"/>
          </a:p>
          <a:p>
            <a:r>
              <a:rPr lang="en-US"/>
              <a:t>The</a:t>
            </a:r>
            <a:r>
              <a:rPr lang="en-US" b="1"/>
              <a:t> troposphere </a:t>
            </a:r>
            <a:r>
              <a:rPr lang="en-US"/>
              <a:t>is the lowest layer of the atmosphere and contains about 95 percent of the mass of air in the Earth's atmosphere. The troposphere extends from the Earth's surface up to about 10 to 15 kilometers. All weather processes take place in the troposphere. Ozone that is formed in the troposphere plays a significant role in both the greenhouse gas effect and urban smog (from ilrdss.sws.uiuc.edu/glossary/glossary_allresults.asp?glosID=T&amp;page=5).</a:t>
            </a:r>
          </a:p>
          <a:p>
            <a:endParaRPr lang="en-US"/>
          </a:p>
          <a:p>
            <a:r>
              <a:rPr lang="en-US"/>
              <a:t>The</a:t>
            </a:r>
            <a:r>
              <a:rPr lang="en-US" b="1"/>
              <a:t> Stratosphere </a:t>
            </a:r>
            <a:r>
              <a:rPr lang="en-US"/>
              <a:t>is the layer of atmosphere that lies about 15 to 50 kilometres above the Earth's surface. In the stratosphere, the temperature rises with increasing height, which is the opposite of the situation in the lower atmosphere. Ozone occurs in minute quantities throughout the full depth of the atmosphere, but</a:t>
            </a:r>
            <a:r>
              <a:rPr lang="en-US" b="1"/>
              <a:t> </a:t>
            </a:r>
            <a:r>
              <a:rPr lang="en-US"/>
              <a:t>its concentration peaks within the stratosphere at an altitude of about 35 kilometres. This is referred to as the ozone layer. There is little up-and-down air movement in the stratosphere, so the ozone layer stays in position (from www.science.org.au/nova/004/004glo.htm)/</a:t>
            </a:r>
          </a:p>
          <a:p>
            <a:endParaRPr lang="en-US"/>
          </a:p>
          <a:p>
            <a:r>
              <a:rPr lang="en-US"/>
              <a:t>The</a:t>
            </a:r>
            <a:r>
              <a:rPr lang="en-US" b="1"/>
              <a:t> tropopause </a:t>
            </a:r>
            <a:r>
              <a:rPr lang="en-US"/>
              <a:t>is a boundary region in the atmosphere between the troposphere and the stratosphere (from en.wikipedia.org/wiki/Tropopause). </a:t>
            </a:r>
          </a:p>
          <a:p>
            <a:endParaRPr lang="en-US"/>
          </a:p>
          <a:p>
            <a:r>
              <a:rPr lang="en-US" b="1">
                <a:cs typeface="Arial" charset="0"/>
              </a:rPr>
              <a:t>Electromagnetic radiation </a:t>
            </a:r>
            <a:r>
              <a:rPr lang="en-US">
                <a:cs typeface="Arial" charset="0"/>
              </a:rPr>
              <a:t>refers to energy transfer </a:t>
            </a:r>
            <a:r>
              <a:rPr lang="en-US"/>
              <a:t>in the form of  electric and magnetic waves that travel at the speed of light. Examples: light, radio waves, gamma rays, x-rays (from ie.lbl.gov/education/glossary/Glossary.htm).</a:t>
            </a:r>
            <a:br>
              <a:rPr lang="en-US"/>
            </a:br>
            <a:endParaRPr lang="en-US">
              <a:cs typeface="Arial" charset="0"/>
            </a:endParaRPr>
          </a:p>
          <a:p>
            <a:r>
              <a:rPr lang="en-US" b="1"/>
              <a:t>Isothermal</a:t>
            </a:r>
            <a:r>
              <a:rPr lang="en-US"/>
              <a:t> means to have equal or constant temperature with respect to either space or time (from www.4wx.com/glossary/i.php).</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75AED7-2B9E-4464-9102-73AC1DCEA74D}" type="slidenum">
              <a:rPr lang="en-US" smtClean="0"/>
              <a:pPr fontAlgn="base">
                <a:spcBef>
                  <a:spcPct val="0"/>
                </a:spcBef>
                <a:spcAft>
                  <a:spcPct val="0"/>
                </a:spcAft>
                <a:defRPr/>
              </a:pPr>
              <a:t>4</a:t>
            </a:fld>
            <a:endParaRPr lang="en-US" smtClean="0"/>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BBBF51-6B51-412C-A43B-208E792AAFF7}" type="slidenum">
              <a:rPr lang="en-US" smtClean="0"/>
              <a:pPr fontAlgn="base">
                <a:spcBef>
                  <a:spcPct val="0"/>
                </a:spcBef>
                <a:spcAft>
                  <a:spcPct val="0"/>
                </a:spcAft>
                <a:defRPr/>
              </a:pPr>
              <a:t>59</a:t>
            </a:fld>
            <a:endParaRPr lang="en-US" smtClean="0"/>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80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B5FC366E-10E7-4BC5-94CD-72C7C9305866}" type="slidenum">
              <a:rPr lang="en-US" smtClean="0"/>
              <a:pPr/>
              <a:t>60</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CF3A0BD9-9622-4AA6-8A1D-E368F5B89C71}" type="slidenum">
              <a:rPr lang="en-US" smtClean="0"/>
              <a:pPr/>
              <a:t>61</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77408DA8-29FA-47AE-885B-FC0463161E20}" type="slidenum">
              <a:rPr lang="en-US" smtClean="0"/>
              <a:pPr/>
              <a:t>62</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8057D53C-E5EE-4427-9D05-A003EF1B1412}" type="slidenum">
              <a:rPr lang="en-US" smtClean="0"/>
              <a:pPr/>
              <a:t>63</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8057D53C-E5EE-4427-9D05-A003EF1B1412}" type="slidenum">
              <a:rPr lang="en-US" smtClean="0"/>
              <a:pPr/>
              <a:t>66</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3896425-264B-4B6B-B004-B5F4EEF31EE7}" type="slidenum">
              <a:rPr lang="en-US" smtClean="0"/>
              <a:pPr>
                <a:defRPr/>
              </a:pPr>
              <a:t>68</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3896425-264B-4B6B-B004-B5F4EEF31EE7}" type="slidenum">
              <a:rPr lang="en-US" smtClean="0"/>
              <a:pPr>
                <a:defRPr/>
              </a:pPr>
              <a:t>69</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3896425-264B-4B6B-B004-B5F4EEF31EE7}" type="slidenum">
              <a:rPr lang="en-US" smtClean="0"/>
              <a:pPr>
                <a:defRPr/>
              </a:pPr>
              <a:t>72</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FDA0E3-4F1B-415C-AF2E-91D64475F01A}" type="slidenum">
              <a:rPr lang="en-US"/>
              <a:pPr/>
              <a:t>84</a:t>
            </a:fld>
            <a:endParaRPr lang="en-US"/>
          </a:p>
        </p:txBody>
      </p:sp>
      <p:sp>
        <p:nvSpPr>
          <p:cNvPr id="103426" name="Rectangle 2"/>
          <p:cNvSpPr>
            <a:spLocks noRo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D865566-A9CF-40AD-B089-D6685655DBF7}" type="slidenum">
              <a:rPr lang="en-US" smtClean="0"/>
              <a:pPr/>
              <a:t>6</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r>
              <a:rPr lang="en-US" dirty="0" smtClean="0"/>
              <a:t>The advent of </a:t>
            </a:r>
            <a:r>
              <a:rPr lang="en-US" b="1" dirty="0" smtClean="0"/>
              <a:t>reconnaissance</a:t>
            </a:r>
            <a:r>
              <a:rPr lang="en-US" dirty="0" smtClean="0"/>
              <a:t> aircraft and radar in the 1940s, and of satellites in the 1960s, gave scientists the means to determine the detailed structure and evolution of hurricanes.  Today, almost everything we know about hurricanes is based on observations by aircraft, radar, and satellites.  This satellite image shows Hurricane Floyd approaching the east coast of Florida in 1999. This image has been digitally enhanced to lend a three-dimensional perspective.  The swirling mass of clouds is about 300 kilometers (180 miles) across, and Floyd’s eye is about 50 kilometers (30 miles) in diameter.  Surrounding the </a:t>
            </a:r>
            <a:r>
              <a:rPr lang="en-US" b="1" dirty="0" smtClean="0"/>
              <a:t>eye</a:t>
            </a:r>
            <a:r>
              <a:rPr lang="en-US" dirty="0" smtClean="0"/>
              <a:t> is a deep ring of thick cloud called the </a:t>
            </a:r>
            <a:r>
              <a:rPr lang="en-US" b="1" dirty="0" smtClean="0"/>
              <a:t>eyewall.  </a:t>
            </a:r>
            <a:r>
              <a:rPr lang="en-US" dirty="0" smtClean="0"/>
              <a:t>A thin veil of very high cloud covers most of the swirling mass of thicker clouds; this is the veil of </a:t>
            </a:r>
            <a:r>
              <a:rPr lang="en-US" b="1" dirty="0" smtClean="0"/>
              <a:t>cirrus</a:t>
            </a:r>
            <a:r>
              <a:rPr lang="en-US" dirty="0" smtClean="0"/>
              <a:t>, made up of tiny ice crystals.  Underneath it, and thus invisible from above, are several spiral shaped bands of deep, thick </a:t>
            </a:r>
            <a:r>
              <a:rPr lang="en-US" b="1" dirty="0" smtClean="0"/>
              <a:t>cumulonimbus </a:t>
            </a:r>
            <a:r>
              <a:rPr lang="en-US" dirty="0" smtClean="0"/>
              <a:t>clouds, interspersed between relatively clear sky.  These spiral bands produce heavy rains and gusty winds well outside the eyewall of the hurricane, where the strongest winds are found.</a:t>
            </a:r>
            <a:endParaRPr lang="en-US" b="1" dirty="0" smtClean="0"/>
          </a:p>
          <a:p>
            <a:endParaRPr lang="en-US" dirty="0" smtClean="0"/>
          </a:p>
          <a:p>
            <a:r>
              <a:rPr lang="en-US" dirty="0" smtClean="0"/>
              <a:t>Image: Satellite image of Hurricane Floyd approaching the east coast of Florida in 1999.  The image has been digitally enhanced to lend a three-dimensional perspective.  Credit: NASA/Goddard Space Flight Center. </a:t>
            </a:r>
          </a:p>
          <a:p>
            <a:endParaRPr lang="en-US" dirty="0" smtClean="0"/>
          </a:p>
          <a:p>
            <a:r>
              <a:rPr lang="en-US" dirty="0" smtClean="0"/>
              <a:t>Description from “Divine Wind: The History and Science of Hurricanes”, Kerry Emanuel, 2005, Oxford University Press, 296 p.</a:t>
            </a:r>
          </a:p>
          <a:p>
            <a:endParaRPr lang="en-US" b="1" u="sng" dirty="0" smtClean="0"/>
          </a:p>
          <a:p>
            <a:r>
              <a:rPr lang="en-US" b="1" u="sng" dirty="0" smtClean="0"/>
              <a:t>Definitions</a:t>
            </a:r>
          </a:p>
          <a:p>
            <a:r>
              <a:rPr lang="en-US" b="1" dirty="0" smtClean="0"/>
              <a:t>Reconnaissance</a:t>
            </a:r>
            <a:r>
              <a:rPr lang="en-US" dirty="0" smtClean="0"/>
              <a:t> is the military term for the active gathering of information about an enemy, or other conditions, by physical observation (from and for more information see http://en.wikipedia.org/wiki/Reconnaissance). </a:t>
            </a:r>
          </a:p>
          <a:p>
            <a:endParaRPr lang="en-US" dirty="0" smtClean="0"/>
          </a:p>
          <a:p>
            <a:r>
              <a:rPr lang="en-US" dirty="0" smtClean="0"/>
              <a:t>The </a:t>
            </a:r>
            <a:r>
              <a:rPr lang="en-US" b="1" dirty="0" smtClean="0"/>
              <a:t>eye</a:t>
            </a:r>
            <a:r>
              <a:rPr lang="en-US" dirty="0" smtClean="0"/>
              <a:t> is a region of mostly calm weather found at the center of strong tropical cyclones. The eye of a storm is usually circular and typically 25–40–65 kilometers (40 miles) in diameter. It is surrounded by the </a:t>
            </a:r>
            <a:r>
              <a:rPr lang="en-US" b="1" dirty="0" smtClean="0"/>
              <a:t>eyewall</a:t>
            </a:r>
            <a:r>
              <a:rPr lang="en-US" dirty="0" smtClean="0"/>
              <a:t>, where the most severe weather of a cyclone occurs (from and for more information see http://en.wikipedia.org/wiki/Eyewall). </a:t>
            </a:r>
          </a:p>
          <a:p>
            <a:endParaRPr lang="en-US" b="1" dirty="0" smtClean="0"/>
          </a:p>
          <a:p>
            <a:r>
              <a:rPr lang="en-US" b="1" dirty="0" smtClean="0"/>
              <a:t>Cirrus clouds </a:t>
            </a:r>
            <a:r>
              <a:rPr lang="en-US" dirty="0" smtClean="0"/>
              <a:t>are</a:t>
            </a:r>
            <a:r>
              <a:rPr lang="en-US" b="1" dirty="0" smtClean="0"/>
              <a:t> </a:t>
            </a:r>
            <a:r>
              <a:rPr lang="en-US" dirty="0" smtClean="0"/>
              <a:t>thin and often wispy clouds that are the most common form of high-level clouds. Typically found at heights greater than 20,000 feet (6,000 meters), cirrus clouds are composed of ice crystals that originate from the freezing of </a:t>
            </a:r>
            <a:r>
              <a:rPr lang="en-US" dirty="0" err="1" smtClean="0"/>
              <a:t>supercooled</a:t>
            </a:r>
            <a:r>
              <a:rPr lang="en-US" dirty="0" smtClean="0"/>
              <a:t> water droplets (from and for more information see http://weather.about.com/library/glossary/blglossary.htm). </a:t>
            </a:r>
          </a:p>
          <a:p>
            <a:endParaRPr lang="en-US" b="1" dirty="0" smtClean="0"/>
          </a:p>
          <a:p>
            <a:r>
              <a:rPr lang="en-US" b="1" dirty="0" smtClean="0"/>
              <a:t>Cumulonimbus clouds </a:t>
            </a:r>
            <a:r>
              <a:rPr lang="en-US" dirty="0" smtClean="0"/>
              <a:t>are</a:t>
            </a:r>
            <a:r>
              <a:rPr lang="en-US" b="1" dirty="0" smtClean="0"/>
              <a:t> </a:t>
            </a:r>
            <a:r>
              <a:rPr lang="en-US" dirty="0" smtClean="0"/>
              <a:t>large and vertically developed clouds that are fueled by vigorous </a:t>
            </a:r>
            <a:r>
              <a:rPr lang="en-US" b="1" dirty="0" smtClean="0"/>
              <a:t>convective updrafts</a:t>
            </a:r>
            <a:r>
              <a:rPr lang="en-US" dirty="0" smtClean="0"/>
              <a:t> (sometimes in excess 50 knots), the tops of cumulonimbus clouds can easily reach 39,000 feet (12,000 meters) or higher (from and for more information see http://weather.about.com/library/glossary/blglossary.htm). </a:t>
            </a:r>
          </a:p>
          <a:p>
            <a:pPr eaLnBrk="1" hangingPunct="1"/>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21EF4A-5AB6-40AF-B629-529C733FF632}" type="slidenum">
              <a:rPr lang="en-US"/>
              <a:pPr/>
              <a:t>85</a:t>
            </a:fld>
            <a:endParaRPr lang="en-US"/>
          </a:p>
        </p:txBody>
      </p:sp>
      <p:sp>
        <p:nvSpPr>
          <p:cNvPr id="115714" name="Rectangle 2"/>
          <p:cNvSpPr>
            <a:spLocks noRot="1" noChangeArrowheads="1" noTextEdit="1"/>
          </p:cNvSpPr>
          <p:nvPr>
            <p:ph type="sldImg"/>
          </p:nvPr>
        </p:nvSpPr>
        <p:spPr>
          <a:ln/>
        </p:spPr>
      </p:sp>
      <p:sp>
        <p:nvSpPr>
          <p:cNvPr id="115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DF3E68-EF06-4C67-8BB5-2D1114EC0B72}" type="slidenum">
              <a:rPr lang="en-US"/>
              <a:pPr/>
              <a:t>86</a:t>
            </a:fld>
            <a:endParaRPr lang="en-US"/>
          </a:p>
        </p:txBody>
      </p:sp>
      <p:sp>
        <p:nvSpPr>
          <p:cNvPr id="117762" name="Rectangle 2"/>
          <p:cNvSpPr>
            <a:spLocks noRot="1" noChangeArrowheads="1" noTextEdit="1"/>
          </p:cNvSpPr>
          <p:nvPr>
            <p:ph type="sldImg"/>
          </p:nvPr>
        </p:nvSpPr>
        <p:spPr>
          <a:ln/>
        </p:spPr>
      </p:sp>
      <p:sp>
        <p:nvSpPr>
          <p:cNvPr id="117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BDBAE5-F1B0-4B45-94A1-E261EC44BEF5}" type="slidenum">
              <a:rPr lang="en-US"/>
              <a:pPr/>
              <a:t>87</a:t>
            </a:fld>
            <a:endParaRPr lang="en-US"/>
          </a:p>
        </p:txBody>
      </p:sp>
      <p:sp>
        <p:nvSpPr>
          <p:cNvPr id="119810" name="Rectangle 2"/>
          <p:cNvSpPr>
            <a:spLocks noRo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BAEF77-6AC5-4D67-90C2-C0519FA069B8}" type="slidenum">
              <a:rPr lang="en-US"/>
              <a:pPr/>
              <a:t>88</a:t>
            </a:fld>
            <a:endParaRPr lang="en-US"/>
          </a:p>
        </p:txBody>
      </p:sp>
      <p:sp>
        <p:nvSpPr>
          <p:cNvPr id="121858" name="Rectangle 2"/>
          <p:cNvSpPr>
            <a:spLocks noRo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A5848A-0E8B-499A-8A8B-8F1518D7246D}" type="slidenum">
              <a:rPr lang="en-US"/>
              <a:pPr/>
              <a:t>89</a:t>
            </a:fld>
            <a:endParaRPr lang="en-US"/>
          </a:p>
        </p:txBody>
      </p:sp>
      <p:sp>
        <p:nvSpPr>
          <p:cNvPr id="123906" name="Rectangle 2"/>
          <p:cNvSpPr>
            <a:spLocks noRo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08CA4A-7193-44E4-883F-8CE56D728318}" type="slidenum">
              <a:rPr lang="en-US"/>
              <a:pPr/>
              <a:t>90</a:t>
            </a:fld>
            <a:endParaRPr lang="en-US"/>
          </a:p>
        </p:txBody>
      </p:sp>
      <p:sp>
        <p:nvSpPr>
          <p:cNvPr id="125954" name="Rectangle 2"/>
          <p:cNvSpPr>
            <a:spLocks noRo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C56555-D743-46CA-8D2E-44215939D9FA}" type="slidenum">
              <a:rPr lang="en-US"/>
              <a:pPr/>
              <a:t>91</a:t>
            </a:fld>
            <a:endParaRPr lang="en-US"/>
          </a:p>
        </p:txBody>
      </p:sp>
      <p:sp>
        <p:nvSpPr>
          <p:cNvPr id="128002" name="Rectangle 2"/>
          <p:cNvSpPr>
            <a:spLocks noRo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183264-659A-4B95-9B2E-AF2189960BB6}" type="slidenum">
              <a:rPr lang="en-US"/>
              <a:pPr/>
              <a:t>92</a:t>
            </a:fld>
            <a:endParaRPr lang="en-US"/>
          </a:p>
        </p:txBody>
      </p:sp>
      <p:sp>
        <p:nvSpPr>
          <p:cNvPr id="130050" name="Rectangle 2"/>
          <p:cNvSpPr>
            <a:spLocks noRot="1" noChangeArrowheads="1" noTextEdit="1"/>
          </p:cNvSpPr>
          <p:nvPr>
            <p:ph type="sldImg"/>
          </p:nvPr>
        </p:nvSpPr>
        <p:spPr>
          <a:ln/>
        </p:spPr>
      </p:sp>
      <p:sp>
        <p:nvSpPr>
          <p:cNvPr id="130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EF0C55-C4A9-4DFD-9E48-598779951AB4}" type="slidenum">
              <a:rPr lang="en-US"/>
              <a:pPr/>
              <a:t>93</a:t>
            </a:fld>
            <a:endParaRPr lang="en-US"/>
          </a:p>
        </p:txBody>
      </p:sp>
      <p:sp>
        <p:nvSpPr>
          <p:cNvPr id="132098" name="Rectangle 2"/>
          <p:cNvSpPr>
            <a:spLocks noRot="1" noChangeArrowheads="1" noTextEdit="1"/>
          </p:cNvSpPr>
          <p:nvPr>
            <p:ph type="sldImg"/>
          </p:nvPr>
        </p:nvSpPr>
        <p:spPr>
          <a:ln/>
        </p:spPr>
      </p:sp>
      <p:sp>
        <p:nvSpPr>
          <p:cNvPr id="132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3FBFF8-DD20-48C2-85D7-60D589D3DE36}" type="slidenum">
              <a:rPr lang="en-US"/>
              <a:pPr/>
              <a:t>94</a:t>
            </a:fld>
            <a:endParaRPr lang="en-US"/>
          </a:p>
        </p:txBody>
      </p:sp>
      <p:sp>
        <p:nvSpPr>
          <p:cNvPr id="134146" name="Rectangle 2"/>
          <p:cNvSpPr>
            <a:spLocks noRot="1" noChangeArrowheads="1" noTextEdit="1"/>
          </p:cNvSpPr>
          <p:nvPr>
            <p:ph type="sldImg"/>
          </p:nvPr>
        </p:nvSpPr>
        <p:spPr>
          <a:ln/>
        </p:spPr>
      </p:sp>
      <p:sp>
        <p:nvSpPr>
          <p:cNvPr id="134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Astronauts aboard the International Space Station took this digital photograph of the eye of Hurricane Igor at 10:56 Atlantic Daylight Time (13:56 UTC) on September 14, 2010. The storm was a category four hurricane on the Saffir-Simpson scale of intensity. At the time of the image, Igor was centered in the Atlantic Ocean near 18°N 52°W and slowly moving west-northwest at 11 kilometers (7 miles) per hour, according to the U.S. National Hurricane Center. Maximum sustained winds of 213 km (132 mi.) per hour, with gusts to 259 km (161 mi.) per hour. Credit: NASA</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pPr/>
              <a:t>9</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7CF1B5-3540-4389-93F2-1B5B2EDB3F8C}" type="slidenum">
              <a:rPr lang="en-US"/>
              <a:pPr/>
              <a:t>95</a:t>
            </a:fld>
            <a:endParaRPr lang="en-US"/>
          </a:p>
        </p:txBody>
      </p:sp>
      <p:sp>
        <p:nvSpPr>
          <p:cNvPr id="136194" name="Rectangle 2"/>
          <p:cNvSpPr>
            <a:spLocks noRo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DAB142-C666-445B-ADBD-CC75B44551DF}" type="slidenum">
              <a:rPr lang="en-US"/>
              <a:pPr/>
              <a:t>96</a:t>
            </a:fld>
            <a:endParaRPr lang="en-US"/>
          </a:p>
        </p:txBody>
      </p:sp>
      <p:sp>
        <p:nvSpPr>
          <p:cNvPr id="138242" name="Rectangle 2"/>
          <p:cNvSpPr>
            <a:spLocks noRo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9121A6-0E73-4D83-A1AF-F0914AF6AB2D}" type="slidenum">
              <a:rPr lang="en-US"/>
              <a:pPr/>
              <a:t>97</a:t>
            </a:fld>
            <a:endParaRPr lang="en-US"/>
          </a:p>
        </p:txBody>
      </p:sp>
      <p:sp>
        <p:nvSpPr>
          <p:cNvPr id="140290" name="Rectangle 2"/>
          <p:cNvSpPr>
            <a:spLocks noRo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5B8B0D-E97F-4206-B10F-926D9CB8376C}" type="slidenum">
              <a:rPr lang="en-US"/>
              <a:pPr/>
              <a:t>98</a:t>
            </a:fld>
            <a:endParaRPr lang="en-US"/>
          </a:p>
        </p:txBody>
      </p:sp>
      <p:sp>
        <p:nvSpPr>
          <p:cNvPr id="142338" name="Rectangle 2"/>
          <p:cNvSpPr>
            <a:spLocks noRot="1" noChangeArrowheads="1" noTextEdit="1"/>
          </p:cNvSpPr>
          <p:nvPr>
            <p:ph type="sldImg"/>
          </p:nvPr>
        </p:nvSpPr>
        <p:spPr>
          <a:ln/>
        </p:spPr>
      </p:sp>
      <p:sp>
        <p:nvSpPr>
          <p:cNvPr id="142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C6B80C36-5D44-45AF-837F-93B34C22AF3D}" type="slidenum">
              <a:rPr lang="en-US" smtClean="0"/>
              <a:pPr/>
              <a:t>10</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eye of Hurricane Emilia over the eastern North Pacific ocean,</a:t>
            </a:r>
            <a:r>
              <a:rPr lang="en-US" baseline="0" dirty="0" smtClean="0"/>
              <a:t> as seen from directly above by the crew of the space shuttle Columbia on July 19</a:t>
            </a:r>
            <a:r>
              <a:rPr lang="en-US" baseline="30000" dirty="0" smtClean="0"/>
              <a:t>th</a:t>
            </a:r>
            <a:r>
              <a:rPr lang="en-US" baseline="0" dirty="0" smtClean="0"/>
              <a:t>, 1994. At this time, Emilia had maximum sustained winds of 155 miles per hour. </a:t>
            </a:r>
            <a:r>
              <a:rPr lang="en-US" dirty="0" smtClean="0"/>
              <a:t>Looking at the eye from above is like staring down the middle of a bathtub whirlpool, except that the boundaries are made of cloud</a:t>
            </a:r>
            <a:r>
              <a:rPr lang="en-US" baseline="0" dirty="0" smtClean="0"/>
              <a:t> and</a:t>
            </a:r>
            <a:r>
              <a:rPr lang="en-US" dirty="0" smtClean="0"/>
              <a:t> the “funnel” comes to an abrupt end at the sea surface.  The eyewall is visible as the stadium of thick, white cloud surrounding the eye.  This is where the strongest winds and heaviest rains are found.  Unlike the bathtub whirlpool, the air inside the eyewall is going up, not down, as it swirls around the eye.  There are spiral </a:t>
            </a:r>
            <a:r>
              <a:rPr lang="en-US" b="1" dirty="0" smtClean="0"/>
              <a:t>striations</a:t>
            </a:r>
            <a:r>
              <a:rPr lang="en-US" dirty="0" smtClean="0"/>
              <a:t> along the inner edge of the eyewall and two big swirling </a:t>
            </a:r>
            <a:r>
              <a:rPr lang="en-US" b="1" dirty="0" smtClean="0"/>
              <a:t>eddies</a:t>
            </a:r>
            <a:r>
              <a:rPr lang="en-US" dirty="0" smtClean="0"/>
              <a:t> in the low clouds at the base of the eye.  No mere photograph can do justice to the sensation of being inside the eye of a hurricane.  Imagine a Roman coliseum 20 miles wide and 10 miles high, with a cascade of ice crystals falling along the coliseum’s blinding white walls.</a:t>
            </a:r>
          </a:p>
          <a:p>
            <a:endParaRPr lang="en-US" dirty="0" smtClean="0"/>
          </a:p>
          <a:p>
            <a:r>
              <a:rPr lang="en-US" dirty="0" smtClean="0"/>
              <a:t>Image: The eye of Hurricane Emilia over the eastern North Pacific on July 19, 1994, at 19:33 GMT.  Credit: NASA Johnson Space Center Digital Image Collection. </a:t>
            </a:r>
          </a:p>
          <a:p>
            <a:endParaRPr lang="en-US" dirty="0" smtClean="0"/>
          </a:p>
          <a:p>
            <a:r>
              <a:rPr lang="en-US" dirty="0" smtClean="0"/>
              <a:t>Description from “Divine Wind: The History and Science of Hurricanes”, Kerry Emanuel, 2005, Oxford University Press, 296 p.</a:t>
            </a:r>
          </a:p>
          <a:p>
            <a:endParaRPr lang="en-US" dirty="0" smtClean="0"/>
          </a:p>
          <a:p>
            <a:r>
              <a:rPr lang="en-US" b="1" u="sng" dirty="0" smtClean="0"/>
              <a:t>Definitions</a:t>
            </a:r>
          </a:p>
          <a:p>
            <a:r>
              <a:rPr lang="en-US" b="1" dirty="0" smtClean="0"/>
              <a:t>Striations </a:t>
            </a:r>
            <a:r>
              <a:rPr lang="en-US" dirty="0" smtClean="0"/>
              <a:t>are</a:t>
            </a:r>
            <a:r>
              <a:rPr lang="en-US" b="1" dirty="0" smtClean="0"/>
              <a:t> </a:t>
            </a:r>
            <a:r>
              <a:rPr lang="en-US" dirty="0" smtClean="0"/>
              <a:t>grooves or channels in cloud formations, arranged parallel to the flow of air and therefore depicting the airflow relative to the parent cloud. Striations often reveal the presence of rotation, as in the barber pole or "corkscrew" effect often observed with the rotating updraft of an Low Precipitation (LP) storm (from http://www.srh.weather.gov/srh/jetstream/append/glossary_s.htm).</a:t>
            </a:r>
          </a:p>
          <a:p>
            <a:endParaRPr lang="en-US" dirty="0" smtClean="0"/>
          </a:p>
          <a:p>
            <a:r>
              <a:rPr lang="en-US" b="1" dirty="0" smtClean="0"/>
              <a:t>Eddies </a:t>
            </a:r>
            <a:r>
              <a:rPr lang="en-US" dirty="0" smtClean="0"/>
              <a:t>are water or air currents flowing in circular patterns (from </a:t>
            </a:r>
            <a:r>
              <a:rPr lang="en-US" dirty="0" smtClean="0">
                <a:hlinkClick r:id="rId3"/>
              </a:rPr>
              <a:t>www.terrax.org/sailing/glossary/ge.aspx</a:t>
            </a:r>
            <a:r>
              <a:rPr lang="en-US" dirty="0" smtClean="0"/>
              <a:t>). </a:t>
            </a:r>
          </a:p>
          <a:p>
            <a:endParaRPr lang="en-US" dirty="0" smtClean="0"/>
          </a:p>
          <a:p>
            <a:endParaRPr lang="en-US" b="1"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88701B33-9208-4969-A286-366ED0A4F0E8}" type="slidenum">
              <a:rPr lang="en-US" smtClean="0"/>
              <a:pPr/>
              <a:t>12</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r>
              <a:rPr lang="en-US" dirty="0" smtClean="0"/>
              <a:t>The eye of Hurricane Georges in this photo taken from a reconnaissance aircraft gives some impression of a hurricane’s eye. </a:t>
            </a:r>
          </a:p>
          <a:p>
            <a:endParaRPr lang="en-US" dirty="0" smtClean="0"/>
          </a:p>
          <a:p>
            <a:r>
              <a:rPr lang="en-US" dirty="0" smtClean="0"/>
              <a:t>However impressive a hurricane’s visual appearance, it is the instruments aboard satellites and aircraft that reveal the essence of a hurricane’s structure and inner workings.  In the early days of aircraft reconnaissance, the crew estimated wind speeds by looking down and noting how rough the sea appeared.  Today, a sophisticated array of instruments automatically collects large quantities of high-quality data, which are taken back to laboratories and analyzed.</a:t>
            </a:r>
          </a:p>
          <a:p>
            <a:endParaRPr lang="en-US" dirty="0" smtClean="0"/>
          </a:p>
          <a:p>
            <a:r>
              <a:rPr lang="en-US" dirty="0" smtClean="0"/>
              <a:t>Image:  The eye of Hurricane Georges in photo taken from a reconnaissance aircraft. The eyewall at right is casting a shadow across part of the eyewall ahead. Credit: Michael Black, Hurricane Research Division, NOAA-AOML, Miami, Florida. </a:t>
            </a:r>
          </a:p>
          <a:p>
            <a:endParaRPr lang="en-US" dirty="0" smtClean="0"/>
          </a:p>
          <a:p>
            <a:r>
              <a:rPr lang="en-US" dirty="0" smtClean="0"/>
              <a:t>Description from “Divine Wind: The History and Science of Hurricanes”, Kerry Emanuel, 2005, Oxford University Press, 296 p.</a:t>
            </a: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86F3AAB-CBEA-4B83-B5DE-B2CE91658836}" type="slidenum">
              <a:rPr lang="en-US" smtClean="0"/>
              <a:pPr/>
              <a:t>13</a:t>
            </a:fld>
            <a:endParaRPr lang="en-US" smtClean="0"/>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5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pPr/>
              <a:t>3/15/2013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7315F2-13BA-478B-9B7B-600BB2D17F61}" type="datetimeFigureOut">
              <a:rPr lang="en-US" smtClean="0"/>
              <a:pPr/>
              <a:t>3/15/2013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7315F2-13BA-478B-9B7B-600BB2D17F61}" type="datetimeFigureOut">
              <a:rPr lang="en-US" smtClean="0"/>
              <a:pPr/>
              <a:t>3/15/2013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D49BABF-F942-45AC-A6B0-B4B9C946020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4D97CE4-62F4-4FC4-B0D2-F260BD3EACC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pPr/>
              <a:t>3/15/2013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7315F2-13BA-478B-9B7B-600BB2D17F61}" type="datetimeFigureOut">
              <a:rPr lang="en-US" smtClean="0"/>
              <a:pPr/>
              <a:t>3/15/2013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7315F2-13BA-478B-9B7B-600BB2D17F61}" type="datetimeFigureOut">
              <a:rPr lang="en-US" smtClean="0"/>
              <a:pPr/>
              <a:t>3/15/2013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7315F2-13BA-478B-9B7B-600BB2D17F61}" type="datetimeFigureOut">
              <a:rPr lang="en-US" smtClean="0"/>
              <a:pPr/>
              <a:t>3/15/2013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7315F2-13BA-478B-9B7B-600BB2D17F61}" type="datetimeFigureOut">
              <a:rPr lang="en-US" smtClean="0"/>
              <a:pPr/>
              <a:t>3/15/2013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7315F2-13BA-478B-9B7B-600BB2D17F61}" type="datetimeFigureOut">
              <a:rPr lang="en-US" smtClean="0"/>
              <a:pPr/>
              <a:t>3/15/2013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pPr/>
              <a:t>3/15/2013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pPr/>
              <a:t>3/15/2013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315F2-13BA-478B-9B7B-600BB2D17F61}" type="datetimeFigureOut">
              <a:rPr lang="en-US" smtClean="0"/>
              <a:pPr/>
              <a:t>3/15/2013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AEEE9-66C9-4F10-BE9D-5193EC1E1DB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5"/>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5"/>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1.png"/><Relationship Id="rId4" Type="http://schemas.openxmlformats.org/officeDocument/2006/relationships/oleObject" Target="../embeddings/oleObject4.bin"/></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9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9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9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9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9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C:\Users\Kerry Emaanuel\hurrbook\Art\backhuysen.jpg"/>
          <p:cNvPicPr>
            <a:picLocks noChangeAspect="1" noChangeArrowheads="1"/>
          </p:cNvPicPr>
          <p:nvPr/>
        </p:nvPicPr>
        <p:blipFill>
          <a:blip r:embed="rId3" cstate="print"/>
          <a:srcRect/>
          <a:stretch>
            <a:fillRect/>
          </a:stretch>
        </p:blipFill>
        <p:spPr bwMode="auto">
          <a:xfrm>
            <a:off x="0" y="0"/>
            <a:ext cx="9148763" cy="6858000"/>
          </a:xfrm>
          <a:prstGeom prst="rect">
            <a:avLst/>
          </a:prstGeom>
          <a:noFill/>
          <a:ln w="9525">
            <a:noFill/>
            <a:miter lim="800000"/>
            <a:headEnd/>
            <a:tailEnd/>
          </a:ln>
        </p:spPr>
      </p:pic>
      <p:sp>
        <p:nvSpPr>
          <p:cNvPr id="2050" name="Rectangle 2"/>
          <p:cNvSpPr>
            <a:spLocks noGrp="1" noChangeArrowheads="1"/>
          </p:cNvSpPr>
          <p:nvPr>
            <p:ph type="ctrTitle"/>
          </p:nvPr>
        </p:nvSpPr>
        <p:spPr>
          <a:xfrm>
            <a:off x="762000" y="914400"/>
            <a:ext cx="7696200" cy="1924050"/>
          </a:xfrm>
        </p:spPr>
        <p:txBody>
          <a:bodyPr/>
          <a:lstStyle/>
          <a:p>
            <a:pPr eaLnBrk="1" hangingPunct="1">
              <a:defRPr/>
            </a:pPr>
            <a:r>
              <a:rPr lang="en-US" sz="4000" b="1" dirty="0" smtClean="0">
                <a:solidFill>
                  <a:srgbClr val="FFFF00"/>
                </a:solidFill>
                <a:effectLst>
                  <a:outerShdw blurRad="38100" dist="38100" dir="2700000" algn="tl">
                    <a:srgbClr val="C0C0C0"/>
                  </a:outerShdw>
                </a:effectLst>
              </a:rPr>
              <a:t>Introduction to Tropical Cyclones</a:t>
            </a:r>
            <a:endParaRPr lang="en-US" sz="4000" b="1" dirty="0" smtClean="0">
              <a:solidFill>
                <a:srgbClr val="FFFF00"/>
              </a:solidFill>
              <a:effectLst>
                <a:outerShdw blurRad="38100" dist="38100" dir="2700000" algn="tl">
                  <a:srgbClr val="C0C0C0"/>
                </a:outerShdw>
              </a:effectLst>
            </a:endParaRPr>
          </a:p>
        </p:txBody>
      </p:sp>
      <p:sp>
        <p:nvSpPr>
          <p:cNvPr id="3076" name="Rectangle 3"/>
          <p:cNvSpPr>
            <a:spLocks noGrp="1" noChangeArrowheads="1"/>
          </p:cNvSpPr>
          <p:nvPr>
            <p:ph type="subTitle" idx="1"/>
          </p:nvPr>
        </p:nvSpPr>
        <p:spPr/>
        <p:txBody>
          <a:bodyPr/>
          <a:lstStyle/>
          <a:p>
            <a:pPr eaLnBrk="1" hangingPunct="1">
              <a:lnSpc>
                <a:spcPct val="80000"/>
              </a:lnSpc>
            </a:pPr>
            <a:r>
              <a:rPr lang="en-US" sz="2400" dirty="0" smtClean="0">
                <a:solidFill>
                  <a:srgbClr val="FFFF00"/>
                </a:solidFill>
              </a:rPr>
              <a:t>Kerry Emanuel</a:t>
            </a:r>
          </a:p>
          <a:p>
            <a:pPr eaLnBrk="1" hangingPunct="1">
              <a:lnSpc>
                <a:spcPct val="80000"/>
              </a:lnSpc>
            </a:pPr>
            <a:r>
              <a:rPr lang="en-US" sz="2400" dirty="0" smtClean="0">
                <a:solidFill>
                  <a:srgbClr val="FFFF00"/>
                </a:solidFill>
              </a:rPr>
              <a:t>Program in Atmospheres, Oceans, and Climate</a:t>
            </a:r>
          </a:p>
          <a:p>
            <a:pPr eaLnBrk="1" hangingPunct="1">
              <a:lnSpc>
                <a:spcPct val="80000"/>
              </a:lnSpc>
            </a:pPr>
            <a:r>
              <a:rPr lang="en-US" sz="2400" dirty="0" smtClean="0">
                <a:solidFill>
                  <a:srgbClr val="FFFF00"/>
                </a:solidFill>
              </a:rPr>
              <a:t>Massachusetts Institute of Technology</a:t>
            </a:r>
            <a:br>
              <a:rPr lang="en-US" sz="2400" dirty="0" smtClean="0">
                <a:solidFill>
                  <a:srgbClr val="FFFF00"/>
                </a:solidFill>
              </a:rPr>
            </a:br>
            <a:endParaRPr lang="en-US" sz="2400" dirty="0" smtClean="0">
              <a:solidFill>
                <a:srgbClr val="FFFF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0000"/>
          </a:schemeClr>
        </a:solidFill>
        <a:effectLst/>
      </p:bgPr>
    </p:bg>
    <p:spTree>
      <p:nvGrpSpPr>
        <p:cNvPr id="1" name=""/>
        <p:cNvGrpSpPr/>
        <p:nvPr/>
      </p:nvGrpSpPr>
      <p:grpSpPr>
        <a:xfrm>
          <a:off x="0" y="0"/>
          <a:ext cx="0" cy="0"/>
          <a:chOff x="0" y="0"/>
          <a:chExt cx="0" cy="0"/>
        </a:xfrm>
      </p:grpSpPr>
      <p:pic>
        <p:nvPicPr>
          <p:cNvPr id="19458" name="Picture 4" descr="fig2"/>
          <p:cNvPicPr>
            <a:picLocks noChangeAspect="1" noChangeArrowheads="1"/>
          </p:cNvPicPr>
          <p:nvPr/>
        </p:nvPicPr>
        <p:blipFill>
          <a:blip r:embed="rId3" cstate="print"/>
          <a:srcRect/>
          <a:stretch>
            <a:fillRect/>
          </a:stretch>
        </p:blipFill>
        <p:spPr bwMode="auto">
          <a:xfrm>
            <a:off x="1447800" y="836751"/>
            <a:ext cx="6172200" cy="6021249"/>
          </a:xfrm>
          <a:prstGeom prst="rect">
            <a:avLst/>
          </a:prstGeom>
          <a:noFill/>
          <a:ln w="9525">
            <a:noFill/>
            <a:miter lim="800000"/>
            <a:headEnd/>
            <a:tailEnd/>
          </a:ln>
        </p:spPr>
      </p:pic>
      <p:sp>
        <p:nvSpPr>
          <p:cNvPr id="3" name="TextBox 2"/>
          <p:cNvSpPr txBox="1"/>
          <p:nvPr/>
        </p:nvSpPr>
        <p:spPr>
          <a:xfrm>
            <a:off x="1524000" y="0"/>
            <a:ext cx="6096000" cy="523220"/>
          </a:xfrm>
          <a:prstGeom prst="rect">
            <a:avLst/>
          </a:prstGeom>
          <a:noFill/>
        </p:spPr>
        <p:txBody>
          <a:bodyPr wrap="square" rtlCol="0">
            <a:spAutoFit/>
          </a:bodyPr>
          <a:lstStyle/>
          <a:p>
            <a:pPr algn="ctr"/>
            <a:r>
              <a:rPr lang="en-US" sz="2800" dirty="0" err="1" smtClean="0">
                <a:solidFill>
                  <a:srgbClr val="0000FF"/>
                </a:solidFill>
              </a:rPr>
              <a:t>Emelia</a:t>
            </a:r>
            <a:r>
              <a:rPr lang="en-US" sz="2800" dirty="0" smtClean="0">
                <a:solidFill>
                  <a:srgbClr val="0000FF"/>
                </a:solidFill>
              </a:rPr>
              <a:t>, 1994</a:t>
            </a:r>
            <a:endParaRPr lang="en-US" sz="2800" dirty="0">
              <a:solidFill>
                <a:srgbClr val="0000FF"/>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11266" name="Picture 2" descr="4243"/>
          <p:cNvPicPr>
            <a:picLocks noChangeAspect="1" noChangeArrowheads="1"/>
          </p:cNvPicPr>
          <p:nvPr/>
        </p:nvPicPr>
        <p:blipFill>
          <a:blip r:embed="rId2" cstate="print"/>
          <a:srcRect/>
          <a:stretch>
            <a:fillRect/>
          </a:stretch>
        </p:blipFill>
        <p:spPr bwMode="auto">
          <a:xfrm>
            <a:off x="609600" y="228600"/>
            <a:ext cx="7772400" cy="6178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fig2"/>
          <p:cNvPicPr>
            <a:picLocks noGrp="1" noChangeAspect="1" noChangeArrowheads="1"/>
          </p:cNvPicPr>
          <p:nvPr>
            <p:ph idx="4294967295"/>
          </p:nvPr>
        </p:nvPicPr>
        <p:blipFill>
          <a:blip r:embed="rId3" cstate="print"/>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IMG_1011"/>
          <p:cNvPicPr>
            <a:picLocks noGrp="1" noChangeAspect="1" noChangeArrowheads="1"/>
          </p:cNvPicPr>
          <p:nvPr>
            <p:ph idx="4294967295"/>
          </p:nvPr>
        </p:nvPicPr>
        <p:blipFill>
          <a:blip r:embed="rId3" cstate="print"/>
          <a:srcRect/>
          <a:stretch>
            <a:fillRect/>
          </a:stretch>
        </p:blipFill>
        <p:spPr>
          <a:xfrm>
            <a:off x="0" y="11113"/>
            <a:ext cx="9144000" cy="6858000"/>
          </a:xfr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65000"/>
            <a:alpha val="63000"/>
          </a:schemeClr>
        </a:solidFill>
        <a:effectLst/>
      </p:bgPr>
    </p:bg>
    <p:spTree>
      <p:nvGrpSpPr>
        <p:cNvPr id="1" name=""/>
        <p:cNvGrpSpPr/>
        <p:nvPr/>
      </p:nvGrpSpPr>
      <p:grpSpPr>
        <a:xfrm>
          <a:off x="0" y="0"/>
          <a:ext cx="0" cy="0"/>
          <a:chOff x="0" y="0"/>
          <a:chExt cx="0" cy="0"/>
        </a:xfrm>
      </p:grpSpPr>
      <p:pic>
        <p:nvPicPr>
          <p:cNvPr id="16386" name="Picture 2" descr="240_15"/>
          <p:cNvPicPr>
            <a:picLocks noChangeAspect="1" noChangeArrowheads="1"/>
          </p:cNvPicPr>
          <p:nvPr/>
        </p:nvPicPr>
        <p:blipFill>
          <a:blip r:embed="rId2" cstate="print"/>
          <a:srcRect/>
          <a:stretch>
            <a:fillRect/>
          </a:stretch>
        </p:blipFill>
        <p:spPr bwMode="auto">
          <a:xfrm>
            <a:off x="0" y="295275"/>
            <a:ext cx="9144000" cy="6267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50000"/>
            <a:alpha val="79000"/>
          </a:schemeClr>
        </a:solidFill>
        <a:effectLst/>
      </p:bgPr>
    </p:bg>
    <p:spTree>
      <p:nvGrpSpPr>
        <p:cNvPr id="1" name=""/>
        <p:cNvGrpSpPr/>
        <p:nvPr/>
      </p:nvGrpSpPr>
      <p:grpSpPr>
        <a:xfrm>
          <a:off x="0" y="0"/>
          <a:ext cx="0" cy="0"/>
          <a:chOff x="0" y="0"/>
          <a:chExt cx="0" cy="0"/>
        </a:xfrm>
      </p:grpSpPr>
      <p:pic>
        <p:nvPicPr>
          <p:cNvPr id="17410" name="Picture 2" descr="243_23"/>
          <p:cNvPicPr>
            <a:picLocks noChangeAspect="1" noChangeArrowheads="1"/>
          </p:cNvPicPr>
          <p:nvPr/>
        </p:nvPicPr>
        <p:blipFill>
          <a:blip r:embed="rId2" cstate="print"/>
          <a:srcRect/>
          <a:stretch>
            <a:fillRect/>
          </a:stretch>
        </p:blipFill>
        <p:spPr bwMode="auto">
          <a:xfrm>
            <a:off x="0" y="322263"/>
            <a:ext cx="9144000" cy="6215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39000"/>
          </a:schemeClr>
        </a:solidFill>
        <a:effectLst/>
      </p:bgPr>
    </p:bg>
    <p:spTree>
      <p:nvGrpSpPr>
        <p:cNvPr id="1" name=""/>
        <p:cNvGrpSpPr/>
        <p:nvPr/>
      </p:nvGrpSpPr>
      <p:grpSpPr>
        <a:xfrm>
          <a:off x="0" y="0"/>
          <a:ext cx="0" cy="0"/>
          <a:chOff x="0" y="0"/>
          <a:chExt cx="0" cy="0"/>
        </a:xfrm>
      </p:grpSpPr>
      <p:pic>
        <p:nvPicPr>
          <p:cNvPr id="18434" name="Picture 3" descr="g13sea-eye2titlen"/>
          <p:cNvPicPr>
            <a:picLocks noChangeAspect="1" noChangeArrowheads="1"/>
          </p:cNvPicPr>
          <p:nvPr/>
        </p:nvPicPr>
        <p:blipFill>
          <a:blip r:embed="rId2" cstate="print"/>
          <a:srcRect/>
          <a:stretch>
            <a:fillRect/>
          </a:stretch>
        </p:blipFill>
        <p:spPr bwMode="auto">
          <a:xfrm>
            <a:off x="0" y="482600"/>
            <a:ext cx="9144000" cy="5880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ig2"/>
          <p:cNvPicPr>
            <a:picLocks noGrp="1" noChangeAspect="1" noChangeArrowheads="1"/>
          </p:cNvPicPr>
          <p:nvPr>
            <p:ph idx="4294967295"/>
          </p:nvPr>
        </p:nvPicPr>
        <p:blipFill>
          <a:blip r:embed="rId3" cstate="print"/>
          <a:srcRect r="17828"/>
          <a:stretch>
            <a:fillRect/>
          </a:stretch>
        </p:blipFill>
        <p:spPr>
          <a:xfrm>
            <a:off x="1600200" y="920750"/>
            <a:ext cx="6315075" cy="5937250"/>
          </a:xfrm>
          <a:noFill/>
        </p:spPr>
      </p:pic>
      <p:sp>
        <p:nvSpPr>
          <p:cNvPr id="19459" name="Text Box 3"/>
          <p:cNvSpPr txBox="1">
            <a:spLocks noChangeArrowheads="1"/>
          </p:cNvSpPr>
          <p:nvPr/>
        </p:nvSpPr>
        <p:spPr bwMode="auto">
          <a:xfrm>
            <a:off x="2286000" y="381000"/>
            <a:ext cx="5029200" cy="369332"/>
          </a:xfrm>
          <a:prstGeom prst="rect">
            <a:avLst/>
          </a:prstGeom>
          <a:noFill/>
          <a:ln w="9525">
            <a:noFill/>
            <a:miter lim="800000"/>
            <a:headEnd/>
            <a:tailEnd/>
          </a:ln>
        </p:spPr>
        <p:txBody>
          <a:bodyPr>
            <a:spAutoFit/>
          </a:bodyPr>
          <a:lstStyle/>
          <a:p>
            <a:pPr algn="ctr">
              <a:spcBef>
                <a:spcPct val="50000"/>
              </a:spcBef>
            </a:pPr>
            <a:r>
              <a:rPr lang="en-US" dirty="0">
                <a:solidFill>
                  <a:srgbClr val="0033CC"/>
                </a:solidFill>
              </a:rPr>
              <a:t>Airborne Radar: Horizontal Map</a:t>
            </a:r>
          </a:p>
        </p:txBody>
      </p:sp>
      <p:sp>
        <p:nvSpPr>
          <p:cNvPr id="19460" name="Text Box 4"/>
          <p:cNvSpPr txBox="1">
            <a:spLocks noChangeArrowheads="1"/>
          </p:cNvSpPr>
          <p:nvPr/>
        </p:nvSpPr>
        <p:spPr bwMode="auto">
          <a:xfrm>
            <a:off x="152400" y="3733800"/>
            <a:ext cx="1371600" cy="457200"/>
          </a:xfrm>
          <a:prstGeom prst="rect">
            <a:avLst/>
          </a:prstGeom>
          <a:noFill/>
          <a:ln w="9525">
            <a:noFill/>
            <a:miter lim="800000"/>
            <a:headEnd/>
            <a:tailEnd/>
          </a:ln>
        </p:spPr>
        <p:txBody>
          <a:bodyPr>
            <a:spAutoFit/>
          </a:bodyPr>
          <a:lstStyle/>
          <a:p>
            <a:pPr>
              <a:spcBef>
                <a:spcPct val="50000"/>
              </a:spcBef>
            </a:pPr>
            <a:r>
              <a:rPr lang="en-US"/>
              <a:t>360 km</a:t>
            </a:r>
          </a:p>
        </p:txBody>
      </p:sp>
      <p:sp>
        <p:nvSpPr>
          <p:cNvPr id="19461" name="Line 5"/>
          <p:cNvSpPr>
            <a:spLocks noChangeShapeType="1"/>
          </p:cNvSpPr>
          <p:nvPr/>
        </p:nvSpPr>
        <p:spPr bwMode="auto">
          <a:xfrm>
            <a:off x="838200" y="4572000"/>
            <a:ext cx="46038" cy="1981200"/>
          </a:xfrm>
          <a:prstGeom prst="line">
            <a:avLst/>
          </a:prstGeom>
          <a:noFill/>
          <a:ln w="38100">
            <a:solidFill>
              <a:schemeClr val="tx1"/>
            </a:solidFill>
            <a:round/>
            <a:headEnd/>
            <a:tailEnd type="triangle" w="med" len="med"/>
          </a:ln>
        </p:spPr>
        <p:txBody>
          <a:bodyPr/>
          <a:lstStyle/>
          <a:p>
            <a:endParaRPr lang="en-US"/>
          </a:p>
        </p:txBody>
      </p:sp>
      <p:sp>
        <p:nvSpPr>
          <p:cNvPr id="19462" name="Line 6"/>
          <p:cNvSpPr>
            <a:spLocks noChangeShapeType="1"/>
          </p:cNvSpPr>
          <p:nvPr/>
        </p:nvSpPr>
        <p:spPr bwMode="auto">
          <a:xfrm flipV="1">
            <a:off x="838200" y="1066800"/>
            <a:ext cx="0" cy="2667000"/>
          </a:xfrm>
          <a:prstGeom prst="line">
            <a:avLst/>
          </a:prstGeom>
          <a:noFill/>
          <a:ln w="38100">
            <a:solidFill>
              <a:schemeClr val="tx1"/>
            </a:solidFill>
            <a:round/>
            <a:headEnd/>
            <a:tailEnd type="triangle" w="med" len="med"/>
          </a:ln>
        </p:spPr>
        <p:txBody>
          <a:bodyPr/>
          <a:lstStyle/>
          <a:p>
            <a:endParaRPr lang="en-US"/>
          </a:p>
        </p:txBody>
      </p:sp>
      <p:sp>
        <p:nvSpPr>
          <p:cNvPr id="19463" name="TextBox 6"/>
          <p:cNvSpPr txBox="1">
            <a:spLocks noChangeArrowheads="1"/>
          </p:cNvSpPr>
          <p:nvPr/>
        </p:nvSpPr>
        <p:spPr bwMode="auto">
          <a:xfrm>
            <a:off x="304800" y="4114800"/>
            <a:ext cx="1295400" cy="369888"/>
          </a:xfrm>
          <a:prstGeom prst="rect">
            <a:avLst/>
          </a:prstGeom>
          <a:noFill/>
          <a:ln w="9525">
            <a:noFill/>
            <a:miter lim="800000"/>
            <a:headEnd/>
            <a:tailEnd/>
          </a:ln>
        </p:spPr>
        <p:txBody>
          <a:bodyPr>
            <a:spAutoFit/>
          </a:bodyPr>
          <a:lstStyle/>
          <a:p>
            <a:r>
              <a:rPr lang="en-US" sz="1800"/>
              <a:t>(220 mi)</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ig2"/>
          <p:cNvPicPr>
            <a:picLocks noGrp="1" noChangeAspect="1" noChangeArrowheads="1"/>
          </p:cNvPicPr>
          <p:nvPr>
            <p:ph idx="4294967295"/>
          </p:nvPr>
        </p:nvPicPr>
        <p:blipFill>
          <a:blip r:embed="rId3" cstate="print"/>
          <a:srcRect b="20731"/>
          <a:stretch>
            <a:fillRect/>
          </a:stretch>
        </p:blipFill>
        <p:spPr>
          <a:xfrm>
            <a:off x="990600" y="609600"/>
            <a:ext cx="8153400" cy="5014913"/>
          </a:xfrm>
          <a:noFill/>
        </p:spPr>
      </p:pic>
      <p:sp>
        <p:nvSpPr>
          <p:cNvPr id="20483" name="Text Box 3"/>
          <p:cNvSpPr txBox="1">
            <a:spLocks noChangeArrowheads="1"/>
          </p:cNvSpPr>
          <p:nvPr/>
        </p:nvSpPr>
        <p:spPr bwMode="auto">
          <a:xfrm>
            <a:off x="4495800" y="5867400"/>
            <a:ext cx="1371600" cy="457200"/>
          </a:xfrm>
          <a:prstGeom prst="rect">
            <a:avLst/>
          </a:prstGeom>
          <a:noFill/>
          <a:ln w="9525">
            <a:noFill/>
            <a:miter lim="800000"/>
            <a:headEnd/>
            <a:tailEnd/>
          </a:ln>
        </p:spPr>
        <p:txBody>
          <a:bodyPr>
            <a:spAutoFit/>
          </a:bodyPr>
          <a:lstStyle/>
          <a:p>
            <a:pPr>
              <a:spcBef>
                <a:spcPct val="50000"/>
              </a:spcBef>
            </a:pPr>
            <a:r>
              <a:rPr lang="en-US"/>
              <a:t>120 km</a:t>
            </a:r>
          </a:p>
        </p:txBody>
      </p:sp>
      <p:sp>
        <p:nvSpPr>
          <p:cNvPr id="20484" name="Text Box 4"/>
          <p:cNvSpPr txBox="1">
            <a:spLocks noChangeArrowheads="1"/>
          </p:cNvSpPr>
          <p:nvPr/>
        </p:nvSpPr>
        <p:spPr bwMode="auto">
          <a:xfrm>
            <a:off x="0" y="2667000"/>
            <a:ext cx="1143000" cy="457200"/>
          </a:xfrm>
          <a:prstGeom prst="rect">
            <a:avLst/>
          </a:prstGeom>
          <a:noFill/>
          <a:ln w="9525">
            <a:noFill/>
            <a:miter lim="800000"/>
            <a:headEnd/>
            <a:tailEnd/>
          </a:ln>
        </p:spPr>
        <p:txBody>
          <a:bodyPr>
            <a:spAutoFit/>
          </a:bodyPr>
          <a:lstStyle/>
          <a:p>
            <a:pPr>
              <a:spcBef>
                <a:spcPct val="50000"/>
              </a:spcBef>
            </a:pPr>
            <a:r>
              <a:rPr lang="en-US"/>
              <a:t>20 km</a:t>
            </a:r>
          </a:p>
        </p:txBody>
      </p:sp>
      <p:sp>
        <p:nvSpPr>
          <p:cNvPr id="20485" name="Line 5"/>
          <p:cNvSpPr>
            <a:spLocks noChangeShapeType="1"/>
          </p:cNvSpPr>
          <p:nvPr/>
        </p:nvSpPr>
        <p:spPr bwMode="auto">
          <a:xfrm>
            <a:off x="5715000" y="6096000"/>
            <a:ext cx="3276600" cy="0"/>
          </a:xfrm>
          <a:prstGeom prst="line">
            <a:avLst/>
          </a:prstGeom>
          <a:noFill/>
          <a:ln w="38100">
            <a:solidFill>
              <a:schemeClr val="tx1"/>
            </a:solidFill>
            <a:round/>
            <a:headEnd/>
            <a:tailEnd type="triangle" w="med" len="med"/>
          </a:ln>
        </p:spPr>
        <p:txBody>
          <a:bodyPr/>
          <a:lstStyle/>
          <a:p>
            <a:endParaRPr lang="en-US"/>
          </a:p>
        </p:txBody>
      </p:sp>
      <p:sp>
        <p:nvSpPr>
          <p:cNvPr id="20486" name="Line 6"/>
          <p:cNvSpPr>
            <a:spLocks noChangeShapeType="1"/>
          </p:cNvSpPr>
          <p:nvPr/>
        </p:nvSpPr>
        <p:spPr bwMode="auto">
          <a:xfrm flipH="1">
            <a:off x="1143000" y="6096000"/>
            <a:ext cx="3352800" cy="0"/>
          </a:xfrm>
          <a:prstGeom prst="line">
            <a:avLst/>
          </a:prstGeom>
          <a:noFill/>
          <a:ln w="38100">
            <a:solidFill>
              <a:schemeClr val="tx1"/>
            </a:solidFill>
            <a:round/>
            <a:headEnd/>
            <a:tailEnd type="triangle" w="med" len="med"/>
          </a:ln>
        </p:spPr>
        <p:txBody>
          <a:bodyPr/>
          <a:lstStyle/>
          <a:p>
            <a:endParaRPr lang="en-US"/>
          </a:p>
        </p:txBody>
      </p:sp>
      <p:sp>
        <p:nvSpPr>
          <p:cNvPr id="20487" name="Line 7"/>
          <p:cNvSpPr>
            <a:spLocks noChangeShapeType="1"/>
          </p:cNvSpPr>
          <p:nvPr/>
        </p:nvSpPr>
        <p:spPr bwMode="auto">
          <a:xfrm>
            <a:off x="533400" y="3505200"/>
            <a:ext cx="0" cy="1600200"/>
          </a:xfrm>
          <a:prstGeom prst="line">
            <a:avLst/>
          </a:prstGeom>
          <a:noFill/>
          <a:ln w="38100">
            <a:solidFill>
              <a:schemeClr val="tx1"/>
            </a:solidFill>
            <a:round/>
            <a:headEnd/>
            <a:tailEnd type="triangle" w="med" len="med"/>
          </a:ln>
        </p:spPr>
        <p:txBody>
          <a:bodyPr/>
          <a:lstStyle/>
          <a:p>
            <a:endParaRPr lang="en-US"/>
          </a:p>
        </p:txBody>
      </p:sp>
      <p:sp>
        <p:nvSpPr>
          <p:cNvPr id="20488" name="Line 8"/>
          <p:cNvSpPr>
            <a:spLocks noChangeShapeType="1"/>
          </p:cNvSpPr>
          <p:nvPr/>
        </p:nvSpPr>
        <p:spPr bwMode="auto">
          <a:xfrm flipV="1">
            <a:off x="533400" y="609600"/>
            <a:ext cx="0" cy="1981200"/>
          </a:xfrm>
          <a:prstGeom prst="line">
            <a:avLst/>
          </a:prstGeom>
          <a:noFill/>
          <a:ln w="38100">
            <a:solidFill>
              <a:schemeClr val="tx1"/>
            </a:solidFill>
            <a:round/>
            <a:headEnd/>
            <a:tailEnd type="triangle" w="med" len="med"/>
          </a:ln>
        </p:spPr>
        <p:txBody>
          <a:bodyPr/>
          <a:lstStyle/>
          <a:p>
            <a:endParaRPr lang="en-US"/>
          </a:p>
        </p:txBody>
      </p:sp>
      <p:sp>
        <p:nvSpPr>
          <p:cNvPr id="20489" name="TextBox 8"/>
          <p:cNvSpPr txBox="1">
            <a:spLocks noChangeArrowheads="1"/>
          </p:cNvSpPr>
          <p:nvPr/>
        </p:nvSpPr>
        <p:spPr bwMode="auto">
          <a:xfrm>
            <a:off x="152400" y="3048000"/>
            <a:ext cx="1066800" cy="369888"/>
          </a:xfrm>
          <a:prstGeom prst="rect">
            <a:avLst/>
          </a:prstGeom>
          <a:noFill/>
          <a:ln w="9525">
            <a:noFill/>
            <a:miter lim="800000"/>
            <a:headEnd/>
            <a:tailEnd/>
          </a:ln>
        </p:spPr>
        <p:txBody>
          <a:bodyPr>
            <a:spAutoFit/>
          </a:bodyPr>
          <a:lstStyle/>
          <a:p>
            <a:r>
              <a:rPr lang="en-US" sz="1800"/>
              <a:t>(12 mi)</a:t>
            </a:r>
          </a:p>
        </p:txBody>
      </p:sp>
      <p:sp>
        <p:nvSpPr>
          <p:cNvPr id="20490" name="TextBox 9"/>
          <p:cNvSpPr txBox="1">
            <a:spLocks noChangeArrowheads="1"/>
          </p:cNvSpPr>
          <p:nvPr/>
        </p:nvSpPr>
        <p:spPr bwMode="auto">
          <a:xfrm>
            <a:off x="4648200" y="6324600"/>
            <a:ext cx="1752600" cy="369888"/>
          </a:xfrm>
          <a:prstGeom prst="rect">
            <a:avLst/>
          </a:prstGeom>
          <a:noFill/>
          <a:ln w="9525">
            <a:noFill/>
            <a:miter lim="800000"/>
            <a:headEnd/>
            <a:tailEnd/>
          </a:ln>
        </p:spPr>
        <p:txBody>
          <a:bodyPr>
            <a:spAutoFit/>
          </a:bodyPr>
          <a:lstStyle/>
          <a:p>
            <a:r>
              <a:rPr lang="en-US" sz="1800"/>
              <a:t>(75 mi)</a:t>
            </a:r>
          </a:p>
        </p:txBody>
      </p:sp>
      <p:sp>
        <p:nvSpPr>
          <p:cNvPr id="20491" name="Text Box 3"/>
          <p:cNvSpPr txBox="1">
            <a:spLocks noChangeArrowheads="1"/>
          </p:cNvSpPr>
          <p:nvPr/>
        </p:nvSpPr>
        <p:spPr bwMode="auto">
          <a:xfrm>
            <a:off x="2590800" y="152400"/>
            <a:ext cx="4648200" cy="369332"/>
          </a:xfrm>
          <a:prstGeom prst="rect">
            <a:avLst/>
          </a:prstGeom>
          <a:noFill/>
          <a:ln w="9525">
            <a:noFill/>
            <a:miter lim="800000"/>
            <a:headEnd/>
            <a:tailEnd/>
          </a:ln>
        </p:spPr>
        <p:txBody>
          <a:bodyPr>
            <a:spAutoFit/>
          </a:bodyPr>
          <a:lstStyle/>
          <a:p>
            <a:pPr algn="ctr">
              <a:spcBef>
                <a:spcPct val="50000"/>
              </a:spcBef>
            </a:pPr>
            <a:r>
              <a:rPr lang="en-US" dirty="0">
                <a:solidFill>
                  <a:srgbClr val="0033CC"/>
                </a:solidFill>
              </a:rPr>
              <a:t>Airborne Radar: Vertical Slice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nexvplan"/>
          <p:cNvPicPr>
            <a:picLocks noChangeAspect="1" noChangeArrowheads="1"/>
          </p:cNvPicPr>
          <p:nvPr/>
        </p:nvPicPr>
        <p:blipFill>
          <a:blip r:embed="rId2" cstate="print"/>
          <a:srcRect/>
          <a:stretch>
            <a:fillRect/>
          </a:stretch>
        </p:blipFill>
        <p:spPr bwMode="auto">
          <a:xfrm>
            <a:off x="1316038" y="0"/>
            <a:ext cx="651351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iss007e14908"/>
          <p:cNvPicPr>
            <a:picLocks noGrp="1" noChangeAspect="1" noChangeArrowheads="1"/>
          </p:cNvPicPr>
          <p:nvPr>
            <p:ph sz="half" idx="2"/>
          </p:nvPr>
        </p:nvPicPr>
        <p:blipFill>
          <a:blip r:embed="rId3" cstate="print">
            <a:lum bright="36000" contrast="-54000"/>
          </a:blip>
          <a:srcRect b="4210"/>
          <a:stretch>
            <a:fillRect/>
          </a:stretch>
        </p:blipFill>
        <p:spPr>
          <a:xfrm>
            <a:off x="0" y="0"/>
            <a:ext cx="9144000" cy="6858000"/>
          </a:xfrm>
          <a:noFill/>
        </p:spPr>
      </p:pic>
      <p:sp>
        <p:nvSpPr>
          <p:cNvPr id="559106" name="Rectangle 2"/>
          <p:cNvSpPr>
            <a:spLocks noGrp="1" noChangeArrowheads="1"/>
          </p:cNvSpPr>
          <p:nvPr>
            <p:ph type="title"/>
          </p:nvPr>
        </p:nvSpPr>
        <p:spPr>
          <a:xfrm>
            <a:off x="457200" y="0"/>
            <a:ext cx="8229600" cy="1143000"/>
          </a:xfrm>
        </p:spPr>
        <p:txBody>
          <a:bodyPr rtlCol="0">
            <a:normAutofit/>
          </a:bodyPr>
          <a:lstStyle/>
          <a:p>
            <a:pPr eaLnBrk="1" fontAlgn="auto" hangingPunct="1">
              <a:spcAft>
                <a:spcPts val="0"/>
              </a:spcAft>
              <a:defRPr/>
            </a:pPr>
            <a:r>
              <a:rPr lang="en-US" b="1" dirty="0" smtClean="0">
                <a:solidFill>
                  <a:srgbClr val="FFFF00"/>
                </a:solidFill>
                <a:effectLst>
                  <a:outerShdw blurRad="38100" dist="38100" dir="2700000" algn="tl">
                    <a:srgbClr val="C0C0C0"/>
                  </a:outerShdw>
                </a:effectLst>
              </a:rPr>
              <a:t>Program</a:t>
            </a:r>
          </a:p>
        </p:txBody>
      </p:sp>
      <p:sp>
        <p:nvSpPr>
          <p:cNvPr id="5124" name="Rectangle 3"/>
          <p:cNvSpPr>
            <a:spLocks noGrp="1" noChangeArrowheads="1"/>
          </p:cNvSpPr>
          <p:nvPr>
            <p:ph type="body" sz="half" idx="1"/>
          </p:nvPr>
        </p:nvSpPr>
        <p:spPr>
          <a:xfrm>
            <a:off x="533400" y="1676400"/>
            <a:ext cx="8229600" cy="4343400"/>
          </a:xfrm>
        </p:spPr>
        <p:txBody>
          <a:bodyPr rtlCol="0">
            <a:normAutofit/>
          </a:bodyPr>
          <a:lstStyle/>
          <a:p>
            <a:pPr eaLnBrk="1" fontAlgn="auto" hangingPunct="1">
              <a:spcAft>
                <a:spcPts val="0"/>
              </a:spcAft>
              <a:defRPr/>
            </a:pPr>
            <a:r>
              <a:rPr lang="en-US" sz="2800" b="1" dirty="0" smtClean="0">
                <a:effectLst>
                  <a:outerShdw blurRad="38100" dist="38100" dir="2700000" algn="tl">
                    <a:srgbClr val="C0C0C0"/>
                  </a:outerShdw>
                </a:effectLst>
              </a:rPr>
              <a:t>What is a hurricane?</a:t>
            </a:r>
          </a:p>
          <a:p>
            <a:pPr eaLnBrk="1" fontAlgn="auto" hangingPunct="1">
              <a:spcAft>
                <a:spcPts val="0"/>
              </a:spcAft>
              <a:defRPr/>
            </a:pPr>
            <a:endParaRPr lang="en-US" sz="2800" b="1" dirty="0" smtClean="0">
              <a:effectLst>
                <a:outerShdw blurRad="38100" dist="38100" dir="2700000" algn="tl">
                  <a:srgbClr val="C0C0C0"/>
                </a:outerShdw>
              </a:effectLst>
            </a:endParaRPr>
          </a:p>
          <a:p>
            <a:pPr eaLnBrk="1" fontAlgn="auto" hangingPunct="1">
              <a:spcAft>
                <a:spcPts val="0"/>
              </a:spcAft>
              <a:defRPr/>
            </a:pPr>
            <a:r>
              <a:rPr lang="en-US" sz="2800" b="1" dirty="0" smtClean="0">
                <a:effectLst>
                  <a:outerShdw blurRad="38100" dist="38100" dir="2700000" algn="tl">
                    <a:srgbClr val="C0C0C0"/>
                  </a:outerShdw>
                </a:effectLst>
              </a:rPr>
              <a:t>How does it work</a:t>
            </a:r>
            <a:r>
              <a:rPr lang="en-US" sz="2800" b="1" dirty="0" smtClean="0">
                <a:effectLst>
                  <a:outerShdw blurRad="38100" dist="38100" dir="2700000" algn="tl">
                    <a:srgbClr val="C0C0C0"/>
                  </a:outerShdw>
                </a:effectLst>
              </a:rPr>
              <a:t>?</a:t>
            </a:r>
          </a:p>
          <a:p>
            <a:pPr eaLnBrk="1" fontAlgn="auto" hangingPunct="1">
              <a:spcAft>
                <a:spcPts val="0"/>
              </a:spcAft>
              <a:defRPr/>
            </a:pPr>
            <a:endParaRPr lang="en-US" sz="2800" b="1" dirty="0" smtClean="0">
              <a:effectLst>
                <a:outerShdw blurRad="38100" dist="38100" dir="2700000" algn="tl">
                  <a:srgbClr val="C0C0C0"/>
                </a:outerShdw>
              </a:effectLst>
            </a:endParaRPr>
          </a:p>
          <a:p>
            <a:pPr eaLnBrk="1" fontAlgn="auto" hangingPunct="1">
              <a:spcAft>
                <a:spcPts val="0"/>
              </a:spcAft>
              <a:defRPr/>
            </a:pPr>
            <a:r>
              <a:rPr lang="en-US" sz="2800" b="1" dirty="0" smtClean="0">
                <a:effectLst>
                  <a:outerShdw blurRad="38100" dist="38100" dir="2700000" algn="tl">
                    <a:srgbClr val="C0C0C0"/>
                  </a:outerShdw>
                </a:effectLst>
              </a:rPr>
              <a:t>What conditions favor their formation?</a:t>
            </a:r>
            <a:endParaRPr lang="en-US" sz="2800" b="1" dirty="0" smtClean="0">
              <a:effectLst>
                <a:outerShdw blurRad="38100" dist="38100" dir="2700000" algn="tl">
                  <a:srgbClr val="C0C0C0"/>
                </a:outerShdw>
              </a:effectLst>
            </a:endParaRPr>
          </a:p>
          <a:p>
            <a:pPr eaLnBrk="1" fontAlgn="auto" hangingPunct="1">
              <a:spcAft>
                <a:spcPts val="0"/>
              </a:spcAft>
              <a:defRPr/>
            </a:pPr>
            <a:endParaRPr lang="en-US" sz="2800" b="1" dirty="0" smtClean="0">
              <a:effectLst>
                <a:outerShdw blurRad="38100" dist="38100" dir="2700000" algn="tl">
                  <a:srgbClr val="C0C0C0"/>
                </a:outerShdw>
              </a:effectLst>
            </a:endParaRPr>
          </a:p>
          <a:p>
            <a:pPr eaLnBrk="1" fontAlgn="auto" hangingPunct="1">
              <a:spcAft>
                <a:spcPts val="0"/>
              </a:spcAft>
              <a:defRPr/>
            </a:pPr>
            <a:r>
              <a:rPr lang="en-US" sz="2800" b="1" dirty="0" smtClean="0">
                <a:effectLst>
                  <a:outerShdw blurRad="38100" dist="38100" dir="2700000" algn="tl">
                    <a:srgbClr val="C0C0C0"/>
                  </a:outerShdw>
                </a:effectLst>
              </a:rPr>
              <a:t>Historical and economic significance of hurricanes</a:t>
            </a:r>
          </a:p>
          <a:p>
            <a:pPr eaLnBrk="1" fontAlgn="auto" hangingPunct="1">
              <a:spcAft>
                <a:spcPts val="0"/>
              </a:spcAft>
              <a:buFontTx/>
              <a:buNone/>
              <a:defRPr/>
            </a:pPr>
            <a:endParaRPr lang="en-US" sz="2800" b="1" dirty="0" smtClean="0">
              <a:solidFill>
                <a:srgbClr val="002266"/>
              </a:solidFill>
              <a:effectLst>
                <a:outerShdw blurRad="38100" dist="38100" dir="2700000" algn="tl">
                  <a:srgbClr val="C0C0C0"/>
                </a:outerShdw>
              </a:effectLst>
            </a:endParaRPr>
          </a:p>
          <a:p>
            <a:pPr eaLnBrk="1" fontAlgn="auto" hangingPunct="1">
              <a:spcAft>
                <a:spcPts val="0"/>
              </a:spcAft>
              <a:buFont typeface="Arial" pitchFamily="34" charset="0"/>
              <a:buChar char="•"/>
              <a:defRPr/>
            </a:pPr>
            <a:endParaRPr lang="en-US" sz="2800" b="1" dirty="0" smtClean="0">
              <a:solidFill>
                <a:srgbClr val="002266"/>
              </a:solidFill>
              <a:effectLst>
                <a:outerShdw blurRad="38100" dist="38100" dir="2700000" algn="tl">
                  <a:srgbClr val="C0C0C0"/>
                </a:outerShdw>
              </a:effectLst>
            </a:endParaRPr>
          </a:p>
          <a:p>
            <a:pPr eaLnBrk="1" fontAlgn="auto" hangingPunct="1">
              <a:spcAft>
                <a:spcPts val="0"/>
              </a:spcAft>
              <a:buFontTx/>
              <a:buNone/>
              <a:defRPr/>
            </a:pPr>
            <a:endParaRPr lang="en-US" sz="2400" dirty="0" smtClean="0">
              <a:effectLst>
                <a:outerShdw blurRad="38100" dist="38100" dir="2700000" algn="tl">
                  <a:srgbClr val="C0C0C0"/>
                </a:outerShdw>
              </a:effectLst>
            </a:endParaRPr>
          </a:p>
          <a:p>
            <a:pPr eaLnBrk="1" fontAlgn="auto" hangingPunct="1">
              <a:spcAft>
                <a:spcPts val="0"/>
              </a:spcAft>
              <a:buFontTx/>
              <a:buNone/>
              <a:defRPr/>
            </a:pPr>
            <a:endParaRPr lang="en-US" sz="2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animEffect transition="in" filter="blinds(horizontal)">
                                      <p:cBhvr>
                                        <p:cTn id="7" dur="500"/>
                                        <p:tgtEl>
                                          <p:spTgt spid="51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124">
                                            <p:txEl>
                                              <p:pRg st="2" end="2"/>
                                            </p:txEl>
                                          </p:spTgt>
                                        </p:tgtEl>
                                        <p:attrNameLst>
                                          <p:attrName>style.visibility</p:attrName>
                                        </p:attrNameLst>
                                      </p:cBhvr>
                                      <p:to>
                                        <p:strVal val="visible"/>
                                      </p:to>
                                    </p:set>
                                    <p:animEffect transition="in" filter="blinds(horizontal)">
                                      <p:cBhvr>
                                        <p:cTn id="12" dur="500"/>
                                        <p:tgtEl>
                                          <p:spTgt spid="512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124">
                                            <p:txEl>
                                              <p:pRg st="4" end="4"/>
                                            </p:txEl>
                                          </p:spTgt>
                                        </p:tgtEl>
                                        <p:attrNameLst>
                                          <p:attrName>style.visibility</p:attrName>
                                        </p:attrNameLst>
                                      </p:cBhvr>
                                      <p:to>
                                        <p:strVal val="visible"/>
                                      </p:to>
                                    </p:set>
                                    <p:animEffect transition="in" filter="blinds(horizontal)">
                                      <p:cBhvr>
                                        <p:cTn id="17" dur="500"/>
                                        <p:tgtEl>
                                          <p:spTgt spid="512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124">
                                            <p:txEl>
                                              <p:pRg st="6" end="6"/>
                                            </p:txEl>
                                          </p:spTgt>
                                        </p:tgtEl>
                                        <p:attrNameLst>
                                          <p:attrName>style.visibility</p:attrName>
                                        </p:attrNameLst>
                                      </p:cBhvr>
                                      <p:to>
                                        <p:strVal val="visible"/>
                                      </p:to>
                                    </p:set>
                                    <p:animEffect transition="in" filter="blinds(horizontal)">
                                      <p:cBhvr>
                                        <p:cTn id="22" dur="500"/>
                                        <p:tgtEl>
                                          <p:spTgt spid="512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62" name="Rectangle 2"/>
          <p:cNvSpPr>
            <a:spLocks noGrp="1" noChangeArrowheads="1"/>
          </p:cNvSpPr>
          <p:nvPr>
            <p:ph type="title"/>
          </p:nvPr>
        </p:nvSpPr>
        <p:spPr>
          <a:xfrm>
            <a:off x="457200" y="152400"/>
            <a:ext cx="8229600" cy="1143000"/>
          </a:xfrm>
        </p:spPr>
        <p:txBody>
          <a:bodyPr/>
          <a:lstStyle/>
          <a:p>
            <a:r>
              <a:rPr lang="en-US" sz="4000" b="1" dirty="0"/>
              <a:t>Hurricane Structure: Wind Speed</a:t>
            </a:r>
          </a:p>
        </p:txBody>
      </p:sp>
      <p:pic>
        <p:nvPicPr>
          <p:cNvPr id="1064963" name="Picture 3" descr="fig2"/>
          <p:cNvPicPr>
            <a:picLocks noGrp="1" noChangeAspect="1" noChangeArrowheads="1"/>
          </p:cNvPicPr>
          <p:nvPr>
            <p:ph idx="1"/>
          </p:nvPr>
        </p:nvPicPr>
        <p:blipFill>
          <a:blip r:embed="rId3" cstate="print"/>
          <a:srcRect/>
          <a:stretch>
            <a:fillRect/>
          </a:stretch>
        </p:blipFill>
        <p:spPr>
          <a:xfrm>
            <a:off x="457200" y="1143000"/>
            <a:ext cx="8274050" cy="4730750"/>
          </a:xfrm>
          <a:noFill/>
          <a:ln/>
        </p:spPr>
      </p:pic>
      <p:sp>
        <p:nvSpPr>
          <p:cNvPr id="1064964" name="Text Box 4"/>
          <p:cNvSpPr txBox="1">
            <a:spLocks noChangeArrowheads="1"/>
          </p:cNvSpPr>
          <p:nvPr/>
        </p:nvSpPr>
        <p:spPr bwMode="auto">
          <a:xfrm>
            <a:off x="1828800" y="5867400"/>
            <a:ext cx="5486400" cy="461665"/>
          </a:xfrm>
          <a:prstGeom prst="rect">
            <a:avLst/>
          </a:prstGeom>
          <a:noFill/>
          <a:ln w="9525">
            <a:noFill/>
            <a:miter lim="800000"/>
            <a:headEnd/>
            <a:tailEnd/>
          </a:ln>
          <a:effectLst/>
        </p:spPr>
        <p:txBody>
          <a:bodyPr>
            <a:spAutoFit/>
          </a:bodyPr>
          <a:lstStyle/>
          <a:p>
            <a:pPr algn="ctr">
              <a:spcBef>
                <a:spcPct val="50000"/>
              </a:spcBef>
            </a:pPr>
            <a:r>
              <a:rPr lang="en-US" sz="2400" b="1" dirty="0">
                <a:solidFill>
                  <a:srgbClr val="0033CC"/>
                </a:solidFill>
              </a:rPr>
              <a:t>Azimuthal component of wind</a:t>
            </a:r>
            <a:r>
              <a:rPr lang="en-US" sz="2400" dirty="0">
                <a:solidFill>
                  <a:srgbClr val="0033CC"/>
                </a:solidFill>
              </a:rPr>
              <a:t> </a:t>
            </a:r>
          </a:p>
        </p:txBody>
      </p:sp>
      <p:sp>
        <p:nvSpPr>
          <p:cNvPr id="1064965" name="Text Box 5"/>
          <p:cNvSpPr txBox="1">
            <a:spLocks noChangeArrowheads="1"/>
          </p:cNvSpPr>
          <p:nvPr/>
        </p:nvSpPr>
        <p:spPr bwMode="auto">
          <a:xfrm>
            <a:off x="2590800" y="6324600"/>
            <a:ext cx="3810000" cy="488950"/>
          </a:xfrm>
          <a:prstGeom prst="rect">
            <a:avLst/>
          </a:prstGeom>
          <a:solidFill>
            <a:schemeClr val="bg1"/>
          </a:solidFill>
          <a:ln w="9525">
            <a:noFill/>
            <a:miter lim="800000"/>
            <a:headEnd/>
            <a:tailEnd/>
          </a:ln>
          <a:effectLst/>
        </p:spPr>
        <p:txBody>
          <a:bodyPr>
            <a:spAutoFit/>
          </a:bodyPr>
          <a:lstStyle/>
          <a:p>
            <a:r>
              <a:rPr lang="en-US" sz="2600" b="1" dirty="0">
                <a:solidFill>
                  <a:srgbClr val="000066"/>
                </a:solidFill>
                <a:effectLst>
                  <a:outerShdw blurRad="38100" dist="38100" dir="2700000" algn="tl">
                    <a:srgbClr val="C0C0C0"/>
                  </a:outerShdw>
                </a:effectLst>
              </a:rPr>
              <a:t>&lt; 11 mph </a:t>
            </a:r>
            <a:r>
              <a:rPr lang="en-US" sz="2600" b="1" dirty="0">
                <a:effectLst>
                  <a:outerShdw blurRad="38100" dist="38100" dir="2700000" algn="tl">
                    <a:srgbClr val="C0C0C0"/>
                  </a:outerShdw>
                </a:effectLst>
              </a:rPr>
              <a:t>-</a:t>
            </a:r>
            <a:r>
              <a:rPr lang="en-US" sz="2600" b="1" dirty="0">
                <a:solidFill>
                  <a:srgbClr val="000066"/>
                </a:solidFill>
                <a:effectLst>
                  <a:outerShdw blurRad="38100" dist="38100" dir="2700000" algn="tl">
                    <a:srgbClr val="C0C0C0"/>
                  </a:outerShdw>
                </a:effectLst>
              </a:rPr>
              <a:t> </a:t>
            </a:r>
            <a:r>
              <a:rPr lang="en-US" sz="2600" b="1" dirty="0">
                <a:solidFill>
                  <a:srgbClr val="FF6600"/>
                </a:solidFill>
                <a:effectLst>
                  <a:outerShdw blurRad="38100" dist="38100" dir="2700000" algn="tl">
                    <a:srgbClr val="C0C0C0"/>
                  </a:outerShdw>
                </a:effectLst>
              </a:rPr>
              <a:t>&gt; 145 mph</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7010" name="Picture 2" descr="fig2"/>
          <p:cNvPicPr>
            <a:picLocks noChangeAspect="1" noChangeArrowheads="1"/>
          </p:cNvPicPr>
          <p:nvPr/>
        </p:nvPicPr>
        <p:blipFill>
          <a:blip r:embed="rId3" cstate="print"/>
          <a:srcRect/>
          <a:stretch>
            <a:fillRect/>
          </a:stretch>
        </p:blipFill>
        <p:spPr bwMode="auto">
          <a:xfrm>
            <a:off x="679450" y="1143000"/>
            <a:ext cx="7626350" cy="4699000"/>
          </a:xfrm>
          <a:prstGeom prst="rect">
            <a:avLst/>
          </a:prstGeom>
          <a:noFill/>
        </p:spPr>
      </p:pic>
      <p:sp>
        <p:nvSpPr>
          <p:cNvPr id="1067011" name="Text Box 3"/>
          <p:cNvSpPr txBox="1">
            <a:spLocks noChangeArrowheads="1"/>
          </p:cNvSpPr>
          <p:nvPr/>
        </p:nvSpPr>
        <p:spPr bwMode="auto">
          <a:xfrm>
            <a:off x="3505200" y="5867400"/>
            <a:ext cx="2362200" cy="457200"/>
          </a:xfrm>
          <a:prstGeom prst="rect">
            <a:avLst/>
          </a:prstGeom>
          <a:noFill/>
          <a:ln w="9525">
            <a:noFill/>
            <a:miter lim="800000"/>
            <a:headEnd/>
            <a:tailEnd/>
          </a:ln>
          <a:effectLst/>
        </p:spPr>
        <p:txBody>
          <a:bodyPr>
            <a:spAutoFit/>
          </a:bodyPr>
          <a:lstStyle/>
          <a:p>
            <a:pPr>
              <a:spcBef>
                <a:spcPct val="50000"/>
              </a:spcBef>
            </a:pPr>
            <a:r>
              <a:rPr lang="en-US" b="1"/>
              <a:t>Updraft Speed</a:t>
            </a:r>
            <a:r>
              <a:rPr lang="en-US" sz="1800"/>
              <a:t> </a:t>
            </a:r>
          </a:p>
        </p:txBody>
      </p:sp>
      <p:sp>
        <p:nvSpPr>
          <p:cNvPr id="1067012" name="Rectangle 4"/>
          <p:cNvSpPr>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algn="ctr"/>
            <a:r>
              <a:rPr lang="en-US" sz="4400" b="1" dirty="0">
                <a:solidFill>
                  <a:srgbClr val="0033CC"/>
                </a:solidFill>
              </a:rPr>
              <a:t>Vertical Air Motion</a:t>
            </a:r>
          </a:p>
        </p:txBody>
      </p:sp>
      <p:sp>
        <p:nvSpPr>
          <p:cNvPr id="1067013" name="Text Box 5"/>
          <p:cNvSpPr txBox="1">
            <a:spLocks noChangeArrowheads="1"/>
          </p:cNvSpPr>
          <p:nvPr/>
        </p:nvSpPr>
        <p:spPr bwMode="auto">
          <a:xfrm>
            <a:off x="1524000" y="6297613"/>
            <a:ext cx="5949950" cy="488950"/>
          </a:xfrm>
          <a:prstGeom prst="rect">
            <a:avLst/>
          </a:prstGeom>
          <a:solidFill>
            <a:schemeClr val="bg1"/>
          </a:solidFill>
          <a:ln w="9525">
            <a:noFill/>
            <a:miter lim="800000"/>
            <a:headEnd/>
            <a:tailEnd/>
          </a:ln>
          <a:effectLst/>
        </p:spPr>
        <p:txBody>
          <a:bodyPr wrap="none">
            <a:spAutoFit/>
          </a:bodyPr>
          <a:lstStyle/>
          <a:p>
            <a:r>
              <a:rPr lang="en-US" sz="2600" b="1" dirty="0">
                <a:solidFill>
                  <a:srgbClr val="0033CC"/>
                </a:solidFill>
              </a:rPr>
              <a:t>Strong upward motion in the eyewall</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fig2"/>
          <p:cNvPicPr>
            <a:picLocks noGrp="1" noChangeAspect="1" noChangeArrowheads="1"/>
          </p:cNvPicPr>
          <p:nvPr>
            <p:ph idx="4294967295"/>
          </p:nvPr>
        </p:nvPicPr>
        <p:blipFill>
          <a:blip r:embed="rId2" cstate="print"/>
          <a:srcRect/>
          <a:stretch>
            <a:fillRect/>
          </a:stretch>
        </p:blipFill>
        <p:spPr>
          <a:xfrm>
            <a:off x="762000" y="1447800"/>
            <a:ext cx="7772400" cy="4789488"/>
          </a:xfrm>
          <a:noFill/>
        </p:spPr>
      </p:pic>
      <p:sp>
        <p:nvSpPr>
          <p:cNvPr id="21507" name="Text Box 8"/>
          <p:cNvSpPr txBox="1">
            <a:spLocks noChangeArrowheads="1"/>
          </p:cNvSpPr>
          <p:nvPr/>
        </p:nvSpPr>
        <p:spPr bwMode="auto">
          <a:xfrm>
            <a:off x="3733800" y="685800"/>
            <a:ext cx="1905000" cy="461665"/>
          </a:xfrm>
          <a:prstGeom prst="rect">
            <a:avLst/>
          </a:prstGeom>
          <a:noFill/>
          <a:ln w="9525">
            <a:noFill/>
            <a:miter lim="800000"/>
            <a:headEnd/>
            <a:tailEnd/>
          </a:ln>
        </p:spPr>
        <p:txBody>
          <a:bodyPr>
            <a:spAutoFit/>
          </a:bodyPr>
          <a:lstStyle/>
          <a:p>
            <a:pPr algn="ctr">
              <a:spcBef>
                <a:spcPct val="50000"/>
              </a:spcBef>
              <a:defRPr/>
            </a:pPr>
            <a:r>
              <a:rPr lang="en-US" sz="2400" dirty="0">
                <a:solidFill>
                  <a:srgbClr val="0033CC"/>
                </a:solidFill>
                <a:effectLst>
                  <a:outerShdw blurRad="38100" dist="38100" dir="2700000" algn="tl">
                    <a:srgbClr val="000000">
                      <a:alpha val="43137"/>
                    </a:srgbClr>
                  </a:outerShdw>
                </a:effectLst>
              </a:rPr>
              <a:t>Radial wind</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9058" name="Picture 2" descr="fig2"/>
          <p:cNvPicPr>
            <a:picLocks noChangeAspect="1" noChangeArrowheads="1"/>
          </p:cNvPicPr>
          <p:nvPr/>
        </p:nvPicPr>
        <p:blipFill>
          <a:blip r:embed="rId3" cstate="print"/>
          <a:srcRect/>
          <a:stretch>
            <a:fillRect/>
          </a:stretch>
        </p:blipFill>
        <p:spPr bwMode="auto">
          <a:xfrm>
            <a:off x="457200" y="1066800"/>
            <a:ext cx="8077200" cy="4765675"/>
          </a:xfrm>
          <a:prstGeom prst="rect">
            <a:avLst/>
          </a:prstGeom>
          <a:noFill/>
        </p:spPr>
      </p:pic>
      <p:sp>
        <p:nvSpPr>
          <p:cNvPr id="1069060" name="Rectangle 4"/>
          <p:cNvSpPr>
            <a:spLocks noChangeArrowheads="1"/>
          </p:cNvSpPr>
          <p:nvPr/>
        </p:nvSpPr>
        <p:spPr bwMode="auto">
          <a:xfrm>
            <a:off x="457200" y="152400"/>
            <a:ext cx="8229600" cy="838200"/>
          </a:xfrm>
          <a:prstGeom prst="rect">
            <a:avLst/>
          </a:prstGeom>
          <a:noFill/>
          <a:ln w="9525">
            <a:noFill/>
            <a:miter lim="800000"/>
            <a:headEnd/>
            <a:tailEnd/>
          </a:ln>
          <a:effectLst/>
        </p:spPr>
        <p:txBody>
          <a:bodyPr anchor="ctr"/>
          <a:lstStyle/>
          <a:p>
            <a:pPr algn="ctr"/>
            <a:r>
              <a:rPr lang="en-US" sz="3200" b="1" dirty="0">
                <a:solidFill>
                  <a:srgbClr val="0033CC"/>
                </a:solidFill>
              </a:rPr>
              <a:t>Hurricane </a:t>
            </a:r>
            <a:r>
              <a:rPr lang="en-US" sz="3200" b="1" dirty="0" smtClean="0">
                <a:solidFill>
                  <a:srgbClr val="0033CC"/>
                </a:solidFill>
              </a:rPr>
              <a:t>Temperature Perturbations</a:t>
            </a:r>
            <a:endParaRPr lang="en-US" sz="3200" b="1" dirty="0">
              <a:solidFill>
                <a:srgbClr val="0033CC"/>
              </a:solidFill>
            </a:endParaRPr>
          </a:p>
        </p:txBody>
      </p:sp>
      <p:sp>
        <p:nvSpPr>
          <p:cNvPr id="1069061" name="Text Box 5"/>
          <p:cNvSpPr txBox="1">
            <a:spLocks noChangeArrowheads="1"/>
          </p:cNvSpPr>
          <p:nvPr/>
        </p:nvSpPr>
        <p:spPr bwMode="auto">
          <a:xfrm>
            <a:off x="2651125" y="6516688"/>
            <a:ext cx="184150" cy="457200"/>
          </a:xfrm>
          <a:prstGeom prst="rect">
            <a:avLst/>
          </a:prstGeom>
          <a:noFill/>
          <a:ln w="9525">
            <a:noFill/>
            <a:miter lim="800000"/>
            <a:headEnd/>
            <a:tailEnd/>
          </a:ln>
          <a:effectLst/>
        </p:spPr>
        <p:txBody>
          <a:bodyPr wrap="none">
            <a:spAutoFit/>
          </a:bodyPr>
          <a:lstStyle/>
          <a:p>
            <a:endParaRPr lang="en-US"/>
          </a:p>
        </p:txBody>
      </p:sp>
      <p:sp>
        <p:nvSpPr>
          <p:cNvPr id="1069062" name="Text Box 6"/>
          <p:cNvSpPr txBox="1">
            <a:spLocks noChangeArrowheads="1"/>
          </p:cNvSpPr>
          <p:nvPr/>
        </p:nvSpPr>
        <p:spPr bwMode="auto">
          <a:xfrm>
            <a:off x="685800" y="6221413"/>
            <a:ext cx="7894638" cy="488950"/>
          </a:xfrm>
          <a:prstGeom prst="rect">
            <a:avLst/>
          </a:prstGeom>
          <a:noFill/>
          <a:ln w="9525">
            <a:noFill/>
            <a:miter lim="800000"/>
            <a:headEnd/>
            <a:tailEnd/>
          </a:ln>
          <a:effectLst>
            <a:outerShdw dist="17961" dir="2700000" algn="ctr" rotWithShape="0">
              <a:schemeClr val="tx1"/>
            </a:outerShdw>
          </a:effectLst>
        </p:spPr>
        <p:txBody>
          <a:bodyPr wrap="none">
            <a:spAutoFit/>
          </a:bodyPr>
          <a:lstStyle/>
          <a:p>
            <a:r>
              <a:rPr lang="en-US" sz="2600" b="1" dirty="0">
                <a:solidFill>
                  <a:srgbClr val="66BDE0"/>
                </a:solidFill>
              </a:rPr>
              <a:t>No temperature difference</a:t>
            </a:r>
            <a:r>
              <a:rPr lang="en-US" sz="2600" b="1" dirty="0">
                <a:solidFill>
                  <a:schemeClr val="accent1"/>
                </a:solidFill>
              </a:rPr>
              <a:t> </a:t>
            </a:r>
            <a:r>
              <a:rPr lang="en-US" sz="2600" b="1" dirty="0"/>
              <a:t>- </a:t>
            </a:r>
            <a:r>
              <a:rPr lang="en-US" sz="2600" b="1" dirty="0">
                <a:solidFill>
                  <a:srgbClr val="C00000"/>
                </a:solidFill>
              </a:rPr>
              <a:t>&gt; 16°C (29°F) warmer</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nezthe"/>
          <p:cNvPicPr>
            <a:picLocks noChangeAspect="1" noChangeArrowheads="1"/>
          </p:cNvPicPr>
          <p:nvPr/>
        </p:nvPicPr>
        <p:blipFill>
          <a:blip r:embed="rId2" cstate="print"/>
          <a:srcRect/>
          <a:stretch>
            <a:fillRect/>
          </a:stretch>
        </p:blipFill>
        <p:spPr bwMode="auto">
          <a:xfrm>
            <a:off x="381000" y="74613"/>
            <a:ext cx="8458200" cy="6769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3" descr="Ang_mom_Hilda"/>
          <p:cNvPicPr>
            <a:picLocks noChangeAspect="1" noChangeArrowheads="1"/>
          </p:cNvPicPr>
          <p:nvPr/>
        </p:nvPicPr>
        <p:blipFill>
          <a:blip r:embed="rId3" cstate="print"/>
          <a:srcRect/>
          <a:stretch>
            <a:fillRect/>
          </a:stretch>
        </p:blipFill>
        <p:spPr bwMode="auto">
          <a:xfrm>
            <a:off x="228600" y="0"/>
            <a:ext cx="6227763" cy="6858000"/>
          </a:xfrm>
          <a:prstGeom prst="rect">
            <a:avLst/>
          </a:prstGeom>
          <a:noFill/>
          <a:ln w="9525">
            <a:noFill/>
            <a:miter lim="800000"/>
            <a:headEnd/>
            <a:tailEnd/>
          </a:ln>
        </p:spPr>
      </p:pic>
      <p:sp>
        <p:nvSpPr>
          <p:cNvPr id="3" name="TextBox 2"/>
          <p:cNvSpPr txBox="1"/>
          <p:nvPr/>
        </p:nvSpPr>
        <p:spPr>
          <a:xfrm>
            <a:off x="6553200" y="1143000"/>
            <a:ext cx="2286000" cy="1384300"/>
          </a:xfrm>
          <a:prstGeom prst="rect">
            <a:avLst/>
          </a:prstGeom>
          <a:noFill/>
        </p:spPr>
        <p:txBody>
          <a:bodyPr>
            <a:spAutoFit/>
          </a:bodyPr>
          <a:lstStyle/>
          <a:p>
            <a:pPr>
              <a:defRPr/>
            </a:pPr>
            <a:r>
              <a:rPr lang="en-US" sz="2800" dirty="0">
                <a:solidFill>
                  <a:srgbClr val="002060"/>
                </a:solidFill>
                <a:effectLst>
                  <a:outerShdw blurRad="38100" dist="38100" dir="2700000" algn="tl">
                    <a:srgbClr val="000000">
                      <a:alpha val="43137"/>
                    </a:srgbClr>
                  </a:outerShdw>
                </a:effectLst>
                <a:latin typeface="Calibri" pitchFamily="34" charset="0"/>
              </a:rPr>
              <a:t>Angular momentum per unit mass</a:t>
            </a:r>
          </a:p>
        </p:txBody>
      </p:sp>
      <p:graphicFrame>
        <p:nvGraphicFramePr>
          <p:cNvPr id="1026" name="Object 3"/>
          <p:cNvGraphicFramePr>
            <a:graphicFrameLocks noChangeAspect="1"/>
          </p:cNvGraphicFramePr>
          <p:nvPr/>
        </p:nvGraphicFramePr>
        <p:xfrm>
          <a:off x="6324600" y="2895600"/>
          <a:ext cx="2874963" cy="533400"/>
        </p:xfrm>
        <a:graphic>
          <a:graphicData uri="http://schemas.openxmlformats.org/presentationml/2006/ole">
            <p:oleObj spid="_x0000_s5122" name="Equation" r:id="rId4" imgW="1231560" imgH="228600" progId="Equation.DSMT4">
              <p:embed/>
            </p:oleObj>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Ang_mom_sketch"/>
          <p:cNvPicPr>
            <a:picLocks noChangeAspect="1" noChangeArrowheads="1"/>
          </p:cNvPicPr>
          <p:nvPr/>
        </p:nvPicPr>
        <p:blipFill>
          <a:blip r:embed="rId2" cstate="print"/>
          <a:srcRect/>
          <a:stretch>
            <a:fillRect/>
          </a:stretch>
        </p:blipFill>
        <p:spPr bwMode="auto">
          <a:xfrm>
            <a:off x="974725" y="71438"/>
            <a:ext cx="7192963" cy="6715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676400"/>
            <a:ext cx="8229600" cy="1143000"/>
          </a:xfrm>
        </p:spPr>
        <p:txBody>
          <a:bodyPr/>
          <a:lstStyle/>
          <a:p>
            <a:r>
              <a:rPr lang="en-US" dirty="0" smtClean="0"/>
              <a:t>Tropical Cyclone Climatology</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2" name="Picture 2"/>
          <p:cNvPicPr>
            <a:picLocks noChangeAspect="1" noChangeArrowheads="1"/>
          </p:cNvPicPr>
          <p:nvPr/>
        </p:nvPicPr>
        <p:blipFill>
          <a:blip r:embed="rId2" cstate="print"/>
          <a:srcRect/>
          <a:stretch>
            <a:fillRect/>
          </a:stretch>
        </p:blipFill>
        <p:spPr bwMode="auto">
          <a:xfrm>
            <a:off x="0" y="381000"/>
            <a:ext cx="9090132"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5" name="Picture 5" descr="fig14"/>
          <p:cNvPicPr>
            <a:picLocks noGrp="1" noChangeAspect="1" noChangeArrowheads="1"/>
          </p:cNvPicPr>
          <p:nvPr>
            <p:ph idx="4294967295"/>
          </p:nvPr>
        </p:nvPicPr>
        <p:blipFill>
          <a:blip r:embed="rId3" cstate="print"/>
          <a:srcRect t="6163" b="10425"/>
          <a:stretch>
            <a:fillRect/>
          </a:stretch>
        </p:blipFill>
        <p:spPr>
          <a:xfrm>
            <a:off x="1219200" y="1143000"/>
            <a:ext cx="7010400" cy="4876800"/>
          </a:xfrm>
          <a:noFill/>
          <a:ln/>
        </p:spPr>
      </p:pic>
      <p:sp>
        <p:nvSpPr>
          <p:cNvPr id="512008" name="Text Box 8"/>
          <p:cNvSpPr txBox="1">
            <a:spLocks noChangeArrowheads="1"/>
          </p:cNvSpPr>
          <p:nvPr/>
        </p:nvSpPr>
        <p:spPr bwMode="auto">
          <a:xfrm>
            <a:off x="0" y="152400"/>
            <a:ext cx="9144000" cy="579438"/>
          </a:xfrm>
          <a:prstGeom prst="rect">
            <a:avLst/>
          </a:prstGeom>
          <a:noFill/>
          <a:ln w="9525">
            <a:noFill/>
            <a:miter lim="800000"/>
            <a:headEnd/>
            <a:tailEnd/>
          </a:ln>
          <a:effectLst/>
        </p:spPr>
        <p:txBody>
          <a:bodyPr>
            <a:spAutoFit/>
          </a:bodyPr>
          <a:lstStyle/>
          <a:p>
            <a:pPr algn="ctr">
              <a:spcBef>
                <a:spcPct val="50000"/>
              </a:spcBef>
            </a:pPr>
            <a:r>
              <a:rPr lang="en-US" sz="3200" b="1" dirty="0">
                <a:solidFill>
                  <a:srgbClr val="0033CC"/>
                </a:solidFill>
              </a:rPr>
              <a:t>Annual Cycle of Tropical Cyclones</a:t>
            </a:r>
          </a:p>
        </p:txBody>
      </p:sp>
      <p:sp>
        <p:nvSpPr>
          <p:cNvPr id="512010" name="Text Box 10"/>
          <p:cNvSpPr txBox="1">
            <a:spLocks noChangeArrowheads="1"/>
          </p:cNvSpPr>
          <p:nvPr/>
        </p:nvSpPr>
        <p:spPr bwMode="auto">
          <a:xfrm>
            <a:off x="1295400" y="6019800"/>
            <a:ext cx="7848600" cy="549275"/>
          </a:xfrm>
          <a:prstGeom prst="rect">
            <a:avLst/>
          </a:prstGeom>
          <a:noFill/>
          <a:ln w="9525">
            <a:noFill/>
            <a:miter lim="800000"/>
            <a:headEnd/>
            <a:tailEnd/>
          </a:ln>
          <a:effectLst/>
        </p:spPr>
        <p:txBody>
          <a:bodyPr>
            <a:spAutoFit/>
          </a:bodyPr>
          <a:lstStyle/>
          <a:p>
            <a:r>
              <a:rPr lang="en-US" sz="1500" b="1"/>
              <a:t> Jan   Feb    Mar    Apr   May   Jun    Jul   Aug    Sep   Oct    Nov   Dec   NH</a:t>
            </a:r>
          </a:p>
          <a:p>
            <a:r>
              <a:rPr lang="en-US" sz="1500" b="1"/>
              <a:t> Jul    Aug   Sep    Oct    Nov   Dec   Jan   Feb    Mar    Apr   May   Jun   SH</a:t>
            </a:r>
          </a:p>
        </p:txBody>
      </p:sp>
      <p:sp>
        <p:nvSpPr>
          <p:cNvPr id="512011" name="Text Box 11"/>
          <p:cNvSpPr txBox="1">
            <a:spLocks noChangeArrowheads="1"/>
          </p:cNvSpPr>
          <p:nvPr/>
        </p:nvSpPr>
        <p:spPr bwMode="auto">
          <a:xfrm>
            <a:off x="6248400" y="2020888"/>
            <a:ext cx="354013" cy="457200"/>
          </a:xfrm>
          <a:prstGeom prst="rect">
            <a:avLst/>
          </a:prstGeom>
          <a:solidFill>
            <a:schemeClr val="bg1"/>
          </a:solidFill>
          <a:ln w="9525">
            <a:noFill/>
            <a:miter lim="800000"/>
            <a:headEnd/>
            <a:tailEnd/>
          </a:ln>
          <a:effectLst/>
        </p:spPr>
        <p:txBody>
          <a:bodyPr wrap="none">
            <a:spAutoFit/>
          </a:bodyPr>
          <a:lstStyle/>
          <a:p>
            <a:r>
              <a:rPr lang="en-US">
                <a:solidFill>
                  <a:schemeClr val="bg1"/>
                </a:solidFill>
              </a:rPr>
              <a:t>a</a:t>
            </a:r>
          </a:p>
        </p:txBody>
      </p:sp>
      <p:sp>
        <p:nvSpPr>
          <p:cNvPr id="512012" name="Text Box 12"/>
          <p:cNvSpPr txBox="1">
            <a:spLocks noChangeArrowheads="1"/>
          </p:cNvSpPr>
          <p:nvPr/>
        </p:nvSpPr>
        <p:spPr bwMode="auto">
          <a:xfrm>
            <a:off x="5360988" y="4267200"/>
            <a:ext cx="354012" cy="457200"/>
          </a:xfrm>
          <a:prstGeom prst="rect">
            <a:avLst/>
          </a:prstGeom>
          <a:solidFill>
            <a:schemeClr val="bg1"/>
          </a:solidFill>
          <a:ln w="9525">
            <a:noFill/>
            <a:miter lim="800000"/>
            <a:headEnd/>
            <a:tailEnd/>
          </a:ln>
          <a:effectLst/>
        </p:spPr>
        <p:txBody>
          <a:bodyPr wrap="none">
            <a:spAutoFit/>
          </a:bodyPr>
          <a:lstStyle/>
          <a:p>
            <a:r>
              <a:rPr lang="en-US">
                <a:solidFill>
                  <a:schemeClr val="bg1"/>
                </a:solidFill>
              </a:rPr>
              <a:t>a</a:t>
            </a:r>
          </a:p>
        </p:txBody>
      </p:sp>
      <p:sp>
        <p:nvSpPr>
          <p:cNvPr id="512013" name="Text Box 13"/>
          <p:cNvSpPr txBox="1">
            <a:spLocks noChangeArrowheads="1"/>
          </p:cNvSpPr>
          <p:nvPr/>
        </p:nvSpPr>
        <p:spPr bwMode="auto">
          <a:xfrm>
            <a:off x="4694238" y="2362200"/>
            <a:ext cx="1554162" cy="1006475"/>
          </a:xfrm>
          <a:prstGeom prst="rect">
            <a:avLst/>
          </a:prstGeom>
          <a:noFill/>
          <a:ln w="9525">
            <a:noFill/>
            <a:miter lim="800000"/>
            <a:headEnd/>
            <a:tailEnd/>
          </a:ln>
          <a:effectLst/>
        </p:spPr>
        <p:txBody>
          <a:bodyPr wrap="none">
            <a:spAutoFit/>
          </a:bodyPr>
          <a:lstStyle/>
          <a:p>
            <a:pPr algn="ctr"/>
            <a:r>
              <a:rPr lang="en-US" sz="2000"/>
              <a:t>Northern </a:t>
            </a:r>
          </a:p>
          <a:p>
            <a:pPr algn="ctr"/>
            <a:r>
              <a:rPr lang="en-US" sz="2000"/>
              <a:t>Hemisphere</a:t>
            </a:r>
          </a:p>
          <a:p>
            <a:pPr algn="ctr"/>
            <a:r>
              <a:rPr lang="en-US" sz="2000"/>
              <a:t>(NH)</a:t>
            </a:r>
          </a:p>
        </p:txBody>
      </p:sp>
      <p:sp>
        <p:nvSpPr>
          <p:cNvPr id="512014" name="Text Box 14"/>
          <p:cNvSpPr txBox="1">
            <a:spLocks noChangeArrowheads="1"/>
          </p:cNvSpPr>
          <p:nvPr/>
        </p:nvSpPr>
        <p:spPr bwMode="auto">
          <a:xfrm>
            <a:off x="4343400" y="4572000"/>
            <a:ext cx="1554163" cy="1006475"/>
          </a:xfrm>
          <a:prstGeom prst="rect">
            <a:avLst/>
          </a:prstGeom>
          <a:noFill/>
          <a:ln w="9525">
            <a:noFill/>
            <a:miter lim="800000"/>
            <a:headEnd/>
            <a:tailEnd/>
          </a:ln>
          <a:effectLst/>
        </p:spPr>
        <p:txBody>
          <a:bodyPr wrap="none">
            <a:spAutoFit/>
          </a:bodyPr>
          <a:lstStyle/>
          <a:p>
            <a:pPr algn="ctr"/>
            <a:r>
              <a:rPr lang="en-US" sz="2000"/>
              <a:t>Southern </a:t>
            </a:r>
          </a:p>
          <a:p>
            <a:pPr algn="ctr"/>
            <a:r>
              <a:rPr lang="en-US" sz="2000"/>
              <a:t>Hemisphere</a:t>
            </a:r>
          </a:p>
          <a:p>
            <a:pPr algn="ctr"/>
            <a:r>
              <a:rPr lang="en-US" sz="2000"/>
              <a:t>(SH)</a:t>
            </a:r>
          </a:p>
        </p:txBody>
      </p:sp>
      <p:sp>
        <p:nvSpPr>
          <p:cNvPr id="512015" name="Text Box 15"/>
          <p:cNvSpPr txBox="1">
            <a:spLocks noChangeArrowheads="1"/>
          </p:cNvSpPr>
          <p:nvPr/>
        </p:nvSpPr>
        <p:spPr bwMode="auto">
          <a:xfrm>
            <a:off x="609600" y="1905000"/>
            <a:ext cx="492443" cy="3596497"/>
          </a:xfrm>
          <a:prstGeom prst="rect">
            <a:avLst/>
          </a:prstGeom>
          <a:noFill/>
          <a:ln w="9525">
            <a:noFill/>
            <a:miter lim="800000"/>
            <a:headEnd/>
            <a:tailEnd/>
          </a:ln>
          <a:effectLst/>
        </p:spPr>
        <p:txBody>
          <a:bodyPr vert="vert270" wrap="none">
            <a:spAutoFit/>
          </a:bodyPr>
          <a:lstStyle/>
          <a:p>
            <a:r>
              <a:rPr lang="en-US" sz="2000" b="1" dirty="0">
                <a:solidFill>
                  <a:srgbClr val="0033CC"/>
                </a:solidFill>
              </a:rPr>
              <a:t>Number of </a:t>
            </a:r>
            <a:r>
              <a:rPr lang="en-US" sz="2000" b="1" dirty="0" smtClean="0">
                <a:solidFill>
                  <a:srgbClr val="0033CC"/>
                </a:solidFill>
              </a:rPr>
              <a:t>Events </a:t>
            </a:r>
            <a:r>
              <a:rPr lang="en-US" sz="2000" b="1" dirty="0">
                <a:solidFill>
                  <a:srgbClr val="0033CC"/>
                </a:solidFill>
              </a:rPr>
              <a:t>per Month</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3076" name="Rectangle 4"/>
          <p:cNvSpPr>
            <a:spLocks noGrp="1" noChangeArrowheads="1"/>
          </p:cNvSpPr>
          <p:nvPr>
            <p:ph type="ctrTitle"/>
          </p:nvPr>
        </p:nvSpPr>
        <p:spPr>
          <a:xfrm>
            <a:off x="609600" y="152400"/>
            <a:ext cx="7772400" cy="1143000"/>
          </a:xfrm>
        </p:spPr>
        <p:txBody>
          <a:bodyPr rtlCol="0">
            <a:normAutofit/>
          </a:bodyPr>
          <a:lstStyle/>
          <a:p>
            <a:pPr eaLnBrk="1" fontAlgn="auto" hangingPunct="1">
              <a:spcAft>
                <a:spcPts val="0"/>
              </a:spcAft>
              <a:defRPr/>
            </a:pPr>
            <a:r>
              <a:rPr lang="en-US" b="1" smtClean="0">
                <a:solidFill>
                  <a:srgbClr val="FFFF00"/>
                </a:solidFill>
                <a:effectLst>
                  <a:outerShdw blurRad="38100" dist="38100" dir="2700000" algn="tl">
                    <a:srgbClr val="C0C0C0"/>
                  </a:outerShdw>
                </a:effectLst>
              </a:rPr>
              <a:t>What is a Hurricane?</a:t>
            </a:r>
          </a:p>
        </p:txBody>
      </p:sp>
      <p:sp>
        <p:nvSpPr>
          <p:cNvPr id="10244" name="Rectangle 5"/>
          <p:cNvSpPr>
            <a:spLocks noGrp="1" noChangeArrowheads="1"/>
          </p:cNvSpPr>
          <p:nvPr>
            <p:ph type="subTitle" idx="1"/>
          </p:nvPr>
        </p:nvSpPr>
        <p:spPr>
          <a:xfrm>
            <a:off x="1371600" y="2590800"/>
            <a:ext cx="6629400" cy="3200400"/>
          </a:xfrm>
        </p:spPr>
        <p:txBody>
          <a:bodyPr/>
          <a:lstStyle/>
          <a:p>
            <a:pPr algn="l" eaLnBrk="1" hangingPunct="1"/>
            <a:r>
              <a:rPr lang="en-US" b="1" dirty="0" smtClean="0"/>
              <a:t>Formal definition</a:t>
            </a:r>
            <a:r>
              <a:rPr lang="en-US" dirty="0" smtClean="0"/>
              <a:t>: A </a:t>
            </a:r>
            <a:r>
              <a:rPr lang="en-US" i="1" dirty="0" smtClean="0"/>
              <a:t>tropical cyclone</a:t>
            </a:r>
            <a:r>
              <a:rPr lang="en-US" dirty="0" smtClean="0"/>
              <a:t> with 1-min average winds at 10 m altitude in excess of 32 m/s (64 knots or 74 MPH) occurring over the North Atlantic or eastern North Pacific</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28145" t="20000" r="4113" b="24000"/>
          <a:stretch>
            <a:fillRect/>
          </a:stretch>
        </p:blipFill>
        <p:spPr bwMode="auto">
          <a:xfrm>
            <a:off x="1066800" y="1676400"/>
            <a:ext cx="7079226" cy="3657600"/>
          </a:xfrm>
          <a:prstGeom prst="rect">
            <a:avLst/>
          </a:prstGeom>
          <a:noFill/>
          <a:ln w="9525">
            <a:solidFill>
              <a:schemeClr val="tx1"/>
            </a:solidFill>
            <a:miter lim="800000"/>
            <a:headEnd/>
            <a:tailEnd/>
          </a:ln>
        </p:spPr>
      </p:pic>
      <p:sp>
        <p:nvSpPr>
          <p:cNvPr id="3" name="TextBox 2"/>
          <p:cNvSpPr txBox="1"/>
          <p:nvPr/>
        </p:nvSpPr>
        <p:spPr>
          <a:xfrm>
            <a:off x="609600" y="457200"/>
            <a:ext cx="7848600" cy="461665"/>
          </a:xfrm>
          <a:prstGeom prst="rect">
            <a:avLst/>
          </a:prstGeom>
          <a:noFill/>
        </p:spPr>
        <p:txBody>
          <a:bodyPr wrap="square" rtlCol="0">
            <a:spAutoFit/>
          </a:bodyPr>
          <a:lstStyle/>
          <a:p>
            <a:pPr algn="ctr"/>
            <a:r>
              <a:rPr lang="en-US" sz="2400" dirty="0" smtClean="0">
                <a:solidFill>
                  <a:srgbClr val="0033CC"/>
                </a:solidFill>
                <a:effectLst>
                  <a:outerShdw blurRad="38100" dist="38100" dir="2700000" algn="tl">
                    <a:srgbClr val="000000">
                      <a:alpha val="43137"/>
                    </a:srgbClr>
                  </a:outerShdw>
                </a:effectLst>
              </a:rPr>
              <a:t>Climatology of Tropical Cyclone Size</a:t>
            </a:r>
            <a:endParaRPr lang="en-US" sz="2400" dirty="0">
              <a:solidFill>
                <a:srgbClr val="0033CC"/>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fig1"/>
          <p:cNvPicPr>
            <a:picLocks noChangeAspect="1" noChangeArrowheads="1"/>
          </p:cNvPicPr>
          <p:nvPr/>
        </p:nvPicPr>
        <p:blipFill>
          <a:blip r:embed="rId2" cstate="print"/>
          <a:srcRect/>
          <a:stretch>
            <a:fillRect/>
          </a:stretch>
        </p:blipFill>
        <p:spPr bwMode="auto">
          <a:xfrm>
            <a:off x="0" y="138113"/>
            <a:ext cx="9144000" cy="6581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print"/>
          <a:srcRect/>
          <a:stretch>
            <a:fillRect/>
          </a:stretch>
        </p:blipFill>
        <p:spPr bwMode="auto">
          <a:xfrm>
            <a:off x="346910" y="1765512"/>
            <a:ext cx="8416090" cy="3187489"/>
          </a:xfrm>
          <a:prstGeom prst="rect">
            <a:avLst/>
          </a:prstGeom>
          <a:noFill/>
          <a:ln w="9525">
            <a:noFill/>
            <a:miter lim="800000"/>
            <a:headEnd/>
            <a:tailEnd/>
          </a:ln>
        </p:spPr>
      </p:pic>
      <p:sp>
        <p:nvSpPr>
          <p:cNvPr id="3" name="TextBox 2"/>
          <p:cNvSpPr txBox="1"/>
          <p:nvPr/>
        </p:nvSpPr>
        <p:spPr>
          <a:xfrm>
            <a:off x="457200" y="5181600"/>
            <a:ext cx="8077200" cy="830997"/>
          </a:xfrm>
          <a:prstGeom prst="rect">
            <a:avLst/>
          </a:prstGeom>
          <a:noFill/>
        </p:spPr>
        <p:txBody>
          <a:bodyPr wrap="square" rtlCol="0">
            <a:spAutoFit/>
          </a:bodyPr>
          <a:lstStyle/>
          <a:p>
            <a:pPr algn="ctr"/>
            <a:r>
              <a:rPr lang="en-US" b="1" dirty="0" smtClean="0">
                <a:solidFill>
                  <a:srgbClr val="0033CC"/>
                </a:solidFill>
              </a:rPr>
              <a:t>Outer radius very nearly follows a log-normal distribution with a median value of about 420 km</a:t>
            </a:r>
            <a:endParaRPr lang="en-US" b="1" dirty="0">
              <a:solidFill>
                <a:srgbClr val="0033CC"/>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Text Box 10"/>
          <p:cNvSpPr txBox="1">
            <a:spLocks noChangeArrowheads="1"/>
          </p:cNvSpPr>
          <p:nvPr/>
        </p:nvSpPr>
        <p:spPr bwMode="auto">
          <a:xfrm>
            <a:off x="762000" y="228600"/>
            <a:ext cx="7924800" cy="523220"/>
          </a:xfrm>
          <a:prstGeom prst="rect">
            <a:avLst/>
          </a:prstGeom>
          <a:noFill/>
          <a:ln w="9525">
            <a:noFill/>
            <a:miter lim="800000"/>
            <a:headEnd/>
            <a:tailEnd/>
          </a:ln>
        </p:spPr>
        <p:txBody>
          <a:bodyPr>
            <a:spAutoFit/>
          </a:bodyPr>
          <a:lstStyle/>
          <a:p>
            <a:pPr algn="ctr">
              <a:spcBef>
                <a:spcPct val="50000"/>
              </a:spcBef>
              <a:defRPr/>
            </a:pPr>
            <a:r>
              <a:rPr lang="en-US" sz="2800" dirty="0" smtClean="0">
                <a:solidFill>
                  <a:srgbClr val="0033CC"/>
                </a:solidFill>
                <a:effectLst>
                  <a:outerShdw blurRad="38100" dist="38100" dir="2700000" algn="tl">
                    <a:srgbClr val="C0C0C0"/>
                  </a:outerShdw>
                </a:effectLst>
              </a:rPr>
              <a:t>Global Tropical Cyclone </a:t>
            </a:r>
            <a:r>
              <a:rPr lang="en-US" sz="2800" dirty="0">
                <a:solidFill>
                  <a:srgbClr val="0033CC"/>
                </a:solidFill>
                <a:effectLst>
                  <a:outerShdw blurRad="38100" dist="38100" dir="2700000" algn="tl">
                    <a:srgbClr val="C0C0C0"/>
                  </a:outerShdw>
                </a:effectLst>
              </a:rPr>
              <a:t>Frequency, </a:t>
            </a:r>
            <a:r>
              <a:rPr lang="en-US" sz="2800" dirty="0" smtClean="0">
                <a:solidFill>
                  <a:srgbClr val="0033CC"/>
                </a:solidFill>
                <a:effectLst>
                  <a:outerShdw blurRad="38100" dist="38100" dir="2700000" algn="tl">
                    <a:srgbClr val="C0C0C0"/>
                  </a:outerShdw>
                </a:effectLst>
              </a:rPr>
              <a:t>1980-2011</a:t>
            </a:r>
            <a:endParaRPr lang="en-US" sz="2800" dirty="0">
              <a:solidFill>
                <a:srgbClr val="0033CC"/>
              </a:solidFill>
              <a:effectLst>
                <a:outerShdw blurRad="38100" dist="38100" dir="2700000" algn="tl">
                  <a:srgbClr val="C0C0C0"/>
                </a:outerShdw>
              </a:effectLst>
            </a:endParaRPr>
          </a:p>
        </p:txBody>
      </p:sp>
      <p:sp>
        <p:nvSpPr>
          <p:cNvPr id="27652" name="Text Box 11"/>
          <p:cNvSpPr txBox="1">
            <a:spLocks noChangeArrowheads="1"/>
          </p:cNvSpPr>
          <p:nvPr/>
        </p:nvSpPr>
        <p:spPr bwMode="auto">
          <a:xfrm>
            <a:off x="0" y="6553200"/>
            <a:ext cx="3962400" cy="304800"/>
          </a:xfrm>
          <a:prstGeom prst="rect">
            <a:avLst/>
          </a:prstGeom>
          <a:noFill/>
          <a:ln w="9525">
            <a:noFill/>
            <a:miter lim="800000"/>
            <a:headEnd/>
            <a:tailEnd/>
          </a:ln>
        </p:spPr>
        <p:txBody>
          <a:bodyPr>
            <a:spAutoFit/>
          </a:bodyPr>
          <a:lstStyle/>
          <a:p>
            <a:pPr>
              <a:spcBef>
                <a:spcPct val="50000"/>
              </a:spcBef>
            </a:pPr>
            <a:r>
              <a:rPr lang="en-US" sz="1400" b="1" dirty="0"/>
              <a:t>Data Sources: NOAA/TPC and NAVY/JTWC</a:t>
            </a:r>
          </a:p>
        </p:txBody>
      </p:sp>
      <p:pic>
        <p:nvPicPr>
          <p:cNvPr id="575489" name="Picture 1" descr="C:\Users\Kerry\Documents\CHIP\Data\tc_count_1980_2011.png"/>
          <p:cNvPicPr>
            <a:picLocks noChangeAspect="1" noChangeArrowheads="1"/>
          </p:cNvPicPr>
          <p:nvPr/>
        </p:nvPicPr>
        <p:blipFill>
          <a:blip r:embed="rId3" cstate="print"/>
          <a:srcRect/>
          <a:stretch>
            <a:fillRect/>
          </a:stretch>
        </p:blipFill>
        <p:spPr bwMode="auto">
          <a:xfrm>
            <a:off x="609600" y="802963"/>
            <a:ext cx="7874313" cy="5674037"/>
          </a:xfrm>
          <a:prstGeom prst="rect">
            <a:avLst/>
          </a:prstGeom>
          <a:noFill/>
        </p:spPr>
      </p:pic>
      <p:cxnSp>
        <p:nvCxnSpPr>
          <p:cNvPr id="8" name="Straight Arrow Connector 7"/>
          <p:cNvCxnSpPr/>
          <p:nvPr/>
        </p:nvCxnSpPr>
        <p:spPr>
          <a:xfrm flipH="1">
            <a:off x="7772400" y="2362200"/>
            <a:ext cx="68580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772400" y="1981200"/>
            <a:ext cx="914400" cy="369332"/>
          </a:xfrm>
          <a:prstGeom prst="rect">
            <a:avLst/>
          </a:prstGeom>
          <a:noFill/>
        </p:spPr>
        <p:txBody>
          <a:bodyPr wrap="square" rtlCol="0">
            <a:spAutoFit/>
          </a:bodyPr>
          <a:lstStyle/>
          <a:p>
            <a:r>
              <a:rPr lang="en-US" dirty="0" smtClean="0"/>
              <a:t>2012</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676400"/>
            <a:ext cx="8229600" cy="1143000"/>
          </a:xfrm>
        </p:spPr>
        <p:txBody>
          <a:bodyPr/>
          <a:lstStyle/>
          <a:p>
            <a:r>
              <a:rPr lang="en-US" dirty="0" smtClean="0"/>
              <a:t>Tropical Cyclones in History</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title"/>
          </p:nvPr>
        </p:nvSpPr>
        <p:spPr/>
        <p:txBody>
          <a:bodyPr/>
          <a:lstStyle/>
          <a:p>
            <a:pPr eaLnBrk="1" hangingPunct="1"/>
            <a:r>
              <a:rPr lang="en-US" sz="2800" dirty="0" smtClean="0"/>
              <a:t>Early historical encounters: The Mongol invasions of Japan in 1274 and 1281</a:t>
            </a:r>
          </a:p>
        </p:txBody>
      </p:sp>
      <p:pic>
        <p:nvPicPr>
          <p:cNvPr id="13315" name="Picture 5" descr="fig1"/>
          <p:cNvPicPr>
            <a:picLocks noGrp="1" noChangeAspect="1" noChangeArrowheads="1"/>
          </p:cNvPicPr>
          <p:nvPr>
            <p:ph idx="1"/>
          </p:nvPr>
        </p:nvPicPr>
        <p:blipFill>
          <a:blip r:embed="rId3" cstate="print"/>
          <a:srcRect/>
          <a:stretch>
            <a:fillRect/>
          </a:stretch>
        </p:blipFill>
        <p:spPr>
          <a:xfrm>
            <a:off x="533400" y="1447800"/>
            <a:ext cx="8229600" cy="4424363"/>
          </a:xfrm>
          <a:noFill/>
        </p:spPr>
      </p:pic>
      <p:sp>
        <p:nvSpPr>
          <p:cNvPr id="13316" name="Text Box 8"/>
          <p:cNvSpPr txBox="1">
            <a:spLocks noChangeArrowheads="1"/>
          </p:cNvSpPr>
          <p:nvPr/>
        </p:nvSpPr>
        <p:spPr bwMode="auto">
          <a:xfrm>
            <a:off x="533400" y="6019800"/>
            <a:ext cx="8458200" cy="641350"/>
          </a:xfrm>
          <a:prstGeom prst="rect">
            <a:avLst/>
          </a:prstGeom>
          <a:noFill/>
          <a:ln w="9525">
            <a:noFill/>
            <a:miter lim="800000"/>
            <a:headEnd/>
            <a:tailEnd/>
          </a:ln>
        </p:spPr>
        <p:txBody>
          <a:bodyPr>
            <a:spAutoFit/>
          </a:bodyPr>
          <a:lstStyle/>
          <a:p>
            <a:pPr algn="ctr">
              <a:spcBef>
                <a:spcPct val="50000"/>
              </a:spcBef>
            </a:pPr>
            <a:r>
              <a:rPr lang="en-US" b="1" dirty="0">
                <a:solidFill>
                  <a:srgbClr val="0033CC"/>
                </a:solidFill>
              </a:rPr>
              <a:t>Scene from the 13th century Mongol invasion scrolls, based on a narrative written by the Japanese warrior </a:t>
            </a:r>
            <a:r>
              <a:rPr lang="en-US" b="1" dirty="0" err="1">
                <a:solidFill>
                  <a:srgbClr val="0033CC"/>
                </a:solidFill>
              </a:rPr>
              <a:t>Takezaki</a:t>
            </a:r>
            <a:r>
              <a:rPr lang="en-US" b="1" dirty="0">
                <a:solidFill>
                  <a:srgbClr val="0033CC"/>
                </a:solidFill>
              </a:rPr>
              <a:t> </a:t>
            </a:r>
            <a:r>
              <a:rPr lang="en-US" b="1" dirty="0" err="1">
                <a:solidFill>
                  <a:srgbClr val="0033CC"/>
                </a:solidFill>
              </a:rPr>
              <a:t>Suenaga</a:t>
            </a:r>
            <a:r>
              <a:rPr lang="en-US" dirty="0">
                <a:solidFill>
                  <a:srgbClr val="0033CC"/>
                </a:solidFill>
              </a:rPr>
              <a:t>.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Galveston, 1900</a:t>
            </a:r>
            <a:endParaRPr lang="en-US"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
        <p:nvSpPr>
          <p:cNvPr id="101377" name="Rectangle 1"/>
          <p:cNvSpPr>
            <a:spLocks noChangeArrowheads="1"/>
          </p:cNvSpPr>
          <p:nvPr/>
        </p:nvSpPr>
        <p:spPr bwMode="auto">
          <a:xfrm>
            <a:off x="685800" y="1334869"/>
            <a:ext cx="7391400"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8100" algn="l"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dirty="0" smtClean="0">
                <a:ln>
                  <a:noFill/>
                </a:ln>
                <a:solidFill>
                  <a:srgbClr val="0F2AB1"/>
                </a:solidFill>
                <a:effectLst/>
                <a:latin typeface="Arial" pitchFamily="34" charset="0"/>
                <a:ea typeface="Times New Roman" pitchFamily="18" charset="0"/>
                <a:cs typeface="Arial" pitchFamily="34" charset="0"/>
              </a:rPr>
              <a:t>The opinion held by some who are unacquainted with the actual conditions of things, that Galveston will at some time be seriously damaged by some such disturbance, is simply an absurd delusion</a:t>
            </a:r>
          </a:p>
          <a:p>
            <a:pPr marL="0" marR="0" lvl="0" indent="3810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F2AB1"/>
              </a:solidFill>
              <a:effectLst/>
              <a:latin typeface="Arial" pitchFamily="34" charset="0"/>
              <a:cs typeface="Arial" pitchFamily="34" charset="0"/>
            </a:endParaRPr>
          </a:p>
          <a:p>
            <a:pPr marL="0" marR="0" lvl="0" indent="38100" algn="l" defTabSz="914400" rtl="0" eaLnBrk="0" fontAlgn="base" latinLnBrk="0" hangingPunct="0">
              <a:lnSpc>
                <a:spcPct val="100000"/>
              </a:lnSpc>
              <a:spcBef>
                <a:spcPct val="0"/>
              </a:spcBef>
              <a:spcAft>
                <a:spcPct val="0"/>
              </a:spcAft>
              <a:buClrTx/>
              <a:buSzTx/>
              <a:buFontTx/>
              <a:buChar char="-"/>
              <a:tabLst/>
            </a:pPr>
            <a:r>
              <a:rPr kumimoji="0" lang="en-US" sz="2200" b="0" i="0" u="none" strike="noStrike" cap="none" normalizeH="0" baseline="0" dirty="0" smtClean="0">
                <a:ln>
                  <a:noFill/>
                </a:ln>
                <a:solidFill>
                  <a:srgbClr val="0F2AB1"/>
                </a:solidFill>
                <a:effectLst/>
                <a:latin typeface="Arial" pitchFamily="34" charset="0"/>
                <a:ea typeface="Times New Roman" pitchFamily="18" charset="0"/>
                <a:cs typeface="Arial" pitchFamily="34" charset="0"/>
              </a:rPr>
              <a:t>Isaac Cline, Local Forecast Official and Section Director, U.S Weather Bureau, Galveston, Texas, in </a:t>
            </a:r>
            <a:r>
              <a:rPr kumimoji="0" lang="en-US" sz="2200" b="0" i="1" u="none" strike="noStrike" cap="none" normalizeH="0" baseline="0" dirty="0" smtClean="0">
                <a:ln>
                  <a:noFill/>
                </a:ln>
                <a:solidFill>
                  <a:srgbClr val="0F2AB1"/>
                </a:solidFill>
                <a:effectLst/>
                <a:latin typeface="Arial" pitchFamily="34" charset="0"/>
                <a:ea typeface="Times New Roman" pitchFamily="18" charset="0"/>
                <a:cs typeface="Arial" pitchFamily="34" charset="0"/>
              </a:rPr>
              <a:t>The Galveston News</a:t>
            </a:r>
            <a:r>
              <a:rPr kumimoji="0" lang="en-US" sz="2200" b="0" i="0" u="none" strike="noStrike" cap="none" normalizeH="0" baseline="0" dirty="0" smtClean="0">
                <a:ln>
                  <a:noFill/>
                </a:ln>
                <a:solidFill>
                  <a:srgbClr val="0F2AB1"/>
                </a:solidFill>
                <a:effectLst/>
                <a:latin typeface="Arial" pitchFamily="34" charset="0"/>
                <a:ea typeface="Times New Roman" pitchFamily="18" charset="0"/>
                <a:cs typeface="Arial" pitchFamily="34" charset="0"/>
              </a:rPr>
              <a:t>, 1891</a:t>
            </a:r>
          </a:p>
          <a:p>
            <a:pPr marL="0" marR="0" lvl="0" indent="38100" algn="l" defTabSz="914400" rtl="0" eaLnBrk="0" fontAlgn="base" latinLnBrk="0" hangingPunct="0">
              <a:lnSpc>
                <a:spcPct val="100000"/>
              </a:lnSpc>
              <a:spcBef>
                <a:spcPct val="0"/>
              </a:spcBef>
              <a:spcAft>
                <a:spcPct val="0"/>
              </a:spcAft>
              <a:buClrTx/>
              <a:buSzTx/>
              <a:buFontTx/>
              <a:buChar char="-"/>
              <a:tabLst/>
            </a:pPr>
            <a:endParaRPr lang="en-US" sz="2200" dirty="0" smtClean="0">
              <a:solidFill>
                <a:srgbClr val="0F2AB1"/>
              </a:solidFill>
              <a:latin typeface="Arial" pitchFamily="34" charset="0"/>
              <a:cs typeface="Arial" pitchFamily="34" charset="0"/>
            </a:endParaRPr>
          </a:p>
          <a:p>
            <a:pPr marL="0" marR="0" lvl="0" indent="38100" algn="l" defTabSz="914400" rtl="0" eaLnBrk="0" fontAlgn="base" latinLnBrk="0" hangingPunct="0">
              <a:lnSpc>
                <a:spcPct val="100000"/>
              </a:lnSpc>
              <a:spcBef>
                <a:spcPct val="0"/>
              </a:spcBef>
              <a:spcAft>
                <a:spcPct val="0"/>
              </a:spcAft>
              <a:buClrTx/>
              <a:buSzTx/>
              <a:tabLst/>
            </a:pPr>
            <a:r>
              <a:rPr lang="en-US" sz="2200" dirty="0" smtClean="0">
                <a:solidFill>
                  <a:srgbClr val="0F2AB1"/>
                </a:solidFill>
                <a:latin typeface="Arial" pitchFamily="34" charset="0"/>
                <a:cs typeface="Arial" pitchFamily="34" charset="0"/>
              </a:rPr>
              <a:t>Wonderful account of the event in </a:t>
            </a:r>
            <a:r>
              <a:rPr lang="en-US" sz="2200" i="1" dirty="0" smtClean="0">
                <a:solidFill>
                  <a:srgbClr val="0F2AB1"/>
                </a:solidFill>
                <a:latin typeface="Arial" pitchFamily="34" charset="0"/>
                <a:cs typeface="Arial" pitchFamily="34" charset="0"/>
              </a:rPr>
              <a:t>Isaac’s Storm</a:t>
            </a:r>
            <a:r>
              <a:rPr lang="en-US" sz="2200" dirty="0" smtClean="0">
                <a:solidFill>
                  <a:srgbClr val="0F2AB1"/>
                </a:solidFill>
                <a:latin typeface="Arial" pitchFamily="34" charset="0"/>
                <a:cs typeface="Arial" pitchFamily="34" charset="0"/>
              </a:rPr>
              <a:t>, by Erik Larson</a:t>
            </a:r>
            <a:endParaRPr kumimoji="0" lang="en-US" sz="2200" b="0" i="0" u="none" strike="noStrike" cap="none" normalizeH="0" baseline="0" dirty="0" smtClean="0">
              <a:ln>
                <a:noFill/>
              </a:ln>
              <a:solidFill>
                <a:srgbClr val="0F2AB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1377">
                                            <p:txEl>
                                              <p:pRg st="4" end="4"/>
                                            </p:txEl>
                                          </p:spTgt>
                                        </p:tgtEl>
                                        <p:attrNameLst>
                                          <p:attrName>style.visibility</p:attrName>
                                        </p:attrNameLst>
                                      </p:cBhvr>
                                      <p:to>
                                        <p:strVal val="visible"/>
                                      </p:to>
                                    </p:set>
                                    <p:animEffect transition="in" filter="blinds(horizontal)">
                                      <p:cBhvr>
                                        <p:cTn id="7" dur="500"/>
                                        <p:tgtEl>
                                          <p:spTgt spid="10137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001962"/>
          </a:xfrm>
        </p:spPr>
        <p:txBody>
          <a:bodyPr>
            <a:noAutofit/>
          </a:bodyPr>
          <a:lstStyle/>
          <a:p>
            <a:pPr algn="l"/>
            <a:r>
              <a:rPr lang="en-US" sz="2400" b="1" dirty="0" smtClean="0">
                <a:solidFill>
                  <a:srgbClr val="0F2AB1"/>
                </a:solidFill>
                <a:latin typeface="Arial" pitchFamily="34" charset="0"/>
                <a:cs typeface="Arial" pitchFamily="34" charset="0"/>
              </a:rPr>
              <a:t>August 28</a:t>
            </a:r>
            <a:r>
              <a:rPr lang="en-US" sz="2400" b="1" baseline="30000" dirty="0" smtClean="0">
                <a:solidFill>
                  <a:srgbClr val="0F2AB1"/>
                </a:solidFill>
                <a:latin typeface="Arial" pitchFamily="34" charset="0"/>
                <a:cs typeface="Arial" pitchFamily="34" charset="0"/>
              </a:rPr>
              <a:t>th</a:t>
            </a:r>
            <a:r>
              <a:rPr lang="en-US" sz="2400" b="1" dirty="0" smtClean="0">
                <a:solidFill>
                  <a:srgbClr val="0F2AB1"/>
                </a:solidFill>
                <a:latin typeface="Arial" pitchFamily="34" charset="0"/>
                <a:cs typeface="Arial" pitchFamily="34" charset="0"/>
              </a:rPr>
              <a:t>, 1900</a:t>
            </a:r>
            <a:r>
              <a:rPr lang="en-US" sz="2400" dirty="0" smtClean="0">
                <a:solidFill>
                  <a:srgbClr val="0F2AB1"/>
                </a:solidFill>
                <a:latin typeface="Arial" pitchFamily="34" charset="0"/>
                <a:cs typeface="Arial" pitchFamily="34" charset="0"/>
              </a:rPr>
              <a:t>:  Willis Moore, Head of the United States Weather Bureau, issues an edict  banning the transmission of all West Indian storm reports from its own Havana office to its New Orleans office. It also forbade chief forecasters from issuing hurricane warnings without prior approval from Washington. Moore followed up with a message delivered through Western Union:</a:t>
            </a:r>
            <a:endParaRPr lang="en-US" sz="2400" dirty="0">
              <a:solidFill>
                <a:srgbClr val="0F2AB1"/>
              </a:solidFill>
              <a:latin typeface="Arial" pitchFamily="34" charset="0"/>
              <a:cs typeface="Arial" pitchFamily="34" charset="0"/>
            </a:endParaRPr>
          </a:p>
        </p:txBody>
      </p:sp>
      <p:sp>
        <p:nvSpPr>
          <p:cNvPr id="3" name="Rectangle 2"/>
          <p:cNvSpPr/>
          <p:nvPr/>
        </p:nvSpPr>
        <p:spPr>
          <a:xfrm>
            <a:off x="990600" y="3505200"/>
            <a:ext cx="7162800" cy="3139321"/>
          </a:xfrm>
          <a:prstGeom prst="rect">
            <a:avLst/>
          </a:prstGeom>
        </p:spPr>
        <p:txBody>
          <a:bodyPr wrap="square">
            <a:spAutoFit/>
          </a:bodyPr>
          <a:lstStyle/>
          <a:p>
            <a:r>
              <a:rPr lang="en-US" sz="2200" i="1" dirty="0" smtClean="0">
                <a:solidFill>
                  <a:srgbClr val="0F2AB1"/>
                </a:solidFill>
                <a:latin typeface="Arial" pitchFamily="34" charset="0"/>
                <a:cs typeface="Arial" pitchFamily="34" charset="0"/>
              </a:rPr>
              <a:t>The United States Weather Bureau in Cuba has been greatly annoyed by independent observatories securing a few scattered reports and then attempting to make weather predictions and issue hurricane warnings to the detriment of commerce and the embarrassment of the Government service. I have reason to believe that they are copying, or contemplate doing so, data from our daily weather maps in New Orleans and cabling the same to Havana.</a:t>
            </a:r>
            <a:endParaRPr lang="en-US"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C:\Users\Kerry\Documents\CHIP\Data\Galveston_1900_track.png"/>
          <p:cNvPicPr>
            <a:picLocks noChangeAspect="1" noChangeArrowheads="1"/>
          </p:cNvPicPr>
          <p:nvPr/>
        </p:nvPicPr>
        <p:blipFill>
          <a:blip r:embed="rId3" cstate="print"/>
          <a:srcRect l="3589" r="3589" b="13529"/>
          <a:stretch>
            <a:fillRect/>
          </a:stretch>
        </p:blipFill>
        <p:spPr bwMode="auto">
          <a:xfrm>
            <a:off x="152400" y="382760"/>
            <a:ext cx="8716263" cy="574375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1"/>
          <p:cNvSpPr>
            <a:spLocks noChangeArrowheads="1"/>
          </p:cNvSpPr>
          <p:nvPr/>
        </p:nvSpPr>
        <p:spPr bwMode="auto">
          <a:xfrm>
            <a:off x="381000" y="1752600"/>
            <a:ext cx="845820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1" u="none" strike="noStrike" cap="none" normalizeH="0" baseline="0" dirty="0" smtClean="0">
                <a:ln>
                  <a:noFill/>
                </a:ln>
                <a:solidFill>
                  <a:srgbClr val="0000FF"/>
                </a:solidFill>
                <a:effectLst/>
                <a:latin typeface="Arial" pitchFamily="34" charset="0"/>
                <a:ea typeface="Times New Roman" pitchFamily="18" charset="0"/>
                <a:cs typeface="Arial" pitchFamily="34" charset="0"/>
              </a:rPr>
              <a:t>The storm will probably continue slowly northward and its effects will be felt as far as </a:t>
            </a:r>
            <a:r>
              <a:rPr kumimoji="0" lang="en-US" sz="2800" b="0" i="1"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the lower portion of the middle Atlantic coast </a:t>
            </a:r>
            <a:r>
              <a:rPr kumimoji="0" lang="en-US" sz="2800" b="0" i="1" u="none" strike="noStrike" cap="none" normalizeH="0" baseline="0" dirty="0" smtClean="0">
                <a:ln>
                  <a:noFill/>
                </a:ln>
                <a:solidFill>
                  <a:srgbClr val="0000FF"/>
                </a:solidFill>
                <a:effectLst/>
                <a:latin typeface="Arial" pitchFamily="34" charset="0"/>
                <a:ea typeface="Times New Roman" pitchFamily="18" charset="0"/>
                <a:cs typeface="Arial" pitchFamily="34" charset="0"/>
              </a:rPr>
              <a:t>by Friday night.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rgbClr val="0000FF"/>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FF"/>
                </a:solidFill>
                <a:effectLst/>
                <a:latin typeface="Arial" pitchFamily="34" charset="0"/>
                <a:ea typeface="Times New Roman" pitchFamily="18" charset="0"/>
                <a:cs typeface="Arial" pitchFamily="34" charset="0"/>
              </a:rPr>
              <a:t>	-  Forecast issued by U.S. Weather Bureau, 			8:00 	AM Thursday, September 6, 1900</a:t>
            </a:r>
            <a:endParaRPr kumimoji="0" lang="en-US" sz="2800" b="0" i="0" u="none" strike="noStrike" cap="none" normalizeH="0" baseline="0" dirty="0" smtClean="0">
              <a:ln>
                <a:noFill/>
              </a:ln>
              <a:solidFill>
                <a:srgbClr val="0000FF"/>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a:xfrm>
            <a:off x="457200" y="0"/>
            <a:ext cx="8153400" cy="2743200"/>
          </a:xfrm>
        </p:spPr>
        <p:txBody>
          <a:bodyPr rtlCol="0">
            <a:normAutofit/>
          </a:bodyPr>
          <a:lstStyle/>
          <a:p>
            <a:pPr eaLnBrk="1" fontAlgn="auto" hangingPunct="1">
              <a:spcAft>
                <a:spcPts val="0"/>
              </a:spcAft>
              <a:defRPr/>
            </a:pPr>
            <a:r>
              <a:rPr lang="en-US" sz="3200" dirty="0" smtClean="0">
                <a:effectLst/>
              </a:rPr>
              <a:t>The word </a:t>
            </a:r>
            <a:r>
              <a:rPr lang="en-US" sz="3200" i="1" dirty="0" smtClean="0">
                <a:effectLst/>
              </a:rPr>
              <a:t>Hurricane</a:t>
            </a:r>
            <a:r>
              <a:rPr lang="en-US" sz="3200" dirty="0" smtClean="0">
                <a:effectLst/>
              </a:rPr>
              <a:t> is derived from the Mayan word </a:t>
            </a:r>
            <a:r>
              <a:rPr lang="en-US" sz="3200" i="1" dirty="0" smtClean="0">
                <a:effectLst/>
              </a:rPr>
              <a:t>Huracan</a:t>
            </a:r>
            <a:r>
              <a:rPr lang="en-US" sz="3200" dirty="0" smtClean="0">
                <a:effectLst/>
              </a:rPr>
              <a:t> and the Taino and Carib word </a:t>
            </a:r>
            <a:r>
              <a:rPr lang="en-US" sz="3200" i="1" dirty="0" smtClean="0">
                <a:effectLst/>
              </a:rPr>
              <a:t>Hunraken</a:t>
            </a:r>
            <a:r>
              <a:rPr lang="en-US" sz="3200" dirty="0" smtClean="0">
                <a:effectLst/>
              </a:rPr>
              <a:t>, a terrible God of Evil, and brought to the West by Spanish explorers</a:t>
            </a:r>
          </a:p>
        </p:txBody>
      </p:sp>
      <p:pic>
        <p:nvPicPr>
          <p:cNvPr id="11268" name="Picture 6" descr="hurakan"/>
          <p:cNvPicPr>
            <a:picLocks noChangeAspect="1" noChangeArrowheads="1"/>
          </p:cNvPicPr>
          <p:nvPr/>
        </p:nvPicPr>
        <p:blipFill>
          <a:blip r:embed="rId3" cstate="print"/>
          <a:srcRect/>
          <a:stretch>
            <a:fillRect/>
          </a:stretch>
        </p:blipFill>
        <p:spPr bwMode="auto">
          <a:xfrm>
            <a:off x="533400" y="2667000"/>
            <a:ext cx="5019675" cy="3359150"/>
          </a:xfrm>
          <a:prstGeom prst="rect">
            <a:avLst/>
          </a:prstGeom>
          <a:noFill/>
          <a:ln w="9525">
            <a:noFill/>
            <a:miter lim="800000"/>
            <a:headEnd/>
            <a:tailEnd/>
          </a:ln>
        </p:spPr>
      </p:pic>
      <p:pic>
        <p:nvPicPr>
          <p:cNvPr id="11269" name="Picture 7" descr="hur_symbol"/>
          <p:cNvPicPr>
            <a:picLocks noChangeAspect="1" noChangeArrowheads="1"/>
          </p:cNvPicPr>
          <p:nvPr/>
        </p:nvPicPr>
        <p:blipFill>
          <a:blip r:embed="rId4" cstate="print"/>
          <a:srcRect/>
          <a:stretch>
            <a:fillRect/>
          </a:stretch>
        </p:blipFill>
        <p:spPr bwMode="auto">
          <a:xfrm>
            <a:off x="5715000" y="2438400"/>
            <a:ext cx="2465388" cy="3246438"/>
          </a:xfrm>
          <a:prstGeom prst="rect">
            <a:avLst/>
          </a:prstGeom>
          <a:noFill/>
          <a:ln w="9525">
            <a:noFill/>
            <a:miter lim="800000"/>
            <a:headEnd/>
            <a:tailEnd/>
          </a:ln>
        </p:spPr>
      </p:pic>
      <p:sp>
        <p:nvSpPr>
          <p:cNvPr id="6" name="Rectangle 5"/>
          <p:cNvSpPr/>
          <p:nvPr/>
        </p:nvSpPr>
        <p:spPr>
          <a:xfrm>
            <a:off x="0" y="5934670"/>
            <a:ext cx="8915400" cy="923330"/>
          </a:xfrm>
          <a:prstGeom prst="rect">
            <a:avLst/>
          </a:prstGeom>
        </p:spPr>
        <p:txBody>
          <a:bodyPr wrap="square">
            <a:spAutoFit/>
          </a:bodyPr>
          <a:lstStyle/>
          <a:p>
            <a:r>
              <a:rPr lang="en-US" i="1" dirty="0" smtClean="0"/>
              <a:t>Blow, winds, and crack your cheeks! rage! blow! You cataracts and </a:t>
            </a:r>
            <a:r>
              <a:rPr lang="en-US" i="1" dirty="0" err="1" smtClean="0"/>
              <a:t>hurricanoes</a:t>
            </a:r>
            <a:r>
              <a:rPr lang="en-US" i="1" dirty="0" smtClean="0"/>
              <a:t>, spout Till you have </a:t>
            </a:r>
            <a:r>
              <a:rPr lang="en-US" i="1" dirty="0" err="1" smtClean="0"/>
              <a:t>drench’d</a:t>
            </a:r>
            <a:r>
              <a:rPr lang="en-US" i="1" dirty="0" smtClean="0"/>
              <a:t> our steeples, </a:t>
            </a:r>
            <a:r>
              <a:rPr lang="en-US" i="1" dirty="0" err="1" smtClean="0"/>
              <a:t>drown’d</a:t>
            </a:r>
            <a:r>
              <a:rPr lang="en-US" i="1" dirty="0" smtClean="0"/>
              <a:t> the cocks!  </a:t>
            </a:r>
            <a:r>
              <a:rPr lang="en-US" dirty="0" smtClean="0"/>
              <a:t> 				-- King Lear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1" name="Picture 3" descr="res13"/>
          <p:cNvPicPr>
            <a:picLocks noGrp="1" noChangeAspect="1" noChangeArrowheads="1"/>
          </p:cNvPicPr>
          <p:nvPr>
            <p:ph idx="4294967295"/>
          </p:nvPr>
        </p:nvPicPr>
        <p:blipFill>
          <a:blip r:embed="rId3" cstate="print"/>
          <a:srcRect/>
          <a:stretch>
            <a:fillRect/>
          </a:stretch>
        </p:blipFill>
        <p:spPr>
          <a:xfrm>
            <a:off x="381000" y="1143000"/>
            <a:ext cx="8459318" cy="5427399"/>
          </a:xfrm>
          <a:noFill/>
        </p:spPr>
      </p:pic>
      <p:sp>
        <p:nvSpPr>
          <p:cNvPr id="115713" name="Rectangle 1"/>
          <p:cNvSpPr>
            <a:spLocks noChangeArrowheads="1"/>
          </p:cNvSpPr>
          <p:nvPr/>
        </p:nvSpPr>
        <p:spPr bwMode="auto">
          <a:xfrm>
            <a:off x="304800" y="306288"/>
            <a:ext cx="86106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810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Sunday, September 9, 1900, revealed one of the most horrible sights that ever a civilized people looked upon.         </a:t>
            </a:r>
            <a:r>
              <a:rPr kumimoji="0" lang="en-US" sz="2000" b="0" i="0"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  Isaac Cline</a:t>
            </a:r>
            <a:endParaRPr kumimoji="0" lang="en-US" sz="2000" b="0"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713">
                                            <p:txEl>
                                              <p:pRg st="0" end="0"/>
                                            </p:txEl>
                                          </p:spTgt>
                                        </p:tgtEl>
                                        <p:attrNameLst>
                                          <p:attrName>style.visibility</p:attrName>
                                        </p:attrNameLst>
                                      </p:cBhvr>
                                      <p:to>
                                        <p:strVal val="visible"/>
                                      </p:to>
                                    </p:set>
                                    <p:animEffect transition="in" filter="fade">
                                      <p:cBhvr>
                                        <p:cTn id="7" dur="2000"/>
                                        <p:tgtEl>
                                          <p:spTgt spid="1157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Users\Kerry\Documents\Riskproject\new_scripts\figures\san_antonio_1921.png"/>
          <p:cNvPicPr>
            <a:picLocks noChangeAspect="1" noChangeArrowheads="1"/>
          </p:cNvPicPr>
          <p:nvPr/>
        </p:nvPicPr>
        <p:blipFill>
          <a:blip r:embed="rId3" cstate="print"/>
          <a:srcRect/>
          <a:stretch>
            <a:fillRect/>
          </a:stretch>
        </p:blipFill>
        <p:spPr bwMode="auto">
          <a:xfrm>
            <a:off x="762000" y="990600"/>
            <a:ext cx="7363279" cy="5525218"/>
          </a:xfrm>
          <a:prstGeom prst="rect">
            <a:avLst/>
          </a:prstGeom>
          <a:noFill/>
        </p:spPr>
      </p:pic>
      <p:sp>
        <p:nvSpPr>
          <p:cNvPr id="3" name="TextBox 2"/>
          <p:cNvSpPr txBox="1"/>
          <p:nvPr/>
        </p:nvSpPr>
        <p:spPr>
          <a:xfrm>
            <a:off x="762000" y="304800"/>
            <a:ext cx="7696200" cy="523220"/>
          </a:xfrm>
          <a:prstGeom prst="rect">
            <a:avLst/>
          </a:prstGeom>
          <a:noFill/>
        </p:spPr>
        <p:txBody>
          <a:bodyPr wrap="square" rtlCol="0">
            <a:spAutoFit/>
          </a:bodyPr>
          <a:lstStyle/>
          <a:p>
            <a:pPr algn="ctr"/>
            <a:r>
              <a:rPr lang="en-US" sz="2800" b="1" dirty="0" smtClean="0">
                <a:solidFill>
                  <a:srgbClr val="0000FF"/>
                </a:solidFill>
                <a:effectLst>
                  <a:outerShdw blurRad="38100" dist="38100" dir="2700000" algn="tl">
                    <a:srgbClr val="000000">
                      <a:alpha val="43137"/>
                    </a:srgbClr>
                  </a:outerShdw>
                </a:effectLst>
              </a:rPr>
              <a:t>The Great San Antonio Flood of 1921</a:t>
            </a:r>
            <a:endParaRPr lang="en-US" sz="2800" b="1" dirty="0">
              <a:solidFill>
                <a:srgbClr val="0000FF"/>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a:stretch>
            <a:fillRect/>
          </a:stretch>
        </p:blipFill>
        <p:spPr bwMode="auto">
          <a:xfrm>
            <a:off x="1752600" y="217528"/>
            <a:ext cx="5429250" cy="6206515"/>
          </a:xfrm>
          <a:prstGeom prst="rect">
            <a:avLst/>
          </a:prstGeom>
          <a:noFill/>
          <a:ln w="9525">
            <a:noFill/>
            <a:miter lim="800000"/>
            <a:headEnd/>
            <a:tailEnd/>
          </a:ln>
        </p:spPr>
      </p:pic>
      <p:sp>
        <p:nvSpPr>
          <p:cNvPr id="3" name="TextBox 2"/>
          <p:cNvSpPr txBox="1"/>
          <p:nvPr/>
        </p:nvSpPr>
        <p:spPr>
          <a:xfrm>
            <a:off x="6019800" y="4648200"/>
            <a:ext cx="2819400" cy="369332"/>
          </a:xfrm>
          <a:prstGeom prst="rect">
            <a:avLst/>
          </a:prstGeom>
          <a:noFill/>
        </p:spPr>
        <p:txBody>
          <a:bodyPr wrap="square" rtlCol="0">
            <a:spAutoFit/>
          </a:bodyPr>
          <a:lstStyle/>
          <a:p>
            <a:r>
              <a:rPr lang="en-US" dirty="0" smtClean="0"/>
              <a:t>Rainfall in inches</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2" name="Rectangle 2"/>
          <p:cNvSpPr>
            <a:spLocks noGrp="1" noChangeArrowheads="1"/>
          </p:cNvSpPr>
          <p:nvPr>
            <p:ph type="title"/>
          </p:nvPr>
        </p:nvSpPr>
        <p:spPr>
          <a:xfrm>
            <a:off x="457200" y="228600"/>
            <a:ext cx="8229600" cy="1066800"/>
          </a:xfrm>
        </p:spPr>
        <p:txBody>
          <a:bodyPr/>
          <a:lstStyle/>
          <a:p>
            <a:pPr eaLnBrk="1" hangingPunct="1">
              <a:defRPr/>
            </a:pPr>
            <a:r>
              <a:rPr lang="en-US" b="1" smtClean="0">
                <a:solidFill>
                  <a:srgbClr val="FFFF00"/>
                </a:solidFill>
                <a:effectLst>
                  <a:outerShdw blurRad="38100" dist="38100" dir="2700000" algn="tl">
                    <a:srgbClr val="C0C0C0"/>
                  </a:outerShdw>
                </a:effectLst>
              </a:rPr>
              <a:t>Miami, 1926</a:t>
            </a:r>
          </a:p>
        </p:txBody>
      </p:sp>
      <p:pic>
        <p:nvPicPr>
          <p:cNvPr id="27652" name="Picture 3" descr="n045921"/>
          <p:cNvPicPr>
            <a:picLocks noGrp="1" noChangeAspect="1" noChangeArrowheads="1"/>
          </p:cNvPicPr>
          <p:nvPr>
            <p:ph idx="1"/>
          </p:nvPr>
        </p:nvPicPr>
        <p:blipFill>
          <a:blip r:embed="rId4" cstate="print"/>
          <a:srcRect/>
          <a:stretch>
            <a:fillRect/>
          </a:stretch>
        </p:blipFill>
        <p:spPr>
          <a:xfrm>
            <a:off x="838201" y="1343266"/>
            <a:ext cx="7572268" cy="5194060"/>
          </a:xfr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2" name="Rectangle 2"/>
          <p:cNvSpPr>
            <a:spLocks noGrp="1" noChangeArrowheads="1"/>
          </p:cNvSpPr>
          <p:nvPr>
            <p:ph type="title"/>
          </p:nvPr>
        </p:nvSpPr>
        <p:spPr>
          <a:xfrm>
            <a:off x="457200" y="274638"/>
            <a:ext cx="8229600" cy="944562"/>
          </a:xfrm>
        </p:spPr>
        <p:txBody>
          <a:bodyPr/>
          <a:lstStyle/>
          <a:p>
            <a:pPr eaLnBrk="1" hangingPunct="1">
              <a:defRPr/>
            </a:pPr>
            <a:r>
              <a:rPr lang="en-US" smtClean="0">
                <a:solidFill>
                  <a:srgbClr val="FFFF00"/>
                </a:solidFill>
                <a:effectLst>
                  <a:outerShdw blurRad="38100" dist="38100" dir="2700000" algn="tl">
                    <a:srgbClr val="C0C0C0"/>
                  </a:outerShdw>
                </a:effectLst>
              </a:rPr>
              <a:t>Okeechobee Hurricane of 1928</a:t>
            </a:r>
          </a:p>
        </p:txBody>
      </p:sp>
      <p:pic>
        <p:nvPicPr>
          <p:cNvPr id="28676" name="Picture 3" descr="HomeChanceyBay"/>
          <p:cNvPicPr>
            <a:picLocks noGrp="1" noChangeAspect="1" noChangeArrowheads="1"/>
          </p:cNvPicPr>
          <p:nvPr>
            <p:ph idx="1"/>
          </p:nvPr>
        </p:nvPicPr>
        <p:blipFill>
          <a:blip r:embed="rId4" cstate="print"/>
          <a:srcRect/>
          <a:stretch>
            <a:fillRect/>
          </a:stretch>
        </p:blipFill>
        <p:spPr>
          <a:xfrm>
            <a:off x="838200" y="1524000"/>
            <a:ext cx="7086600" cy="4973638"/>
          </a:xfr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2" name="Rectangle 2"/>
          <p:cNvSpPr>
            <a:spLocks noGrp="1" noChangeArrowheads="1"/>
          </p:cNvSpPr>
          <p:nvPr>
            <p:ph type="title"/>
          </p:nvPr>
        </p:nvSpPr>
        <p:spPr>
          <a:xfrm>
            <a:off x="457200" y="274638"/>
            <a:ext cx="8229600" cy="715962"/>
          </a:xfrm>
        </p:spPr>
        <p:txBody>
          <a:bodyPr/>
          <a:lstStyle/>
          <a:p>
            <a:pPr eaLnBrk="1" hangingPunct="1">
              <a:defRPr/>
            </a:pPr>
            <a:r>
              <a:rPr lang="en-US" sz="2800" b="1" smtClean="0">
                <a:solidFill>
                  <a:srgbClr val="FFFF00"/>
                </a:solidFill>
                <a:effectLst>
                  <a:outerShdw blurRad="38100" dist="38100" dir="2700000" algn="tl">
                    <a:srgbClr val="C0C0C0"/>
                  </a:outerShdw>
                </a:effectLst>
              </a:rPr>
              <a:t>Labor Day Hurricane of 1935, Florida Keys</a:t>
            </a:r>
          </a:p>
        </p:txBody>
      </p:sp>
      <p:pic>
        <p:nvPicPr>
          <p:cNvPr id="29700" name="Picture 3" descr="rc17060"/>
          <p:cNvPicPr>
            <a:picLocks noGrp="1" noChangeAspect="1" noChangeArrowheads="1"/>
          </p:cNvPicPr>
          <p:nvPr>
            <p:ph idx="1"/>
          </p:nvPr>
        </p:nvPicPr>
        <p:blipFill>
          <a:blip r:embed="rId4" cstate="print"/>
          <a:srcRect/>
          <a:stretch>
            <a:fillRect/>
          </a:stretch>
        </p:blipFill>
        <p:spPr>
          <a:xfrm>
            <a:off x="1905000" y="1143000"/>
            <a:ext cx="5029200" cy="3838575"/>
          </a:xfrm>
          <a:noFill/>
        </p:spPr>
      </p:pic>
      <p:sp>
        <p:nvSpPr>
          <p:cNvPr id="3" name="Text Box 4"/>
          <p:cNvSpPr txBox="1">
            <a:spLocks noChangeArrowheads="1"/>
          </p:cNvSpPr>
          <p:nvPr/>
        </p:nvSpPr>
        <p:spPr bwMode="auto">
          <a:xfrm>
            <a:off x="1066800" y="5105400"/>
            <a:ext cx="6934200" cy="1465263"/>
          </a:xfrm>
          <a:prstGeom prst="rect">
            <a:avLst/>
          </a:prstGeom>
          <a:noFill/>
          <a:ln w="9525">
            <a:noFill/>
            <a:miter lim="800000"/>
            <a:headEnd/>
            <a:tailEnd/>
          </a:ln>
        </p:spPr>
        <p:txBody>
          <a:bodyPr>
            <a:spAutoFit/>
          </a:bodyPr>
          <a:lstStyle/>
          <a:p>
            <a:pPr>
              <a:defRPr/>
            </a:pPr>
            <a:r>
              <a:rPr lang="en-US" sz="1800" i="1" dirty="0">
                <a:solidFill>
                  <a:srgbClr val="000099"/>
                </a:solidFill>
                <a:effectLst>
                  <a:outerShdw blurRad="38100" dist="38100" dir="2700000" algn="tl">
                    <a:srgbClr val="C0C0C0"/>
                  </a:outerShdw>
                </a:effectLst>
              </a:rPr>
              <a:t>Indian Key absolutely swept clean, not a blade of grass, and over the high center of it were scattered live conchs that came in with the sea, craw fish, and dead morays. The whole bottom of the sea blew over it.</a:t>
            </a:r>
            <a:endParaRPr lang="en-US" sz="1800" dirty="0">
              <a:solidFill>
                <a:srgbClr val="000099"/>
              </a:solidFill>
              <a:effectLst>
                <a:outerShdw blurRad="38100" dist="38100" dir="2700000" algn="tl">
                  <a:srgbClr val="C0C0C0"/>
                </a:outerShdw>
              </a:effectLst>
            </a:endParaRPr>
          </a:p>
          <a:p>
            <a:pPr>
              <a:defRPr/>
            </a:pPr>
            <a:r>
              <a:rPr lang="en-US" sz="1800" dirty="0">
                <a:solidFill>
                  <a:srgbClr val="000099"/>
                </a:solidFill>
                <a:effectLst>
                  <a:outerShdw blurRad="38100" dist="38100" dir="2700000" algn="tl">
                    <a:srgbClr val="C0C0C0"/>
                  </a:outerShdw>
                </a:effectLst>
              </a:rPr>
              <a:t>  		 - Ernest Hemingway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fig21"/>
          <p:cNvPicPr>
            <a:picLocks noGrp="1" noChangeAspect="1" noChangeArrowheads="1"/>
          </p:cNvPicPr>
          <p:nvPr>
            <p:ph idx="4294967295"/>
          </p:nvPr>
        </p:nvPicPr>
        <p:blipFill>
          <a:blip r:embed="rId3" cstate="print"/>
          <a:srcRect/>
          <a:stretch>
            <a:fillRect/>
          </a:stretch>
        </p:blipFill>
        <p:spPr>
          <a:xfrm>
            <a:off x="1295400" y="304800"/>
            <a:ext cx="6705600" cy="6092825"/>
          </a:xfr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fig21"/>
          <p:cNvPicPr>
            <a:picLocks noGrp="1" noChangeAspect="1" noChangeArrowheads="1"/>
          </p:cNvPicPr>
          <p:nvPr>
            <p:ph idx="4294967295"/>
          </p:nvPr>
        </p:nvPicPr>
        <p:blipFill>
          <a:blip r:embed="rId3" cstate="print"/>
          <a:srcRect t="1604" r="4800" b="4811"/>
          <a:stretch>
            <a:fillRect/>
          </a:stretch>
        </p:blipFill>
        <p:spPr>
          <a:xfrm>
            <a:off x="2900826" y="228600"/>
            <a:ext cx="3728574" cy="5486400"/>
          </a:xfrm>
          <a:noFill/>
        </p:spPr>
      </p:pic>
      <p:sp>
        <p:nvSpPr>
          <p:cNvPr id="31747" name="Text Box 3"/>
          <p:cNvSpPr txBox="1">
            <a:spLocks noChangeArrowheads="1"/>
          </p:cNvSpPr>
          <p:nvPr/>
        </p:nvSpPr>
        <p:spPr bwMode="auto">
          <a:xfrm>
            <a:off x="1676400" y="5867400"/>
            <a:ext cx="6248400" cy="457200"/>
          </a:xfrm>
          <a:prstGeom prst="rect">
            <a:avLst/>
          </a:prstGeom>
          <a:noFill/>
          <a:ln w="9525">
            <a:noFill/>
            <a:miter lim="800000"/>
            <a:headEnd/>
            <a:tailEnd/>
          </a:ln>
        </p:spPr>
        <p:txBody>
          <a:bodyPr>
            <a:spAutoFit/>
          </a:bodyPr>
          <a:lstStyle/>
          <a:p>
            <a:pPr>
              <a:spcBef>
                <a:spcPct val="50000"/>
              </a:spcBef>
            </a:pPr>
            <a:r>
              <a:rPr lang="en-US" sz="2400" dirty="0">
                <a:solidFill>
                  <a:srgbClr val="002060"/>
                </a:solidFill>
              </a:rPr>
              <a:t>Long Island Shore after the 1938 Hurricane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57200" y="274638"/>
            <a:ext cx="8229600" cy="792162"/>
          </a:xfrm>
        </p:spPr>
        <p:txBody>
          <a:bodyPr>
            <a:normAutofit/>
          </a:bodyPr>
          <a:lstStyle/>
          <a:p>
            <a:pPr eaLnBrk="1" hangingPunct="1">
              <a:defRPr/>
            </a:pPr>
            <a:r>
              <a:rPr lang="en-US" sz="4000" b="1" dirty="0" smtClean="0">
                <a:solidFill>
                  <a:srgbClr val="0F2AB1"/>
                </a:solidFill>
                <a:effectLst>
                  <a:outerShdw blurRad="38100" dist="38100" dir="2700000" algn="tl">
                    <a:srgbClr val="C0C0C0"/>
                  </a:outerShdw>
                </a:effectLst>
                <a:latin typeface="Arial" pitchFamily="34" charset="0"/>
                <a:cs typeface="Arial" pitchFamily="34" charset="0"/>
              </a:rPr>
              <a:t>Hurricane Katrina, 2005</a:t>
            </a:r>
          </a:p>
        </p:txBody>
      </p:sp>
      <p:sp>
        <p:nvSpPr>
          <p:cNvPr id="5" name="Content Placeholder 4"/>
          <p:cNvSpPr>
            <a:spLocks noGrp="1"/>
          </p:cNvSpPr>
          <p:nvPr>
            <p:ph idx="1"/>
          </p:nvPr>
        </p:nvSpPr>
        <p:spPr/>
        <p:txBody>
          <a:bodyPr>
            <a:normAutofit lnSpcReduction="10000"/>
          </a:bodyPr>
          <a:lstStyle/>
          <a:p>
            <a:pPr>
              <a:buSzPct val="70000"/>
              <a:buBlip>
                <a:blip r:embed="rId3"/>
              </a:buBlip>
            </a:pPr>
            <a:r>
              <a:rPr lang="en-US" b="1" i="1" dirty="0" smtClean="0">
                <a:solidFill>
                  <a:srgbClr val="0F2AB1"/>
                </a:solidFill>
              </a:rPr>
              <a:t>A major hurricane could swamp New Orleans under 20 feet of water, killing thousands. Human activities along the Mississippi River​ have dramatically increased the risk, and now only massive reengineering of southeastern Louisiana can save the city</a:t>
            </a:r>
          </a:p>
          <a:p>
            <a:pPr>
              <a:buSzPct val="70000"/>
              <a:buNone/>
            </a:pPr>
            <a:r>
              <a:rPr lang="en-US" b="1" i="1" dirty="0" smtClean="0">
                <a:solidFill>
                  <a:srgbClr val="0F2AB1"/>
                </a:solidFill>
              </a:rPr>
              <a:t>		</a:t>
            </a:r>
            <a:r>
              <a:rPr lang="en-US" dirty="0" smtClean="0">
                <a:solidFill>
                  <a:srgbClr val="0F2AB1"/>
                </a:solidFill>
              </a:rPr>
              <a:t>--  </a:t>
            </a:r>
            <a:r>
              <a:rPr lang="en-US" sz="2800" dirty="0" smtClean="0">
                <a:solidFill>
                  <a:srgbClr val="0F2AB1"/>
                </a:solidFill>
                <a:latin typeface="Arial" pitchFamily="34" charset="0"/>
                <a:cs typeface="Arial" pitchFamily="34" charset="0"/>
              </a:rPr>
              <a:t>Mark </a:t>
            </a:r>
            <a:r>
              <a:rPr lang="en-US" sz="2800" dirty="0" err="1" smtClean="0">
                <a:solidFill>
                  <a:srgbClr val="0F2AB1"/>
                </a:solidFill>
                <a:latin typeface="Arial" pitchFamily="34" charset="0"/>
                <a:cs typeface="Arial" pitchFamily="34" charset="0"/>
              </a:rPr>
              <a:t>Fischetti</a:t>
            </a:r>
            <a:r>
              <a:rPr lang="en-US" sz="2800" dirty="0" smtClean="0">
                <a:solidFill>
                  <a:srgbClr val="0F2AB1"/>
                </a:solidFill>
                <a:latin typeface="Arial" pitchFamily="34" charset="0"/>
                <a:cs typeface="Arial" pitchFamily="34" charset="0"/>
              </a:rPr>
              <a:t>, “Drowning New Orleans”, 		</a:t>
            </a:r>
            <a:r>
              <a:rPr lang="en-US" sz="2800" i="1" dirty="0" smtClean="0">
                <a:solidFill>
                  <a:srgbClr val="0F2AB1"/>
                </a:solidFill>
                <a:latin typeface="Arial" pitchFamily="34" charset="0"/>
                <a:cs typeface="Arial" pitchFamily="34" charset="0"/>
              </a:rPr>
              <a:t>Scientific American</a:t>
            </a:r>
            <a:r>
              <a:rPr lang="en-US" sz="2800" dirty="0" smtClean="0">
                <a:solidFill>
                  <a:srgbClr val="0F2AB1"/>
                </a:solidFill>
                <a:latin typeface="Arial" pitchFamily="34" charset="0"/>
                <a:cs typeface="Arial" pitchFamily="34" charset="0"/>
              </a:rPr>
              <a:t>, October, 2001</a:t>
            </a:r>
            <a:endParaRPr lang="en-US" sz="2800" b="1" i="1" dirty="0">
              <a:solidFill>
                <a:srgbClr val="0F2AB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alpha val="88000"/>
          </a:schemeClr>
        </a:solidFill>
        <a:effectLst/>
      </p:bgPr>
    </p:bg>
    <p:spTree>
      <p:nvGrpSpPr>
        <p:cNvPr id="1" name=""/>
        <p:cNvGrpSpPr/>
        <p:nvPr/>
      </p:nvGrpSpPr>
      <p:grpSpPr>
        <a:xfrm>
          <a:off x="0" y="0"/>
          <a:ext cx="0" cy="0"/>
          <a:chOff x="0" y="0"/>
          <a:chExt cx="0" cy="0"/>
        </a:xfrm>
      </p:grpSpPr>
      <p:pic>
        <p:nvPicPr>
          <p:cNvPr id="161794" name="Picture 2" descr="C:\Users\Kerry\Documents\Corel\Desktop\Black Swan\huricane_katrina.jpg"/>
          <p:cNvPicPr>
            <a:picLocks noChangeAspect="1" noChangeArrowheads="1"/>
          </p:cNvPicPr>
          <p:nvPr/>
        </p:nvPicPr>
        <p:blipFill>
          <a:blip r:embed="rId2" cstate="print"/>
          <a:srcRect/>
          <a:stretch>
            <a:fillRect/>
          </a:stretch>
        </p:blipFill>
        <p:spPr bwMode="auto">
          <a:xfrm>
            <a:off x="2209800" y="152400"/>
            <a:ext cx="4953000" cy="650494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Kerry Emaanuel\hurrbook\FinalFinal\Figures\fig5.1.tif"/>
          <p:cNvPicPr>
            <a:picLocks noChangeAspect="1" noChangeArrowheads="1"/>
          </p:cNvPicPr>
          <p:nvPr/>
        </p:nvPicPr>
        <p:blipFill>
          <a:blip r:embed="rId2" cstate="print"/>
          <a:srcRect/>
          <a:stretch>
            <a:fillRect/>
          </a:stretch>
        </p:blipFill>
        <p:spPr bwMode="auto">
          <a:xfrm>
            <a:off x="1066800" y="304800"/>
            <a:ext cx="6934200" cy="5508625"/>
          </a:xfrm>
          <a:prstGeom prst="rect">
            <a:avLst/>
          </a:prstGeom>
          <a:noFill/>
          <a:ln w="9525">
            <a:noFill/>
            <a:miter lim="800000"/>
            <a:headEnd/>
            <a:tailEnd/>
          </a:ln>
        </p:spPr>
      </p:pic>
      <p:sp>
        <p:nvSpPr>
          <p:cNvPr id="12291" name="TextBox 2"/>
          <p:cNvSpPr txBox="1">
            <a:spLocks noChangeArrowheads="1"/>
          </p:cNvSpPr>
          <p:nvPr/>
        </p:nvSpPr>
        <p:spPr bwMode="auto">
          <a:xfrm>
            <a:off x="838200" y="6096000"/>
            <a:ext cx="7620000" cy="369888"/>
          </a:xfrm>
          <a:prstGeom prst="rect">
            <a:avLst/>
          </a:prstGeom>
          <a:noFill/>
          <a:ln w="9525">
            <a:noFill/>
            <a:miter lim="800000"/>
            <a:headEnd/>
            <a:tailEnd/>
          </a:ln>
        </p:spPr>
        <p:txBody>
          <a:bodyPr>
            <a:spAutoFit/>
          </a:bodyPr>
          <a:lstStyle/>
          <a:p>
            <a:pPr algn="ctr"/>
            <a:r>
              <a:rPr lang="en-US" dirty="0"/>
              <a:t>Illustration from </a:t>
            </a:r>
            <a:r>
              <a:rPr lang="en-US" i="1" dirty="0"/>
              <a:t>Travels in the West Indies</a:t>
            </a:r>
            <a:r>
              <a:rPr lang="en-US" dirty="0"/>
              <a:t>, Theodor </a:t>
            </a:r>
            <a:r>
              <a:rPr lang="en-US" dirty="0" err="1"/>
              <a:t>DeBry</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iss007e14908"/>
          <p:cNvPicPr>
            <a:picLocks noGrp="1" noChangeAspect="1" noChangeArrowheads="1"/>
          </p:cNvPicPr>
          <p:nvPr>
            <p:ph idx="1"/>
          </p:nvPr>
        </p:nvPicPr>
        <p:blipFill>
          <a:blip r:embed="rId3" cstate="print">
            <a:lum bright="36000" contrast="-54000"/>
          </a:blip>
          <a:srcRect b="4210"/>
          <a:stretch>
            <a:fillRect/>
          </a:stretch>
        </p:blipFill>
        <p:spPr>
          <a:xfrm>
            <a:off x="0" y="0"/>
            <a:ext cx="9144000" cy="6858000"/>
          </a:xfrm>
          <a:noFill/>
        </p:spPr>
      </p:pic>
      <p:sp>
        <p:nvSpPr>
          <p:cNvPr id="399364" name="Rectangle 4"/>
          <p:cNvSpPr>
            <a:spLocks noGrp="1" noChangeArrowheads="1"/>
          </p:cNvSpPr>
          <p:nvPr>
            <p:ph type="title"/>
          </p:nvPr>
        </p:nvSpPr>
        <p:spPr>
          <a:xfrm>
            <a:off x="533400" y="1524000"/>
            <a:ext cx="8229600" cy="1143000"/>
          </a:xfrm>
        </p:spPr>
        <p:txBody>
          <a:bodyPr rtlCol="0">
            <a:normAutofit/>
          </a:bodyPr>
          <a:lstStyle/>
          <a:p>
            <a:pPr eaLnBrk="1" fontAlgn="auto" hangingPunct="1">
              <a:spcAft>
                <a:spcPts val="0"/>
              </a:spcAft>
              <a:defRPr/>
            </a:pPr>
            <a:r>
              <a:rPr lang="en-US" b="1" dirty="0" smtClean="0">
                <a:solidFill>
                  <a:srgbClr val="002266"/>
                </a:solidFill>
                <a:effectLst>
                  <a:outerShdw blurRad="38100" dist="38100" dir="2700000" algn="tl">
                    <a:srgbClr val="C0C0C0"/>
                  </a:outerShdw>
                </a:effectLst>
              </a:rPr>
              <a:t>Hurricanes and Society</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9" name="Title 8"/>
          <p:cNvSpPr>
            <a:spLocks noGrp="1"/>
          </p:cNvSpPr>
          <p:nvPr>
            <p:ph type="title"/>
          </p:nvPr>
        </p:nvSpPr>
        <p:spPr>
          <a:xfrm>
            <a:off x="457200" y="0"/>
            <a:ext cx="8229600" cy="1143000"/>
          </a:xfrm>
        </p:spPr>
        <p:txBody>
          <a:bodyPr rtlCol="0">
            <a:normAutofit fontScale="90000"/>
          </a:bodyPr>
          <a:lstStyle/>
          <a:p>
            <a:pPr eaLnBrk="1" fontAlgn="auto" hangingPunct="1">
              <a:spcAft>
                <a:spcPts val="0"/>
              </a:spcAft>
              <a:defRPr/>
            </a:pPr>
            <a:r>
              <a:rPr lang="en-US" b="1" dirty="0" smtClean="0">
                <a:solidFill>
                  <a:srgbClr val="FFFF00"/>
                </a:solidFill>
                <a:effectLst>
                  <a:outerShdw blurRad="38100" dist="38100" dir="2700000" algn="tl">
                    <a:srgbClr val="000000">
                      <a:alpha val="43137"/>
                    </a:srgbClr>
                  </a:outerShdw>
                </a:effectLst>
              </a:rPr>
              <a:t>Windstorms Account for Bulk of Insured Losses Worldwide</a:t>
            </a:r>
          </a:p>
        </p:txBody>
      </p:sp>
      <p:pic>
        <p:nvPicPr>
          <p:cNvPr id="29700" name="Picture 4" descr="C:\Users\Kerry Emaanuel\Graphics\Transparent Figures\2006_losses.png"/>
          <p:cNvPicPr>
            <a:picLocks noChangeAspect="1" noChangeArrowheads="1"/>
          </p:cNvPicPr>
          <p:nvPr/>
        </p:nvPicPr>
        <p:blipFill>
          <a:blip r:embed="rId4" cstate="print"/>
          <a:srcRect/>
          <a:stretch>
            <a:fillRect/>
          </a:stretch>
        </p:blipFill>
        <p:spPr bwMode="auto">
          <a:xfrm>
            <a:off x="1295400" y="1454150"/>
            <a:ext cx="6702425" cy="5067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30723" name="Text Box 3"/>
          <p:cNvSpPr txBox="1">
            <a:spLocks noChangeArrowheads="1"/>
          </p:cNvSpPr>
          <p:nvPr/>
        </p:nvSpPr>
        <p:spPr bwMode="auto">
          <a:xfrm>
            <a:off x="1676400" y="1600200"/>
            <a:ext cx="3048000" cy="366713"/>
          </a:xfrm>
          <a:prstGeom prst="rect">
            <a:avLst/>
          </a:prstGeom>
          <a:noFill/>
          <a:ln w="9525">
            <a:noFill/>
            <a:miter lim="800000"/>
            <a:headEnd/>
            <a:tailEnd/>
          </a:ln>
        </p:spPr>
        <p:txBody>
          <a:bodyPr>
            <a:spAutoFit/>
          </a:bodyPr>
          <a:lstStyle/>
          <a:p>
            <a:pPr>
              <a:spcBef>
                <a:spcPct val="50000"/>
              </a:spcBef>
            </a:pPr>
            <a:r>
              <a:rPr lang="en-US" b="1">
                <a:latin typeface="Calibri" pitchFamily="34" charset="0"/>
              </a:rPr>
              <a:t>Source:  Roger Pielke, Jr. </a:t>
            </a:r>
          </a:p>
        </p:txBody>
      </p:sp>
      <p:pic>
        <p:nvPicPr>
          <p:cNvPr id="30724" name="Picture 4" descr="hurr_damage_decade_unadj"/>
          <p:cNvPicPr>
            <a:picLocks noChangeAspect="1" noChangeArrowheads="1"/>
          </p:cNvPicPr>
          <p:nvPr/>
        </p:nvPicPr>
        <p:blipFill>
          <a:blip r:embed="rId4" cstate="print"/>
          <a:srcRect t="5711"/>
          <a:stretch>
            <a:fillRect/>
          </a:stretch>
        </p:blipFill>
        <p:spPr bwMode="auto">
          <a:xfrm>
            <a:off x="381000" y="928688"/>
            <a:ext cx="8382000" cy="5929312"/>
          </a:xfrm>
          <a:prstGeom prst="rect">
            <a:avLst/>
          </a:prstGeom>
          <a:noFill/>
          <a:ln w="9525">
            <a:noFill/>
            <a:miter lim="800000"/>
            <a:headEnd/>
            <a:tailEnd/>
          </a:ln>
        </p:spPr>
      </p:pic>
      <p:sp>
        <p:nvSpPr>
          <p:cNvPr id="600069" name="Text Box 5"/>
          <p:cNvSpPr txBox="1">
            <a:spLocks noChangeArrowheads="1"/>
          </p:cNvSpPr>
          <p:nvPr/>
        </p:nvSpPr>
        <p:spPr bwMode="auto">
          <a:xfrm>
            <a:off x="533400" y="0"/>
            <a:ext cx="8001000" cy="946150"/>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2800" dirty="0">
                <a:solidFill>
                  <a:srgbClr val="FFFF66"/>
                </a:solidFill>
                <a:effectLst>
                  <a:outerShdw blurRad="38100" dist="38100" dir="2700000" algn="tl">
                    <a:srgbClr val="C0C0C0"/>
                  </a:outerShdw>
                </a:effectLst>
                <a:latin typeface="+mn-lt"/>
                <a:cs typeface="+mn-cs"/>
              </a:rPr>
              <a:t>Total U.S. Hurricane Damage by Decade, in 10</a:t>
            </a:r>
            <a:r>
              <a:rPr lang="en-US" sz="2800" baseline="30000" dirty="0">
                <a:solidFill>
                  <a:srgbClr val="FFFF66"/>
                </a:solidFill>
                <a:effectLst>
                  <a:outerShdw blurRad="38100" dist="38100" dir="2700000" algn="tl">
                    <a:srgbClr val="C0C0C0"/>
                  </a:outerShdw>
                </a:effectLst>
                <a:latin typeface="+mn-lt"/>
                <a:cs typeface="+mn-cs"/>
              </a:rPr>
              <a:t>10</a:t>
            </a:r>
            <a:r>
              <a:rPr lang="en-US" sz="2800" dirty="0">
                <a:solidFill>
                  <a:srgbClr val="FFFF66"/>
                </a:solidFill>
                <a:effectLst>
                  <a:outerShdw blurRad="38100" dist="38100" dir="2700000" algn="tl">
                    <a:srgbClr val="C0C0C0"/>
                  </a:outerShdw>
                </a:effectLst>
                <a:latin typeface="+mn-lt"/>
                <a:cs typeface="+mn-cs"/>
              </a:rPr>
              <a:t> 2004 U.S. Dollars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pic>
        <p:nvPicPr>
          <p:cNvPr id="31747" name="Picture 3" descr="florida_population"/>
          <p:cNvPicPr>
            <a:picLocks noChangeAspect="1" noChangeArrowheads="1"/>
          </p:cNvPicPr>
          <p:nvPr/>
        </p:nvPicPr>
        <p:blipFill>
          <a:blip r:embed="rId4" cstate="print"/>
          <a:srcRect t="13393"/>
          <a:stretch>
            <a:fillRect/>
          </a:stretch>
        </p:blipFill>
        <p:spPr bwMode="auto">
          <a:xfrm>
            <a:off x="304800" y="944563"/>
            <a:ext cx="8296275" cy="5913437"/>
          </a:xfrm>
          <a:prstGeom prst="rect">
            <a:avLst/>
          </a:prstGeom>
          <a:noFill/>
          <a:ln w="9525">
            <a:noFill/>
            <a:miter lim="800000"/>
            <a:headEnd/>
            <a:tailEnd/>
          </a:ln>
        </p:spPr>
      </p:pic>
      <p:sp>
        <p:nvSpPr>
          <p:cNvPr id="26628" name="Text Box 4"/>
          <p:cNvSpPr txBox="1">
            <a:spLocks noChangeArrowheads="1"/>
          </p:cNvSpPr>
          <p:nvPr/>
        </p:nvSpPr>
        <p:spPr bwMode="auto">
          <a:xfrm>
            <a:off x="2362200" y="304800"/>
            <a:ext cx="6019800" cy="519113"/>
          </a:xfrm>
          <a:prstGeom prst="rect">
            <a:avLst/>
          </a:prstGeom>
          <a:noFill/>
          <a:ln w="9525">
            <a:noFill/>
            <a:miter lim="800000"/>
            <a:headEnd/>
            <a:tailEnd/>
          </a:ln>
        </p:spPr>
        <p:txBody>
          <a:bodyPr>
            <a:spAutoFit/>
          </a:bodyPr>
          <a:lstStyle/>
          <a:p>
            <a:pPr>
              <a:spcBef>
                <a:spcPct val="50000"/>
              </a:spcBef>
              <a:defRPr/>
            </a:pPr>
            <a:r>
              <a:rPr lang="en-US" sz="2800" b="1" dirty="0">
                <a:solidFill>
                  <a:srgbClr val="FFFF66"/>
                </a:solidFill>
                <a:effectLst>
                  <a:outerShdw blurRad="38100" dist="38100" dir="2700000" algn="tl">
                    <a:srgbClr val="000000">
                      <a:alpha val="43137"/>
                    </a:srgbClr>
                  </a:outerShdw>
                </a:effectLst>
                <a:latin typeface="Calibri" pitchFamily="34" charset="0"/>
              </a:rPr>
              <a:t>Population of Florida, 1790-2004</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32771" name="Text Box 3"/>
          <p:cNvSpPr txBox="1">
            <a:spLocks noChangeArrowheads="1"/>
          </p:cNvSpPr>
          <p:nvPr/>
        </p:nvSpPr>
        <p:spPr bwMode="auto">
          <a:xfrm>
            <a:off x="1905000" y="1219200"/>
            <a:ext cx="3048000" cy="366713"/>
          </a:xfrm>
          <a:prstGeom prst="rect">
            <a:avLst/>
          </a:prstGeom>
          <a:noFill/>
          <a:ln w="9525">
            <a:noFill/>
            <a:miter lim="800000"/>
            <a:headEnd/>
            <a:tailEnd/>
          </a:ln>
        </p:spPr>
        <p:txBody>
          <a:bodyPr>
            <a:spAutoFit/>
          </a:bodyPr>
          <a:lstStyle/>
          <a:p>
            <a:pPr>
              <a:spcBef>
                <a:spcPct val="50000"/>
              </a:spcBef>
            </a:pPr>
            <a:r>
              <a:rPr lang="en-US" b="1">
                <a:latin typeface="Calibri" pitchFamily="34" charset="0"/>
              </a:rPr>
              <a:t>Source:  Roger Pielke, Jr. </a:t>
            </a:r>
          </a:p>
        </p:txBody>
      </p:sp>
      <p:pic>
        <p:nvPicPr>
          <p:cNvPr id="32772" name="Picture 4" descr="hurr_damage_decade_adj"/>
          <p:cNvPicPr>
            <a:picLocks noChangeAspect="1" noChangeArrowheads="1"/>
          </p:cNvPicPr>
          <p:nvPr/>
        </p:nvPicPr>
        <p:blipFill>
          <a:blip r:embed="rId4" cstate="print"/>
          <a:srcRect t="5714"/>
          <a:stretch>
            <a:fillRect/>
          </a:stretch>
        </p:blipFill>
        <p:spPr bwMode="auto">
          <a:xfrm>
            <a:off x="685800" y="952500"/>
            <a:ext cx="8001000" cy="5661025"/>
          </a:xfrm>
          <a:prstGeom prst="rect">
            <a:avLst/>
          </a:prstGeom>
          <a:noFill/>
          <a:ln w="9525">
            <a:noFill/>
            <a:miter lim="800000"/>
            <a:headEnd/>
            <a:tailEnd/>
          </a:ln>
        </p:spPr>
      </p:pic>
      <p:sp>
        <p:nvSpPr>
          <p:cNvPr id="27653" name="Text Box 5"/>
          <p:cNvSpPr txBox="1">
            <a:spLocks noChangeArrowheads="1"/>
          </p:cNvSpPr>
          <p:nvPr/>
        </p:nvSpPr>
        <p:spPr bwMode="auto">
          <a:xfrm>
            <a:off x="685800" y="152400"/>
            <a:ext cx="8001000" cy="946150"/>
          </a:xfrm>
          <a:prstGeom prst="rect">
            <a:avLst/>
          </a:prstGeom>
          <a:noFill/>
          <a:ln w="9525">
            <a:noFill/>
            <a:miter lim="800000"/>
            <a:headEnd/>
            <a:tailEnd/>
          </a:ln>
        </p:spPr>
        <p:txBody>
          <a:bodyPr>
            <a:spAutoFit/>
          </a:bodyPr>
          <a:lstStyle/>
          <a:p>
            <a:pPr algn="ctr">
              <a:spcBef>
                <a:spcPct val="50000"/>
              </a:spcBef>
              <a:defRPr/>
            </a:pPr>
            <a:r>
              <a:rPr lang="en-US" sz="2800" b="1" dirty="0">
                <a:solidFill>
                  <a:srgbClr val="FFFF66"/>
                </a:solidFill>
                <a:effectLst>
                  <a:outerShdw blurRad="38100" dist="38100" dir="2700000" algn="tl">
                    <a:srgbClr val="000000">
                      <a:alpha val="43137"/>
                    </a:srgbClr>
                  </a:outerShdw>
                </a:effectLst>
                <a:latin typeface="Calibri" pitchFamily="34" charset="0"/>
              </a:rPr>
              <a:t>Total Adjusted Damage by Decade, in 10</a:t>
            </a:r>
            <a:r>
              <a:rPr lang="en-US" sz="2800" b="1" baseline="30000" dirty="0">
                <a:solidFill>
                  <a:srgbClr val="FFFF66"/>
                </a:solidFill>
                <a:effectLst>
                  <a:outerShdw blurRad="38100" dist="38100" dir="2700000" algn="tl">
                    <a:srgbClr val="000000">
                      <a:alpha val="43137"/>
                    </a:srgbClr>
                  </a:outerShdw>
                </a:effectLst>
                <a:latin typeface="Calibri" pitchFamily="34" charset="0"/>
              </a:rPr>
              <a:t>10</a:t>
            </a:r>
            <a:r>
              <a:rPr lang="en-US" sz="2800" b="1" dirty="0">
                <a:solidFill>
                  <a:srgbClr val="FFFF66"/>
                </a:solidFill>
                <a:effectLst>
                  <a:outerShdw blurRad="38100" dist="38100" dir="2700000" algn="tl">
                    <a:srgbClr val="000000">
                      <a:alpha val="43137"/>
                    </a:srgbClr>
                  </a:outerShdw>
                </a:effectLst>
                <a:latin typeface="Calibri" pitchFamily="34" charset="0"/>
              </a:rPr>
              <a:t> 2004 U.S. Dollars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pic>
        <p:nvPicPr>
          <p:cNvPr id="8195" name="Picture 3" descr="hurr_damage_cat"/>
          <p:cNvPicPr>
            <a:picLocks noChangeAspect="1" noChangeArrowheads="1"/>
          </p:cNvPicPr>
          <p:nvPr/>
        </p:nvPicPr>
        <p:blipFill>
          <a:blip r:embed="rId4" cstate="print"/>
          <a:srcRect t="5711"/>
          <a:stretch>
            <a:fillRect/>
          </a:stretch>
        </p:blipFill>
        <p:spPr bwMode="auto">
          <a:xfrm>
            <a:off x="609600" y="974725"/>
            <a:ext cx="8077200" cy="5713413"/>
          </a:xfrm>
          <a:prstGeom prst="rect">
            <a:avLst/>
          </a:prstGeom>
          <a:noFill/>
          <a:ln w="9525">
            <a:noFill/>
            <a:miter lim="800000"/>
            <a:headEnd/>
            <a:tailEnd/>
          </a:ln>
        </p:spPr>
      </p:pic>
      <p:sp>
        <p:nvSpPr>
          <p:cNvPr id="14340" name="Text Box 4"/>
          <p:cNvSpPr txBox="1">
            <a:spLocks noChangeArrowheads="1"/>
          </p:cNvSpPr>
          <p:nvPr/>
        </p:nvSpPr>
        <p:spPr bwMode="auto">
          <a:xfrm>
            <a:off x="685800" y="0"/>
            <a:ext cx="8001000" cy="946150"/>
          </a:xfrm>
          <a:prstGeom prst="rect">
            <a:avLst/>
          </a:prstGeom>
          <a:noFill/>
          <a:ln w="9525">
            <a:noFill/>
            <a:miter lim="800000"/>
            <a:headEnd/>
            <a:tailEnd/>
          </a:ln>
        </p:spPr>
        <p:txBody>
          <a:bodyPr>
            <a:spAutoFit/>
          </a:bodyPr>
          <a:lstStyle/>
          <a:p>
            <a:pPr algn="ctr">
              <a:spcBef>
                <a:spcPct val="50000"/>
              </a:spcBef>
              <a:defRPr/>
            </a:pPr>
            <a:r>
              <a:rPr lang="en-US" sz="2800" dirty="0">
                <a:solidFill>
                  <a:srgbClr val="FFFF66"/>
                </a:solidFill>
                <a:effectLst>
                  <a:outerShdw blurRad="38100" dist="38100" dir="2700000" algn="tl">
                    <a:srgbClr val="000000">
                      <a:alpha val="43137"/>
                    </a:srgbClr>
                  </a:outerShdw>
                </a:effectLst>
              </a:rPr>
              <a:t>U.S. Hurricane Damage, 1900-2004,Adjusted for Inflation, Wealth, and Population</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8"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pic>
        <p:nvPicPr>
          <p:cNvPr id="12291" name="Picture 9" descr="hurr_num_cat"/>
          <p:cNvPicPr>
            <a:picLocks noChangeAspect="1" noChangeArrowheads="1"/>
          </p:cNvPicPr>
          <p:nvPr/>
        </p:nvPicPr>
        <p:blipFill>
          <a:blip r:embed="rId4" cstate="print"/>
          <a:srcRect t="5711"/>
          <a:stretch>
            <a:fillRect/>
          </a:stretch>
        </p:blipFill>
        <p:spPr bwMode="auto">
          <a:xfrm>
            <a:off x="609600" y="1146175"/>
            <a:ext cx="8077200" cy="5711825"/>
          </a:xfrm>
          <a:prstGeom prst="rect">
            <a:avLst/>
          </a:prstGeom>
          <a:noFill/>
          <a:ln w="9525">
            <a:noFill/>
            <a:miter lim="800000"/>
            <a:headEnd/>
            <a:tailEnd/>
          </a:ln>
        </p:spPr>
      </p:pic>
      <p:sp>
        <p:nvSpPr>
          <p:cNvPr id="12292" name="Text Box 10"/>
          <p:cNvSpPr txBox="1">
            <a:spLocks noChangeArrowheads="1"/>
          </p:cNvSpPr>
          <p:nvPr/>
        </p:nvSpPr>
        <p:spPr bwMode="auto">
          <a:xfrm>
            <a:off x="685800" y="152400"/>
            <a:ext cx="8001000" cy="461665"/>
          </a:xfrm>
          <a:prstGeom prst="rect">
            <a:avLst/>
          </a:prstGeom>
          <a:noFill/>
          <a:ln w="9525">
            <a:noFill/>
            <a:miter lim="800000"/>
            <a:headEnd/>
            <a:tailEnd/>
          </a:ln>
        </p:spPr>
        <p:txBody>
          <a:bodyPr>
            <a:spAutoFit/>
          </a:bodyPr>
          <a:lstStyle/>
          <a:p>
            <a:pPr algn="ctr">
              <a:spcBef>
                <a:spcPct val="50000"/>
              </a:spcBef>
            </a:pPr>
            <a:r>
              <a:rPr lang="en-US" sz="2400" dirty="0">
                <a:solidFill>
                  <a:srgbClr val="FFFF66"/>
                </a:solidFill>
                <a:effectLst>
                  <a:outerShdw blurRad="38100" dist="38100" dir="2700000" algn="tl">
                    <a:srgbClr val="000000">
                      <a:alpha val="43137"/>
                    </a:srgbClr>
                  </a:outerShdw>
                </a:effectLst>
              </a:rPr>
              <a:t>Total Number of Landfall Events, by Category, 1870-2004</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iss007e14908"/>
          <p:cNvPicPr>
            <a:picLocks noGrp="1" noChangeAspect="1" noChangeArrowheads="1"/>
          </p:cNvPicPr>
          <p:nvPr>
            <p:ph idx="1"/>
          </p:nvPr>
        </p:nvPicPr>
        <p:blipFill>
          <a:blip r:embed="rId3" cstate="print">
            <a:lum bright="36000" contrast="-54000"/>
          </a:blip>
          <a:srcRect b="4210"/>
          <a:stretch>
            <a:fillRect/>
          </a:stretch>
        </p:blipFill>
        <p:spPr>
          <a:xfrm>
            <a:off x="0" y="0"/>
            <a:ext cx="9144000" cy="6858000"/>
          </a:xfrm>
          <a:noFill/>
        </p:spPr>
      </p:pic>
      <p:sp>
        <p:nvSpPr>
          <p:cNvPr id="399364" name="Rectangle 4"/>
          <p:cNvSpPr>
            <a:spLocks noGrp="1" noChangeArrowheads="1"/>
          </p:cNvSpPr>
          <p:nvPr>
            <p:ph type="title"/>
          </p:nvPr>
        </p:nvSpPr>
        <p:spPr>
          <a:xfrm>
            <a:off x="533400" y="1524000"/>
            <a:ext cx="8229600" cy="1143000"/>
          </a:xfrm>
        </p:spPr>
        <p:txBody>
          <a:bodyPr rtlCol="0">
            <a:normAutofit fontScale="90000"/>
          </a:bodyPr>
          <a:lstStyle/>
          <a:p>
            <a:pPr eaLnBrk="1" fontAlgn="auto" hangingPunct="1">
              <a:spcAft>
                <a:spcPts val="0"/>
              </a:spcAft>
              <a:defRPr/>
            </a:pPr>
            <a:r>
              <a:rPr lang="en-US" b="1" dirty="0" smtClean="0">
                <a:effectLst>
                  <a:outerShdw blurRad="38100" dist="38100" dir="2700000" algn="tl">
                    <a:srgbClr val="C0C0C0"/>
                  </a:outerShdw>
                </a:effectLst>
              </a:rPr>
              <a:t>Some Tropical Cyclone Physics</a:t>
            </a:r>
            <a:endParaRPr lang="en-US" b="1" dirty="0" smtClean="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6" name="Text Box 2"/>
          <p:cNvSpPr txBox="1">
            <a:spLocks noChangeArrowheads="1"/>
          </p:cNvSpPr>
          <p:nvPr/>
        </p:nvSpPr>
        <p:spPr bwMode="auto">
          <a:xfrm>
            <a:off x="0" y="120650"/>
            <a:ext cx="9144000" cy="488950"/>
          </a:xfrm>
          <a:prstGeom prst="rect">
            <a:avLst/>
          </a:prstGeom>
          <a:noFill/>
          <a:ln w="9525">
            <a:noFill/>
            <a:miter lim="800000"/>
            <a:headEnd/>
            <a:tailEnd/>
          </a:ln>
          <a:effectLst/>
        </p:spPr>
        <p:txBody>
          <a:bodyPr>
            <a:spAutoFit/>
          </a:bodyPr>
          <a:lstStyle/>
          <a:p>
            <a:pPr algn="ctr"/>
            <a:r>
              <a:rPr lang="en-US" sz="2600" b="1" dirty="0">
                <a:solidFill>
                  <a:srgbClr val="0033CC"/>
                </a:solidFill>
              </a:rPr>
              <a:t>Cross-section through a Hurricane &amp; Energy Production</a:t>
            </a:r>
          </a:p>
        </p:txBody>
      </p:sp>
      <p:grpSp>
        <p:nvGrpSpPr>
          <p:cNvPr id="2" name="Group 3"/>
          <p:cNvGrpSpPr>
            <a:grpSpLocks/>
          </p:cNvGrpSpPr>
          <p:nvPr/>
        </p:nvGrpSpPr>
        <p:grpSpPr bwMode="auto">
          <a:xfrm>
            <a:off x="2286000" y="6324600"/>
            <a:ext cx="5791200" cy="228600"/>
            <a:chOff x="1440" y="3936"/>
            <a:chExt cx="3648" cy="144"/>
          </a:xfrm>
        </p:grpSpPr>
        <p:sp>
          <p:nvSpPr>
            <p:cNvPr id="1096708" name="Rectangle 4"/>
            <p:cNvSpPr>
              <a:spLocks noChangeArrowheads="1"/>
            </p:cNvSpPr>
            <p:nvPr/>
          </p:nvSpPr>
          <p:spPr bwMode="auto">
            <a:xfrm>
              <a:off x="1440" y="3936"/>
              <a:ext cx="1104" cy="144"/>
            </a:xfrm>
            <a:prstGeom prst="rect">
              <a:avLst/>
            </a:prstGeom>
            <a:solidFill>
              <a:schemeClr val="bg1"/>
            </a:solidFill>
            <a:ln w="9525">
              <a:noFill/>
              <a:miter lim="800000"/>
              <a:headEnd/>
              <a:tailEnd/>
            </a:ln>
            <a:effectLst/>
          </p:spPr>
          <p:txBody>
            <a:bodyPr wrap="none" anchor="ctr"/>
            <a:lstStyle/>
            <a:p>
              <a:endParaRPr lang="en-US"/>
            </a:p>
          </p:txBody>
        </p:sp>
        <p:sp>
          <p:nvSpPr>
            <p:cNvPr id="1096709" name="Rectangle 5"/>
            <p:cNvSpPr>
              <a:spLocks noChangeArrowheads="1"/>
            </p:cNvSpPr>
            <p:nvPr/>
          </p:nvSpPr>
          <p:spPr bwMode="auto">
            <a:xfrm>
              <a:off x="3264" y="3936"/>
              <a:ext cx="1824" cy="144"/>
            </a:xfrm>
            <a:prstGeom prst="rect">
              <a:avLst/>
            </a:prstGeom>
            <a:solidFill>
              <a:schemeClr val="bg1"/>
            </a:solidFill>
            <a:ln w="9525">
              <a:noFill/>
              <a:miter lim="800000"/>
              <a:headEnd/>
              <a:tailEnd/>
            </a:ln>
            <a:effectLst/>
          </p:spPr>
          <p:txBody>
            <a:bodyPr wrap="none" anchor="ctr"/>
            <a:lstStyle/>
            <a:p>
              <a:endParaRPr lang="en-US"/>
            </a:p>
          </p:txBody>
        </p:sp>
      </p:grpSp>
      <p:pic>
        <p:nvPicPr>
          <p:cNvPr id="1096710" name="Picture 6" descr="fig2"/>
          <p:cNvPicPr>
            <a:picLocks noChangeAspect="1" noChangeArrowheads="1"/>
          </p:cNvPicPr>
          <p:nvPr/>
        </p:nvPicPr>
        <p:blipFill>
          <a:blip r:embed="rId3" cstate="print"/>
          <a:srcRect/>
          <a:stretch>
            <a:fillRect/>
          </a:stretch>
        </p:blipFill>
        <p:spPr bwMode="auto">
          <a:xfrm>
            <a:off x="977900" y="1676400"/>
            <a:ext cx="6870700" cy="4233863"/>
          </a:xfrm>
          <a:prstGeom prst="rect">
            <a:avLst/>
          </a:prstGeom>
          <a:noFill/>
        </p:spPr>
      </p:pic>
      <p:grpSp>
        <p:nvGrpSpPr>
          <p:cNvPr id="3" name="Group 7"/>
          <p:cNvGrpSpPr>
            <a:grpSpLocks/>
          </p:cNvGrpSpPr>
          <p:nvPr/>
        </p:nvGrpSpPr>
        <p:grpSpPr bwMode="auto">
          <a:xfrm>
            <a:off x="4406900" y="2514600"/>
            <a:ext cx="2971800" cy="2743200"/>
            <a:chOff x="2928" y="1584"/>
            <a:chExt cx="1872" cy="1728"/>
          </a:xfrm>
        </p:grpSpPr>
        <p:sp>
          <p:nvSpPr>
            <p:cNvPr id="1096712" name="Line 8"/>
            <p:cNvSpPr>
              <a:spLocks noChangeShapeType="1"/>
            </p:cNvSpPr>
            <p:nvPr/>
          </p:nvSpPr>
          <p:spPr bwMode="auto">
            <a:xfrm>
              <a:off x="2928" y="1584"/>
              <a:ext cx="1872" cy="672"/>
            </a:xfrm>
            <a:prstGeom prst="line">
              <a:avLst/>
            </a:prstGeom>
            <a:noFill/>
            <a:ln w="50800">
              <a:solidFill>
                <a:schemeClr val="tx1"/>
              </a:solidFill>
              <a:round/>
              <a:headEnd/>
              <a:tailEnd/>
            </a:ln>
            <a:effectLst/>
          </p:spPr>
          <p:txBody>
            <a:bodyPr/>
            <a:lstStyle/>
            <a:p>
              <a:endParaRPr lang="en-US"/>
            </a:p>
          </p:txBody>
        </p:sp>
        <p:sp>
          <p:nvSpPr>
            <p:cNvPr id="1096713" name="Line 9"/>
            <p:cNvSpPr>
              <a:spLocks noChangeShapeType="1"/>
            </p:cNvSpPr>
            <p:nvPr/>
          </p:nvSpPr>
          <p:spPr bwMode="auto">
            <a:xfrm>
              <a:off x="2928" y="1584"/>
              <a:ext cx="0" cy="1008"/>
            </a:xfrm>
            <a:prstGeom prst="line">
              <a:avLst/>
            </a:prstGeom>
            <a:noFill/>
            <a:ln w="50800">
              <a:solidFill>
                <a:schemeClr val="tx1"/>
              </a:solidFill>
              <a:round/>
              <a:headEnd/>
              <a:tailEnd/>
            </a:ln>
            <a:effectLst/>
          </p:spPr>
          <p:txBody>
            <a:bodyPr/>
            <a:lstStyle/>
            <a:p>
              <a:endParaRPr lang="en-US"/>
            </a:p>
          </p:txBody>
        </p:sp>
        <p:sp>
          <p:nvSpPr>
            <p:cNvPr id="1096714" name="Line 10"/>
            <p:cNvSpPr>
              <a:spLocks noChangeShapeType="1"/>
            </p:cNvSpPr>
            <p:nvPr/>
          </p:nvSpPr>
          <p:spPr bwMode="auto">
            <a:xfrm>
              <a:off x="2928" y="2592"/>
              <a:ext cx="1872" cy="720"/>
            </a:xfrm>
            <a:prstGeom prst="line">
              <a:avLst/>
            </a:prstGeom>
            <a:noFill/>
            <a:ln w="50800">
              <a:solidFill>
                <a:schemeClr val="tx1"/>
              </a:solidFill>
              <a:round/>
              <a:headEnd/>
              <a:tailEnd/>
            </a:ln>
            <a:effectLst/>
          </p:spPr>
          <p:txBody>
            <a:bodyPr/>
            <a:lstStyle/>
            <a:p>
              <a:endParaRPr lang="en-US"/>
            </a:p>
          </p:txBody>
        </p:sp>
        <p:sp>
          <p:nvSpPr>
            <p:cNvPr id="1096715" name="Line 11"/>
            <p:cNvSpPr>
              <a:spLocks noChangeShapeType="1"/>
            </p:cNvSpPr>
            <p:nvPr/>
          </p:nvSpPr>
          <p:spPr bwMode="auto">
            <a:xfrm>
              <a:off x="4800" y="2256"/>
              <a:ext cx="0" cy="1056"/>
            </a:xfrm>
            <a:prstGeom prst="line">
              <a:avLst/>
            </a:prstGeom>
            <a:noFill/>
            <a:ln w="50800">
              <a:solidFill>
                <a:schemeClr val="tx1"/>
              </a:solidFill>
              <a:round/>
              <a:headEnd/>
              <a:tailEnd/>
            </a:ln>
            <a:effectLst/>
          </p:spPr>
          <p:txBody>
            <a:bodyPr/>
            <a:lstStyle/>
            <a:p>
              <a:endParaRPr lang="en-US"/>
            </a:p>
          </p:txBody>
        </p:sp>
      </p:grpSp>
      <p:pic>
        <p:nvPicPr>
          <p:cNvPr id="1096716" name="Picture 12" descr="slide36"/>
          <p:cNvPicPr>
            <a:picLocks noChangeAspect="1" noChangeArrowheads="1"/>
          </p:cNvPicPr>
          <p:nvPr/>
        </p:nvPicPr>
        <p:blipFill>
          <a:blip r:embed="rId4" cstate="print"/>
          <a:srcRect/>
          <a:stretch>
            <a:fillRect/>
          </a:stretch>
        </p:blipFill>
        <p:spPr bwMode="auto">
          <a:xfrm>
            <a:off x="0" y="609600"/>
            <a:ext cx="9144000" cy="6048375"/>
          </a:xfrm>
          <a:prstGeom prst="rect">
            <a:avLst/>
          </a:prstGeom>
          <a:noFill/>
        </p:spPr>
      </p:pic>
      <p:pic>
        <p:nvPicPr>
          <p:cNvPr id="1096723" name="Picture 19" descr="slide36a"/>
          <p:cNvPicPr>
            <a:picLocks noChangeAspect="1" noChangeArrowheads="1"/>
          </p:cNvPicPr>
          <p:nvPr/>
        </p:nvPicPr>
        <p:blipFill>
          <a:blip r:embed="rId5" cstate="print"/>
          <a:srcRect/>
          <a:stretch>
            <a:fillRect/>
          </a:stretch>
        </p:blipFill>
        <p:spPr bwMode="auto">
          <a:xfrm>
            <a:off x="0" y="609600"/>
            <a:ext cx="9144000" cy="6048375"/>
          </a:xfrm>
          <a:prstGeom prst="rect">
            <a:avLst/>
          </a:prstGeom>
          <a:noFill/>
        </p:spPr>
      </p:pic>
      <p:pic>
        <p:nvPicPr>
          <p:cNvPr id="1096724" name="Picture 20" descr="slide36b"/>
          <p:cNvPicPr>
            <a:picLocks noChangeAspect="1" noChangeArrowheads="1"/>
          </p:cNvPicPr>
          <p:nvPr/>
        </p:nvPicPr>
        <p:blipFill>
          <a:blip r:embed="rId6" cstate="print"/>
          <a:srcRect/>
          <a:stretch>
            <a:fillRect/>
          </a:stretch>
        </p:blipFill>
        <p:spPr bwMode="auto">
          <a:xfrm>
            <a:off x="0" y="609600"/>
            <a:ext cx="9144000" cy="6048375"/>
          </a:xfrm>
          <a:prstGeom prst="rect">
            <a:avLst/>
          </a:prstGeom>
          <a:noFill/>
        </p:spPr>
      </p:pic>
      <p:pic>
        <p:nvPicPr>
          <p:cNvPr id="1096725" name="Picture 21" descr="slide36c"/>
          <p:cNvPicPr>
            <a:picLocks noChangeAspect="1" noChangeArrowheads="1"/>
          </p:cNvPicPr>
          <p:nvPr/>
        </p:nvPicPr>
        <p:blipFill>
          <a:blip r:embed="rId7" cstate="print"/>
          <a:srcRect/>
          <a:stretch>
            <a:fillRect/>
          </a:stretch>
        </p:blipFill>
        <p:spPr bwMode="auto">
          <a:xfrm>
            <a:off x="0" y="609600"/>
            <a:ext cx="9144000" cy="6048375"/>
          </a:xfrm>
          <a:prstGeom prst="rect">
            <a:avLst/>
          </a:prstGeom>
          <a:noFill/>
        </p:spPr>
      </p:pic>
      <p:pic>
        <p:nvPicPr>
          <p:cNvPr id="1096726" name="Picture 22" descr="slide36d"/>
          <p:cNvPicPr>
            <a:picLocks noChangeAspect="1" noChangeArrowheads="1"/>
          </p:cNvPicPr>
          <p:nvPr/>
        </p:nvPicPr>
        <p:blipFill>
          <a:blip r:embed="rId8" cstate="print"/>
          <a:srcRect/>
          <a:stretch>
            <a:fillRect/>
          </a:stretch>
        </p:blipFill>
        <p:spPr bwMode="auto">
          <a:xfrm>
            <a:off x="0" y="609600"/>
            <a:ext cx="9144000" cy="6048375"/>
          </a:xfrm>
          <a:prstGeom prst="rect">
            <a:avLst/>
          </a:prstGeom>
          <a:noFill/>
        </p:spPr>
      </p:pic>
      <p:grpSp>
        <p:nvGrpSpPr>
          <p:cNvPr id="4" name="Group 26"/>
          <p:cNvGrpSpPr>
            <a:grpSpLocks/>
          </p:cNvGrpSpPr>
          <p:nvPr/>
        </p:nvGrpSpPr>
        <p:grpSpPr bwMode="auto">
          <a:xfrm>
            <a:off x="5791200" y="1600200"/>
            <a:ext cx="3124200" cy="381000"/>
            <a:chOff x="3648" y="1056"/>
            <a:chExt cx="1968" cy="240"/>
          </a:xfrm>
        </p:grpSpPr>
        <p:sp>
          <p:nvSpPr>
            <p:cNvPr id="1096731" name="Rectangle 27"/>
            <p:cNvSpPr>
              <a:spLocks noChangeArrowheads="1"/>
            </p:cNvSpPr>
            <p:nvPr/>
          </p:nvSpPr>
          <p:spPr bwMode="auto">
            <a:xfrm>
              <a:off x="3648" y="1056"/>
              <a:ext cx="1584" cy="240"/>
            </a:xfrm>
            <a:prstGeom prst="rect">
              <a:avLst/>
            </a:prstGeom>
            <a:solidFill>
              <a:schemeClr val="bg1"/>
            </a:solidFill>
            <a:ln w="9525">
              <a:noFill/>
              <a:miter lim="800000"/>
              <a:headEnd/>
              <a:tailEnd/>
            </a:ln>
            <a:effectLst/>
          </p:spPr>
          <p:txBody>
            <a:bodyPr wrap="none" anchor="ctr"/>
            <a:lstStyle/>
            <a:p>
              <a:endParaRPr lang="en-US"/>
            </a:p>
          </p:txBody>
        </p:sp>
        <p:sp>
          <p:nvSpPr>
            <p:cNvPr id="1096732" name="Text Box 28"/>
            <p:cNvSpPr txBox="1">
              <a:spLocks noChangeArrowheads="1"/>
            </p:cNvSpPr>
            <p:nvPr/>
          </p:nvSpPr>
          <p:spPr bwMode="auto">
            <a:xfrm>
              <a:off x="3888" y="1056"/>
              <a:ext cx="1728" cy="231"/>
            </a:xfrm>
            <a:prstGeom prst="rect">
              <a:avLst/>
            </a:prstGeom>
            <a:noFill/>
            <a:ln w="9525">
              <a:noFill/>
              <a:miter lim="800000"/>
              <a:headEnd/>
              <a:tailEnd/>
            </a:ln>
            <a:effectLst/>
          </p:spPr>
          <p:txBody>
            <a:bodyPr>
              <a:spAutoFit/>
            </a:bodyPr>
            <a:lstStyle/>
            <a:p>
              <a:pPr>
                <a:spcBef>
                  <a:spcPct val="50000"/>
                </a:spcBef>
              </a:pPr>
              <a:r>
                <a:rPr lang="en-US" sz="1800"/>
                <a:t>Air loses energy</a:t>
              </a:r>
            </a:p>
          </p:txBody>
        </p:sp>
      </p:grpSp>
      <p:grpSp>
        <p:nvGrpSpPr>
          <p:cNvPr id="5" name="Group 29"/>
          <p:cNvGrpSpPr>
            <a:grpSpLocks/>
          </p:cNvGrpSpPr>
          <p:nvPr/>
        </p:nvGrpSpPr>
        <p:grpSpPr bwMode="auto">
          <a:xfrm>
            <a:off x="1978025" y="2590800"/>
            <a:ext cx="1755775" cy="377825"/>
            <a:chOff x="1095" y="1769"/>
            <a:chExt cx="1106" cy="238"/>
          </a:xfrm>
        </p:grpSpPr>
        <p:sp>
          <p:nvSpPr>
            <p:cNvPr id="1096734" name="Rectangle 30"/>
            <p:cNvSpPr>
              <a:spLocks noChangeArrowheads="1"/>
            </p:cNvSpPr>
            <p:nvPr/>
          </p:nvSpPr>
          <p:spPr bwMode="auto">
            <a:xfrm rot="-2683230">
              <a:off x="1095" y="1769"/>
              <a:ext cx="1106" cy="231"/>
            </a:xfrm>
            <a:prstGeom prst="rect">
              <a:avLst/>
            </a:prstGeom>
            <a:solidFill>
              <a:schemeClr val="bg1"/>
            </a:solidFill>
            <a:ln w="9525">
              <a:noFill/>
              <a:miter lim="800000"/>
              <a:headEnd/>
              <a:tailEnd/>
            </a:ln>
            <a:effectLst/>
          </p:spPr>
          <p:txBody>
            <a:bodyPr wrap="none" anchor="ctr"/>
            <a:lstStyle/>
            <a:p>
              <a:endParaRPr lang="en-US"/>
            </a:p>
          </p:txBody>
        </p:sp>
        <p:sp>
          <p:nvSpPr>
            <p:cNvPr id="1096735" name="Text Box 31"/>
            <p:cNvSpPr txBox="1">
              <a:spLocks noChangeArrowheads="1"/>
            </p:cNvSpPr>
            <p:nvPr/>
          </p:nvSpPr>
          <p:spPr bwMode="auto">
            <a:xfrm rot="-110696697">
              <a:off x="1200" y="1776"/>
              <a:ext cx="884" cy="231"/>
            </a:xfrm>
            <a:prstGeom prst="rect">
              <a:avLst/>
            </a:prstGeom>
            <a:noFill/>
            <a:ln w="9525">
              <a:noFill/>
              <a:miter lim="800000"/>
              <a:headEnd/>
              <a:tailEnd/>
            </a:ln>
            <a:effectLst/>
          </p:spPr>
          <p:txBody>
            <a:bodyPr>
              <a:spAutoFit/>
            </a:bodyPr>
            <a:lstStyle/>
            <a:p>
              <a:pPr>
                <a:spcBef>
                  <a:spcPct val="50000"/>
                </a:spcBef>
              </a:pPr>
              <a:r>
                <a:rPr lang="en-US" sz="1800"/>
                <a:t>Hot air rises</a:t>
              </a:r>
            </a:p>
          </p:txBody>
        </p:sp>
      </p:grpSp>
      <p:grpSp>
        <p:nvGrpSpPr>
          <p:cNvPr id="6" name="Group 32"/>
          <p:cNvGrpSpPr>
            <a:grpSpLocks/>
          </p:cNvGrpSpPr>
          <p:nvPr/>
        </p:nvGrpSpPr>
        <p:grpSpPr bwMode="auto">
          <a:xfrm>
            <a:off x="5257800" y="3048000"/>
            <a:ext cx="2752725" cy="584200"/>
            <a:chOff x="3306" y="1920"/>
            <a:chExt cx="1734" cy="368"/>
          </a:xfrm>
        </p:grpSpPr>
        <p:sp>
          <p:nvSpPr>
            <p:cNvPr id="1096737" name="Rectangle 33"/>
            <p:cNvSpPr>
              <a:spLocks noChangeArrowheads="1"/>
            </p:cNvSpPr>
            <p:nvPr/>
          </p:nvSpPr>
          <p:spPr bwMode="auto">
            <a:xfrm rot="-2337354">
              <a:off x="3306" y="2048"/>
              <a:ext cx="1536" cy="240"/>
            </a:xfrm>
            <a:prstGeom prst="rect">
              <a:avLst/>
            </a:prstGeom>
            <a:solidFill>
              <a:schemeClr val="bg1"/>
            </a:solidFill>
            <a:ln w="9525">
              <a:noFill/>
              <a:miter lim="800000"/>
              <a:headEnd/>
              <a:tailEnd/>
            </a:ln>
            <a:effectLst/>
          </p:spPr>
          <p:txBody>
            <a:bodyPr wrap="none" anchor="ctr"/>
            <a:lstStyle/>
            <a:p>
              <a:endParaRPr lang="en-US"/>
            </a:p>
          </p:txBody>
        </p:sp>
        <p:sp>
          <p:nvSpPr>
            <p:cNvPr id="1096738" name="Text Box 34"/>
            <p:cNvSpPr txBox="1">
              <a:spLocks noChangeArrowheads="1"/>
            </p:cNvSpPr>
            <p:nvPr/>
          </p:nvSpPr>
          <p:spPr bwMode="auto">
            <a:xfrm rot="-2334507">
              <a:off x="3360" y="1920"/>
              <a:ext cx="1680" cy="250"/>
            </a:xfrm>
            <a:prstGeom prst="rect">
              <a:avLst/>
            </a:prstGeom>
            <a:noFill/>
            <a:ln w="9525">
              <a:noFill/>
              <a:miter lim="800000"/>
              <a:headEnd/>
              <a:tailEnd/>
            </a:ln>
            <a:effectLst/>
          </p:spPr>
          <p:txBody>
            <a:bodyPr>
              <a:spAutoFit/>
            </a:bodyPr>
            <a:lstStyle/>
            <a:p>
              <a:pPr>
                <a:spcBef>
                  <a:spcPct val="50000"/>
                </a:spcBef>
              </a:pPr>
              <a:r>
                <a:rPr lang="en-US" sz="2000"/>
                <a:t>Cooled air sinks</a:t>
              </a:r>
            </a:p>
          </p:txBody>
        </p:sp>
      </p:grpSp>
      <p:grpSp>
        <p:nvGrpSpPr>
          <p:cNvPr id="7" name="Group 35"/>
          <p:cNvGrpSpPr>
            <a:grpSpLocks/>
          </p:cNvGrpSpPr>
          <p:nvPr/>
        </p:nvGrpSpPr>
        <p:grpSpPr bwMode="auto">
          <a:xfrm>
            <a:off x="150813" y="762000"/>
            <a:ext cx="8764588" cy="5913438"/>
            <a:chOff x="95" y="480"/>
            <a:chExt cx="5521" cy="3725"/>
          </a:xfrm>
        </p:grpSpPr>
        <p:sp>
          <p:nvSpPr>
            <p:cNvPr id="1096717" name="Text Box 13"/>
            <p:cNvSpPr txBox="1">
              <a:spLocks noChangeArrowheads="1"/>
            </p:cNvSpPr>
            <p:nvPr/>
          </p:nvSpPr>
          <p:spPr bwMode="auto">
            <a:xfrm>
              <a:off x="384" y="480"/>
              <a:ext cx="432" cy="231"/>
            </a:xfrm>
            <a:prstGeom prst="rect">
              <a:avLst/>
            </a:prstGeom>
            <a:noFill/>
            <a:ln w="9525">
              <a:noFill/>
              <a:miter lim="800000"/>
              <a:headEnd/>
              <a:tailEnd/>
            </a:ln>
            <a:effectLst/>
          </p:spPr>
          <p:txBody>
            <a:bodyPr>
              <a:spAutoFit/>
            </a:bodyPr>
            <a:lstStyle/>
            <a:p>
              <a:pPr>
                <a:spcBef>
                  <a:spcPct val="50000"/>
                </a:spcBef>
              </a:pPr>
              <a:r>
                <a:rPr lang="en-US" sz="1800"/>
                <a:t>eye</a:t>
              </a:r>
            </a:p>
          </p:txBody>
        </p:sp>
        <p:sp>
          <p:nvSpPr>
            <p:cNvPr id="1096718" name="Text Box 14"/>
            <p:cNvSpPr txBox="1">
              <a:spLocks noChangeArrowheads="1"/>
            </p:cNvSpPr>
            <p:nvPr/>
          </p:nvSpPr>
          <p:spPr bwMode="auto">
            <a:xfrm>
              <a:off x="5040" y="480"/>
              <a:ext cx="576" cy="231"/>
            </a:xfrm>
            <a:prstGeom prst="rect">
              <a:avLst/>
            </a:prstGeom>
            <a:noFill/>
            <a:ln w="9525">
              <a:noFill/>
              <a:miter lim="800000"/>
              <a:headEnd/>
              <a:tailEnd/>
            </a:ln>
            <a:effectLst/>
          </p:spPr>
          <p:txBody>
            <a:bodyPr>
              <a:spAutoFit/>
            </a:bodyPr>
            <a:lstStyle/>
            <a:p>
              <a:pPr>
                <a:spcBef>
                  <a:spcPct val="50000"/>
                </a:spcBef>
              </a:pPr>
              <a:r>
                <a:rPr lang="en-US" sz="1800"/>
                <a:t>edge</a:t>
              </a:r>
            </a:p>
          </p:txBody>
        </p:sp>
        <p:sp>
          <p:nvSpPr>
            <p:cNvPr id="1096719" name="Text Box 15"/>
            <p:cNvSpPr txBox="1">
              <a:spLocks noChangeArrowheads="1"/>
            </p:cNvSpPr>
            <p:nvPr/>
          </p:nvSpPr>
          <p:spPr bwMode="auto">
            <a:xfrm>
              <a:off x="3600" y="3120"/>
              <a:ext cx="1632" cy="212"/>
            </a:xfrm>
            <a:prstGeom prst="rect">
              <a:avLst/>
            </a:prstGeom>
            <a:noFill/>
            <a:ln w="9525">
              <a:noFill/>
              <a:miter lim="800000"/>
              <a:headEnd/>
              <a:tailEnd/>
            </a:ln>
            <a:effectLst/>
          </p:spPr>
          <p:txBody>
            <a:bodyPr>
              <a:spAutoFit/>
            </a:bodyPr>
            <a:lstStyle/>
            <a:p>
              <a:pPr>
                <a:spcBef>
                  <a:spcPct val="50000"/>
                </a:spcBef>
              </a:pPr>
              <a:r>
                <a:rPr lang="en-US" sz="1600">
                  <a:solidFill>
                    <a:schemeClr val="bg1"/>
                  </a:solidFill>
                </a:rPr>
                <a:t>Low entropy (temperature)</a:t>
              </a:r>
            </a:p>
          </p:txBody>
        </p:sp>
        <p:sp>
          <p:nvSpPr>
            <p:cNvPr id="1096720" name="Text Box 16"/>
            <p:cNvSpPr txBox="1">
              <a:spLocks noChangeArrowheads="1"/>
            </p:cNvSpPr>
            <p:nvPr/>
          </p:nvSpPr>
          <p:spPr bwMode="auto">
            <a:xfrm rot="16200000">
              <a:off x="-945" y="1856"/>
              <a:ext cx="2352" cy="271"/>
            </a:xfrm>
            <a:prstGeom prst="rect">
              <a:avLst/>
            </a:prstGeom>
            <a:noFill/>
            <a:ln w="9525">
              <a:noFill/>
              <a:miter lim="800000"/>
              <a:headEnd/>
              <a:tailEnd/>
            </a:ln>
            <a:effectLst/>
          </p:spPr>
          <p:txBody>
            <a:bodyPr wrap="square">
              <a:spAutoFit/>
            </a:bodyPr>
            <a:lstStyle/>
            <a:p>
              <a:pPr>
                <a:spcBef>
                  <a:spcPct val="50000"/>
                </a:spcBef>
              </a:pPr>
              <a:r>
                <a:rPr lang="en-US" sz="2200" b="1" dirty="0"/>
                <a:t>Height above </a:t>
              </a:r>
              <a:r>
                <a:rPr lang="en-US" sz="2200" b="1" dirty="0" smtClean="0"/>
                <a:t>ocean (km)</a:t>
              </a:r>
              <a:endParaRPr lang="en-US" sz="2200" b="1" dirty="0"/>
            </a:p>
          </p:txBody>
        </p:sp>
        <p:sp>
          <p:nvSpPr>
            <p:cNvPr id="1096721" name="Text Box 17"/>
            <p:cNvSpPr txBox="1">
              <a:spLocks noChangeArrowheads="1"/>
            </p:cNvSpPr>
            <p:nvPr/>
          </p:nvSpPr>
          <p:spPr bwMode="auto">
            <a:xfrm>
              <a:off x="3792" y="3782"/>
              <a:ext cx="1344" cy="250"/>
            </a:xfrm>
            <a:prstGeom prst="rect">
              <a:avLst/>
            </a:prstGeom>
            <a:noFill/>
            <a:ln w="9525">
              <a:noFill/>
              <a:miter lim="800000"/>
              <a:headEnd/>
              <a:tailEnd/>
            </a:ln>
            <a:effectLst/>
          </p:spPr>
          <p:txBody>
            <a:bodyPr>
              <a:spAutoFit/>
            </a:bodyPr>
            <a:lstStyle/>
            <a:p>
              <a:pPr>
                <a:spcBef>
                  <a:spcPct val="50000"/>
                </a:spcBef>
              </a:pPr>
              <a:r>
                <a:rPr lang="en-US" sz="2000"/>
                <a:t>Ocean surface</a:t>
              </a:r>
            </a:p>
          </p:txBody>
        </p:sp>
        <p:sp>
          <p:nvSpPr>
            <p:cNvPr id="1096722" name="Text Box 18"/>
            <p:cNvSpPr txBox="1">
              <a:spLocks noChangeArrowheads="1"/>
            </p:cNvSpPr>
            <p:nvPr/>
          </p:nvSpPr>
          <p:spPr bwMode="auto">
            <a:xfrm>
              <a:off x="2400" y="3936"/>
              <a:ext cx="1344" cy="269"/>
            </a:xfrm>
            <a:prstGeom prst="rect">
              <a:avLst/>
            </a:prstGeom>
            <a:noFill/>
            <a:ln w="9525">
              <a:noFill/>
              <a:miter lim="800000"/>
              <a:headEnd/>
              <a:tailEnd/>
            </a:ln>
            <a:effectLst/>
          </p:spPr>
          <p:txBody>
            <a:bodyPr>
              <a:spAutoFit/>
            </a:bodyPr>
            <a:lstStyle/>
            <a:p>
              <a:pPr>
                <a:spcBef>
                  <a:spcPct val="50000"/>
                </a:spcBef>
              </a:pPr>
              <a:r>
                <a:rPr lang="en-US" sz="2200" b="1"/>
                <a:t>Radius (km)</a:t>
              </a:r>
            </a:p>
          </p:txBody>
        </p:sp>
      </p:grpSp>
      <p:sp>
        <p:nvSpPr>
          <p:cNvPr id="1096741" name="Text Box 37"/>
          <p:cNvSpPr txBox="1">
            <a:spLocks noChangeArrowheads="1"/>
          </p:cNvSpPr>
          <p:nvPr/>
        </p:nvSpPr>
        <p:spPr bwMode="auto">
          <a:xfrm>
            <a:off x="1905000" y="5105400"/>
            <a:ext cx="2895600" cy="609600"/>
          </a:xfrm>
          <a:prstGeom prst="rect">
            <a:avLst/>
          </a:prstGeom>
          <a:solidFill>
            <a:schemeClr val="bg1"/>
          </a:solidFill>
          <a:ln w="9525">
            <a:noFill/>
            <a:miter lim="800000"/>
            <a:headEnd/>
            <a:tailEnd/>
          </a:ln>
          <a:effectLst/>
        </p:spPr>
        <p:txBody>
          <a:bodyPr>
            <a:spAutoFit/>
          </a:bodyPr>
          <a:lstStyle/>
          <a:p>
            <a:pPr algn="ctr">
              <a:spcBef>
                <a:spcPct val="50000"/>
              </a:spcBef>
            </a:pPr>
            <a:r>
              <a:rPr lang="en-US" sz="1700"/>
              <a:t>Air spirals inward and gains energy from the ocean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096716"/>
                                        </p:tgtEl>
                                        <p:attrNameLst>
                                          <p:attrName>style.visibility</p:attrName>
                                        </p:attrNameLst>
                                      </p:cBhvr>
                                      <p:to>
                                        <p:strVal val="visible"/>
                                      </p:to>
                                    </p:set>
                                    <p:anim calcmode="lin" valueType="num">
                                      <p:cBhvr>
                                        <p:cTn id="12" dur="500" fill="hold"/>
                                        <p:tgtEl>
                                          <p:spTgt spid="1096716"/>
                                        </p:tgtEl>
                                        <p:attrNameLst>
                                          <p:attrName>ppt_w</p:attrName>
                                        </p:attrNameLst>
                                      </p:cBhvr>
                                      <p:tavLst>
                                        <p:tav tm="0">
                                          <p:val>
                                            <p:fltVal val="0"/>
                                          </p:val>
                                        </p:tav>
                                        <p:tav tm="100000">
                                          <p:val>
                                            <p:strVal val="#ppt_w"/>
                                          </p:val>
                                        </p:tav>
                                      </p:tavLst>
                                    </p:anim>
                                    <p:anim calcmode="lin" valueType="num">
                                      <p:cBhvr>
                                        <p:cTn id="13" dur="500" fill="hold"/>
                                        <p:tgtEl>
                                          <p:spTgt spid="1096716"/>
                                        </p:tgtEl>
                                        <p:attrNameLst>
                                          <p:attrName>ppt_h</p:attrName>
                                        </p:attrNameLst>
                                      </p:cBhvr>
                                      <p:tavLst>
                                        <p:tav tm="0">
                                          <p:val>
                                            <p:fltVal val="0"/>
                                          </p:val>
                                        </p:tav>
                                        <p:tav tm="100000">
                                          <p:val>
                                            <p:strVal val="#ppt_h"/>
                                          </p:val>
                                        </p:tav>
                                      </p:tavLst>
                                    </p:anim>
                                    <p:animEffect transition="in" filter="fade">
                                      <p:cBhvr>
                                        <p:cTn id="14" dur="500"/>
                                        <p:tgtEl>
                                          <p:spTgt spid="1096716"/>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096723"/>
                                        </p:tgtEl>
                                        <p:attrNameLst>
                                          <p:attrName>style.visibility</p:attrName>
                                        </p:attrNameLst>
                                      </p:cBhvr>
                                      <p:to>
                                        <p:strVal val="visible"/>
                                      </p:to>
                                    </p:set>
                                    <p:animEffect transition="in" filter="wipe(right)">
                                      <p:cBhvr>
                                        <p:cTn id="21" dur="2000"/>
                                        <p:tgtEl>
                                          <p:spTgt spid="10967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96724"/>
                                        </p:tgtEl>
                                        <p:attrNameLst>
                                          <p:attrName>style.visibility</p:attrName>
                                        </p:attrNameLst>
                                      </p:cBhvr>
                                      <p:to>
                                        <p:strVal val="visible"/>
                                      </p:to>
                                    </p:set>
                                    <p:animEffect transition="in" filter="wipe(down)">
                                      <p:cBhvr>
                                        <p:cTn id="26" dur="2000"/>
                                        <p:tgtEl>
                                          <p:spTgt spid="1096724"/>
                                        </p:tgtEl>
                                      </p:cBhvr>
                                    </p:animEffec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096725"/>
                                        </p:tgtEl>
                                        <p:attrNameLst>
                                          <p:attrName>style.visibility</p:attrName>
                                        </p:attrNameLst>
                                      </p:cBhvr>
                                      <p:to>
                                        <p:strVal val="visible"/>
                                      </p:to>
                                    </p:set>
                                    <p:animEffect transition="in" filter="wipe(up)">
                                      <p:cBhvr>
                                        <p:cTn id="33" dur="2000"/>
                                        <p:tgtEl>
                                          <p:spTgt spid="1096725"/>
                                        </p:tgtEl>
                                      </p:cBhvr>
                                    </p:animEffect>
                                  </p:childTnLst>
                                </p:cTn>
                              </p:par>
                              <p:par>
                                <p:cTn id="34" presetID="1"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096726"/>
                                        </p:tgtEl>
                                        <p:attrNameLst>
                                          <p:attrName>style.visibility</p:attrName>
                                        </p:attrNameLst>
                                      </p:cBhvr>
                                      <p:to>
                                        <p:strVal val="visible"/>
                                      </p:to>
                                    </p:set>
                                    <p:animEffect transition="in" filter="wipe(up)">
                                      <p:cBhvr>
                                        <p:cTn id="40" dur="2000"/>
                                        <p:tgtEl>
                                          <p:spTgt spid="1096726"/>
                                        </p:tgtEl>
                                      </p:cBhvr>
                                    </p:animEffec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nez"/>
          <p:cNvPicPr>
            <a:picLocks noGrp="1" noChangeAspect="1" noChangeArrowheads="1"/>
          </p:cNvPicPr>
          <p:nvPr>
            <p:ph/>
          </p:nvPr>
        </p:nvPicPr>
        <p:blipFill>
          <a:blip r:embed="rId3" cstate="print"/>
          <a:srcRect l="6741" t="4509" r="8989" b="6012"/>
          <a:stretch>
            <a:fillRect/>
          </a:stretch>
        </p:blipFill>
        <p:spPr>
          <a:xfrm>
            <a:off x="685800" y="685800"/>
            <a:ext cx="7391400" cy="5867400"/>
          </a:xfrm>
          <a:noFill/>
        </p:spPr>
      </p:pic>
      <p:sp>
        <p:nvSpPr>
          <p:cNvPr id="24579" name="Text Box 3"/>
          <p:cNvSpPr txBox="1">
            <a:spLocks noChangeArrowheads="1"/>
          </p:cNvSpPr>
          <p:nvPr/>
        </p:nvSpPr>
        <p:spPr bwMode="auto">
          <a:xfrm>
            <a:off x="1219200" y="228600"/>
            <a:ext cx="7315200" cy="519113"/>
          </a:xfrm>
          <a:prstGeom prst="rect">
            <a:avLst/>
          </a:prstGeom>
          <a:noFill/>
          <a:ln w="9525">
            <a:noFill/>
            <a:miter lim="800000"/>
            <a:headEnd/>
            <a:tailEnd/>
          </a:ln>
        </p:spPr>
        <p:txBody>
          <a:bodyPr>
            <a:spAutoFit/>
          </a:bodyPr>
          <a:lstStyle/>
          <a:p>
            <a:pPr>
              <a:spcBef>
                <a:spcPct val="50000"/>
              </a:spcBef>
            </a:pPr>
            <a:r>
              <a:rPr lang="en-US" sz="2800" dirty="0">
                <a:solidFill>
                  <a:srgbClr val="0033CC"/>
                </a:solidFill>
                <a:effectLst>
                  <a:outerShdw blurRad="38100" dist="38100" dir="2700000" algn="tl">
                    <a:srgbClr val="000000">
                      <a:alpha val="43137"/>
                    </a:srgbClr>
                  </a:outerShdw>
                </a:effectLst>
                <a:latin typeface="Calibri" pitchFamily="34" charset="0"/>
              </a:rPr>
              <a:t>Distribution of Entropy in Hurricane Inez, 1966</a:t>
            </a:r>
          </a:p>
        </p:txBody>
      </p:sp>
      <p:sp>
        <p:nvSpPr>
          <p:cNvPr id="24580" name="Text Box 4"/>
          <p:cNvSpPr txBox="1">
            <a:spLocks noChangeArrowheads="1"/>
          </p:cNvSpPr>
          <p:nvPr/>
        </p:nvSpPr>
        <p:spPr bwMode="auto">
          <a:xfrm>
            <a:off x="0" y="6553200"/>
            <a:ext cx="8686800" cy="304800"/>
          </a:xfrm>
          <a:prstGeom prst="rect">
            <a:avLst/>
          </a:prstGeom>
          <a:noFill/>
          <a:ln w="9525">
            <a:noFill/>
            <a:miter lim="800000"/>
            <a:headEnd/>
            <a:tailEnd/>
          </a:ln>
        </p:spPr>
        <p:txBody>
          <a:bodyPr>
            <a:spAutoFit/>
          </a:bodyPr>
          <a:lstStyle/>
          <a:p>
            <a:pPr>
              <a:spcBef>
                <a:spcPct val="50000"/>
              </a:spcBef>
            </a:pPr>
            <a:r>
              <a:rPr lang="en-US" sz="1400" b="1">
                <a:latin typeface="Calibri" pitchFamily="34" charset="0"/>
              </a:rPr>
              <a:t>Source: Hawkins and Imbembo, 1976</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8434" name="Picture 4" descr="fig2"/>
          <p:cNvPicPr>
            <a:picLocks noChangeAspect="1" noChangeArrowheads="1"/>
          </p:cNvPicPr>
          <p:nvPr/>
        </p:nvPicPr>
        <p:blipFill>
          <a:blip r:embed="rId3" cstate="print"/>
          <a:srcRect/>
          <a:stretch>
            <a:fillRect/>
          </a:stretch>
        </p:blipFill>
        <p:spPr bwMode="auto">
          <a:xfrm>
            <a:off x="0" y="1501775"/>
            <a:ext cx="9144000" cy="5356225"/>
          </a:xfrm>
          <a:prstGeom prst="rect">
            <a:avLst/>
          </a:prstGeom>
          <a:noFill/>
          <a:ln w="9525">
            <a:noFill/>
            <a:miter lim="800000"/>
            <a:headEnd/>
            <a:tailEnd/>
          </a:ln>
        </p:spPr>
      </p:pic>
      <p:sp>
        <p:nvSpPr>
          <p:cNvPr id="18435" name="Rectangle 5"/>
          <p:cNvSpPr>
            <a:spLocks noGrp="1" noChangeArrowheads="1"/>
          </p:cNvSpPr>
          <p:nvPr>
            <p:ph type="title"/>
          </p:nvPr>
        </p:nvSpPr>
        <p:spPr/>
        <p:txBody>
          <a:bodyPr/>
          <a:lstStyle/>
          <a:p>
            <a:pPr eaLnBrk="1" hangingPunct="1"/>
            <a:r>
              <a:rPr lang="en-US" sz="3600" dirty="0" smtClean="0">
                <a:solidFill>
                  <a:srgbClr val="FFFF00"/>
                </a:solidFill>
                <a:effectLst>
                  <a:outerShdw blurRad="38100" dist="38100" dir="2700000" algn="tl">
                    <a:srgbClr val="000000">
                      <a:alpha val="43137"/>
                    </a:srgbClr>
                  </a:outerShdw>
                </a:effectLst>
              </a:rPr>
              <a:t>The View from Space</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2"/>
          <p:cNvSpPr txBox="1">
            <a:spLocks noChangeArrowheads="1"/>
          </p:cNvSpPr>
          <p:nvPr/>
        </p:nvSpPr>
        <p:spPr bwMode="auto">
          <a:xfrm>
            <a:off x="304800" y="762000"/>
            <a:ext cx="8458200" cy="366713"/>
          </a:xfrm>
          <a:prstGeom prst="rect">
            <a:avLst/>
          </a:prstGeom>
          <a:noFill/>
          <a:ln w="9525">
            <a:noFill/>
            <a:miter lim="800000"/>
            <a:headEnd/>
            <a:tailEnd/>
          </a:ln>
        </p:spPr>
        <p:txBody>
          <a:bodyPr>
            <a:spAutoFit/>
          </a:bodyPr>
          <a:lstStyle/>
          <a:p>
            <a:pPr>
              <a:spcBef>
                <a:spcPct val="50000"/>
              </a:spcBef>
            </a:pPr>
            <a:endParaRPr lang="en-US" sz="1800"/>
          </a:p>
        </p:txBody>
      </p:sp>
      <p:sp>
        <p:nvSpPr>
          <p:cNvPr id="1028" name="Rectangle 3"/>
          <p:cNvSpPr>
            <a:spLocks noGrp="1" noChangeArrowheads="1"/>
          </p:cNvSpPr>
          <p:nvPr>
            <p:ph type="title"/>
          </p:nvPr>
        </p:nvSpPr>
        <p:spPr>
          <a:xfrm>
            <a:off x="457200" y="152400"/>
            <a:ext cx="8153400" cy="1173162"/>
          </a:xfrm>
        </p:spPr>
        <p:txBody>
          <a:bodyPr/>
          <a:lstStyle/>
          <a:p>
            <a:pPr eaLnBrk="1" hangingPunct="1">
              <a:defRPr/>
            </a:pPr>
            <a: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Carnot Theorem:  Maximum efficiency results from a particular energy cycle:</a:t>
            </a:r>
            <a:endParaRPr lang="en-US" sz="2800" dirty="0" smtClean="0">
              <a:solidFill>
                <a:srgbClr val="002060"/>
              </a:solidFill>
              <a:effectLst>
                <a:outerShdw blurRad="38100" dist="38100" dir="2700000" algn="tl">
                  <a:srgbClr val="000000">
                    <a:alpha val="43137"/>
                  </a:srgbClr>
                </a:outerShdw>
              </a:effectLst>
            </a:endParaRPr>
          </a:p>
        </p:txBody>
      </p:sp>
      <p:sp>
        <p:nvSpPr>
          <p:cNvPr id="1029" name="Rectangle 4"/>
          <p:cNvSpPr>
            <a:spLocks noGrp="1" noChangeArrowheads="1"/>
          </p:cNvSpPr>
          <p:nvPr>
            <p:ph type="body" idx="1"/>
          </p:nvPr>
        </p:nvSpPr>
        <p:spPr>
          <a:xfrm>
            <a:off x="457200" y="1600200"/>
            <a:ext cx="8229600" cy="2514600"/>
          </a:xfrm>
        </p:spPr>
        <p:txBody>
          <a:bodyPr>
            <a:normAutofit lnSpcReduction="10000"/>
          </a:bodyPr>
          <a:lstStyle/>
          <a:p>
            <a:pPr eaLnBrk="1" hangingPunct="1">
              <a:buSzPct val="70000"/>
              <a:buBlip>
                <a:blip r:embed="rId4"/>
              </a:buBlip>
            </a:pPr>
            <a:r>
              <a:rPr lang="en-US" dirty="0" smtClean="0">
                <a:solidFill>
                  <a:srgbClr val="0033CC"/>
                </a:solidFill>
                <a:latin typeface="Arial" pitchFamily="34" charset="0"/>
                <a:cs typeface="Arial" pitchFamily="34" charset="0"/>
              </a:rPr>
              <a:t>Isothermal expansion</a:t>
            </a:r>
          </a:p>
          <a:p>
            <a:pPr eaLnBrk="1" hangingPunct="1">
              <a:buSzPct val="70000"/>
              <a:buBlip>
                <a:blip r:embed="rId4"/>
              </a:buBlip>
            </a:pPr>
            <a:r>
              <a:rPr lang="en-US" dirty="0" smtClean="0">
                <a:solidFill>
                  <a:srgbClr val="0033CC"/>
                </a:solidFill>
                <a:latin typeface="Arial" pitchFamily="34" charset="0"/>
                <a:cs typeface="Arial" pitchFamily="34" charset="0"/>
              </a:rPr>
              <a:t>Adiabatic expansion</a:t>
            </a:r>
          </a:p>
          <a:p>
            <a:pPr eaLnBrk="1" hangingPunct="1">
              <a:buSzPct val="70000"/>
              <a:buBlip>
                <a:blip r:embed="rId4"/>
              </a:buBlip>
            </a:pPr>
            <a:r>
              <a:rPr lang="en-US" dirty="0" smtClean="0">
                <a:solidFill>
                  <a:srgbClr val="0033CC"/>
                </a:solidFill>
                <a:latin typeface="Arial" pitchFamily="34" charset="0"/>
                <a:cs typeface="Arial" pitchFamily="34" charset="0"/>
              </a:rPr>
              <a:t>Isothermal compression</a:t>
            </a:r>
          </a:p>
          <a:p>
            <a:pPr eaLnBrk="1" hangingPunct="1">
              <a:buSzPct val="70000"/>
              <a:buBlip>
                <a:blip r:embed="rId4"/>
              </a:buBlip>
            </a:pPr>
            <a:r>
              <a:rPr lang="en-US" dirty="0" smtClean="0">
                <a:solidFill>
                  <a:srgbClr val="0033CC"/>
                </a:solidFill>
                <a:latin typeface="Arial" pitchFamily="34" charset="0"/>
                <a:cs typeface="Arial" pitchFamily="34" charset="0"/>
              </a:rPr>
              <a:t>Adiabatic compression</a:t>
            </a:r>
          </a:p>
          <a:p>
            <a:pPr eaLnBrk="1" hangingPunct="1"/>
            <a:endParaRPr lang="en-US" dirty="0" smtClean="0"/>
          </a:p>
        </p:txBody>
      </p:sp>
      <p:sp>
        <p:nvSpPr>
          <p:cNvPr id="1030" name="Text Box 5"/>
          <p:cNvSpPr txBox="1">
            <a:spLocks noChangeArrowheads="1"/>
          </p:cNvSpPr>
          <p:nvPr/>
        </p:nvSpPr>
        <p:spPr bwMode="auto">
          <a:xfrm>
            <a:off x="914400" y="4038600"/>
            <a:ext cx="7848600" cy="1190625"/>
          </a:xfrm>
          <a:prstGeom prst="rect">
            <a:avLst/>
          </a:prstGeom>
          <a:noFill/>
          <a:ln w="9525">
            <a:noFill/>
            <a:miter lim="800000"/>
            <a:headEnd/>
            <a:tailEnd/>
          </a:ln>
        </p:spPr>
        <p:txBody>
          <a:bodyPr>
            <a:spAutoFit/>
          </a:bodyPr>
          <a:lstStyle/>
          <a:p>
            <a:pPr>
              <a:spcBef>
                <a:spcPct val="50000"/>
              </a:spcBef>
            </a:pPr>
            <a:r>
              <a:rPr lang="en-US" sz="1800">
                <a:solidFill>
                  <a:srgbClr val="002060"/>
                </a:solidFill>
              </a:rPr>
              <a:t>Note:  Last leg is not adiabatic in hurricane: Air cools radiatively. But since environmental temperature profile is moist adiabatic, the amount of radiative cooling is the same as if air were saturated and descending moist adiabatically. </a:t>
            </a:r>
          </a:p>
        </p:txBody>
      </p:sp>
      <p:sp>
        <p:nvSpPr>
          <p:cNvPr id="1031" name="Text Box 6"/>
          <p:cNvSpPr txBox="1">
            <a:spLocks noChangeArrowheads="1"/>
          </p:cNvSpPr>
          <p:nvPr/>
        </p:nvSpPr>
        <p:spPr bwMode="auto">
          <a:xfrm>
            <a:off x="304800" y="5181600"/>
            <a:ext cx="5105400" cy="461665"/>
          </a:xfrm>
          <a:prstGeom prst="rect">
            <a:avLst/>
          </a:prstGeom>
          <a:noFill/>
          <a:ln w="9525">
            <a:noFill/>
            <a:miter lim="800000"/>
            <a:headEnd/>
            <a:tailEnd/>
          </a:ln>
        </p:spPr>
        <p:txBody>
          <a:bodyPr>
            <a:spAutoFit/>
          </a:bodyPr>
          <a:lstStyle/>
          <a:p>
            <a:pPr>
              <a:spcBef>
                <a:spcPct val="50000"/>
              </a:spcBef>
            </a:pPr>
            <a:r>
              <a:rPr lang="en-US" sz="2400" dirty="0">
                <a:solidFill>
                  <a:srgbClr val="0033CC"/>
                </a:solidFill>
              </a:rPr>
              <a:t>Maximum rate of </a:t>
            </a:r>
            <a:r>
              <a:rPr lang="en-US" sz="2400" dirty="0" smtClean="0">
                <a:solidFill>
                  <a:srgbClr val="0033CC"/>
                </a:solidFill>
              </a:rPr>
              <a:t>energy production:</a:t>
            </a:r>
            <a:endParaRPr lang="en-US" sz="2400" dirty="0">
              <a:solidFill>
                <a:srgbClr val="0033CC"/>
              </a:solidFill>
            </a:endParaRPr>
          </a:p>
        </p:txBody>
      </p:sp>
      <p:graphicFrame>
        <p:nvGraphicFramePr>
          <p:cNvPr id="1026" name="Object 7"/>
          <p:cNvGraphicFramePr>
            <a:graphicFrameLocks noChangeAspect="1"/>
          </p:cNvGraphicFramePr>
          <p:nvPr/>
        </p:nvGraphicFramePr>
        <p:xfrm>
          <a:off x="3429000" y="5562600"/>
          <a:ext cx="2144713" cy="1089025"/>
        </p:xfrm>
        <a:graphic>
          <a:graphicData uri="http://schemas.openxmlformats.org/presentationml/2006/ole">
            <p:oleObj spid="_x0000_s8194" name="Equation" r:id="rId5" imgW="850680" imgH="431640" progId="Equation.DSMT4">
              <p:embed/>
            </p:oleObj>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normAutofit fontScale="90000"/>
          </a:bodyPr>
          <a:lstStyle/>
          <a:p>
            <a:pPr eaLnBrk="1" hangingPunct="1">
              <a:defRPr/>
            </a:pPr>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Theoretical Upper Bound on Hurricane Maximum Wind Speed:</a:t>
            </a:r>
          </a:p>
        </p:txBody>
      </p:sp>
      <p:graphicFrame>
        <p:nvGraphicFramePr>
          <p:cNvPr id="4098" name="Object 3"/>
          <p:cNvGraphicFramePr>
            <a:graphicFrameLocks noChangeAspect="1"/>
          </p:cNvGraphicFramePr>
          <p:nvPr>
            <p:ph idx="1"/>
          </p:nvPr>
        </p:nvGraphicFramePr>
        <p:xfrm>
          <a:off x="1041400" y="2514600"/>
          <a:ext cx="6632575" cy="2060575"/>
        </p:xfrm>
        <a:graphic>
          <a:graphicData uri="http://schemas.openxmlformats.org/presentationml/2006/ole">
            <p:oleObj spid="_x0000_s9218" name="Equation" r:id="rId4" imgW="3924000" imgH="1218960" progId="Equation.DSMT4">
              <p:embed/>
            </p:oleObj>
          </a:graphicData>
        </a:graphic>
      </p:graphicFrame>
      <p:sp>
        <p:nvSpPr>
          <p:cNvPr id="4100" name="Text Box 4"/>
          <p:cNvSpPr txBox="1">
            <a:spLocks noChangeArrowheads="1"/>
          </p:cNvSpPr>
          <p:nvPr/>
        </p:nvSpPr>
        <p:spPr bwMode="auto">
          <a:xfrm>
            <a:off x="5867400" y="4495800"/>
            <a:ext cx="2057400" cy="641350"/>
          </a:xfrm>
          <a:prstGeom prst="rect">
            <a:avLst/>
          </a:prstGeom>
          <a:noFill/>
          <a:ln w="9525">
            <a:noFill/>
            <a:miter lim="800000"/>
            <a:headEnd/>
            <a:tailEnd/>
          </a:ln>
        </p:spPr>
        <p:txBody>
          <a:bodyPr>
            <a:spAutoFit/>
          </a:bodyPr>
          <a:lstStyle/>
          <a:p>
            <a:pPr>
              <a:spcBef>
                <a:spcPct val="50000"/>
              </a:spcBef>
            </a:pPr>
            <a:r>
              <a:rPr lang="en-US" sz="1800" b="1" dirty="0">
                <a:solidFill>
                  <a:srgbClr val="00B050"/>
                </a:solidFill>
              </a:rPr>
              <a:t>Air-sea enthalpy disequilibrium</a:t>
            </a:r>
          </a:p>
        </p:txBody>
      </p:sp>
      <p:sp>
        <p:nvSpPr>
          <p:cNvPr id="4101" name="Text Box 5"/>
          <p:cNvSpPr txBox="1">
            <a:spLocks noChangeArrowheads="1"/>
          </p:cNvSpPr>
          <p:nvPr/>
        </p:nvSpPr>
        <p:spPr bwMode="auto">
          <a:xfrm>
            <a:off x="4191000" y="1752600"/>
            <a:ext cx="1676400" cy="641350"/>
          </a:xfrm>
          <a:prstGeom prst="rect">
            <a:avLst/>
          </a:prstGeom>
          <a:noFill/>
          <a:ln w="9525">
            <a:noFill/>
            <a:miter lim="800000"/>
            <a:headEnd/>
            <a:tailEnd/>
          </a:ln>
        </p:spPr>
        <p:txBody>
          <a:bodyPr>
            <a:spAutoFit/>
          </a:bodyPr>
          <a:lstStyle/>
          <a:p>
            <a:pPr>
              <a:spcBef>
                <a:spcPct val="50000"/>
              </a:spcBef>
            </a:pPr>
            <a:r>
              <a:rPr lang="en-US" sz="1800" b="1" dirty="0">
                <a:solidFill>
                  <a:srgbClr val="00B050"/>
                </a:solidFill>
              </a:rPr>
              <a:t>Surface temperature</a:t>
            </a:r>
          </a:p>
        </p:txBody>
      </p:sp>
      <p:sp>
        <p:nvSpPr>
          <p:cNvPr id="4102" name="Text Box 6"/>
          <p:cNvSpPr txBox="1">
            <a:spLocks noChangeArrowheads="1"/>
          </p:cNvSpPr>
          <p:nvPr/>
        </p:nvSpPr>
        <p:spPr bwMode="auto">
          <a:xfrm>
            <a:off x="4343400" y="4495800"/>
            <a:ext cx="1600200" cy="641350"/>
          </a:xfrm>
          <a:prstGeom prst="rect">
            <a:avLst/>
          </a:prstGeom>
          <a:noFill/>
          <a:ln w="9525">
            <a:noFill/>
            <a:miter lim="800000"/>
            <a:headEnd/>
            <a:tailEnd/>
          </a:ln>
        </p:spPr>
        <p:txBody>
          <a:bodyPr>
            <a:spAutoFit/>
          </a:bodyPr>
          <a:lstStyle/>
          <a:p>
            <a:pPr>
              <a:spcBef>
                <a:spcPct val="50000"/>
              </a:spcBef>
            </a:pPr>
            <a:r>
              <a:rPr lang="en-US" sz="1800" b="1" dirty="0">
                <a:solidFill>
                  <a:srgbClr val="00B050"/>
                </a:solidFill>
              </a:rPr>
              <a:t>Outflow temperature</a:t>
            </a:r>
          </a:p>
        </p:txBody>
      </p:sp>
      <p:sp>
        <p:nvSpPr>
          <p:cNvPr id="4103" name="Line 7"/>
          <p:cNvSpPr>
            <a:spLocks noChangeShapeType="1"/>
          </p:cNvSpPr>
          <p:nvPr/>
        </p:nvSpPr>
        <p:spPr bwMode="auto">
          <a:xfrm flipV="1">
            <a:off x="4648200" y="4038600"/>
            <a:ext cx="228600" cy="457200"/>
          </a:xfrm>
          <a:prstGeom prst="line">
            <a:avLst/>
          </a:prstGeom>
          <a:noFill/>
          <a:ln w="9525">
            <a:solidFill>
              <a:schemeClr val="tx1"/>
            </a:solidFill>
            <a:round/>
            <a:headEnd/>
            <a:tailEnd type="triangle" w="med" len="med"/>
          </a:ln>
        </p:spPr>
        <p:txBody>
          <a:bodyPr/>
          <a:lstStyle/>
          <a:p>
            <a:endParaRPr lang="en-US"/>
          </a:p>
        </p:txBody>
      </p:sp>
      <p:sp>
        <p:nvSpPr>
          <p:cNvPr id="4104" name="Line 8"/>
          <p:cNvSpPr>
            <a:spLocks noChangeShapeType="1"/>
          </p:cNvSpPr>
          <p:nvPr/>
        </p:nvSpPr>
        <p:spPr bwMode="auto">
          <a:xfrm flipH="1">
            <a:off x="4724400" y="2362200"/>
            <a:ext cx="381000" cy="304800"/>
          </a:xfrm>
          <a:prstGeom prst="line">
            <a:avLst/>
          </a:prstGeom>
          <a:noFill/>
          <a:ln w="9525">
            <a:solidFill>
              <a:schemeClr val="tx1"/>
            </a:solidFill>
            <a:round/>
            <a:headEnd/>
            <a:tailEnd type="triangle" w="med" len="med"/>
          </a:ln>
        </p:spPr>
        <p:txBody>
          <a:bodyPr/>
          <a:lstStyle/>
          <a:p>
            <a:endParaRPr lang="en-US"/>
          </a:p>
        </p:txBody>
      </p:sp>
      <p:sp>
        <p:nvSpPr>
          <p:cNvPr id="4105" name="Text Box 9"/>
          <p:cNvSpPr txBox="1">
            <a:spLocks noChangeArrowheads="1"/>
          </p:cNvSpPr>
          <p:nvPr/>
        </p:nvSpPr>
        <p:spPr bwMode="auto">
          <a:xfrm>
            <a:off x="1905000" y="4495800"/>
            <a:ext cx="1981200" cy="1465263"/>
          </a:xfrm>
          <a:prstGeom prst="rect">
            <a:avLst/>
          </a:prstGeom>
          <a:noFill/>
          <a:ln w="9525">
            <a:noFill/>
            <a:miter lim="800000"/>
            <a:headEnd/>
            <a:tailEnd/>
          </a:ln>
        </p:spPr>
        <p:txBody>
          <a:bodyPr>
            <a:spAutoFit/>
          </a:bodyPr>
          <a:lstStyle/>
          <a:p>
            <a:pPr>
              <a:spcBef>
                <a:spcPct val="50000"/>
              </a:spcBef>
            </a:pPr>
            <a:r>
              <a:rPr lang="en-US" sz="1800" b="1" dirty="0">
                <a:solidFill>
                  <a:srgbClr val="00B050"/>
                </a:solidFill>
              </a:rPr>
              <a:t>Ratio of exchange coefficients of enthalpy and momentum</a:t>
            </a:r>
          </a:p>
        </p:txBody>
      </p:sp>
      <p:sp>
        <p:nvSpPr>
          <p:cNvPr id="4106" name="Line 10"/>
          <p:cNvSpPr>
            <a:spLocks noChangeShapeType="1"/>
          </p:cNvSpPr>
          <p:nvPr/>
        </p:nvSpPr>
        <p:spPr bwMode="auto">
          <a:xfrm flipV="1">
            <a:off x="2514600" y="4038600"/>
            <a:ext cx="838200" cy="4572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vm"/>
          <p:cNvPicPr>
            <a:picLocks noChangeAspect="1" noChangeArrowheads="1"/>
          </p:cNvPicPr>
          <p:nvPr/>
        </p:nvPicPr>
        <p:blipFill>
          <a:blip r:embed="rId3" cstate="print"/>
          <a:srcRect/>
          <a:stretch>
            <a:fillRect/>
          </a:stretch>
        </p:blipFill>
        <p:spPr bwMode="auto">
          <a:xfrm>
            <a:off x="228600" y="515938"/>
            <a:ext cx="8610600" cy="5775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srcRect l="8392" r="10912"/>
          <a:stretch>
            <a:fillRect/>
          </a:stretch>
        </p:blipFill>
        <p:spPr bwMode="auto">
          <a:xfrm>
            <a:off x="533400" y="762000"/>
            <a:ext cx="7654925" cy="5916613"/>
          </a:xfrm>
          <a:prstGeom prst="rect">
            <a:avLst/>
          </a:prstGeom>
          <a:noFill/>
          <a:ln w="9525">
            <a:noFill/>
            <a:miter lim="800000"/>
            <a:headEnd/>
            <a:tailEnd/>
          </a:ln>
        </p:spPr>
      </p:pic>
      <p:sp>
        <p:nvSpPr>
          <p:cNvPr id="5" name="TextBox 4"/>
          <p:cNvSpPr txBox="1"/>
          <p:nvPr/>
        </p:nvSpPr>
        <p:spPr>
          <a:xfrm>
            <a:off x="1219200" y="381000"/>
            <a:ext cx="7239000" cy="523875"/>
          </a:xfrm>
          <a:prstGeom prst="rect">
            <a:avLst/>
          </a:prstGeom>
          <a:noFill/>
        </p:spPr>
        <p:txBody>
          <a:bodyPr>
            <a:spAutoFit/>
          </a:bodyPr>
          <a:lstStyle/>
          <a:p>
            <a:pPr>
              <a:defRPr/>
            </a:pPr>
            <a:r>
              <a:rPr lang="en-US" sz="2800" dirty="0">
                <a:solidFill>
                  <a:srgbClr val="0033CC"/>
                </a:solidFill>
                <a:effectLst>
                  <a:outerShdw blurRad="38100" dist="38100" dir="2700000" algn="tl">
                    <a:srgbClr val="000000">
                      <a:alpha val="43137"/>
                    </a:srgbClr>
                  </a:outerShdw>
                </a:effectLst>
              </a:rPr>
              <a:t>Annual Maximum Potential Intensity (m/s)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600200"/>
            <a:ext cx="8229600" cy="1143000"/>
          </a:xfrm>
        </p:spPr>
        <p:txBody>
          <a:bodyPr/>
          <a:lstStyle/>
          <a:p>
            <a:r>
              <a:rPr lang="en-US" dirty="0" smtClean="0"/>
              <a:t>Genesis of Tropical Cyclones</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genesislocations"/>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srcRect l="8392" r="10912"/>
          <a:stretch>
            <a:fillRect/>
          </a:stretch>
        </p:blipFill>
        <p:spPr bwMode="auto">
          <a:xfrm>
            <a:off x="533400" y="762000"/>
            <a:ext cx="7654925" cy="5916613"/>
          </a:xfrm>
          <a:prstGeom prst="rect">
            <a:avLst/>
          </a:prstGeom>
          <a:noFill/>
          <a:ln w="9525">
            <a:noFill/>
            <a:miter lim="800000"/>
            <a:headEnd/>
            <a:tailEnd/>
          </a:ln>
        </p:spPr>
      </p:pic>
      <p:sp>
        <p:nvSpPr>
          <p:cNvPr id="5" name="TextBox 4"/>
          <p:cNvSpPr txBox="1"/>
          <p:nvPr/>
        </p:nvSpPr>
        <p:spPr>
          <a:xfrm>
            <a:off x="1219200" y="381000"/>
            <a:ext cx="7239000" cy="523875"/>
          </a:xfrm>
          <a:prstGeom prst="rect">
            <a:avLst/>
          </a:prstGeom>
          <a:noFill/>
        </p:spPr>
        <p:txBody>
          <a:bodyPr>
            <a:spAutoFit/>
          </a:bodyPr>
          <a:lstStyle/>
          <a:p>
            <a:pPr>
              <a:defRPr/>
            </a:pPr>
            <a:r>
              <a:rPr lang="en-US" sz="2800" dirty="0">
                <a:solidFill>
                  <a:srgbClr val="0033CC"/>
                </a:solidFill>
                <a:effectLst>
                  <a:outerShdw blurRad="38100" dist="38100" dir="2700000" algn="tl">
                    <a:srgbClr val="000000">
                      <a:alpha val="43137"/>
                    </a:srgbClr>
                  </a:outerShdw>
                </a:effectLst>
              </a:rPr>
              <a:t>Annual Maximum Potential Intensity (m/s)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Empirical Necessary Conditions</a:t>
            </a:r>
            <a:endParaRPr lang="en-US" dirty="0"/>
          </a:p>
        </p:txBody>
      </p:sp>
      <p:sp>
        <p:nvSpPr>
          <p:cNvPr id="3" name="Content Placeholder 2"/>
          <p:cNvSpPr>
            <a:spLocks noGrp="1"/>
          </p:cNvSpPr>
          <p:nvPr>
            <p:ph idx="1"/>
          </p:nvPr>
        </p:nvSpPr>
        <p:spPr/>
        <p:txBody>
          <a:bodyPr/>
          <a:lstStyle/>
          <a:p>
            <a:r>
              <a:rPr lang="en-US" dirty="0" smtClean="0"/>
              <a:t>Potential intensity &gt; 40 ms</a:t>
            </a:r>
            <a:r>
              <a:rPr lang="en-US" baseline="30000" dirty="0" smtClean="0"/>
              <a:t>-1</a:t>
            </a:r>
          </a:p>
          <a:p>
            <a:endParaRPr lang="en-US" baseline="30000" dirty="0" smtClean="0"/>
          </a:p>
          <a:p>
            <a:r>
              <a:rPr lang="en-US" dirty="0" smtClean="0"/>
              <a:t>Sufficiently humid middle troposphere</a:t>
            </a:r>
          </a:p>
          <a:p>
            <a:endParaRPr lang="en-US" dirty="0" smtClean="0"/>
          </a:p>
          <a:p>
            <a:r>
              <a:rPr lang="en-US" dirty="0" smtClean="0"/>
              <a:t>Low values of vertical wind shear</a:t>
            </a:r>
          </a:p>
          <a:p>
            <a:endParaRPr lang="en-US" dirty="0" smtClean="0"/>
          </a:p>
          <a:p>
            <a:r>
              <a:rPr lang="en-US" dirty="0" smtClean="0"/>
              <a:t>Sufficient ambient vorticity</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990600"/>
          </a:xfrm>
        </p:spPr>
        <p:txBody>
          <a:bodyPr rtlCol="0">
            <a:normAutofit/>
          </a:bodyPr>
          <a:lstStyle/>
          <a:p>
            <a:pPr fontAlgn="auto">
              <a:spcAft>
                <a:spcPts val="0"/>
              </a:spcAft>
              <a:defRPr/>
            </a:pPr>
            <a:r>
              <a:rPr lang="en-US" dirty="0" smtClean="0">
                <a:effectLst>
                  <a:outerShdw blurRad="38100" dist="38100" dir="2700000" algn="tl">
                    <a:srgbClr val="000000">
                      <a:alpha val="43137"/>
                    </a:srgbClr>
                  </a:outerShdw>
                </a:effectLst>
              </a:rPr>
              <a:t>Genesis Potential Index:</a:t>
            </a:r>
            <a:endParaRPr lang="en-US" dirty="0">
              <a:effectLst>
                <a:outerShdw blurRad="38100" dist="38100" dir="2700000" algn="tl">
                  <a:srgbClr val="000000">
                    <a:alpha val="43137"/>
                  </a:srgbClr>
                </a:outerShdw>
              </a:effectLst>
            </a:endParaRPr>
          </a:p>
        </p:txBody>
      </p:sp>
      <p:graphicFrame>
        <p:nvGraphicFramePr>
          <p:cNvPr id="5122" name="Object 2"/>
          <p:cNvGraphicFramePr>
            <a:graphicFrameLocks noChangeAspect="1"/>
          </p:cNvGraphicFramePr>
          <p:nvPr/>
        </p:nvGraphicFramePr>
        <p:xfrm>
          <a:off x="660400" y="1397000"/>
          <a:ext cx="7364413" cy="1930400"/>
        </p:xfrm>
        <a:graphic>
          <a:graphicData uri="http://schemas.openxmlformats.org/presentationml/2006/ole">
            <p:oleObj spid="_x0000_s257026" name="Equation" r:id="rId4" imgW="1841400" imgH="482400" progId="Equation.DSMT4">
              <p:embed/>
            </p:oleObj>
          </a:graphicData>
        </a:graphic>
      </p:graphicFrame>
      <p:sp>
        <p:nvSpPr>
          <p:cNvPr id="5" name="Content Placeholder 3"/>
          <p:cNvSpPr txBox="1">
            <a:spLocks/>
          </p:cNvSpPr>
          <p:nvPr/>
        </p:nvSpPr>
        <p:spPr>
          <a:xfrm>
            <a:off x="457200" y="3657600"/>
            <a:ext cx="8229600" cy="2895600"/>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Pct val="70000"/>
              <a:buBlip>
                <a:blip r:embed="rId5"/>
              </a:buBlip>
              <a:tabLst/>
              <a:defRPr/>
            </a:pPr>
            <a:r>
              <a:rPr kumimoji="0" lang="en-US" sz="2800" b="0" i="0" u="none" strike="noStrike" kern="1200" cap="none" spc="0" normalizeH="0" baseline="0" noProof="0" dirty="0" smtClean="0">
                <a:ln>
                  <a:noFill/>
                </a:ln>
                <a:solidFill>
                  <a:srgbClr val="002060"/>
                </a:solidFill>
                <a:effectLst/>
                <a:uLnTx/>
                <a:uFillTx/>
                <a:ea typeface="+mn-ea"/>
                <a:cs typeface="+mn-cs"/>
              </a:rPr>
              <a:t>850 hPa absolute vorticity (h)</a:t>
            </a:r>
          </a:p>
          <a:p>
            <a:pPr marL="342900" marR="0" lvl="0" indent="-342900" algn="l" defTabSz="914400" rtl="0" eaLnBrk="1" fontAlgn="base" latinLnBrk="0" hangingPunct="1">
              <a:lnSpc>
                <a:spcPct val="100000"/>
              </a:lnSpc>
              <a:spcBef>
                <a:spcPct val="20000"/>
              </a:spcBef>
              <a:spcAft>
                <a:spcPct val="0"/>
              </a:spcAft>
              <a:buClrTx/>
              <a:buSzPct val="70000"/>
              <a:buBlip>
                <a:blip r:embed="rId5"/>
              </a:buBlip>
              <a:tabLst/>
              <a:defRPr/>
            </a:pPr>
            <a:r>
              <a:rPr kumimoji="0" lang="en-US" sz="2800" b="0" i="0" u="none" strike="noStrike" kern="1200" cap="none" spc="0" normalizeH="0" baseline="0" noProof="0" dirty="0" smtClean="0">
                <a:ln>
                  <a:noFill/>
                </a:ln>
                <a:solidFill>
                  <a:srgbClr val="002060"/>
                </a:solidFill>
                <a:effectLst/>
                <a:uLnTx/>
                <a:uFillTx/>
                <a:ea typeface="+mn-ea"/>
                <a:cs typeface="+mn-cs"/>
              </a:rPr>
              <a:t>850 – 250 hPa shear  (</a:t>
            </a:r>
            <a:r>
              <a:rPr kumimoji="0" lang="en-US" sz="2800" b="0" i="1" u="none" strike="noStrike" kern="1200" cap="none" spc="0" normalizeH="0" baseline="0" noProof="0" dirty="0" smtClean="0">
                <a:ln>
                  <a:noFill/>
                </a:ln>
                <a:solidFill>
                  <a:srgbClr val="002060"/>
                </a:solidFill>
                <a:effectLst/>
                <a:uLnTx/>
                <a:uFillTx/>
                <a:ea typeface="+mn-ea"/>
                <a:cs typeface="+mn-cs"/>
              </a:rPr>
              <a:t>S</a:t>
            </a:r>
            <a:r>
              <a:rPr kumimoji="0" lang="en-US" sz="2800" b="0" i="0" u="none" strike="noStrike" kern="1200" cap="none" spc="0" normalizeH="0" baseline="0" noProof="0" dirty="0" smtClean="0">
                <a:ln>
                  <a:noFill/>
                </a:ln>
                <a:solidFill>
                  <a:srgbClr val="002060"/>
                </a:solidFill>
                <a:effectLst/>
                <a:uLnTx/>
                <a:uFillTx/>
                <a:ea typeface="+mn-ea"/>
                <a:cs typeface="+mn-cs"/>
              </a:rPr>
              <a:t>)</a:t>
            </a:r>
          </a:p>
          <a:p>
            <a:pPr marL="342900" marR="0" lvl="0" indent="-342900" algn="l" defTabSz="914400" rtl="0" eaLnBrk="1" fontAlgn="base" latinLnBrk="0" hangingPunct="1">
              <a:lnSpc>
                <a:spcPct val="100000"/>
              </a:lnSpc>
              <a:spcBef>
                <a:spcPct val="20000"/>
              </a:spcBef>
              <a:spcAft>
                <a:spcPct val="0"/>
              </a:spcAft>
              <a:buClrTx/>
              <a:buSzPct val="70000"/>
              <a:buBlip>
                <a:blip r:embed="rId5"/>
              </a:buBlip>
              <a:tabLst/>
              <a:defRPr/>
            </a:pPr>
            <a:r>
              <a:rPr kumimoji="0" lang="en-US" sz="2800" b="0" i="0" u="none" strike="noStrike" kern="1200" cap="none" spc="0" normalizeH="0" baseline="0" noProof="0" dirty="0" smtClean="0">
                <a:ln>
                  <a:noFill/>
                </a:ln>
                <a:solidFill>
                  <a:srgbClr val="002060"/>
                </a:solidFill>
                <a:effectLst/>
                <a:uLnTx/>
                <a:uFillTx/>
                <a:ea typeface="+mn-ea"/>
                <a:cs typeface="+mn-cs"/>
              </a:rPr>
              <a:t>Potential intensity (</a:t>
            </a:r>
            <a:r>
              <a:rPr kumimoji="0" lang="en-US" sz="2800" b="0" i="1" u="none" strike="noStrike" kern="1200" cap="none" spc="0" normalizeH="0" baseline="0" noProof="0" dirty="0" smtClean="0">
                <a:ln>
                  <a:noFill/>
                </a:ln>
                <a:solidFill>
                  <a:srgbClr val="002060"/>
                </a:solidFill>
                <a:effectLst/>
                <a:uLnTx/>
                <a:uFillTx/>
                <a:ea typeface="+mn-ea"/>
                <a:cs typeface="+mn-cs"/>
              </a:rPr>
              <a:t>PI</a:t>
            </a:r>
            <a:r>
              <a:rPr kumimoji="0" lang="en-US" sz="2800" b="0" i="0" u="none" strike="noStrike" kern="1200" cap="none" spc="0" normalizeH="0" baseline="0" noProof="0" dirty="0" smtClean="0">
                <a:ln>
                  <a:noFill/>
                </a:ln>
                <a:solidFill>
                  <a:srgbClr val="002060"/>
                </a:solidFill>
                <a:effectLst/>
                <a:uLnTx/>
                <a:uFillTx/>
                <a:ea typeface="+mn-ea"/>
                <a:cs typeface="+mn-cs"/>
              </a:rPr>
              <a:t>)</a:t>
            </a:r>
          </a:p>
          <a:p>
            <a:pPr marL="342900" marR="0" lvl="0" indent="-342900" algn="l" defTabSz="914400" rtl="0" eaLnBrk="1" fontAlgn="base" latinLnBrk="0" hangingPunct="1">
              <a:lnSpc>
                <a:spcPct val="100000"/>
              </a:lnSpc>
              <a:spcBef>
                <a:spcPct val="20000"/>
              </a:spcBef>
              <a:spcAft>
                <a:spcPct val="0"/>
              </a:spcAft>
              <a:buClrTx/>
              <a:buSzPct val="70000"/>
              <a:buBlip>
                <a:blip r:embed="rId5"/>
              </a:buBlip>
              <a:tabLst/>
              <a:defRPr/>
            </a:pPr>
            <a:r>
              <a:rPr kumimoji="0" lang="en-US" sz="2800" b="0" i="0" u="none" strike="noStrike" kern="1200" cap="none" spc="0" normalizeH="0" baseline="0" noProof="0" dirty="0" smtClean="0">
                <a:ln>
                  <a:noFill/>
                </a:ln>
                <a:solidFill>
                  <a:srgbClr val="002060"/>
                </a:solidFill>
                <a:effectLst/>
                <a:uLnTx/>
                <a:uFillTx/>
                <a:ea typeface="+mn-ea"/>
                <a:cs typeface="+mn-cs"/>
              </a:rPr>
              <a:t>Non-dimensional </a:t>
            </a:r>
            <a:r>
              <a:rPr kumimoji="0" lang="en-US" sz="2800" b="0" i="0" u="none" strike="noStrike" kern="1200" cap="none" spc="0" normalizeH="0" baseline="0" noProof="0" dirty="0" err="1" smtClean="0">
                <a:ln>
                  <a:noFill/>
                </a:ln>
                <a:solidFill>
                  <a:srgbClr val="002060"/>
                </a:solidFill>
                <a:effectLst/>
                <a:uLnTx/>
                <a:uFillTx/>
                <a:ea typeface="+mn-ea"/>
                <a:cs typeface="+mn-cs"/>
              </a:rPr>
              <a:t>subsaturation</a:t>
            </a:r>
            <a:r>
              <a:rPr kumimoji="0" lang="en-US" sz="2800" b="0" i="0" u="none" strike="noStrike" kern="1200" cap="none" spc="0" normalizeH="0" baseline="0" noProof="0" dirty="0" smtClean="0">
                <a:ln>
                  <a:noFill/>
                </a:ln>
                <a:solidFill>
                  <a:srgbClr val="002060"/>
                </a:solidFill>
                <a:effectLst/>
                <a:uLnTx/>
                <a:uFillTx/>
                <a:ea typeface="+mn-ea"/>
                <a:cs typeface="+mn-cs"/>
              </a:rPr>
              <a:t> of the middle troposphere:</a:t>
            </a:r>
          </a:p>
        </p:txBody>
      </p:sp>
      <p:graphicFrame>
        <p:nvGraphicFramePr>
          <p:cNvPr id="51203" name="Object 2"/>
          <p:cNvGraphicFramePr>
            <a:graphicFrameLocks noChangeAspect="1"/>
          </p:cNvGraphicFramePr>
          <p:nvPr/>
        </p:nvGraphicFramePr>
        <p:xfrm>
          <a:off x="3733800" y="5715000"/>
          <a:ext cx="1904999" cy="945279"/>
        </p:xfrm>
        <a:graphic>
          <a:graphicData uri="http://schemas.openxmlformats.org/presentationml/2006/ole">
            <p:oleObj spid="_x0000_s257027" name="Equation" r:id="rId6" imgW="749160" imgH="406080" progId="Equation.DSMT4">
              <p:embed/>
            </p:oleObj>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C:\Users\Kerry Emaanuel\Riskproject\entropy\annual_cycle.png"/>
          <p:cNvPicPr>
            <a:picLocks noChangeAspect="1" noChangeArrowheads="1"/>
          </p:cNvPicPr>
          <p:nvPr/>
        </p:nvPicPr>
        <p:blipFill>
          <a:blip r:embed="rId3" cstate="print"/>
          <a:srcRect/>
          <a:stretch>
            <a:fillRect/>
          </a:stretch>
        </p:blipFill>
        <p:spPr bwMode="auto">
          <a:xfrm>
            <a:off x="533400" y="1143000"/>
            <a:ext cx="7948613" cy="5368925"/>
          </a:xfrm>
          <a:prstGeom prst="rect">
            <a:avLst/>
          </a:prstGeom>
          <a:noFill/>
          <a:ln w="9525">
            <a:noFill/>
            <a:miter lim="800000"/>
            <a:headEnd/>
            <a:tailEnd/>
          </a:ln>
        </p:spPr>
      </p:pic>
      <p:sp>
        <p:nvSpPr>
          <p:cNvPr id="3" name="Title 2"/>
          <p:cNvSpPr>
            <a:spLocks noGrp="1"/>
          </p:cNvSpPr>
          <p:nvPr>
            <p:ph type="title"/>
          </p:nvPr>
        </p:nvSpPr>
        <p:spPr>
          <a:xfrm>
            <a:off x="457200" y="274638"/>
            <a:ext cx="8229600" cy="715962"/>
          </a:xfrm>
        </p:spPr>
        <p:txBody>
          <a:bodyPr>
            <a:normAutofit fontScale="90000"/>
          </a:bodyPr>
          <a:lstStyle/>
          <a:p>
            <a:r>
              <a:rPr lang="en-US" dirty="0" smtClean="0">
                <a:solidFill>
                  <a:srgbClr val="002060"/>
                </a:solidFill>
                <a:effectLst>
                  <a:outerShdw blurRad="38100" dist="38100" dir="2700000" algn="tl">
                    <a:srgbClr val="000000">
                      <a:alpha val="43137"/>
                    </a:srgbClr>
                  </a:outerShdw>
                </a:effectLst>
              </a:rPr>
              <a:t>Performance</a:t>
            </a:r>
            <a:endParaRPr lang="en-US" dirty="0">
              <a:solidFill>
                <a:srgbClr val="00206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0242" name="Picture 2" descr="File:Norbert 11 oct 2008 1820Z.jpg"/>
          <p:cNvPicPr>
            <a:picLocks noChangeAspect="1" noChangeArrowheads="1"/>
          </p:cNvPicPr>
          <p:nvPr/>
        </p:nvPicPr>
        <p:blipFill>
          <a:blip r:embed="rId2" cstate="print"/>
          <a:srcRect/>
          <a:stretch>
            <a:fillRect/>
          </a:stretch>
        </p:blipFill>
        <p:spPr bwMode="auto">
          <a:xfrm>
            <a:off x="-1" y="0"/>
            <a:ext cx="5335271" cy="6857999"/>
          </a:xfrm>
          <a:prstGeom prst="rect">
            <a:avLst/>
          </a:prstGeom>
          <a:noFill/>
        </p:spPr>
      </p:pic>
      <p:sp>
        <p:nvSpPr>
          <p:cNvPr id="4" name="TextBox 3"/>
          <p:cNvSpPr txBox="1"/>
          <p:nvPr/>
        </p:nvSpPr>
        <p:spPr>
          <a:xfrm>
            <a:off x="5791200" y="1828800"/>
            <a:ext cx="2971800" cy="646331"/>
          </a:xfrm>
          <a:prstGeom prst="rect">
            <a:avLst/>
          </a:prstGeom>
          <a:noFill/>
        </p:spPr>
        <p:txBody>
          <a:bodyPr wrap="square" rtlCol="0">
            <a:spAutoFit/>
          </a:bodyPr>
          <a:lstStyle/>
          <a:p>
            <a:pPr algn="ctr"/>
            <a:r>
              <a:rPr lang="en-US" dirty="0" smtClean="0">
                <a:solidFill>
                  <a:schemeClr val="bg1">
                    <a:lumMod val="95000"/>
                  </a:schemeClr>
                </a:solidFill>
              </a:rPr>
              <a:t>Hurricane Norbert of 2008 approaches La Paz</a:t>
            </a:r>
            <a:endParaRPr lang="en-US" dirty="0">
              <a:solidFill>
                <a:schemeClr val="bg1">
                  <a:lumMod val="95000"/>
                </a:schemeClr>
              </a:solidFill>
            </a:endParaRPr>
          </a:p>
        </p:txBody>
      </p:sp>
      <p:pic>
        <p:nvPicPr>
          <p:cNvPr id="10244" name="Picture 4" descr="File:Norbert 2008 track.png"/>
          <p:cNvPicPr>
            <a:picLocks noChangeAspect="1" noChangeArrowheads="1"/>
          </p:cNvPicPr>
          <p:nvPr/>
        </p:nvPicPr>
        <p:blipFill>
          <a:blip r:embed="rId3" cstate="print"/>
          <a:srcRect/>
          <a:stretch>
            <a:fillRect/>
          </a:stretch>
        </p:blipFill>
        <p:spPr bwMode="auto">
          <a:xfrm>
            <a:off x="5334001" y="3424238"/>
            <a:ext cx="3810000" cy="2357438"/>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39000"/>
          </a:schemeClr>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dirty="0">
                <a:solidFill>
                  <a:srgbClr val="0000FF"/>
                </a:solidFill>
                <a:effectLst>
                  <a:outerShdw blurRad="38100" dist="38100" dir="2700000" algn="tl">
                    <a:srgbClr val="000000">
                      <a:alpha val="43137"/>
                    </a:srgbClr>
                  </a:outerShdw>
                </a:effectLst>
              </a:rPr>
              <a:t>Spatial Variability:</a:t>
            </a:r>
          </a:p>
        </p:txBody>
      </p:sp>
      <p:pic>
        <p:nvPicPr>
          <p:cNvPr id="77827" name="Picture 3" descr="sept"/>
          <p:cNvPicPr>
            <a:picLocks noGrp="1" noChangeAspect="1" noChangeArrowheads="1"/>
          </p:cNvPicPr>
          <p:nvPr>
            <p:ph idx="1"/>
          </p:nvPr>
        </p:nvPicPr>
        <p:blipFill>
          <a:blip r:embed="rId2" cstate="print"/>
          <a:srcRect r="340"/>
          <a:stretch>
            <a:fillRect/>
          </a:stretch>
        </p:blipFill>
        <p:spPr>
          <a:xfrm>
            <a:off x="381000" y="1981200"/>
            <a:ext cx="8429434" cy="4113213"/>
          </a:xfrm>
          <a:noFill/>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February2"/>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rtlCol="0">
            <a:normAutofit/>
          </a:bodyPr>
          <a:lstStyle/>
          <a:p>
            <a:pPr fontAlgn="auto">
              <a:spcAft>
                <a:spcPts val="0"/>
              </a:spcAft>
              <a:defRPr/>
            </a:pPr>
            <a:r>
              <a:rPr lang="en-US" dirty="0" smtClean="0">
                <a:effectLst>
                  <a:outerShdw blurRad="38100" dist="38100" dir="2700000" algn="tl">
                    <a:srgbClr val="000000">
                      <a:alpha val="43137"/>
                    </a:srgbClr>
                  </a:outerShdw>
                </a:effectLst>
              </a:rPr>
              <a:t>Interannual Variability</a:t>
            </a:r>
            <a:endParaRPr lang="en-US" dirty="0">
              <a:effectLst>
                <a:outerShdw blurRad="38100" dist="38100" dir="2700000" algn="tl">
                  <a:srgbClr val="000000">
                    <a:alpha val="43137"/>
                  </a:srgbClr>
                </a:outerShdw>
              </a:effectLst>
            </a:endParaRPr>
          </a:p>
        </p:txBody>
      </p:sp>
      <p:pic>
        <p:nvPicPr>
          <p:cNvPr id="28675" name="Picture 2" descr="C:\Users\Kerry Emaanuel\Riskproject\entropy\natl_best_comp.png"/>
          <p:cNvPicPr>
            <a:picLocks noChangeAspect="1" noChangeArrowheads="1"/>
          </p:cNvPicPr>
          <p:nvPr/>
        </p:nvPicPr>
        <p:blipFill>
          <a:blip r:embed="rId3" cstate="print"/>
          <a:srcRect/>
          <a:stretch>
            <a:fillRect/>
          </a:stretch>
        </p:blipFill>
        <p:spPr bwMode="auto">
          <a:xfrm>
            <a:off x="762000" y="1066800"/>
            <a:ext cx="7486650" cy="5056188"/>
          </a:xfrm>
          <a:prstGeom prst="rect">
            <a:avLst/>
          </a:prstGeom>
          <a:noFill/>
          <a:ln w="9525">
            <a:noFill/>
            <a:miter lim="800000"/>
            <a:headEnd/>
            <a:tailEnd/>
          </a:ln>
        </p:spPr>
      </p:pic>
      <p:sp>
        <p:nvSpPr>
          <p:cNvPr id="28676" name="TextBox 3"/>
          <p:cNvSpPr txBox="1">
            <a:spLocks noChangeArrowheads="1"/>
          </p:cNvSpPr>
          <p:nvPr/>
        </p:nvSpPr>
        <p:spPr bwMode="auto">
          <a:xfrm>
            <a:off x="381000" y="6096000"/>
            <a:ext cx="8458200" cy="461665"/>
          </a:xfrm>
          <a:prstGeom prst="rect">
            <a:avLst/>
          </a:prstGeom>
          <a:noFill/>
          <a:ln w="9525">
            <a:noFill/>
            <a:miter lim="800000"/>
            <a:headEnd/>
            <a:tailEnd/>
          </a:ln>
        </p:spPr>
        <p:txBody>
          <a:bodyPr>
            <a:spAutoFit/>
          </a:bodyPr>
          <a:lstStyle/>
          <a:p>
            <a:pPr algn="ctr"/>
            <a:r>
              <a:rPr lang="en-US" sz="2400" dirty="0">
                <a:solidFill>
                  <a:srgbClr val="0033CC"/>
                </a:solidFill>
                <a:latin typeface="Arial" pitchFamily="34" charset="0"/>
                <a:cs typeface="Arial" pitchFamily="34" charset="0"/>
              </a:rPr>
              <a:t>No Significant Correlations Outside the Atlantic!</a:t>
            </a:r>
          </a:p>
        </p:txBody>
      </p:sp>
      <p:sp>
        <p:nvSpPr>
          <p:cNvPr id="5" name="Rectangle 4"/>
          <p:cNvSpPr/>
          <p:nvPr/>
        </p:nvSpPr>
        <p:spPr>
          <a:xfrm>
            <a:off x="3124200" y="3048000"/>
            <a:ext cx="304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Rectangle 4"/>
          <p:cNvSpPr>
            <a:spLocks noGrp="1" noChangeArrowheads="1"/>
          </p:cNvSpPr>
          <p:nvPr>
            <p:ph type="title"/>
          </p:nvPr>
        </p:nvSpPr>
        <p:spPr>
          <a:xfrm>
            <a:off x="381000" y="1905000"/>
            <a:ext cx="8229600" cy="2697163"/>
          </a:xfrm>
        </p:spPr>
        <p:txBody>
          <a:bodyPr/>
          <a:lstStyle/>
          <a:p>
            <a:r>
              <a:rPr lang="en-US" sz="4000" dirty="0">
                <a:solidFill>
                  <a:srgbClr val="0000FF"/>
                </a:solidFill>
                <a:effectLst>
                  <a:outerShdw blurRad="38100" dist="38100" dir="2700000" algn="tl">
                    <a:srgbClr val="000000">
                      <a:alpha val="43137"/>
                    </a:srgbClr>
                  </a:outerShdw>
                </a:effectLst>
              </a:rPr>
              <a:t>A case study using </a:t>
            </a:r>
            <a:r>
              <a:rPr lang="en-US" sz="4000" dirty="0" err="1">
                <a:solidFill>
                  <a:srgbClr val="0000FF"/>
                </a:solidFill>
                <a:effectLst>
                  <a:outerShdw blurRad="38100" dist="38100" dir="2700000" algn="tl">
                    <a:srgbClr val="000000">
                      <a:alpha val="43137"/>
                    </a:srgbClr>
                  </a:outerShdw>
                </a:effectLst>
              </a:rPr>
              <a:t>rawinsonde</a:t>
            </a:r>
            <a:r>
              <a:rPr lang="en-US" sz="4000" dirty="0">
                <a:solidFill>
                  <a:srgbClr val="0000FF"/>
                </a:solidFill>
                <a:effectLst>
                  <a:outerShdw blurRad="38100" dist="38100" dir="2700000" algn="tl">
                    <a:srgbClr val="000000">
                      <a:alpha val="43137"/>
                    </a:srgbClr>
                  </a:outerShdw>
                </a:effectLst>
              </a:rPr>
              <a:t> and surface observations</a:t>
            </a:r>
            <a:br>
              <a:rPr lang="en-US" sz="4000" dirty="0">
                <a:solidFill>
                  <a:srgbClr val="0000FF"/>
                </a:solidFill>
                <a:effectLst>
                  <a:outerShdw blurRad="38100" dist="38100" dir="2700000" algn="tl">
                    <a:srgbClr val="000000">
                      <a:alpha val="43137"/>
                    </a:srgbClr>
                  </a:outerShdw>
                </a:effectLst>
              </a:rPr>
            </a:br>
            <a:r>
              <a:rPr lang="en-US" sz="4000" dirty="0">
                <a:solidFill>
                  <a:srgbClr val="0000FF"/>
                </a:solidFill>
                <a:effectLst>
                  <a:outerShdw blurRad="38100" dist="38100" dir="2700000" algn="tl">
                    <a:srgbClr val="000000">
                      <a:alpha val="43137"/>
                    </a:srgbClr>
                  </a:outerShdw>
                </a:effectLst>
              </a:rPr>
              <a:t>(From Hawkins and </a:t>
            </a:r>
            <a:r>
              <a:rPr lang="en-US" sz="4000" dirty="0" err="1">
                <a:solidFill>
                  <a:srgbClr val="0000FF"/>
                </a:solidFill>
                <a:effectLst>
                  <a:outerShdw blurRad="38100" dist="38100" dir="2700000" algn="tl">
                    <a:srgbClr val="000000">
                      <a:alpha val="43137"/>
                    </a:srgbClr>
                  </a:outerShdw>
                </a:effectLst>
              </a:rPr>
              <a:t>Rubsam</a:t>
            </a:r>
            <a:r>
              <a:rPr lang="en-US" sz="4000" dirty="0">
                <a:solidFill>
                  <a:srgbClr val="0000FF"/>
                </a:solidFill>
                <a:effectLst>
                  <a:outerShdw blurRad="38100" dist="38100" dir="2700000" algn="tl">
                    <a:srgbClr val="000000">
                      <a:alpha val="43137"/>
                    </a:srgbClr>
                  </a:outerShdw>
                </a:effectLst>
              </a:rPr>
              <a:t>, </a:t>
            </a:r>
            <a:r>
              <a:rPr lang="en-US" sz="4000" i="1" dirty="0">
                <a:solidFill>
                  <a:srgbClr val="0000FF"/>
                </a:solidFill>
                <a:effectLst>
                  <a:outerShdw blurRad="38100" dist="38100" dir="2700000" algn="tl">
                    <a:srgbClr val="000000">
                      <a:alpha val="43137"/>
                    </a:srgbClr>
                  </a:outerShdw>
                </a:effectLst>
              </a:rPr>
              <a:t>Mon. </a:t>
            </a:r>
            <a:r>
              <a:rPr lang="en-US" sz="4000" i="1" dirty="0" err="1">
                <a:solidFill>
                  <a:srgbClr val="0000FF"/>
                </a:solidFill>
                <a:effectLst>
                  <a:outerShdw blurRad="38100" dist="38100" dir="2700000" algn="tl">
                    <a:srgbClr val="000000">
                      <a:alpha val="43137"/>
                    </a:srgbClr>
                  </a:outerShdw>
                </a:effectLst>
              </a:rPr>
              <a:t>Wea</a:t>
            </a:r>
            <a:r>
              <a:rPr lang="en-US" sz="4000" i="1" dirty="0">
                <a:solidFill>
                  <a:srgbClr val="0000FF"/>
                </a:solidFill>
                <a:effectLst>
                  <a:outerShdw blurRad="38100" dist="38100" dir="2700000" algn="tl">
                    <a:srgbClr val="000000">
                      <a:alpha val="43137"/>
                    </a:srgbClr>
                  </a:outerShdw>
                </a:effectLst>
              </a:rPr>
              <a:t>. Rev</a:t>
            </a:r>
            <a:r>
              <a:rPr lang="en-US" sz="4000" dirty="0">
                <a:solidFill>
                  <a:srgbClr val="0000FF"/>
                </a:solidFill>
                <a:effectLst>
                  <a:outerShdw blurRad="38100" dist="38100" dir="2700000" algn="tl">
                    <a:srgbClr val="000000">
                      <a:alpha val="43137"/>
                    </a:srgbClr>
                  </a:outerShdw>
                </a:effectLst>
              </a:rPr>
              <a:t>., 1968)</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93" name="Picture 9" descr="hawkins2"/>
          <p:cNvPicPr>
            <a:picLocks noGrp="1" noChangeAspect="1" noChangeArrowheads="1"/>
          </p:cNvPicPr>
          <p:nvPr>
            <p:ph idx="4294967295"/>
          </p:nvPr>
        </p:nvPicPr>
        <p:blipFill>
          <a:blip r:embed="rId2" cstate="print"/>
          <a:srcRect/>
          <a:stretch>
            <a:fillRect/>
          </a:stretch>
        </p:blipFill>
        <p:spPr>
          <a:xfrm>
            <a:off x="0" y="381000"/>
            <a:ext cx="9144000" cy="6200775"/>
          </a:xfrm>
          <a:noFill/>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40" name="Picture 12" descr="hawkins1"/>
          <p:cNvPicPr>
            <a:picLocks noGrp="1" noChangeAspect="1" noChangeArrowheads="1"/>
          </p:cNvPicPr>
          <p:nvPr>
            <p:ph idx="4294967295"/>
          </p:nvPr>
        </p:nvPicPr>
        <p:blipFill>
          <a:blip r:embed="rId2" cstate="print"/>
          <a:srcRect/>
          <a:stretch>
            <a:fillRect/>
          </a:stretch>
        </p:blipFill>
        <p:spPr>
          <a:xfrm>
            <a:off x="0" y="103188"/>
            <a:ext cx="8991600" cy="6461125"/>
          </a:xfrm>
          <a:noFill/>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9" name="Picture 5" descr="hawkins4"/>
          <p:cNvPicPr>
            <a:picLocks noGrp="1" noChangeAspect="1" noChangeArrowheads="1"/>
          </p:cNvPicPr>
          <p:nvPr>
            <p:ph idx="4294967295"/>
          </p:nvPr>
        </p:nvPicPr>
        <p:blipFill>
          <a:blip r:embed="rId2" cstate="print"/>
          <a:srcRect/>
          <a:stretch>
            <a:fillRect/>
          </a:stretch>
        </p:blipFill>
        <p:spPr>
          <a:xfrm>
            <a:off x="685800" y="14288"/>
            <a:ext cx="8001000" cy="6843712"/>
          </a:xfrm>
          <a:noFill/>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64" name="Picture 12" descr="hawkins3"/>
          <p:cNvPicPr>
            <a:picLocks noGrp="1" noChangeAspect="1" noChangeArrowheads="1"/>
          </p:cNvPicPr>
          <p:nvPr>
            <p:ph idx="4294967295"/>
          </p:nvPr>
        </p:nvPicPr>
        <p:blipFill>
          <a:blip r:embed="rId2" cstate="print"/>
          <a:srcRect/>
          <a:stretch>
            <a:fillRect/>
          </a:stretch>
        </p:blipFill>
        <p:spPr>
          <a:xfrm>
            <a:off x="838200" y="34925"/>
            <a:ext cx="8077200" cy="6823075"/>
          </a:xfrm>
          <a:noFill/>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7" name="Picture 5" descr="hawkins6"/>
          <p:cNvPicPr>
            <a:picLocks noGrp="1" noChangeAspect="1" noChangeArrowheads="1"/>
          </p:cNvPicPr>
          <p:nvPr>
            <p:ph idx="4294967295"/>
          </p:nvPr>
        </p:nvPicPr>
        <p:blipFill>
          <a:blip r:embed="rId2" cstate="print"/>
          <a:srcRect/>
          <a:stretch>
            <a:fillRect/>
          </a:stretch>
        </p:blipFill>
        <p:spPr>
          <a:xfrm>
            <a:off x="457200" y="0"/>
            <a:ext cx="8534400" cy="6818313"/>
          </a:xfrm>
          <a:noFill/>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2" name="Picture 6" descr="hawkins5"/>
          <p:cNvPicPr>
            <a:picLocks noGrp="1" noChangeAspect="1" noChangeArrowheads="1"/>
          </p:cNvPicPr>
          <p:nvPr>
            <p:ph idx="4294967295"/>
          </p:nvPr>
        </p:nvPicPr>
        <p:blipFill>
          <a:blip r:embed="rId2" cstate="print"/>
          <a:srcRect/>
          <a:stretch>
            <a:fillRect/>
          </a:stretch>
        </p:blipFill>
        <p:spPr>
          <a:xfrm>
            <a:off x="0" y="223838"/>
            <a:ext cx="9144000" cy="6267450"/>
          </a:xfrm>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253954" name="Picture 2" descr="http://www.mexfish.com/lapz/lapz/af030929/roldmarty.jpg"/>
          <p:cNvPicPr>
            <a:picLocks noChangeAspect="1" noChangeArrowheads="1"/>
          </p:cNvPicPr>
          <p:nvPr/>
        </p:nvPicPr>
        <p:blipFill>
          <a:blip r:embed="rId2" cstate="print"/>
          <a:srcRect/>
          <a:stretch>
            <a:fillRect/>
          </a:stretch>
        </p:blipFill>
        <p:spPr bwMode="auto">
          <a:xfrm>
            <a:off x="838200" y="533399"/>
            <a:ext cx="7543800" cy="5042299"/>
          </a:xfrm>
          <a:prstGeom prst="rect">
            <a:avLst/>
          </a:prstGeom>
          <a:noFill/>
        </p:spPr>
      </p:pic>
      <p:sp>
        <p:nvSpPr>
          <p:cNvPr id="3" name="TextBox 2"/>
          <p:cNvSpPr txBox="1"/>
          <p:nvPr/>
        </p:nvSpPr>
        <p:spPr>
          <a:xfrm>
            <a:off x="609600" y="5638800"/>
            <a:ext cx="7620000" cy="369332"/>
          </a:xfrm>
          <a:prstGeom prst="rect">
            <a:avLst/>
          </a:prstGeom>
          <a:noFill/>
        </p:spPr>
        <p:txBody>
          <a:bodyPr wrap="square" rtlCol="0">
            <a:spAutoFit/>
          </a:bodyPr>
          <a:lstStyle/>
          <a:p>
            <a:pPr algn="ctr"/>
            <a:r>
              <a:rPr lang="en-US" dirty="0" smtClean="0">
                <a:solidFill>
                  <a:schemeClr val="bg1">
                    <a:lumMod val="95000"/>
                  </a:schemeClr>
                </a:solidFill>
              </a:rPr>
              <a:t>Damage to La Paz from Hurricane Marty of 2003</a:t>
            </a:r>
            <a:endParaRPr lang="en-US"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1" name="Picture 5" descr="hawkins8"/>
          <p:cNvPicPr>
            <a:picLocks noGrp="1" noChangeAspect="1" noChangeArrowheads="1"/>
          </p:cNvPicPr>
          <p:nvPr>
            <p:ph idx="4294967295"/>
          </p:nvPr>
        </p:nvPicPr>
        <p:blipFill>
          <a:blip r:embed="rId2" cstate="print"/>
          <a:srcRect/>
          <a:stretch>
            <a:fillRect/>
          </a:stretch>
        </p:blipFill>
        <p:spPr>
          <a:xfrm>
            <a:off x="304800" y="0"/>
            <a:ext cx="8382000" cy="6807200"/>
          </a:xfrm>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9" name="Picture 5" descr="hawkins7"/>
          <p:cNvPicPr>
            <a:picLocks noGrp="1" noChangeAspect="1" noChangeArrowheads="1"/>
          </p:cNvPicPr>
          <p:nvPr>
            <p:ph idx="4294967295"/>
          </p:nvPr>
        </p:nvPicPr>
        <p:blipFill>
          <a:blip r:embed="rId2" cstate="print"/>
          <a:srcRect/>
          <a:stretch>
            <a:fillRect/>
          </a:stretch>
        </p:blipFill>
        <p:spPr>
          <a:xfrm>
            <a:off x="228600" y="685800"/>
            <a:ext cx="8915400" cy="5919788"/>
          </a:xfrm>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5" name="Picture 5" descr="hawkins10"/>
          <p:cNvPicPr>
            <a:picLocks noGrp="1" noChangeAspect="1" noChangeArrowheads="1"/>
          </p:cNvPicPr>
          <p:nvPr>
            <p:ph idx="4294967295"/>
          </p:nvPr>
        </p:nvPicPr>
        <p:blipFill>
          <a:blip r:embed="rId2" cstate="print"/>
          <a:srcRect/>
          <a:stretch>
            <a:fillRect/>
          </a:stretch>
        </p:blipFill>
        <p:spPr>
          <a:xfrm>
            <a:off x="381000" y="0"/>
            <a:ext cx="8229600" cy="6842125"/>
          </a:xfrm>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3" name="Picture 5" descr="hawkins9"/>
          <p:cNvPicPr>
            <a:picLocks noGrp="1" noChangeAspect="1" noChangeArrowheads="1"/>
          </p:cNvPicPr>
          <p:nvPr>
            <p:ph idx="4294967295"/>
          </p:nvPr>
        </p:nvPicPr>
        <p:blipFill>
          <a:blip r:embed="rId2" cstate="print"/>
          <a:srcRect/>
          <a:stretch>
            <a:fillRect/>
          </a:stretch>
        </p:blipFill>
        <p:spPr>
          <a:xfrm>
            <a:off x="0" y="457200"/>
            <a:ext cx="8991600" cy="5954713"/>
          </a:xfrm>
          <a:noFill/>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1919490" y="228600"/>
            <a:ext cx="5854295" cy="830997"/>
          </a:xfrm>
          <a:prstGeom prst="rect">
            <a:avLst/>
          </a:prstGeom>
          <a:noFill/>
          <a:ln w="12700" cap="sq">
            <a:noFill/>
            <a:miter lim="800000"/>
            <a:headEnd type="none" w="sm" len="sm"/>
            <a:tailEnd type="none" w="sm" len="sm"/>
          </a:ln>
          <a:effectLst/>
        </p:spPr>
        <p:txBody>
          <a:bodyPr wrap="none">
            <a:spAutoFit/>
          </a:bodyPr>
          <a:lstStyle/>
          <a:p>
            <a:pPr algn="ctr"/>
            <a:r>
              <a:rPr lang="en-US" sz="2400" dirty="0">
                <a:solidFill>
                  <a:srgbClr val="0033CC"/>
                </a:solidFill>
              </a:rPr>
              <a:t>Tropical Experiment in Mexico (TEXMEX)</a:t>
            </a:r>
          </a:p>
          <a:p>
            <a:pPr algn="ctr"/>
            <a:r>
              <a:rPr lang="en-US" sz="2400" dirty="0">
                <a:solidFill>
                  <a:srgbClr val="0033CC"/>
                </a:solidFill>
              </a:rPr>
              <a:t>July 1 – August 10  1991</a:t>
            </a:r>
          </a:p>
        </p:txBody>
      </p:sp>
      <p:pic>
        <p:nvPicPr>
          <p:cNvPr id="102403" name="Picture 3" descr="texmex"/>
          <p:cNvPicPr>
            <a:picLocks noChangeAspect="1" noChangeArrowheads="1"/>
          </p:cNvPicPr>
          <p:nvPr>
            <p:ph idx="4294967295"/>
          </p:nvPr>
        </p:nvPicPr>
        <p:blipFill>
          <a:blip r:embed="rId3" cstate="print"/>
          <a:srcRect/>
          <a:stretch>
            <a:fillRect/>
          </a:stretch>
        </p:blipFill>
        <p:spPr>
          <a:xfrm>
            <a:off x="0" y="1146175"/>
            <a:ext cx="9144000" cy="5711825"/>
          </a:xfrm>
          <a:noFill/>
          <a:ln/>
          <a:scene3d>
            <a:camera prst="orthographicFront">
              <a:rot lat="0" lon="0" rev="18000"/>
            </a:camera>
            <a:lightRig rig="threePt" dir="t"/>
          </a:scene3d>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flight_staggering"/>
          <p:cNvPicPr>
            <a:picLocks noChangeAspect="1" noChangeArrowheads="1"/>
          </p:cNvPicPr>
          <p:nvPr>
            <p:ph idx="4294967295"/>
          </p:nvPr>
        </p:nvPicPr>
        <p:blipFill>
          <a:blip r:embed="rId3" cstate="print"/>
          <a:srcRect/>
          <a:stretch>
            <a:fillRect/>
          </a:stretch>
        </p:blipFill>
        <p:spPr>
          <a:xfrm>
            <a:off x="0" y="1828800"/>
            <a:ext cx="9144000" cy="3614738"/>
          </a:xfrm>
          <a:noFill/>
          <a:ln/>
        </p:spPr>
      </p:pic>
      <p:sp>
        <p:nvSpPr>
          <p:cNvPr id="114691" name="Text Box 3"/>
          <p:cNvSpPr txBox="1">
            <a:spLocks noChangeArrowheads="1"/>
          </p:cNvSpPr>
          <p:nvPr/>
        </p:nvSpPr>
        <p:spPr bwMode="auto">
          <a:xfrm>
            <a:off x="228600" y="457200"/>
            <a:ext cx="8382000" cy="457200"/>
          </a:xfrm>
          <a:prstGeom prst="rect">
            <a:avLst/>
          </a:prstGeom>
          <a:noFill/>
          <a:ln w="9525">
            <a:noFill/>
            <a:miter lim="800000"/>
            <a:headEnd/>
            <a:tailEnd/>
          </a:ln>
          <a:effectLst/>
        </p:spPr>
        <p:txBody>
          <a:bodyPr>
            <a:spAutoFit/>
          </a:bodyPr>
          <a:lstStyle/>
          <a:p>
            <a:pPr algn="ctr">
              <a:spcBef>
                <a:spcPct val="50000"/>
              </a:spcBef>
            </a:pPr>
            <a:r>
              <a:rPr lang="en-US" sz="2400"/>
              <a:t>Flight Scheduling</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p3radar"/>
          <p:cNvPicPr>
            <a:picLocks noChangeAspect="1" noChangeArrowheads="1"/>
          </p:cNvPicPr>
          <p:nvPr/>
        </p:nvPicPr>
        <p:blipFill>
          <a:blip r:embed="rId3" cstate="print"/>
          <a:srcRect/>
          <a:stretch>
            <a:fillRect/>
          </a:stretch>
        </p:blipFill>
        <p:spPr bwMode="auto">
          <a:xfrm>
            <a:off x="2667000" y="0"/>
            <a:ext cx="5902325" cy="6858000"/>
          </a:xfrm>
          <a:prstGeom prst="rect">
            <a:avLst/>
          </a:prstGeom>
          <a:noFill/>
        </p:spPr>
      </p:pic>
      <p:sp>
        <p:nvSpPr>
          <p:cNvPr id="116739" name="Text Box 3"/>
          <p:cNvSpPr txBox="1">
            <a:spLocks noChangeArrowheads="1"/>
          </p:cNvSpPr>
          <p:nvPr/>
        </p:nvSpPr>
        <p:spPr bwMode="auto">
          <a:xfrm>
            <a:off x="457200" y="3200400"/>
            <a:ext cx="2133600" cy="457200"/>
          </a:xfrm>
          <a:prstGeom prst="rect">
            <a:avLst/>
          </a:prstGeom>
          <a:noFill/>
          <a:ln w="9525">
            <a:noFill/>
            <a:miter lim="800000"/>
            <a:headEnd/>
            <a:tailEnd/>
          </a:ln>
          <a:effectLst/>
        </p:spPr>
        <p:txBody>
          <a:bodyPr>
            <a:spAutoFit/>
          </a:bodyPr>
          <a:lstStyle/>
          <a:p>
            <a:pPr>
              <a:spcBef>
                <a:spcPct val="50000"/>
              </a:spcBef>
            </a:pPr>
            <a:r>
              <a:rPr lang="en-US" sz="2400"/>
              <a:t>WP-3D radars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doppler_pattern"/>
          <p:cNvPicPr>
            <a:picLocks noChangeAspect="1" noChangeArrowheads="1"/>
          </p:cNvPicPr>
          <p:nvPr>
            <p:ph idx="4294967295"/>
          </p:nvPr>
        </p:nvPicPr>
        <p:blipFill>
          <a:blip r:embed="rId3" cstate="print"/>
          <a:srcRect/>
          <a:stretch>
            <a:fillRect/>
          </a:stretch>
        </p:blipFill>
        <p:spPr>
          <a:xfrm>
            <a:off x="1524000" y="720725"/>
            <a:ext cx="6705600" cy="6137275"/>
          </a:xfrm>
          <a:noFill/>
          <a:ln/>
        </p:spPr>
      </p:pic>
      <p:sp>
        <p:nvSpPr>
          <p:cNvPr id="118787" name="Text Box 3"/>
          <p:cNvSpPr txBox="1">
            <a:spLocks noChangeArrowheads="1"/>
          </p:cNvSpPr>
          <p:nvPr/>
        </p:nvSpPr>
        <p:spPr bwMode="auto">
          <a:xfrm>
            <a:off x="533400" y="228600"/>
            <a:ext cx="8077200" cy="457200"/>
          </a:xfrm>
          <a:prstGeom prst="rect">
            <a:avLst/>
          </a:prstGeom>
          <a:noFill/>
          <a:ln w="9525">
            <a:noFill/>
            <a:miter lim="800000"/>
            <a:headEnd/>
            <a:tailEnd/>
          </a:ln>
          <a:effectLst/>
        </p:spPr>
        <p:txBody>
          <a:bodyPr>
            <a:spAutoFit/>
          </a:bodyPr>
          <a:lstStyle/>
          <a:p>
            <a:pPr algn="ctr">
              <a:spcBef>
                <a:spcPct val="50000"/>
              </a:spcBef>
            </a:pPr>
            <a:r>
              <a:rPr lang="en-US" sz="2400"/>
              <a:t>Tail Doppler Scanning Strategy</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guiller1"/>
          <p:cNvPicPr>
            <a:picLocks noChangeAspect="1" noChangeArrowheads="1"/>
          </p:cNvPicPr>
          <p:nvPr>
            <p:ph idx="4294967295"/>
          </p:nvPr>
        </p:nvPicPr>
        <p:blipFill>
          <a:blip r:embed="rId3" cstate="print"/>
          <a:srcRect/>
          <a:stretch>
            <a:fillRect/>
          </a:stretch>
        </p:blipFill>
        <p:spPr>
          <a:xfrm>
            <a:off x="1219200" y="0"/>
            <a:ext cx="6934200" cy="6775450"/>
          </a:xfrm>
          <a:noFill/>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fig10"/>
          <p:cNvPicPr>
            <a:picLocks noChangeAspect="1" noChangeArrowheads="1"/>
          </p:cNvPicPr>
          <p:nvPr/>
        </p:nvPicPr>
        <p:blipFill>
          <a:blip r:embed="rId3" cstate="print">
            <a:lum bright="-8000" contrast="30000"/>
          </a:blip>
          <a:srcRect/>
          <a:stretch>
            <a:fillRect/>
          </a:stretch>
        </p:blipFill>
        <p:spPr bwMode="auto">
          <a:xfrm>
            <a:off x="981075" y="119063"/>
            <a:ext cx="8162925" cy="6689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dirty="0" smtClean="0">
                <a:effectLst>
                  <a:outerShdw blurRad="38100" dist="38100" dir="2700000" algn="tl">
                    <a:srgbClr val="000000">
                      <a:alpha val="43137"/>
                    </a:srgbClr>
                  </a:outerShdw>
                </a:effectLst>
              </a:rPr>
              <a:t>Igor, 2010</a:t>
            </a:r>
            <a:endParaRPr lang="en-US" dirty="0">
              <a:effectLst>
                <a:outerShdw blurRad="38100" dist="38100" dir="2700000" algn="tl">
                  <a:srgbClr val="000000">
                    <a:alpha val="43137"/>
                  </a:srgbClr>
                </a:outerShdw>
              </a:effectLst>
            </a:endParaRPr>
          </a:p>
        </p:txBody>
      </p:sp>
      <p:pic>
        <p:nvPicPr>
          <p:cNvPr id="74754" name="Picture 2"/>
          <p:cNvPicPr>
            <a:picLocks noChangeAspect="1" noChangeArrowheads="1"/>
          </p:cNvPicPr>
          <p:nvPr/>
        </p:nvPicPr>
        <p:blipFill>
          <a:blip r:embed="rId3" cstate="print"/>
          <a:srcRect/>
          <a:stretch>
            <a:fillRect/>
          </a:stretch>
        </p:blipFill>
        <p:spPr bwMode="auto">
          <a:xfrm>
            <a:off x="0" y="762000"/>
            <a:ext cx="9144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whit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24931" name="Picture 3" descr="fig6"/>
          <p:cNvPicPr>
            <a:picLocks noChangeAspect="1" noChangeArrowheads="1"/>
          </p:cNvPicPr>
          <p:nvPr/>
        </p:nvPicPr>
        <p:blipFill>
          <a:blip r:embed="rId4" cstate="print">
            <a:lum contrast="14000"/>
          </a:blip>
          <a:srcRect/>
          <a:stretch>
            <a:fillRect/>
          </a:stretch>
        </p:blipFill>
        <p:spPr bwMode="auto">
          <a:xfrm>
            <a:off x="1566863" y="228600"/>
            <a:ext cx="5984875" cy="6629400"/>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guiller2"/>
          <p:cNvPicPr>
            <a:picLocks noChangeAspect="1" noChangeArrowheads="1"/>
          </p:cNvPicPr>
          <p:nvPr>
            <p:ph idx="4294967295"/>
          </p:nvPr>
        </p:nvPicPr>
        <p:blipFill>
          <a:blip r:embed="rId3" cstate="print"/>
          <a:srcRect/>
          <a:stretch>
            <a:fillRect/>
          </a:stretch>
        </p:blipFill>
        <p:spPr>
          <a:xfrm>
            <a:off x="1828800" y="0"/>
            <a:ext cx="5765800" cy="6858000"/>
          </a:xfrm>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whit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29027" name="Picture 3" descr="fig6"/>
          <p:cNvPicPr>
            <a:picLocks noChangeAspect="1" noChangeArrowheads="1"/>
          </p:cNvPicPr>
          <p:nvPr/>
        </p:nvPicPr>
        <p:blipFill>
          <a:blip r:embed="rId4" cstate="print">
            <a:lum contrast="24000"/>
          </a:blip>
          <a:srcRect/>
          <a:stretch>
            <a:fillRect/>
          </a:stretch>
        </p:blipFill>
        <p:spPr bwMode="auto">
          <a:xfrm>
            <a:off x="1752600" y="152400"/>
            <a:ext cx="5953125" cy="6705600"/>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guiller3"/>
          <p:cNvPicPr>
            <a:picLocks noChangeAspect="1" noChangeArrowheads="1"/>
          </p:cNvPicPr>
          <p:nvPr>
            <p:ph idx="4294967295"/>
          </p:nvPr>
        </p:nvPicPr>
        <p:blipFill>
          <a:blip r:embed="rId3" cstate="print"/>
          <a:srcRect/>
          <a:stretch>
            <a:fillRect/>
          </a:stretch>
        </p:blipFill>
        <p:spPr>
          <a:xfrm>
            <a:off x="1676400" y="152400"/>
            <a:ext cx="5846763" cy="6705600"/>
          </a:xfrm>
          <a:noFill/>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fig6"/>
          <p:cNvPicPr>
            <a:picLocks noChangeAspect="1" noChangeArrowheads="1"/>
          </p:cNvPicPr>
          <p:nvPr/>
        </p:nvPicPr>
        <p:blipFill>
          <a:blip r:embed="rId3" cstate="print">
            <a:lum contrast="18000"/>
          </a:blip>
          <a:srcRect/>
          <a:stretch>
            <a:fillRect/>
          </a:stretch>
        </p:blipFill>
        <p:spPr bwMode="auto">
          <a:xfrm>
            <a:off x="1447800" y="0"/>
            <a:ext cx="6296025" cy="6743700"/>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fig6"/>
          <p:cNvPicPr>
            <a:picLocks noChangeAspect="1" noChangeArrowheads="1"/>
          </p:cNvPicPr>
          <p:nvPr/>
        </p:nvPicPr>
        <p:blipFill>
          <a:blip r:embed="rId3" cstate="print">
            <a:lum contrast="20000"/>
          </a:blip>
          <a:srcRect/>
          <a:stretch>
            <a:fillRect/>
          </a:stretch>
        </p:blipFill>
        <p:spPr bwMode="auto">
          <a:xfrm>
            <a:off x="2133600" y="0"/>
            <a:ext cx="4865688" cy="6858000"/>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whit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37219" name="Picture 3" descr="showerhead"/>
          <p:cNvPicPr>
            <a:picLocks noChangeAspect="1" noChangeArrowheads="1"/>
          </p:cNvPicPr>
          <p:nvPr/>
        </p:nvPicPr>
        <p:blipFill>
          <a:blip r:embed="rId4" cstate="print"/>
          <a:srcRect/>
          <a:stretch>
            <a:fillRect/>
          </a:stretch>
        </p:blipFill>
        <p:spPr bwMode="auto">
          <a:xfrm>
            <a:off x="914400" y="1138238"/>
            <a:ext cx="7391400" cy="4629150"/>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whit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39267" name="Picture 3" descr="fig15"/>
          <p:cNvPicPr>
            <a:picLocks noChangeAspect="1" noChangeArrowheads="1"/>
          </p:cNvPicPr>
          <p:nvPr/>
        </p:nvPicPr>
        <p:blipFill>
          <a:blip r:embed="rId4" cstate="print">
            <a:lum bright="10000"/>
          </a:blip>
          <a:srcRect/>
          <a:stretch>
            <a:fillRect/>
          </a:stretch>
        </p:blipFill>
        <p:spPr bwMode="auto">
          <a:xfrm>
            <a:off x="838200" y="304800"/>
            <a:ext cx="7391400" cy="6392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sum1a"/>
          <p:cNvPicPr>
            <a:picLocks noChangeAspect="1" noChangeArrowheads="1"/>
          </p:cNvPicPr>
          <p:nvPr>
            <p:ph sz="half" idx="4294967295"/>
          </p:nvPr>
        </p:nvPicPr>
        <p:blipFill>
          <a:blip r:embed="rId3" cstate="print"/>
          <a:srcRect/>
          <a:stretch>
            <a:fillRect/>
          </a:stretch>
        </p:blipFill>
        <p:spPr>
          <a:xfrm>
            <a:off x="0" y="228600"/>
            <a:ext cx="4579938" cy="6629400"/>
          </a:xfrm>
          <a:noFill/>
          <a:ln/>
        </p:spPr>
      </p:pic>
      <p:pic>
        <p:nvPicPr>
          <p:cNvPr id="141315" name="Picture 3" descr="sum2"/>
          <p:cNvPicPr>
            <a:picLocks noChangeAspect="1" noChangeArrowheads="1"/>
          </p:cNvPicPr>
          <p:nvPr>
            <p:ph sz="half" idx="4294967295"/>
          </p:nvPr>
        </p:nvPicPr>
        <p:blipFill>
          <a:blip r:embed="rId4" cstate="print"/>
          <a:srcRect/>
          <a:stretch>
            <a:fillRect/>
          </a:stretch>
        </p:blipFill>
        <p:spPr>
          <a:xfrm>
            <a:off x="4713288" y="152400"/>
            <a:ext cx="4430712" cy="6248400"/>
          </a:xfrm>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Ariel</Template>
  <TotalTime>123</TotalTime>
  <Words>4523</Words>
  <Application>Microsoft Office PowerPoint</Application>
  <PresentationFormat>On-screen Show (4:3)</PresentationFormat>
  <Paragraphs>338</Paragraphs>
  <Slides>98</Slides>
  <Notes>63</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98</vt:i4>
      </vt:variant>
    </vt:vector>
  </HeadingPairs>
  <TitlesOfParts>
    <vt:vector size="101" baseType="lpstr">
      <vt:lpstr>Ariel</vt:lpstr>
      <vt:lpstr>Equation</vt:lpstr>
      <vt:lpstr>MathType 6.0 Equation</vt:lpstr>
      <vt:lpstr>Introduction to Tropical Cyclones</vt:lpstr>
      <vt:lpstr>Program</vt:lpstr>
      <vt:lpstr>What is a Hurricane?</vt:lpstr>
      <vt:lpstr>The word Hurricane is derived from the Mayan word Huracan and the Taino and Carib word Hunraken, a terrible God of Evil, and brought to the West by Spanish explorers</vt:lpstr>
      <vt:lpstr>Slide 5</vt:lpstr>
      <vt:lpstr>The View from Space</vt:lpstr>
      <vt:lpstr>Slide 7</vt:lpstr>
      <vt:lpstr>Slide 8</vt:lpstr>
      <vt:lpstr>Igor, 2010</vt:lpstr>
      <vt:lpstr>Slide 10</vt:lpstr>
      <vt:lpstr>Slide 11</vt:lpstr>
      <vt:lpstr>Slide 12</vt:lpstr>
      <vt:lpstr>Slide 13</vt:lpstr>
      <vt:lpstr>Slide 14</vt:lpstr>
      <vt:lpstr>Slide 15</vt:lpstr>
      <vt:lpstr>Slide 16</vt:lpstr>
      <vt:lpstr>Slide 17</vt:lpstr>
      <vt:lpstr>Slide 18</vt:lpstr>
      <vt:lpstr>Slide 19</vt:lpstr>
      <vt:lpstr>Hurricane Structure: Wind Speed</vt:lpstr>
      <vt:lpstr>Slide 21</vt:lpstr>
      <vt:lpstr>Slide 22</vt:lpstr>
      <vt:lpstr>Slide 23</vt:lpstr>
      <vt:lpstr>Slide 24</vt:lpstr>
      <vt:lpstr>Slide 25</vt:lpstr>
      <vt:lpstr>Slide 26</vt:lpstr>
      <vt:lpstr>Tropical Cyclone Climatology</vt:lpstr>
      <vt:lpstr>Slide 28</vt:lpstr>
      <vt:lpstr>Slide 29</vt:lpstr>
      <vt:lpstr>Slide 30</vt:lpstr>
      <vt:lpstr>Slide 31</vt:lpstr>
      <vt:lpstr>Slide 32</vt:lpstr>
      <vt:lpstr>Slide 33</vt:lpstr>
      <vt:lpstr>Tropical Cyclones in History</vt:lpstr>
      <vt:lpstr>Early historical encounters: The Mongol invasions of Japan in 1274 and 1281</vt:lpstr>
      <vt:lpstr>Galveston, 1900</vt:lpstr>
      <vt:lpstr>August 28th, 1900:  Willis Moore, Head of the United States Weather Bureau, issues an edict  banning the transmission of all West Indian storm reports from its own Havana office to its New Orleans office. It also forbade chief forecasters from issuing hurricane warnings without prior approval from Washington. Moore followed up with a message delivered through Western Union:</vt:lpstr>
      <vt:lpstr>Slide 38</vt:lpstr>
      <vt:lpstr>Slide 39</vt:lpstr>
      <vt:lpstr>Slide 40</vt:lpstr>
      <vt:lpstr>Slide 41</vt:lpstr>
      <vt:lpstr>Slide 42</vt:lpstr>
      <vt:lpstr>Miami, 1926</vt:lpstr>
      <vt:lpstr>Okeechobee Hurricane of 1928</vt:lpstr>
      <vt:lpstr>Labor Day Hurricane of 1935, Florida Keys</vt:lpstr>
      <vt:lpstr>Slide 46</vt:lpstr>
      <vt:lpstr>Slide 47</vt:lpstr>
      <vt:lpstr>Hurricane Katrina, 2005</vt:lpstr>
      <vt:lpstr>Slide 49</vt:lpstr>
      <vt:lpstr>Hurricanes and Society</vt:lpstr>
      <vt:lpstr>Windstorms Account for Bulk of Insured Losses Worldwide</vt:lpstr>
      <vt:lpstr>Slide 52</vt:lpstr>
      <vt:lpstr>Slide 53</vt:lpstr>
      <vt:lpstr>Slide 54</vt:lpstr>
      <vt:lpstr>Slide 55</vt:lpstr>
      <vt:lpstr>Slide 56</vt:lpstr>
      <vt:lpstr>Some Tropical Cyclone Physics</vt:lpstr>
      <vt:lpstr>Slide 58</vt:lpstr>
      <vt:lpstr>Slide 59</vt:lpstr>
      <vt:lpstr>Carnot Theorem:  Maximum efficiency results from a particular energy cycle:</vt:lpstr>
      <vt:lpstr>Theoretical Upper Bound on Hurricane Maximum Wind Speed:</vt:lpstr>
      <vt:lpstr>Slide 62</vt:lpstr>
      <vt:lpstr>Slide 63</vt:lpstr>
      <vt:lpstr>Genesis of Tropical Cyclones</vt:lpstr>
      <vt:lpstr>Slide 65</vt:lpstr>
      <vt:lpstr>Slide 66</vt:lpstr>
      <vt:lpstr>Empirical Necessary Conditions</vt:lpstr>
      <vt:lpstr>Genesis Potential Index:</vt:lpstr>
      <vt:lpstr>Performance</vt:lpstr>
      <vt:lpstr>Spatial Variability:</vt:lpstr>
      <vt:lpstr>Slide 71</vt:lpstr>
      <vt:lpstr>Interannual Variability</vt:lpstr>
      <vt:lpstr>A case study using rawinsonde and surface observations (From Hawkins and Rubsam, Mon. Wea. Rev., 1968)</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vector>
  </TitlesOfParts>
  <Company>Massachusetts Institute of Technology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Tropical Cyclones</dc:title>
  <dc:creator>Kerry Emanuel</dc:creator>
  <cp:lastModifiedBy>Kerry Emanuel</cp:lastModifiedBy>
  <cp:revision>6</cp:revision>
  <dcterms:created xsi:type="dcterms:W3CDTF">2013-03-15T11:49:06Z</dcterms:created>
  <dcterms:modified xsi:type="dcterms:W3CDTF">2013-03-15T13:52:16Z</dcterms:modified>
</cp:coreProperties>
</file>