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867" r:id="rId3"/>
    <p:sldMasterId id="2147483879" r:id="rId4"/>
    <p:sldMasterId id="2147483931" r:id="rId5"/>
    <p:sldMasterId id="2147483955" r:id="rId6"/>
    <p:sldMasterId id="2147483979" r:id="rId7"/>
    <p:sldMasterId id="2147483991" r:id="rId8"/>
    <p:sldMasterId id="2147484003" r:id="rId9"/>
    <p:sldMasterId id="2147484041" r:id="rId10"/>
    <p:sldMasterId id="2147484054" r:id="rId11"/>
    <p:sldMasterId id="2147484067" r:id="rId12"/>
    <p:sldMasterId id="2147484079" r:id="rId13"/>
    <p:sldMasterId id="2147484091" r:id="rId14"/>
    <p:sldMasterId id="2147484103" r:id="rId15"/>
    <p:sldMasterId id="2147484117" r:id="rId16"/>
  </p:sldMasterIdLst>
  <p:notesMasterIdLst>
    <p:notesMasterId r:id="rId75"/>
  </p:notesMasterIdLst>
  <p:sldIdLst>
    <p:sldId id="465" r:id="rId17"/>
    <p:sldId id="466" r:id="rId18"/>
    <p:sldId id="663" r:id="rId19"/>
    <p:sldId id="667" r:id="rId20"/>
    <p:sldId id="668" r:id="rId21"/>
    <p:sldId id="470" r:id="rId22"/>
    <p:sldId id="474" r:id="rId23"/>
    <p:sldId id="661" r:id="rId24"/>
    <p:sldId id="451" r:id="rId25"/>
    <p:sldId id="450" r:id="rId26"/>
    <p:sldId id="669" r:id="rId27"/>
    <p:sldId id="449" r:id="rId28"/>
    <p:sldId id="477" r:id="rId29"/>
    <p:sldId id="670" r:id="rId30"/>
    <p:sldId id="671" r:id="rId31"/>
    <p:sldId id="467" r:id="rId32"/>
    <p:sldId id="541" r:id="rId33"/>
    <p:sldId id="260" r:id="rId34"/>
    <p:sldId id="655" r:id="rId35"/>
    <p:sldId id="656" r:id="rId36"/>
    <p:sldId id="303" r:id="rId37"/>
    <p:sldId id="521" r:id="rId38"/>
    <p:sldId id="453" r:id="rId39"/>
    <p:sldId id="480" r:id="rId40"/>
    <p:sldId id="444" r:id="rId41"/>
    <p:sldId id="393" r:id="rId42"/>
    <p:sldId id="479" r:id="rId43"/>
    <p:sldId id="648" r:id="rId44"/>
    <p:sldId id="649" r:id="rId45"/>
    <p:sldId id="483" r:id="rId46"/>
    <p:sldId id="680" r:id="rId47"/>
    <p:sldId id="484" r:id="rId48"/>
    <p:sldId id="485" r:id="rId49"/>
    <p:sldId id="486" r:id="rId50"/>
    <p:sldId id="423" r:id="rId51"/>
    <p:sldId id="424" r:id="rId52"/>
    <p:sldId id="488" r:id="rId53"/>
    <p:sldId id="650" r:id="rId54"/>
    <p:sldId id="644" r:id="rId55"/>
    <p:sldId id="681" r:id="rId56"/>
    <p:sldId id="672" r:id="rId57"/>
    <p:sldId id="674" r:id="rId58"/>
    <p:sldId id="673" r:id="rId59"/>
    <p:sldId id="675" r:id="rId60"/>
    <p:sldId id="676" r:id="rId61"/>
    <p:sldId id="677" r:id="rId62"/>
    <p:sldId id="678" r:id="rId63"/>
    <p:sldId id="664" r:id="rId64"/>
    <p:sldId id="665" r:id="rId65"/>
    <p:sldId id="657" r:id="rId66"/>
    <p:sldId id="266" r:id="rId67"/>
    <p:sldId id="652" r:id="rId68"/>
    <p:sldId id="679" r:id="rId69"/>
    <p:sldId id="491" r:id="rId70"/>
    <p:sldId id="666" r:id="rId71"/>
    <p:sldId id="257" r:id="rId72"/>
    <p:sldId id="261" r:id="rId73"/>
    <p:sldId id="658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4660"/>
  </p:normalViewPr>
  <p:slideViewPr>
    <p:cSldViewPr snapToGrid="0">
      <p:cViewPr varScale="1">
        <p:scale>
          <a:sx n="72" d="100"/>
          <a:sy n="72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slide" Target="slides/slide58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918FE-66BB-4EF3-A772-629D1D181E69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CBBF9-D8CC-4128-BA28-9D948EA3F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73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32238-326B-4A44-BD84-42BA6F7ABB3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97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5620CB-912D-431A-AB31-B4E543C68ED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25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BA8BB-1C88-4506-9CC3-A349AE0CAA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59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724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6641F-BE9A-4809-B8FE-D4FB7487A1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66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97CE4-62F4-4FC4-B0D2-F260BD3EAC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3306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6256A-85DF-4B4B-B2EC-23F697BF2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7546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7636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248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139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2375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1366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1527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2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1499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151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1627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4542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939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5850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009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30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276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452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91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998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0437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097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805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355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689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3661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212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0651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557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20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0306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909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1353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628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9838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4187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1043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9611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0555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278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79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2461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3186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618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8834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9629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4671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999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3718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7609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9533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03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4854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8523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157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1441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30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8227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3762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985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24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3619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79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2260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67985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54668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615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000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37059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5453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4695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8883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1475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815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3681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326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0524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EE00D-AF74-4DE5-8A90-E41DF9C286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9037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D338-22FF-4FDA-8126-72CB80507B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87746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3432D-7CE9-459A-8769-970CDD2BD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86869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39128-15AB-47C4-BE7E-088BB34FF6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78874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5B6EA-DB43-491A-8FD2-6AC73C2853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9727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819EF-2E68-43D6-A3CF-D1DB9486C7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1117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8D41F-C82A-4C88-AF97-03F167DB08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96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E019E-1BEE-47F8-86E1-AEEB456633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7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6492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8A880-D1CA-44D4-8E4F-84FF75CDCD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38541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33863-092D-452E-8948-2A456B3226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06981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6C5C5-C8EF-426E-805C-04F6D8B6F0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889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743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50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85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74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93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13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254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165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529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9987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618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488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36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47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574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636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9632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802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4892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630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5866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236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59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94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7121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565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252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882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9217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1566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4051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7507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2343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947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90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1448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803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33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9506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1768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5233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0435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6927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7641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227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944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4357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8721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084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6034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5218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7139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8405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9384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318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945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931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1972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273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3461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4883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3526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6426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7999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5296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8099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30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142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7431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3050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6025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4639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6287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676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2793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8807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6730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994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560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E8A08-ABF8-4EE6-BBF5-13A29E2C07D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8060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D45EF-41AF-4B89-A1F2-858EEB91C28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6541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7B464-C855-4106-B044-83714F5B001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5376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EDC1C-705E-478A-B28C-655FAB10D8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6015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C21E-0398-4E89-B501-01219F3D0F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9879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0C56D-7FC8-4991-9BFA-594AE38A56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705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031C-4021-4A6A-903A-C098C7631C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2678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B717-13BA-4076-8F43-E9075CF70C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7998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755AE-D557-4658-86CF-6F4540E455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472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0BD1C-930A-4B04-BEFC-B4D0437C57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87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7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4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8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0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53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5C5CF-0152-4F67-A9D7-3926E862D6E6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0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2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  <p:sldLayoutId id="214748411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DD804B-2CD5-4547-8FD0-F6FCEC6CFCDB}" type="slidenum">
              <a:rPr 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02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7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91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76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52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29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88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64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B381-7132-451F-9A65-9D78098CFB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31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9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6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linjonathan/tropical_cyclone_risk" TargetMode="External"/><Relationship Id="rId1" Type="http://schemas.openxmlformats.org/officeDocument/2006/relationships/slideLayout" Target="../slideLayouts/slideLayout5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67ABDF-97D9-429D-BB43-12F99B4B8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7"/>
          <a:stretch/>
        </p:blipFill>
        <p:spPr>
          <a:xfrm>
            <a:off x="-16468" y="-48540"/>
            <a:ext cx="9230269" cy="69065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9896" y="733710"/>
            <a:ext cx="6858000" cy="1157476"/>
          </a:xfrm>
        </p:spPr>
        <p:txBody>
          <a:bodyPr>
            <a:normAutofit/>
          </a:bodyPr>
          <a:lstStyle/>
          <a:p>
            <a:r>
              <a:rPr lang="en-US" sz="3200" b="1" i="0" u="none" strike="noStrike" baseline="0" dirty="0">
                <a:solidFill>
                  <a:srgbClr val="FFFF00"/>
                </a:solidFill>
              </a:rPr>
              <a:t> The Challenge of Estimating Long-term Tropical Cyclone Risk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0886" y="4716756"/>
            <a:ext cx="6858000" cy="1771129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i="1" dirty="0">
                <a:solidFill>
                  <a:srgbClr val="FFFF00"/>
                </a:solidFill>
              </a:rPr>
              <a:t>Why we need to bring physics to bear on estimating natural hazard risk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>
                <a:solidFill>
                  <a:srgbClr val="FFFF00"/>
                </a:solidFill>
              </a:rPr>
              <a:t>Kerry Emanuel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Lorenz Center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Massachusetts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3787793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153231"/>
            <a:ext cx="5747011" cy="2901622"/>
            <a:chOff x="0" y="2153231"/>
            <a:chExt cx="5747011" cy="2901622"/>
          </a:xfrm>
        </p:grpSpPr>
        <p:pic>
          <p:nvPicPr>
            <p:cNvPr id="1026" name="Picture 2" descr="C:\Users\Kerry Emaanuel\Graphics\Transparent Figures\Intensity_histo_models.pn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9368" t="35641" r="10172" b="35511"/>
            <a:stretch/>
          </p:blipFill>
          <p:spPr bwMode="auto">
            <a:xfrm>
              <a:off x="0" y="2153231"/>
              <a:ext cx="5747011" cy="2901622"/>
            </a:xfrm>
            <a:prstGeom prst="rect">
              <a:avLst/>
            </a:prstGeom>
            <a:noFill/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3048000" y="2667000"/>
              <a:ext cx="20128" cy="18933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3662022" y="3703027"/>
              <a:ext cx="457200" cy="228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flipH="1">
              <a:off x="3048000" y="2345749"/>
              <a:ext cx="1312871" cy="766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793630" y="4769001"/>
              <a:ext cx="44641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Wind Speed (meters per second)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623208" y="1509002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Histograms of Tropical Cyclone Intensity as Simulated by a Global Model with </a:t>
            </a:r>
            <a:r>
              <a:rPr lang="en-US" sz="2400" dirty="0">
                <a:solidFill>
                  <a:srgbClr val="002060"/>
                </a:solidFill>
                <a:latin typeface="Calibri"/>
              </a:rPr>
              <a:t>50 km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grid point spacing. (Courtesy Isaac Held, GFDL)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2971" y="1980564"/>
            <a:ext cx="145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Category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10667" y="4445835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models do not simulate the storms that cause destruction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95523" y="3199682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45274" y="278677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Modeled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269994" y="3094699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0282" y="107576"/>
            <a:ext cx="7808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Problem:  Today’s models are far too coarse to simulate destructive hurricanes</a:t>
            </a:r>
          </a:p>
        </p:txBody>
      </p:sp>
    </p:spTree>
    <p:extLst>
      <p:ext uri="{BB962C8B-B14F-4D97-AF65-F5344CB8AC3E}">
        <p14:creationId xmlns:p14="http://schemas.microsoft.com/office/powerpoint/2010/main" val="97746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9" grpId="0"/>
      <p:bldP spid="13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5" name="Picture 5" descr="v_max_comp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15976" y="1099196"/>
            <a:ext cx="6577761" cy="4934749"/>
          </a:xfrm>
          <a:noFill/>
          <a:ln/>
        </p:spPr>
      </p:pic>
      <p:sp>
        <p:nvSpPr>
          <p:cNvPr id="61448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458200" cy="1143000"/>
          </a:xfrm>
        </p:spPr>
        <p:txBody>
          <a:bodyPr/>
          <a:lstStyle/>
          <a:p>
            <a:r>
              <a:rPr lang="en-US" sz="2800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Numerical convergence in an axisymmetric, nonhydrostatic model (Rotunno and Emanuel, 1987)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E3ACF7-B018-40FC-1C2E-759514D89181}"/>
              </a:ext>
            </a:extLst>
          </p:cNvPr>
          <p:cNvSpPr txBox="1"/>
          <p:nvPr/>
        </p:nvSpPr>
        <p:spPr>
          <a:xfrm>
            <a:off x="1015011" y="6006568"/>
            <a:ext cx="7342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HighResMip</a:t>
            </a:r>
            <a:r>
              <a:rPr lang="en-US" dirty="0"/>
              <a:t>:  Grid spacings of 20-200 km (NICAM has short run at 14 km)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C85A50-EA87-48F1-9931-5CDDF00E9891}"/>
              </a:ext>
            </a:extLst>
          </p:cNvPr>
          <p:cNvSpPr txBox="1"/>
          <p:nvPr/>
        </p:nvSpPr>
        <p:spPr>
          <a:xfrm>
            <a:off x="209550" y="6294120"/>
            <a:ext cx="872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need high resolution AND O(1000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simulations</a:t>
            </a:r>
          </a:p>
        </p:txBody>
      </p:sp>
    </p:spTree>
    <p:extLst>
      <p:ext uri="{BB962C8B-B14F-4D97-AF65-F5344CB8AC3E}">
        <p14:creationId xmlns:p14="http://schemas.microsoft.com/office/powerpoint/2010/main" val="127579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Physics to Assess Hurricane Risk</a:t>
            </a:r>
            <a:br>
              <a:rPr lang="en-US" dirty="0"/>
            </a:br>
            <a:r>
              <a:rPr lang="en-US" dirty="0"/>
              <a:t>(Downscaling)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Reliable, global records of coarse-scale climate are robust and 	widely available</a:t>
            </a:r>
          </a:p>
          <a:p>
            <a:r>
              <a:rPr lang="en-US" dirty="0"/>
              <a:t> Cull from these datasets the key statistics known to control 	tropical cyclone generation, movement, and intensity 	evolution</a:t>
            </a:r>
          </a:p>
          <a:p>
            <a:r>
              <a:rPr lang="en-US" dirty="0"/>
              <a:t> Bootstrap these key statistic to create unlimited synthetic time 	series of the hurricane-relevant environmental variables</a:t>
            </a:r>
          </a:p>
          <a:p>
            <a:r>
              <a:rPr lang="en-US" dirty="0"/>
              <a:t>  Use these to drive specialized, very high resolution </a:t>
            </a:r>
            <a:r>
              <a:rPr lang="en-US" i="1" dirty="0"/>
              <a:t>physical 	hurricane models </a:t>
            </a:r>
          </a:p>
          <a:p>
            <a:r>
              <a:rPr lang="en-US" dirty="0"/>
              <a:t>  Extensively evaluate the results against historical hurricane 	data</a:t>
            </a:r>
          </a:p>
          <a:p>
            <a:r>
              <a:rPr lang="en-US" dirty="0"/>
              <a:t>  Exact same method can be applied to output of climate 	models</a:t>
            </a:r>
          </a:p>
        </p:txBody>
      </p:sp>
    </p:spTree>
    <p:extLst>
      <p:ext uri="{BB962C8B-B14F-4D97-AF65-F5344CB8AC3E}">
        <p14:creationId xmlns:p14="http://schemas.microsoft.com/office/powerpoint/2010/main" val="110093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Risk Assessment Approach: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9100" y="1181100"/>
            <a:ext cx="8382000" cy="50292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1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Seed each ocean basin with a very large number 	of weak, randomly located cyclones</a:t>
            </a: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2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Cyclones are assumed to move with the large 	scale atmospheric flow in which they are embedded, 	plus a correction for the earth’s rotation and sphericity 	(beta-drift)</a:t>
            </a: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3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Run the CHIPS coupled intensity model for each 	cyclone, and note how many achieve at least tropical 	storm strength (</a:t>
            </a: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CHIPS is phrased in angular 	momentum coordinates. Flow-dependent 	resolution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4: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 Using the small fraction of surviving events, 	determine storm statistics. Can generate 	100,000 events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6324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Details:  Emanuel et al.,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Bull. Amer. Meteor. Soc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2008</a:t>
            </a:r>
          </a:p>
        </p:txBody>
      </p:sp>
    </p:spTree>
    <p:extLst>
      <p:ext uri="{BB962C8B-B14F-4D97-AF65-F5344CB8AC3E}">
        <p14:creationId xmlns:p14="http://schemas.microsoft.com/office/powerpoint/2010/main" val="231770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948EC7-A25C-A9B7-C51C-F076A28EC4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t="18335" r="8418" b="24012"/>
          <a:stretch/>
        </p:blipFill>
        <p:spPr>
          <a:xfrm>
            <a:off x="179820" y="1539349"/>
            <a:ext cx="8772601" cy="3993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5E6287-FF95-AD90-C0E1-F2B1B2DDB395}"/>
              </a:ext>
            </a:extLst>
          </p:cNvPr>
          <p:cNvSpPr txBox="1"/>
          <p:nvPr/>
        </p:nvSpPr>
        <p:spPr>
          <a:xfrm>
            <a:off x="179820" y="730205"/>
            <a:ext cx="877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Origin points of successful seeds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); observed genesis locations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blue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69123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5D72D9-FD4A-6B84-E85F-1C22D9383C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17" y="651350"/>
            <a:ext cx="7437445" cy="42392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F37ACA-26C1-792A-55E9-9B6800D5D835}"/>
              </a:ext>
            </a:extLst>
          </p:cNvPr>
          <p:cNvSpPr txBox="1"/>
          <p:nvPr/>
        </p:nvSpPr>
        <p:spPr>
          <a:xfrm>
            <a:off x="1532357" y="5101563"/>
            <a:ext cx="60792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Average annual number of tropical cyclones over the period 1980-2020 in observations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IBTrACS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Knapp et al. 2010; black bars) and from random seeding of ERA-5 (gray bars)</a:t>
            </a:r>
          </a:p>
        </p:txBody>
      </p:sp>
    </p:spTree>
    <p:extLst>
      <p:ext uri="{BB962C8B-B14F-4D97-AF65-F5344CB8AC3E}">
        <p14:creationId xmlns:p14="http://schemas.microsoft.com/office/powerpoint/2010/main" val="389075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59A0A-02ED-B93B-C98F-0BCACBACE4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3" y="155067"/>
            <a:ext cx="5016582" cy="3273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A02D89-38A8-9C0B-1750-AEC996636A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5" y="3429000"/>
            <a:ext cx="5156637" cy="33653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038311-C93D-27BC-436A-6B8F59BFF674}"/>
              </a:ext>
            </a:extLst>
          </p:cNvPr>
          <p:cNvSpPr txBox="1"/>
          <p:nvPr/>
        </p:nvSpPr>
        <p:spPr>
          <a:xfrm>
            <a:off x="5539027" y="1092018"/>
            <a:ext cx="3091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Seasonal Cycle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 Atlantic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47AD3D-2BCF-F5EB-67C6-1C6ADCB578C3}"/>
              </a:ext>
            </a:extLst>
          </p:cNvPr>
          <p:cNvSpPr txBox="1"/>
          <p:nvPr/>
        </p:nvSpPr>
        <p:spPr>
          <a:xfrm>
            <a:off x="5645378" y="4473320"/>
            <a:ext cx="3091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Seasonal Cycle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Northwest Pacific</a:t>
            </a:r>
          </a:p>
        </p:txBody>
      </p:sp>
    </p:spTree>
    <p:extLst>
      <p:ext uri="{BB962C8B-B14F-4D97-AF65-F5344CB8AC3E}">
        <p14:creationId xmlns:p14="http://schemas.microsoft.com/office/powerpoint/2010/main" val="2993698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5908" y="422031"/>
            <a:ext cx="7338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 100 out of 2000 TCs Affecting Kyoto, 1981-2000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70" t="7998" r="5393" b="11697"/>
          <a:stretch/>
        </p:blipFill>
        <p:spPr>
          <a:xfrm>
            <a:off x="698016" y="1193605"/>
            <a:ext cx="8029532" cy="545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83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Same, but with top 20 historical tracks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584" t="10869" r="7024" b="12132"/>
          <a:stretch/>
        </p:blipFill>
        <p:spPr>
          <a:xfrm>
            <a:off x="835710" y="1375090"/>
            <a:ext cx="7691599" cy="519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61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Cumulative Distribution of Storm Lifetime Peak Wind Speed, with Sample of 1755</a:t>
            </a:r>
            <a:r>
              <a:rPr lang="en-US" sz="2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Synthetic Tracks</a:t>
            </a:r>
          </a:p>
        </p:txBody>
      </p:sp>
      <p:pic>
        <p:nvPicPr>
          <p:cNvPr id="43011" name="Picture 3" descr="C:\Users\Kerry Emaanuel\Riskproject\atlanticrand4hist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7571871" cy="5676651"/>
          </a:xfrm>
          <a:prstGeom prst="rect">
            <a:avLst/>
          </a:prstGeom>
          <a:noFill/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995951" y="6216650"/>
            <a:ext cx="29194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90% confidence bounds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2514" y="2888343"/>
            <a:ext cx="222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Blue bars: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 bars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Predicted</a:t>
            </a:r>
          </a:p>
        </p:txBody>
      </p:sp>
    </p:spTree>
    <p:extLst>
      <p:ext uri="{BB962C8B-B14F-4D97-AF65-F5344CB8AC3E}">
        <p14:creationId xmlns:p14="http://schemas.microsoft.com/office/powerpoint/2010/main" val="1595900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Flawed Basis of Current Risk Modeling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9632" y="1595070"/>
            <a:ext cx="7802868" cy="4415963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500"/>
              </a:spcBef>
            </a:pPr>
            <a:r>
              <a:rPr lang="en-US" dirty="0"/>
              <a:t>  Almost all current risk assessments are based on historical 	statistics</a:t>
            </a:r>
          </a:p>
          <a:p>
            <a:pPr>
              <a:spcBef>
                <a:spcPts val="1500"/>
              </a:spcBef>
            </a:pPr>
            <a:r>
              <a:rPr lang="en-US" dirty="0"/>
              <a:t>  Historical records are flawed and short</a:t>
            </a:r>
          </a:p>
          <a:p>
            <a:pPr>
              <a:spcBef>
                <a:spcPts val="1500"/>
              </a:spcBef>
            </a:pPr>
            <a:r>
              <a:rPr lang="en-US" dirty="0"/>
              <a:t>  Moreover, </a:t>
            </a:r>
            <a:r>
              <a:rPr lang="en-US" b="1" dirty="0"/>
              <a:t>the past 50-150 years is a poor guide to the 	present owing to climate change that </a:t>
            </a:r>
            <a:r>
              <a:rPr lang="en-US" b="1" i="1" dirty="0"/>
              <a:t>has already 	occurred</a:t>
            </a:r>
          </a:p>
          <a:p>
            <a:pPr>
              <a:spcBef>
                <a:spcPts val="1500"/>
              </a:spcBef>
            </a:pPr>
            <a:r>
              <a:rPr lang="en-US" dirty="0"/>
              <a:t>  Risk modelers have been slow to migrate to a physics-based 	approach</a:t>
            </a:r>
          </a:p>
          <a:p>
            <a:pPr>
              <a:spcBef>
                <a:spcPts val="1500"/>
              </a:spcBef>
            </a:pPr>
            <a:r>
              <a:rPr lang="en-US" dirty="0"/>
              <a:t>  Risk modeling industry is being challenged by non-profits and 	start-ups</a:t>
            </a:r>
          </a:p>
          <a:p>
            <a:pPr>
              <a:spcBef>
                <a:spcPts val="1500"/>
              </a:spcBef>
            </a:pPr>
            <a:r>
              <a:rPr lang="en-US" dirty="0"/>
              <a:t>  Government and the insurance industry should accelerate this 	transition</a:t>
            </a:r>
          </a:p>
          <a:p>
            <a:pPr>
              <a:spcBef>
                <a:spcPts val="1500"/>
              </a:spcBef>
            </a:pPr>
            <a:r>
              <a:rPr lang="en-US" dirty="0"/>
              <a:t>  </a:t>
            </a:r>
            <a:r>
              <a:rPr lang="en-US" b="1" dirty="0"/>
              <a:t>TC researchers need to get involved in physical modeling of 	risk</a:t>
            </a:r>
          </a:p>
        </p:txBody>
      </p:sp>
    </p:spTree>
    <p:extLst>
      <p:ext uri="{BB962C8B-B14F-4D97-AF65-F5344CB8AC3E}">
        <p14:creationId xmlns:p14="http://schemas.microsoft.com/office/powerpoint/2010/main" val="21593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Kerry Emaanuel\Graphics\Transparent Figures\amm_fre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8656638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381000"/>
            <a:ext cx="83820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Captures effects of regional climate phenomena (e.g. ENSO, AMM)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06799" y="2148115"/>
            <a:ext cx="222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Blue bars: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 bars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Predicted</a:t>
            </a:r>
          </a:p>
        </p:txBody>
      </p:sp>
    </p:spTree>
    <p:extLst>
      <p:ext uri="{BB962C8B-B14F-4D97-AF65-F5344CB8AC3E}">
        <p14:creationId xmlns:p14="http://schemas.microsoft.com/office/powerpoint/2010/main" val="3627478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61" y="735191"/>
            <a:ext cx="7276382" cy="54593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92105" y="2018581"/>
            <a:ext cx="362309" cy="250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5497" y="263690"/>
            <a:ext cx="8082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Captures Much of the Observed North Atlantic Interannual Variability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86563" y="2155472"/>
            <a:ext cx="14664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=0.65</a:t>
            </a:r>
          </a:p>
        </p:txBody>
      </p:sp>
    </p:spTree>
    <p:extLst>
      <p:ext uri="{BB962C8B-B14F-4D97-AF65-F5344CB8AC3E}">
        <p14:creationId xmlns:p14="http://schemas.microsoft.com/office/powerpoint/2010/main" val="2952568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C7F543-BD29-49FA-A1A2-D5F1261EC6A9}"/>
              </a:ext>
            </a:extLst>
          </p:cNvPr>
          <p:cNvSpPr txBox="1"/>
          <p:nvPr/>
        </p:nvSpPr>
        <p:spPr>
          <a:xfrm>
            <a:off x="992317" y="1093774"/>
            <a:ext cx="7437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Major Hurricanes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DFA46A-6A08-4CAF-9251-523D0CE2D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87" y="1354971"/>
            <a:ext cx="8426025" cy="52662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564799-ADE1-4C26-A3D5-989729F3B69A}"/>
              </a:ext>
            </a:extLst>
          </p:cNvPr>
          <p:cNvSpPr txBox="1"/>
          <p:nvPr/>
        </p:nvSpPr>
        <p:spPr>
          <a:xfrm>
            <a:off x="3992335" y="2032907"/>
            <a:ext cx="2392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7-year running averages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3BEEFC-807B-537B-9637-D4B792501E0F}"/>
              </a:ext>
            </a:extLst>
          </p:cNvPr>
          <p:cNvSpPr txBox="1"/>
          <p:nvPr/>
        </p:nvSpPr>
        <p:spPr>
          <a:xfrm>
            <a:off x="398899" y="439543"/>
            <a:ext cx="8524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Application to global gridded climate data:</a:t>
            </a:r>
          </a:p>
        </p:txBody>
      </p:sp>
    </p:spTree>
    <p:extLst>
      <p:ext uri="{BB962C8B-B14F-4D97-AF65-F5344CB8AC3E}">
        <p14:creationId xmlns:p14="http://schemas.microsoft.com/office/powerpoint/2010/main" val="1247371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51" y="1778608"/>
            <a:ext cx="6614713" cy="4961035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987020"/>
            <a:ext cx="8229600" cy="90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Global CAT 5 Tropical Cyclone Frequency from 9 Current Generation (CMIP6) Climate Models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252CDB-C08B-014C-3424-506987290AAB}"/>
              </a:ext>
            </a:extLst>
          </p:cNvPr>
          <p:cNvSpPr txBox="1"/>
          <p:nvPr/>
        </p:nvSpPr>
        <p:spPr>
          <a:xfrm>
            <a:off x="355941" y="233203"/>
            <a:ext cx="8395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Application to Global Climate Change Simulations:</a:t>
            </a:r>
          </a:p>
        </p:txBody>
      </p:sp>
    </p:spTree>
    <p:extLst>
      <p:ext uri="{BB962C8B-B14F-4D97-AF65-F5344CB8AC3E}">
        <p14:creationId xmlns:p14="http://schemas.microsoft.com/office/powerpoint/2010/main" val="2702629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75" y="86727"/>
            <a:ext cx="5776968" cy="6100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0663" y="2950617"/>
            <a:ext cx="2915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Time series of the latitudes at which tropical cyclones reach maximum intensity.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From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Kossin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et al. (2014)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23280" y="365760"/>
            <a:ext cx="309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Hurricanes are reaching peak intensity at higher latitudes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419" y="6310480"/>
            <a:ext cx="4065741" cy="44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66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7" y="1800879"/>
            <a:ext cx="8902427" cy="33016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8308" y="984201"/>
            <a:ext cx="6205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Intensity Trend, 1979-2018, ERA 5 Reanalysis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2070" y="5365170"/>
            <a:ext cx="612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(Trend shown only where p value &lt; 0.05)</a:t>
            </a:r>
          </a:p>
        </p:txBody>
      </p:sp>
    </p:spTree>
    <p:extLst>
      <p:ext uri="{BB962C8B-B14F-4D97-AF65-F5344CB8AC3E}">
        <p14:creationId xmlns:p14="http://schemas.microsoft.com/office/powerpoint/2010/main" val="2813990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6411"/>
          </a:xfrm>
        </p:spPr>
        <p:txBody>
          <a:bodyPr/>
          <a:lstStyle/>
          <a:p>
            <a:r>
              <a:rPr lang="en-US" sz="2800" dirty="0">
                <a:solidFill>
                  <a:srgbClr val="0000FF"/>
                </a:solidFill>
              </a:rPr>
              <a:t>Projected Trend Over 21</a:t>
            </a:r>
            <a:r>
              <a:rPr lang="en-US" sz="2800" baseline="30000" dirty="0">
                <a:solidFill>
                  <a:srgbClr val="0000FF"/>
                </a:solidFill>
              </a:rPr>
              <a:t>st</a:t>
            </a:r>
            <a:r>
              <a:rPr lang="en-US" sz="2800" dirty="0">
                <a:solidFill>
                  <a:srgbClr val="0000FF"/>
                </a:solidFill>
              </a:rPr>
              <a:t> Century: GFDL model under RCP 8.5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3" t="17340" r="6501" b="20881"/>
          <a:stretch/>
        </p:blipFill>
        <p:spPr>
          <a:xfrm>
            <a:off x="402194" y="1531620"/>
            <a:ext cx="8284606" cy="4511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4016" y="1531620"/>
            <a:ext cx="172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decade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985394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57652" y="1482213"/>
            <a:ext cx="958645" cy="634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2" y="926083"/>
            <a:ext cx="4572000" cy="5256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114" y="246743"/>
            <a:ext cx="598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Satellite-derived proportion of major hurricane fixes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862286" y="2298804"/>
            <a:ext cx="38540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series of fractional proportion of global major hurricane estimates to all hurricane estimates for the period 1979–2017. Each point, except the earliest, represents the data in a sequence of 3-y periods. The first data point is based on only 2 y (1979 and 1981) to avoid the years with no eastern hemisphere coverage. The linear Theil−Sen trend (black line) is significant at the 98% confidence level (Mann−Kendall P value = 0.02). The proportion increases by 25% in the 39-y period (about 6% per decade).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Kossin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633362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7ACE74-6C5E-46EB-A07D-C63A5BC93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9" b="6482"/>
          <a:stretch/>
        </p:blipFill>
        <p:spPr>
          <a:xfrm>
            <a:off x="264637" y="1200150"/>
            <a:ext cx="8767126" cy="55743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E9B8CF-8C58-C0BC-25E9-1BFA771EE245}"/>
              </a:ext>
            </a:extLst>
          </p:cNvPr>
          <p:cNvSpPr txBox="1"/>
          <p:nvPr/>
        </p:nvSpPr>
        <p:spPr>
          <a:xfrm>
            <a:off x="342900" y="83498"/>
            <a:ext cx="8324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100-year hurricane peak wind based on downscaling 8 CMIP6 climate models, 1984-2014</a:t>
            </a:r>
          </a:p>
        </p:txBody>
      </p:sp>
    </p:spTree>
    <p:extLst>
      <p:ext uri="{BB962C8B-B14F-4D97-AF65-F5344CB8AC3E}">
        <p14:creationId xmlns:p14="http://schemas.microsoft.com/office/powerpoint/2010/main" val="3487487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0C187-3FD1-4134-B69E-1DD2F951D4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6" b="5101"/>
          <a:stretch/>
        </p:blipFill>
        <p:spPr>
          <a:xfrm>
            <a:off x="267843" y="1143001"/>
            <a:ext cx="8741664" cy="56315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04F6DE-9C54-166C-F91C-318DCE06D696}"/>
              </a:ext>
            </a:extLst>
          </p:cNvPr>
          <p:cNvSpPr txBox="1"/>
          <p:nvPr/>
        </p:nvSpPr>
        <p:spPr>
          <a:xfrm>
            <a:off x="342900" y="83498"/>
            <a:ext cx="8324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100-year hurricane peak wind based on downscaling 8 CMIP6 climate models, 2070-2100</a:t>
            </a:r>
          </a:p>
        </p:txBody>
      </p:sp>
    </p:spTree>
    <p:extLst>
      <p:ext uri="{BB962C8B-B14F-4D97-AF65-F5344CB8AC3E}">
        <p14:creationId xmlns:p14="http://schemas.microsoft.com/office/powerpoint/2010/main" val="263975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9392A0-C018-AE2F-8597-C24F786C0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95" y="1427367"/>
            <a:ext cx="7451093" cy="5238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DD288-053D-322C-F902-8E0DA5BB07D8}"/>
              </a:ext>
            </a:extLst>
          </p:cNvPr>
          <p:cNvSpPr txBox="1"/>
          <p:nvPr/>
        </p:nvSpPr>
        <p:spPr>
          <a:xfrm>
            <a:off x="466406" y="245477"/>
            <a:ext cx="8125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/>
              <a:t>The Nature of the Beast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5C7AF-EC53-B39F-AF26-B073BCF854FE}"/>
              </a:ext>
            </a:extLst>
          </p:cNvPr>
          <p:cNvSpPr txBox="1"/>
          <p:nvPr/>
        </p:nvSpPr>
        <p:spPr>
          <a:xfrm>
            <a:off x="782456" y="910215"/>
            <a:ext cx="757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 with total insured values (TIVs) of a particular insurance firm aggregated over zip codes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E0EB4C-0656-40D1-B318-19914E1DD2F6}"/>
              </a:ext>
            </a:extLst>
          </p:cNvPr>
          <p:cNvSpPr txBox="1"/>
          <p:nvPr/>
        </p:nvSpPr>
        <p:spPr>
          <a:xfrm>
            <a:off x="6844127" y="6319219"/>
            <a:ext cx="1911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12,968 zip codes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48B105-43F4-4998-B29C-6F325661E8F6}"/>
              </a:ext>
            </a:extLst>
          </p:cNvPr>
          <p:cNvSpPr txBox="1"/>
          <p:nvPr/>
        </p:nvSpPr>
        <p:spPr>
          <a:xfrm>
            <a:off x="466406" y="6327157"/>
            <a:ext cx="2485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 TIV:  $ 2 trillion</a:t>
            </a:r>
          </a:p>
        </p:txBody>
      </p:sp>
    </p:spTree>
    <p:extLst>
      <p:ext uri="{BB962C8B-B14F-4D97-AF65-F5344CB8AC3E}">
        <p14:creationId xmlns:p14="http://schemas.microsoft.com/office/powerpoint/2010/main" val="147373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14" y="952499"/>
            <a:ext cx="7878538" cy="5252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2571" y="239486"/>
            <a:ext cx="6226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Hurricane Rain</a:t>
            </a:r>
          </a:p>
        </p:txBody>
      </p:sp>
    </p:spTree>
    <p:extLst>
      <p:ext uri="{BB962C8B-B14F-4D97-AF65-F5344CB8AC3E}">
        <p14:creationId xmlns:p14="http://schemas.microsoft.com/office/powerpoint/2010/main" val="909251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CF170D-5FE6-525D-1977-9933C99FF0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25" y="959462"/>
            <a:ext cx="7885295" cy="589853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3F32357-6142-13BC-B6FD-505EC0CB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5359"/>
            <a:ext cx="8229600" cy="75474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effectLst/>
              </a:rPr>
              <a:t>U.S. Hurricane Fatalities, 1963-2022</a:t>
            </a:r>
          </a:p>
        </p:txBody>
      </p:sp>
    </p:spTree>
    <p:extLst>
      <p:ext uri="{BB962C8B-B14F-4D97-AF65-F5344CB8AC3E}">
        <p14:creationId xmlns:p14="http://schemas.microsoft.com/office/powerpoint/2010/main" val="3649446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r>
              <a:rPr lang="en-US" dirty="0"/>
              <a:t>Predicting Rainfall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04999"/>
            <a:ext cx="6400800" cy="420663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CHIPS models predicts updraft and downdraft convective mass flux as a function of time and potential radius, BUT:</a:t>
            </a:r>
          </a:p>
          <a:p>
            <a:r>
              <a:rPr lang="en-US" dirty="0"/>
              <a:t>Storing these variables at all radii would increase overall storage requirements by a factor of ~50</a:t>
            </a:r>
          </a:p>
          <a:p>
            <a:r>
              <a:rPr lang="en-US" dirty="0"/>
              <a:t>(We are dealing with 10,000-100,000 individual events)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65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8123" y="1594338"/>
            <a:ext cx="8229600" cy="4009293"/>
          </a:xfrm>
        </p:spPr>
        <p:txBody>
          <a:bodyPr>
            <a:normAutofit/>
          </a:bodyPr>
          <a:lstStyle/>
          <a:p>
            <a:pPr algn="l"/>
            <a:r>
              <a:rPr lang="en-US" sz="3200" i="1" dirty="0">
                <a:effectLst/>
              </a:rPr>
              <a:t>Basic strategy</a:t>
            </a:r>
            <a:r>
              <a:rPr lang="en-US" sz="3200" dirty="0">
                <a:effectLst/>
              </a:rPr>
              <a:t>: Reconstruct time-evolving </a:t>
            </a:r>
            <a:br>
              <a:rPr lang="en-US" sz="3200" dirty="0">
                <a:effectLst/>
              </a:rPr>
            </a:br>
            <a:r>
              <a:rPr lang="en-US" sz="3200" dirty="0">
                <a:effectLst/>
              </a:rPr>
              <a:t>2-D wind field by fitting a canonical radial wind profile to predicted values of </a:t>
            </a:r>
            <a:r>
              <a:rPr lang="en-US" sz="3200" dirty="0" err="1">
                <a:effectLst/>
              </a:rPr>
              <a:t>V</a:t>
            </a:r>
            <a:r>
              <a:rPr lang="en-US" sz="3200" baseline="-25000" dirty="0" err="1">
                <a:effectLst/>
              </a:rPr>
              <a:t>max</a:t>
            </a:r>
            <a:r>
              <a:rPr lang="en-US" sz="3200" dirty="0">
                <a:effectLst/>
              </a:rPr>
              <a:t> and </a:t>
            </a:r>
            <a:r>
              <a:rPr lang="en-US" sz="3200" dirty="0" err="1">
                <a:effectLst/>
              </a:rPr>
              <a:t>r</a:t>
            </a:r>
            <a:r>
              <a:rPr lang="en-US" sz="3200" baseline="-25000" dirty="0" err="1">
                <a:effectLst/>
              </a:rPr>
              <a:t>max</a:t>
            </a:r>
            <a:r>
              <a:rPr lang="en-US" sz="3200" dirty="0">
                <a:effectLst/>
              </a:rPr>
              <a:t> and adding a constant background wind. Allow resulting vortex to interact with background wind shear and thermodynamic fields.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8831" y="312615"/>
            <a:ext cx="8362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Apply Quasi-Balanced Dynamics to Stored TC and Environmental Fields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5371" y="5841999"/>
            <a:ext cx="552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Details: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Feldmann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App. Meteor.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Clim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897799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effectLst/>
              </a:rPr>
              <a:t>Testing the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500"/>
              </a:spcBef>
            </a:pPr>
            <a:r>
              <a:rPr lang="en-US" sz="2800" dirty="0">
                <a:solidFill>
                  <a:schemeClr val="tx1"/>
                </a:solidFill>
              </a:rPr>
              <a:t>Identify TC rainfall affecting NEXRAD sites</a:t>
            </a:r>
          </a:p>
          <a:p>
            <a:pPr>
              <a:spcBef>
                <a:spcPts val="1500"/>
              </a:spcBef>
            </a:pPr>
            <a:r>
              <a:rPr lang="en-US" sz="2800" dirty="0">
                <a:solidFill>
                  <a:schemeClr val="tx1"/>
                </a:solidFill>
              </a:rPr>
              <a:t>Choose local Daily Global Historical Climatology Network (GHCN-D) rain gauges located near NEXRAD sites</a:t>
            </a:r>
          </a:p>
          <a:p>
            <a:pPr>
              <a:spcBef>
                <a:spcPts val="1500"/>
              </a:spcBef>
            </a:pPr>
            <a:r>
              <a:rPr lang="en-US" sz="2800" dirty="0">
                <a:solidFill>
                  <a:schemeClr val="tx1"/>
                </a:solidFill>
              </a:rPr>
              <a:t>Compare statistical distributions of storm total rainfall from synthetic TCs with NEXRAD-derived rain and rain at nearby gauges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51200" y="5841999"/>
            <a:ext cx="570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Details: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Feldmann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J. App. Meteor.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Clim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91824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24" y="965311"/>
            <a:ext cx="7815545" cy="53026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0554" y="257908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NEXRAD Sites</a:t>
            </a:r>
          </a:p>
        </p:txBody>
      </p:sp>
    </p:spTree>
    <p:extLst>
      <p:ext uri="{BB962C8B-B14F-4D97-AF65-F5344CB8AC3E}">
        <p14:creationId xmlns:p14="http://schemas.microsoft.com/office/powerpoint/2010/main" val="442559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2585" y="367323"/>
            <a:ext cx="5736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Example: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181" y="890543"/>
            <a:ext cx="6362838" cy="4972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1631" y="1638555"/>
            <a:ext cx="186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Estimated gauge sampling error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290646" y="3055815"/>
            <a:ext cx="765908" cy="937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90646" y="2532595"/>
            <a:ext cx="186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Estimated radar sampling error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438769" y="2161775"/>
            <a:ext cx="531446" cy="1203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24400" y="5979885"/>
            <a:ext cx="446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Feldmann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 App. Meteor.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Clim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260689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1" y="1146629"/>
            <a:ext cx="7490962" cy="52753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801" y="413657"/>
            <a:ext cx="746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2,000 year rain event for Houston</a:t>
            </a:r>
          </a:p>
        </p:txBody>
      </p:sp>
    </p:spTree>
    <p:extLst>
      <p:ext uri="{BB962C8B-B14F-4D97-AF65-F5344CB8AC3E}">
        <p14:creationId xmlns:p14="http://schemas.microsoft.com/office/powerpoint/2010/main" val="17567414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144" r="5" b="8704"/>
          <a:stretch/>
        </p:blipFill>
        <p:spPr>
          <a:xfrm>
            <a:off x="56307" y="1126177"/>
            <a:ext cx="9031386" cy="5648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FB3EA8-9494-3F7B-0DFB-F12A52A4D6A3}"/>
              </a:ext>
            </a:extLst>
          </p:cNvPr>
          <p:cNvSpPr txBox="1"/>
          <p:nvPr/>
        </p:nvSpPr>
        <p:spPr>
          <a:xfrm>
            <a:off x="342900" y="83498"/>
            <a:ext cx="8324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100-year hurricane storm total rain based on downscaling 8 climate models, 1984-2014</a:t>
            </a:r>
          </a:p>
        </p:txBody>
      </p:sp>
    </p:spTree>
    <p:extLst>
      <p:ext uri="{BB962C8B-B14F-4D97-AF65-F5344CB8AC3E}">
        <p14:creationId xmlns:p14="http://schemas.microsoft.com/office/powerpoint/2010/main" val="8869323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" b="9216"/>
          <a:stretch/>
        </p:blipFill>
        <p:spPr>
          <a:xfrm>
            <a:off x="-20430" y="1057274"/>
            <a:ext cx="9164430" cy="5562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9773C1-95F8-C1AF-F860-3CA60008A01A}"/>
              </a:ext>
            </a:extLst>
          </p:cNvPr>
          <p:cNvSpPr txBox="1"/>
          <p:nvPr/>
        </p:nvSpPr>
        <p:spPr>
          <a:xfrm>
            <a:off x="342900" y="83498"/>
            <a:ext cx="8324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100-year hurricane storm total rain based on downscaling 8 climate models, 2070-2100</a:t>
            </a:r>
          </a:p>
        </p:txBody>
      </p:sp>
    </p:spTree>
    <p:extLst>
      <p:ext uri="{BB962C8B-B14F-4D97-AF65-F5344CB8AC3E}">
        <p14:creationId xmlns:p14="http://schemas.microsoft.com/office/powerpoint/2010/main" val="31710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B71AA-334A-5BFA-335E-2F376CEFA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6D8FA2-990D-66E6-7AA8-ED8E18F5E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Apply a set of 49,600 tropical cyclones making landfall in 	the continental U.S.</a:t>
            </a:r>
          </a:p>
          <a:p>
            <a:r>
              <a:rPr lang="en-US" dirty="0"/>
              <a:t> These have been generated using a physical model applied to 	the present climate (technique to be described shortly)</a:t>
            </a:r>
          </a:p>
          <a:p>
            <a:r>
              <a:rPr lang="en-US" dirty="0"/>
              <a:t> At each centroid, calculate the peak wind generated and apply 	a damage function that estimates the fraction of property 	value destroyed</a:t>
            </a:r>
          </a:p>
          <a:p>
            <a:r>
              <a:rPr lang="en-US" dirty="0"/>
              <a:t> Using insured value, calculate loss at each zip code and sum 	over all zip codes</a:t>
            </a:r>
          </a:p>
          <a:p>
            <a:r>
              <a:rPr lang="en-US" dirty="0"/>
              <a:t> From the set of 49,600 storms randomly draw 3 each year and 	create 1,000-year time series of damage</a:t>
            </a:r>
          </a:p>
          <a:p>
            <a:r>
              <a:rPr lang="en-US" dirty="0"/>
              <a:t> This is for stationary climate but the same idea can be applied 	to evolving climate states</a:t>
            </a:r>
          </a:p>
        </p:txBody>
      </p:sp>
    </p:spTree>
    <p:extLst>
      <p:ext uri="{BB962C8B-B14F-4D97-AF65-F5344CB8AC3E}">
        <p14:creationId xmlns:p14="http://schemas.microsoft.com/office/powerpoint/2010/main" val="144146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AD3297-7834-4187-9713-ACA5AE1BEDA8}"/>
              </a:ext>
            </a:extLst>
          </p:cNvPr>
          <p:cNvSpPr txBox="1"/>
          <p:nvPr/>
        </p:nvSpPr>
        <p:spPr>
          <a:xfrm>
            <a:off x="388620" y="1775460"/>
            <a:ext cx="85648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version of this risk model based on the FAST intensity emulator (in place of CHIPS) is freely available at</a:t>
            </a:r>
          </a:p>
          <a:p>
            <a:pPr algn="ctr"/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https://github.com/linjonathan/tropical_cyclone_risk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1102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E5386E-4C17-EFB4-55E8-AABE6AF13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E48ECE-2452-9488-FF22-CB82D95FB56C}"/>
              </a:ext>
            </a:extLst>
          </p:cNvPr>
          <p:cNvSpPr txBox="1"/>
          <p:nvPr/>
        </p:nvSpPr>
        <p:spPr>
          <a:xfrm>
            <a:off x="1100565" y="76656"/>
            <a:ext cx="7025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Typhoon Risk in Yokohama</a:t>
            </a:r>
          </a:p>
        </p:txBody>
      </p:sp>
    </p:spTree>
    <p:extLst>
      <p:ext uri="{BB962C8B-B14F-4D97-AF65-F5344CB8AC3E}">
        <p14:creationId xmlns:p14="http://schemas.microsoft.com/office/powerpoint/2010/main" val="6187570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D7C43-541E-F527-42F4-9B2B6E7B7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Yokohama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0BB1D-C4D6-40B7-1466-F4065EE4B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Downscale 3000 events from ERA-5 reanalyses, 1985-2014, 	passing within 150 km of Yokohama</a:t>
            </a:r>
          </a:p>
          <a:p>
            <a:endParaRPr lang="en-US" dirty="0"/>
          </a:p>
          <a:p>
            <a:r>
              <a:rPr lang="en-US" dirty="0"/>
              <a:t> Downscale 3000 events from historical simulations of 8 	CMIP6-generation climate models, 1985-2014</a:t>
            </a:r>
          </a:p>
          <a:p>
            <a:endParaRPr lang="en-US" dirty="0"/>
          </a:p>
          <a:p>
            <a:r>
              <a:rPr lang="en-US" dirty="0"/>
              <a:t> Downscale 3000 events from SSP3-7.0 simulations of 8 	CMIP6-generation climate models, 2071-2100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CC5BF2-1703-0858-FB06-A93E032ED61C}"/>
              </a:ext>
            </a:extLst>
          </p:cNvPr>
          <p:cNvSpPr txBox="1"/>
          <p:nvPr/>
        </p:nvSpPr>
        <p:spPr>
          <a:xfrm>
            <a:off x="628650" y="4977183"/>
            <a:ext cx="7513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If you would like to use these tropical cyclone sets for research purposes, please write me (emanuel@mit.edu)</a:t>
            </a:r>
          </a:p>
        </p:txBody>
      </p:sp>
    </p:spTree>
    <p:extLst>
      <p:ext uri="{BB962C8B-B14F-4D97-AF65-F5344CB8AC3E}">
        <p14:creationId xmlns:p14="http://schemas.microsoft.com/office/powerpoint/2010/main" val="129742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FD3A6A-C040-3297-D3DD-9510AA7C8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1071382"/>
            <a:ext cx="8020050" cy="549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82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627067-ED34-9FF3-9EAA-EC8D35A3BA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28" b="9914"/>
          <a:stretch/>
        </p:blipFill>
        <p:spPr>
          <a:xfrm>
            <a:off x="0" y="1253878"/>
            <a:ext cx="9144000" cy="5338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9032E1-BF5D-461C-1089-36E7EA459480}"/>
              </a:ext>
            </a:extLst>
          </p:cNvPr>
          <p:cNvSpPr txBox="1"/>
          <p:nvPr/>
        </p:nvSpPr>
        <p:spPr>
          <a:xfrm>
            <a:off x="646103" y="265559"/>
            <a:ext cx="7627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Top 100 out of 3,000 TCs passing within 150 km of Yokohama, downscaled from ERA-5 reanalyses</a:t>
            </a:r>
          </a:p>
        </p:txBody>
      </p:sp>
    </p:spTree>
    <p:extLst>
      <p:ext uri="{BB962C8B-B14F-4D97-AF65-F5344CB8AC3E}">
        <p14:creationId xmlns:p14="http://schemas.microsoft.com/office/powerpoint/2010/main" val="8671378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75EF90-ED8B-D4F6-0B71-0C8761483E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8" b="10085"/>
          <a:stretch/>
        </p:blipFill>
        <p:spPr>
          <a:xfrm>
            <a:off x="0" y="1067712"/>
            <a:ext cx="9144000" cy="5404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A5E170-3FA1-7F3F-886F-776EEEC02790}"/>
              </a:ext>
            </a:extLst>
          </p:cNvPr>
          <p:cNvSpPr txBox="1"/>
          <p:nvPr/>
        </p:nvSpPr>
        <p:spPr>
          <a:xfrm>
            <a:off x="202592" y="114984"/>
            <a:ext cx="8771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Same but with top 10 typhoons passing within 150 km of Yokohama, 1985-2014 superimposed (magenta curves)</a:t>
            </a:r>
          </a:p>
        </p:txBody>
      </p:sp>
    </p:spTree>
    <p:extLst>
      <p:ext uri="{BB962C8B-B14F-4D97-AF65-F5344CB8AC3E}">
        <p14:creationId xmlns:p14="http://schemas.microsoft.com/office/powerpoint/2010/main" val="38204536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36CA3-50DC-A24E-D07D-208261D1B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260"/>
            <a:ext cx="9144000" cy="626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998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9EADEE-10C1-2B66-8478-011876B40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260"/>
            <a:ext cx="9144000" cy="626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660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AD9A8-5D01-9FC8-8F13-9930AA7B1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 synthetic tracks to estimate current and future TC economic risk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Procedure: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ACFC5-6071-9618-D588-59EE0F206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47234"/>
            <a:ext cx="7886700" cy="4044056"/>
          </a:xfrm>
        </p:spPr>
        <p:txBody>
          <a:bodyPr/>
          <a:lstStyle/>
          <a:p>
            <a:pPr>
              <a:spcBef>
                <a:spcPts val="2000"/>
              </a:spcBef>
            </a:pPr>
            <a:r>
              <a:rPr lang="en-US" dirty="0"/>
              <a:t> Generate 6,200 synthetic hurricane events affecting eastern 	U.S. from each of 8 global climate models for two period of 	time: 1985 – 2014 and 2071 – 2100 (SSP3 7.0)</a:t>
            </a:r>
          </a:p>
          <a:p>
            <a:pPr>
              <a:spcBef>
                <a:spcPts val="2000"/>
              </a:spcBef>
            </a:pPr>
            <a:r>
              <a:rPr lang="en-US" dirty="0"/>
              <a:t>  Calculate peak wind speed at each zip code centroid for each 	hurricane event</a:t>
            </a:r>
          </a:p>
          <a:p>
            <a:pPr>
              <a:spcBef>
                <a:spcPts val="2000"/>
              </a:spcBef>
            </a:pPr>
            <a:r>
              <a:rPr lang="en-US" dirty="0"/>
              <a:t>  Use damage function to convert peak with to percentage of 	insured value destroyed</a:t>
            </a:r>
          </a:p>
          <a:p>
            <a:pPr>
              <a:spcBef>
                <a:spcPts val="2000"/>
              </a:spcBef>
            </a:pPr>
            <a:r>
              <a:rPr lang="en-US" dirty="0"/>
              <a:t>  Apply to TIV at each of the 12,968 zip codes and sum over 	them to estimate total loss to insurance form</a:t>
            </a:r>
          </a:p>
        </p:txBody>
      </p:sp>
    </p:spTree>
    <p:extLst>
      <p:ext uri="{BB962C8B-B14F-4D97-AF65-F5344CB8AC3E}">
        <p14:creationId xmlns:p14="http://schemas.microsoft.com/office/powerpoint/2010/main" val="105999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B8681A-9327-A4CD-5C9F-13B9839DB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8" y="237499"/>
            <a:ext cx="4572000" cy="285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5FEDBB-CC7D-1E90-A06B-2F75A7863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981" y="196433"/>
            <a:ext cx="4703411" cy="29396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507C19-4C10-667D-03B4-155B525A9407}"/>
              </a:ext>
            </a:extLst>
          </p:cNvPr>
          <p:cNvSpPr txBox="1"/>
          <p:nvPr/>
        </p:nvSpPr>
        <p:spPr>
          <a:xfrm>
            <a:off x="328528" y="3546016"/>
            <a:ext cx="42434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Median annual loss (2-year return period)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1984 – 2014:  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$ 12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($2 – $34)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2070 – 2100:  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$ 3.5 million 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($260 k – $56 million)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C7E91B-25B6-C91F-4114-4FE79D5C6757}"/>
              </a:ext>
            </a:extLst>
          </p:cNvPr>
          <p:cNvSpPr txBox="1"/>
          <p:nvPr/>
        </p:nvSpPr>
        <p:spPr>
          <a:xfrm>
            <a:off x="4571999" y="3546015"/>
            <a:ext cx="470341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Average annual loss</a:t>
            </a:r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1984 – 2014: 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$ 536 million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($108 million – $1.25 billion)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2070 – 2100: 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$ 4.1 billion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($590 million – $13.7 billion)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1450F8-8411-0931-5E48-2A665079D44F}"/>
              </a:ext>
            </a:extLst>
          </p:cNvPr>
          <p:cNvSpPr txBox="1"/>
          <p:nvPr/>
        </p:nvSpPr>
        <p:spPr>
          <a:xfrm>
            <a:off x="476364" y="5409744"/>
            <a:ext cx="8191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Annual average loss strongly dominated by VERY rare events!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These will not be evident in historical records</a:t>
            </a:r>
          </a:p>
        </p:txBody>
      </p:sp>
    </p:spTree>
    <p:extLst>
      <p:ext uri="{BB962C8B-B14F-4D97-AF65-F5344CB8AC3E}">
        <p14:creationId xmlns:p14="http://schemas.microsoft.com/office/powerpoint/2010/main" val="89047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42EA2-6477-6498-4DB1-E6AB41822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7929477" cy="992785"/>
          </a:xfrm>
        </p:spPr>
        <p:txBody>
          <a:bodyPr/>
          <a:lstStyle/>
          <a:p>
            <a:r>
              <a:rPr lang="en-US" dirty="0"/>
              <a:t>Example: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F98F4-DBF0-2F36-589F-5F793E8C52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3695"/>
            <a:ext cx="9144000" cy="39768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266F16-F6D0-E72B-CE0E-C6227EE4CBE7}"/>
              </a:ext>
            </a:extLst>
          </p:cNvPr>
          <p:cNvSpPr txBox="1"/>
          <p:nvPr/>
        </p:nvSpPr>
        <p:spPr>
          <a:xfrm>
            <a:off x="470889" y="5554305"/>
            <a:ext cx="8317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Question:  Can we estimate average annual loss (AAL) from 50-100 years of record?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F753C7-E803-B779-3967-D58BD6F32BD1}"/>
              </a:ext>
            </a:extLst>
          </p:cNvPr>
          <p:cNvSpPr txBox="1"/>
          <p:nvPr/>
        </p:nvSpPr>
        <p:spPr>
          <a:xfrm>
            <a:off x="459938" y="5997355"/>
            <a:ext cx="8158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Answer:     Good luck with that!</a:t>
            </a:r>
          </a:p>
        </p:txBody>
      </p:sp>
    </p:spTree>
    <p:extLst>
      <p:ext uri="{BB962C8B-B14F-4D97-AF65-F5344CB8AC3E}">
        <p14:creationId xmlns:p14="http://schemas.microsoft.com/office/powerpoint/2010/main" val="86700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AB206-F082-C79E-7178-A3A7A617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Making Risk Personal: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All Climate Change is Local!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F19EE-AE15-7248-479A-ADAC3D787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10" y="1859303"/>
            <a:ext cx="7237379" cy="48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268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1829" y="108857"/>
            <a:ext cx="7148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Property currently for sale in Hilton Head, SC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Realtor.com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424820" y="6379811"/>
            <a:ext cx="484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 of First Street Foundation</a:t>
            </a:r>
          </a:p>
        </p:txBody>
      </p:sp>
      <p:pic>
        <p:nvPicPr>
          <p:cNvPr id="1026" name="Picture 2" descr="Road view featured at 133 Victoria Dr, Hilton Head Island, SC 29926">
            <a:extLst>
              <a:ext uri="{FF2B5EF4-FFF2-40B4-BE49-F238E27FC236}">
                <a16:creationId xmlns:a16="http://schemas.microsoft.com/office/drawing/2014/main" id="{39C3A6E2-E37F-A8F8-CF8C-D11A43C5B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6" y="887376"/>
            <a:ext cx="3724963" cy="248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A28009-FA28-7CB7-7C1A-F701B2ADD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5694" y="887376"/>
            <a:ext cx="4592688" cy="24807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1F78A8-4525-F102-40DB-0E2DA5BAB0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82"/>
          <a:stretch/>
        </p:blipFill>
        <p:spPr>
          <a:xfrm>
            <a:off x="4659729" y="3489903"/>
            <a:ext cx="4104618" cy="240194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CC200C8-DCD1-6F1A-57D1-59603CA54152}"/>
              </a:ext>
            </a:extLst>
          </p:cNvPr>
          <p:cNvCxnSpPr>
            <a:cxnSpLocks/>
          </p:cNvCxnSpPr>
          <p:nvPr/>
        </p:nvCxnSpPr>
        <p:spPr>
          <a:xfrm>
            <a:off x="4415694" y="5410200"/>
            <a:ext cx="466725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07BAB72-0CC1-22A3-74C2-E74F6989C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2868" y="5904463"/>
            <a:ext cx="4104618" cy="7655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08553F-FB7C-ADEE-87CE-87E4726C6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653" y="3517883"/>
            <a:ext cx="4066214" cy="237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6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A54953-ED62-7E83-1A4D-6AFB8104E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2400"/>
            <a:ext cx="64008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976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A66460-3150-839A-6D9A-55B1AC922DC5}"/>
              </a:ext>
            </a:extLst>
          </p:cNvPr>
          <p:cNvSpPr txBox="1"/>
          <p:nvPr/>
        </p:nvSpPr>
        <p:spPr>
          <a:xfrm>
            <a:off x="71181" y="202592"/>
            <a:ext cx="8853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Type address into </a:t>
            </a:r>
            <a:r>
              <a:rPr lang="en-US" sz="2400" dirty="0" err="1"/>
              <a:t>RiskFactor</a:t>
            </a:r>
            <a:r>
              <a:rPr lang="en-US" sz="2400" dirty="0"/>
              <a:t> (https://riskfactor.com)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96A7A7-75FF-29F7-4C26-C6AA39776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18" y="585873"/>
            <a:ext cx="8874174" cy="627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741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Take-Away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dirty="0"/>
              <a:t>  We need to move away from sole dependence on flawed 	historical data in assessing climate- and weather-related 	natural hazard risks and embrace advanced physical 	modeling techniques</a:t>
            </a:r>
          </a:p>
          <a:p>
            <a:pPr>
              <a:spcBef>
                <a:spcPts val="2000"/>
              </a:spcBef>
            </a:pPr>
            <a:r>
              <a:rPr lang="en-US" dirty="0"/>
              <a:t>  Government, the insurance industry, research laboratories, 	and institutions of higher education are crucial to this effort</a:t>
            </a:r>
          </a:p>
          <a:p>
            <a:pPr>
              <a:spcBef>
                <a:spcPts val="2000"/>
              </a:spcBef>
            </a:pPr>
            <a:r>
              <a:rPr lang="en-US" dirty="0"/>
              <a:t>  We can no longer regard climate change as a problem for the 	future; it has already tangibly affected important risks, e.g. 	Hurricane Harvey’s rainfall was ~3 times more likely in 	2017 than in 1970</a:t>
            </a:r>
          </a:p>
          <a:p>
            <a:pPr>
              <a:spcBef>
                <a:spcPts val="2000"/>
              </a:spcBef>
            </a:pPr>
            <a:r>
              <a:rPr lang="en-US" dirty="0"/>
              <a:t>  There is a large gap between current practice and what is 	possible and desirable.  Let’s fill it. </a:t>
            </a:r>
          </a:p>
        </p:txBody>
      </p:sp>
    </p:spTree>
    <p:extLst>
      <p:ext uri="{BB962C8B-B14F-4D97-AF65-F5344CB8AC3E}">
        <p14:creationId xmlns:p14="http://schemas.microsoft.com/office/powerpoint/2010/main" val="288761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D1026D-3239-7B95-0BE3-5EF0A2B1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13528"/>
            <a:ext cx="7886700" cy="1325563"/>
          </a:xfrm>
        </p:spPr>
        <p:txBody>
          <a:bodyPr/>
          <a:lstStyle/>
          <a:p>
            <a:r>
              <a:rPr lang="en-US" dirty="0"/>
              <a:t>Spare Slides</a:t>
            </a:r>
          </a:p>
        </p:txBody>
      </p:sp>
    </p:spTree>
    <p:extLst>
      <p:ext uri="{BB962C8B-B14F-4D97-AF65-F5344CB8AC3E}">
        <p14:creationId xmlns:p14="http://schemas.microsoft.com/office/powerpoint/2010/main" val="8744392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6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57250"/>
            <a:ext cx="2567173" cy="5143500"/>
            <a:chOff x="0" y="0"/>
            <a:chExt cx="1906255" cy="38193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6255" cy="3819308"/>
            </a:xfrm>
            <a:custGeom>
              <a:avLst/>
              <a:gdLst/>
              <a:ahLst/>
              <a:cxnLst/>
              <a:rect l="l" t="t" r="r" b="b"/>
              <a:pathLst>
                <a:path w="1906255" h="3819308">
                  <a:moveTo>
                    <a:pt x="0" y="0"/>
                  </a:moveTo>
                  <a:lnTo>
                    <a:pt x="1906255" y="0"/>
                  </a:lnTo>
                  <a:lnTo>
                    <a:pt x="1906255" y="3819308"/>
                  </a:lnTo>
                  <a:lnTo>
                    <a:pt x="0" y="3819308"/>
                  </a:lnTo>
                  <a:close/>
                </a:path>
              </a:pathLst>
            </a:custGeom>
            <a:solidFill>
              <a:srgbClr val="3E624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29650" y="5486400"/>
            <a:ext cx="514350" cy="51435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79843" y="1171069"/>
            <a:ext cx="6526083" cy="145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9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srgbClr val="FFF9F3"/>
                </a:solidFill>
                <a:effectLst/>
                <a:uLnTx/>
                <a:uFillTx/>
                <a:latin typeface="Open Sauce SemiBold Bold"/>
                <a:ea typeface="+mn-ea"/>
                <a:cs typeface="+mn-cs"/>
              </a:rPr>
              <a:t>CLIMATE</a:t>
            </a:r>
          </a:p>
          <a:p>
            <a:pPr marL="0" marR="0" lvl="0" indent="0" algn="l" defTabSz="457200" rtl="0" eaLnBrk="1" fontAlgn="auto" latinLnBrk="0" hangingPunct="1">
              <a:lnSpc>
                <a:spcPts val="39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srgbClr val="FFF9F3"/>
                </a:solidFill>
                <a:effectLst/>
                <a:uLnTx/>
                <a:uFillTx/>
                <a:latin typeface="Open Sauce SemiBold Bold"/>
                <a:ea typeface="+mn-ea"/>
                <a:cs typeface="+mn-cs"/>
              </a:rPr>
              <a:t>LITIGATION</a:t>
            </a:r>
          </a:p>
          <a:p>
            <a:pPr marL="0" marR="0" lvl="0" indent="0" algn="l" defTabSz="457200" rtl="0" eaLnBrk="1" fontAlgn="auto" latinLnBrk="0" hangingPunct="1">
              <a:lnSpc>
                <a:spcPts val="39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srgbClr val="FFF9F3"/>
                </a:solidFill>
                <a:effectLst/>
                <a:uLnTx/>
                <a:uFillTx/>
                <a:latin typeface="Open Sauce SemiBold Bold"/>
                <a:ea typeface="+mn-ea"/>
                <a:cs typeface="+mn-cs"/>
              </a:rPr>
              <a:t>TRENDS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9843" y="3000375"/>
            <a:ext cx="1813249" cy="78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9F3"/>
                </a:solidFill>
                <a:effectLst/>
                <a:uLnTx/>
                <a:uFillTx/>
                <a:latin typeface="Canva Sans"/>
                <a:ea typeface="+mn-ea"/>
                <a:cs typeface="+mn-cs"/>
              </a:rPr>
              <a:t>Currently 2,000+ U.S. climate cases </a:t>
            </a:r>
          </a:p>
          <a:p>
            <a: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9F3"/>
              </a:solidFill>
              <a:effectLst/>
              <a:uLnTx/>
              <a:uFillTx/>
              <a:latin typeface="Canva Sans"/>
              <a:ea typeface="+mn-ea"/>
              <a:cs typeface="+mn-cs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41151" y="1711146"/>
            <a:ext cx="6573279" cy="343570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567173" y="5127805"/>
            <a:ext cx="5767777" cy="44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1200" cap="none" spc="0" normalizeH="0" baseline="0" noProof="0">
                <a:ln>
                  <a:noFill/>
                </a:ln>
                <a:solidFill>
                  <a:srgbClr val="FFF9F3"/>
                </a:solidFill>
                <a:effectLst/>
                <a:uLnTx/>
                <a:uFillTx/>
                <a:latin typeface="Canva Sans Italics"/>
                <a:ea typeface="+mn-ea"/>
                <a:cs typeface="+mn-cs"/>
              </a:rPr>
              <a:t>Source: Joana Setzer &amp; Catherine Higham, Global Trends in Climate Change Litigation 9 (June 2022) (based on data from the Sabin Center and Climate Change Laws of the World databases)</a:t>
            </a:r>
          </a:p>
          <a:p>
            <a:pPr marL="0" marR="0" lvl="0" indent="0" algn="l" defTabSz="457200" rtl="0" eaLnBrk="1" fontAlgn="auto" latinLnBrk="0" hangingPunct="1">
              <a:lnSpc>
                <a:spcPts val="1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srgbClr val="FFF9F3"/>
              </a:solidFill>
              <a:effectLst/>
              <a:uLnTx/>
              <a:uFillTx/>
              <a:latin typeface="Canva Sans Italics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16A49-6138-B37D-F29A-73773A884837}"/>
              </a:ext>
            </a:extLst>
          </p:cNvPr>
          <p:cNvSpPr txBox="1"/>
          <p:nvPr/>
        </p:nvSpPr>
        <p:spPr>
          <a:xfrm>
            <a:off x="439711" y="6018919"/>
            <a:ext cx="5970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Sandra Thiam and Jarryd Page of the Climate Judiciary Project of the Environmental Law Institute</a:t>
            </a:r>
          </a:p>
        </p:txBody>
      </p:sp>
    </p:spTree>
    <p:extLst>
      <p:ext uri="{BB962C8B-B14F-4D97-AF65-F5344CB8AC3E}">
        <p14:creationId xmlns:p14="http://schemas.microsoft.com/office/powerpoint/2010/main" val="34933679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62949" y="1319213"/>
            <a:ext cx="4296381" cy="43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7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0" i="0" u="none" strike="noStrike" kern="1200" cap="none" spc="0" normalizeH="0" baseline="0" noProof="0">
                <a:ln>
                  <a:noFill/>
                </a:ln>
                <a:solidFill>
                  <a:srgbClr val="5D5340"/>
                </a:solidFill>
                <a:effectLst/>
                <a:uLnTx/>
                <a:uFillTx/>
                <a:latin typeface="Open Sauce SemiBold Bold"/>
                <a:ea typeface="+mn-ea"/>
                <a:cs typeface="+mn-cs"/>
              </a:rPr>
              <a:t>HURRICANE LITIGATION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09200" y="1319212"/>
            <a:ext cx="3988952" cy="4681537"/>
            <a:chOff x="0" y="0"/>
            <a:chExt cx="12804969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80000"/>
            </a:blip>
            <a:srcRect l="14990" r="14990"/>
            <a:stretch>
              <a:fillRect/>
            </a:stretch>
          </p:blipFill>
          <p:spPr>
            <a:xfrm>
              <a:off x="0" y="0"/>
              <a:ext cx="12804969" cy="1371600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4462949" y="2103041"/>
            <a:ext cx="3988952" cy="6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7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5D5340"/>
                </a:solidFill>
                <a:effectLst/>
                <a:uLnTx/>
                <a:uFillTx/>
                <a:latin typeface="Canva Sans"/>
                <a:ea typeface="+mn-ea"/>
                <a:cs typeface="+mn-cs"/>
              </a:rPr>
              <a:t>Litigation happens before (planning and preparation) and after (impacts)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62949" y="3467973"/>
            <a:ext cx="1473597" cy="316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7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>
                <a:ln>
                  <a:noFill/>
                </a:ln>
                <a:solidFill>
                  <a:srgbClr val="5D5340"/>
                </a:solidFill>
                <a:effectLst/>
                <a:uLnTx/>
                <a:uFillTx/>
                <a:latin typeface="Canva Sans"/>
                <a:ea typeface="+mn-ea"/>
                <a:cs typeface="+mn-cs"/>
              </a:rPr>
              <a:t>Can include: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72000" y="3996055"/>
            <a:ext cx="3529927" cy="151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0" marR="0" lvl="1" indent="-183515" algn="l" defTabSz="4572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5D5340"/>
                </a:solidFill>
                <a:effectLst/>
                <a:uLnTx/>
                <a:uFillTx/>
                <a:latin typeface="Open Sauce"/>
                <a:ea typeface="+mn-ea"/>
                <a:cs typeface="+mn-cs"/>
              </a:rPr>
              <a:t>Torts (negligence, nuisance, trespass)</a:t>
            </a:r>
          </a:p>
          <a:p>
            <a:pPr marL="367030" marR="0" lvl="1" indent="-183515" algn="l" defTabSz="4572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5D5340"/>
                </a:solidFill>
                <a:effectLst/>
                <a:uLnTx/>
                <a:uFillTx/>
                <a:latin typeface="Open Sauce"/>
                <a:ea typeface="+mn-ea"/>
                <a:cs typeface="+mn-cs"/>
              </a:rPr>
              <a:t>Zoning and land use</a:t>
            </a:r>
          </a:p>
          <a:p>
            <a:pPr marL="367030" marR="0" lvl="1" indent="-183515" algn="l" defTabSz="4572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5D5340"/>
                </a:solidFill>
                <a:effectLst/>
                <a:uLnTx/>
                <a:uFillTx/>
                <a:latin typeface="Open Sauce"/>
                <a:ea typeface="+mn-ea"/>
                <a:cs typeface="+mn-cs"/>
              </a:rPr>
              <a:t>Impact assessments</a:t>
            </a:r>
          </a:p>
          <a:p>
            <a:pPr marL="367030" marR="0" lvl="1" indent="-183515" algn="l" defTabSz="4572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5D5340"/>
                </a:solidFill>
                <a:effectLst/>
                <a:uLnTx/>
                <a:uFillTx/>
                <a:latin typeface="Open Sauce"/>
                <a:ea typeface="+mn-ea"/>
                <a:cs typeface="+mn-cs"/>
              </a:rPr>
              <a:t>Insurance claims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29650" y="5486400"/>
            <a:ext cx="514350" cy="514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07D0A3-7348-2FB3-A28D-F8BE496AB138}"/>
              </a:ext>
            </a:extLst>
          </p:cNvPr>
          <p:cNvSpPr txBox="1"/>
          <p:nvPr/>
        </p:nvSpPr>
        <p:spPr>
          <a:xfrm>
            <a:off x="1723504" y="6199178"/>
            <a:ext cx="5970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Sandra Thiam and Jarryd Page of the Climate Judiciary Project of the Environmental Law Institute</a:t>
            </a:r>
          </a:p>
        </p:txBody>
      </p:sp>
    </p:spTree>
    <p:extLst>
      <p:ext uri="{BB962C8B-B14F-4D97-AF65-F5344CB8AC3E}">
        <p14:creationId xmlns:p14="http://schemas.microsoft.com/office/powerpoint/2010/main" val="42045925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76901" y="4997032"/>
            <a:ext cx="514350" cy="5143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rcRect l="10000" r="10000"/>
          <a:stretch>
            <a:fillRect/>
          </a:stretch>
        </p:blipFill>
        <p:spPr>
          <a:xfrm>
            <a:off x="4879040" y="1328738"/>
            <a:ext cx="4264960" cy="355191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14350" y="1328738"/>
            <a:ext cx="4057650" cy="1345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453C2A"/>
                </a:solidFill>
                <a:effectLst/>
                <a:uLnTx/>
                <a:uFillTx/>
                <a:latin typeface="Open Sauce SemiBold"/>
                <a:ea typeface="+mn-ea"/>
                <a:cs typeface="+mn-cs"/>
              </a:rPr>
              <a:t>LEGAL ISSUES RELATED </a:t>
            </a:r>
          </a:p>
          <a:p>
            <a:pPr marL="0" marR="0" lvl="0" indent="0" algn="l" defTabSz="45720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453C2A"/>
                </a:solidFill>
                <a:effectLst/>
                <a:uLnTx/>
                <a:uFillTx/>
                <a:latin typeface="Open Sauce SemiBold"/>
                <a:ea typeface="+mn-ea"/>
                <a:cs typeface="+mn-cs"/>
              </a:rPr>
              <a:t>TO HURRICANES: </a:t>
            </a:r>
          </a:p>
          <a:p>
            <a:pPr marL="0" marR="0" lvl="0" indent="0" algn="l" defTabSz="45720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E624A"/>
                </a:solidFill>
                <a:effectLst/>
                <a:uLnTx/>
                <a:uFillTx/>
                <a:latin typeface="Open Sauce SemiBold Bold"/>
                <a:ea typeface="+mn-ea"/>
                <a:cs typeface="+mn-cs"/>
              </a:rPr>
              <a:t>INSURANCE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0321" y="3386138"/>
            <a:ext cx="4479750" cy="1742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marR="0" lvl="1" indent="-172720" algn="l" defTabSz="4572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53C2A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whether homeowners' insurance settlements with insurance companies for damages sustained in a hurricane were appropriate </a:t>
            </a:r>
          </a:p>
          <a:p>
            <a:pPr marL="647702" marR="0" lvl="2" indent="-215901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⚬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53C2A"/>
                </a:solidFill>
                <a:effectLst/>
                <a:uLnTx/>
                <a:uFillTx/>
                <a:latin typeface="Canva Sans"/>
                <a:ea typeface="+mn-ea"/>
                <a:cs typeface="+mn-cs"/>
              </a:rPr>
              <a:t>(class action following Hurricane Sandy) </a:t>
            </a:r>
          </a:p>
          <a:p>
            <a:pPr marL="0" marR="0" lvl="0" indent="0" algn="l" defTabSz="457200" rtl="0" eaLnBrk="1" fontAlgn="auto" latinLnBrk="0" hangingPunct="1">
              <a:lnSpc>
                <a:spcPts val="25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453C2A"/>
              </a:solidFill>
              <a:effectLst/>
              <a:uLnTx/>
              <a:uFillTx/>
              <a:latin typeface="Canva San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25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453C2A"/>
              </a:solidFill>
              <a:effectLst/>
              <a:uLnTx/>
              <a:uFillTx/>
              <a:latin typeface="Canva San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F830A1-55E5-A1C1-665E-17EA45F92C57}"/>
              </a:ext>
            </a:extLst>
          </p:cNvPr>
          <p:cNvSpPr txBox="1"/>
          <p:nvPr/>
        </p:nvSpPr>
        <p:spPr>
          <a:xfrm>
            <a:off x="340321" y="5841019"/>
            <a:ext cx="5970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Sandra Thiam and Jarryd Page of the Climate Judiciary Project of the Environmental Law Institute</a:t>
            </a:r>
          </a:p>
        </p:txBody>
      </p:sp>
    </p:spTree>
    <p:extLst>
      <p:ext uri="{BB962C8B-B14F-4D97-AF65-F5344CB8AC3E}">
        <p14:creationId xmlns:p14="http://schemas.microsoft.com/office/powerpoint/2010/main" val="3592609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810"/>
            <a:ext cx="8229600" cy="770391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Climate Risk is Dominated by Extreme Events: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5916"/>
            <a:ext cx="8229600" cy="1745341"/>
          </a:xfrm>
        </p:spPr>
        <p:txBody>
          <a:bodyPr/>
          <a:lstStyle/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Societies are usually well adapted to frequent events (&gt; 1/100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Societies are often poorly adapted to rare events (&lt; 1/100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Large cost increases result when &gt; 100-yr events become &lt; 100-yr events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71" y="2797811"/>
            <a:ext cx="6922039" cy="400380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259E73-E692-4D73-85EA-78370E75FB21}"/>
              </a:ext>
            </a:extLst>
          </p:cNvPr>
          <p:cNvCxnSpPr>
            <a:cxnSpLocks/>
          </p:cNvCxnSpPr>
          <p:nvPr/>
        </p:nvCxnSpPr>
        <p:spPr>
          <a:xfrm>
            <a:off x="4857750" y="4702629"/>
            <a:ext cx="0" cy="1583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61D370-8CBC-463F-8F80-AAE3D4349D24}"/>
              </a:ext>
            </a:extLst>
          </p:cNvPr>
          <p:cNvSpPr txBox="1"/>
          <p:nvPr/>
        </p:nvSpPr>
        <p:spPr>
          <a:xfrm>
            <a:off x="5045529" y="5617418"/>
            <a:ext cx="165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Largest slope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B0F412-01AD-4406-A6D1-B03107801F5D}"/>
              </a:ext>
            </a:extLst>
          </p:cNvPr>
          <p:cNvCxnSpPr/>
          <p:nvPr/>
        </p:nvCxnSpPr>
        <p:spPr>
          <a:xfrm flipH="1" flipV="1">
            <a:off x="4963886" y="5404757"/>
            <a:ext cx="718457" cy="3020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8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Records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44643"/>
            <a:ext cx="7886700" cy="3304871"/>
          </a:xfrm>
        </p:spPr>
        <p:txBody>
          <a:bodyPr/>
          <a:lstStyle/>
          <a:p>
            <a:r>
              <a:rPr lang="en-US" dirty="0"/>
              <a:t> Tropical cyclones:  ~&lt; 100 years of good records (U.S.)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Even if we had 1000 years of great records, </a:t>
            </a:r>
            <a:r>
              <a:rPr lang="en-US" b="1" i="1" dirty="0"/>
              <a:t>the past is no 	longer a good guide to the present</a:t>
            </a:r>
          </a:p>
          <a:p>
            <a:endParaRPr lang="en-US" dirty="0"/>
          </a:p>
          <a:p>
            <a:r>
              <a:rPr lang="en-US" dirty="0"/>
              <a:t>  We need to turn to physical models to get better estimates of 	current (and future) weather risks</a:t>
            </a:r>
          </a:p>
        </p:txBody>
      </p:sp>
    </p:spTree>
    <p:extLst>
      <p:ext uri="{BB962C8B-B14F-4D97-AF65-F5344CB8AC3E}">
        <p14:creationId xmlns:p14="http://schemas.microsoft.com/office/powerpoint/2010/main" val="359472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8E783-C3C2-0DE2-350E-9F767A555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1726"/>
            <a:ext cx="9144000" cy="4572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5159D3-B393-40E7-E032-E5A7001A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9911"/>
            <a:ext cx="7886700" cy="1325563"/>
          </a:xfrm>
        </p:spPr>
        <p:txBody>
          <a:bodyPr/>
          <a:lstStyle/>
          <a:p>
            <a:r>
              <a:rPr lang="en-US" dirty="0"/>
              <a:t>How can we bring physical modeling to bear on weather risk assessment?</a:t>
            </a:r>
          </a:p>
        </p:txBody>
      </p:sp>
    </p:spTree>
    <p:extLst>
      <p:ext uri="{BB962C8B-B14F-4D97-AF65-F5344CB8AC3E}">
        <p14:creationId xmlns:p14="http://schemas.microsoft.com/office/powerpoint/2010/main" val="879687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96" y="1533613"/>
            <a:ext cx="5086629" cy="50866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43A79E-D321-9444-0A6C-352E4185E7EA}"/>
              </a:ext>
            </a:extLst>
          </p:cNvPr>
          <p:cNvSpPr txBox="1">
            <a:spLocks/>
          </p:cNvSpPr>
          <p:nvPr/>
        </p:nvSpPr>
        <p:spPr>
          <a:xfrm>
            <a:off x="874246" y="237759"/>
            <a:ext cx="7886700" cy="103802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Global climate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odels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are far too coarse for purpose </a:t>
            </a:r>
          </a:p>
        </p:txBody>
      </p:sp>
    </p:spTree>
    <p:extLst>
      <p:ext uri="{BB962C8B-B14F-4D97-AF65-F5344CB8AC3E}">
        <p14:creationId xmlns:p14="http://schemas.microsoft.com/office/powerpoint/2010/main" val="470805592"/>
      </p:ext>
    </p:extLst>
  </p:cSld>
  <p:clrMapOvr>
    <a:masterClrMapping/>
  </p:clrMapOvr>
</p:sld>
</file>

<file path=ppt/theme/theme1.xml><?xml version="1.0" encoding="utf-8"?>
<a:theme xmlns:a="http://schemas.openxmlformats.org/drawingml/2006/main" name="1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iel2.potx" id="{250AC1EA-DA14-4220-9E36-111C7C5F504E}" vid="{0FB28C82-03FD-43C2-9C06-BBD8F4212DC3}"/>
    </a:ext>
  </a:extLst>
</a:theme>
</file>

<file path=ppt/theme/theme1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4.xml><?xml version="1.0" encoding="utf-8"?>
<a:theme xmlns:a="http://schemas.openxmlformats.org/drawingml/2006/main" name="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Ariel2</Template>
  <TotalTime>12294</TotalTime>
  <Words>2050</Words>
  <Application>Microsoft Office PowerPoint</Application>
  <PresentationFormat>On-screen Show (4:3)</PresentationFormat>
  <Paragraphs>190</Paragraphs>
  <Slides>58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58</vt:i4>
      </vt:variant>
    </vt:vector>
  </HeadingPairs>
  <TitlesOfParts>
    <vt:vector size="83" baseType="lpstr">
      <vt:lpstr>Arial</vt:lpstr>
      <vt:lpstr>Calibri</vt:lpstr>
      <vt:lpstr>Calibri Light</vt:lpstr>
      <vt:lpstr>Canva Sans</vt:lpstr>
      <vt:lpstr>Canva Sans Bold</vt:lpstr>
      <vt:lpstr>Canva Sans Italics</vt:lpstr>
      <vt:lpstr>Open Sauce</vt:lpstr>
      <vt:lpstr>Open Sauce SemiBold</vt:lpstr>
      <vt:lpstr>Open Sauce SemiBold Bold</vt:lpstr>
      <vt:lpstr>1_Ariel</vt:lpstr>
      <vt:lpstr>2_Office Theme</vt:lpstr>
      <vt:lpstr>8_Office Theme</vt:lpstr>
      <vt:lpstr>Ariel</vt:lpstr>
      <vt:lpstr>9_Office Theme</vt:lpstr>
      <vt:lpstr>5_Office Theme</vt:lpstr>
      <vt:lpstr>6_Office Theme</vt:lpstr>
      <vt:lpstr>7_Office Theme</vt:lpstr>
      <vt:lpstr>10_Office Theme</vt:lpstr>
      <vt:lpstr>4_Office Theme</vt:lpstr>
      <vt:lpstr>3_Office Theme</vt:lpstr>
      <vt:lpstr>12_Office Theme</vt:lpstr>
      <vt:lpstr>Office Theme</vt:lpstr>
      <vt:lpstr>1_Office Theme</vt:lpstr>
      <vt:lpstr>11_Office Theme</vt:lpstr>
      <vt:lpstr>Default Design</vt:lpstr>
      <vt:lpstr> The Challenge of Estimating Long-term Tropical Cyclone Risk </vt:lpstr>
      <vt:lpstr>Flawed Basis of Current Risk Modeling</vt:lpstr>
      <vt:lpstr>PowerPoint Presentation</vt:lpstr>
      <vt:lpstr>Procedure</vt:lpstr>
      <vt:lpstr>Example:</vt:lpstr>
      <vt:lpstr>Why Climate Risk is Dominated by Extreme Events:</vt:lpstr>
      <vt:lpstr>Historical Records</vt:lpstr>
      <vt:lpstr>How can we bring physical modeling to bear on weather risk assessment?</vt:lpstr>
      <vt:lpstr>PowerPoint Presentation</vt:lpstr>
      <vt:lpstr>PowerPoint Presentation</vt:lpstr>
      <vt:lpstr>Numerical convergence in an axisymmetric, nonhydrostatic model (Rotunno and Emanuel, 1987)</vt:lpstr>
      <vt:lpstr>Using Physics to Assess Hurricane Risk (Downscaling)</vt:lpstr>
      <vt:lpstr>Risk Assessment Approach: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Cumulative Distribution of Storm Lifetime Peak Wind Speed, with Sample of 1755 Synthetic Tracks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Projected Trend Over 21st Century: GFDL model under RCP 8.5 </vt:lpstr>
      <vt:lpstr>PowerPoint Presentation</vt:lpstr>
      <vt:lpstr>PowerPoint Presentation</vt:lpstr>
      <vt:lpstr>PowerPoint Presentation</vt:lpstr>
      <vt:lpstr>PowerPoint Presentation</vt:lpstr>
      <vt:lpstr>U.S. Hurricane Fatalities, 1963-2022</vt:lpstr>
      <vt:lpstr>Predicting Rainfall</vt:lpstr>
      <vt:lpstr>Basic strategy: Reconstruct time-evolving  2-D wind field by fitting a canonical radial wind profile to predicted values of Vmax and rmax and adding a constant background wind. Allow resulting vortex to interact with background wind shear and thermodynamic fields.</vt:lpstr>
      <vt:lpstr>Testing the Algorithm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Yokohama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synthetic tracks to estimate current and future TC economic risk  Procedure:</vt:lpstr>
      <vt:lpstr>PowerPoint Presentation</vt:lpstr>
      <vt:lpstr>Making Risk Personal:  All Climate Change is Local!</vt:lpstr>
      <vt:lpstr>PowerPoint Presentation</vt:lpstr>
      <vt:lpstr>PowerPoint Presentation</vt:lpstr>
      <vt:lpstr>PowerPoint Presentation</vt:lpstr>
      <vt:lpstr>Take-Away Points</vt:lpstr>
      <vt:lpstr>Spare Slides</vt:lpstr>
      <vt:lpstr>PowerPoint Presentation</vt:lpstr>
      <vt:lpstr>PowerPoint Presentation</vt:lpstr>
      <vt:lpstr>PowerPoint Presentation</vt:lpstr>
    </vt:vector>
  </TitlesOfParts>
  <Company>Massachusetts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Hurricanes Harvey and Irma Portend?</dc:title>
  <dc:creator>Kerry Emanuel</dc:creator>
  <cp:lastModifiedBy>Kerry</cp:lastModifiedBy>
  <cp:revision>178</cp:revision>
  <dcterms:created xsi:type="dcterms:W3CDTF">2017-09-18T11:10:14Z</dcterms:created>
  <dcterms:modified xsi:type="dcterms:W3CDTF">2023-11-07T21:14:59Z</dcterms:modified>
</cp:coreProperties>
</file>