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9" r:id="rId5"/>
    <p:sldMasterId id="2147483711" r:id="rId6"/>
    <p:sldMasterId id="2147483724" r:id="rId7"/>
    <p:sldMasterId id="2147483835" r:id="rId8"/>
    <p:sldMasterId id="2147483847" r:id="rId9"/>
    <p:sldMasterId id="2147483889" r:id="rId10"/>
  </p:sldMasterIdLst>
  <p:notesMasterIdLst>
    <p:notesMasterId r:id="rId64"/>
  </p:notesMasterIdLst>
  <p:sldIdLst>
    <p:sldId id="257" r:id="rId11"/>
    <p:sldId id="346" r:id="rId12"/>
    <p:sldId id="355" r:id="rId13"/>
    <p:sldId id="356" r:id="rId14"/>
    <p:sldId id="357" r:id="rId15"/>
    <p:sldId id="417" r:id="rId16"/>
    <p:sldId id="416" r:id="rId17"/>
    <p:sldId id="418" r:id="rId18"/>
    <p:sldId id="421" r:id="rId19"/>
    <p:sldId id="438" r:id="rId20"/>
    <p:sldId id="439" r:id="rId21"/>
    <p:sldId id="440" r:id="rId22"/>
    <p:sldId id="441" r:id="rId23"/>
    <p:sldId id="442" r:id="rId24"/>
    <p:sldId id="443" r:id="rId25"/>
    <p:sldId id="359" r:id="rId26"/>
    <p:sldId id="386" r:id="rId27"/>
    <p:sldId id="387" r:id="rId28"/>
    <p:sldId id="437" r:id="rId29"/>
    <p:sldId id="392" r:id="rId30"/>
    <p:sldId id="383" r:id="rId31"/>
    <p:sldId id="384" r:id="rId32"/>
    <p:sldId id="385" r:id="rId33"/>
    <p:sldId id="388" r:id="rId34"/>
    <p:sldId id="415" r:id="rId35"/>
    <p:sldId id="414" r:id="rId36"/>
    <p:sldId id="390" r:id="rId37"/>
    <p:sldId id="391" r:id="rId38"/>
    <p:sldId id="393" r:id="rId39"/>
    <p:sldId id="396" r:id="rId40"/>
    <p:sldId id="422" r:id="rId41"/>
    <p:sldId id="423" r:id="rId42"/>
    <p:sldId id="419" r:id="rId43"/>
    <p:sldId id="424" r:id="rId44"/>
    <p:sldId id="425" r:id="rId45"/>
    <p:sldId id="426" r:id="rId46"/>
    <p:sldId id="427" r:id="rId47"/>
    <p:sldId id="428" r:id="rId48"/>
    <p:sldId id="433" r:id="rId49"/>
    <p:sldId id="429" r:id="rId50"/>
    <p:sldId id="430" r:id="rId51"/>
    <p:sldId id="431" r:id="rId52"/>
    <p:sldId id="432" r:id="rId53"/>
    <p:sldId id="434" r:id="rId54"/>
    <p:sldId id="394" r:id="rId55"/>
    <p:sldId id="399" r:id="rId56"/>
    <p:sldId id="410" r:id="rId57"/>
    <p:sldId id="400" r:id="rId58"/>
    <p:sldId id="409" r:id="rId59"/>
    <p:sldId id="444" r:id="rId60"/>
    <p:sldId id="445" r:id="rId61"/>
    <p:sldId id="319" r:id="rId62"/>
    <p:sldId id="413"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131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B2D5A-5505-44F3-8BCF-DF515C43B093}" type="datetimeFigureOut">
              <a:rPr lang="en-US" smtClean="0"/>
              <a:t>8/31/2016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76037-74D5-460B-B47B-D8AE4C61C640}" type="slidenum">
              <a:rPr lang="en-US" smtClean="0"/>
              <a:t>‹#›</a:t>
            </a:fld>
            <a:endParaRPr lang="en-US"/>
          </a:p>
        </p:txBody>
      </p:sp>
    </p:spTree>
    <p:extLst>
      <p:ext uri="{BB962C8B-B14F-4D97-AF65-F5344CB8AC3E}">
        <p14:creationId xmlns:p14="http://schemas.microsoft.com/office/powerpoint/2010/main" val="999088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6A47A-98FF-4535-B6E5-9BB9E31D6D7F}" type="slidenum">
              <a:rPr lang="en-US">
                <a:solidFill>
                  <a:prstClr val="black"/>
                </a:solidFill>
              </a:rPr>
              <a:pPr/>
              <a:t>5</a:t>
            </a:fld>
            <a:endParaRPr lang="en-US">
              <a:solidFill>
                <a:prstClr val="black"/>
              </a:solidFill>
            </a:endParaRPr>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r>
              <a:rPr lang="en-US"/>
              <a:t>This graph shows the average number of tropical cyclones per month in the northern and southern hemispheres.  Hurricanes tend to follow the sun, peaking in the summer and autumn and all but vanishing during the early spring.  Typhoons can develop over the western North Pacific during any month of the year, but they are rare in the winter.</a:t>
            </a:r>
          </a:p>
          <a:p>
            <a:endParaRPr lang="en-US"/>
          </a:p>
          <a:p>
            <a:r>
              <a:rPr lang="en-US"/>
              <a:t>Image is copyrighted 2005 by Oxford University Press.  </a:t>
            </a:r>
          </a:p>
          <a:p>
            <a:endParaRPr lang="en-US"/>
          </a:p>
          <a:p>
            <a:r>
              <a:rPr lang="en-US"/>
              <a:t>Image and description from “Divine Wind: The History and Science of Hurricanes”, Kerry Emanuel, 2005, Oxford University Press, 296 p.</a:t>
            </a:r>
          </a:p>
          <a:p>
            <a:endParaRPr lang="en-US"/>
          </a:p>
        </p:txBody>
      </p:sp>
    </p:spTree>
    <p:extLst>
      <p:ext uri="{BB962C8B-B14F-4D97-AF65-F5344CB8AC3E}">
        <p14:creationId xmlns:p14="http://schemas.microsoft.com/office/powerpoint/2010/main" val="4061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hangingPunct="0"/>
            <a:r>
              <a:rPr lang="en-US" b="1" dirty="0" smtClean="0"/>
              <a:t>Given the storm wind and pressure fields</a:t>
            </a:r>
            <a:r>
              <a:rPr lang="en-US" b="1" baseline="0" dirty="0" smtClean="0"/>
              <a:t> (which is estimated from the Holland parametric pressure model) we can simulate the surge</a:t>
            </a:r>
            <a:r>
              <a:rPr lang="en-US" baseline="0" dirty="0" smtClean="0"/>
              <a:t>. </a:t>
            </a:r>
            <a:r>
              <a:rPr lang="en-US" dirty="0" smtClean="0"/>
              <a:t>Surge simulations with high resolution are computationally intensive, so to make it possible to simulate accurate surges for our large synthetic storm sets, we apply the two hydrodynamic models </a:t>
            </a:r>
            <a:r>
              <a:rPr lang="en-US" b="1" i="0" dirty="0" smtClean="0"/>
              <a:t>with</a:t>
            </a:r>
            <a:r>
              <a:rPr lang="en-US" dirty="0" smtClean="0"/>
              <a:t> girds of</a:t>
            </a:r>
            <a:r>
              <a:rPr lang="en-US" baseline="0" dirty="0" smtClean="0"/>
              <a:t> </a:t>
            </a:r>
            <a:r>
              <a:rPr lang="en-US" dirty="0" smtClean="0"/>
              <a:t>various resolutions in such a way that the main computational effort is concentrated on the storms that determine the risk. First, we </a:t>
            </a:r>
            <a:r>
              <a:rPr lang="en-US" b="1" dirty="0" smtClean="0"/>
              <a:t>apply</a:t>
            </a:r>
            <a:r>
              <a:rPr lang="en-US" dirty="0" smtClean="0"/>
              <a:t> the SLOSH model, </a:t>
            </a:r>
            <a:r>
              <a:rPr lang="en-US" b="1" dirty="0" smtClean="0"/>
              <a:t>using</a:t>
            </a:r>
            <a:r>
              <a:rPr lang="en-US" dirty="0" smtClean="0"/>
              <a:t> a mesh with resolution of about 1 km around NYC</a:t>
            </a:r>
            <a:r>
              <a:rPr lang="en-US" baseline="0" dirty="0" smtClean="0"/>
              <a:t> to simulate the surges for all storms and </a:t>
            </a:r>
            <a:r>
              <a:rPr lang="en-US" dirty="0" smtClean="0"/>
              <a:t>select the storms that have return periods, in terms of the surge height at the Battery, greater than 10 years.</a:t>
            </a:r>
            <a:r>
              <a:rPr lang="en-US" baseline="0" dirty="0" smtClean="0"/>
              <a:t> </a:t>
            </a:r>
            <a:r>
              <a:rPr lang="en-US" dirty="0" smtClean="0"/>
              <a:t>Second, we apply the ADCIRC simulation, using a grid mesh with resolution of ~100 m around NYC, to each of the selected storms. Then, we apply another ADCIRC mesh with resolution as high as ~10 m around NYC, for a set of the most extreme events, to check if the resolution of our ADCIRC grid is sufficient and if needed to make statistical correction to the results. </a:t>
            </a:r>
          </a:p>
        </p:txBody>
      </p:sp>
      <p:sp>
        <p:nvSpPr>
          <p:cNvPr id="4" name="Slide Number Placeholder 3"/>
          <p:cNvSpPr>
            <a:spLocks noGrp="1"/>
          </p:cNvSpPr>
          <p:nvPr>
            <p:ph type="sldNum" sz="quarter" idx="5"/>
          </p:nvPr>
        </p:nvSpPr>
        <p:spPr/>
        <p:txBody>
          <a:bodyPr/>
          <a:lstStyle/>
          <a:p>
            <a:pPr>
              <a:defRPr/>
            </a:pPr>
            <a:fld id="{48511654-4369-45EB-86A2-08ADE9C5ADC8}" type="slidenum">
              <a:rPr lang="en-US">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192782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B81912-4841-46DA-A69A-E6B03BB04632}" type="slidenum">
              <a:rPr lang="en-US" smtClean="0">
                <a:solidFill>
                  <a:prstClr val="black"/>
                </a:solidFill>
              </a:rPr>
              <a:pPr fontAlgn="base">
                <a:spcBef>
                  <a:spcPct val="0"/>
                </a:spcBef>
                <a:spcAft>
                  <a:spcPct val="0"/>
                </a:spcAft>
                <a:defRPr/>
              </a:pPr>
              <a:t>41</a:t>
            </a:fld>
            <a:endParaRPr lang="en-US" smtClean="0">
              <a:solidFill>
                <a:prstClr val="black"/>
              </a:solidFill>
            </a:endParaRPr>
          </a:p>
        </p:txBody>
      </p:sp>
    </p:spTree>
    <p:extLst>
      <p:ext uri="{BB962C8B-B14F-4D97-AF65-F5344CB8AC3E}">
        <p14:creationId xmlns:p14="http://schemas.microsoft.com/office/powerpoint/2010/main" val="879336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37"/>
            <a:r>
              <a:rPr lang="en-US" dirty="0" smtClean="0"/>
              <a:t>Then we calculate the flood height</a:t>
            </a:r>
            <a:r>
              <a:rPr lang="en-US" baseline="0" dirty="0" smtClean="0"/>
              <a:t> (including surge, tide, and sea level rise) return level for the four climate models, </a:t>
            </a:r>
            <a:r>
              <a:rPr lang="en-US" b="1" baseline="0" dirty="0" smtClean="0"/>
              <a:t>assuming a sea level rise of 1 m for the future climate, for the Battery, NYC. These results show that the</a:t>
            </a:r>
            <a:r>
              <a:rPr lang="en-US" b="1" dirty="0" smtClean="0"/>
              <a:t> combined effects of storm climatology change and sea level rise will greatly shorten the flood return periods for NYC </a:t>
            </a:r>
            <a:r>
              <a:rPr lang="en-US" dirty="0" smtClean="0"/>
              <a:t>and, </a:t>
            </a:r>
            <a:r>
              <a:rPr lang="en-US" b="1" dirty="0" smtClean="0"/>
              <a:t>by the end of the century, the current 100-year surge flooding</a:t>
            </a:r>
            <a:r>
              <a:rPr lang="en-US" b="1" baseline="0" dirty="0" smtClean="0"/>
              <a:t> </a:t>
            </a:r>
            <a:r>
              <a:rPr lang="en-US" b="1" dirty="0" smtClean="0"/>
              <a:t>may happen less than every 30 years, with CNRM and GFDL prediction to be less than 10 years, and the 500-year flooding</a:t>
            </a:r>
            <a:r>
              <a:rPr lang="en-US" b="1" baseline="0" dirty="0" smtClean="0"/>
              <a:t> </a:t>
            </a:r>
            <a:r>
              <a:rPr lang="en-US" b="1" dirty="0" smtClean="0"/>
              <a:t>may happen</a:t>
            </a:r>
            <a:r>
              <a:rPr lang="en-US" b="1" baseline="0" dirty="0" smtClean="0"/>
              <a:t> less than every 200 </a:t>
            </a:r>
            <a:r>
              <a:rPr lang="en-US" b="1" dirty="0" smtClean="0"/>
              <a:t>years, with the CNRM and GFDL</a:t>
            </a:r>
            <a:r>
              <a:rPr lang="en-US" b="1" baseline="0" dirty="0" smtClean="0"/>
              <a:t> </a:t>
            </a:r>
            <a:r>
              <a:rPr lang="en-US" b="1" dirty="0" smtClean="0"/>
              <a:t>prediction to be 20-30 years.</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2A594956-6309-4243-A217-ECC73A5B4E6C}" type="slidenum">
              <a:rPr lang="en-US">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3739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as the previous slide but also showing</a:t>
            </a:r>
            <a:r>
              <a:rPr lang="en-US" baseline="0" dirty="0" smtClean="0"/>
              <a:t> the hurricane power dissipation derived from (supposedly faulty) historical archives, in red. </a:t>
            </a:r>
            <a:endParaRPr lang="en-US" dirty="0"/>
          </a:p>
        </p:txBody>
      </p:sp>
      <p:sp>
        <p:nvSpPr>
          <p:cNvPr id="4" name="Slide Number Placeholder 3"/>
          <p:cNvSpPr>
            <a:spLocks noGrp="1"/>
          </p:cNvSpPr>
          <p:nvPr>
            <p:ph type="sldNum" sz="quarter" idx="10"/>
          </p:nvPr>
        </p:nvSpPr>
        <p:spPr/>
        <p:txBody>
          <a:bodyPr/>
          <a:lstStyle/>
          <a:p>
            <a:fld id="{8CC4295F-30F9-4437-A851-35C93FC525F8}"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77644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Same as the previous slide but also showing</a:t>
            </a:r>
            <a:r>
              <a:rPr lang="en-US" baseline="0" dirty="0" smtClean="0"/>
              <a:t> the hurricane power dissipation derived from (supposedly faulty) historical archives, in red. </a:t>
            </a:r>
            <a:endParaRPr lang="en-US" dirty="0"/>
          </a:p>
        </p:txBody>
      </p:sp>
      <p:sp>
        <p:nvSpPr>
          <p:cNvPr id="4" name="Slide Number Placeholder 3"/>
          <p:cNvSpPr>
            <a:spLocks noGrp="1"/>
          </p:cNvSpPr>
          <p:nvPr>
            <p:ph type="sldNum" sz="quarter" idx="10"/>
          </p:nvPr>
        </p:nvSpPr>
        <p:spPr/>
        <p:txBody>
          <a:bodyPr/>
          <a:lstStyle/>
          <a:p>
            <a:fld id="{8CC4295F-30F9-4437-A851-35C93FC525F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736449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fontAlgn="base">
              <a:spcBef>
                <a:spcPct val="0"/>
              </a:spcBef>
              <a:spcAft>
                <a:spcPct val="0"/>
              </a:spcAft>
            </a:pPr>
            <a:fld id="{8A7DBC0E-4039-496B-B1BC-21BB046D259F}" type="slidenum">
              <a:rPr lang="en-US" sz="1200">
                <a:solidFill>
                  <a:prstClr val="black"/>
                </a:solidFill>
                <a:latin typeface="Arial" charset="0"/>
                <a:cs typeface="Arial" charset="0"/>
              </a:rPr>
              <a:pPr algn="r" fontAlgn="base">
                <a:spcBef>
                  <a:spcPct val="0"/>
                </a:spcBef>
                <a:spcAft>
                  <a:spcPct val="0"/>
                </a:spcAft>
              </a:pPr>
              <a:t>17</a:t>
            </a:fld>
            <a:endParaRPr lang="en-US" sz="1200">
              <a:solidFill>
                <a:prstClr val="black"/>
              </a:solidFill>
              <a:latin typeface="Arial" charset="0"/>
              <a:cs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47486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8057D53C-E5EE-4427-9D05-A003EF1B1412}" type="slidenum">
              <a:rPr lang="en-US">
                <a:solidFill>
                  <a:prstClr val="black"/>
                </a:solidFill>
              </a:rPr>
              <a:pPr/>
              <a:t>26</a:t>
            </a:fld>
            <a:endParaRPr lang="en-US">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30721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A9CAC2-4A9C-4B14-8E39-3861C45665CD}" type="slidenum">
              <a:rPr lang="en-US" smtClean="0">
                <a:solidFill>
                  <a:prstClr val="black"/>
                </a:solidFill>
                <a:latin typeface="Arial" charset="0"/>
              </a:rPr>
              <a:pPr fontAlgn="base">
                <a:spcBef>
                  <a:spcPct val="0"/>
                </a:spcBef>
                <a:spcAft>
                  <a:spcPct val="0"/>
                </a:spcAft>
              </a:pPr>
              <a:t>31</a:t>
            </a:fld>
            <a:endParaRPr lang="en-US" smtClean="0">
              <a:solidFill>
                <a:prstClr val="black"/>
              </a:solidFill>
              <a:latin typeface="Arial"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charset="0"/>
            </a:endParaRPr>
          </a:p>
        </p:txBody>
      </p:sp>
    </p:spTree>
    <p:extLst>
      <p:ext uri="{BB962C8B-B14F-4D97-AF65-F5344CB8AC3E}">
        <p14:creationId xmlns:p14="http://schemas.microsoft.com/office/powerpoint/2010/main" val="4127031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0ACDF2F-F273-42A2-BFEB-EE725052766C}" type="slidenum">
              <a:rPr lang="en-US" smtClean="0">
                <a:solidFill>
                  <a:prstClr val="black"/>
                </a:solidFill>
              </a:rPr>
              <a:pPr/>
              <a:t>32</a:t>
            </a:fld>
            <a:endParaRPr lang="en-US" smtClean="0">
              <a:solidFill>
                <a:prstClr val="black"/>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1170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42CEA78-20DE-43D3-81D0-F7FD35B7935D}" type="slidenum">
              <a:rPr lang="en-US" smtClean="0">
                <a:solidFill>
                  <a:prstClr val="black"/>
                </a:solidFill>
              </a:rPr>
              <a:pPr/>
              <a:t>33</a:t>
            </a:fld>
            <a:endParaRPr lang="en-US" smtClean="0">
              <a:solidFill>
                <a:prstClr val="black"/>
              </a:solidFill>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89779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3C9E16-4896-432B-B748-73A674FB1E29}" type="slidenum">
              <a:rPr lang="en-US" smtClean="0">
                <a:solidFill>
                  <a:prstClr val="black"/>
                </a:solidFill>
              </a:rPr>
              <a:pPr fontAlgn="base">
                <a:spcBef>
                  <a:spcPct val="0"/>
                </a:spcBef>
                <a:spcAft>
                  <a:spcPct val="0"/>
                </a:spcAft>
                <a:defRPr/>
              </a:pPr>
              <a:t>36</a:t>
            </a:fld>
            <a:endParaRPr lang="en-US" smtClean="0">
              <a:solidFill>
                <a:prstClr val="black"/>
              </a:solidFill>
            </a:endParaRPr>
          </a:p>
        </p:txBody>
      </p:sp>
    </p:spTree>
    <p:extLst>
      <p:ext uri="{BB962C8B-B14F-4D97-AF65-F5344CB8AC3E}">
        <p14:creationId xmlns:p14="http://schemas.microsoft.com/office/powerpoint/2010/main" val="3392593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0D58AF5-E919-42BF-A78C-E745DB2E1E51}" type="datetimeFigureOut">
              <a:rPr lang="en-US">
                <a:solidFill>
                  <a:prstClr val="black">
                    <a:tint val="75000"/>
                  </a:prstClr>
                </a:solidFill>
              </a:rPr>
              <a:pPr>
                <a:defRPr/>
              </a:pPr>
              <a:t>8/31/2016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086EF60-FEB5-4358-A6C7-74E06A7E69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675358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542BED0-CE82-454F-A8C3-9352E5E2F821}" type="datetimeFigureOut">
              <a:rPr lang="en-US">
                <a:solidFill>
                  <a:prstClr val="black">
                    <a:tint val="75000"/>
                  </a:prstClr>
                </a:solidFill>
              </a:rPr>
              <a:pPr>
                <a:defRPr/>
              </a:pPr>
              <a:t>8/31/2016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935FAE3-A581-4149-97B5-D058D5D416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31708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113763C-EA35-439D-AD10-6773E91E264C}" type="datetimeFigureOut">
              <a:rPr lang="en-US">
                <a:solidFill>
                  <a:prstClr val="black">
                    <a:tint val="75000"/>
                  </a:prstClr>
                </a:solidFill>
              </a:rPr>
              <a:pPr>
                <a:def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FE6495-8BFB-4153-AED0-6E52BBB837C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14282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6055A7-1592-4784-B2F0-5E175E027D5C}" type="datetimeFigureOut">
              <a:rPr lang="en-US">
                <a:solidFill>
                  <a:prstClr val="black">
                    <a:tint val="75000"/>
                  </a:prstClr>
                </a:solidFill>
              </a:rPr>
              <a:pPr>
                <a:def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E02ACD9-7138-42E9-A33C-1CA5CB4B9E3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96307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D49BABF-F942-45AC-A6B0-B4B9C94602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94692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34D97CE4-62F4-4FC4-B0D2-F260BD3EAC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26660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5460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011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86687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047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B34139-B77C-4CAA-AC7A-8E30897225B7}" type="datetimeFigureOut">
              <a:rPr lang="en-US" smtClean="0">
                <a:solidFill>
                  <a:prstClr val="black">
                    <a:tint val="75000"/>
                  </a:prstClr>
                </a:solidFill>
              </a:rPr>
              <a:pPr/>
              <a:t>8/31/2016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11963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B34139-B77C-4CAA-AC7A-8E30897225B7}" type="datetimeFigureOut">
              <a:rPr lang="en-US" smtClean="0">
                <a:solidFill>
                  <a:prstClr val="black">
                    <a:tint val="75000"/>
                  </a:prstClr>
                </a:solidFill>
              </a:rPr>
              <a:pPr/>
              <a:t>8/31/2016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9950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B34139-B77C-4CAA-AC7A-8E30897225B7}" type="datetimeFigureOut">
              <a:rPr lang="en-US" smtClean="0">
                <a:solidFill>
                  <a:prstClr val="black">
                    <a:tint val="75000"/>
                  </a:prstClr>
                </a:solidFill>
              </a:rPr>
              <a:pPr/>
              <a:t>8/31/2016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819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0173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B34139-B77C-4CAA-AC7A-8E30897225B7}"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3085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1829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B34139-B77C-4CAA-AC7A-8E30897225B7}"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0212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79101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871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915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886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78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022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958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069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393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743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799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8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685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818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145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7402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F1DECC-25E8-4336-8E25-4D6A729A299B}" type="datetimeFigureOut">
              <a:rPr lang="en-US" smtClean="0">
                <a:solidFill>
                  <a:prstClr val="black">
                    <a:tint val="75000"/>
                  </a:prstClr>
                </a:solidFill>
              </a:rPr>
              <a:pPr/>
              <a:t>8/31/2016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918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F1DECC-25E8-4336-8E25-4D6A729A299B}" type="datetimeFigureOut">
              <a:rPr lang="en-US" smtClean="0">
                <a:solidFill>
                  <a:prstClr val="black">
                    <a:tint val="75000"/>
                  </a:prstClr>
                </a:solidFill>
              </a:rPr>
              <a:pPr/>
              <a:t>8/31/2016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352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1DECC-25E8-4336-8E25-4D6A729A299B}" type="datetimeFigureOut">
              <a:rPr lang="en-US" smtClean="0">
                <a:solidFill>
                  <a:prstClr val="black">
                    <a:tint val="75000"/>
                  </a:prstClr>
                </a:solidFill>
              </a:rPr>
              <a:pPr/>
              <a:t>8/31/2016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4523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8/31/2016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511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F1DECC-25E8-4336-8E25-4D6A729A299B}"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064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842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1DECC-25E8-4336-8E25-4D6A729A299B}"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827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8ADF67A3-E60F-40FF-A7DC-03DE7CE6A6E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794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70E8A08-ABF8-4EE6-BBF5-13A29E2C07D4}" type="datetimeFigureOut">
              <a:rPr lang="en-US">
                <a:solidFill>
                  <a:prstClr val="black">
                    <a:tint val="75000"/>
                  </a:prstClr>
                </a:solidFill>
              </a:rPr>
              <a:pPr>
                <a:def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F7967A-4208-4CCB-BE70-D504D25DC1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8330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AD45EF-41AF-4B89-A1F2-858EEB91C287}" type="datetimeFigureOut">
              <a:rPr lang="en-US">
                <a:solidFill>
                  <a:prstClr val="black">
                    <a:tint val="75000"/>
                  </a:prstClr>
                </a:solidFill>
              </a:rPr>
              <a:pPr>
                <a:def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CADC03-3525-42E6-8E81-CD65FAACA2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1146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87B464-C855-4106-B044-83714F5B001B}" type="datetimeFigureOut">
              <a:rPr lang="en-US">
                <a:solidFill>
                  <a:prstClr val="black">
                    <a:tint val="75000"/>
                  </a:prstClr>
                </a:solidFill>
              </a:rPr>
              <a:pPr>
                <a:def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D65033-4078-4342-BC08-CBAC01CA18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5314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50EDC1C-705E-478A-B28C-655FAB10D802}" type="datetimeFigureOut">
              <a:rPr lang="en-US">
                <a:solidFill>
                  <a:prstClr val="black">
                    <a:tint val="75000"/>
                  </a:prstClr>
                </a:solidFill>
              </a:rPr>
              <a:pPr>
                <a:defRPr/>
              </a:pPr>
              <a:t>8/31/2016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D4A49A7-FCEC-4A71-985F-101EA0B1D9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4145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33C21E-0398-4E89-B501-01219F3D0F1F}" type="datetimeFigureOut">
              <a:rPr lang="en-US">
                <a:solidFill>
                  <a:prstClr val="black">
                    <a:tint val="75000"/>
                  </a:prstClr>
                </a:solidFill>
              </a:rPr>
              <a:pPr>
                <a:defRPr/>
              </a:pPr>
              <a:t>8/31/2016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4D7D667-D4E9-441F-AB18-9BCEFFD52F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2211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t>8/31/2016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110C56D-7FC8-4991-9BFA-594AE38A5619}" type="datetimeFigureOut">
              <a:rPr lang="en-US">
                <a:solidFill>
                  <a:prstClr val="black">
                    <a:tint val="75000"/>
                  </a:prstClr>
                </a:solidFill>
              </a:rPr>
              <a:pPr>
                <a:defRPr/>
              </a:pPr>
              <a:t>8/31/2016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F34EC1F-6B94-429B-8A5E-00FFFF9ADB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5327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9F031C-4021-4A6A-903A-C098C7631CE9}" type="datetimeFigureOut">
              <a:rPr lang="en-US">
                <a:solidFill>
                  <a:prstClr val="black">
                    <a:tint val="75000"/>
                  </a:prstClr>
                </a:solidFill>
              </a:rPr>
              <a:pPr>
                <a:defRPr/>
              </a:pPr>
              <a:t>8/31/2016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193B610-FE10-484A-90C3-09B5E884C9F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135677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A0CB717-13BA-4076-8F43-E9075CF70C40}" type="datetimeFigureOut">
              <a:rPr lang="en-US">
                <a:solidFill>
                  <a:prstClr val="black">
                    <a:tint val="75000"/>
                  </a:prstClr>
                </a:solidFill>
              </a:rPr>
              <a:pPr>
                <a:defRPr/>
              </a:pPr>
              <a:t>8/31/2016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DD33D5-1688-4953-82B6-D3B6EA19F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19667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755AE-D557-4658-86CF-6F4540E455E6}" type="datetimeFigureOut">
              <a:rPr lang="en-US">
                <a:solidFill>
                  <a:prstClr val="black">
                    <a:tint val="75000"/>
                  </a:prstClr>
                </a:solidFill>
              </a:rPr>
              <a:pPr>
                <a:defRPr/>
              </a:pPr>
              <a:t>8/31/2016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19555FF-BE5B-44D6-BCBA-AF8C1F5A91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1748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0BD1C-930A-4B04-BEFC-B4D0437C57A2}" type="datetimeFigureOut">
              <a:rPr lang="en-US">
                <a:solidFill>
                  <a:prstClr val="black">
                    <a:tint val="75000"/>
                  </a:prstClr>
                </a:solidFill>
              </a:rPr>
              <a:pPr>
                <a:def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CB6BB-FED6-43CB-8A69-982AE0B9B2C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05738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F6641F-BE9A-4809-B8FE-D4FB7487A1DA}" type="datetimeFigureOut">
              <a:rPr lang="en-US">
                <a:solidFill>
                  <a:prstClr val="black">
                    <a:tint val="75000"/>
                  </a:prstClr>
                </a:solidFill>
              </a:rPr>
              <a:pPr>
                <a:def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E49EEA-4D9D-4B91-BE7F-5D89205ACF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5363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A6256A-85DF-4B4B-B2EC-23F697BF299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1449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2B472D-4682-44FC-A378-E921AD2F0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3437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E00D-AF74-4DE5-8A90-E41DF9C286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041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79D338-22FF-4FDA-8126-72CB80507B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1585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t>8/31/2016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53432D-7CE9-459A-8769-970CDD2BDB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3188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739128-15AB-47C4-BE7E-088BB34FF6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66665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C5B6EA-DB43-491A-8FD2-6AC73C2853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114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E819EF-2E68-43D6-A3CF-D1DB9486C7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1470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D48D41F-C82A-4C88-AF97-03F167DB08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5551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AE019E-1BEE-47F8-86E1-AEEB456633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56502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48A880-D1CA-44D4-8E4F-84FF75CDCD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7924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B33863-092D-452E-8948-2A456B322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28563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B6C5C5-C8EF-426E-805C-04F6D8B6F0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288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901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8/31/2016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6762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467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501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988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030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393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7453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5261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1374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080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8/31/2016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Next Steps Tab">
    <p:spTree>
      <p:nvGrpSpPr>
        <p:cNvPr id="1" name=""/>
        <p:cNvGrpSpPr/>
        <p:nvPr/>
      </p:nvGrpSpPr>
      <p:grpSpPr>
        <a:xfrm>
          <a:off x="0" y="0"/>
          <a:ext cx="0" cy="0"/>
          <a:chOff x="0" y="0"/>
          <a:chExt cx="0" cy="0"/>
        </a:xfrm>
      </p:grpSpPr>
      <p:sp>
        <p:nvSpPr>
          <p:cNvPr id="12" name="Rectangle 11"/>
          <p:cNvSpPr/>
          <p:nvPr userDrawn="1"/>
        </p:nvSpPr>
        <p:spPr>
          <a:xfrm>
            <a:off x="-2"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Introduction</a:t>
            </a:r>
            <a:endParaRPr lang="en-US" sz="1200" dirty="0">
              <a:solidFill>
                <a:prstClr val="black">
                  <a:lumMod val="50000"/>
                  <a:lumOff val="50000"/>
                </a:prstClr>
              </a:solidFill>
              <a:latin typeface="Helvetica"/>
              <a:cs typeface="Helvetica"/>
            </a:endParaRPr>
          </a:p>
        </p:txBody>
      </p:sp>
      <p:sp>
        <p:nvSpPr>
          <p:cNvPr id="13" name="Rectangle 12"/>
          <p:cNvSpPr/>
          <p:nvPr userDrawn="1"/>
        </p:nvSpPr>
        <p:spPr>
          <a:xfrm>
            <a:off x="2285998" y="0"/>
            <a:ext cx="2286000" cy="304800"/>
          </a:xfrm>
          <a:prstGeom prst="rect">
            <a:avLst/>
          </a:prstGeom>
          <a:solidFill>
            <a:srgbClr val="F2DCDB"/>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Methods	</a:t>
            </a:r>
            <a:endParaRPr lang="en-US" sz="1200" dirty="0">
              <a:solidFill>
                <a:prstClr val="black">
                  <a:lumMod val="50000"/>
                  <a:lumOff val="50000"/>
                </a:prstClr>
              </a:solidFill>
              <a:latin typeface="Helvetica"/>
              <a:cs typeface="Helvetica"/>
            </a:endParaRPr>
          </a:p>
        </p:txBody>
      </p:sp>
      <p:sp>
        <p:nvSpPr>
          <p:cNvPr id="15" name="Rectangle 14"/>
          <p:cNvSpPr/>
          <p:nvPr userDrawn="1"/>
        </p:nvSpPr>
        <p:spPr>
          <a:xfrm>
            <a:off x="4572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Physical Mechanisms</a:t>
            </a:r>
            <a:endParaRPr lang="en-US" sz="1200" dirty="0">
              <a:solidFill>
                <a:prstClr val="black">
                  <a:lumMod val="50000"/>
                  <a:lumOff val="50000"/>
                </a:prstClr>
              </a:solidFill>
              <a:latin typeface="Helvetica"/>
              <a:cs typeface="Helvetica"/>
            </a:endParaRPr>
          </a:p>
        </p:txBody>
      </p:sp>
      <p:sp>
        <p:nvSpPr>
          <p:cNvPr id="18" name="Rectangle 17"/>
          <p:cNvSpPr/>
          <p:nvPr userDrawn="1"/>
        </p:nvSpPr>
        <p:spPr>
          <a:xfrm>
            <a:off x="6858000" y="0"/>
            <a:ext cx="2286000" cy="304800"/>
          </a:xfrm>
          <a:prstGeom prst="rect">
            <a:avLst/>
          </a:prstGeom>
          <a:solidFill>
            <a:srgbClr val="E6B9B8"/>
          </a:solid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prstClr val="black">
                    <a:lumMod val="50000"/>
                    <a:lumOff val="50000"/>
                  </a:prstClr>
                </a:solidFill>
                <a:latin typeface="Helvetica"/>
                <a:cs typeface="Helvetica"/>
              </a:rPr>
              <a:t>Conclusions</a:t>
            </a:r>
            <a:endParaRPr lang="en-US" sz="1200" dirty="0">
              <a:solidFill>
                <a:prstClr val="black">
                  <a:lumMod val="50000"/>
                  <a:lumOff val="50000"/>
                </a:prstClr>
              </a:solidFill>
              <a:latin typeface="Helvetica"/>
              <a:cs typeface="Helvetica"/>
            </a:endParaRPr>
          </a:p>
        </p:txBody>
      </p:sp>
    </p:spTree>
    <p:extLst>
      <p:ext uri="{BB962C8B-B14F-4D97-AF65-F5344CB8AC3E}">
        <p14:creationId xmlns:p14="http://schemas.microsoft.com/office/powerpoint/2010/main" val="22831154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C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2605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3CC"/>
                </a:solidFill>
                <a:effectLst>
                  <a:outerShdw blurRad="38100" dist="38100" dir="2700000" algn="tl">
                    <a:srgbClr val="000000">
                      <a:alpha val="43137"/>
                    </a:srgb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Aft>
                <a:spcPts val="600"/>
              </a:spcAft>
              <a:buSzPct val="70000"/>
              <a:buFontTx/>
              <a:buBlip>
                <a:blip r:embed="rId2"/>
              </a:buBlip>
              <a:defRPr>
                <a:solidFill>
                  <a:srgbClr val="0033CC"/>
                </a:solidFill>
              </a:defRPr>
            </a:lvl1pPr>
            <a:lvl2pPr>
              <a:spcAft>
                <a:spcPts val="600"/>
              </a:spcAft>
              <a:defRPr>
                <a:solidFill>
                  <a:srgbClr val="0033CC"/>
                </a:solidFill>
              </a:defRPr>
            </a:lvl2pPr>
            <a:lvl3pPr>
              <a:spcAft>
                <a:spcPts val="600"/>
              </a:spcAft>
              <a:buSzPct val="50000"/>
              <a:buFontTx/>
              <a:buBlip>
                <a:blip r:embed="rId2"/>
              </a:buBlip>
              <a:defRPr>
                <a:solidFill>
                  <a:srgbClr val="0033CC"/>
                </a:solidFill>
              </a:defRPr>
            </a:lvl3pPr>
            <a:lvl4pPr>
              <a:spcAft>
                <a:spcPts val="600"/>
              </a:spcAft>
              <a:defRPr>
                <a:solidFill>
                  <a:srgbClr val="0033CC"/>
                </a:solidFill>
              </a:defRPr>
            </a:lvl4pPr>
            <a:lvl5pPr>
              <a:spcAft>
                <a:spcPts val="600"/>
              </a:spcAft>
              <a:defRPr>
                <a:solidFill>
                  <a:srgbClr val="0033CC"/>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2340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4171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2732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7315F2-13BA-478B-9B7B-600BB2D17F61}" type="datetimeFigureOut">
              <a:rPr lang="en-US" smtClean="0">
                <a:solidFill>
                  <a:prstClr val="black">
                    <a:tint val="75000"/>
                  </a:prstClr>
                </a:solidFill>
              </a:rPr>
              <a:pPr/>
              <a:t>8/31/2016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526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7315F2-13BA-478B-9B7B-600BB2D17F61}" type="datetimeFigureOut">
              <a:rPr lang="en-US" smtClean="0">
                <a:solidFill>
                  <a:prstClr val="black">
                    <a:tint val="75000"/>
                  </a:prstClr>
                </a:solidFill>
              </a:rPr>
              <a:pPr/>
              <a:t>8/31/2016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652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7315F2-13BA-478B-9B7B-600BB2D17F61}" type="datetimeFigureOut">
              <a:rPr lang="en-US" smtClean="0">
                <a:solidFill>
                  <a:prstClr val="black">
                    <a:tint val="75000"/>
                  </a:prstClr>
                </a:solidFill>
              </a:rPr>
              <a:pPr/>
              <a:t>8/31/2016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7194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8901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315F2-13BA-478B-9B7B-600BB2D17F61}"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354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8/31/2016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5652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7315F2-13BA-478B-9B7B-600BB2D17F61}"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15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0492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885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781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9685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4441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9925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4358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558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8/31/2016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3428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7176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7875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2544831-548C-4C43-8EBF-6D42E670058A}" type="datetimeFigureOut">
              <a:rPr lang="en-US">
                <a:solidFill>
                  <a:prstClr val="black">
                    <a:tint val="75000"/>
                  </a:prstClr>
                </a:solidFill>
              </a:rPr>
              <a:pPr>
                <a:def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CE52CF-BFC7-4A20-9025-FB9495374C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22442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E76753-04BE-4E21-9276-31B877F12417}" type="datetimeFigureOut">
              <a:rPr lang="en-US">
                <a:solidFill>
                  <a:prstClr val="black">
                    <a:tint val="75000"/>
                  </a:prstClr>
                </a:solidFill>
              </a:rPr>
              <a:pPr>
                <a:def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6356CE-A59D-47B7-AB85-E7801F3EA47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1700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A2E604C-88B9-4F6F-8C33-6C899BD9CE54}" type="datetimeFigureOut">
              <a:rPr lang="en-US">
                <a:solidFill>
                  <a:prstClr val="black">
                    <a:tint val="75000"/>
                  </a:prstClr>
                </a:solidFill>
              </a:rPr>
              <a:pPr>
                <a:defRPr/>
              </a:pPr>
              <a:t>8/31/2016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FE55B1-85B1-4A09-9D6C-F72F3624E5D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73923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4E2B4AF-F48A-4BB0-8EC5-80E417F9B74B}" type="datetimeFigureOut">
              <a:rPr lang="en-US">
                <a:solidFill>
                  <a:prstClr val="black">
                    <a:tint val="75000"/>
                  </a:prstClr>
                </a:solidFill>
              </a:rPr>
              <a:pPr>
                <a:defRPr/>
              </a:pPr>
              <a:t>8/31/2016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A6F869-1F8B-4D23-9898-97B72A8A55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69833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518B7AE-E4BC-4E14-A2A3-3D89F3545C7F}" type="datetimeFigureOut">
              <a:rPr lang="en-US">
                <a:solidFill>
                  <a:prstClr val="black">
                    <a:tint val="75000"/>
                  </a:prstClr>
                </a:solidFill>
              </a:rPr>
              <a:pPr>
                <a:defRPr/>
              </a:pPr>
              <a:t>8/31/2016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EE033E3-9240-4A32-8A4F-5236314349B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1195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EBD898F-197B-46F8-8ED0-DEB6AEC845A1}" type="datetimeFigureOut">
              <a:rPr lang="en-US">
                <a:solidFill>
                  <a:prstClr val="black">
                    <a:tint val="75000"/>
                  </a:prstClr>
                </a:solidFill>
              </a:rPr>
              <a:pPr>
                <a:defRPr/>
              </a:pPr>
              <a:t>8/31/2016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6A2232-8287-4082-9D90-D67A4AA4D8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70298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652513-18AF-4773-8695-0B2EEDE20BF0}" type="datetimeFigureOut">
              <a:rPr lang="en-US">
                <a:solidFill>
                  <a:prstClr val="black">
                    <a:tint val="75000"/>
                  </a:prstClr>
                </a:solidFill>
              </a:rPr>
              <a:pPr>
                <a:defRPr/>
              </a:pPr>
              <a:t>8/31/2016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6C57D02-AA83-40B3-8EA9-79F7B6FBF1F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7999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theme" Target="../theme/theme10.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2.tiff"/><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3.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8/31/2016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B34139-B77C-4CAA-AC7A-8E30897225B7}"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3950D-01BF-45D8-8B6D-AFB14EF059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16244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547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1DECC-25E8-4336-8E25-4D6A729A299B}"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567CA-8AD3-42D9-BC95-0170CE36BF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49119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335CB381-7132-451F-9A65-9D78098CFB49}" type="datetimeFigureOut">
              <a:rPr lang="en-US">
                <a:solidFill>
                  <a:prstClr val="black">
                    <a:tint val="75000"/>
                  </a:prstClr>
                </a:solidFill>
              </a:rPr>
              <a:pPr>
                <a:defRPr/>
              </a:pPr>
              <a:t>8/31/2016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A124A04-5CB9-4209-B055-16183C3213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478046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48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AFDD804B-2CD5-4547-8FD0-F6FCEC6CFCD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8710552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cs typeface="Arial" charset="0"/>
              </a:rPr>
              <a:pPr/>
              <a:t>8/31/2016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31791493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315F2-13BA-478B-9B7B-600BB2D17F61}"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2AEEE9-66C9-4F10-BE9D-5193EC1E1D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27134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rgbClr val="0033CC"/>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SzPct val="70000"/>
        <a:buFontTx/>
        <a:buBlip>
          <a:blip r:embed="rId13"/>
        </a:buBlip>
        <a:defRPr sz="3200" kern="1200">
          <a:solidFill>
            <a:srgbClr val="0033CC"/>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33CC"/>
          </a:solidFill>
          <a:latin typeface="+mn-lt"/>
          <a:ea typeface="+mn-ea"/>
          <a:cs typeface="+mn-cs"/>
        </a:defRPr>
      </a:lvl2pPr>
      <a:lvl3pPr marL="1143000" indent="-228600" algn="l" defTabSz="914400" rtl="0" eaLnBrk="1" latinLnBrk="0" hangingPunct="1">
        <a:spcBef>
          <a:spcPct val="20000"/>
        </a:spcBef>
        <a:buSzPct val="50000"/>
        <a:buFontTx/>
        <a:buBlip>
          <a:blip r:embed="rId13"/>
        </a:buBlip>
        <a:defRPr sz="2400" kern="1200">
          <a:solidFill>
            <a:srgbClr val="0033CC"/>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3CC"/>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solidFill>
                  <a:prstClr val="black">
                    <a:tint val="75000"/>
                  </a:prstClr>
                </a:solidFill>
              </a:rPr>
              <a:pPr/>
              <a:t>8/31/2016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67387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5062CD2-B6B3-4E15-BBAC-E24493B51961}" type="datetimeFigureOut">
              <a:rPr lang="en-US">
                <a:solidFill>
                  <a:prstClr val="black">
                    <a:tint val="75000"/>
                  </a:prstClr>
                </a:solidFill>
              </a:rPr>
              <a:pPr>
                <a:defRPr/>
              </a:pPr>
              <a:t>8/31/2016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DE284F0-E76D-4C8B-843E-78A171735F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6702258"/>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8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8.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8.xml"/></Relationships>
</file>

<file path=ppt/slides/_rels/slide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7.xml"/><Relationship Id="rId1" Type="http://schemas.openxmlformats.org/officeDocument/2006/relationships/vmlDrawing" Target="../drawings/vmlDrawing1.vml"/><Relationship Id="rId6" Type="http://schemas.openxmlformats.org/officeDocument/2006/relationships/image" Target="../media/image28.w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1.xml"/><Relationship Id="rId5" Type="http://schemas.openxmlformats.org/officeDocument/2006/relationships/image" Target="../media/image50.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rgbClr val="0000FF"/>
                </a:solidFill>
              </a:rPr>
              <a:t>Trends and Variability of Tropical Cyclone Risk</a:t>
            </a:r>
            <a:endParaRPr lang="en-US" dirty="0">
              <a:solidFill>
                <a:srgbClr val="0000FF"/>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1073989" y="4016106"/>
            <a:ext cx="6858000" cy="1655762"/>
          </a:xfrm>
        </p:spPr>
        <p:txBody>
          <a:bodyPr>
            <a:normAutofit/>
          </a:bodyPr>
          <a:lstStyle/>
          <a:p>
            <a:r>
              <a:rPr lang="en-US" sz="2000" dirty="0" smtClean="0">
                <a:solidFill>
                  <a:srgbClr val="0033CC"/>
                </a:solidFill>
                <a:latin typeface="Arial" pitchFamily="34" charset="0"/>
                <a:cs typeface="Arial" pitchFamily="34" charset="0"/>
              </a:rPr>
              <a:t>Kerry Emanuel</a:t>
            </a:r>
          </a:p>
          <a:p>
            <a:r>
              <a:rPr lang="en-US" sz="2000" b="1" dirty="0" smtClean="0">
                <a:solidFill>
                  <a:srgbClr val="0033CC"/>
                </a:solidFill>
              </a:rPr>
              <a:t>Lorenz Center</a:t>
            </a:r>
          </a:p>
          <a:p>
            <a:r>
              <a:rPr lang="en-US" sz="2000" dirty="0" smtClean="0">
                <a:solidFill>
                  <a:srgbClr val="0033CC"/>
                </a:solidFill>
                <a:latin typeface="Arial" pitchFamily="34" charset="0"/>
                <a:cs typeface="Arial" pitchFamily="34" charset="0"/>
              </a:rPr>
              <a:t>Department of Earth, Atmospheric, and Planetary Sciences, MIT</a:t>
            </a:r>
            <a:endParaRPr lang="en-US" sz="2000" dirty="0">
              <a:solidFill>
                <a:srgbClr val="0033CC"/>
              </a:solidFill>
              <a:latin typeface="Arial" pitchFamily="34" charset="0"/>
              <a:cs typeface="Arial" pitchFamily="34" charset="0"/>
            </a:endParaRPr>
          </a:p>
        </p:txBody>
      </p:sp>
    </p:spTree>
    <p:extLst>
      <p:ext uri="{BB962C8B-B14F-4D97-AF65-F5344CB8AC3E}">
        <p14:creationId xmlns:p14="http://schemas.microsoft.com/office/powerpoint/2010/main" val="2897458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93299" y="1676343"/>
            <a:ext cx="8738558" cy="2110653"/>
          </a:xfrm>
        </p:spPr>
        <p:txBody>
          <a:bodyPr>
            <a:normAutofit/>
          </a:bodyPr>
          <a:lstStyle/>
          <a:p>
            <a:r>
              <a:rPr lang="en-US" dirty="0" smtClean="0">
                <a:solidFill>
                  <a:srgbClr val="0000FF"/>
                </a:solidFill>
                <a:effectLst>
                  <a:outerShdw blurRad="38100" dist="38100" dir="2700000" algn="tl">
                    <a:srgbClr val="000000">
                      <a:alpha val="43137"/>
                    </a:srgbClr>
                  </a:outerShdw>
                </a:effectLst>
              </a:rPr>
              <a:t>Hurricane Risk:</a:t>
            </a:r>
            <a:br>
              <a:rPr lang="en-US" dirty="0" smtClean="0">
                <a:solidFill>
                  <a:srgbClr val="0000FF"/>
                </a:solidFill>
                <a:effectLst>
                  <a:outerShdw blurRad="38100" dist="38100" dir="2700000" algn="tl">
                    <a:srgbClr val="000000">
                      <a:alpha val="43137"/>
                    </a:srgbClr>
                  </a:outerShdw>
                </a:effectLst>
              </a:rPr>
            </a:br>
            <a:r>
              <a:rPr lang="en-US" dirty="0" smtClean="0">
                <a:solidFill>
                  <a:srgbClr val="0000FF"/>
                </a:solidFill>
                <a:effectLst>
                  <a:outerShdw blurRad="38100" dist="38100" dir="2700000" algn="tl">
                    <a:srgbClr val="000000">
                      <a:alpha val="43137"/>
                    </a:srgbClr>
                  </a:outerShdw>
                </a:effectLst>
              </a:rPr>
              <a:t>What </a:t>
            </a:r>
            <a:r>
              <a:rPr lang="en-US" dirty="0" smtClean="0">
                <a:solidFill>
                  <a:srgbClr val="0000FF"/>
                </a:solidFill>
                <a:effectLst>
                  <a:outerShdw blurRad="38100" dist="38100" dir="2700000" algn="tl">
                    <a:srgbClr val="000000">
                      <a:alpha val="43137"/>
                    </a:srgbClr>
                  </a:outerShdw>
                </a:effectLst>
              </a:rPr>
              <a:t>Can We Learn from </a:t>
            </a:r>
            <a:r>
              <a:rPr lang="en-US" dirty="0" smtClean="0">
                <a:solidFill>
                  <a:srgbClr val="0000FF"/>
                </a:solidFill>
                <a:effectLst>
                  <a:outerShdw blurRad="38100" dist="38100" dir="2700000" algn="tl">
                    <a:srgbClr val="000000">
                      <a:alpha val="43137"/>
                    </a:srgbClr>
                  </a:outerShdw>
                </a:effectLst>
              </a:rPr>
              <a:t>Historical Records?</a:t>
            </a:r>
            <a:endParaRPr lang="en-US" dirty="0">
              <a:solidFill>
                <a:srgbClr val="0000FF"/>
              </a:solidFill>
            </a:endParaRPr>
          </a:p>
        </p:txBody>
      </p:sp>
    </p:spTree>
    <p:extLst>
      <p:ext uri="{BB962C8B-B14F-4D97-AF65-F5344CB8AC3E}">
        <p14:creationId xmlns:p14="http://schemas.microsoft.com/office/powerpoint/2010/main" val="35006902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64538" y="464403"/>
            <a:ext cx="7848600" cy="830997"/>
          </a:xfrm>
          <a:prstGeom prst="rect">
            <a:avLst/>
          </a:prstGeom>
          <a:noFill/>
        </p:spPr>
        <p:txBody>
          <a:bodyPr wrap="square" rtlCol="0">
            <a:spAutoFit/>
          </a:bodyPr>
          <a:lstStyle/>
          <a:p>
            <a:pPr algn="ctr" fontAlgn="base">
              <a:spcBef>
                <a:spcPct val="0"/>
              </a:spcBef>
              <a:spcAft>
                <a:spcPct val="0"/>
              </a:spcAft>
            </a:pPr>
            <a:r>
              <a:rPr lang="en-US" sz="2400" dirty="0" smtClean="0">
                <a:solidFill>
                  <a:srgbClr val="0033CC"/>
                </a:solidFill>
                <a:effectLst>
                  <a:outerShdw blurRad="38100" dist="38100" dir="2700000" algn="tl">
                    <a:srgbClr val="000000">
                      <a:alpha val="43137"/>
                    </a:srgbClr>
                  </a:outerShdw>
                </a:effectLst>
                <a:latin typeface="Arial" charset="0"/>
                <a:cs typeface="Arial" charset="0"/>
              </a:rPr>
              <a:t>Storm Maximum Power Dissipation and SST</a:t>
            </a:r>
          </a:p>
          <a:p>
            <a:pPr algn="ctr" fontAlgn="base">
              <a:spcBef>
                <a:spcPct val="0"/>
              </a:spcBef>
              <a:spcAft>
                <a:spcPct val="0"/>
              </a:spcAft>
            </a:pPr>
            <a:r>
              <a:rPr lang="en-US" sz="2400" dirty="0" smtClean="0">
                <a:solidFill>
                  <a:srgbClr val="0033CC"/>
                </a:solidFill>
                <a:effectLst>
                  <a:outerShdw blurRad="38100" dist="38100" dir="2700000" algn="tl">
                    <a:srgbClr val="000000">
                      <a:alpha val="43137"/>
                    </a:srgbClr>
                  </a:outerShdw>
                </a:effectLst>
                <a:latin typeface="Arial" charset="0"/>
                <a:cs typeface="Arial" charset="0"/>
              </a:rPr>
              <a:t>North Atlantic</a:t>
            </a:r>
            <a:endParaRPr lang="en-US" sz="2400" dirty="0">
              <a:solidFill>
                <a:srgbClr val="0033CC"/>
              </a:solidFill>
              <a:effectLst>
                <a:outerShdw blurRad="38100" dist="38100" dir="2700000" algn="tl">
                  <a:srgbClr val="000000">
                    <a:alpha val="43137"/>
                  </a:srgbClr>
                </a:outerShdw>
              </a:effectLst>
              <a:latin typeface="Arial" charset="0"/>
              <a:cs typeface="Arial" charset="0"/>
            </a:endParaRPr>
          </a:p>
        </p:txBody>
      </p:sp>
      <p:pic>
        <p:nvPicPr>
          <p:cNvPr id="6" name="Picture 5" descr="pred_obs_pdi.png"/>
          <p:cNvPicPr>
            <a:picLocks noChangeAspect="1"/>
          </p:cNvPicPr>
          <p:nvPr/>
        </p:nvPicPr>
        <p:blipFill>
          <a:blip r:embed="rId3" cstate="print"/>
          <a:stretch>
            <a:fillRect/>
          </a:stretch>
        </p:blipFill>
        <p:spPr>
          <a:xfrm>
            <a:off x="1137323" y="1295400"/>
            <a:ext cx="6703030" cy="5029200"/>
          </a:xfrm>
          <a:prstGeom prst="rect">
            <a:avLst/>
          </a:prstGeom>
        </p:spPr>
      </p:pic>
    </p:spTree>
    <p:extLst>
      <p:ext uri="{BB962C8B-B14F-4D97-AF65-F5344CB8AC3E}">
        <p14:creationId xmlns:p14="http://schemas.microsoft.com/office/powerpoint/2010/main" val="26371206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Sulfate Aerosols and North Atlantic Hurricanes</a:t>
            </a:r>
            <a:endParaRPr lang="en-US" dirty="0">
              <a:solidFill>
                <a:srgbClr val="0000FF"/>
              </a:solidFill>
            </a:endParaRPr>
          </a:p>
        </p:txBody>
      </p:sp>
      <p:sp>
        <p:nvSpPr>
          <p:cNvPr id="3" name="Content Placeholder 2"/>
          <p:cNvSpPr>
            <a:spLocks noGrp="1"/>
          </p:cNvSpPr>
          <p:nvPr>
            <p:ph idx="1"/>
          </p:nvPr>
        </p:nvSpPr>
        <p:spPr/>
        <p:txBody>
          <a:bodyPr/>
          <a:lstStyle/>
          <a:p>
            <a:r>
              <a:rPr lang="en-US" dirty="0" smtClean="0"/>
              <a:t>  During the late 20</a:t>
            </a:r>
            <a:r>
              <a:rPr lang="en-US" baseline="30000" dirty="0" smtClean="0"/>
              <a:t>th</a:t>
            </a:r>
            <a:r>
              <a:rPr lang="en-US" dirty="0" smtClean="0"/>
              <a:t> Century, global aerosol radiative forcing is 	thought to be as important as CO</a:t>
            </a:r>
            <a:r>
              <a:rPr lang="en-US" baseline="-25000" dirty="0" smtClean="0"/>
              <a:t>2</a:t>
            </a:r>
            <a:r>
              <a:rPr lang="en-US" dirty="0" smtClean="0"/>
              <a:t> radiative forcing</a:t>
            </a:r>
          </a:p>
          <a:p>
            <a:endParaRPr lang="en-US" dirty="0"/>
          </a:p>
          <a:p>
            <a:r>
              <a:rPr lang="en-US" dirty="0" smtClean="0"/>
              <a:t>  Per unit radiative forcing, shortwave forcing is roughly twice 	as effective as longwave forcing in changing potential 	intensity</a:t>
            </a:r>
          </a:p>
          <a:p>
            <a:endParaRPr lang="en-US" dirty="0" smtClean="0"/>
          </a:p>
          <a:p>
            <a:r>
              <a:rPr lang="en-US" dirty="0"/>
              <a:t> </a:t>
            </a:r>
            <a:r>
              <a:rPr lang="en-US" dirty="0" smtClean="0"/>
              <a:t> Much of the interannual variability of aerosol forcing over the 	tropical North Atlantic in summer is thought to be owing to 	the interaction of sulfate aerosols of European origin with 	African dust</a:t>
            </a:r>
            <a:endParaRPr lang="en-US" dirty="0"/>
          </a:p>
        </p:txBody>
      </p:sp>
    </p:spTree>
    <p:extLst>
      <p:ext uri="{BB962C8B-B14F-4D97-AF65-F5344CB8AC3E}">
        <p14:creationId xmlns:p14="http://schemas.microsoft.com/office/powerpoint/2010/main" val="307426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343" y="655807"/>
            <a:ext cx="7955798" cy="5512080"/>
          </a:xfrm>
          <a:prstGeom prst="rect">
            <a:avLst/>
          </a:prstGeom>
        </p:spPr>
      </p:pic>
    </p:spTree>
    <p:extLst>
      <p:ext uri="{BB962C8B-B14F-4D97-AF65-F5344CB8AC3E}">
        <p14:creationId xmlns:p14="http://schemas.microsoft.com/office/powerpoint/2010/main" val="15231870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564538" y="464403"/>
            <a:ext cx="7848600" cy="830997"/>
          </a:xfrm>
          <a:prstGeom prst="rect">
            <a:avLst/>
          </a:prstGeom>
          <a:noFill/>
        </p:spPr>
        <p:txBody>
          <a:bodyPr wrap="square" rtlCol="0">
            <a:spAutoFit/>
          </a:bodyPr>
          <a:lstStyle/>
          <a:p>
            <a:pPr algn="ctr" fontAlgn="base">
              <a:spcBef>
                <a:spcPct val="0"/>
              </a:spcBef>
              <a:spcAft>
                <a:spcPct val="0"/>
              </a:spcAft>
            </a:pPr>
            <a:r>
              <a:rPr lang="en-US" sz="2400" dirty="0" smtClean="0">
                <a:solidFill>
                  <a:srgbClr val="0033CC"/>
                </a:solidFill>
                <a:effectLst>
                  <a:outerShdw blurRad="38100" dist="38100" dir="2700000" algn="tl">
                    <a:srgbClr val="000000">
                      <a:alpha val="43137"/>
                    </a:srgbClr>
                  </a:outerShdw>
                </a:effectLst>
                <a:latin typeface="Arial" charset="0"/>
                <a:cs typeface="Arial" charset="0"/>
              </a:rPr>
              <a:t>Storm Maximum Power Dissipation and SST</a:t>
            </a:r>
          </a:p>
          <a:p>
            <a:pPr algn="ctr" fontAlgn="base">
              <a:spcBef>
                <a:spcPct val="0"/>
              </a:spcBef>
              <a:spcAft>
                <a:spcPct val="0"/>
              </a:spcAft>
            </a:pPr>
            <a:r>
              <a:rPr lang="en-US" sz="2400" dirty="0" smtClean="0">
                <a:solidFill>
                  <a:srgbClr val="0033CC"/>
                </a:solidFill>
                <a:effectLst>
                  <a:outerShdw blurRad="38100" dist="38100" dir="2700000" algn="tl">
                    <a:srgbClr val="000000">
                      <a:alpha val="43137"/>
                    </a:srgbClr>
                  </a:outerShdw>
                </a:effectLst>
                <a:latin typeface="Arial" charset="0"/>
                <a:cs typeface="Arial" charset="0"/>
              </a:rPr>
              <a:t>North Atlantic</a:t>
            </a:r>
            <a:endParaRPr lang="en-US" sz="2400" dirty="0">
              <a:solidFill>
                <a:srgbClr val="0033CC"/>
              </a:solidFill>
              <a:effectLst>
                <a:outerShdw blurRad="38100" dist="38100" dir="2700000" algn="tl">
                  <a:srgbClr val="000000">
                    <a:alpha val="43137"/>
                  </a:srgbClr>
                </a:outerShdw>
              </a:effectLst>
              <a:latin typeface="Arial" charset="0"/>
              <a:cs typeface="Arial" charset="0"/>
            </a:endParaRPr>
          </a:p>
        </p:txBody>
      </p:sp>
      <p:pic>
        <p:nvPicPr>
          <p:cNvPr id="6" name="Picture 5" descr="pred_obs_pdi.png"/>
          <p:cNvPicPr>
            <a:picLocks noChangeAspect="1"/>
          </p:cNvPicPr>
          <p:nvPr/>
        </p:nvPicPr>
        <p:blipFill>
          <a:blip r:embed="rId3" cstate="print"/>
          <a:stretch>
            <a:fillRect/>
          </a:stretch>
        </p:blipFill>
        <p:spPr>
          <a:xfrm>
            <a:off x="1137323" y="1295400"/>
            <a:ext cx="6703030" cy="5029200"/>
          </a:xfrm>
          <a:prstGeom prst="rect">
            <a:avLst/>
          </a:prstGeom>
        </p:spPr>
      </p:pic>
    </p:spTree>
    <p:extLst>
      <p:ext uri="{BB962C8B-B14F-4D97-AF65-F5344CB8AC3E}">
        <p14:creationId xmlns:p14="http://schemas.microsoft.com/office/powerpoint/2010/main" val="1302902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32" y="909075"/>
            <a:ext cx="8190487" cy="5069031"/>
          </a:xfrm>
          <a:prstGeom prst="rect">
            <a:avLst/>
          </a:prstGeom>
        </p:spPr>
      </p:pic>
    </p:spTree>
    <p:extLst>
      <p:ext uri="{BB962C8B-B14F-4D97-AF65-F5344CB8AC3E}">
        <p14:creationId xmlns:p14="http://schemas.microsoft.com/office/powerpoint/2010/main" val="1451536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0408" y="1676343"/>
            <a:ext cx="7886700" cy="1325563"/>
          </a:xfrm>
        </p:spPr>
        <p:txBody>
          <a:bodyPr>
            <a:normAutofit/>
          </a:bodyPr>
          <a:lstStyle/>
          <a:p>
            <a:r>
              <a:rPr lang="en-US" dirty="0" smtClean="0">
                <a:solidFill>
                  <a:srgbClr val="0000FF"/>
                </a:solidFill>
                <a:effectLst>
                  <a:outerShdw blurRad="38100" dist="38100" dir="2700000" algn="tl">
                    <a:srgbClr val="000000">
                      <a:alpha val="43137"/>
                    </a:srgbClr>
                  </a:outerShdw>
                </a:effectLst>
              </a:rPr>
              <a:t>Hurricane Risk:</a:t>
            </a:r>
            <a:br>
              <a:rPr lang="en-US" dirty="0" smtClean="0">
                <a:solidFill>
                  <a:srgbClr val="0000FF"/>
                </a:solidFill>
                <a:effectLst>
                  <a:outerShdw blurRad="38100" dist="38100" dir="2700000" algn="tl">
                    <a:srgbClr val="000000">
                      <a:alpha val="43137"/>
                    </a:srgbClr>
                  </a:outerShdw>
                </a:effectLst>
              </a:rPr>
            </a:br>
            <a:r>
              <a:rPr lang="en-US" dirty="0" smtClean="0">
                <a:solidFill>
                  <a:srgbClr val="0000FF"/>
                </a:solidFill>
                <a:effectLst>
                  <a:outerShdw blurRad="38100" dist="38100" dir="2700000" algn="tl">
                    <a:srgbClr val="000000">
                      <a:alpha val="43137"/>
                    </a:srgbClr>
                  </a:outerShdw>
                </a:effectLst>
              </a:rPr>
              <a:t>What </a:t>
            </a:r>
            <a:r>
              <a:rPr lang="en-US" dirty="0" smtClean="0">
                <a:solidFill>
                  <a:srgbClr val="0000FF"/>
                </a:solidFill>
                <a:effectLst>
                  <a:outerShdw blurRad="38100" dist="38100" dir="2700000" algn="tl">
                    <a:srgbClr val="000000">
                      <a:alpha val="43137"/>
                    </a:srgbClr>
                  </a:outerShdw>
                </a:effectLst>
              </a:rPr>
              <a:t>Can We Learn from </a:t>
            </a:r>
            <a:r>
              <a:rPr lang="en-US" dirty="0" smtClean="0">
                <a:solidFill>
                  <a:srgbClr val="0000FF"/>
                </a:solidFill>
                <a:effectLst>
                  <a:outerShdw blurRad="38100" dist="38100" dir="2700000" algn="tl">
                    <a:srgbClr val="000000">
                      <a:alpha val="43137"/>
                    </a:srgbClr>
                  </a:outerShdw>
                </a:effectLst>
              </a:rPr>
              <a:t>Geology?</a:t>
            </a:r>
            <a:endParaRPr lang="en-US" dirty="0">
              <a:solidFill>
                <a:srgbClr val="0000FF"/>
              </a:solidFill>
            </a:endParaRPr>
          </a:p>
        </p:txBody>
      </p:sp>
    </p:spTree>
    <p:extLst>
      <p:ext uri="{BB962C8B-B14F-4D97-AF65-F5344CB8AC3E}">
        <p14:creationId xmlns:p14="http://schemas.microsoft.com/office/powerpoint/2010/main" val="1031037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spect="1" noChangeArrowheads="1"/>
          </p:cNvSpPr>
          <p:nvPr/>
        </p:nvSpPr>
        <p:spPr bwMode="auto">
          <a:xfrm>
            <a:off x="365125" y="4757738"/>
            <a:ext cx="7939088" cy="1549400"/>
          </a:xfrm>
          <a:prstGeom prst="rect">
            <a:avLst/>
          </a:prstGeom>
          <a:solidFill>
            <a:srgbClr val="0070C0"/>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891" name="Freeform 3"/>
          <p:cNvSpPr>
            <a:spLocks noChangeAspect="1"/>
          </p:cNvSpPr>
          <p:nvPr/>
        </p:nvSpPr>
        <p:spPr bwMode="auto">
          <a:xfrm>
            <a:off x="433388" y="4675188"/>
            <a:ext cx="5024437" cy="1636712"/>
          </a:xfrm>
          <a:custGeom>
            <a:avLst/>
            <a:gdLst>
              <a:gd name="T0" fmla="*/ 2147483647 w 3165"/>
              <a:gd name="T1" fmla="*/ 0 h 1031"/>
              <a:gd name="T2" fmla="*/ 2147483647 w 3165"/>
              <a:gd name="T3" fmla="*/ 2147483647 h 1031"/>
              <a:gd name="T4" fmla="*/ 2147483647 w 3165"/>
              <a:gd name="T5" fmla="*/ 2147483647 h 1031"/>
              <a:gd name="T6" fmla="*/ 2147483647 w 3165"/>
              <a:gd name="T7" fmla="*/ 2147483647 h 1031"/>
              <a:gd name="T8" fmla="*/ 2147483647 w 3165"/>
              <a:gd name="T9" fmla="*/ 2147483647 h 1031"/>
              <a:gd name="T10" fmla="*/ 0 w 3165"/>
              <a:gd name="T11" fmla="*/ 2147483647 h 1031"/>
              <a:gd name="T12" fmla="*/ 2147483647 w 3165"/>
              <a:gd name="T13" fmla="*/ 0 h 1031"/>
              <a:gd name="T14" fmla="*/ 0 60000 65536"/>
              <a:gd name="T15" fmla="*/ 0 60000 65536"/>
              <a:gd name="T16" fmla="*/ 0 60000 65536"/>
              <a:gd name="T17" fmla="*/ 0 60000 65536"/>
              <a:gd name="T18" fmla="*/ 0 60000 65536"/>
              <a:gd name="T19" fmla="*/ 0 60000 65536"/>
              <a:gd name="T20" fmla="*/ 0 60000 65536"/>
              <a:gd name="T21" fmla="*/ 0 w 3165"/>
              <a:gd name="T22" fmla="*/ 0 h 1031"/>
              <a:gd name="T23" fmla="*/ 3165 w 3165"/>
              <a:gd name="T24" fmla="*/ 1031 h 103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31">
                <a:moveTo>
                  <a:pt x="1137" y="0"/>
                </a:moveTo>
                <a:lnTo>
                  <a:pt x="2709" y="40"/>
                </a:lnTo>
                <a:lnTo>
                  <a:pt x="2893" y="72"/>
                </a:lnTo>
                <a:lnTo>
                  <a:pt x="3165" y="160"/>
                </a:lnTo>
                <a:lnTo>
                  <a:pt x="2063" y="1031"/>
                </a:lnTo>
                <a:lnTo>
                  <a:pt x="0" y="1028"/>
                </a:lnTo>
                <a:lnTo>
                  <a:pt x="1137" y="0"/>
                </a:lnTo>
              </a:path>
            </a:pathLst>
          </a:custGeom>
          <a:solidFill>
            <a:schemeClr val="tx2"/>
          </a:solidFill>
          <a:ln w="12700" cap="rnd">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7892" name="Freeform 4"/>
          <p:cNvSpPr>
            <a:spLocks noChangeAspect="1"/>
          </p:cNvSpPr>
          <p:nvPr/>
        </p:nvSpPr>
        <p:spPr bwMode="auto">
          <a:xfrm>
            <a:off x="3241675" y="47879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893" name="Freeform 5"/>
          <p:cNvSpPr>
            <a:spLocks/>
          </p:cNvSpPr>
          <p:nvPr/>
        </p:nvSpPr>
        <p:spPr bwMode="auto">
          <a:xfrm>
            <a:off x="6013450" y="47085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7894" name="Rectangle 6"/>
          <p:cNvSpPr>
            <a:spLocks noChangeAspect="1" noChangeArrowheads="1"/>
          </p:cNvSpPr>
          <p:nvPr/>
        </p:nvSpPr>
        <p:spPr bwMode="auto">
          <a:xfrm>
            <a:off x="403225" y="1506538"/>
            <a:ext cx="8078788" cy="1549400"/>
          </a:xfrm>
          <a:prstGeom prst="rect">
            <a:avLst/>
          </a:prstGeom>
          <a:solidFill>
            <a:srgbClr val="0070C0"/>
          </a:solidFill>
          <a:ln w="9525">
            <a:solidFill>
              <a:schemeClr val="tx1"/>
            </a:solidFill>
            <a:miter lim="800000"/>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895" name="Freeform 7"/>
          <p:cNvSpPr>
            <a:spLocks noChangeAspect="1"/>
          </p:cNvSpPr>
          <p:nvPr/>
        </p:nvSpPr>
        <p:spPr bwMode="auto">
          <a:xfrm>
            <a:off x="471488" y="1423988"/>
            <a:ext cx="5024437" cy="1631950"/>
          </a:xfrm>
          <a:custGeom>
            <a:avLst/>
            <a:gdLst>
              <a:gd name="T0" fmla="*/ 2147483647 w 3165"/>
              <a:gd name="T1" fmla="*/ 0 h 1028"/>
              <a:gd name="T2" fmla="*/ 2147483647 w 3165"/>
              <a:gd name="T3" fmla="*/ 2147483647 h 1028"/>
              <a:gd name="T4" fmla="*/ 2147483647 w 3165"/>
              <a:gd name="T5" fmla="*/ 2147483647 h 1028"/>
              <a:gd name="T6" fmla="*/ 2147483647 w 3165"/>
              <a:gd name="T7" fmla="*/ 2147483647 h 1028"/>
              <a:gd name="T8" fmla="*/ 2147483647 w 3165"/>
              <a:gd name="T9" fmla="*/ 2147483647 h 1028"/>
              <a:gd name="T10" fmla="*/ 0 w 3165"/>
              <a:gd name="T11" fmla="*/ 2147483647 h 1028"/>
              <a:gd name="T12" fmla="*/ 2147483647 w 3165"/>
              <a:gd name="T13" fmla="*/ 0 h 1028"/>
              <a:gd name="T14" fmla="*/ 0 60000 65536"/>
              <a:gd name="T15" fmla="*/ 0 60000 65536"/>
              <a:gd name="T16" fmla="*/ 0 60000 65536"/>
              <a:gd name="T17" fmla="*/ 0 60000 65536"/>
              <a:gd name="T18" fmla="*/ 0 60000 65536"/>
              <a:gd name="T19" fmla="*/ 0 60000 65536"/>
              <a:gd name="T20" fmla="*/ 0 60000 65536"/>
              <a:gd name="T21" fmla="*/ 0 w 3165"/>
              <a:gd name="T22" fmla="*/ 0 h 1028"/>
              <a:gd name="T23" fmla="*/ 3165 w 3165"/>
              <a:gd name="T24" fmla="*/ 1028 h 10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5" h="1028">
                <a:moveTo>
                  <a:pt x="1137" y="0"/>
                </a:moveTo>
                <a:lnTo>
                  <a:pt x="2709" y="40"/>
                </a:lnTo>
                <a:lnTo>
                  <a:pt x="2893" y="72"/>
                </a:lnTo>
                <a:lnTo>
                  <a:pt x="3165" y="160"/>
                </a:lnTo>
                <a:lnTo>
                  <a:pt x="2290" y="1028"/>
                </a:lnTo>
                <a:lnTo>
                  <a:pt x="0" y="1028"/>
                </a:lnTo>
                <a:lnTo>
                  <a:pt x="1137" y="0"/>
                </a:lnTo>
              </a:path>
            </a:pathLst>
          </a:custGeom>
          <a:solidFill>
            <a:schemeClr val="tx2"/>
          </a:solidFill>
          <a:ln w="12700" cap="rnd">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7896" name="Freeform 8"/>
          <p:cNvSpPr>
            <a:spLocks noChangeAspect="1"/>
          </p:cNvSpPr>
          <p:nvPr/>
        </p:nvSpPr>
        <p:spPr bwMode="auto">
          <a:xfrm>
            <a:off x="3279775" y="1536700"/>
            <a:ext cx="4975225" cy="1524000"/>
          </a:xfrm>
          <a:custGeom>
            <a:avLst/>
            <a:gdLst>
              <a:gd name="T0" fmla="*/ 2147483647 w 3134"/>
              <a:gd name="T1" fmla="*/ 2147483647 h 960"/>
              <a:gd name="T2" fmla="*/ 2147483647 w 3134"/>
              <a:gd name="T3" fmla="*/ 2147483647 h 960"/>
              <a:gd name="T4" fmla="*/ 2147483647 w 3134"/>
              <a:gd name="T5" fmla="*/ 0 h 960"/>
              <a:gd name="T6" fmla="*/ 2147483647 w 3134"/>
              <a:gd name="T7" fmla="*/ 2147483647 h 960"/>
              <a:gd name="T8" fmla="*/ 0 w 3134"/>
              <a:gd name="T9" fmla="*/ 2147483647 h 960"/>
              <a:gd name="T10" fmla="*/ 2147483647 w 3134"/>
              <a:gd name="T11" fmla="*/ 2147483647 h 960"/>
              <a:gd name="T12" fmla="*/ 0 60000 65536"/>
              <a:gd name="T13" fmla="*/ 0 60000 65536"/>
              <a:gd name="T14" fmla="*/ 0 60000 65536"/>
              <a:gd name="T15" fmla="*/ 0 60000 65536"/>
              <a:gd name="T16" fmla="*/ 0 60000 65536"/>
              <a:gd name="T17" fmla="*/ 0 60000 65536"/>
              <a:gd name="T18" fmla="*/ 0 w 3134"/>
              <a:gd name="T19" fmla="*/ 0 h 960"/>
              <a:gd name="T20" fmla="*/ 3134 w 3134"/>
              <a:gd name="T21" fmla="*/ 960 h 960"/>
            </a:gdLst>
            <a:ahLst/>
            <a:cxnLst>
              <a:cxn ang="T12">
                <a:pos x="T0" y="T1"/>
              </a:cxn>
              <a:cxn ang="T13">
                <a:pos x="T2" y="T3"/>
              </a:cxn>
              <a:cxn ang="T14">
                <a:pos x="T4" y="T5"/>
              </a:cxn>
              <a:cxn ang="T15">
                <a:pos x="T6" y="T7"/>
              </a:cxn>
              <a:cxn ang="T16">
                <a:pos x="T8" y="T9"/>
              </a:cxn>
              <a:cxn ang="T17">
                <a:pos x="T10" y="T11"/>
              </a:cxn>
            </a:cxnLst>
            <a:rect l="T18" t="T19" r="T20" b="T21"/>
            <a:pathLst>
              <a:path w="3134" h="960">
                <a:moveTo>
                  <a:pt x="1252" y="45"/>
                </a:moveTo>
                <a:lnTo>
                  <a:pt x="2166" y="160"/>
                </a:lnTo>
                <a:lnTo>
                  <a:pt x="3134" y="0"/>
                </a:lnTo>
                <a:lnTo>
                  <a:pt x="2966" y="960"/>
                </a:lnTo>
                <a:lnTo>
                  <a:pt x="0" y="957"/>
                </a:lnTo>
                <a:lnTo>
                  <a:pt x="1252" y="45"/>
                </a:lnTo>
                <a:close/>
              </a:path>
            </a:pathLst>
          </a:custGeom>
          <a:solidFill>
            <a:schemeClr val="bg2"/>
          </a:solidFill>
          <a:ln w="12700">
            <a:noFill/>
            <a:round/>
            <a:headEnd/>
            <a:tailEnd/>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897" name="Text Box 9"/>
          <p:cNvSpPr txBox="1">
            <a:spLocks noChangeAspect="1" noChangeArrowheads="1"/>
          </p:cNvSpPr>
          <p:nvPr/>
        </p:nvSpPr>
        <p:spPr bwMode="auto">
          <a:xfrm>
            <a:off x="1658938" y="401638"/>
            <a:ext cx="1250950" cy="300037"/>
          </a:xfrm>
          <a:prstGeom prst="rect">
            <a:avLst/>
          </a:prstGeom>
          <a:noFill/>
          <a:ln w="12700">
            <a:noFill/>
            <a:miter lim="800000"/>
            <a:headEnd/>
            <a:tailEnd/>
          </a:ln>
        </p:spPr>
        <p:txBody>
          <a:bodyPr wrap="none" lIns="101882" tIns="50941" rIns="101882" bIns="50941">
            <a:spAutoFit/>
          </a:bodyPr>
          <a:lstStyle/>
          <a:p>
            <a:pPr defTabSz="1019175" eaLnBrk="0" fontAlgn="base" hangingPunct="0">
              <a:spcBef>
                <a:spcPct val="0"/>
              </a:spcBef>
              <a:spcAft>
                <a:spcPct val="0"/>
              </a:spcAft>
            </a:pPr>
            <a:r>
              <a:rPr lang="en-US" sz="1300" b="1">
                <a:solidFill>
                  <a:prstClr val="black"/>
                </a:solidFill>
                <a:latin typeface="Arial" charset="0"/>
                <a:cs typeface="Arial" charset="0"/>
              </a:rPr>
              <a:t>barrier beach</a:t>
            </a:r>
          </a:p>
        </p:txBody>
      </p:sp>
      <p:sp>
        <p:nvSpPr>
          <p:cNvPr id="37898" name="Freeform 10" descr="25%"/>
          <p:cNvSpPr>
            <a:spLocks noChangeAspect="1"/>
          </p:cNvSpPr>
          <p:nvPr/>
        </p:nvSpPr>
        <p:spPr bwMode="auto">
          <a:xfrm>
            <a:off x="406400" y="1428750"/>
            <a:ext cx="5800725" cy="1628775"/>
          </a:xfrm>
          <a:custGeom>
            <a:avLst/>
            <a:gdLst>
              <a:gd name="T0" fmla="*/ 2147483647 w 3654"/>
              <a:gd name="T1" fmla="*/ 2147483647 h 1026"/>
              <a:gd name="T2" fmla="*/ 2147483647 w 3654"/>
              <a:gd name="T3" fmla="*/ 2147483647 h 1026"/>
              <a:gd name="T4" fmla="*/ 2147483647 w 3654"/>
              <a:gd name="T5" fmla="*/ 0 h 1026"/>
              <a:gd name="T6" fmla="*/ 2147483647 w 3654"/>
              <a:gd name="T7" fmla="*/ 2147483647 h 1026"/>
              <a:gd name="T8" fmla="*/ 2147483647 w 3654"/>
              <a:gd name="T9" fmla="*/ 2147483647 h 1026"/>
              <a:gd name="T10" fmla="*/ 2147483647 w 3654"/>
              <a:gd name="T11" fmla="*/ 2147483647 h 1026"/>
              <a:gd name="T12" fmla="*/ 2147483647 w 3654"/>
              <a:gd name="T13" fmla="*/ 2147483647 h 1026"/>
              <a:gd name="T14" fmla="*/ 2147483647 w 3654"/>
              <a:gd name="T15" fmla="*/ 2147483647 h 1026"/>
              <a:gd name="T16" fmla="*/ 2147483647 w 3654"/>
              <a:gd name="T17" fmla="*/ 2147483647 h 1026"/>
              <a:gd name="T18" fmla="*/ 2147483647 w 3654"/>
              <a:gd name="T19" fmla="*/ 2147483647 h 1026"/>
              <a:gd name="T20" fmla="*/ 2147483647 w 3654"/>
              <a:gd name="T21" fmla="*/ 2147483647 h 1026"/>
              <a:gd name="T22" fmla="*/ 2147483647 w 3654"/>
              <a:gd name="T23" fmla="*/ 2147483647 h 1026"/>
              <a:gd name="T24" fmla="*/ 2147483647 w 3654"/>
              <a:gd name="T25" fmla="*/ 2147483647 h 1026"/>
              <a:gd name="T26" fmla="*/ 2147483647 w 3654"/>
              <a:gd name="T27" fmla="*/ 2147483647 h 1026"/>
              <a:gd name="T28" fmla="*/ 2147483647 w 3654"/>
              <a:gd name="T29" fmla="*/ 2147483647 h 1026"/>
              <a:gd name="T30" fmla="*/ 2147483647 w 3654"/>
              <a:gd name="T31" fmla="*/ 2147483647 h 1026"/>
              <a:gd name="T32" fmla="*/ 2147483647 w 3654"/>
              <a:gd name="T33" fmla="*/ 2147483647 h 1026"/>
              <a:gd name="T34" fmla="*/ 2147483647 w 3654"/>
              <a:gd name="T35" fmla="*/ 2147483647 h 1026"/>
              <a:gd name="T36" fmla="*/ 2147483647 w 3654"/>
              <a:gd name="T37" fmla="*/ 2147483647 h 1026"/>
              <a:gd name="T38" fmla="*/ 2147483647 w 3654"/>
              <a:gd name="T39" fmla="*/ 2147483647 h 1026"/>
              <a:gd name="T40" fmla="*/ 2147483647 w 3654"/>
              <a:gd name="T41" fmla="*/ 2147483647 h 1026"/>
              <a:gd name="T42" fmla="*/ 2147483647 w 3654"/>
              <a:gd name="T43" fmla="*/ 2147483647 h 1026"/>
              <a:gd name="T44" fmla="*/ 2147483647 w 3654"/>
              <a:gd name="T45" fmla="*/ 2147483647 h 1026"/>
              <a:gd name="T46" fmla="*/ 2147483647 w 3654"/>
              <a:gd name="T47" fmla="*/ 2147483647 h 1026"/>
              <a:gd name="T48" fmla="*/ 2147483647 w 3654"/>
              <a:gd name="T49" fmla="*/ 2147483647 h 1026"/>
              <a:gd name="T50" fmla="*/ 2147483647 w 3654"/>
              <a:gd name="T51" fmla="*/ 2147483647 h 1026"/>
              <a:gd name="T52" fmla="*/ 2147483647 w 3654"/>
              <a:gd name="T53" fmla="*/ 2147483647 h 1026"/>
              <a:gd name="T54" fmla="*/ 2147483647 w 3654"/>
              <a:gd name="T55" fmla="*/ 2147483647 h 1026"/>
              <a:gd name="T56" fmla="*/ 2147483647 w 3654"/>
              <a:gd name="T57" fmla="*/ 2147483647 h 1026"/>
              <a:gd name="T58" fmla="*/ 2147483647 w 3654"/>
              <a:gd name="T59" fmla="*/ 2147483647 h 1026"/>
              <a:gd name="T60" fmla="*/ 2147483647 w 3654"/>
              <a:gd name="T61" fmla="*/ 2147483647 h 1026"/>
              <a:gd name="T62" fmla="*/ 2147483647 w 3654"/>
              <a:gd name="T63" fmla="*/ 2147483647 h 1026"/>
              <a:gd name="T64" fmla="*/ 2147483647 w 3654"/>
              <a:gd name="T65" fmla="*/ 2147483647 h 1026"/>
              <a:gd name="T66" fmla="*/ 2147483647 w 3654"/>
              <a:gd name="T67" fmla="*/ 2147483647 h 1026"/>
              <a:gd name="T68" fmla="*/ 2147483647 w 3654"/>
              <a:gd name="T69" fmla="*/ 2147483647 h 1026"/>
              <a:gd name="T70" fmla="*/ 2147483647 w 3654"/>
              <a:gd name="T71" fmla="*/ 2147483647 h 1026"/>
              <a:gd name="T72" fmla="*/ 2147483647 w 3654"/>
              <a:gd name="T73" fmla="*/ 2147483647 h 1026"/>
              <a:gd name="T74" fmla="*/ 2147483647 w 3654"/>
              <a:gd name="T75" fmla="*/ 2147483647 h 1026"/>
              <a:gd name="T76" fmla="*/ 2147483647 w 3654"/>
              <a:gd name="T77" fmla="*/ 2147483647 h 1026"/>
              <a:gd name="T78" fmla="*/ 2147483647 w 3654"/>
              <a:gd name="T79" fmla="*/ 2147483647 h 1026"/>
              <a:gd name="T80" fmla="*/ 2147483647 w 3654"/>
              <a:gd name="T81" fmla="*/ 2147483647 h 1026"/>
              <a:gd name="T82" fmla="*/ 2147483647 w 3654"/>
              <a:gd name="T83" fmla="*/ 2147483647 h 1026"/>
              <a:gd name="T84" fmla="*/ 2147483647 w 3654"/>
              <a:gd name="T85" fmla="*/ 2147483647 h 1026"/>
              <a:gd name="T86" fmla="*/ 2147483647 w 3654"/>
              <a:gd name="T87" fmla="*/ 2147483647 h 1026"/>
              <a:gd name="T88" fmla="*/ 2147483647 w 3654"/>
              <a:gd name="T89" fmla="*/ 2147483647 h 1026"/>
              <a:gd name="T90" fmla="*/ 0 w 3654"/>
              <a:gd name="T91" fmla="*/ 2147483647 h 1026"/>
              <a:gd name="T92" fmla="*/ 2147483647 w 3654"/>
              <a:gd name="T93" fmla="*/ 2147483647 h 10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654"/>
              <a:gd name="T142" fmla="*/ 0 h 1026"/>
              <a:gd name="T143" fmla="*/ 3654 w 3654"/>
              <a:gd name="T144" fmla="*/ 1026 h 102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654"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7" y="456"/>
                </a:lnTo>
                <a:lnTo>
                  <a:pt x="1004" y="447"/>
                </a:lnTo>
                <a:lnTo>
                  <a:pt x="2113" y="548"/>
                </a:lnTo>
                <a:lnTo>
                  <a:pt x="2868" y="653"/>
                </a:lnTo>
                <a:lnTo>
                  <a:pt x="2135" y="593"/>
                </a:lnTo>
                <a:lnTo>
                  <a:pt x="2120" y="593"/>
                </a:lnTo>
                <a:lnTo>
                  <a:pt x="778" y="539"/>
                </a:lnTo>
                <a:lnTo>
                  <a:pt x="1062" y="578"/>
                </a:lnTo>
                <a:lnTo>
                  <a:pt x="767" y="582"/>
                </a:lnTo>
                <a:lnTo>
                  <a:pt x="880" y="617"/>
                </a:lnTo>
                <a:lnTo>
                  <a:pt x="698" y="617"/>
                </a:lnTo>
                <a:lnTo>
                  <a:pt x="1110" y="706"/>
                </a:lnTo>
                <a:lnTo>
                  <a:pt x="512" y="681"/>
                </a:lnTo>
                <a:lnTo>
                  <a:pt x="1503" y="797"/>
                </a:lnTo>
                <a:lnTo>
                  <a:pt x="552" y="748"/>
                </a:lnTo>
                <a:lnTo>
                  <a:pt x="924" y="805"/>
                </a:lnTo>
                <a:lnTo>
                  <a:pt x="482" y="807"/>
                </a:lnTo>
                <a:lnTo>
                  <a:pt x="1821" y="862"/>
                </a:lnTo>
                <a:lnTo>
                  <a:pt x="2630" y="969"/>
                </a:lnTo>
                <a:lnTo>
                  <a:pt x="1761" y="900"/>
                </a:lnTo>
                <a:lnTo>
                  <a:pt x="272" y="867"/>
                </a:lnTo>
                <a:lnTo>
                  <a:pt x="1112" y="975"/>
                </a:lnTo>
                <a:lnTo>
                  <a:pt x="134" y="951"/>
                </a:lnTo>
                <a:lnTo>
                  <a:pt x="452" y="1017"/>
                </a:lnTo>
                <a:lnTo>
                  <a:pt x="0" y="1026"/>
                </a:lnTo>
                <a:lnTo>
                  <a:pt x="2" y="621"/>
                </a:lnTo>
                <a:close/>
              </a:path>
            </a:pathLst>
          </a:custGeom>
          <a:pattFill prst="pct25">
            <a:fgClr>
              <a:schemeClr val="tx2"/>
            </a:fgClr>
            <a:bgClr>
              <a:schemeClr val="bg1"/>
            </a:bgClr>
          </a:pattFill>
          <a:ln w="9525">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grpSp>
        <p:nvGrpSpPr>
          <p:cNvPr id="2" name="Group 11"/>
          <p:cNvGrpSpPr>
            <a:grpSpLocks/>
          </p:cNvGrpSpPr>
          <p:nvPr/>
        </p:nvGrpSpPr>
        <p:grpSpPr bwMode="auto">
          <a:xfrm rot="-385665">
            <a:off x="4157663" y="1417638"/>
            <a:ext cx="200025" cy="65087"/>
            <a:chOff x="3134" y="1124"/>
            <a:chExt cx="264" cy="58"/>
          </a:xfrm>
        </p:grpSpPr>
        <p:sp>
          <p:nvSpPr>
            <p:cNvPr id="38574" name="Arc 12"/>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5" name="Arc 13"/>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6" name="Arc 14"/>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 name="Group 15"/>
          <p:cNvGrpSpPr>
            <a:grpSpLocks/>
          </p:cNvGrpSpPr>
          <p:nvPr/>
        </p:nvGrpSpPr>
        <p:grpSpPr bwMode="auto">
          <a:xfrm rot="-385665">
            <a:off x="4371975" y="1422400"/>
            <a:ext cx="196850" cy="65088"/>
            <a:chOff x="3416" y="1144"/>
            <a:chExt cx="262" cy="57"/>
          </a:xfrm>
        </p:grpSpPr>
        <p:sp>
          <p:nvSpPr>
            <p:cNvPr id="38571" name="Arc 16"/>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2" name="Arc 17"/>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3" name="Arc 18"/>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4" name="Group 19"/>
          <p:cNvGrpSpPr>
            <a:grpSpLocks/>
          </p:cNvGrpSpPr>
          <p:nvPr/>
        </p:nvGrpSpPr>
        <p:grpSpPr bwMode="auto">
          <a:xfrm rot="-385665">
            <a:off x="4278313" y="1419225"/>
            <a:ext cx="196850" cy="63500"/>
            <a:chOff x="3290" y="1135"/>
            <a:chExt cx="263" cy="55"/>
          </a:xfrm>
        </p:grpSpPr>
        <p:sp>
          <p:nvSpPr>
            <p:cNvPr id="38568" name="Arc 20"/>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9" name="Arc 21"/>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70" name="Arc 22"/>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5" name="Group 23"/>
          <p:cNvGrpSpPr>
            <a:grpSpLocks/>
          </p:cNvGrpSpPr>
          <p:nvPr/>
        </p:nvGrpSpPr>
        <p:grpSpPr bwMode="auto">
          <a:xfrm rot="-385665">
            <a:off x="4527550" y="1436688"/>
            <a:ext cx="195263" cy="63500"/>
            <a:chOff x="3624" y="1152"/>
            <a:chExt cx="262" cy="57"/>
          </a:xfrm>
        </p:grpSpPr>
        <p:sp>
          <p:nvSpPr>
            <p:cNvPr id="38565" name="Arc 24"/>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6" name="Arc 25"/>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7" name="Arc 26"/>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6" name="Group 27"/>
          <p:cNvGrpSpPr>
            <a:grpSpLocks/>
          </p:cNvGrpSpPr>
          <p:nvPr/>
        </p:nvGrpSpPr>
        <p:grpSpPr bwMode="auto">
          <a:xfrm rot="-385665">
            <a:off x="4449763" y="1420813"/>
            <a:ext cx="196850" cy="65087"/>
            <a:chOff x="3520" y="1148"/>
            <a:chExt cx="262" cy="57"/>
          </a:xfrm>
        </p:grpSpPr>
        <p:sp>
          <p:nvSpPr>
            <p:cNvPr id="38562" name="Arc 28"/>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3" name="Arc 29"/>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4" name="Arc 30"/>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7" name="Group 31"/>
          <p:cNvGrpSpPr>
            <a:grpSpLocks/>
          </p:cNvGrpSpPr>
          <p:nvPr/>
        </p:nvGrpSpPr>
        <p:grpSpPr bwMode="auto">
          <a:xfrm rot="599682">
            <a:off x="4605338" y="1443038"/>
            <a:ext cx="196850" cy="65087"/>
            <a:chOff x="3729" y="1156"/>
            <a:chExt cx="262" cy="57"/>
          </a:xfrm>
        </p:grpSpPr>
        <p:sp>
          <p:nvSpPr>
            <p:cNvPr id="38559" name="Arc 32"/>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0" name="Arc 33"/>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61" name="Arc 34"/>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8" name="Group 35"/>
          <p:cNvGrpSpPr>
            <a:grpSpLocks/>
          </p:cNvGrpSpPr>
          <p:nvPr/>
        </p:nvGrpSpPr>
        <p:grpSpPr bwMode="auto">
          <a:xfrm rot="-385665">
            <a:off x="3709988" y="1408113"/>
            <a:ext cx="196850" cy="66675"/>
            <a:chOff x="2574" y="1091"/>
            <a:chExt cx="262" cy="58"/>
          </a:xfrm>
        </p:grpSpPr>
        <p:sp>
          <p:nvSpPr>
            <p:cNvPr id="38556" name="Arc 36"/>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7" name="Arc 37"/>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8" name="Arc 38"/>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9" name="Group 39"/>
          <p:cNvGrpSpPr>
            <a:grpSpLocks/>
          </p:cNvGrpSpPr>
          <p:nvPr/>
        </p:nvGrpSpPr>
        <p:grpSpPr bwMode="auto">
          <a:xfrm rot="-385665">
            <a:off x="3848100" y="1411288"/>
            <a:ext cx="198438" cy="66675"/>
            <a:chOff x="2757" y="1102"/>
            <a:chExt cx="263" cy="58"/>
          </a:xfrm>
        </p:grpSpPr>
        <p:sp>
          <p:nvSpPr>
            <p:cNvPr id="38553" name="Arc 40"/>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4" name="Arc 41"/>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5" name="Arc 42"/>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0" name="Group 43"/>
          <p:cNvGrpSpPr>
            <a:grpSpLocks/>
          </p:cNvGrpSpPr>
          <p:nvPr/>
        </p:nvGrpSpPr>
        <p:grpSpPr bwMode="auto">
          <a:xfrm rot="-385665">
            <a:off x="4508500" y="1436688"/>
            <a:ext cx="195263" cy="63500"/>
            <a:chOff x="3600" y="1151"/>
            <a:chExt cx="260" cy="57"/>
          </a:xfrm>
        </p:grpSpPr>
        <p:sp>
          <p:nvSpPr>
            <p:cNvPr id="38550" name="Arc 44"/>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1" name="Arc 45"/>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52" name="Arc 46"/>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1" name="Group 47"/>
          <p:cNvGrpSpPr>
            <a:grpSpLocks/>
          </p:cNvGrpSpPr>
          <p:nvPr/>
        </p:nvGrpSpPr>
        <p:grpSpPr bwMode="auto">
          <a:xfrm rot="-385665">
            <a:off x="4387850" y="1412875"/>
            <a:ext cx="196850" cy="63500"/>
            <a:chOff x="3440" y="1137"/>
            <a:chExt cx="261" cy="56"/>
          </a:xfrm>
        </p:grpSpPr>
        <p:sp>
          <p:nvSpPr>
            <p:cNvPr id="38547" name="Arc 48"/>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8" name="Arc 49"/>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9" name="Arc 50"/>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2" name="Group 51"/>
          <p:cNvGrpSpPr>
            <a:grpSpLocks/>
          </p:cNvGrpSpPr>
          <p:nvPr/>
        </p:nvGrpSpPr>
        <p:grpSpPr bwMode="auto">
          <a:xfrm rot="-385665">
            <a:off x="4108450" y="1422400"/>
            <a:ext cx="195263" cy="65088"/>
            <a:chOff x="3075" y="1110"/>
            <a:chExt cx="261" cy="57"/>
          </a:xfrm>
        </p:grpSpPr>
        <p:sp>
          <p:nvSpPr>
            <p:cNvPr id="38544" name="Arc 52"/>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5" name="Arc 53"/>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6" name="Arc 54"/>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3" name="Group 55"/>
          <p:cNvGrpSpPr>
            <a:grpSpLocks/>
          </p:cNvGrpSpPr>
          <p:nvPr/>
        </p:nvGrpSpPr>
        <p:grpSpPr bwMode="auto">
          <a:xfrm>
            <a:off x="3905250" y="1414463"/>
            <a:ext cx="349250" cy="87312"/>
            <a:chOff x="2460" y="891"/>
            <a:chExt cx="220" cy="55"/>
          </a:xfrm>
        </p:grpSpPr>
        <p:grpSp>
          <p:nvGrpSpPr>
            <p:cNvPr id="14" name="Group 56"/>
            <p:cNvGrpSpPr>
              <a:grpSpLocks/>
            </p:cNvGrpSpPr>
            <p:nvPr/>
          </p:nvGrpSpPr>
          <p:grpSpPr bwMode="auto">
            <a:xfrm rot="-385665">
              <a:off x="2460" y="894"/>
              <a:ext cx="124" cy="40"/>
              <a:chOff x="2830" y="1113"/>
              <a:chExt cx="262" cy="56"/>
            </a:xfrm>
          </p:grpSpPr>
          <p:sp>
            <p:nvSpPr>
              <p:cNvPr id="38541" name="Arc 57"/>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2" name="Arc 58"/>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3" name="Arc 59"/>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5" name="Group 60"/>
            <p:cNvGrpSpPr>
              <a:grpSpLocks/>
            </p:cNvGrpSpPr>
            <p:nvPr/>
          </p:nvGrpSpPr>
          <p:grpSpPr bwMode="auto">
            <a:xfrm rot="-385665">
              <a:off x="2556" y="905"/>
              <a:ext cx="124" cy="41"/>
              <a:chOff x="3005" y="1120"/>
              <a:chExt cx="261" cy="58"/>
            </a:xfrm>
          </p:grpSpPr>
          <p:sp>
            <p:nvSpPr>
              <p:cNvPr id="38538" name="Arc 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9" name="Arc 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40" name="Arc 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6" name="Group 64"/>
            <p:cNvGrpSpPr>
              <a:grpSpLocks/>
            </p:cNvGrpSpPr>
            <p:nvPr/>
          </p:nvGrpSpPr>
          <p:grpSpPr bwMode="auto">
            <a:xfrm rot="-385665">
              <a:off x="2467" y="900"/>
              <a:ext cx="124" cy="41"/>
              <a:chOff x="2844" y="1123"/>
              <a:chExt cx="260" cy="56"/>
            </a:xfrm>
          </p:grpSpPr>
          <p:sp>
            <p:nvSpPr>
              <p:cNvPr id="38535" name="Arc 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6" name="Arc 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7" name="Arc 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7" name="Group 68"/>
            <p:cNvGrpSpPr>
              <a:grpSpLocks/>
            </p:cNvGrpSpPr>
            <p:nvPr/>
          </p:nvGrpSpPr>
          <p:grpSpPr bwMode="auto">
            <a:xfrm rot="-385665">
              <a:off x="2503" y="891"/>
              <a:ext cx="122" cy="41"/>
              <a:chOff x="2920" y="1108"/>
              <a:chExt cx="259" cy="58"/>
            </a:xfrm>
          </p:grpSpPr>
          <p:sp>
            <p:nvSpPr>
              <p:cNvPr id="38532" name="Arc 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3" name="Arc 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34" name="Arc 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grpSp>
        <p:nvGrpSpPr>
          <p:cNvPr id="18" name="Group 72"/>
          <p:cNvGrpSpPr>
            <a:grpSpLocks/>
          </p:cNvGrpSpPr>
          <p:nvPr/>
        </p:nvGrpSpPr>
        <p:grpSpPr bwMode="auto">
          <a:xfrm rot="-385665">
            <a:off x="4225925" y="1411288"/>
            <a:ext cx="195263" cy="68262"/>
            <a:chOff x="3265" y="1129"/>
            <a:chExt cx="262" cy="59"/>
          </a:xfrm>
        </p:grpSpPr>
        <p:sp>
          <p:nvSpPr>
            <p:cNvPr id="38525" name="Arc 73"/>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6" name="Arc 74"/>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7" name="Arc 75"/>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19" name="Group 76"/>
          <p:cNvGrpSpPr>
            <a:grpSpLocks/>
          </p:cNvGrpSpPr>
          <p:nvPr/>
        </p:nvGrpSpPr>
        <p:grpSpPr bwMode="auto">
          <a:xfrm rot="-385665">
            <a:off x="3621088" y="1408113"/>
            <a:ext cx="195262" cy="61912"/>
            <a:chOff x="2497" y="1085"/>
            <a:chExt cx="261" cy="55"/>
          </a:xfrm>
        </p:grpSpPr>
        <p:sp>
          <p:nvSpPr>
            <p:cNvPr id="38522" name="Arc 77"/>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3" name="Arc 78"/>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4" name="Arc 79"/>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0" name="Group 80"/>
          <p:cNvGrpSpPr>
            <a:grpSpLocks/>
          </p:cNvGrpSpPr>
          <p:nvPr/>
        </p:nvGrpSpPr>
        <p:grpSpPr bwMode="auto">
          <a:xfrm rot="-385665">
            <a:off x="3759200" y="1398588"/>
            <a:ext cx="198438" cy="63500"/>
            <a:chOff x="2640" y="1086"/>
            <a:chExt cx="263" cy="56"/>
          </a:xfrm>
        </p:grpSpPr>
        <p:sp>
          <p:nvSpPr>
            <p:cNvPr id="38519" name="Arc 81"/>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0" name="Arc 82"/>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21" name="Arc 83"/>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1" name="Group 84"/>
          <p:cNvGrpSpPr>
            <a:grpSpLocks/>
          </p:cNvGrpSpPr>
          <p:nvPr/>
        </p:nvGrpSpPr>
        <p:grpSpPr bwMode="auto">
          <a:xfrm rot="-385665">
            <a:off x="3338513" y="1423988"/>
            <a:ext cx="204787" cy="74612"/>
            <a:chOff x="2053" y="1058"/>
            <a:chExt cx="274" cy="66"/>
          </a:xfrm>
        </p:grpSpPr>
        <p:sp>
          <p:nvSpPr>
            <p:cNvPr id="38516" name="Arc 85"/>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7" name="Arc 86"/>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8" name="Arc 87"/>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2" name="Group 88"/>
          <p:cNvGrpSpPr>
            <a:grpSpLocks/>
          </p:cNvGrpSpPr>
          <p:nvPr/>
        </p:nvGrpSpPr>
        <p:grpSpPr bwMode="auto">
          <a:xfrm rot="-385665">
            <a:off x="3244850" y="1406525"/>
            <a:ext cx="204788" cy="77788"/>
            <a:chOff x="1932" y="1036"/>
            <a:chExt cx="274" cy="68"/>
          </a:xfrm>
        </p:grpSpPr>
        <p:sp>
          <p:nvSpPr>
            <p:cNvPr id="38513" name="Arc 89"/>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4" name="Arc 90"/>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5" name="Arc 91"/>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3" name="Group 92"/>
          <p:cNvGrpSpPr>
            <a:grpSpLocks/>
          </p:cNvGrpSpPr>
          <p:nvPr/>
        </p:nvGrpSpPr>
        <p:grpSpPr bwMode="auto">
          <a:xfrm rot="-385665">
            <a:off x="3097213" y="1400175"/>
            <a:ext cx="203200" cy="76200"/>
            <a:chOff x="1729" y="1031"/>
            <a:chExt cx="273" cy="67"/>
          </a:xfrm>
        </p:grpSpPr>
        <p:sp>
          <p:nvSpPr>
            <p:cNvPr id="38510" name="Arc 93"/>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1" name="Arc 94"/>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12" name="Arc 95"/>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4" name="Group 96"/>
          <p:cNvGrpSpPr>
            <a:grpSpLocks/>
          </p:cNvGrpSpPr>
          <p:nvPr/>
        </p:nvGrpSpPr>
        <p:grpSpPr bwMode="auto">
          <a:xfrm rot="-385665">
            <a:off x="3113088" y="1408113"/>
            <a:ext cx="204787" cy="74612"/>
            <a:chOff x="1752" y="1038"/>
            <a:chExt cx="273" cy="66"/>
          </a:xfrm>
        </p:grpSpPr>
        <p:sp>
          <p:nvSpPr>
            <p:cNvPr id="38507" name="Arc 97"/>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8" name="Arc 98"/>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9" name="Arc 99"/>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5" name="Group 100"/>
          <p:cNvGrpSpPr>
            <a:grpSpLocks/>
          </p:cNvGrpSpPr>
          <p:nvPr/>
        </p:nvGrpSpPr>
        <p:grpSpPr bwMode="auto">
          <a:xfrm rot="-385665">
            <a:off x="3017838" y="1401763"/>
            <a:ext cx="203200" cy="77787"/>
            <a:chOff x="1625" y="1026"/>
            <a:chExt cx="273" cy="68"/>
          </a:xfrm>
        </p:grpSpPr>
        <p:sp>
          <p:nvSpPr>
            <p:cNvPr id="38504" name="Arc 101"/>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5" name="Arc 102"/>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6" name="Arc 103"/>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6" name="Group 104"/>
          <p:cNvGrpSpPr>
            <a:grpSpLocks/>
          </p:cNvGrpSpPr>
          <p:nvPr/>
        </p:nvGrpSpPr>
        <p:grpSpPr bwMode="auto">
          <a:xfrm rot="-385665">
            <a:off x="2938463" y="1403350"/>
            <a:ext cx="204787" cy="74613"/>
            <a:chOff x="1520" y="1021"/>
            <a:chExt cx="274" cy="66"/>
          </a:xfrm>
        </p:grpSpPr>
        <p:sp>
          <p:nvSpPr>
            <p:cNvPr id="38501" name="Arc 105"/>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2" name="Arc 106"/>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3" name="Arc 107"/>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7" name="Group 108"/>
          <p:cNvGrpSpPr>
            <a:grpSpLocks/>
          </p:cNvGrpSpPr>
          <p:nvPr/>
        </p:nvGrpSpPr>
        <p:grpSpPr bwMode="auto">
          <a:xfrm rot="-385665">
            <a:off x="3246438" y="1430338"/>
            <a:ext cx="201612" cy="77787"/>
            <a:chOff x="1928" y="1056"/>
            <a:chExt cx="271" cy="69"/>
          </a:xfrm>
        </p:grpSpPr>
        <p:sp>
          <p:nvSpPr>
            <p:cNvPr id="38498" name="Arc 109"/>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9" name="Arc 110"/>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500" name="Arc 111"/>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8" name="Group 112"/>
          <p:cNvGrpSpPr>
            <a:grpSpLocks/>
          </p:cNvGrpSpPr>
          <p:nvPr/>
        </p:nvGrpSpPr>
        <p:grpSpPr bwMode="auto">
          <a:xfrm rot="-385665">
            <a:off x="2703513" y="1400175"/>
            <a:ext cx="201612" cy="76200"/>
            <a:chOff x="1212" y="1001"/>
            <a:chExt cx="271" cy="67"/>
          </a:xfrm>
        </p:grpSpPr>
        <p:sp>
          <p:nvSpPr>
            <p:cNvPr id="38495" name="Arc 113"/>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6" name="Arc 114"/>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7" name="Arc 115"/>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29" name="Group 116"/>
          <p:cNvGrpSpPr>
            <a:grpSpLocks/>
          </p:cNvGrpSpPr>
          <p:nvPr/>
        </p:nvGrpSpPr>
        <p:grpSpPr bwMode="auto">
          <a:xfrm rot="-385665">
            <a:off x="2606675" y="1398588"/>
            <a:ext cx="203200" cy="76200"/>
            <a:chOff x="1084" y="991"/>
            <a:chExt cx="273" cy="67"/>
          </a:xfrm>
        </p:grpSpPr>
        <p:sp>
          <p:nvSpPr>
            <p:cNvPr id="38492" name="Arc 117"/>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3" name="Arc 118"/>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4" name="Arc 119"/>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0" name="Group 120"/>
          <p:cNvGrpSpPr>
            <a:grpSpLocks/>
          </p:cNvGrpSpPr>
          <p:nvPr/>
        </p:nvGrpSpPr>
        <p:grpSpPr bwMode="auto">
          <a:xfrm rot="-385665">
            <a:off x="2768600" y="1416050"/>
            <a:ext cx="203200" cy="74613"/>
            <a:chOff x="1300" y="1012"/>
            <a:chExt cx="272" cy="65"/>
          </a:xfrm>
        </p:grpSpPr>
        <p:sp>
          <p:nvSpPr>
            <p:cNvPr id="38489" name="Arc 121"/>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0" name="Arc 122"/>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91" name="Arc 123"/>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1" name="Group 124"/>
          <p:cNvGrpSpPr>
            <a:grpSpLocks/>
          </p:cNvGrpSpPr>
          <p:nvPr/>
        </p:nvGrpSpPr>
        <p:grpSpPr bwMode="auto">
          <a:xfrm rot="-385665">
            <a:off x="2505075" y="1393825"/>
            <a:ext cx="206375" cy="73025"/>
            <a:chOff x="952" y="980"/>
            <a:chExt cx="273" cy="65"/>
          </a:xfrm>
        </p:grpSpPr>
        <p:sp>
          <p:nvSpPr>
            <p:cNvPr id="38486" name="Arc 125"/>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7" name="Arc 126"/>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8" name="Arc 127"/>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28" name="Group 128"/>
          <p:cNvGrpSpPr>
            <a:grpSpLocks/>
          </p:cNvGrpSpPr>
          <p:nvPr/>
        </p:nvGrpSpPr>
        <p:grpSpPr bwMode="auto">
          <a:xfrm rot="-385665">
            <a:off x="2867025" y="1416050"/>
            <a:ext cx="204788" cy="76200"/>
            <a:chOff x="1429" y="1017"/>
            <a:chExt cx="274" cy="68"/>
          </a:xfrm>
        </p:grpSpPr>
        <p:sp>
          <p:nvSpPr>
            <p:cNvPr id="38483" name="Arc 129"/>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4" name="Arc 130"/>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5" name="Arc 131"/>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29" name="Group 132"/>
          <p:cNvGrpSpPr>
            <a:grpSpLocks/>
          </p:cNvGrpSpPr>
          <p:nvPr/>
        </p:nvGrpSpPr>
        <p:grpSpPr bwMode="auto">
          <a:xfrm rot="-385665">
            <a:off x="2384425" y="1373188"/>
            <a:ext cx="201613" cy="76200"/>
            <a:chOff x="707" y="957"/>
            <a:chExt cx="269" cy="68"/>
          </a:xfrm>
        </p:grpSpPr>
        <p:sp>
          <p:nvSpPr>
            <p:cNvPr id="38480" name="Arc 133"/>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1" name="Arc 134"/>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82" name="Arc 135"/>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30" name="Group 136"/>
          <p:cNvGrpSpPr>
            <a:grpSpLocks/>
          </p:cNvGrpSpPr>
          <p:nvPr/>
        </p:nvGrpSpPr>
        <p:grpSpPr bwMode="auto">
          <a:xfrm rot="-385665">
            <a:off x="2419350" y="1387475"/>
            <a:ext cx="204788" cy="77788"/>
            <a:chOff x="828" y="967"/>
            <a:chExt cx="270" cy="68"/>
          </a:xfrm>
        </p:grpSpPr>
        <p:sp>
          <p:nvSpPr>
            <p:cNvPr id="38477" name="Arc 137"/>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8" name="Arc 138"/>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9" name="Arc 139"/>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31" name="Group 140"/>
          <p:cNvGrpSpPr>
            <a:grpSpLocks/>
          </p:cNvGrpSpPr>
          <p:nvPr/>
        </p:nvGrpSpPr>
        <p:grpSpPr bwMode="auto">
          <a:xfrm rot="-385665">
            <a:off x="2284413" y="1366838"/>
            <a:ext cx="204787" cy="76200"/>
            <a:chOff x="578" y="951"/>
            <a:chExt cx="274" cy="66"/>
          </a:xfrm>
        </p:grpSpPr>
        <p:sp>
          <p:nvSpPr>
            <p:cNvPr id="38474" name="Arc 141"/>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5" name="Arc 142"/>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6" name="Arc 143"/>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77" name="Group 144"/>
          <p:cNvGrpSpPr>
            <a:grpSpLocks/>
          </p:cNvGrpSpPr>
          <p:nvPr/>
        </p:nvGrpSpPr>
        <p:grpSpPr bwMode="auto">
          <a:xfrm rot="-385665">
            <a:off x="2355850" y="1373188"/>
            <a:ext cx="204788" cy="76200"/>
            <a:chOff x="669" y="956"/>
            <a:chExt cx="272" cy="66"/>
          </a:xfrm>
        </p:grpSpPr>
        <p:sp>
          <p:nvSpPr>
            <p:cNvPr id="38471" name="Arc 145"/>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2" name="Arc 146"/>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3" name="Arc 147"/>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78" name="Group 148"/>
          <p:cNvGrpSpPr>
            <a:grpSpLocks/>
          </p:cNvGrpSpPr>
          <p:nvPr/>
        </p:nvGrpSpPr>
        <p:grpSpPr bwMode="auto">
          <a:xfrm rot="-385665">
            <a:off x="2630488" y="1397000"/>
            <a:ext cx="203200" cy="76200"/>
            <a:chOff x="1115" y="992"/>
            <a:chExt cx="273" cy="67"/>
          </a:xfrm>
        </p:grpSpPr>
        <p:sp>
          <p:nvSpPr>
            <p:cNvPr id="38468" name="Arc 149"/>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9" name="Arc 150"/>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70" name="Arc 151"/>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79" name="Group 152"/>
          <p:cNvGrpSpPr>
            <a:grpSpLocks/>
          </p:cNvGrpSpPr>
          <p:nvPr/>
        </p:nvGrpSpPr>
        <p:grpSpPr bwMode="auto">
          <a:xfrm rot="-385665">
            <a:off x="3509963" y="1411288"/>
            <a:ext cx="206375" cy="74612"/>
            <a:chOff x="2285" y="1058"/>
            <a:chExt cx="274" cy="66"/>
          </a:xfrm>
        </p:grpSpPr>
        <p:sp>
          <p:nvSpPr>
            <p:cNvPr id="38465" name="Arc 153"/>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6" name="Arc 154"/>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7" name="Arc 155"/>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0" name="Group 156"/>
          <p:cNvGrpSpPr>
            <a:grpSpLocks/>
          </p:cNvGrpSpPr>
          <p:nvPr/>
        </p:nvGrpSpPr>
        <p:grpSpPr bwMode="auto">
          <a:xfrm rot="-385665">
            <a:off x="3419475" y="1392238"/>
            <a:ext cx="204788" cy="77787"/>
            <a:chOff x="2164" y="1036"/>
            <a:chExt cx="274" cy="68"/>
          </a:xfrm>
        </p:grpSpPr>
        <p:sp>
          <p:nvSpPr>
            <p:cNvPr id="38462" name="Arc 157"/>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3" name="Arc 158"/>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4" name="Arc 159"/>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1" name="Group 160"/>
          <p:cNvGrpSpPr>
            <a:grpSpLocks/>
          </p:cNvGrpSpPr>
          <p:nvPr/>
        </p:nvGrpSpPr>
        <p:grpSpPr bwMode="auto">
          <a:xfrm rot="-385665">
            <a:off x="3267075" y="1398588"/>
            <a:ext cx="203200" cy="76200"/>
            <a:chOff x="1961" y="1031"/>
            <a:chExt cx="273" cy="67"/>
          </a:xfrm>
        </p:grpSpPr>
        <p:sp>
          <p:nvSpPr>
            <p:cNvPr id="38459" name="Arc 161"/>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0" name="Arc 162"/>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61" name="Arc 163"/>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2" name="Group 164"/>
          <p:cNvGrpSpPr>
            <a:grpSpLocks/>
          </p:cNvGrpSpPr>
          <p:nvPr/>
        </p:nvGrpSpPr>
        <p:grpSpPr bwMode="auto">
          <a:xfrm rot="-385665">
            <a:off x="3282950" y="1406525"/>
            <a:ext cx="204788" cy="74613"/>
            <a:chOff x="1984" y="1038"/>
            <a:chExt cx="273" cy="66"/>
          </a:xfrm>
        </p:grpSpPr>
        <p:sp>
          <p:nvSpPr>
            <p:cNvPr id="38456" name="Arc 165"/>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7" name="Arc 166"/>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8" name="Arc 167"/>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3" name="Group 168"/>
          <p:cNvGrpSpPr>
            <a:grpSpLocks/>
          </p:cNvGrpSpPr>
          <p:nvPr/>
        </p:nvGrpSpPr>
        <p:grpSpPr bwMode="auto">
          <a:xfrm rot="-385665">
            <a:off x="3189288" y="1400175"/>
            <a:ext cx="203200" cy="77788"/>
            <a:chOff x="1857" y="1026"/>
            <a:chExt cx="273" cy="68"/>
          </a:xfrm>
        </p:grpSpPr>
        <p:sp>
          <p:nvSpPr>
            <p:cNvPr id="38453" name="Arc 169"/>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4" name="Arc 170"/>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5" name="Arc 171"/>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4" name="Group 172"/>
          <p:cNvGrpSpPr>
            <a:grpSpLocks/>
          </p:cNvGrpSpPr>
          <p:nvPr/>
        </p:nvGrpSpPr>
        <p:grpSpPr bwMode="auto">
          <a:xfrm rot="-385665">
            <a:off x="3113088" y="1387475"/>
            <a:ext cx="204787" cy="76200"/>
            <a:chOff x="1752" y="1021"/>
            <a:chExt cx="274" cy="66"/>
          </a:xfrm>
        </p:grpSpPr>
        <p:sp>
          <p:nvSpPr>
            <p:cNvPr id="38450" name="Arc 173"/>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1" name="Arc 174"/>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52" name="Arc 175"/>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5" name="Group 176"/>
          <p:cNvGrpSpPr>
            <a:grpSpLocks/>
          </p:cNvGrpSpPr>
          <p:nvPr/>
        </p:nvGrpSpPr>
        <p:grpSpPr bwMode="auto">
          <a:xfrm rot="-385665">
            <a:off x="3419475" y="1414463"/>
            <a:ext cx="201613" cy="79375"/>
            <a:chOff x="2160" y="1056"/>
            <a:chExt cx="271" cy="69"/>
          </a:xfrm>
        </p:grpSpPr>
        <p:sp>
          <p:nvSpPr>
            <p:cNvPr id="38447" name="Arc 177"/>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8" name="Arc 178"/>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9" name="Arc 179"/>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6" name="Group 180"/>
          <p:cNvGrpSpPr>
            <a:grpSpLocks/>
          </p:cNvGrpSpPr>
          <p:nvPr/>
        </p:nvGrpSpPr>
        <p:grpSpPr bwMode="auto">
          <a:xfrm rot="-385665">
            <a:off x="2876550" y="1395413"/>
            <a:ext cx="201613" cy="77787"/>
            <a:chOff x="1444" y="1001"/>
            <a:chExt cx="271" cy="67"/>
          </a:xfrm>
        </p:grpSpPr>
        <p:sp>
          <p:nvSpPr>
            <p:cNvPr id="38444" name="Arc 181"/>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5" name="Arc 182"/>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6" name="Arc 183"/>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7" name="Group 184"/>
          <p:cNvGrpSpPr>
            <a:grpSpLocks/>
          </p:cNvGrpSpPr>
          <p:nvPr/>
        </p:nvGrpSpPr>
        <p:grpSpPr bwMode="auto">
          <a:xfrm rot="-385665">
            <a:off x="2779713" y="1392238"/>
            <a:ext cx="203200" cy="76200"/>
            <a:chOff x="1316" y="991"/>
            <a:chExt cx="273" cy="67"/>
          </a:xfrm>
        </p:grpSpPr>
        <p:sp>
          <p:nvSpPr>
            <p:cNvPr id="38441" name="Arc 185"/>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2" name="Arc 186"/>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3" name="Arc 187"/>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8" name="Group 188"/>
          <p:cNvGrpSpPr>
            <a:grpSpLocks/>
          </p:cNvGrpSpPr>
          <p:nvPr/>
        </p:nvGrpSpPr>
        <p:grpSpPr bwMode="auto">
          <a:xfrm rot="-385665">
            <a:off x="2946400" y="1392238"/>
            <a:ext cx="203200" cy="73025"/>
            <a:chOff x="1532" y="1012"/>
            <a:chExt cx="272" cy="65"/>
          </a:xfrm>
        </p:grpSpPr>
        <p:sp>
          <p:nvSpPr>
            <p:cNvPr id="38438" name="Arc 189"/>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9" name="Arc 190"/>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40" name="Arc 191"/>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89" name="Group 192"/>
          <p:cNvGrpSpPr>
            <a:grpSpLocks/>
          </p:cNvGrpSpPr>
          <p:nvPr/>
        </p:nvGrpSpPr>
        <p:grpSpPr bwMode="auto">
          <a:xfrm rot="-385665">
            <a:off x="2678113" y="1377950"/>
            <a:ext cx="204787" cy="74613"/>
            <a:chOff x="1184" y="980"/>
            <a:chExt cx="273" cy="65"/>
          </a:xfrm>
        </p:grpSpPr>
        <p:sp>
          <p:nvSpPr>
            <p:cNvPr id="38435" name="Arc 193"/>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6" name="Arc 194"/>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7" name="Arc 195"/>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90" name="Group 196"/>
          <p:cNvGrpSpPr>
            <a:grpSpLocks/>
          </p:cNvGrpSpPr>
          <p:nvPr/>
        </p:nvGrpSpPr>
        <p:grpSpPr bwMode="auto">
          <a:xfrm rot="-385665">
            <a:off x="3043238" y="1389063"/>
            <a:ext cx="206375" cy="77787"/>
            <a:chOff x="1661" y="1017"/>
            <a:chExt cx="274" cy="68"/>
          </a:xfrm>
        </p:grpSpPr>
        <p:sp>
          <p:nvSpPr>
            <p:cNvPr id="38432" name="Arc 197"/>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3" name="Arc 198"/>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4" name="Arc 199"/>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591" name="Group 200"/>
          <p:cNvGrpSpPr>
            <a:grpSpLocks/>
          </p:cNvGrpSpPr>
          <p:nvPr/>
        </p:nvGrpSpPr>
        <p:grpSpPr bwMode="auto">
          <a:xfrm rot="-385665">
            <a:off x="2490788" y="1368425"/>
            <a:ext cx="203200" cy="77788"/>
            <a:chOff x="939" y="957"/>
            <a:chExt cx="269" cy="68"/>
          </a:xfrm>
        </p:grpSpPr>
        <p:sp>
          <p:nvSpPr>
            <p:cNvPr id="38429" name="Arc 201"/>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0" name="Arc 202"/>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31" name="Arc 203"/>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888" name="Group 204"/>
          <p:cNvGrpSpPr>
            <a:grpSpLocks/>
          </p:cNvGrpSpPr>
          <p:nvPr/>
        </p:nvGrpSpPr>
        <p:grpSpPr bwMode="auto">
          <a:xfrm rot="-385665">
            <a:off x="2582863" y="1371600"/>
            <a:ext cx="204787" cy="77788"/>
            <a:chOff x="1060" y="967"/>
            <a:chExt cx="270" cy="68"/>
          </a:xfrm>
        </p:grpSpPr>
        <p:sp>
          <p:nvSpPr>
            <p:cNvPr id="38426" name="Arc 205"/>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7" name="Arc 206"/>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8" name="Arc 207"/>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889" name="Group 208"/>
          <p:cNvGrpSpPr>
            <a:grpSpLocks/>
          </p:cNvGrpSpPr>
          <p:nvPr/>
        </p:nvGrpSpPr>
        <p:grpSpPr bwMode="auto">
          <a:xfrm rot="-385665">
            <a:off x="2395538" y="1376363"/>
            <a:ext cx="204787" cy="76200"/>
            <a:chOff x="810" y="951"/>
            <a:chExt cx="274" cy="66"/>
          </a:xfrm>
        </p:grpSpPr>
        <p:sp>
          <p:nvSpPr>
            <p:cNvPr id="38423" name="Arc 209"/>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4" name="Arc 210"/>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5" name="Arc 211"/>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899" name="Group 212"/>
          <p:cNvGrpSpPr>
            <a:grpSpLocks/>
          </p:cNvGrpSpPr>
          <p:nvPr/>
        </p:nvGrpSpPr>
        <p:grpSpPr bwMode="auto">
          <a:xfrm rot="-385665">
            <a:off x="2463800" y="1368425"/>
            <a:ext cx="203200" cy="74613"/>
            <a:chOff x="901" y="956"/>
            <a:chExt cx="272" cy="66"/>
          </a:xfrm>
        </p:grpSpPr>
        <p:sp>
          <p:nvSpPr>
            <p:cNvPr id="38420" name="Arc 213"/>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1" name="Arc 214"/>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22" name="Arc 215"/>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0" name="Group 216"/>
          <p:cNvGrpSpPr>
            <a:grpSpLocks/>
          </p:cNvGrpSpPr>
          <p:nvPr/>
        </p:nvGrpSpPr>
        <p:grpSpPr bwMode="auto">
          <a:xfrm rot="-385665">
            <a:off x="2801938" y="1392238"/>
            <a:ext cx="204787" cy="76200"/>
            <a:chOff x="1347" y="992"/>
            <a:chExt cx="273" cy="67"/>
          </a:xfrm>
        </p:grpSpPr>
        <p:sp>
          <p:nvSpPr>
            <p:cNvPr id="38417" name="Arc 217"/>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8" name="Arc 218"/>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9" name="Arc 219"/>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48" name="Arc 220"/>
          <p:cNvSpPr>
            <a:spLocks noChangeAspect="1"/>
          </p:cNvSpPr>
          <p:nvPr/>
        </p:nvSpPr>
        <p:spPr bwMode="auto">
          <a:xfrm rot="-120000">
            <a:off x="5016500" y="13684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949" name="Arc 221"/>
          <p:cNvSpPr>
            <a:spLocks noChangeAspect="1"/>
          </p:cNvSpPr>
          <p:nvPr/>
        </p:nvSpPr>
        <p:spPr bwMode="auto">
          <a:xfrm rot="-120000">
            <a:off x="5148263" y="13890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01" name="Group 222"/>
          <p:cNvGrpSpPr>
            <a:grpSpLocks noChangeAspect="1"/>
          </p:cNvGrpSpPr>
          <p:nvPr/>
        </p:nvGrpSpPr>
        <p:grpSpPr bwMode="auto">
          <a:xfrm>
            <a:off x="5192713" y="1373188"/>
            <a:ext cx="74612" cy="217487"/>
            <a:chOff x="4579" y="1161"/>
            <a:chExt cx="94" cy="274"/>
          </a:xfrm>
        </p:grpSpPr>
        <p:sp>
          <p:nvSpPr>
            <p:cNvPr id="38414" name="Arc 223"/>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5" name="Arc 224"/>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6" name="Arc 225"/>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51" name="Arc 226"/>
          <p:cNvSpPr>
            <a:spLocks noChangeAspect="1"/>
          </p:cNvSpPr>
          <p:nvPr/>
        </p:nvSpPr>
        <p:spPr bwMode="auto">
          <a:xfrm rot="-120000">
            <a:off x="4830763" y="13700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952" name="Arc 227"/>
          <p:cNvSpPr>
            <a:spLocks noChangeAspect="1"/>
          </p:cNvSpPr>
          <p:nvPr/>
        </p:nvSpPr>
        <p:spPr bwMode="auto">
          <a:xfrm rot="-120000">
            <a:off x="4806950" y="14128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02" name="Group 228"/>
          <p:cNvGrpSpPr>
            <a:grpSpLocks noChangeAspect="1"/>
          </p:cNvGrpSpPr>
          <p:nvPr/>
        </p:nvGrpSpPr>
        <p:grpSpPr bwMode="auto">
          <a:xfrm>
            <a:off x="5172075" y="1387475"/>
            <a:ext cx="74613" cy="217488"/>
            <a:chOff x="4553" y="1211"/>
            <a:chExt cx="94" cy="274"/>
          </a:xfrm>
        </p:grpSpPr>
        <p:sp>
          <p:nvSpPr>
            <p:cNvPr id="38411" name="Arc 229"/>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2" name="Arc 230"/>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3" name="Arc 231"/>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3" name="Group 232"/>
          <p:cNvGrpSpPr>
            <a:grpSpLocks noChangeAspect="1"/>
          </p:cNvGrpSpPr>
          <p:nvPr/>
        </p:nvGrpSpPr>
        <p:grpSpPr bwMode="auto">
          <a:xfrm>
            <a:off x="5143500" y="1343025"/>
            <a:ext cx="74613" cy="217488"/>
            <a:chOff x="4516" y="1156"/>
            <a:chExt cx="94" cy="273"/>
          </a:xfrm>
        </p:grpSpPr>
        <p:sp>
          <p:nvSpPr>
            <p:cNvPr id="38408" name="Arc 233"/>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9" name="Arc 234"/>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10" name="Arc 235"/>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4" name="Group 236"/>
          <p:cNvGrpSpPr>
            <a:grpSpLocks noChangeAspect="1"/>
          </p:cNvGrpSpPr>
          <p:nvPr/>
        </p:nvGrpSpPr>
        <p:grpSpPr bwMode="auto">
          <a:xfrm>
            <a:off x="5245100" y="1392238"/>
            <a:ext cx="76200" cy="219075"/>
            <a:chOff x="4645" y="1217"/>
            <a:chExt cx="95" cy="277"/>
          </a:xfrm>
        </p:grpSpPr>
        <p:sp>
          <p:nvSpPr>
            <p:cNvPr id="38405" name="Arc 237"/>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6" name="Arc 238"/>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7" name="Arc 239"/>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5" name="Group 240"/>
          <p:cNvGrpSpPr>
            <a:grpSpLocks noChangeAspect="1"/>
          </p:cNvGrpSpPr>
          <p:nvPr/>
        </p:nvGrpSpPr>
        <p:grpSpPr bwMode="auto">
          <a:xfrm>
            <a:off x="5118100" y="1341438"/>
            <a:ext cx="74613" cy="215900"/>
            <a:chOff x="4485" y="1154"/>
            <a:chExt cx="93" cy="272"/>
          </a:xfrm>
        </p:grpSpPr>
        <p:sp>
          <p:nvSpPr>
            <p:cNvPr id="38402" name="Arc 241"/>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3" name="Arc 242"/>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4" name="Arc 243"/>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6" name="Group 244"/>
          <p:cNvGrpSpPr>
            <a:grpSpLocks noChangeAspect="1"/>
          </p:cNvGrpSpPr>
          <p:nvPr/>
        </p:nvGrpSpPr>
        <p:grpSpPr bwMode="auto">
          <a:xfrm>
            <a:off x="5087938" y="1333500"/>
            <a:ext cx="73025" cy="217488"/>
            <a:chOff x="4451" y="1096"/>
            <a:chExt cx="92" cy="273"/>
          </a:xfrm>
        </p:grpSpPr>
        <p:sp>
          <p:nvSpPr>
            <p:cNvPr id="38399" name="Arc 245"/>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0" name="Arc 246"/>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401" name="Arc 247"/>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58" name="Arc 248"/>
          <p:cNvSpPr>
            <a:spLocks noChangeAspect="1"/>
          </p:cNvSpPr>
          <p:nvPr/>
        </p:nvSpPr>
        <p:spPr bwMode="auto">
          <a:xfrm rot="-120000">
            <a:off x="5035550" y="13589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07" name="Group 249"/>
          <p:cNvGrpSpPr>
            <a:grpSpLocks noChangeAspect="1"/>
          </p:cNvGrpSpPr>
          <p:nvPr/>
        </p:nvGrpSpPr>
        <p:grpSpPr bwMode="auto">
          <a:xfrm>
            <a:off x="5062538" y="1331913"/>
            <a:ext cx="74612" cy="215900"/>
            <a:chOff x="4419" y="1093"/>
            <a:chExt cx="93" cy="273"/>
          </a:xfrm>
        </p:grpSpPr>
        <p:sp>
          <p:nvSpPr>
            <p:cNvPr id="38396" name="Arc 250"/>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7" name="Arc 251"/>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8" name="Arc 252"/>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8" name="Group 253"/>
          <p:cNvGrpSpPr>
            <a:grpSpLocks noChangeAspect="1"/>
          </p:cNvGrpSpPr>
          <p:nvPr/>
        </p:nvGrpSpPr>
        <p:grpSpPr bwMode="auto">
          <a:xfrm>
            <a:off x="5029200" y="1368425"/>
            <a:ext cx="73025" cy="215900"/>
            <a:chOff x="4356" y="1087"/>
            <a:chExt cx="92" cy="272"/>
          </a:xfrm>
        </p:grpSpPr>
        <p:sp>
          <p:nvSpPr>
            <p:cNvPr id="38393" name="Arc 254"/>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4" name="Arc 255"/>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5" name="Arc 256"/>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09" name="Group 257"/>
          <p:cNvGrpSpPr>
            <a:grpSpLocks noChangeAspect="1"/>
          </p:cNvGrpSpPr>
          <p:nvPr/>
        </p:nvGrpSpPr>
        <p:grpSpPr bwMode="auto">
          <a:xfrm>
            <a:off x="5218113" y="1392238"/>
            <a:ext cx="74612" cy="217487"/>
            <a:chOff x="4611" y="1217"/>
            <a:chExt cx="93" cy="274"/>
          </a:xfrm>
        </p:grpSpPr>
        <p:sp>
          <p:nvSpPr>
            <p:cNvPr id="38390" name="Arc 258"/>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1" name="Arc 259"/>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92" name="Arc 260"/>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62" name="Arc 261"/>
          <p:cNvSpPr>
            <a:spLocks noChangeAspect="1"/>
          </p:cNvSpPr>
          <p:nvPr/>
        </p:nvSpPr>
        <p:spPr bwMode="auto">
          <a:xfrm rot="-450511">
            <a:off x="4733925" y="13303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963" name="Arc 262"/>
          <p:cNvSpPr>
            <a:spLocks noChangeAspect="1"/>
          </p:cNvSpPr>
          <p:nvPr/>
        </p:nvSpPr>
        <p:spPr bwMode="auto">
          <a:xfrm rot="-450511">
            <a:off x="4870450" y="13858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10" name="Group 263"/>
          <p:cNvGrpSpPr>
            <a:grpSpLocks noChangeAspect="1"/>
          </p:cNvGrpSpPr>
          <p:nvPr/>
        </p:nvGrpSpPr>
        <p:grpSpPr bwMode="auto">
          <a:xfrm rot="-390511">
            <a:off x="4919663" y="1347788"/>
            <a:ext cx="82550" cy="161925"/>
            <a:chOff x="4362" y="1124"/>
            <a:chExt cx="104" cy="204"/>
          </a:xfrm>
        </p:grpSpPr>
        <p:sp>
          <p:nvSpPr>
            <p:cNvPr id="38387" name="Arc 264"/>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8" name="Arc 265"/>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9" name="Arc 266"/>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65" name="Arc 267"/>
          <p:cNvSpPr>
            <a:spLocks noChangeAspect="1"/>
          </p:cNvSpPr>
          <p:nvPr/>
        </p:nvSpPr>
        <p:spPr bwMode="auto">
          <a:xfrm rot="-450511">
            <a:off x="4706938" y="13350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7966" name="Arc 268"/>
          <p:cNvSpPr>
            <a:spLocks noChangeAspect="1"/>
          </p:cNvSpPr>
          <p:nvPr/>
        </p:nvSpPr>
        <p:spPr bwMode="auto">
          <a:xfrm rot="-450511">
            <a:off x="4703763" y="13319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11" name="Group 269"/>
          <p:cNvGrpSpPr>
            <a:grpSpLocks noChangeAspect="1"/>
          </p:cNvGrpSpPr>
          <p:nvPr/>
        </p:nvGrpSpPr>
        <p:grpSpPr bwMode="auto">
          <a:xfrm rot="-390511">
            <a:off x="4897438" y="1382713"/>
            <a:ext cx="82550" cy="161925"/>
            <a:chOff x="4328" y="1166"/>
            <a:chExt cx="103" cy="205"/>
          </a:xfrm>
        </p:grpSpPr>
        <p:sp>
          <p:nvSpPr>
            <p:cNvPr id="38384" name="Arc 270"/>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5" name="Arc 271"/>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6" name="Arc 272"/>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2" name="Group 273"/>
          <p:cNvGrpSpPr>
            <a:grpSpLocks noChangeAspect="1"/>
          </p:cNvGrpSpPr>
          <p:nvPr/>
        </p:nvGrpSpPr>
        <p:grpSpPr bwMode="auto">
          <a:xfrm rot="-390511">
            <a:off x="4865688" y="1352550"/>
            <a:ext cx="80962" cy="163513"/>
            <a:chOff x="4294" y="1125"/>
            <a:chExt cx="102" cy="205"/>
          </a:xfrm>
        </p:grpSpPr>
        <p:sp>
          <p:nvSpPr>
            <p:cNvPr id="38381" name="Arc 274"/>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2" name="Arc 275"/>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3" name="Arc 276"/>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3" name="Group 277"/>
          <p:cNvGrpSpPr>
            <a:grpSpLocks noChangeAspect="1"/>
          </p:cNvGrpSpPr>
          <p:nvPr/>
        </p:nvGrpSpPr>
        <p:grpSpPr bwMode="auto">
          <a:xfrm rot="-390511">
            <a:off x="4978400" y="1370013"/>
            <a:ext cx="80963" cy="163512"/>
            <a:chOff x="4431" y="1163"/>
            <a:chExt cx="102" cy="205"/>
          </a:xfrm>
        </p:grpSpPr>
        <p:sp>
          <p:nvSpPr>
            <p:cNvPr id="38378" name="Arc 278"/>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9" name="Arc 279"/>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80" name="Arc 280"/>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4" name="Group 281"/>
          <p:cNvGrpSpPr>
            <a:grpSpLocks noChangeAspect="1"/>
          </p:cNvGrpSpPr>
          <p:nvPr/>
        </p:nvGrpSpPr>
        <p:grpSpPr bwMode="auto">
          <a:xfrm rot="-390511">
            <a:off x="4840288" y="1357313"/>
            <a:ext cx="80962" cy="161925"/>
            <a:chOff x="4259" y="1126"/>
            <a:chExt cx="102" cy="205"/>
          </a:xfrm>
        </p:grpSpPr>
        <p:sp>
          <p:nvSpPr>
            <p:cNvPr id="38375" name="Arc 282"/>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6" name="Arc 283"/>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7" name="Arc 284"/>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5" name="Group 285"/>
          <p:cNvGrpSpPr>
            <a:grpSpLocks noChangeAspect="1"/>
          </p:cNvGrpSpPr>
          <p:nvPr/>
        </p:nvGrpSpPr>
        <p:grpSpPr bwMode="auto">
          <a:xfrm rot="-390511">
            <a:off x="4791075" y="1352550"/>
            <a:ext cx="82550" cy="161925"/>
            <a:chOff x="4224" y="1086"/>
            <a:chExt cx="103" cy="205"/>
          </a:xfrm>
        </p:grpSpPr>
        <p:sp>
          <p:nvSpPr>
            <p:cNvPr id="38372" name="Arc 286"/>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3" name="Arc 287"/>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4" name="Arc 288"/>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72" name="Arc 289"/>
          <p:cNvSpPr>
            <a:spLocks noChangeAspect="1"/>
          </p:cNvSpPr>
          <p:nvPr/>
        </p:nvSpPr>
        <p:spPr bwMode="auto">
          <a:xfrm rot="-450511">
            <a:off x="4737100" y="13589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7916" name="Group 290"/>
          <p:cNvGrpSpPr>
            <a:grpSpLocks noChangeAspect="1"/>
          </p:cNvGrpSpPr>
          <p:nvPr/>
        </p:nvGrpSpPr>
        <p:grpSpPr bwMode="auto">
          <a:xfrm rot="-390511">
            <a:off x="4767263" y="1355725"/>
            <a:ext cx="80962" cy="161925"/>
            <a:chOff x="4192" y="1089"/>
            <a:chExt cx="102" cy="204"/>
          </a:xfrm>
        </p:grpSpPr>
        <p:sp>
          <p:nvSpPr>
            <p:cNvPr id="38369" name="Arc 291"/>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0" name="Arc 292"/>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71" name="Arc 293"/>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7" name="Group 294"/>
          <p:cNvGrpSpPr>
            <a:grpSpLocks noChangeAspect="1"/>
          </p:cNvGrpSpPr>
          <p:nvPr/>
        </p:nvGrpSpPr>
        <p:grpSpPr bwMode="auto">
          <a:xfrm rot="-390511">
            <a:off x="4713288" y="1362075"/>
            <a:ext cx="80962" cy="161925"/>
            <a:chOff x="4123" y="1089"/>
            <a:chExt cx="102" cy="204"/>
          </a:xfrm>
        </p:grpSpPr>
        <p:sp>
          <p:nvSpPr>
            <p:cNvPr id="38366" name="Arc 295"/>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7" name="Arc 296"/>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8" name="Arc 297"/>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18" name="Group 298"/>
          <p:cNvGrpSpPr>
            <a:grpSpLocks noChangeAspect="1"/>
          </p:cNvGrpSpPr>
          <p:nvPr/>
        </p:nvGrpSpPr>
        <p:grpSpPr bwMode="auto">
          <a:xfrm rot="-390511">
            <a:off x="4945063" y="1376363"/>
            <a:ext cx="82550" cy="161925"/>
            <a:chOff x="4390" y="1165"/>
            <a:chExt cx="104" cy="203"/>
          </a:xfrm>
        </p:grpSpPr>
        <p:sp>
          <p:nvSpPr>
            <p:cNvPr id="38363" name="Arc 299"/>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4" name="Arc 300"/>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5" name="Arc 301"/>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7976" name="Freeform 302" descr="25%"/>
          <p:cNvSpPr>
            <a:spLocks noChangeAspect="1"/>
          </p:cNvSpPr>
          <p:nvPr/>
        </p:nvSpPr>
        <p:spPr bwMode="auto">
          <a:xfrm>
            <a:off x="1514475" y="6937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7977" name="Text Box 303"/>
          <p:cNvSpPr txBox="1">
            <a:spLocks noChangeArrowheads="1"/>
          </p:cNvSpPr>
          <p:nvPr/>
        </p:nvSpPr>
        <p:spPr bwMode="auto">
          <a:xfrm>
            <a:off x="2768600" y="1008063"/>
            <a:ext cx="1957388"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backbarrier marsh</a:t>
            </a:r>
          </a:p>
        </p:txBody>
      </p:sp>
      <p:sp>
        <p:nvSpPr>
          <p:cNvPr id="37978" name="Text Box 304"/>
          <p:cNvSpPr txBox="1">
            <a:spLocks noChangeArrowheads="1"/>
          </p:cNvSpPr>
          <p:nvPr/>
        </p:nvSpPr>
        <p:spPr bwMode="auto">
          <a:xfrm>
            <a:off x="6416675" y="1166813"/>
            <a:ext cx="849313"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lagoon</a:t>
            </a:r>
          </a:p>
        </p:txBody>
      </p:sp>
      <p:sp>
        <p:nvSpPr>
          <p:cNvPr id="37979" name="Text Box 305"/>
          <p:cNvSpPr txBox="1">
            <a:spLocks noChangeAspect="1" noChangeArrowheads="1"/>
          </p:cNvSpPr>
          <p:nvPr/>
        </p:nvSpPr>
        <p:spPr bwMode="auto">
          <a:xfrm>
            <a:off x="1620838" y="3652838"/>
            <a:ext cx="1250950" cy="300037"/>
          </a:xfrm>
          <a:prstGeom prst="rect">
            <a:avLst/>
          </a:prstGeom>
          <a:noFill/>
          <a:ln w="12700">
            <a:noFill/>
            <a:miter lim="800000"/>
            <a:headEnd/>
            <a:tailEnd/>
          </a:ln>
        </p:spPr>
        <p:txBody>
          <a:bodyPr wrap="none" lIns="101882" tIns="50941" rIns="101882" bIns="50941">
            <a:spAutoFit/>
          </a:bodyPr>
          <a:lstStyle/>
          <a:p>
            <a:pPr defTabSz="1019175" eaLnBrk="0" fontAlgn="base" hangingPunct="0">
              <a:spcBef>
                <a:spcPct val="0"/>
              </a:spcBef>
              <a:spcAft>
                <a:spcPct val="0"/>
              </a:spcAft>
            </a:pPr>
            <a:r>
              <a:rPr lang="en-US" sz="1300" b="1">
                <a:solidFill>
                  <a:prstClr val="black"/>
                </a:solidFill>
                <a:latin typeface="Arial" charset="0"/>
                <a:cs typeface="Arial" charset="0"/>
              </a:rPr>
              <a:t>barrier beach</a:t>
            </a:r>
          </a:p>
        </p:txBody>
      </p:sp>
      <p:sp>
        <p:nvSpPr>
          <p:cNvPr id="37980" name="Freeform 306" descr="25%"/>
          <p:cNvSpPr>
            <a:spLocks noChangeAspect="1"/>
          </p:cNvSpPr>
          <p:nvPr/>
        </p:nvSpPr>
        <p:spPr bwMode="auto">
          <a:xfrm>
            <a:off x="368300" y="4679950"/>
            <a:ext cx="5842000" cy="1628775"/>
          </a:xfrm>
          <a:custGeom>
            <a:avLst/>
            <a:gdLst>
              <a:gd name="T0" fmla="*/ 2147483647 w 3680"/>
              <a:gd name="T1" fmla="*/ 2147483647 h 1026"/>
              <a:gd name="T2" fmla="*/ 2147483647 w 3680"/>
              <a:gd name="T3" fmla="*/ 2147483647 h 1026"/>
              <a:gd name="T4" fmla="*/ 2147483647 w 3680"/>
              <a:gd name="T5" fmla="*/ 0 h 1026"/>
              <a:gd name="T6" fmla="*/ 2147483647 w 3680"/>
              <a:gd name="T7" fmla="*/ 2147483647 h 1026"/>
              <a:gd name="T8" fmla="*/ 2147483647 w 3680"/>
              <a:gd name="T9" fmla="*/ 2147483647 h 1026"/>
              <a:gd name="T10" fmla="*/ 2147483647 w 3680"/>
              <a:gd name="T11" fmla="*/ 2147483647 h 1026"/>
              <a:gd name="T12" fmla="*/ 2147483647 w 3680"/>
              <a:gd name="T13" fmla="*/ 2147483647 h 1026"/>
              <a:gd name="T14" fmla="*/ 2147483647 w 3680"/>
              <a:gd name="T15" fmla="*/ 2147483647 h 1026"/>
              <a:gd name="T16" fmla="*/ 2147483647 w 3680"/>
              <a:gd name="T17" fmla="*/ 2147483647 h 1026"/>
              <a:gd name="T18" fmla="*/ 2147483647 w 3680"/>
              <a:gd name="T19" fmla="*/ 2147483647 h 1026"/>
              <a:gd name="T20" fmla="*/ 2147483647 w 3680"/>
              <a:gd name="T21" fmla="*/ 2147483647 h 1026"/>
              <a:gd name="T22" fmla="*/ 2147483647 w 3680"/>
              <a:gd name="T23" fmla="*/ 2147483647 h 1026"/>
              <a:gd name="T24" fmla="*/ 2147483647 w 3680"/>
              <a:gd name="T25" fmla="*/ 2147483647 h 1026"/>
              <a:gd name="T26" fmla="*/ 2147483647 w 3680"/>
              <a:gd name="T27" fmla="*/ 2147483647 h 1026"/>
              <a:gd name="T28" fmla="*/ 2147483647 w 3680"/>
              <a:gd name="T29" fmla="*/ 2147483647 h 1026"/>
              <a:gd name="T30" fmla="*/ 2147483647 w 3680"/>
              <a:gd name="T31" fmla="*/ 2147483647 h 1026"/>
              <a:gd name="T32" fmla="*/ 2147483647 w 3680"/>
              <a:gd name="T33" fmla="*/ 2147483647 h 1026"/>
              <a:gd name="T34" fmla="*/ 2147483647 w 3680"/>
              <a:gd name="T35" fmla="*/ 2147483647 h 1026"/>
              <a:gd name="T36" fmla="*/ 2147483647 w 3680"/>
              <a:gd name="T37" fmla="*/ 2147483647 h 1026"/>
              <a:gd name="T38" fmla="*/ 2147483647 w 3680"/>
              <a:gd name="T39" fmla="*/ 2147483647 h 1026"/>
              <a:gd name="T40" fmla="*/ 2147483647 w 3680"/>
              <a:gd name="T41" fmla="*/ 2147483647 h 1026"/>
              <a:gd name="T42" fmla="*/ 2147483647 w 3680"/>
              <a:gd name="T43" fmla="*/ 2147483647 h 1026"/>
              <a:gd name="T44" fmla="*/ 2147483647 w 3680"/>
              <a:gd name="T45" fmla="*/ 2147483647 h 1026"/>
              <a:gd name="T46" fmla="*/ 2147483647 w 3680"/>
              <a:gd name="T47" fmla="*/ 2147483647 h 1026"/>
              <a:gd name="T48" fmla="*/ 2147483647 w 3680"/>
              <a:gd name="T49" fmla="*/ 2147483647 h 1026"/>
              <a:gd name="T50" fmla="*/ 2147483647 w 3680"/>
              <a:gd name="T51" fmla="*/ 2147483647 h 1026"/>
              <a:gd name="T52" fmla="*/ 2147483647 w 3680"/>
              <a:gd name="T53" fmla="*/ 2147483647 h 1026"/>
              <a:gd name="T54" fmla="*/ 2147483647 w 3680"/>
              <a:gd name="T55" fmla="*/ 2147483647 h 1026"/>
              <a:gd name="T56" fmla="*/ 2147483647 w 3680"/>
              <a:gd name="T57" fmla="*/ 2147483647 h 1026"/>
              <a:gd name="T58" fmla="*/ 2147483647 w 3680"/>
              <a:gd name="T59" fmla="*/ 2147483647 h 1026"/>
              <a:gd name="T60" fmla="*/ 2147483647 w 3680"/>
              <a:gd name="T61" fmla="*/ 2147483647 h 1026"/>
              <a:gd name="T62" fmla="*/ 2147483647 w 3680"/>
              <a:gd name="T63" fmla="*/ 2147483647 h 1026"/>
              <a:gd name="T64" fmla="*/ 2147483647 w 3680"/>
              <a:gd name="T65" fmla="*/ 2147483647 h 1026"/>
              <a:gd name="T66" fmla="*/ 2147483647 w 3680"/>
              <a:gd name="T67" fmla="*/ 2147483647 h 1026"/>
              <a:gd name="T68" fmla="*/ 2147483647 w 3680"/>
              <a:gd name="T69" fmla="*/ 2147483647 h 1026"/>
              <a:gd name="T70" fmla="*/ 2147483647 w 3680"/>
              <a:gd name="T71" fmla="*/ 2147483647 h 1026"/>
              <a:gd name="T72" fmla="*/ 2147483647 w 3680"/>
              <a:gd name="T73" fmla="*/ 2147483647 h 1026"/>
              <a:gd name="T74" fmla="*/ 2147483647 w 3680"/>
              <a:gd name="T75" fmla="*/ 2147483647 h 1026"/>
              <a:gd name="T76" fmla="*/ 2147483647 w 3680"/>
              <a:gd name="T77" fmla="*/ 2147483647 h 1026"/>
              <a:gd name="T78" fmla="*/ 2147483647 w 3680"/>
              <a:gd name="T79" fmla="*/ 2147483647 h 1026"/>
              <a:gd name="T80" fmla="*/ 2147483647 w 3680"/>
              <a:gd name="T81" fmla="*/ 2147483647 h 1026"/>
              <a:gd name="T82" fmla="*/ 2147483647 w 3680"/>
              <a:gd name="T83" fmla="*/ 2147483647 h 1026"/>
              <a:gd name="T84" fmla="*/ 2147483647 w 3680"/>
              <a:gd name="T85" fmla="*/ 2147483647 h 1026"/>
              <a:gd name="T86" fmla="*/ 2147483647 w 3680"/>
              <a:gd name="T87" fmla="*/ 2147483647 h 1026"/>
              <a:gd name="T88" fmla="*/ 2147483647 w 3680"/>
              <a:gd name="T89" fmla="*/ 2147483647 h 1026"/>
              <a:gd name="T90" fmla="*/ 2147483647 w 3680"/>
              <a:gd name="T91" fmla="*/ 2147483647 h 1026"/>
              <a:gd name="T92" fmla="*/ 2147483647 w 3680"/>
              <a:gd name="T93" fmla="*/ 2147483647 h 1026"/>
              <a:gd name="T94" fmla="*/ 2147483647 w 3680"/>
              <a:gd name="T95" fmla="*/ 2147483647 h 1026"/>
              <a:gd name="T96" fmla="*/ 0 w 3680"/>
              <a:gd name="T97" fmla="*/ 2147483647 h 1026"/>
              <a:gd name="T98" fmla="*/ 2147483647 w 3680"/>
              <a:gd name="T99" fmla="*/ 2147483647 h 10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80"/>
              <a:gd name="T151" fmla="*/ 0 h 1026"/>
              <a:gd name="T152" fmla="*/ 3680 w 3680"/>
              <a:gd name="T153" fmla="*/ 1026 h 10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80" h="1026">
                <a:moveTo>
                  <a:pt x="2" y="621"/>
                </a:moveTo>
                <a:lnTo>
                  <a:pt x="710" y="21"/>
                </a:lnTo>
                <a:lnTo>
                  <a:pt x="1186" y="0"/>
                </a:lnTo>
                <a:lnTo>
                  <a:pt x="2032" y="108"/>
                </a:lnTo>
                <a:lnTo>
                  <a:pt x="1233" y="72"/>
                </a:lnTo>
                <a:lnTo>
                  <a:pt x="2105" y="157"/>
                </a:lnTo>
                <a:lnTo>
                  <a:pt x="1252" y="127"/>
                </a:lnTo>
                <a:lnTo>
                  <a:pt x="1394" y="156"/>
                </a:lnTo>
                <a:lnTo>
                  <a:pt x="1241" y="153"/>
                </a:lnTo>
                <a:lnTo>
                  <a:pt x="2618" y="267"/>
                </a:lnTo>
                <a:lnTo>
                  <a:pt x="3654" y="406"/>
                </a:lnTo>
                <a:lnTo>
                  <a:pt x="2582" y="309"/>
                </a:lnTo>
                <a:lnTo>
                  <a:pt x="1094" y="229"/>
                </a:lnTo>
                <a:lnTo>
                  <a:pt x="1259" y="252"/>
                </a:lnTo>
                <a:lnTo>
                  <a:pt x="1062" y="252"/>
                </a:lnTo>
                <a:lnTo>
                  <a:pt x="2348" y="375"/>
                </a:lnTo>
                <a:lnTo>
                  <a:pt x="976" y="330"/>
                </a:lnTo>
                <a:lnTo>
                  <a:pt x="1189" y="359"/>
                </a:lnTo>
                <a:lnTo>
                  <a:pt x="945" y="359"/>
                </a:lnTo>
                <a:lnTo>
                  <a:pt x="1764" y="451"/>
                </a:lnTo>
                <a:lnTo>
                  <a:pt x="951" y="418"/>
                </a:lnTo>
                <a:lnTo>
                  <a:pt x="1274" y="449"/>
                </a:lnTo>
                <a:lnTo>
                  <a:pt x="1004" y="447"/>
                </a:lnTo>
                <a:lnTo>
                  <a:pt x="2170" y="517"/>
                </a:lnTo>
                <a:lnTo>
                  <a:pt x="3240" y="636"/>
                </a:lnTo>
                <a:lnTo>
                  <a:pt x="3664" y="714"/>
                </a:lnTo>
                <a:lnTo>
                  <a:pt x="3126" y="688"/>
                </a:lnTo>
                <a:lnTo>
                  <a:pt x="3680" y="766"/>
                </a:lnTo>
                <a:lnTo>
                  <a:pt x="2848" y="724"/>
                </a:lnTo>
                <a:lnTo>
                  <a:pt x="3528" y="804"/>
                </a:lnTo>
                <a:lnTo>
                  <a:pt x="2888" y="788"/>
                </a:lnTo>
                <a:lnTo>
                  <a:pt x="3430" y="870"/>
                </a:lnTo>
                <a:lnTo>
                  <a:pt x="3294" y="872"/>
                </a:lnTo>
                <a:lnTo>
                  <a:pt x="3192" y="868"/>
                </a:lnTo>
                <a:lnTo>
                  <a:pt x="2976" y="852"/>
                </a:lnTo>
                <a:lnTo>
                  <a:pt x="2592" y="836"/>
                </a:lnTo>
                <a:lnTo>
                  <a:pt x="3264" y="916"/>
                </a:lnTo>
                <a:lnTo>
                  <a:pt x="2713" y="901"/>
                </a:lnTo>
                <a:lnTo>
                  <a:pt x="2541" y="901"/>
                </a:lnTo>
                <a:lnTo>
                  <a:pt x="2444" y="901"/>
                </a:lnTo>
                <a:lnTo>
                  <a:pt x="2268" y="898"/>
                </a:lnTo>
                <a:lnTo>
                  <a:pt x="2794" y="952"/>
                </a:lnTo>
                <a:lnTo>
                  <a:pt x="1702" y="929"/>
                </a:lnTo>
                <a:lnTo>
                  <a:pt x="977" y="931"/>
                </a:lnTo>
                <a:lnTo>
                  <a:pt x="828" y="946"/>
                </a:lnTo>
                <a:lnTo>
                  <a:pt x="1114" y="948"/>
                </a:lnTo>
                <a:lnTo>
                  <a:pt x="134" y="951"/>
                </a:lnTo>
                <a:lnTo>
                  <a:pt x="730" y="1006"/>
                </a:lnTo>
                <a:lnTo>
                  <a:pt x="0" y="1026"/>
                </a:lnTo>
                <a:lnTo>
                  <a:pt x="2" y="621"/>
                </a:lnTo>
                <a:close/>
              </a:path>
            </a:pathLst>
          </a:custGeom>
          <a:pattFill prst="pct25">
            <a:fgClr>
              <a:schemeClr val="tx2"/>
            </a:fgClr>
            <a:bgClr>
              <a:schemeClr val="bg1"/>
            </a:bgClr>
          </a:pattFill>
          <a:ln w="9525">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grpSp>
        <p:nvGrpSpPr>
          <p:cNvPr id="37919" name="Group 307"/>
          <p:cNvGrpSpPr>
            <a:grpSpLocks/>
          </p:cNvGrpSpPr>
          <p:nvPr/>
        </p:nvGrpSpPr>
        <p:grpSpPr bwMode="auto">
          <a:xfrm rot="-385665">
            <a:off x="3867150" y="4670425"/>
            <a:ext cx="196850" cy="63500"/>
            <a:chOff x="2830" y="1113"/>
            <a:chExt cx="262" cy="56"/>
          </a:xfrm>
        </p:grpSpPr>
        <p:sp>
          <p:nvSpPr>
            <p:cNvPr id="38360" name="Arc 308"/>
            <p:cNvSpPr>
              <a:spLocks/>
            </p:cNvSpPr>
            <p:nvPr/>
          </p:nvSpPr>
          <p:spPr bwMode="auto">
            <a:xfrm rot="120000">
              <a:off x="2883" y="1114"/>
              <a:ext cx="105"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1" name="Arc 309"/>
            <p:cNvSpPr>
              <a:spLocks/>
            </p:cNvSpPr>
            <p:nvPr/>
          </p:nvSpPr>
          <p:spPr bwMode="auto">
            <a:xfrm rot="120000">
              <a:off x="2830" y="1113"/>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62" name="Arc 310"/>
            <p:cNvSpPr>
              <a:spLocks/>
            </p:cNvSpPr>
            <p:nvPr/>
          </p:nvSpPr>
          <p:spPr bwMode="auto">
            <a:xfrm rot="120000">
              <a:off x="2935" y="1117"/>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0" name="Group 311"/>
          <p:cNvGrpSpPr>
            <a:grpSpLocks/>
          </p:cNvGrpSpPr>
          <p:nvPr/>
        </p:nvGrpSpPr>
        <p:grpSpPr bwMode="auto">
          <a:xfrm rot="-385665">
            <a:off x="4019550" y="4687888"/>
            <a:ext cx="196850" cy="65087"/>
            <a:chOff x="3005" y="1120"/>
            <a:chExt cx="261" cy="58"/>
          </a:xfrm>
        </p:grpSpPr>
        <p:sp>
          <p:nvSpPr>
            <p:cNvPr id="38357" name="Arc 312"/>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8" name="Arc 313"/>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9" name="Arc 314"/>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1" name="Group 315"/>
          <p:cNvGrpSpPr>
            <a:grpSpLocks/>
          </p:cNvGrpSpPr>
          <p:nvPr/>
        </p:nvGrpSpPr>
        <p:grpSpPr bwMode="auto">
          <a:xfrm rot="-385665">
            <a:off x="4119563" y="4668838"/>
            <a:ext cx="200025" cy="65087"/>
            <a:chOff x="3134" y="1124"/>
            <a:chExt cx="264" cy="58"/>
          </a:xfrm>
        </p:grpSpPr>
        <p:sp>
          <p:nvSpPr>
            <p:cNvPr id="38354" name="Arc 316"/>
            <p:cNvSpPr>
              <a:spLocks/>
            </p:cNvSpPr>
            <p:nvPr/>
          </p:nvSpPr>
          <p:spPr bwMode="auto">
            <a:xfrm rot="120000">
              <a:off x="3187" y="1126"/>
              <a:ext cx="105"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5" name="Arc 317"/>
            <p:cNvSpPr>
              <a:spLocks/>
            </p:cNvSpPr>
            <p:nvPr/>
          </p:nvSpPr>
          <p:spPr bwMode="auto">
            <a:xfrm rot="120000">
              <a:off x="3134" y="1124"/>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6" name="Arc 318"/>
            <p:cNvSpPr>
              <a:spLocks/>
            </p:cNvSpPr>
            <p:nvPr/>
          </p:nvSpPr>
          <p:spPr bwMode="auto">
            <a:xfrm rot="120000">
              <a:off x="3241" y="1129"/>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2" name="Group 319"/>
          <p:cNvGrpSpPr>
            <a:grpSpLocks/>
          </p:cNvGrpSpPr>
          <p:nvPr/>
        </p:nvGrpSpPr>
        <p:grpSpPr bwMode="auto">
          <a:xfrm rot="-385665">
            <a:off x="4333875" y="4673600"/>
            <a:ext cx="196850" cy="65088"/>
            <a:chOff x="3416" y="1144"/>
            <a:chExt cx="262" cy="57"/>
          </a:xfrm>
        </p:grpSpPr>
        <p:sp>
          <p:nvSpPr>
            <p:cNvPr id="38351" name="Arc 320"/>
            <p:cNvSpPr>
              <a:spLocks/>
            </p:cNvSpPr>
            <p:nvPr/>
          </p:nvSpPr>
          <p:spPr bwMode="auto">
            <a:xfrm rot="120000">
              <a:off x="3470" y="1145"/>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2" name="Arc 321"/>
            <p:cNvSpPr>
              <a:spLocks/>
            </p:cNvSpPr>
            <p:nvPr/>
          </p:nvSpPr>
          <p:spPr bwMode="auto">
            <a:xfrm rot="120000">
              <a:off x="3416" y="1144"/>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3" name="Arc 322"/>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3" name="Group 323"/>
          <p:cNvGrpSpPr>
            <a:grpSpLocks/>
          </p:cNvGrpSpPr>
          <p:nvPr/>
        </p:nvGrpSpPr>
        <p:grpSpPr bwMode="auto">
          <a:xfrm rot="-385665">
            <a:off x="4240213" y="4670425"/>
            <a:ext cx="196850" cy="63500"/>
            <a:chOff x="3290" y="1135"/>
            <a:chExt cx="263" cy="55"/>
          </a:xfrm>
        </p:grpSpPr>
        <p:sp>
          <p:nvSpPr>
            <p:cNvPr id="38348" name="Arc 324"/>
            <p:cNvSpPr>
              <a:spLocks/>
            </p:cNvSpPr>
            <p:nvPr/>
          </p:nvSpPr>
          <p:spPr bwMode="auto">
            <a:xfrm rot="120000">
              <a:off x="3343" y="1136"/>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9" name="Arc 325"/>
            <p:cNvSpPr>
              <a:spLocks/>
            </p:cNvSpPr>
            <p:nvPr/>
          </p:nvSpPr>
          <p:spPr bwMode="auto">
            <a:xfrm rot="120000">
              <a:off x="3290" y="113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50" name="Arc 326"/>
            <p:cNvSpPr>
              <a:spLocks/>
            </p:cNvSpPr>
            <p:nvPr/>
          </p:nvSpPr>
          <p:spPr bwMode="auto">
            <a:xfrm rot="120000">
              <a:off x="3395" y="1138"/>
              <a:ext cx="158"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4" name="Group 327"/>
          <p:cNvGrpSpPr>
            <a:grpSpLocks/>
          </p:cNvGrpSpPr>
          <p:nvPr/>
        </p:nvGrpSpPr>
        <p:grpSpPr bwMode="auto">
          <a:xfrm rot="-385665">
            <a:off x="4489450" y="4687888"/>
            <a:ext cx="195263" cy="63500"/>
            <a:chOff x="3624" y="1152"/>
            <a:chExt cx="262" cy="57"/>
          </a:xfrm>
        </p:grpSpPr>
        <p:sp>
          <p:nvSpPr>
            <p:cNvPr id="38345" name="Arc 328"/>
            <p:cNvSpPr>
              <a:spLocks/>
            </p:cNvSpPr>
            <p:nvPr/>
          </p:nvSpPr>
          <p:spPr bwMode="auto">
            <a:xfrm rot="120000">
              <a:off x="3676" y="1152"/>
              <a:ext cx="10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6" name="Arc 329"/>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7" name="Arc 330"/>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5" name="Group 331"/>
          <p:cNvGrpSpPr>
            <a:grpSpLocks/>
          </p:cNvGrpSpPr>
          <p:nvPr/>
        </p:nvGrpSpPr>
        <p:grpSpPr bwMode="auto">
          <a:xfrm rot="-385665">
            <a:off x="4411663" y="4672013"/>
            <a:ext cx="196850" cy="65087"/>
            <a:chOff x="3520" y="1148"/>
            <a:chExt cx="262" cy="57"/>
          </a:xfrm>
        </p:grpSpPr>
        <p:sp>
          <p:nvSpPr>
            <p:cNvPr id="38342" name="Arc 332"/>
            <p:cNvSpPr>
              <a:spLocks/>
            </p:cNvSpPr>
            <p:nvPr/>
          </p:nvSpPr>
          <p:spPr bwMode="auto">
            <a:xfrm rot="120000">
              <a:off x="3573" y="1148"/>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3" name="Arc 333"/>
            <p:cNvSpPr>
              <a:spLocks/>
            </p:cNvSpPr>
            <p:nvPr/>
          </p:nvSpPr>
          <p:spPr bwMode="auto">
            <a:xfrm rot="120000">
              <a:off x="3520" y="1148"/>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4" name="Arc 334"/>
            <p:cNvSpPr>
              <a:spLocks/>
            </p:cNvSpPr>
            <p:nvPr/>
          </p:nvSpPr>
          <p:spPr bwMode="auto">
            <a:xfrm rot="120000">
              <a:off x="3624" y="1152"/>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6" name="Group 335"/>
          <p:cNvGrpSpPr>
            <a:grpSpLocks/>
          </p:cNvGrpSpPr>
          <p:nvPr/>
        </p:nvGrpSpPr>
        <p:grpSpPr bwMode="auto">
          <a:xfrm rot="599682">
            <a:off x="4567238" y="4694238"/>
            <a:ext cx="196850" cy="65087"/>
            <a:chOff x="3729" y="1156"/>
            <a:chExt cx="262" cy="57"/>
          </a:xfrm>
        </p:grpSpPr>
        <p:sp>
          <p:nvSpPr>
            <p:cNvPr id="38339" name="Arc 336"/>
            <p:cNvSpPr>
              <a:spLocks/>
            </p:cNvSpPr>
            <p:nvPr/>
          </p:nvSpPr>
          <p:spPr bwMode="auto">
            <a:xfrm rot="120000">
              <a:off x="3781" y="1156"/>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0" name="Arc 337"/>
            <p:cNvSpPr>
              <a:spLocks/>
            </p:cNvSpPr>
            <p:nvPr/>
          </p:nvSpPr>
          <p:spPr bwMode="auto">
            <a:xfrm rot="120000">
              <a:off x="3729" y="115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41" name="Arc 338"/>
            <p:cNvSpPr>
              <a:spLocks/>
            </p:cNvSpPr>
            <p:nvPr/>
          </p:nvSpPr>
          <p:spPr bwMode="auto">
            <a:xfrm rot="120000">
              <a:off x="3833" y="1159"/>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7" name="Group 339"/>
          <p:cNvGrpSpPr>
            <a:grpSpLocks/>
          </p:cNvGrpSpPr>
          <p:nvPr/>
        </p:nvGrpSpPr>
        <p:grpSpPr bwMode="auto">
          <a:xfrm rot="-385665">
            <a:off x="3671888" y="4659313"/>
            <a:ext cx="196850" cy="66675"/>
            <a:chOff x="2574" y="1091"/>
            <a:chExt cx="262" cy="58"/>
          </a:xfrm>
        </p:grpSpPr>
        <p:sp>
          <p:nvSpPr>
            <p:cNvPr id="38336" name="Arc 340"/>
            <p:cNvSpPr>
              <a:spLocks/>
            </p:cNvSpPr>
            <p:nvPr/>
          </p:nvSpPr>
          <p:spPr bwMode="auto">
            <a:xfrm rot="120000">
              <a:off x="2627" y="1092"/>
              <a:ext cx="106"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4" y="21599"/>
                  </a:moveTo>
                  <a:cubicBezTo>
                    <a:pt x="9546" y="21486"/>
                    <a:pt x="0" y="11849"/>
                    <a:pt x="0" y="0"/>
                  </a:cubicBezTo>
                </a:path>
                <a:path w="21600" h="21599" stroke="0" extrusionOk="0">
                  <a:moveTo>
                    <a:pt x="21394" y="21599"/>
                  </a:moveTo>
                  <a:cubicBezTo>
                    <a:pt x="9546" y="21486"/>
                    <a:pt x="0" y="1184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7" name="Arc 341"/>
            <p:cNvSpPr>
              <a:spLocks/>
            </p:cNvSpPr>
            <p:nvPr/>
          </p:nvSpPr>
          <p:spPr bwMode="auto">
            <a:xfrm rot="120000">
              <a:off x="2574" y="1091"/>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8" name="Arc 342"/>
            <p:cNvSpPr>
              <a:spLocks/>
            </p:cNvSpPr>
            <p:nvPr/>
          </p:nvSpPr>
          <p:spPr bwMode="auto">
            <a:xfrm rot="120000">
              <a:off x="2679" y="1096"/>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8" name="Group 343"/>
          <p:cNvGrpSpPr>
            <a:grpSpLocks/>
          </p:cNvGrpSpPr>
          <p:nvPr/>
        </p:nvGrpSpPr>
        <p:grpSpPr bwMode="auto">
          <a:xfrm rot="-385665">
            <a:off x="3810000" y="4662488"/>
            <a:ext cx="198438" cy="66675"/>
            <a:chOff x="2757" y="1102"/>
            <a:chExt cx="263" cy="58"/>
          </a:xfrm>
        </p:grpSpPr>
        <p:sp>
          <p:nvSpPr>
            <p:cNvPr id="38333" name="Arc 344"/>
            <p:cNvSpPr>
              <a:spLocks/>
            </p:cNvSpPr>
            <p:nvPr/>
          </p:nvSpPr>
          <p:spPr bwMode="auto">
            <a:xfrm rot="120000">
              <a:off x="2810" y="1103"/>
              <a:ext cx="104"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4" name="Arc 345"/>
            <p:cNvSpPr>
              <a:spLocks/>
            </p:cNvSpPr>
            <p:nvPr/>
          </p:nvSpPr>
          <p:spPr bwMode="auto">
            <a:xfrm rot="120000">
              <a:off x="2757" y="1102"/>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5" name="Arc 346"/>
            <p:cNvSpPr>
              <a:spLocks/>
            </p:cNvSpPr>
            <p:nvPr/>
          </p:nvSpPr>
          <p:spPr bwMode="auto">
            <a:xfrm rot="120000">
              <a:off x="2862" y="1106"/>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29" name="Group 347"/>
          <p:cNvGrpSpPr>
            <a:grpSpLocks/>
          </p:cNvGrpSpPr>
          <p:nvPr/>
        </p:nvGrpSpPr>
        <p:grpSpPr bwMode="auto">
          <a:xfrm rot="-385665">
            <a:off x="4470400" y="4687888"/>
            <a:ext cx="195263" cy="63500"/>
            <a:chOff x="3600" y="1151"/>
            <a:chExt cx="260" cy="57"/>
          </a:xfrm>
        </p:grpSpPr>
        <p:sp>
          <p:nvSpPr>
            <p:cNvPr id="38330" name="Arc 348"/>
            <p:cNvSpPr>
              <a:spLocks/>
            </p:cNvSpPr>
            <p:nvPr/>
          </p:nvSpPr>
          <p:spPr bwMode="auto">
            <a:xfrm rot="120000">
              <a:off x="3651" y="115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1" name="Arc 349"/>
            <p:cNvSpPr>
              <a:spLocks/>
            </p:cNvSpPr>
            <p:nvPr/>
          </p:nvSpPr>
          <p:spPr bwMode="auto">
            <a:xfrm rot="120000">
              <a:off x="3600" y="1151"/>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32" name="Arc 350"/>
            <p:cNvSpPr>
              <a:spLocks/>
            </p:cNvSpPr>
            <p:nvPr/>
          </p:nvSpPr>
          <p:spPr bwMode="auto">
            <a:xfrm rot="120000">
              <a:off x="3703" y="1155"/>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0" name="Group 351"/>
          <p:cNvGrpSpPr>
            <a:grpSpLocks/>
          </p:cNvGrpSpPr>
          <p:nvPr/>
        </p:nvGrpSpPr>
        <p:grpSpPr bwMode="auto">
          <a:xfrm rot="-385665">
            <a:off x="4349750" y="4664075"/>
            <a:ext cx="196850" cy="63500"/>
            <a:chOff x="3440" y="1137"/>
            <a:chExt cx="261" cy="56"/>
          </a:xfrm>
        </p:grpSpPr>
        <p:sp>
          <p:nvSpPr>
            <p:cNvPr id="38327" name="Arc 352"/>
            <p:cNvSpPr>
              <a:spLocks/>
            </p:cNvSpPr>
            <p:nvPr/>
          </p:nvSpPr>
          <p:spPr bwMode="auto">
            <a:xfrm rot="120000">
              <a:off x="3491" y="1137"/>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8" name="Arc 353"/>
            <p:cNvSpPr>
              <a:spLocks/>
            </p:cNvSpPr>
            <p:nvPr/>
          </p:nvSpPr>
          <p:spPr bwMode="auto">
            <a:xfrm rot="120000">
              <a:off x="3440" y="1137"/>
              <a:ext cx="157"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1" y="22001"/>
                  </a:moveTo>
                  <a:cubicBezTo>
                    <a:pt x="9586" y="21925"/>
                    <a:pt x="0" y="12277"/>
                    <a:pt x="0" y="402"/>
                  </a:cubicBezTo>
                  <a:cubicBezTo>
                    <a:pt x="-1" y="267"/>
                    <a:pt x="1" y="133"/>
                    <a:pt x="3" y="-1"/>
                  </a:cubicBezTo>
                </a:path>
                <a:path w="21600" h="22002" stroke="0" extrusionOk="0">
                  <a:moveTo>
                    <a:pt x="21461"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9" name="Arc 354"/>
            <p:cNvSpPr>
              <a:spLocks/>
            </p:cNvSpPr>
            <p:nvPr/>
          </p:nvSpPr>
          <p:spPr bwMode="auto">
            <a:xfrm rot="120000">
              <a:off x="3543" y="1140"/>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1" name="Group 355"/>
          <p:cNvGrpSpPr>
            <a:grpSpLocks/>
          </p:cNvGrpSpPr>
          <p:nvPr/>
        </p:nvGrpSpPr>
        <p:grpSpPr bwMode="auto">
          <a:xfrm rot="-385665">
            <a:off x="4070350" y="4673600"/>
            <a:ext cx="195263" cy="65088"/>
            <a:chOff x="3075" y="1110"/>
            <a:chExt cx="261" cy="57"/>
          </a:xfrm>
        </p:grpSpPr>
        <p:sp>
          <p:nvSpPr>
            <p:cNvPr id="38324" name="Arc 356"/>
            <p:cNvSpPr>
              <a:spLocks/>
            </p:cNvSpPr>
            <p:nvPr/>
          </p:nvSpPr>
          <p:spPr bwMode="auto">
            <a:xfrm rot="120000">
              <a:off x="3127" y="1111"/>
              <a:ext cx="105"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5" name="Arc 357"/>
            <p:cNvSpPr>
              <a:spLocks/>
            </p:cNvSpPr>
            <p:nvPr/>
          </p:nvSpPr>
          <p:spPr bwMode="auto">
            <a:xfrm rot="120000">
              <a:off x="3075" y="1110"/>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2" y="21599"/>
                  </a:moveTo>
                  <a:cubicBezTo>
                    <a:pt x="9586" y="21523"/>
                    <a:pt x="0" y="11875"/>
                    <a:pt x="0" y="0"/>
                  </a:cubicBezTo>
                </a:path>
                <a:path w="21600" h="21600" stroke="0" extrusionOk="0">
                  <a:moveTo>
                    <a:pt x="21462" y="21599"/>
                  </a:moveTo>
                  <a:cubicBezTo>
                    <a:pt x="9586" y="21523"/>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6" name="Arc 358"/>
            <p:cNvSpPr>
              <a:spLocks/>
            </p:cNvSpPr>
            <p:nvPr/>
          </p:nvSpPr>
          <p:spPr bwMode="auto">
            <a:xfrm rot="120000">
              <a:off x="3179" y="1115"/>
              <a:ext cx="157"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2" name="Group 359"/>
          <p:cNvGrpSpPr>
            <a:grpSpLocks/>
          </p:cNvGrpSpPr>
          <p:nvPr/>
        </p:nvGrpSpPr>
        <p:grpSpPr bwMode="auto">
          <a:xfrm rot="-385665">
            <a:off x="3878263" y="4679950"/>
            <a:ext cx="196850" cy="65088"/>
            <a:chOff x="2844" y="1123"/>
            <a:chExt cx="260" cy="56"/>
          </a:xfrm>
        </p:grpSpPr>
        <p:sp>
          <p:nvSpPr>
            <p:cNvPr id="38321" name="Arc 360"/>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2" name="Arc 361"/>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3" name="Arc 362"/>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3" name="Group 363"/>
          <p:cNvGrpSpPr>
            <a:grpSpLocks/>
          </p:cNvGrpSpPr>
          <p:nvPr/>
        </p:nvGrpSpPr>
        <p:grpSpPr bwMode="auto">
          <a:xfrm rot="-385665">
            <a:off x="3935413" y="4665663"/>
            <a:ext cx="193675" cy="65087"/>
            <a:chOff x="2920" y="1108"/>
            <a:chExt cx="259" cy="58"/>
          </a:xfrm>
        </p:grpSpPr>
        <p:sp>
          <p:nvSpPr>
            <p:cNvPr id="38318" name="Arc 364"/>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9" name="Arc 365"/>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20" name="Arc 366"/>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4" name="Group 367"/>
          <p:cNvGrpSpPr>
            <a:grpSpLocks/>
          </p:cNvGrpSpPr>
          <p:nvPr/>
        </p:nvGrpSpPr>
        <p:grpSpPr bwMode="auto">
          <a:xfrm rot="-385665">
            <a:off x="4187825" y="4662488"/>
            <a:ext cx="195263" cy="68262"/>
            <a:chOff x="3265" y="1129"/>
            <a:chExt cx="262" cy="59"/>
          </a:xfrm>
        </p:grpSpPr>
        <p:sp>
          <p:nvSpPr>
            <p:cNvPr id="38315" name="Arc 368"/>
            <p:cNvSpPr>
              <a:spLocks/>
            </p:cNvSpPr>
            <p:nvPr/>
          </p:nvSpPr>
          <p:spPr bwMode="auto">
            <a:xfrm rot="120000">
              <a:off x="3318" y="1130"/>
              <a:ext cx="105"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6" name="Arc 369"/>
            <p:cNvSpPr>
              <a:spLocks/>
            </p:cNvSpPr>
            <p:nvPr/>
          </p:nvSpPr>
          <p:spPr bwMode="auto">
            <a:xfrm rot="120000">
              <a:off x="3265" y="112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7" name="Arc 370"/>
            <p:cNvSpPr>
              <a:spLocks/>
            </p:cNvSpPr>
            <p:nvPr/>
          </p:nvSpPr>
          <p:spPr bwMode="auto">
            <a:xfrm rot="120000">
              <a:off x="3369" y="1134"/>
              <a:ext cx="158" cy="54"/>
            </a:xfrm>
            <a:custGeom>
              <a:avLst/>
              <a:gdLst>
                <a:gd name="T0" fmla="*/ 0 w 21600"/>
                <a:gd name="T1" fmla="*/ 0 h 22002"/>
                <a:gd name="T2" fmla="*/ 0 w 21600"/>
                <a:gd name="T3" fmla="*/ 0 h 22002"/>
                <a:gd name="T4" fmla="*/ 0 w 21600"/>
                <a:gd name="T5" fmla="*/ 0 h 22002"/>
                <a:gd name="T6" fmla="*/ 0 60000 65536"/>
                <a:gd name="T7" fmla="*/ 0 60000 65536"/>
                <a:gd name="T8" fmla="*/ 0 60000 65536"/>
                <a:gd name="T9" fmla="*/ 0 w 21600"/>
                <a:gd name="T10" fmla="*/ 0 h 22002"/>
                <a:gd name="T11" fmla="*/ 21600 w 21600"/>
                <a:gd name="T12" fmla="*/ 22002 h 22002"/>
              </a:gdLst>
              <a:ahLst/>
              <a:cxnLst>
                <a:cxn ang="T6">
                  <a:pos x="T0" y="T1"/>
                </a:cxn>
                <a:cxn ang="T7">
                  <a:pos x="T2" y="T3"/>
                </a:cxn>
                <a:cxn ang="T8">
                  <a:pos x="T4" y="T5"/>
                </a:cxn>
              </a:cxnLst>
              <a:rect l="T9" t="T10" r="T11" b="T12"/>
              <a:pathLst>
                <a:path w="21600" h="22002" fill="none" extrusionOk="0">
                  <a:moveTo>
                    <a:pt x="21462" y="22001"/>
                  </a:moveTo>
                  <a:cubicBezTo>
                    <a:pt x="9586" y="21925"/>
                    <a:pt x="0" y="12277"/>
                    <a:pt x="0" y="402"/>
                  </a:cubicBezTo>
                  <a:cubicBezTo>
                    <a:pt x="-1" y="267"/>
                    <a:pt x="1" y="133"/>
                    <a:pt x="3" y="-1"/>
                  </a:cubicBezTo>
                </a:path>
                <a:path w="21600" h="22002" stroke="0" extrusionOk="0">
                  <a:moveTo>
                    <a:pt x="21462" y="22001"/>
                  </a:moveTo>
                  <a:cubicBezTo>
                    <a:pt x="9586" y="21925"/>
                    <a:pt x="0" y="12277"/>
                    <a:pt x="0" y="402"/>
                  </a:cubicBezTo>
                  <a:cubicBezTo>
                    <a:pt x="-1" y="267"/>
                    <a:pt x="1" y="133"/>
                    <a:pt x="3" y="-1"/>
                  </a:cubicBezTo>
                  <a:lnTo>
                    <a:pt x="21600" y="40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5" name="Group 371"/>
          <p:cNvGrpSpPr>
            <a:grpSpLocks/>
          </p:cNvGrpSpPr>
          <p:nvPr/>
        </p:nvGrpSpPr>
        <p:grpSpPr bwMode="auto">
          <a:xfrm rot="-385665">
            <a:off x="3582988" y="4659313"/>
            <a:ext cx="195262" cy="61912"/>
            <a:chOff x="2497" y="1085"/>
            <a:chExt cx="261" cy="55"/>
          </a:xfrm>
        </p:grpSpPr>
        <p:sp>
          <p:nvSpPr>
            <p:cNvPr id="38312" name="Arc 372"/>
            <p:cNvSpPr>
              <a:spLocks/>
            </p:cNvSpPr>
            <p:nvPr/>
          </p:nvSpPr>
          <p:spPr bwMode="auto">
            <a:xfrm rot="120000">
              <a:off x="2551" y="1086"/>
              <a:ext cx="104"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3" name="Arc 373"/>
            <p:cNvSpPr>
              <a:spLocks/>
            </p:cNvSpPr>
            <p:nvPr/>
          </p:nvSpPr>
          <p:spPr bwMode="auto">
            <a:xfrm rot="120000">
              <a:off x="2497" y="1085"/>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4" name="Arc 374"/>
            <p:cNvSpPr>
              <a:spLocks/>
            </p:cNvSpPr>
            <p:nvPr/>
          </p:nvSpPr>
          <p:spPr bwMode="auto">
            <a:xfrm rot="120000">
              <a:off x="2601" y="1088"/>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6" name="Group 375"/>
          <p:cNvGrpSpPr>
            <a:grpSpLocks/>
          </p:cNvGrpSpPr>
          <p:nvPr/>
        </p:nvGrpSpPr>
        <p:grpSpPr bwMode="auto">
          <a:xfrm rot="-385665">
            <a:off x="3721100" y="4649788"/>
            <a:ext cx="198438" cy="63500"/>
            <a:chOff x="2640" y="1086"/>
            <a:chExt cx="263" cy="56"/>
          </a:xfrm>
        </p:grpSpPr>
        <p:sp>
          <p:nvSpPr>
            <p:cNvPr id="38309" name="Arc 376"/>
            <p:cNvSpPr>
              <a:spLocks/>
            </p:cNvSpPr>
            <p:nvPr/>
          </p:nvSpPr>
          <p:spPr bwMode="auto">
            <a:xfrm rot="120000">
              <a:off x="2693" y="1087"/>
              <a:ext cx="105" cy="52"/>
            </a:xfrm>
            <a:custGeom>
              <a:avLst/>
              <a:gdLst>
                <a:gd name="T0" fmla="*/ 0 w 21600"/>
                <a:gd name="T1" fmla="*/ 0 h 22019"/>
                <a:gd name="T2" fmla="*/ 0 w 21600"/>
                <a:gd name="T3" fmla="*/ 0 h 22019"/>
                <a:gd name="T4" fmla="*/ 0 w 21600"/>
                <a:gd name="T5" fmla="*/ 0 h 22019"/>
                <a:gd name="T6" fmla="*/ 0 60000 65536"/>
                <a:gd name="T7" fmla="*/ 0 60000 65536"/>
                <a:gd name="T8" fmla="*/ 0 60000 65536"/>
                <a:gd name="T9" fmla="*/ 0 w 21600"/>
                <a:gd name="T10" fmla="*/ 0 h 22019"/>
                <a:gd name="T11" fmla="*/ 21600 w 21600"/>
                <a:gd name="T12" fmla="*/ 22019 h 22019"/>
              </a:gdLst>
              <a:ahLst/>
              <a:cxnLst>
                <a:cxn ang="T6">
                  <a:pos x="T0" y="T1"/>
                </a:cxn>
                <a:cxn ang="T7">
                  <a:pos x="T2" y="T3"/>
                </a:cxn>
                <a:cxn ang="T8">
                  <a:pos x="T4" y="T5"/>
                </a:cxn>
              </a:cxnLst>
              <a:rect l="T9" t="T10" r="T11" b="T12"/>
              <a:pathLst>
                <a:path w="21600" h="22019" fill="none" extrusionOk="0">
                  <a:moveTo>
                    <a:pt x="21600" y="22019"/>
                  </a:moveTo>
                  <a:cubicBezTo>
                    <a:pt x="9670" y="22019"/>
                    <a:pt x="0" y="12348"/>
                    <a:pt x="0" y="419"/>
                  </a:cubicBezTo>
                  <a:cubicBezTo>
                    <a:pt x="-1" y="279"/>
                    <a:pt x="1" y="139"/>
                    <a:pt x="4" y="0"/>
                  </a:cubicBezTo>
                </a:path>
                <a:path w="21600" h="22019" stroke="0" extrusionOk="0">
                  <a:moveTo>
                    <a:pt x="21600" y="22019"/>
                  </a:moveTo>
                  <a:cubicBezTo>
                    <a:pt x="9670" y="22019"/>
                    <a:pt x="0" y="12348"/>
                    <a:pt x="0" y="419"/>
                  </a:cubicBezTo>
                  <a:cubicBezTo>
                    <a:pt x="-1" y="279"/>
                    <a:pt x="1" y="139"/>
                    <a:pt x="4" y="0"/>
                  </a:cubicBezTo>
                  <a:lnTo>
                    <a:pt x="21600" y="41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0" name="Arc 377"/>
            <p:cNvSpPr>
              <a:spLocks/>
            </p:cNvSpPr>
            <p:nvPr/>
          </p:nvSpPr>
          <p:spPr bwMode="auto">
            <a:xfrm rot="120000">
              <a:off x="2640" y="1086"/>
              <a:ext cx="158"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11" name="Arc 378"/>
            <p:cNvSpPr>
              <a:spLocks/>
            </p:cNvSpPr>
            <p:nvPr/>
          </p:nvSpPr>
          <p:spPr bwMode="auto">
            <a:xfrm rot="120000">
              <a:off x="2745" y="1089"/>
              <a:ext cx="158"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3" y="21599"/>
                  </a:moveTo>
                  <a:cubicBezTo>
                    <a:pt x="9587" y="21524"/>
                    <a:pt x="0" y="11875"/>
                    <a:pt x="0" y="0"/>
                  </a:cubicBezTo>
                </a:path>
                <a:path w="21600" h="21600" stroke="0" extrusionOk="0">
                  <a:moveTo>
                    <a:pt x="21463" y="21599"/>
                  </a:moveTo>
                  <a:cubicBezTo>
                    <a:pt x="9587" y="21524"/>
                    <a:pt x="0" y="11875"/>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7" name="Group 379"/>
          <p:cNvGrpSpPr>
            <a:grpSpLocks/>
          </p:cNvGrpSpPr>
          <p:nvPr/>
        </p:nvGrpSpPr>
        <p:grpSpPr bwMode="auto">
          <a:xfrm rot="-385665">
            <a:off x="3300413" y="4675188"/>
            <a:ext cx="204787" cy="74612"/>
            <a:chOff x="2053" y="1058"/>
            <a:chExt cx="274" cy="66"/>
          </a:xfrm>
        </p:grpSpPr>
        <p:sp>
          <p:nvSpPr>
            <p:cNvPr id="38306" name="Arc 380"/>
            <p:cNvSpPr>
              <a:spLocks/>
            </p:cNvSpPr>
            <p:nvPr/>
          </p:nvSpPr>
          <p:spPr bwMode="auto">
            <a:xfrm rot="180000">
              <a:off x="2109"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7" name="Arc 381"/>
            <p:cNvSpPr>
              <a:spLocks/>
            </p:cNvSpPr>
            <p:nvPr/>
          </p:nvSpPr>
          <p:spPr bwMode="auto">
            <a:xfrm rot="180000">
              <a:off x="2053"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8" name="Arc 382"/>
            <p:cNvSpPr>
              <a:spLocks/>
            </p:cNvSpPr>
            <p:nvPr/>
          </p:nvSpPr>
          <p:spPr bwMode="auto">
            <a:xfrm rot="180000">
              <a:off x="2164"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8" name="Group 383"/>
          <p:cNvGrpSpPr>
            <a:grpSpLocks/>
          </p:cNvGrpSpPr>
          <p:nvPr/>
        </p:nvGrpSpPr>
        <p:grpSpPr bwMode="auto">
          <a:xfrm rot="-385665">
            <a:off x="3206750" y="4657725"/>
            <a:ext cx="204788" cy="77788"/>
            <a:chOff x="1932" y="1036"/>
            <a:chExt cx="274" cy="68"/>
          </a:xfrm>
        </p:grpSpPr>
        <p:sp>
          <p:nvSpPr>
            <p:cNvPr id="38303" name="Arc 384"/>
            <p:cNvSpPr>
              <a:spLocks/>
            </p:cNvSpPr>
            <p:nvPr/>
          </p:nvSpPr>
          <p:spPr bwMode="auto">
            <a:xfrm rot="180000">
              <a:off x="1986"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4" name="Arc 385"/>
            <p:cNvSpPr>
              <a:spLocks/>
            </p:cNvSpPr>
            <p:nvPr/>
          </p:nvSpPr>
          <p:spPr bwMode="auto">
            <a:xfrm rot="180000">
              <a:off x="1932"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5" name="Arc 386"/>
            <p:cNvSpPr>
              <a:spLocks/>
            </p:cNvSpPr>
            <p:nvPr/>
          </p:nvSpPr>
          <p:spPr bwMode="auto">
            <a:xfrm rot="180000">
              <a:off x="2042"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39" name="Group 387"/>
          <p:cNvGrpSpPr>
            <a:grpSpLocks/>
          </p:cNvGrpSpPr>
          <p:nvPr/>
        </p:nvGrpSpPr>
        <p:grpSpPr bwMode="auto">
          <a:xfrm rot="-385665">
            <a:off x="3059113" y="4651375"/>
            <a:ext cx="203200" cy="76200"/>
            <a:chOff x="1729" y="1031"/>
            <a:chExt cx="273" cy="67"/>
          </a:xfrm>
        </p:grpSpPr>
        <p:sp>
          <p:nvSpPr>
            <p:cNvPr id="38300" name="Arc 388"/>
            <p:cNvSpPr>
              <a:spLocks/>
            </p:cNvSpPr>
            <p:nvPr/>
          </p:nvSpPr>
          <p:spPr bwMode="auto">
            <a:xfrm rot="180000">
              <a:off x="1785"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1" name="Arc 389"/>
            <p:cNvSpPr>
              <a:spLocks/>
            </p:cNvSpPr>
            <p:nvPr/>
          </p:nvSpPr>
          <p:spPr bwMode="auto">
            <a:xfrm rot="180000">
              <a:off x="1729"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302" name="Arc 390"/>
            <p:cNvSpPr>
              <a:spLocks/>
            </p:cNvSpPr>
            <p:nvPr/>
          </p:nvSpPr>
          <p:spPr bwMode="auto">
            <a:xfrm rot="180000">
              <a:off x="1837"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0" name="Group 391"/>
          <p:cNvGrpSpPr>
            <a:grpSpLocks/>
          </p:cNvGrpSpPr>
          <p:nvPr/>
        </p:nvGrpSpPr>
        <p:grpSpPr bwMode="auto">
          <a:xfrm rot="-385665">
            <a:off x="3074988" y="4659313"/>
            <a:ext cx="204787" cy="74612"/>
            <a:chOff x="1752" y="1038"/>
            <a:chExt cx="273" cy="66"/>
          </a:xfrm>
        </p:grpSpPr>
        <p:sp>
          <p:nvSpPr>
            <p:cNvPr id="38297" name="Arc 392"/>
            <p:cNvSpPr>
              <a:spLocks/>
            </p:cNvSpPr>
            <p:nvPr/>
          </p:nvSpPr>
          <p:spPr bwMode="auto">
            <a:xfrm rot="180000">
              <a:off x="1806"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8" name="Arc 393"/>
            <p:cNvSpPr>
              <a:spLocks/>
            </p:cNvSpPr>
            <p:nvPr/>
          </p:nvSpPr>
          <p:spPr bwMode="auto">
            <a:xfrm rot="180000">
              <a:off x="1752"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9" name="Arc 394"/>
            <p:cNvSpPr>
              <a:spLocks/>
            </p:cNvSpPr>
            <p:nvPr/>
          </p:nvSpPr>
          <p:spPr bwMode="auto">
            <a:xfrm rot="180000">
              <a:off x="1861"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1" name="Group 395"/>
          <p:cNvGrpSpPr>
            <a:grpSpLocks/>
          </p:cNvGrpSpPr>
          <p:nvPr/>
        </p:nvGrpSpPr>
        <p:grpSpPr bwMode="auto">
          <a:xfrm rot="-385665">
            <a:off x="2979738" y="4652963"/>
            <a:ext cx="203200" cy="77787"/>
            <a:chOff x="1625" y="1026"/>
            <a:chExt cx="273" cy="68"/>
          </a:xfrm>
        </p:grpSpPr>
        <p:sp>
          <p:nvSpPr>
            <p:cNvPr id="38294" name="Arc 396"/>
            <p:cNvSpPr>
              <a:spLocks/>
            </p:cNvSpPr>
            <p:nvPr/>
          </p:nvSpPr>
          <p:spPr bwMode="auto">
            <a:xfrm rot="180000">
              <a:off x="1679"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5" name="Arc 397"/>
            <p:cNvSpPr>
              <a:spLocks/>
            </p:cNvSpPr>
            <p:nvPr/>
          </p:nvSpPr>
          <p:spPr bwMode="auto">
            <a:xfrm rot="180000">
              <a:off x="1625"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6" name="Arc 398"/>
            <p:cNvSpPr>
              <a:spLocks/>
            </p:cNvSpPr>
            <p:nvPr/>
          </p:nvSpPr>
          <p:spPr bwMode="auto">
            <a:xfrm rot="180000">
              <a:off x="1735"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2" name="Group 399"/>
          <p:cNvGrpSpPr>
            <a:grpSpLocks/>
          </p:cNvGrpSpPr>
          <p:nvPr/>
        </p:nvGrpSpPr>
        <p:grpSpPr bwMode="auto">
          <a:xfrm rot="-385665">
            <a:off x="2900363" y="4654550"/>
            <a:ext cx="204787" cy="74613"/>
            <a:chOff x="1520" y="1021"/>
            <a:chExt cx="274" cy="66"/>
          </a:xfrm>
        </p:grpSpPr>
        <p:sp>
          <p:nvSpPr>
            <p:cNvPr id="38291" name="Arc 400"/>
            <p:cNvSpPr>
              <a:spLocks/>
            </p:cNvSpPr>
            <p:nvPr/>
          </p:nvSpPr>
          <p:spPr bwMode="auto">
            <a:xfrm rot="180000">
              <a:off x="1575"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2" name="Arc 401"/>
            <p:cNvSpPr>
              <a:spLocks/>
            </p:cNvSpPr>
            <p:nvPr/>
          </p:nvSpPr>
          <p:spPr bwMode="auto">
            <a:xfrm rot="180000">
              <a:off x="1520"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3" name="Arc 402"/>
            <p:cNvSpPr>
              <a:spLocks/>
            </p:cNvSpPr>
            <p:nvPr/>
          </p:nvSpPr>
          <p:spPr bwMode="auto">
            <a:xfrm rot="180000">
              <a:off x="1629"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3" name="Group 403"/>
          <p:cNvGrpSpPr>
            <a:grpSpLocks/>
          </p:cNvGrpSpPr>
          <p:nvPr/>
        </p:nvGrpSpPr>
        <p:grpSpPr bwMode="auto">
          <a:xfrm rot="-385665">
            <a:off x="3208338" y="4681538"/>
            <a:ext cx="201612" cy="77787"/>
            <a:chOff x="1928" y="1056"/>
            <a:chExt cx="271" cy="69"/>
          </a:xfrm>
        </p:grpSpPr>
        <p:sp>
          <p:nvSpPr>
            <p:cNvPr id="38288" name="Arc 404"/>
            <p:cNvSpPr>
              <a:spLocks/>
            </p:cNvSpPr>
            <p:nvPr/>
          </p:nvSpPr>
          <p:spPr bwMode="auto">
            <a:xfrm rot="180000">
              <a:off x="1981"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9" name="Arc 405"/>
            <p:cNvSpPr>
              <a:spLocks/>
            </p:cNvSpPr>
            <p:nvPr/>
          </p:nvSpPr>
          <p:spPr bwMode="auto">
            <a:xfrm rot="180000">
              <a:off x="1928"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90" name="Arc 406"/>
            <p:cNvSpPr>
              <a:spLocks/>
            </p:cNvSpPr>
            <p:nvPr/>
          </p:nvSpPr>
          <p:spPr bwMode="auto">
            <a:xfrm rot="180000">
              <a:off x="2037"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4" name="Group 407"/>
          <p:cNvGrpSpPr>
            <a:grpSpLocks/>
          </p:cNvGrpSpPr>
          <p:nvPr/>
        </p:nvGrpSpPr>
        <p:grpSpPr bwMode="auto">
          <a:xfrm rot="-385665">
            <a:off x="2665413" y="4651375"/>
            <a:ext cx="201612" cy="76200"/>
            <a:chOff x="1212" y="1001"/>
            <a:chExt cx="271" cy="67"/>
          </a:xfrm>
        </p:grpSpPr>
        <p:sp>
          <p:nvSpPr>
            <p:cNvPr id="38285" name="Arc 408"/>
            <p:cNvSpPr>
              <a:spLocks/>
            </p:cNvSpPr>
            <p:nvPr/>
          </p:nvSpPr>
          <p:spPr bwMode="auto">
            <a:xfrm rot="180000">
              <a:off x="1264"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6" name="Arc 409"/>
            <p:cNvSpPr>
              <a:spLocks/>
            </p:cNvSpPr>
            <p:nvPr/>
          </p:nvSpPr>
          <p:spPr bwMode="auto">
            <a:xfrm rot="180000">
              <a:off x="1212"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7" name="Arc 410"/>
            <p:cNvSpPr>
              <a:spLocks/>
            </p:cNvSpPr>
            <p:nvPr/>
          </p:nvSpPr>
          <p:spPr bwMode="auto">
            <a:xfrm rot="180000">
              <a:off x="1320"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5" name="Group 411"/>
          <p:cNvGrpSpPr>
            <a:grpSpLocks/>
          </p:cNvGrpSpPr>
          <p:nvPr/>
        </p:nvGrpSpPr>
        <p:grpSpPr bwMode="auto">
          <a:xfrm rot="-385665">
            <a:off x="2568575" y="4649788"/>
            <a:ext cx="203200" cy="76200"/>
            <a:chOff x="1084" y="991"/>
            <a:chExt cx="273" cy="67"/>
          </a:xfrm>
        </p:grpSpPr>
        <p:sp>
          <p:nvSpPr>
            <p:cNvPr id="38282" name="Arc 412"/>
            <p:cNvSpPr>
              <a:spLocks/>
            </p:cNvSpPr>
            <p:nvPr/>
          </p:nvSpPr>
          <p:spPr bwMode="auto">
            <a:xfrm rot="180000">
              <a:off x="1138"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3" name="Arc 413"/>
            <p:cNvSpPr>
              <a:spLocks/>
            </p:cNvSpPr>
            <p:nvPr/>
          </p:nvSpPr>
          <p:spPr bwMode="auto">
            <a:xfrm rot="180000">
              <a:off x="1084"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4" name="Arc 414"/>
            <p:cNvSpPr>
              <a:spLocks/>
            </p:cNvSpPr>
            <p:nvPr/>
          </p:nvSpPr>
          <p:spPr bwMode="auto">
            <a:xfrm rot="180000">
              <a:off x="1193"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6" name="Group 415"/>
          <p:cNvGrpSpPr>
            <a:grpSpLocks/>
          </p:cNvGrpSpPr>
          <p:nvPr/>
        </p:nvGrpSpPr>
        <p:grpSpPr bwMode="auto">
          <a:xfrm rot="-385665">
            <a:off x="2730500" y="4667250"/>
            <a:ext cx="203200" cy="74613"/>
            <a:chOff x="1300" y="1012"/>
            <a:chExt cx="272" cy="65"/>
          </a:xfrm>
        </p:grpSpPr>
        <p:sp>
          <p:nvSpPr>
            <p:cNvPr id="38279" name="Arc 416"/>
            <p:cNvSpPr>
              <a:spLocks/>
            </p:cNvSpPr>
            <p:nvPr/>
          </p:nvSpPr>
          <p:spPr bwMode="auto">
            <a:xfrm rot="180000">
              <a:off x="1354"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0" name="Arc 417"/>
            <p:cNvSpPr>
              <a:spLocks/>
            </p:cNvSpPr>
            <p:nvPr/>
          </p:nvSpPr>
          <p:spPr bwMode="auto">
            <a:xfrm rot="180000">
              <a:off x="1300"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81" name="Arc 418"/>
            <p:cNvSpPr>
              <a:spLocks/>
            </p:cNvSpPr>
            <p:nvPr/>
          </p:nvSpPr>
          <p:spPr bwMode="auto">
            <a:xfrm rot="180000">
              <a:off x="1407"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47" name="Group 419"/>
          <p:cNvGrpSpPr>
            <a:grpSpLocks/>
          </p:cNvGrpSpPr>
          <p:nvPr/>
        </p:nvGrpSpPr>
        <p:grpSpPr bwMode="auto">
          <a:xfrm rot="-385665">
            <a:off x="2466975" y="4645025"/>
            <a:ext cx="206375" cy="73025"/>
            <a:chOff x="952" y="980"/>
            <a:chExt cx="273" cy="65"/>
          </a:xfrm>
        </p:grpSpPr>
        <p:sp>
          <p:nvSpPr>
            <p:cNvPr id="38276" name="Arc 420"/>
            <p:cNvSpPr>
              <a:spLocks/>
            </p:cNvSpPr>
            <p:nvPr/>
          </p:nvSpPr>
          <p:spPr bwMode="auto">
            <a:xfrm rot="180000">
              <a:off x="1007"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7" name="Arc 421"/>
            <p:cNvSpPr>
              <a:spLocks/>
            </p:cNvSpPr>
            <p:nvPr/>
          </p:nvSpPr>
          <p:spPr bwMode="auto">
            <a:xfrm rot="180000">
              <a:off x="952"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8" name="Arc 422"/>
            <p:cNvSpPr>
              <a:spLocks/>
            </p:cNvSpPr>
            <p:nvPr/>
          </p:nvSpPr>
          <p:spPr bwMode="auto">
            <a:xfrm rot="180000">
              <a:off x="1061"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0" name="Group 423"/>
          <p:cNvGrpSpPr>
            <a:grpSpLocks/>
          </p:cNvGrpSpPr>
          <p:nvPr/>
        </p:nvGrpSpPr>
        <p:grpSpPr bwMode="auto">
          <a:xfrm rot="-385665">
            <a:off x="2828925" y="4667250"/>
            <a:ext cx="204788" cy="76200"/>
            <a:chOff x="1429" y="1017"/>
            <a:chExt cx="274" cy="68"/>
          </a:xfrm>
        </p:grpSpPr>
        <p:sp>
          <p:nvSpPr>
            <p:cNvPr id="38273" name="Arc 424"/>
            <p:cNvSpPr>
              <a:spLocks/>
            </p:cNvSpPr>
            <p:nvPr/>
          </p:nvSpPr>
          <p:spPr bwMode="auto">
            <a:xfrm rot="180000">
              <a:off x="1485"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4" name="Arc 425"/>
            <p:cNvSpPr>
              <a:spLocks/>
            </p:cNvSpPr>
            <p:nvPr/>
          </p:nvSpPr>
          <p:spPr bwMode="auto">
            <a:xfrm rot="180000">
              <a:off x="1429"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5" name="Arc 426"/>
            <p:cNvSpPr>
              <a:spLocks/>
            </p:cNvSpPr>
            <p:nvPr/>
          </p:nvSpPr>
          <p:spPr bwMode="auto">
            <a:xfrm rot="180000">
              <a:off x="1538"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3" name="Group 427"/>
          <p:cNvGrpSpPr>
            <a:grpSpLocks/>
          </p:cNvGrpSpPr>
          <p:nvPr/>
        </p:nvGrpSpPr>
        <p:grpSpPr bwMode="auto">
          <a:xfrm rot="-385665">
            <a:off x="2346325" y="4624388"/>
            <a:ext cx="201613" cy="76200"/>
            <a:chOff x="707" y="957"/>
            <a:chExt cx="269" cy="68"/>
          </a:xfrm>
        </p:grpSpPr>
        <p:sp>
          <p:nvSpPr>
            <p:cNvPr id="38270" name="Arc 428"/>
            <p:cNvSpPr>
              <a:spLocks/>
            </p:cNvSpPr>
            <p:nvPr/>
          </p:nvSpPr>
          <p:spPr bwMode="auto">
            <a:xfrm rot="180000">
              <a:off x="758"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1" name="Arc 429"/>
            <p:cNvSpPr>
              <a:spLocks/>
            </p:cNvSpPr>
            <p:nvPr/>
          </p:nvSpPr>
          <p:spPr bwMode="auto">
            <a:xfrm rot="180000">
              <a:off x="707"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72" name="Arc 430"/>
            <p:cNvSpPr>
              <a:spLocks/>
            </p:cNvSpPr>
            <p:nvPr/>
          </p:nvSpPr>
          <p:spPr bwMode="auto">
            <a:xfrm rot="180000">
              <a:off x="812"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4" name="Group 431"/>
          <p:cNvGrpSpPr>
            <a:grpSpLocks/>
          </p:cNvGrpSpPr>
          <p:nvPr/>
        </p:nvGrpSpPr>
        <p:grpSpPr bwMode="auto">
          <a:xfrm rot="-385665">
            <a:off x="2381250" y="4638675"/>
            <a:ext cx="204788" cy="77788"/>
            <a:chOff x="828" y="967"/>
            <a:chExt cx="270" cy="68"/>
          </a:xfrm>
        </p:grpSpPr>
        <p:sp>
          <p:nvSpPr>
            <p:cNvPr id="38267" name="Arc 432"/>
            <p:cNvSpPr>
              <a:spLocks/>
            </p:cNvSpPr>
            <p:nvPr/>
          </p:nvSpPr>
          <p:spPr bwMode="auto">
            <a:xfrm rot="180000">
              <a:off x="878"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8" name="Arc 433"/>
            <p:cNvSpPr>
              <a:spLocks/>
            </p:cNvSpPr>
            <p:nvPr/>
          </p:nvSpPr>
          <p:spPr bwMode="auto">
            <a:xfrm rot="180000">
              <a:off x="828"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9" name="Arc 434"/>
            <p:cNvSpPr>
              <a:spLocks/>
            </p:cNvSpPr>
            <p:nvPr/>
          </p:nvSpPr>
          <p:spPr bwMode="auto">
            <a:xfrm rot="180000">
              <a:off x="934"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5" name="Group 435"/>
          <p:cNvGrpSpPr>
            <a:grpSpLocks/>
          </p:cNvGrpSpPr>
          <p:nvPr/>
        </p:nvGrpSpPr>
        <p:grpSpPr bwMode="auto">
          <a:xfrm rot="-385665">
            <a:off x="2246313" y="4618038"/>
            <a:ext cx="204787" cy="76200"/>
            <a:chOff x="578" y="951"/>
            <a:chExt cx="274" cy="66"/>
          </a:xfrm>
        </p:grpSpPr>
        <p:sp>
          <p:nvSpPr>
            <p:cNvPr id="38264" name="Arc 436"/>
            <p:cNvSpPr>
              <a:spLocks/>
            </p:cNvSpPr>
            <p:nvPr/>
          </p:nvSpPr>
          <p:spPr bwMode="auto">
            <a:xfrm rot="180000">
              <a:off x="632"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5" name="Arc 437"/>
            <p:cNvSpPr>
              <a:spLocks/>
            </p:cNvSpPr>
            <p:nvPr/>
          </p:nvSpPr>
          <p:spPr bwMode="auto">
            <a:xfrm rot="180000">
              <a:off x="578"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6" name="Arc 438"/>
            <p:cNvSpPr>
              <a:spLocks/>
            </p:cNvSpPr>
            <p:nvPr/>
          </p:nvSpPr>
          <p:spPr bwMode="auto">
            <a:xfrm rot="180000">
              <a:off x="689"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6" name="Group 439"/>
          <p:cNvGrpSpPr>
            <a:grpSpLocks/>
          </p:cNvGrpSpPr>
          <p:nvPr/>
        </p:nvGrpSpPr>
        <p:grpSpPr bwMode="auto">
          <a:xfrm rot="-385665">
            <a:off x="2317750" y="4624388"/>
            <a:ext cx="204788" cy="76200"/>
            <a:chOff x="669" y="956"/>
            <a:chExt cx="272" cy="66"/>
          </a:xfrm>
        </p:grpSpPr>
        <p:sp>
          <p:nvSpPr>
            <p:cNvPr id="38261" name="Arc 440"/>
            <p:cNvSpPr>
              <a:spLocks/>
            </p:cNvSpPr>
            <p:nvPr/>
          </p:nvSpPr>
          <p:spPr bwMode="auto">
            <a:xfrm rot="180000">
              <a:off x="723"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2" name="Arc 441"/>
            <p:cNvSpPr>
              <a:spLocks/>
            </p:cNvSpPr>
            <p:nvPr/>
          </p:nvSpPr>
          <p:spPr bwMode="auto">
            <a:xfrm rot="180000">
              <a:off x="669"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3" name="Arc 442"/>
            <p:cNvSpPr>
              <a:spLocks/>
            </p:cNvSpPr>
            <p:nvPr/>
          </p:nvSpPr>
          <p:spPr bwMode="auto">
            <a:xfrm rot="180000">
              <a:off x="778"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7" name="Group 443"/>
          <p:cNvGrpSpPr>
            <a:grpSpLocks/>
          </p:cNvGrpSpPr>
          <p:nvPr/>
        </p:nvGrpSpPr>
        <p:grpSpPr bwMode="auto">
          <a:xfrm rot="-385665">
            <a:off x="2592388" y="4648200"/>
            <a:ext cx="203200" cy="76200"/>
            <a:chOff x="1115" y="992"/>
            <a:chExt cx="273" cy="67"/>
          </a:xfrm>
        </p:grpSpPr>
        <p:sp>
          <p:nvSpPr>
            <p:cNvPr id="38258" name="Arc 444"/>
            <p:cNvSpPr>
              <a:spLocks/>
            </p:cNvSpPr>
            <p:nvPr/>
          </p:nvSpPr>
          <p:spPr bwMode="auto">
            <a:xfrm rot="180000">
              <a:off x="1168"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9" name="Arc 445"/>
            <p:cNvSpPr>
              <a:spLocks/>
            </p:cNvSpPr>
            <p:nvPr/>
          </p:nvSpPr>
          <p:spPr bwMode="auto">
            <a:xfrm rot="180000">
              <a:off x="1115"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60" name="Arc 446"/>
            <p:cNvSpPr>
              <a:spLocks/>
            </p:cNvSpPr>
            <p:nvPr/>
          </p:nvSpPr>
          <p:spPr bwMode="auto">
            <a:xfrm rot="180000">
              <a:off x="1224"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59" name="Group 447"/>
          <p:cNvGrpSpPr>
            <a:grpSpLocks/>
          </p:cNvGrpSpPr>
          <p:nvPr/>
        </p:nvGrpSpPr>
        <p:grpSpPr bwMode="auto">
          <a:xfrm rot="-385665">
            <a:off x="3471863" y="4662488"/>
            <a:ext cx="206375" cy="74612"/>
            <a:chOff x="2285" y="1058"/>
            <a:chExt cx="274" cy="66"/>
          </a:xfrm>
        </p:grpSpPr>
        <p:sp>
          <p:nvSpPr>
            <p:cNvPr id="38255" name="Arc 448"/>
            <p:cNvSpPr>
              <a:spLocks/>
            </p:cNvSpPr>
            <p:nvPr/>
          </p:nvSpPr>
          <p:spPr bwMode="auto">
            <a:xfrm rot="180000">
              <a:off x="2341" y="1058"/>
              <a:ext cx="109"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6" name="Arc 449"/>
            <p:cNvSpPr>
              <a:spLocks/>
            </p:cNvSpPr>
            <p:nvPr/>
          </p:nvSpPr>
          <p:spPr bwMode="auto">
            <a:xfrm rot="180000">
              <a:off x="2285" y="1058"/>
              <a:ext cx="164"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7" name="Arc 450"/>
            <p:cNvSpPr>
              <a:spLocks/>
            </p:cNvSpPr>
            <p:nvPr/>
          </p:nvSpPr>
          <p:spPr bwMode="auto">
            <a:xfrm rot="180000">
              <a:off x="2396" y="1062"/>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0" name="Group 451"/>
          <p:cNvGrpSpPr>
            <a:grpSpLocks/>
          </p:cNvGrpSpPr>
          <p:nvPr/>
        </p:nvGrpSpPr>
        <p:grpSpPr bwMode="auto">
          <a:xfrm rot="-385665">
            <a:off x="3381375" y="4643438"/>
            <a:ext cx="204788" cy="77787"/>
            <a:chOff x="2164" y="1036"/>
            <a:chExt cx="274" cy="68"/>
          </a:xfrm>
        </p:grpSpPr>
        <p:sp>
          <p:nvSpPr>
            <p:cNvPr id="38252" name="Arc 452"/>
            <p:cNvSpPr>
              <a:spLocks/>
            </p:cNvSpPr>
            <p:nvPr/>
          </p:nvSpPr>
          <p:spPr bwMode="auto">
            <a:xfrm rot="180000">
              <a:off x="2218" y="1038"/>
              <a:ext cx="111" cy="6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4" y="21599"/>
                  </a:moveTo>
                  <a:cubicBezTo>
                    <a:pt x="9552" y="21492"/>
                    <a:pt x="0" y="11853"/>
                    <a:pt x="0" y="0"/>
                  </a:cubicBezTo>
                </a:path>
                <a:path w="21600" h="21599" stroke="0" extrusionOk="0">
                  <a:moveTo>
                    <a:pt x="21404" y="21599"/>
                  </a:moveTo>
                  <a:cubicBezTo>
                    <a:pt x="9552" y="21492"/>
                    <a:pt x="0" y="11853"/>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3" name="Arc 453"/>
            <p:cNvSpPr>
              <a:spLocks/>
            </p:cNvSpPr>
            <p:nvPr/>
          </p:nvSpPr>
          <p:spPr bwMode="auto">
            <a:xfrm rot="180000">
              <a:off x="2164" y="103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4" name="Arc 454"/>
            <p:cNvSpPr>
              <a:spLocks/>
            </p:cNvSpPr>
            <p:nvPr/>
          </p:nvSpPr>
          <p:spPr bwMode="auto">
            <a:xfrm rot="180000">
              <a:off x="2274" y="1042"/>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1" name="Group 455"/>
          <p:cNvGrpSpPr>
            <a:grpSpLocks/>
          </p:cNvGrpSpPr>
          <p:nvPr/>
        </p:nvGrpSpPr>
        <p:grpSpPr bwMode="auto">
          <a:xfrm rot="-385665">
            <a:off x="3228975" y="4649788"/>
            <a:ext cx="203200" cy="76200"/>
            <a:chOff x="1961" y="1031"/>
            <a:chExt cx="273" cy="67"/>
          </a:xfrm>
        </p:grpSpPr>
        <p:sp>
          <p:nvSpPr>
            <p:cNvPr id="38249" name="Arc 456"/>
            <p:cNvSpPr>
              <a:spLocks/>
            </p:cNvSpPr>
            <p:nvPr/>
          </p:nvSpPr>
          <p:spPr bwMode="auto">
            <a:xfrm rot="180000">
              <a:off x="2017" y="1033"/>
              <a:ext cx="110" cy="61"/>
            </a:xfrm>
            <a:custGeom>
              <a:avLst/>
              <a:gdLst>
                <a:gd name="T0" fmla="*/ 0 w 21600"/>
                <a:gd name="T1" fmla="*/ 0 h 21954"/>
                <a:gd name="T2" fmla="*/ 0 w 21600"/>
                <a:gd name="T3" fmla="*/ 0 h 21954"/>
                <a:gd name="T4" fmla="*/ 0 w 21600"/>
                <a:gd name="T5" fmla="*/ 0 h 21954"/>
                <a:gd name="T6" fmla="*/ 0 60000 65536"/>
                <a:gd name="T7" fmla="*/ 0 60000 65536"/>
                <a:gd name="T8" fmla="*/ 0 60000 65536"/>
                <a:gd name="T9" fmla="*/ 0 w 21600"/>
                <a:gd name="T10" fmla="*/ 0 h 21954"/>
                <a:gd name="T11" fmla="*/ 21600 w 21600"/>
                <a:gd name="T12" fmla="*/ 21954 h 21954"/>
              </a:gdLst>
              <a:ahLst/>
              <a:cxnLst>
                <a:cxn ang="T6">
                  <a:pos x="T0" y="T1"/>
                </a:cxn>
                <a:cxn ang="T7">
                  <a:pos x="T2" y="T3"/>
                </a:cxn>
                <a:cxn ang="T8">
                  <a:pos x="T4" y="T5"/>
                </a:cxn>
              </a:cxnLst>
              <a:rect l="T9" t="T10" r="T11" b="T12"/>
              <a:pathLst>
                <a:path w="21600" h="21954" fill="none" extrusionOk="0">
                  <a:moveTo>
                    <a:pt x="21400" y="21954"/>
                  </a:moveTo>
                  <a:cubicBezTo>
                    <a:pt x="9549" y="21844"/>
                    <a:pt x="0" y="12206"/>
                    <a:pt x="0" y="355"/>
                  </a:cubicBezTo>
                  <a:cubicBezTo>
                    <a:pt x="-1" y="236"/>
                    <a:pt x="0" y="118"/>
                    <a:pt x="2" y="-1"/>
                  </a:cubicBezTo>
                </a:path>
                <a:path w="21600" h="21954" stroke="0" extrusionOk="0">
                  <a:moveTo>
                    <a:pt x="21400" y="21954"/>
                  </a:moveTo>
                  <a:cubicBezTo>
                    <a:pt x="9549" y="21844"/>
                    <a:pt x="0" y="12206"/>
                    <a:pt x="0" y="355"/>
                  </a:cubicBezTo>
                  <a:cubicBezTo>
                    <a:pt x="-1" y="236"/>
                    <a:pt x="0" y="118"/>
                    <a:pt x="2" y="-1"/>
                  </a:cubicBezTo>
                  <a:lnTo>
                    <a:pt x="21600" y="355"/>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0" name="Arc 457"/>
            <p:cNvSpPr>
              <a:spLocks/>
            </p:cNvSpPr>
            <p:nvPr/>
          </p:nvSpPr>
          <p:spPr bwMode="auto">
            <a:xfrm rot="180000">
              <a:off x="1961" y="103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51" name="Arc 458"/>
            <p:cNvSpPr>
              <a:spLocks/>
            </p:cNvSpPr>
            <p:nvPr/>
          </p:nvSpPr>
          <p:spPr bwMode="auto">
            <a:xfrm rot="180000">
              <a:off x="2069" y="1037"/>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4" name="Group 459"/>
          <p:cNvGrpSpPr>
            <a:grpSpLocks/>
          </p:cNvGrpSpPr>
          <p:nvPr/>
        </p:nvGrpSpPr>
        <p:grpSpPr bwMode="auto">
          <a:xfrm rot="-385665">
            <a:off x="3244850" y="4657725"/>
            <a:ext cx="204788" cy="74613"/>
            <a:chOff x="1984" y="1038"/>
            <a:chExt cx="273" cy="66"/>
          </a:xfrm>
        </p:grpSpPr>
        <p:sp>
          <p:nvSpPr>
            <p:cNvPr id="38246" name="Arc 460"/>
            <p:cNvSpPr>
              <a:spLocks/>
            </p:cNvSpPr>
            <p:nvPr/>
          </p:nvSpPr>
          <p:spPr bwMode="auto">
            <a:xfrm rot="180000">
              <a:off x="2038" y="1038"/>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7" name="Arc 461"/>
            <p:cNvSpPr>
              <a:spLocks/>
            </p:cNvSpPr>
            <p:nvPr/>
          </p:nvSpPr>
          <p:spPr bwMode="auto">
            <a:xfrm rot="180000">
              <a:off x="1984" y="1038"/>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8" name="Arc 462"/>
            <p:cNvSpPr>
              <a:spLocks/>
            </p:cNvSpPr>
            <p:nvPr/>
          </p:nvSpPr>
          <p:spPr bwMode="auto">
            <a:xfrm rot="180000">
              <a:off x="2093" y="1043"/>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7" name="Group 463"/>
          <p:cNvGrpSpPr>
            <a:grpSpLocks/>
          </p:cNvGrpSpPr>
          <p:nvPr/>
        </p:nvGrpSpPr>
        <p:grpSpPr bwMode="auto">
          <a:xfrm rot="-385665">
            <a:off x="3151188" y="4651375"/>
            <a:ext cx="203200" cy="77788"/>
            <a:chOff x="1857" y="1026"/>
            <a:chExt cx="273" cy="68"/>
          </a:xfrm>
        </p:grpSpPr>
        <p:sp>
          <p:nvSpPr>
            <p:cNvPr id="38243" name="Arc 464"/>
            <p:cNvSpPr>
              <a:spLocks/>
            </p:cNvSpPr>
            <p:nvPr/>
          </p:nvSpPr>
          <p:spPr bwMode="auto">
            <a:xfrm rot="180000">
              <a:off x="1911" y="1027"/>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4" name="Arc 465"/>
            <p:cNvSpPr>
              <a:spLocks/>
            </p:cNvSpPr>
            <p:nvPr/>
          </p:nvSpPr>
          <p:spPr bwMode="auto">
            <a:xfrm rot="180000">
              <a:off x="1857" y="1026"/>
              <a:ext cx="165"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5" name="Arc 466"/>
            <p:cNvSpPr>
              <a:spLocks/>
            </p:cNvSpPr>
            <p:nvPr/>
          </p:nvSpPr>
          <p:spPr bwMode="auto">
            <a:xfrm rot="180000">
              <a:off x="1967" y="1032"/>
              <a:ext cx="163"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8" name="Group 467"/>
          <p:cNvGrpSpPr>
            <a:grpSpLocks/>
          </p:cNvGrpSpPr>
          <p:nvPr/>
        </p:nvGrpSpPr>
        <p:grpSpPr bwMode="auto">
          <a:xfrm rot="-385665">
            <a:off x="3074988" y="4638675"/>
            <a:ext cx="204787" cy="76200"/>
            <a:chOff x="1752" y="1021"/>
            <a:chExt cx="274" cy="66"/>
          </a:xfrm>
        </p:grpSpPr>
        <p:sp>
          <p:nvSpPr>
            <p:cNvPr id="38240" name="Arc 468"/>
            <p:cNvSpPr>
              <a:spLocks/>
            </p:cNvSpPr>
            <p:nvPr/>
          </p:nvSpPr>
          <p:spPr bwMode="auto">
            <a:xfrm rot="180000">
              <a:off x="1807" y="1023"/>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1" name="Arc 469"/>
            <p:cNvSpPr>
              <a:spLocks/>
            </p:cNvSpPr>
            <p:nvPr/>
          </p:nvSpPr>
          <p:spPr bwMode="auto">
            <a:xfrm rot="180000">
              <a:off x="1752" y="1021"/>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42" name="Arc 470"/>
            <p:cNvSpPr>
              <a:spLocks/>
            </p:cNvSpPr>
            <p:nvPr/>
          </p:nvSpPr>
          <p:spPr bwMode="auto">
            <a:xfrm rot="180000">
              <a:off x="1861" y="1026"/>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69" name="Group 471"/>
          <p:cNvGrpSpPr>
            <a:grpSpLocks/>
          </p:cNvGrpSpPr>
          <p:nvPr/>
        </p:nvGrpSpPr>
        <p:grpSpPr bwMode="auto">
          <a:xfrm rot="-385665">
            <a:off x="3381375" y="4665663"/>
            <a:ext cx="201613" cy="79375"/>
            <a:chOff x="2160" y="1056"/>
            <a:chExt cx="271" cy="69"/>
          </a:xfrm>
        </p:grpSpPr>
        <p:sp>
          <p:nvSpPr>
            <p:cNvPr id="38237" name="Arc 472"/>
            <p:cNvSpPr>
              <a:spLocks/>
            </p:cNvSpPr>
            <p:nvPr/>
          </p:nvSpPr>
          <p:spPr bwMode="auto">
            <a:xfrm rot="180000">
              <a:off x="2213" y="1057"/>
              <a:ext cx="109"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0" y="21599"/>
                  </a:moveTo>
                  <a:cubicBezTo>
                    <a:pt x="9549" y="21489"/>
                    <a:pt x="0" y="11851"/>
                    <a:pt x="0" y="0"/>
                  </a:cubicBezTo>
                </a:path>
                <a:path w="21600" h="21599" stroke="0" extrusionOk="0">
                  <a:moveTo>
                    <a:pt x="21400" y="21599"/>
                  </a:moveTo>
                  <a:cubicBezTo>
                    <a:pt x="9549" y="21489"/>
                    <a:pt x="0" y="11851"/>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8" name="Arc 473"/>
            <p:cNvSpPr>
              <a:spLocks/>
            </p:cNvSpPr>
            <p:nvPr/>
          </p:nvSpPr>
          <p:spPr bwMode="auto">
            <a:xfrm rot="180000">
              <a:off x="2160" y="105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9" name="Arc 474"/>
            <p:cNvSpPr>
              <a:spLocks/>
            </p:cNvSpPr>
            <p:nvPr/>
          </p:nvSpPr>
          <p:spPr bwMode="auto">
            <a:xfrm rot="180000">
              <a:off x="2269" y="1061"/>
              <a:ext cx="162" cy="64"/>
            </a:xfrm>
            <a:custGeom>
              <a:avLst/>
              <a:gdLst>
                <a:gd name="T0" fmla="*/ 0 w 21600"/>
                <a:gd name="T1" fmla="*/ 0 h 21946"/>
                <a:gd name="T2" fmla="*/ 0 w 21600"/>
                <a:gd name="T3" fmla="*/ 0 h 21946"/>
                <a:gd name="T4" fmla="*/ 0 w 21600"/>
                <a:gd name="T5" fmla="*/ 0 h 21946"/>
                <a:gd name="T6" fmla="*/ 0 60000 65536"/>
                <a:gd name="T7" fmla="*/ 0 60000 65536"/>
                <a:gd name="T8" fmla="*/ 0 60000 65536"/>
                <a:gd name="T9" fmla="*/ 0 w 21600"/>
                <a:gd name="T10" fmla="*/ 0 h 21946"/>
                <a:gd name="T11" fmla="*/ 21600 w 21600"/>
                <a:gd name="T12" fmla="*/ 21946 h 21946"/>
              </a:gdLst>
              <a:ahLst/>
              <a:cxnLst>
                <a:cxn ang="T6">
                  <a:pos x="T0" y="T1"/>
                </a:cxn>
                <a:cxn ang="T7">
                  <a:pos x="T2" y="T3"/>
                </a:cxn>
                <a:cxn ang="T8">
                  <a:pos x="T4" y="T5"/>
                </a:cxn>
              </a:cxnLst>
              <a:rect l="T9" t="T10" r="T11" b="T12"/>
              <a:pathLst>
                <a:path w="21600" h="21946" fill="none" extrusionOk="0">
                  <a:moveTo>
                    <a:pt x="21600" y="21946"/>
                  </a:moveTo>
                  <a:cubicBezTo>
                    <a:pt x="9670" y="21946"/>
                    <a:pt x="0" y="12275"/>
                    <a:pt x="0" y="346"/>
                  </a:cubicBezTo>
                  <a:cubicBezTo>
                    <a:pt x="-1" y="230"/>
                    <a:pt x="0" y="115"/>
                    <a:pt x="2" y="-1"/>
                  </a:cubicBezTo>
                </a:path>
                <a:path w="21600" h="21946" stroke="0" extrusionOk="0">
                  <a:moveTo>
                    <a:pt x="21600" y="21946"/>
                  </a:moveTo>
                  <a:cubicBezTo>
                    <a:pt x="9670" y="21946"/>
                    <a:pt x="0" y="12275"/>
                    <a:pt x="0" y="346"/>
                  </a:cubicBezTo>
                  <a:cubicBezTo>
                    <a:pt x="-1" y="230"/>
                    <a:pt x="0" y="115"/>
                    <a:pt x="2" y="-1"/>
                  </a:cubicBezTo>
                  <a:lnTo>
                    <a:pt x="21600" y="34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0" name="Group 475"/>
          <p:cNvGrpSpPr>
            <a:grpSpLocks/>
          </p:cNvGrpSpPr>
          <p:nvPr/>
        </p:nvGrpSpPr>
        <p:grpSpPr bwMode="auto">
          <a:xfrm rot="-385665">
            <a:off x="2838450" y="4646613"/>
            <a:ext cx="201613" cy="77787"/>
            <a:chOff x="1444" y="1001"/>
            <a:chExt cx="271" cy="67"/>
          </a:xfrm>
        </p:grpSpPr>
        <p:sp>
          <p:nvSpPr>
            <p:cNvPr id="38234" name="Arc 476"/>
            <p:cNvSpPr>
              <a:spLocks/>
            </p:cNvSpPr>
            <p:nvPr/>
          </p:nvSpPr>
          <p:spPr bwMode="auto">
            <a:xfrm rot="180000">
              <a:off x="1496" y="100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5" name="Arc 477"/>
            <p:cNvSpPr>
              <a:spLocks/>
            </p:cNvSpPr>
            <p:nvPr/>
          </p:nvSpPr>
          <p:spPr bwMode="auto">
            <a:xfrm rot="180000">
              <a:off x="1444" y="1001"/>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6" name="Arc 478"/>
            <p:cNvSpPr>
              <a:spLocks/>
            </p:cNvSpPr>
            <p:nvPr/>
          </p:nvSpPr>
          <p:spPr bwMode="auto">
            <a:xfrm rot="180000">
              <a:off x="1552" y="1007"/>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1" name="Group 479"/>
          <p:cNvGrpSpPr>
            <a:grpSpLocks/>
          </p:cNvGrpSpPr>
          <p:nvPr/>
        </p:nvGrpSpPr>
        <p:grpSpPr bwMode="auto">
          <a:xfrm rot="-385665">
            <a:off x="2741613" y="4643438"/>
            <a:ext cx="203200" cy="76200"/>
            <a:chOff x="1316" y="991"/>
            <a:chExt cx="273" cy="67"/>
          </a:xfrm>
        </p:grpSpPr>
        <p:sp>
          <p:nvSpPr>
            <p:cNvPr id="38231" name="Arc 480"/>
            <p:cNvSpPr>
              <a:spLocks/>
            </p:cNvSpPr>
            <p:nvPr/>
          </p:nvSpPr>
          <p:spPr bwMode="auto">
            <a:xfrm rot="180000">
              <a:off x="1370" y="992"/>
              <a:ext cx="110"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2" name="Arc 481"/>
            <p:cNvSpPr>
              <a:spLocks/>
            </p:cNvSpPr>
            <p:nvPr/>
          </p:nvSpPr>
          <p:spPr bwMode="auto">
            <a:xfrm rot="180000">
              <a:off x="1316" y="991"/>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3" name="Arc 482"/>
            <p:cNvSpPr>
              <a:spLocks/>
            </p:cNvSpPr>
            <p:nvPr/>
          </p:nvSpPr>
          <p:spPr bwMode="auto">
            <a:xfrm rot="180000">
              <a:off x="1425" y="996"/>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3" name="Group 483"/>
          <p:cNvGrpSpPr>
            <a:grpSpLocks/>
          </p:cNvGrpSpPr>
          <p:nvPr/>
        </p:nvGrpSpPr>
        <p:grpSpPr bwMode="auto">
          <a:xfrm rot="-385665">
            <a:off x="2908300" y="4643438"/>
            <a:ext cx="203200" cy="73025"/>
            <a:chOff x="1532" y="1012"/>
            <a:chExt cx="272" cy="65"/>
          </a:xfrm>
        </p:grpSpPr>
        <p:sp>
          <p:nvSpPr>
            <p:cNvPr id="38228" name="Arc 484"/>
            <p:cNvSpPr>
              <a:spLocks/>
            </p:cNvSpPr>
            <p:nvPr/>
          </p:nvSpPr>
          <p:spPr bwMode="auto">
            <a:xfrm rot="180000">
              <a:off x="1586" y="1012"/>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9" name="Arc 485"/>
            <p:cNvSpPr>
              <a:spLocks/>
            </p:cNvSpPr>
            <p:nvPr/>
          </p:nvSpPr>
          <p:spPr bwMode="auto">
            <a:xfrm rot="180000">
              <a:off x="1532" y="1012"/>
              <a:ext cx="164"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7" y="21949"/>
                  </a:moveTo>
                  <a:cubicBezTo>
                    <a:pt x="9589" y="21876"/>
                    <a:pt x="0" y="12227"/>
                    <a:pt x="0" y="350"/>
                  </a:cubicBezTo>
                  <a:cubicBezTo>
                    <a:pt x="-1" y="233"/>
                    <a:pt x="0" y="116"/>
                    <a:pt x="2" y="-1"/>
                  </a:cubicBezTo>
                </a:path>
                <a:path w="21600" h="21950" stroke="0" extrusionOk="0">
                  <a:moveTo>
                    <a:pt x="21467" y="21949"/>
                  </a:moveTo>
                  <a:cubicBezTo>
                    <a:pt x="9589" y="21876"/>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30" name="Arc 486"/>
            <p:cNvSpPr>
              <a:spLocks/>
            </p:cNvSpPr>
            <p:nvPr/>
          </p:nvSpPr>
          <p:spPr bwMode="auto">
            <a:xfrm rot="180000">
              <a:off x="1639" y="1015"/>
              <a:ext cx="165"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4" name="Group 487"/>
          <p:cNvGrpSpPr>
            <a:grpSpLocks/>
          </p:cNvGrpSpPr>
          <p:nvPr/>
        </p:nvGrpSpPr>
        <p:grpSpPr bwMode="auto">
          <a:xfrm rot="-385665">
            <a:off x="2640013" y="4629150"/>
            <a:ext cx="204787" cy="74613"/>
            <a:chOff x="1184" y="980"/>
            <a:chExt cx="273" cy="65"/>
          </a:xfrm>
        </p:grpSpPr>
        <p:sp>
          <p:nvSpPr>
            <p:cNvPr id="38225" name="Arc 488"/>
            <p:cNvSpPr>
              <a:spLocks/>
            </p:cNvSpPr>
            <p:nvPr/>
          </p:nvSpPr>
          <p:spPr bwMode="auto">
            <a:xfrm rot="180000">
              <a:off x="1239" y="980"/>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6" name="Arc 489"/>
            <p:cNvSpPr>
              <a:spLocks/>
            </p:cNvSpPr>
            <p:nvPr/>
          </p:nvSpPr>
          <p:spPr bwMode="auto">
            <a:xfrm rot="180000">
              <a:off x="1184" y="980"/>
              <a:ext cx="165"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7" name="Arc 490"/>
            <p:cNvSpPr>
              <a:spLocks/>
            </p:cNvSpPr>
            <p:nvPr/>
          </p:nvSpPr>
          <p:spPr bwMode="auto">
            <a:xfrm rot="180000">
              <a:off x="1293" y="984"/>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75" name="Group 491"/>
          <p:cNvGrpSpPr>
            <a:grpSpLocks/>
          </p:cNvGrpSpPr>
          <p:nvPr/>
        </p:nvGrpSpPr>
        <p:grpSpPr bwMode="auto">
          <a:xfrm rot="-385665">
            <a:off x="3005138" y="4640263"/>
            <a:ext cx="206375" cy="77787"/>
            <a:chOff x="1661" y="1017"/>
            <a:chExt cx="274" cy="68"/>
          </a:xfrm>
        </p:grpSpPr>
        <p:sp>
          <p:nvSpPr>
            <p:cNvPr id="38222" name="Arc 492"/>
            <p:cNvSpPr>
              <a:spLocks/>
            </p:cNvSpPr>
            <p:nvPr/>
          </p:nvSpPr>
          <p:spPr bwMode="auto">
            <a:xfrm rot="180000">
              <a:off x="1717" y="1019"/>
              <a:ext cx="109"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3" name="Arc 493"/>
            <p:cNvSpPr>
              <a:spLocks/>
            </p:cNvSpPr>
            <p:nvPr/>
          </p:nvSpPr>
          <p:spPr bwMode="auto">
            <a:xfrm rot="180000">
              <a:off x="1661" y="1017"/>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4" name="Arc 494"/>
            <p:cNvSpPr>
              <a:spLocks/>
            </p:cNvSpPr>
            <p:nvPr/>
          </p:nvSpPr>
          <p:spPr bwMode="auto">
            <a:xfrm rot="180000">
              <a:off x="1770" y="1023"/>
              <a:ext cx="165"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8" y="21949"/>
                  </a:moveTo>
                  <a:cubicBezTo>
                    <a:pt x="9590" y="21877"/>
                    <a:pt x="0" y="12227"/>
                    <a:pt x="0" y="350"/>
                  </a:cubicBezTo>
                  <a:cubicBezTo>
                    <a:pt x="-1" y="233"/>
                    <a:pt x="0" y="116"/>
                    <a:pt x="2" y="-1"/>
                  </a:cubicBezTo>
                </a:path>
                <a:path w="21600" h="21950" stroke="0" extrusionOk="0">
                  <a:moveTo>
                    <a:pt x="21468" y="21949"/>
                  </a:moveTo>
                  <a:cubicBezTo>
                    <a:pt x="9590" y="21877"/>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81" name="Group 495"/>
          <p:cNvGrpSpPr>
            <a:grpSpLocks/>
          </p:cNvGrpSpPr>
          <p:nvPr/>
        </p:nvGrpSpPr>
        <p:grpSpPr bwMode="auto">
          <a:xfrm rot="-385665">
            <a:off x="2452688" y="4619625"/>
            <a:ext cx="203200" cy="77788"/>
            <a:chOff x="939" y="957"/>
            <a:chExt cx="269" cy="68"/>
          </a:xfrm>
        </p:grpSpPr>
        <p:sp>
          <p:nvSpPr>
            <p:cNvPr id="38219" name="Arc 496"/>
            <p:cNvSpPr>
              <a:spLocks/>
            </p:cNvSpPr>
            <p:nvPr/>
          </p:nvSpPr>
          <p:spPr bwMode="auto">
            <a:xfrm rot="180000">
              <a:off x="990" y="959"/>
              <a:ext cx="110"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0" y="21949"/>
                  </a:moveTo>
                  <a:cubicBezTo>
                    <a:pt x="9549" y="21839"/>
                    <a:pt x="0" y="12201"/>
                    <a:pt x="0" y="350"/>
                  </a:cubicBezTo>
                  <a:cubicBezTo>
                    <a:pt x="-1" y="233"/>
                    <a:pt x="0" y="116"/>
                    <a:pt x="2" y="-1"/>
                  </a:cubicBezTo>
                </a:path>
                <a:path w="21600" h="21949" stroke="0" extrusionOk="0">
                  <a:moveTo>
                    <a:pt x="21400" y="21949"/>
                  </a:moveTo>
                  <a:cubicBezTo>
                    <a:pt x="9549" y="21839"/>
                    <a:pt x="0" y="12201"/>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0" name="Arc 497"/>
            <p:cNvSpPr>
              <a:spLocks/>
            </p:cNvSpPr>
            <p:nvPr/>
          </p:nvSpPr>
          <p:spPr bwMode="auto">
            <a:xfrm rot="180000">
              <a:off x="939" y="957"/>
              <a:ext cx="162"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21" name="Arc 498"/>
            <p:cNvSpPr>
              <a:spLocks/>
            </p:cNvSpPr>
            <p:nvPr/>
          </p:nvSpPr>
          <p:spPr bwMode="auto">
            <a:xfrm rot="180000">
              <a:off x="1044" y="963"/>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82" name="Group 499"/>
          <p:cNvGrpSpPr>
            <a:grpSpLocks/>
          </p:cNvGrpSpPr>
          <p:nvPr/>
        </p:nvGrpSpPr>
        <p:grpSpPr bwMode="auto">
          <a:xfrm rot="-385665">
            <a:off x="2544763" y="4622800"/>
            <a:ext cx="204787" cy="77788"/>
            <a:chOff x="1060" y="967"/>
            <a:chExt cx="270" cy="68"/>
          </a:xfrm>
        </p:grpSpPr>
        <p:sp>
          <p:nvSpPr>
            <p:cNvPr id="38216" name="Arc 500"/>
            <p:cNvSpPr>
              <a:spLocks/>
            </p:cNvSpPr>
            <p:nvPr/>
          </p:nvSpPr>
          <p:spPr bwMode="auto">
            <a:xfrm rot="180000">
              <a:off x="1110" y="969"/>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7" name="Arc 501"/>
            <p:cNvSpPr>
              <a:spLocks/>
            </p:cNvSpPr>
            <p:nvPr/>
          </p:nvSpPr>
          <p:spPr bwMode="auto">
            <a:xfrm rot="180000">
              <a:off x="1060" y="967"/>
              <a:ext cx="164"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8" name="Arc 502"/>
            <p:cNvSpPr>
              <a:spLocks/>
            </p:cNvSpPr>
            <p:nvPr/>
          </p:nvSpPr>
          <p:spPr bwMode="auto">
            <a:xfrm rot="180000">
              <a:off x="1166" y="973"/>
              <a:ext cx="164" cy="62"/>
            </a:xfrm>
            <a:custGeom>
              <a:avLst/>
              <a:gdLst>
                <a:gd name="T0" fmla="*/ 0 w 21600"/>
                <a:gd name="T1" fmla="*/ 0 h 21951"/>
                <a:gd name="T2" fmla="*/ 0 w 21600"/>
                <a:gd name="T3" fmla="*/ 0 h 21951"/>
                <a:gd name="T4" fmla="*/ 0 w 21600"/>
                <a:gd name="T5" fmla="*/ 0 h 21951"/>
                <a:gd name="T6" fmla="*/ 0 60000 65536"/>
                <a:gd name="T7" fmla="*/ 0 60000 65536"/>
                <a:gd name="T8" fmla="*/ 0 60000 65536"/>
                <a:gd name="T9" fmla="*/ 0 w 21600"/>
                <a:gd name="T10" fmla="*/ 0 h 21951"/>
                <a:gd name="T11" fmla="*/ 21600 w 21600"/>
                <a:gd name="T12" fmla="*/ 21951 h 21951"/>
              </a:gdLst>
              <a:ahLst/>
              <a:cxnLst>
                <a:cxn ang="T6">
                  <a:pos x="T0" y="T1"/>
                </a:cxn>
                <a:cxn ang="T7">
                  <a:pos x="T2" y="T3"/>
                </a:cxn>
                <a:cxn ang="T8">
                  <a:pos x="T4" y="T5"/>
                </a:cxn>
              </a:cxnLst>
              <a:rect l="T9" t="T10" r="T11" b="T12"/>
              <a:pathLst>
                <a:path w="21600" h="21951" fill="none" extrusionOk="0">
                  <a:moveTo>
                    <a:pt x="21600" y="21951"/>
                  </a:moveTo>
                  <a:cubicBezTo>
                    <a:pt x="9670" y="21951"/>
                    <a:pt x="0" y="12280"/>
                    <a:pt x="0" y="351"/>
                  </a:cubicBezTo>
                  <a:cubicBezTo>
                    <a:pt x="-1" y="233"/>
                    <a:pt x="0" y="116"/>
                    <a:pt x="2" y="-1"/>
                  </a:cubicBezTo>
                </a:path>
                <a:path w="21600" h="21951" stroke="0" extrusionOk="0">
                  <a:moveTo>
                    <a:pt x="21600" y="21951"/>
                  </a:moveTo>
                  <a:cubicBezTo>
                    <a:pt x="9670" y="21951"/>
                    <a:pt x="0" y="12280"/>
                    <a:pt x="0" y="351"/>
                  </a:cubicBezTo>
                  <a:cubicBezTo>
                    <a:pt x="-1" y="233"/>
                    <a:pt x="0" y="116"/>
                    <a:pt x="2" y="-1"/>
                  </a:cubicBezTo>
                  <a:lnTo>
                    <a:pt x="21600" y="35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7983" name="Group 503"/>
          <p:cNvGrpSpPr>
            <a:grpSpLocks/>
          </p:cNvGrpSpPr>
          <p:nvPr/>
        </p:nvGrpSpPr>
        <p:grpSpPr bwMode="auto">
          <a:xfrm rot="-385665">
            <a:off x="2357438" y="4627563"/>
            <a:ext cx="204787" cy="76200"/>
            <a:chOff x="810" y="951"/>
            <a:chExt cx="274" cy="66"/>
          </a:xfrm>
        </p:grpSpPr>
        <p:sp>
          <p:nvSpPr>
            <p:cNvPr id="38213" name="Arc 504"/>
            <p:cNvSpPr>
              <a:spLocks/>
            </p:cNvSpPr>
            <p:nvPr/>
          </p:nvSpPr>
          <p:spPr bwMode="auto">
            <a:xfrm rot="180000">
              <a:off x="864" y="951"/>
              <a:ext cx="111" cy="62"/>
            </a:xfrm>
            <a:custGeom>
              <a:avLst/>
              <a:gdLst>
                <a:gd name="T0" fmla="*/ 0 w 21600"/>
                <a:gd name="T1" fmla="*/ 0 h 21949"/>
                <a:gd name="T2" fmla="*/ 0 w 21600"/>
                <a:gd name="T3" fmla="*/ 0 h 21949"/>
                <a:gd name="T4" fmla="*/ 0 w 21600"/>
                <a:gd name="T5" fmla="*/ 0 h 21949"/>
                <a:gd name="T6" fmla="*/ 0 60000 65536"/>
                <a:gd name="T7" fmla="*/ 0 60000 65536"/>
                <a:gd name="T8" fmla="*/ 0 60000 65536"/>
                <a:gd name="T9" fmla="*/ 0 w 21600"/>
                <a:gd name="T10" fmla="*/ 0 h 21949"/>
                <a:gd name="T11" fmla="*/ 21600 w 21600"/>
                <a:gd name="T12" fmla="*/ 21949 h 21949"/>
              </a:gdLst>
              <a:ahLst/>
              <a:cxnLst>
                <a:cxn ang="T6">
                  <a:pos x="T0" y="T1"/>
                </a:cxn>
                <a:cxn ang="T7">
                  <a:pos x="T2" y="T3"/>
                </a:cxn>
                <a:cxn ang="T8">
                  <a:pos x="T4" y="T5"/>
                </a:cxn>
              </a:cxnLst>
              <a:rect l="T9" t="T10" r="T11" b="T12"/>
              <a:pathLst>
                <a:path w="21600" h="21949" fill="none" extrusionOk="0">
                  <a:moveTo>
                    <a:pt x="21402" y="21949"/>
                  </a:moveTo>
                  <a:cubicBezTo>
                    <a:pt x="9551" y="21841"/>
                    <a:pt x="0" y="12202"/>
                    <a:pt x="0" y="350"/>
                  </a:cubicBezTo>
                  <a:cubicBezTo>
                    <a:pt x="-1" y="233"/>
                    <a:pt x="0" y="116"/>
                    <a:pt x="2" y="-1"/>
                  </a:cubicBezTo>
                </a:path>
                <a:path w="21600" h="21949" stroke="0" extrusionOk="0">
                  <a:moveTo>
                    <a:pt x="21402" y="21949"/>
                  </a:moveTo>
                  <a:cubicBezTo>
                    <a:pt x="9551" y="21841"/>
                    <a:pt x="0" y="12202"/>
                    <a:pt x="0" y="350"/>
                  </a:cubicBezTo>
                  <a:cubicBezTo>
                    <a:pt x="-1" y="233"/>
                    <a:pt x="0" y="116"/>
                    <a:pt x="2" y="-1"/>
                  </a:cubicBezTo>
                  <a:lnTo>
                    <a:pt x="21600" y="35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4" name="Arc 505"/>
            <p:cNvSpPr>
              <a:spLocks/>
            </p:cNvSpPr>
            <p:nvPr/>
          </p:nvSpPr>
          <p:spPr bwMode="auto">
            <a:xfrm rot="180000">
              <a:off x="810" y="951"/>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5" name="Arc 506"/>
            <p:cNvSpPr>
              <a:spLocks/>
            </p:cNvSpPr>
            <p:nvPr/>
          </p:nvSpPr>
          <p:spPr bwMode="auto">
            <a:xfrm rot="180000">
              <a:off x="921" y="956"/>
              <a:ext cx="163" cy="6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7" y="21599"/>
                  </a:moveTo>
                  <a:cubicBezTo>
                    <a:pt x="9589" y="21526"/>
                    <a:pt x="0" y="11877"/>
                    <a:pt x="0" y="0"/>
                  </a:cubicBezTo>
                </a:path>
                <a:path w="21600" h="21600" stroke="0" extrusionOk="0">
                  <a:moveTo>
                    <a:pt x="21467" y="21599"/>
                  </a:moveTo>
                  <a:cubicBezTo>
                    <a:pt x="9589" y="21526"/>
                    <a:pt x="0" y="11877"/>
                    <a:pt x="0" y="0"/>
                  </a:cubicBezTo>
                  <a:lnTo>
                    <a:pt x="21600" y="0"/>
                  </a:lnTo>
                  <a:close/>
                </a:path>
              </a:pathLst>
            </a:custGeom>
            <a:noFill/>
            <a:ln w="12700" cap="rnd">
              <a:solidFill>
                <a:srgbClr val="CC9900"/>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16" name="Group 507"/>
          <p:cNvGrpSpPr>
            <a:grpSpLocks/>
          </p:cNvGrpSpPr>
          <p:nvPr/>
        </p:nvGrpSpPr>
        <p:grpSpPr bwMode="auto">
          <a:xfrm rot="-385665">
            <a:off x="2425700" y="4619625"/>
            <a:ext cx="203200" cy="74613"/>
            <a:chOff x="901" y="956"/>
            <a:chExt cx="272" cy="66"/>
          </a:xfrm>
        </p:grpSpPr>
        <p:sp>
          <p:nvSpPr>
            <p:cNvPr id="38210" name="Arc 508"/>
            <p:cNvSpPr>
              <a:spLocks/>
            </p:cNvSpPr>
            <p:nvPr/>
          </p:nvSpPr>
          <p:spPr bwMode="auto">
            <a:xfrm rot="180000">
              <a:off x="955" y="956"/>
              <a:ext cx="110" cy="6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402" y="21599"/>
                  </a:moveTo>
                  <a:cubicBezTo>
                    <a:pt x="9551" y="21491"/>
                    <a:pt x="0" y="11852"/>
                    <a:pt x="0" y="0"/>
                  </a:cubicBezTo>
                </a:path>
                <a:path w="21600" h="21599" stroke="0" extrusionOk="0">
                  <a:moveTo>
                    <a:pt x="21402" y="21599"/>
                  </a:moveTo>
                  <a:cubicBezTo>
                    <a:pt x="9551" y="21491"/>
                    <a:pt x="0" y="11852"/>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1" name="Arc 509"/>
            <p:cNvSpPr>
              <a:spLocks/>
            </p:cNvSpPr>
            <p:nvPr/>
          </p:nvSpPr>
          <p:spPr bwMode="auto">
            <a:xfrm rot="180000">
              <a:off x="901" y="956"/>
              <a:ext cx="165"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9" y="21599"/>
                  </a:moveTo>
                  <a:cubicBezTo>
                    <a:pt x="9590" y="21527"/>
                    <a:pt x="0" y="11878"/>
                    <a:pt x="0" y="0"/>
                  </a:cubicBezTo>
                </a:path>
                <a:path w="21600" h="21600" stroke="0" extrusionOk="0">
                  <a:moveTo>
                    <a:pt x="21469" y="21599"/>
                  </a:moveTo>
                  <a:cubicBezTo>
                    <a:pt x="9590" y="21527"/>
                    <a:pt x="0" y="1187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12" name="Arc 510"/>
            <p:cNvSpPr>
              <a:spLocks/>
            </p:cNvSpPr>
            <p:nvPr/>
          </p:nvSpPr>
          <p:spPr bwMode="auto">
            <a:xfrm rot="180000">
              <a:off x="1010" y="960"/>
              <a:ext cx="163" cy="62"/>
            </a:xfrm>
            <a:custGeom>
              <a:avLst/>
              <a:gdLst>
                <a:gd name="T0" fmla="*/ 0 w 21600"/>
                <a:gd name="T1" fmla="*/ 0 h 21950"/>
                <a:gd name="T2" fmla="*/ 0 w 21600"/>
                <a:gd name="T3" fmla="*/ 0 h 21950"/>
                <a:gd name="T4" fmla="*/ 0 w 21600"/>
                <a:gd name="T5" fmla="*/ 0 h 21950"/>
                <a:gd name="T6" fmla="*/ 0 60000 65536"/>
                <a:gd name="T7" fmla="*/ 0 60000 65536"/>
                <a:gd name="T8" fmla="*/ 0 60000 65536"/>
                <a:gd name="T9" fmla="*/ 0 w 21600"/>
                <a:gd name="T10" fmla="*/ 0 h 21950"/>
                <a:gd name="T11" fmla="*/ 21600 w 21600"/>
                <a:gd name="T12" fmla="*/ 21950 h 21950"/>
              </a:gdLst>
              <a:ahLst/>
              <a:cxnLst>
                <a:cxn ang="T6">
                  <a:pos x="T0" y="T1"/>
                </a:cxn>
                <a:cxn ang="T7">
                  <a:pos x="T2" y="T3"/>
                </a:cxn>
                <a:cxn ang="T8">
                  <a:pos x="T4" y="T5"/>
                </a:cxn>
              </a:cxnLst>
              <a:rect l="T9" t="T10" r="T11" b="T12"/>
              <a:pathLst>
                <a:path w="21600" h="21950" fill="none" extrusionOk="0">
                  <a:moveTo>
                    <a:pt x="21466" y="21949"/>
                  </a:moveTo>
                  <a:cubicBezTo>
                    <a:pt x="9589" y="21875"/>
                    <a:pt x="0" y="12227"/>
                    <a:pt x="0" y="350"/>
                  </a:cubicBezTo>
                  <a:cubicBezTo>
                    <a:pt x="-1" y="233"/>
                    <a:pt x="0" y="116"/>
                    <a:pt x="2" y="-1"/>
                  </a:cubicBezTo>
                </a:path>
                <a:path w="21600" h="21950" stroke="0" extrusionOk="0">
                  <a:moveTo>
                    <a:pt x="21466" y="21949"/>
                  </a:moveTo>
                  <a:cubicBezTo>
                    <a:pt x="9589" y="21875"/>
                    <a:pt x="0" y="12227"/>
                    <a:pt x="0" y="350"/>
                  </a:cubicBezTo>
                  <a:cubicBezTo>
                    <a:pt x="-1" y="233"/>
                    <a:pt x="0" y="116"/>
                    <a:pt x="2" y="-1"/>
                  </a:cubicBezTo>
                  <a:lnTo>
                    <a:pt x="21600" y="35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17" name="Group 511"/>
          <p:cNvGrpSpPr>
            <a:grpSpLocks/>
          </p:cNvGrpSpPr>
          <p:nvPr/>
        </p:nvGrpSpPr>
        <p:grpSpPr bwMode="auto">
          <a:xfrm rot="-385665">
            <a:off x="2763838" y="4643438"/>
            <a:ext cx="204787" cy="76200"/>
            <a:chOff x="1347" y="992"/>
            <a:chExt cx="273" cy="67"/>
          </a:xfrm>
        </p:grpSpPr>
        <p:sp>
          <p:nvSpPr>
            <p:cNvPr id="38207" name="Arc 512"/>
            <p:cNvSpPr>
              <a:spLocks/>
            </p:cNvSpPr>
            <p:nvPr/>
          </p:nvSpPr>
          <p:spPr bwMode="auto">
            <a:xfrm rot="180000">
              <a:off x="1400" y="993"/>
              <a:ext cx="110" cy="61"/>
            </a:xfrm>
            <a:custGeom>
              <a:avLst/>
              <a:gdLst>
                <a:gd name="T0" fmla="*/ 0 w 21600"/>
                <a:gd name="T1" fmla="*/ 0 h 21957"/>
                <a:gd name="T2" fmla="*/ 0 w 21600"/>
                <a:gd name="T3" fmla="*/ 0 h 21957"/>
                <a:gd name="T4" fmla="*/ 0 w 21600"/>
                <a:gd name="T5" fmla="*/ 0 h 21957"/>
                <a:gd name="T6" fmla="*/ 0 60000 65536"/>
                <a:gd name="T7" fmla="*/ 0 60000 65536"/>
                <a:gd name="T8" fmla="*/ 0 60000 65536"/>
                <a:gd name="T9" fmla="*/ 0 w 21600"/>
                <a:gd name="T10" fmla="*/ 0 h 21957"/>
                <a:gd name="T11" fmla="*/ 21600 w 21600"/>
                <a:gd name="T12" fmla="*/ 21957 h 21957"/>
              </a:gdLst>
              <a:ahLst/>
              <a:cxnLst>
                <a:cxn ang="T6">
                  <a:pos x="T0" y="T1"/>
                </a:cxn>
                <a:cxn ang="T7">
                  <a:pos x="T2" y="T3"/>
                </a:cxn>
                <a:cxn ang="T8">
                  <a:pos x="T4" y="T5"/>
                </a:cxn>
              </a:cxnLst>
              <a:rect l="T9" t="T10" r="T11" b="T12"/>
              <a:pathLst>
                <a:path w="21600" h="21957" fill="none" extrusionOk="0">
                  <a:moveTo>
                    <a:pt x="21600" y="21957"/>
                  </a:moveTo>
                  <a:cubicBezTo>
                    <a:pt x="9670" y="21957"/>
                    <a:pt x="0" y="12286"/>
                    <a:pt x="0" y="357"/>
                  </a:cubicBezTo>
                  <a:cubicBezTo>
                    <a:pt x="-1" y="237"/>
                    <a:pt x="0" y="118"/>
                    <a:pt x="2" y="-1"/>
                  </a:cubicBezTo>
                </a:path>
                <a:path w="21600" h="21957" stroke="0" extrusionOk="0">
                  <a:moveTo>
                    <a:pt x="21600" y="21957"/>
                  </a:moveTo>
                  <a:cubicBezTo>
                    <a:pt x="9670" y="21957"/>
                    <a:pt x="0" y="12286"/>
                    <a:pt x="0" y="357"/>
                  </a:cubicBezTo>
                  <a:cubicBezTo>
                    <a:pt x="-1" y="237"/>
                    <a:pt x="0" y="118"/>
                    <a:pt x="2" y="-1"/>
                  </a:cubicBezTo>
                  <a:lnTo>
                    <a:pt x="21600" y="35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8" name="Arc 513"/>
            <p:cNvSpPr>
              <a:spLocks/>
            </p:cNvSpPr>
            <p:nvPr/>
          </p:nvSpPr>
          <p:spPr bwMode="auto">
            <a:xfrm rot="180000">
              <a:off x="1347" y="992"/>
              <a:ext cx="164" cy="61"/>
            </a:xfrm>
            <a:custGeom>
              <a:avLst/>
              <a:gdLst>
                <a:gd name="T0" fmla="*/ 0 w 21600"/>
                <a:gd name="T1" fmla="*/ 0 h 21956"/>
                <a:gd name="T2" fmla="*/ 0 w 21600"/>
                <a:gd name="T3" fmla="*/ 0 h 21956"/>
                <a:gd name="T4" fmla="*/ 0 w 21600"/>
                <a:gd name="T5" fmla="*/ 0 h 21956"/>
                <a:gd name="T6" fmla="*/ 0 60000 65536"/>
                <a:gd name="T7" fmla="*/ 0 60000 65536"/>
                <a:gd name="T8" fmla="*/ 0 60000 65536"/>
                <a:gd name="T9" fmla="*/ 0 w 21600"/>
                <a:gd name="T10" fmla="*/ 0 h 21956"/>
                <a:gd name="T11" fmla="*/ 21600 w 21600"/>
                <a:gd name="T12" fmla="*/ 21956 h 21956"/>
              </a:gdLst>
              <a:ahLst/>
              <a:cxnLst>
                <a:cxn ang="T6">
                  <a:pos x="T0" y="T1"/>
                </a:cxn>
                <a:cxn ang="T7">
                  <a:pos x="T2" y="T3"/>
                </a:cxn>
                <a:cxn ang="T8">
                  <a:pos x="T4" y="T5"/>
                </a:cxn>
              </a:cxnLst>
              <a:rect l="T9" t="T10" r="T11" b="T12"/>
              <a:pathLst>
                <a:path w="21600" h="21956" fill="none" extrusionOk="0">
                  <a:moveTo>
                    <a:pt x="21467" y="21955"/>
                  </a:moveTo>
                  <a:cubicBezTo>
                    <a:pt x="9589" y="21882"/>
                    <a:pt x="0" y="12233"/>
                    <a:pt x="0" y="356"/>
                  </a:cubicBezTo>
                  <a:cubicBezTo>
                    <a:pt x="-1" y="237"/>
                    <a:pt x="0" y="118"/>
                    <a:pt x="2" y="-1"/>
                  </a:cubicBezTo>
                </a:path>
                <a:path w="21600" h="21956" stroke="0" extrusionOk="0">
                  <a:moveTo>
                    <a:pt x="21467" y="21955"/>
                  </a:moveTo>
                  <a:cubicBezTo>
                    <a:pt x="9589" y="21882"/>
                    <a:pt x="0" y="12233"/>
                    <a:pt x="0" y="356"/>
                  </a:cubicBezTo>
                  <a:cubicBezTo>
                    <a:pt x="-1" y="237"/>
                    <a:pt x="0" y="118"/>
                    <a:pt x="2" y="-1"/>
                  </a:cubicBezTo>
                  <a:lnTo>
                    <a:pt x="21600" y="356"/>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9" name="Arc 514"/>
            <p:cNvSpPr>
              <a:spLocks/>
            </p:cNvSpPr>
            <p:nvPr/>
          </p:nvSpPr>
          <p:spPr bwMode="auto">
            <a:xfrm rot="180000">
              <a:off x="1456" y="997"/>
              <a:ext cx="164" cy="6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468" y="21599"/>
                  </a:moveTo>
                  <a:cubicBezTo>
                    <a:pt x="9590" y="21527"/>
                    <a:pt x="0" y="11877"/>
                    <a:pt x="0" y="0"/>
                  </a:cubicBezTo>
                </a:path>
                <a:path w="21600" h="21600" stroke="0" extrusionOk="0">
                  <a:moveTo>
                    <a:pt x="21468" y="21599"/>
                  </a:moveTo>
                  <a:cubicBezTo>
                    <a:pt x="9590" y="21527"/>
                    <a:pt x="0" y="1187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33" name="Arc 515"/>
          <p:cNvSpPr>
            <a:spLocks noChangeAspect="1"/>
          </p:cNvSpPr>
          <p:nvPr/>
        </p:nvSpPr>
        <p:spPr bwMode="auto">
          <a:xfrm rot="-120000">
            <a:off x="4978400" y="4619625"/>
            <a:ext cx="47625" cy="171450"/>
          </a:xfrm>
          <a:custGeom>
            <a:avLst/>
            <a:gdLst>
              <a:gd name="T0" fmla="*/ 0 w 21600"/>
              <a:gd name="T1" fmla="*/ 2147483647 h 21597"/>
              <a:gd name="T2" fmla="*/ 5381259 w 21600"/>
              <a:gd name="T3" fmla="*/ 0 h 21597"/>
              <a:gd name="T4" fmla="*/ 5471733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6"/>
                  <a:pt x="9454" y="194"/>
                  <a:pt x="21242" y="-1"/>
                </a:cubicBezTo>
              </a:path>
              <a:path w="21600" h="21597" stroke="0" extrusionOk="0">
                <a:moveTo>
                  <a:pt x="0" y="21597"/>
                </a:moveTo>
                <a:cubicBezTo>
                  <a:pt x="0" y="9806"/>
                  <a:pt x="9454" y="194"/>
                  <a:pt x="21242"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34" name="Arc 516"/>
          <p:cNvSpPr>
            <a:spLocks noChangeAspect="1"/>
          </p:cNvSpPr>
          <p:nvPr/>
        </p:nvSpPr>
        <p:spPr bwMode="auto">
          <a:xfrm rot="-120000">
            <a:off x="5110163" y="4640263"/>
            <a:ext cx="95250" cy="171450"/>
          </a:xfrm>
          <a:custGeom>
            <a:avLst/>
            <a:gdLst>
              <a:gd name="T0" fmla="*/ 0 w 21600"/>
              <a:gd name="T1" fmla="*/ 2147483647 h 21599"/>
              <a:gd name="T2" fmla="*/ 694604235 w 21600"/>
              <a:gd name="T3" fmla="*/ 0 h 21599"/>
              <a:gd name="T4" fmla="*/ 70037680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678"/>
                  <a:pt x="9601" y="97"/>
                  <a:pt x="21421" y="-1"/>
                </a:cubicBezTo>
              </a:path>
              <a:path w="21600" h="21599" stroke="0" extrusionOk="0">
                <a:moveTo>
                  <a:pt x="0" y="21499"/>
                </a:moveTo>
                <a:cubicBezTo>
                  <a:pt x="54" y="9678"/>
                  <a:pt x="9601" y="97"/>
                  <a:pt x="21421" y="-1"/>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18" name="Group 517"/>
          <p:cNvGrpSpPr>
            <a:grpSpLocks noChangeAspect="1"/>
          </p:cNvGrpSpPr>
          <p:nvPr/>
        </p:nvGrpSpPr>
        <p:grpSpPr bwMode="auto">
          <a:xfrm>
            <a:off x="5154613" y="4624388"/>
            <a:ext cx="74612" cy="217487"/>
            <a:chOff x="4579" y="1161"/>
            <a:chExt cx="94" cy="274"/>
          </a:xfrm>
        </p:grpSpPr>
        <p:sp>
          <p:nvSpPr>
            <p:cNvPr id="38204" name="Arc 518"/>
            <p:cNvSpPr>
              <a:spLocks noChangeAspect="1"/>
            </p:cNvSpPr>
            <p:nvPr/>
          </p:nvSpPr>
          <p:spPr bwMode="auto">
            <a:xfrm rot="-120000">
              <a:off x="4579" y="1161"/>
              <a:ext cx="31" cy="272"/>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5" name="Arc 519"/>
            <p:cNvSpPr>
              <a:spLocks noChangeAspect="1"/>
            </p:cNvSpPr>
            <p:nvPr/>
          </p:nvSpPr>
          <p:spPr bwMode="auto">
            <a:xfrm rot="-120000">
              <a:off x="4580" y="1163"/>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6" name="Arc 520"/>
            <p:cNvSpPr>
              <a:spLocks noChangeAspect="1"/>
            </p:cNvSpPr>
            <p:nvPr/>
          </p:nvSpPr>
          <p:spPr bwMode="auto">
            <a:xfrm rot="-120000">
              <a:off x="4581" y="1165"/>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36" name="Arc 521"/>
          <p:cNvSpPr>
            <a:spLocks noChangeAspect="1"/>
          </p:cNvSpPr>
          <p:nvPr/>
        </p:nvSpPr>
        <p:spPr bwMode="auto">
          <a:xfrm rot="-120000">
            <a:off x="4792663" y="4621213"/>
            <a:ext cx="25400" cy="128587"/>
          </a:xfrm>
          <a:custGeom>
            <a:avLst/>
            <a:gdLst>
              <a:gd name="T0" fmla="*/ 0 w 21600"/>
              <a:gd name="T1" fmla="*/ 2147483647 h 21589"/>
              <a:gd name="T2" fmla="*/ 65036 w 21600"/>
              <a:gd name="T3" fmla="*/ 0 h 21589"/>
              <a:gd name="T4" fmla="*/ 67162 w 21600"/>
              <a:gd name="T5" fmla="*/ 2147483647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37" name="Arc 522"/>
          <p:cNvSpPr>
            <a:spLocks noChangeAspect="1"/>
          </p:cNvSpPr>
          <p:nvPr/>
        </p:nvSpPr>
        <p:spPr bwMode="auto">
          <a:xfrm rot="-120000">
            <a:off x="4768850" y="4664075"/>
            <a:ext cx="49213" cy="128588"/>
          </a:xfrm>
          <a:custGeom>
            <a:avLst/>
            <a:gdLst>
              <a:gd name="T0" fmla="*/ 0 w 21600"/>
              <a:gd name="T1" fmla="*/ 2147483647 h 21597"/>
              <a:gd name="T2" fmla="*/ 6771039 w 21600"/>
              <a:gd name="T3" fmla="*/ 0 h 21597"/>
              <a:gd name="T4" fmla="*/ 6883937 w 21600"/>
              <a:gd name="T5" fmla="*/ 2147483647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19" name="Group 523"/>
          <p:cNvGrpSpPr>
            <a:grpSpLocks noChangeAspect="1"/>
          </p:cNvGrpSpPr>
          <p:nvPr/>
        </p:nvGrpSpPr>
        <p:grpSpPr bwMode="auto">
          <a:xfrm>
            <a:off x="5133975" y="4638675"/>
            <a:ext cx="74613" cy="217488"/>
            <a:chOff x="4553" y="1211"/>
            <a:chExt cx="94" cy="274"/>
          </a:xfrm>
        </p:grpSpPr>
        <p:sp>
          <p:nvSpPr>
            <p:cNvPr id="38201" name="Arc 524"/>
            <p:cNvSpPr>
              <a:spLocks noChangeAspect="1"/>
            </p:cNvSpPr>
            <p:nvPr/>
          </p:nvSpPr>
          <p:spPr bwMode="auto">
            <a:xfrm rot="-120000">
              <a:off x="4553" y="1211"/>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89"/>
                  </a:moveTo>
                  <a:cubicBezTo>
                    <a:pt x="0" y="9930"/>
                    <a:pt x="9251" y="375"/>
                    <a:pt x="20904" y="0"/>
                  </a:cubicBezTo>
                </a:path>
                <a:path w="21600" h="21589" stroke="0" extrusionOk="0">
                  <a:moveTo>
                    <a:pt x="0" y="21589"/>
                  </a:moveTo>
                  <a:cubicBezTo>
                    <a:pt x="0" y="9930"/>
                    <a:pt x="9251" y="375"/>
                    <a:pt x="20904"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2" name="Arc 525"/>
            <p:cNvSpPr>
              <a:spLocks noChangeAspect="1"/>
            </p:cNvSpPr>
            <p:nvPr/>
          </p:nvSpPr>
          <p:spPr bwMode="auto">
            <a:xfrm rot="-120000">
              <a:off x="4554" y="1215"/>
              <a:ext cx="60" cy="269"/>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3" name="Arc 526"/>
            <p:cNvSpPr>
              <a:spLocks noChangeAspect="1"/>
            </p:cNvSpPr>
            <p:nvPr/>
          </p:nvSpPr>
          <p:spPr bwMode="auto">
            <a:xfrm rot="-120000">
              <a:off x="4556" y="1213"/>
              <a:ext cx="91" cy="27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2"/>
                    <a:pt x="9525" y="131"/>
                    <a:pt x="21361" y="0"/>
                  </a:cubicBezTo>
                </a:path>
                <a:path w="21600" h="21599" stroke="0" extrusionOk="0">
                  <a:moveTo>
                    <a:pt x="0" y="21599"/>
                  </a:moveTo>
                  <a:cubicBezTo>
                    <a:pt x="0" y="9762"/>
                    <a:pt x="9525" y="131"/>
                    <a:pt x="2136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0" name="Group 527"/>
          <p:cNvGrpSpPr>
            <a:grpSpLocks noChangeAspect="1"/>
          </p:cNvGrpSpPr>
          <p:nvPr/>
        </p:nvGrpSpPr>
        <p:grpSpPr bwMode="auto">
          <a:xfrm>
            <a:off x="5105400" y="4594225"/>
            <a:ext cx="74613" cy="217488"/>
            <a:chOff x="4516" y="1156"/>
            <a:chExt cx="94" cy="273"/>
          </a:xfrm>
        </p:grpSpPr>
        <p:sp>
          <p:nvSpPr>
            <p:cNvPr id="38198" name="Arc 528"/>
            <p:cNvSpPr>
              <a:spLocks noChangeAspect="1"/>
            </p:cNvSpPr>
            <p:nvPr/>
          </p:nvSpPr>
          <p:spPr bwMode="auto">
            <a:xfrm rot="-120000">
              <a:off x="4516" y="1156"/>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9" name="Arc 529"/>
            <p:cNvSpPr>
              <a:spLocks noChangeAspect="1"/>
            </p:cNvSpPr>
            <p:nvPr/>
          </p:nvSpPr>
          <p:spPr bwMode="auto">
            <a:xfrm rot="-120000">
              <a:off x="4517" y="1158"/>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8"/>
                    <a:pt x="9452" y="196"/>
                    <a:pt x="21240" y="0"/>
                  </a:cubicBezTo>
                </a:path>
                <a:path w="21600" h="21597" stroke="0" extrusionOk="0">
                  <a:moveTo>
                    <a:pt x="0" y="21597"/>
                  </a:moveTo>
                  <a:cubicBezTo>
                    <a:pt x="0" y="9808"/>
                    <a:pt x="9452" y="196"/>
                    <a:pt x="21240" y="0"/>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200" name="Arc 530"/>
            <p:cNvSpPr>
              <a:spLocks noChangeAspect="1"/>
            </p:cNvSpPr>
            <p:nvPr/>
          </p:nvSpPr>
          <p:spPr bwMode="auto">
            <a:xfrm rot="-120000">
              <a:off x="4519" y="1159"/>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4"/>
                    <a:pt x="9556" y="130"/>
                    <a:pt x="21362" y="0"/>
                  </a:cubicBezTo>
                </a:path>
                <a:path w="21600" h="21599" stroke="0" extrusionOk="0">
                  <a:moveTo>
                    <a:pt x="0" y="21520"/>
                  </a:moveTo>
                  <a:cubicBezTo>
                    <a:pt x="43" y="9714"/>
                    <a:pt x="9556" y="130"/>
                    <a:pt x="21362"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1" name="Group 531"/>
          <p:cNvGrpSpPr>
            <a:grpSpLocks noChangeAspect="1"/>
          </p:cNvGrpSpPr>
          <p:nvPr/>
        </p:nvGrpSpPr>
        <p:grpSpPr bwMode="auto">
          <a:xfrm>
            <a:off x="5207000" y="4643438"/>
            <a:ext cx="76200" cy="219075"/>
            <a:chOff x="4645" y="1217"/>
            <a:chExt cx="95" cy="277"/>
          </a:xfrm>
        </p:grpSpPr>
        <p:sp>
          <p:nvSpPr>
            <p:cNvPr id="38195" name="Arc 532"/>
            <p:cNvSpPr>
              <a:spLocks noChangeAspect="1"/>
            </p:cNvSpPr>
            <p:nvPr/>
          </p:nvSpPr>
          <p:spPr bwMode="auto">
            <a:xfrm rot="-120000">
              <a:off x="4645" y="1217"/>
              <a:ext cx="31" cy="273"/>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6" name="Arc 533"/>
            <p:cNvSpPr>
              <a:spLocks noChangeAspect="1"/>
            </p:cNvSpPr>
            <p:nvPr/>
          </p:nvSpPr>
          <p:spPr bwMode="auto">
            <a:xfrm rot="-120000">
              <a:off x="4646" y="1223"/>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7" name="Arc 534"/>
            <p:cNvSpPr>
              <a:spLocks noChangeAspect="1"/>
            </p:cNvSpPr>
            <p:nvPr/>
          </p:nvSpPr>
          <p:spPr bwMode="auto">
            <a:xfrm rot="-120000">
              <a:off x="4648" y="1224"/>
              <a:ext cx="92"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1"/>
                    <a:pt x="9527" y="129"/>
                    <a:pt x="21364" y="0"/>
                  </a:cubicBezTo>
                </a:path>
                <a:path w="21600" h="21599" stroke="0" extrusionOk="0">
                  <a:moveTo>
                    <a:pt x="0" y="21599"/>
                  </a:moveTo>
                  <a:cubicBezTo>
                    <a:pt x="0" y="9761"/>
                    <a:pt x="9527" y="129"/>
                    <a:pt x="21364"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2" name="Group 535"/>
          <p:cNvGrpSpPr>
            <a:grpSpLocks noChangeAspect="1"/>
          </p:cNvGrpSpPr>
          <p:nvPr/>
        </p:nvGrpSpPr>
        <p:grpSpPr bwMode="auto">
          <a:xfrm>
            <a:off x="5080000" y="4592638"/>
            <a:ext cx="74613" cy="215900"/>
            <a:chOff x="4485" y="1154"/>
            <a:chExt cx="93" cy="272"/>
          </a:xfrm>
        </p:grpSpPr>
        <p:sp>
          <p:nvSpPr>
            <p:cNvPr id="38192" name="Arc 536"/>
            <p:cNvSpPr>
              <a:spLocks noChangeAspect="1"/>
            </p:cNvSpPr>
            <p:nvPr/>
          </p:nvSpPr>
          <p:spPr bwMode="auto">
            <a:xfrm rot="-120000">
              <a:off x="4485" y="1154"/>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85"/>
                    <a:pt x="9275" y="380"/>
                    <a:pt x="20892" y="-1"/>
                  </a:cubicBezTo>
                </a:path>
                <a:path w="21600" h="21588" stroke="0" extrusionOk="0">
                  <a:moveTo>
                    <a:pt x="0" y="21509"/>
                  </a:moveTo>
                  <a:cubicBezTo>
                    <a:pt x="42" y="9885"/>
                    <a:pt x="9275" y="380"/>
                    <a:pt x="20892"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3" name="Arc 537"/>
            <p:cNvSpPr>
              <a:spLocks noChangeAspect="1"/>
            </p:cNvSpPr>
            <p:nvPr/>
          </p:nvSpPr>
          <p:spPr bwMode="auto">
            <a:xfrm rot="-120000">
              <a:off x="4487" y="1155"/>
              <a:ext cx="61"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4" name="Arc 538"/>
            <p:cNvSpPr>
              <a:spLocks noChangeAspect="1"/>
            </p:cNvSpPr>
            <p:nvPr/>
          </p:nvSpPr>
          <p:spPr bwMode="auto">
            <a:xfrm rot="-120000">
              <a:off x="4487" y="115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3" name="Group 539"/>
          <p:cNvGrpSpPr>
            <a:grpSpLocks noChangeAspect="1"/>
          </p:cNvGrpSpPr>
          <p:nvPr/>
        </p:nvGrpSpPr>
        <p:grpSpPr bwMode="auto">
          <a:xfrm>
            <a:off x="5049838" y="4584700"/>
            <a:ext cx="73025" cy="217488"/>
            <a:chOff x="4451" y="1096"/>
            <a:chExt cx="92" cy="273"/>
          </a:xfrm>
        </p:grpSpPr>
        <p:sp>
          <p:nvSpPr>
            <p:cNvPr id="38189" name="Arc 540"/>
            <p:cNvSpPr>
              <a:spLocks noChangeAspect="1"/>
            </p:cNvSpPr>
            <p:nvPr/>
          </p:nvSpPr>
          <p:spPr bwMode="auto">
            <a:xfrm rot="-120000">
              <a:off x="4451" y="1096"/>
              <a:ext cx="30"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09"/>
                  </a:moveTo>
                  <a:cubicBezTo>
                    <a:pt x="42" y="9894"/>
                    <a:pt x="9262" y="392"/>
                    <a:pt x="20870" y="0"/>
                  </a:cubicBezTo>
                </a:path>
                <a:path w="21600" h="21588" stroke="0" extrusionOk="0">
                  <a:moveTo>
                    <a:pt x="0" y="21509"/>
                  </a:moveTo>
                  <a:cubicBezTo>
                    <a:pt x="42" y="9894"/>
                    <a:pt x="9262" y="392"/>
                    <a:pt x="20870" y="0"/>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0" name="Arc 541"/>
            <p:cNvSpPr>
              <a:spLocks noChangeAspect="1"/>
            </p:cNvSpPr>
            <p:nvPr/>
          </p:nvSpPr>
          <p:spPr bwMode="auto">
            <a:xfrm rot="-120000">
              <a:off x="4451" y="1097"/>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7"/>
                  </a:moveTo>
                  <a:cubicBezTo>
                    <a:pt x="43" y="9758"/>
                    <a:pt x="9484" y="195"/>
                    <a:pt x="21240" y="-1"/>
                  </a:cubicBezTo>
                </a:path>
                <a:path w="21600" h="21597" stroke="0" extrusionOk="0">
                  <a:moveTo>
                    <a:pt x="0" y="21517"/>
                  </a:moveTo>
                  <a:cubicBezTo>
                    <a:pt x="43" y="9758"/>
                    <a:pt x="9484" y="195"/>
                    <a:pt x="21240"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91" name="Arc 542"/>
            <p:cNvSpPr>
              <a:spLocks noChangeAspect="1"/>
            </p:cNvSpPr>
            <p:nvPr/>
          </p:nvSpPr>
          <p:spPr bwMode="auto">
            <a:xfrm rot="-120000">
              <a:off x="4453" y="109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63"/>
                    <a:pt x="9524" y="132"/>
                    <a:pt x="21359" y="0"/>
                  </a:cubicBezTo>
                </a:path>
                <a:path w="21600" h="21599" stroke="0" extrusionOk="0">
                  <a:moveTo>
                    <a:pt x="0" y="21599"/>
                  </a:moveTo>
                  <a:cubicBezTo>
                    <a:pt x="0" y="9763"/>
                    <a:pt x="9524"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43" name="Arc 543"/>
          <p:cNvSpPr>
            <a:spLocks noChangeAspect="1"/>
          </p:cNvSpPr>
          <p:nvPr/>
        </p:nvSpPr>
        <p:spPr bwMode="auto">
          <a:xfrm rot="-120000">
            <a:off x="4997450" y="4610100"/>
            <a:ext cx="69850" cy="171450"/>
          </a:xfrm>
          <a:custGeom>
            <a:avLst/>
            <a:gdLst>
              <a:gd name="T0" fmla="*/ 0 w 21600"/>
              <a:gd name="T1" fmla="*/ 2147483647 h 21599"/>
              <a:gd name="T2" fmla="*/ 78975150 w 21600"/>
              <a:gd name="T3" fmla="*/ 0 h 21599"/>
              <a:gd name="T4" fmla="*/ 79880819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9"/>
                </a:moveTo>
                <a:cubicBezTo>
                  <a:pt x="54" y="9704"/>
                  <a:pt x="9560" y="134"/>
                  <a:pt x="21355" y="0"/>
                </a:cubicBezTo>
              </a:path>
              <a:path w="21600" h="21599" stroke="0" extrusionOk="0">
                <a:moveTo>
                  <a:pt x="0" y="21499"/>
                </a:moveTo>
                <a:cubicBezTo>
                  <a:pt x="54" y="9704"/>
                  <a:pt x="9560" y="134"/>
                  <a:pt x="21355"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24" name="Group 544"/>
          <p:cNvGrpSpPr>
            <a:grpSpLocks noChangeAspect="1"/>
          </p:cNvGrpSpPr>
          <p:nvPr/>
        </p:nvGrpSpPr>
        <p:grpSpPr bwMode="auto">
          <a:xfrm>
            <a:off x="5024438" y="4583113"/>
            <a:ext cx="74612" cy="215900"/>
            <a:chOff x="4419" y="1093"/>
            <a:chExt cx="93" cy="273"/>
          </a:xfrm>
        </p:grpSpPr>
        <p:sp>
          <p:nvSpPr>
            <p:cNvPr id="38186" name="Arc 545"/>
            <p:cNvSpPr>
              <a:spLocks noChangeAspect="1"/>
            </p:cNvSpPr>
            <p:nvPr/>
          </p:nvSpPr>
          <p:spPr bwMode="auto">
            <a:xfrm rot="-120000">
              <a:off x="4419" y="1093"/>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7" name="Arc 546"/>
            <p:cNvSpPr>
              <a:spLocks noChangeAspect="1"/>
            </p:cNvSpPr>
            <p:nvPr/>
          </p:nvSpPr>
          <p:spPr bwMode="auto">
            <a:xfrm rot="-120000">
              <a:off x="4420" y="1096"/>
              <a:ext cx="60" cy="270"/>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60"/>
                    <a:pt x="9482" y="197"/>
                    <a:pt x="21238" y="0"/>
                  </a:cubicBezTo>
                </a:path>
                <a:path w="21600" h="21597" stroke="0" extrusionOk="0">
                  <a:moveTo>
                    <a:pt x="0" y="21518"/>
                  </a:moveTo>
                  <a:cubicBezTo>
                    <a:pt x="43" y="9760"/>
                    <a:pt x="9482" y="197"/>
                    <a:pt x="21238" y="0"/>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8" name="Arc 547"/>
            <p:cNvSpPr>
              <a:spLocks noChangeAspect="1"/>
            </p:cNvSpPr>
            <p:nvPr/>
          </p:nvSpPr>
          <p:spPr bwMode="auto">
            <a:xfrm rot="-120000">
              <a:off x="4421" y="1096"/>
              <a:ext cx="91"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5" name="Group 548"/>
          <p:cNvGrpSpPr>
            <a:grpSpLocks noChangeAspect="1"/>
          </p:cNvGrpSpPr>
          <p:nvPr/>
        </p:nvGrpSpPr>
        <p:grpSpPr bwMode="auto">
          <a:xfrm>
            <a:off x="4991100" y="4619625"/>
            <a:ext cx="73025" cy="215900"/>
            <a:chOff x="4356" y="1087"/>
            <a:chExt cx="92" cy="272"/>
          </a:xfrm>
        </p:grpSpPr>
        <p:sp>
          <p:nvSpPr>
            <p:cNvPr id="38183" name="Arc 549"/>
            <p:cNvSpPr>
              <a:spLocks noChangeAspect="1"/>
            </p:cNvSpPr>
            <p:nvPr/>
          </p:nvSpPr>
          <p:spPr bwMode="auto">
            <a:xfrm rot="-120000">
              <a:off x="4356" y="1087"/>
              <a:ext cx="31" cy="270"/>
            </a:xfrm>
            <a:custGeom>
              <a:avLst/>
              <a:gdLst>
                <a:gd name="T0" fmla="*/ 0 w 21600"/>
                <a:gd name="T1" fmla="*/ 0 h 21588"/>
                <a:gd name="T2" fmla="*/ 0 w 21600"/>
                <a:gd name="T3" fmla="*/ 0 h 21588"/>
                <a:gd name="T4" fmla="*/ 0 w 21600"/>
                <a:gd name="T5" fmla="*/ 0 h 21588"/>
                <a:gd name="T6" fmla="*/ 0 60000 65536"/>
                <a:gd name="T7" fmla="*/ 0 60000 65536"/>
                <a:gd name="T8" fmla="*/ 0 60000 65536"/>
                <a:gd name="T9" fmla="*/ 0 w 21600"/>
                <a:gd name="T10" fmla="*/ 0 h 21588"/>
                <a:gd name="T11" fmla="*/ 21600 w 21600"/>
                <a:gd name="T12" fmla="*/ 21588 h 21588"/>
              </a:gdLst>
              <a:ahLst/>
              <a:cxnLst>
                <a:cxn ang="T6">
                  <a:pos x="T0" y="T1"/>
                </a:cxn>
                <a:cxn ang="T7">
                  <a:pos x="T2" y="T3"/>
                </a:cxn>
                <a:cxn ang="T8">
                  <a:pos x="T4" y="T5"/>
                </a:cxn>
              </a:cxnLst>
              <a:rect l="T9" t="T10" r="T11" b="T12"/>
              <a:pathLst>
                <a:path w="21600" h="21588" fill="none" extrusionOk="0">
                  <a:moveTo>
                    <a:pt x="0" y="21588"/>
                  </a:moveTo>
                  <a:cubicBezTo>
                    <a:pt x="0" y="9934"/>
                    <a:pt x="9244" y="381"/>
                    <a:pt x="20891" y="-1"/>
                  </a:cubicBezTo>
                </a:path>
                <a:path w="21600" h="21588" stroke="0" extrusionOk="0">
                  <a:moveTo>
                    <a:pt x="0" y="21588"/>
                  </a:moveTo>
                  <a:cubicBezTo>
                    <a:pt x="0" y="9934"/>
                    <a:pt x="9244" y="381"/>
                    <a:pt x="20891" y="-1"/>
                  </a:cubicBezTo>
                  <a:lnTo>
                    <a:pt x="21600" y="2158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4" name="Arc 550"/>
            <p:cNvSpPr>
              <a:spLocks noChangeAspect="1"/>
            </p:cNvSpPr>
            <p:nvPr/>
          </p:nvSpPr>
          <p:spPr bwMode="auto">
            <a:xfrm rot="-120000">
              <a:off x="4356" y="1087"/>
              <a:ext cx="61"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5" name="Arc 551"/>
            <p:cNvSpPr>
              <a:spLocks noChangeAspect="1"/>
            </p:cNvSpPr>
            <p:nvPr/>
          </p:nvSpPr>
          <p:spPr bwMode="auto">
            <a:xfrm rot="-120000">
              <a:off x="4358" y="1089"/>
              <a:ext cx="90" cy="27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20"/>
                  </a:moveTo>
                  <a:cubicBezTo>
                    <a:pt x="43" y="9715"/>
                    <a:pt x="9555" y="132"/>
                    <a:pt x="21359" y="0"/>
                  </a:cubicBezTo>
                </a:path>
                <a:path w="21600" h="21599" stroke="0" extrusionOk="0">
                  <a:moveTo>
                    <a:pt x="0" y="21520"/>
                  </a:moveTo>
                  <a:cubicBezTo>
                    <a:pt x="43" y="9715"/>
                    <a:pt x="9555" y="132"/>
                    <a:pt x="21359"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6" name="Group 552"/>
          <p:cNvGrpSpPr>
            <a:grpSpLocks noChangeAspect="1"/>
          </p:cNvGrpSpPr>
          <p:nvPr/>
        </p:nvGrpSpPr>
        <p:grpSpPr bwMode="auto">
          <a:xfrm>
            <a:off x="5180013" y="4643438"/>
            <a:ext cx="74612" cy="217487"/>
            <a:chOff x="4611" y="1217"/>
            <a:chExt cx="93" cy="274"/>
          </a:xfrm>
        </p:grpSpPr>
        <p:sp>
          <p:nvSpPr>
            <p:cNvPr id="38180" name="Arc 553"/>
            <p:cNvSpPr>
              <a:spLocks noChangeAspect="1"/>
            </p:cNvSpPr>
            <p:nvPr/>
          </p:nvSpPr>
          <p:spPr bwMode="auto">
            <a:xfrm rot="-120000">
              <a:off x="4611" y="1219"/>
              <a:ext cx="31" cy="270"/>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509"/>
                  </a:moveTo>
                  <a:cubicBezTo>
                    <a:pt x="43" y="9881"/>
                    <a:pt x="9283" y="374"/>
                    <a:pt x="20905" y="0"/>
                  </a:cubicBezTo>
                </a:path>
                <a:path w="21600" h="21589" stroke="0" extrusionOk="0">
                  <a:moveTo>
                    <a:pt x="0" y="21509"/>
                  </a:moveTo>
                  <a:cubicBezTo>
                    <a:pt x="43" y="9881"/>
                    <a:pt x="9283" y="374"/>
                    <a:pt x="20905" y="0"/>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1" name="Arc 554"/>
            <p:cNvSpPr>
              <a:spLocks noChangeAspect="1"/>
            </p:cNvSpPr>
            <p:nvPr/>
          </p:nvSpPr>
          <p:spPr bwMode="auto">
            <a:xfrm rot="-120000">
              <a:off x="4612" y="1217"/>
              <a:ext cx="62" cy="27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18"/>
                  </a:moveTo>
                  <a:cubicBezTo>
                    <a:pt x="43" y="9756"/>
                    <a:pt x="9488" y="190"/>
                    <a:pt x="21248" y="-1"/>
                  </a:cubicBezTo>
                </a:path>
                <a:path w="21600" h="21597" stroke="0" extrusionOk="0">
                  <a:moveTo>
                    <a:pt x="0" y="21518"/>
                  </a:moveTo>
                  <a:cubicBezTo>
                    <a:pt x="43" y="9756"/>
                    <a:pt x="9488" y="190"/>
                    <a:pt x="21248"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82" name="Arc 555"/>
            <p:cNvSpPr>
              <a:spLocks noChangeAspect="1"/>
            </p:cNvSpPr>
            <p:nvPr/>
          </p:nvSpPr>
          <p:spPr bwMode="auto">
            <a:xfrm rot="-120000">
              <a:off x="4613" y="1220"/>
              <a:ext cx="91" cy="271"/>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19"/>
                  </a:moveTo>
                  <a:cubicBezTo>
                    <a:pt x="43" y="9713"/>
                    <a:pt x="9557" y="129"/>
                    <a:pt x="21363" y="0"/>
                  </a:cubicBezTo>
                </a:path>
                <a:path w="21600" h="21599" stroke="0" extrusionOk="0">
                  <a:moveTo>
                    <a:pt x="0" y="21519"/>
                  </a:moveTo>
                  <a:cubicBezTo>
                    <a:pt x="43" y="9713"/>
                    <a:pt x="9557" y="129"/>
                    <a:pt x="21363"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47" name="Arc 556"/>
          <p:cNvSpPr>
            <a:spLocks noChangeAspect="1"/>
          </p:cNvSpPr>
          <p:nvPr/>
        </p:nvSpPr>
        <p:spPr bwMode="auto">
          <a:xfrm rot="-450511">
            <a:off x="4695825" y="4581525"/>
            <a:ext cx="53975" cy="127000"/>
          </a:xfrm>
          <a:custGeom>
            <a:avLst/>
            <a:gdLst>
              <a:gd name="T0" fmla="*/ 0 w 21600"/>
              <a:gd name="T1" fmla="*/ 2147483647 h 21598"/>
              <a:gd name="T2" fmla="*/ 12949772 w 21600"/>
              <a:gd name="T3" fmla="*/ 0 h 21598"/>
              <a:gd name="T4" fmla="*/ 13140894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48" name="Arc 557"/>
          <p:cNvSpPr>
            <a:spLocks noChangeAspect="1"/>
          </p:cNvSpPr>
          <p:nvPr/>
        </p:nvSpPr>
        <p:spPr bwMode="auto">
          <a:xfrm rot="-450511">
            <a:off x="4832350" y="4637088"/>
            <a:ext cx="107950" cy="128587"/>
          </a:xfrm>
          <a:custGeom>
            <a:avLst/>
            <a:gdLst>
              <a:gd name="T0" fmla="*/ 0 w 21600"/>
              <a:gd name="T1" fmla="*/ 2147483647 h 21599"/>
              <a:gd name="T2" fmla="*/ 1669727776 w 21600"/>
              <a:gd name="T3" fmla="*/ 0 h 21599"/>
              <a:gd name="T4" fmla="*/ 1682035670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31"/>
                  <a:pt x="9574" y="86"/>
                  <a:pt x="21441" y="-1"/>
                </a:cubicBezTo>
              </a:path>
              <a:path w="21600" h="21599" stroke="0" extrusionOk="0">
                <a:moveTo>
                  <a:pt x="0" y="21599"/>
                </a:moveTo>
                <a:cubicBezTo>
                  <a:pt x="0" y="9731"/>
                  <a:pt x="9574" y="86"/>
                  <a:pt x="21441" y="-1"/>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27" name="Group 558"/>
          <p:cNvGrpSpPr>
            <a:grpSpLocks noChangeAspect="1"/>
          </p:cNvGrpSpPr>
          <p:nvPr/>
        </p:nvGrpSpPr>
        <p:grpSpPr bwMode="auto">
          <a:xfrm rot="-390511">
            <a:off x="4881563" y="4598988"/>
            <a:ext cx="82550" cy="161925"/>
            <a:chOff x="4362" y="1124"/>
            <a:chExt cx="104" cy="204"/>
          </a:xfrm>
        </p:grpSpPr>
        <p:sp>
          <p:nvSpPr>
            <p:cNvPr id="38177" name="Arc 559"/>
            <p:cNvSpPr>
              <a:spLocks noChangeAspect="1"/>
            </p:cNvSpPr>
            <p:nvPr/>
          </p:nvSpPr>
          <p:spPr bwMode="auto">
            <a:xfrm rot="-60000">
              <a:off x="4362" y="1124"/>
              <a:ext cx="34"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43"/>
                    <a:pt x="9330" y="341"/>
                    <a:pt x="20967" y="0"/>
                  </a:cubicBezTo>
                </a:path>
                <a:path w="21600" h="21591" stroke="0" extrusionOk="0">
                  <a:moveTo>
                    <a:pt x="0" y="21485"/>
                  </a:moveTo>
                  <a:cubicBezTo>
                    <a:pt x="57" y="9843"/>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8" name="Arc 560"/>
            <p:cNvSpPr>
              <a:spLocks noChangeAspect="1"/>
            </p:cNvSpPr>
            <p:nvPr/>
          </p:nvSpPr>
          <p:spPr bwMode="auto">
            <a:xfrm rot="-60000">
              <a:off x="4363" y="1126"/>
              <a:ext cx="68"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7"/>
                    <a:pt x="9520" y="172"/>
                    <a:pt x="21283" y="0"/>
                  </a:cubicBezTo>
                </a:path>
                <a:path w="21600" h="21598" stroke="0" extrusionOk="0">
                  <a:moveTo>
                    <a:pt x="0" y="21491"/>
                  </a:moveTo>
                  <a:cubicBezTo>
                    <a:pt x="58" y="9727"/>
                    <a:pt x="9520"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9" name="Arc 561"/>
            <p:cNvSpPr>
              <a:spLocks noChangeAspect="1"/>
            </p:cNvSpPr>
            <p:nvPr/>
          </p:nvSpPr>
          <p:spPr bwMode="auto">
            <a:xfrm rot="-60000">
              <a:off x="4363" y="112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4" y="114"/>
                    <a:pt x="21390" y="0"/>
                  </a:cubicBezTo>
                </a:path>
                <a:path w="21600" h="21599" stroke="0" extrusionOk="0">
                  <a:moveTo>
                    <a:pt x="0" y="21493"/>
                  </a:moveTo>
                  <a:cubicBezTo>
                    <a:pt x="58" y="9687"/>
                    <a:pt x="9584" y="114"/>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50" name="Arc 562"/>
          <p:cNvSpPr>
            <a:spLocks noChangeAspect="1"/>
          </p:cNvSpPr>
          <p:nvPr/>
        </p:nvSpPr>
        <p:spPr bwMode="auto">
          <a:xfrm rot="-450511">
            <a:off x="4668838" y="4586288"/>
            <a:ext cx="26987" cy="96837"/>
          </a:xfrm>
          <a:custGeom>
            <a:avLst/>
            <a:gdLst>
              <a:gd name="T0" fmla="*/ 0 w 21600"/>
              <a:gd name="T1" fmla="*/ 788228693 h 21591"/>
              <a:gd name="T2" fmla="*/ 99636 w 21600"/>
              <a:gd name="T3" fmla="*/ 0 h 21591"/>
              <a:gd name="T4" fmla="*/ 102651 w 21600"/>
              <a:gd name="T5" fmla="*/ 788228693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51" name="Arc 563"/>
          <p:cNvSpPr>
            <a:spLocks noChangeAspect="1"/>
          </p:cNvSpPr>
          <p:nvPr/>
        </p:nvSpPr>
        <p:spPr bwMode="auto">
          <a:xfrm rot="-450511">
            <a:off x="4665663" y="4583113"/>
            <a:ext cx="55562" cy="98425"/>
          </a:xfrm>
          <a:custGeom>
            <a:avLst/>
            <a:gdLst>
              <a:gd name="T0" fmla="*/ 0 w 21600"/>
              <a:gd name="T1" fmla="*/ 881568900 h 21598"/>
              <a:gd name="T2" fmla="*/ 15861458 w 21600"/>
              <a:gd name="T3" fmla="*/ 0 h 21598"/>
              <a:gd name="T4" fmla="*/ 16096177 w 21600"/>
              <a:gd name="T5" fmla="*/ 88156890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28" name="Group 564"/>
          <p:cNvGrpSpPr>
            <a:grpSpLocks noChangeAspect="1"/>
          </p:cNvGrpSpPr>
          <p:nvPr/>
        </p:nvGrpSpPr>
        <p:grpSpPr bwMode="auto">
          <a:xfrm rot="-390511">
            <a:off x="4859338" y="4633913"/>
            <a:ext cx="82550" cy="161925"/>
            <a:chOff x="4328" y="1166"/>
            <a:chExt cx="103" cy="205"/>
          </a:xfrm>
        </p:grpSpPr>
        <p:sp>
          <p:nvSpPr>
            <p:cNvPr id="38174" name="Arc 565"/>
            <p:cNvSpPr>
              <a:spLocks noChangeAspect="1"/>
            </p:cNvSpPr>
            <p:nvPr/>
          </p:nvSpPr>
          <p:spPr bwMode="auto">
            <a:xfrm rot="-60000">
              <a:off x="4328" y="1166"/>
              <a:ext cx="35" cy="203"/>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5" name="Arc 566"/>
            <p:cNvSpPr>
              <a:spLocks noChangeAspect="1"/>
            </p:cNvSpPr>
            <p:nvPr/>
          </p:nvSpPr>
          <p:spPr bwMode="auto">
            <a:xfrm rot="-60000">
              <a:off x="4328" y="1167"/>
              <a:ext cx="68" cy="204"/>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7" y="9727"/>
                    <a:pt x="9519" y="172"/>
                    <a:pt x="21283" y="0"/>
                  </a:cubicBezTo>
                </a:path>
                <a:path w="21600" h="21598" stroke="0" extrusionOk="0">
                  <a:moveTo>
                    <a:pt x="0" y="21492"/>
                  </a:moveTo>
                  <a:cubicBezTo>
                    <a:pt x="57" y="9727"/>
                    <a:pt x="9519" y="172"/>
                    <a:pt x="21283"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6" name="Arc 567"/>
            <p:cNvSpPr>
              <a:spLocks noChangeAspect="1"/>
            </p:cNvSpPr>
            <p:nvPr/>
          </p:nvSpPr>
          <p:spPr bwMode="auto">
            <a:xfrm rot="-60000">
              <a:off x="4328" y="1167"/>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29" name="Group 568"/>
          <p:cNvGrpSpPr>
            <a:grpSpLocks noChangeAspect="1"/>
          </p:cNvGrpSpPr>
          <p:nvPr/>
        </p:nvGrpSpPr>
        <p:grpSpPr bwMode="auto">
          <a:xfrm rot="-390511">
            <a:off x="4827588" y="4603750"/>
            <a:ext cx="80962" cy="163513"/>
            <a:chOff x="4294" y="1125"/>
            <a:chExt cx="102" cy="205"/>
          </a:xfrm>
        </p:grpSpPr>
        <p:sp>
          <p:nvSpPr>
            <p:cNvPr id="38171" name="Arc 569"/>
            <p:cNvSpPr>
              <a:spLocks noChangeAspect="1"/>
            </p:cNvSpPr>
            <p:nvPr/>
          </p:nvSpPr>
          <p:spPr bwMode="auto">
            <a:xfrm rot="-60000">
              <a:off x="4295" y="1128"/>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2" name="Arc 570"/>
            <p:cNvSpPr>
              <a:spLocks noChangeAspect="1"/>
            </p:cNvSpPr>
            <p:nvPr/>
          </p:nvSpPr>
          <p:spPr bwMode="auto">
            <a:xfrm rot="-60000">
              <a:off x="4295" y="1125"/>
              <a:ext cx="68"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2"/>
                    <a:pt x="9477" y="174"/>
                    <a:pt x="21282" y="0"/>
                  </a:cubicBezTo>
                </a:path>
                <a:path w="21600" h="21598" stroke="0" extrusionOk="0">
                  <a:moveTo>
                    <a:pt x="0" y="21598"/>
                  </a:moveTo>
                  <a:cubicBezTo>
                    <a:pt x="0" y="9792"/>
                    <a:pt x="9477" y="174"/>
                    <a:pt x="21282"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3" name="Arc 571"/>
            <p:cNvSpPr>
              <a:spLocks noChangeAspect="1"/>
            </p:cNvSpPr>
            <p:nvPr/>
          </p:nvSpPr>
          <p:spPr bwMode="auto">
            <a:xfrm rot="-60000">
              <a:off x="4294" y="1125"/>
              <a:ext cx="102" cy="204"/>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0" name="Group 572"/>
          <p:cNvGrpSpPr>
            <a:grpSpLocks noChangeAspect="1"/>
          </p:cNvGrpSpPr>
          <p:nvPr/>
        </p:nvGrpSpPr>
        <p:grpSpPr bwMode="auto">
          <a:xfrm rot="-390511">
            <a:off x="4940300" y="4621213"/>
            <a:ext cx="80963" cy="163512"/>
            <a:chOff x="4431" y="1163"/>
            <a:chExt cx="102" cy="205"/>
          </a:xfrm>
        </p:grpSpPr>
        <p:sp>
          <p:nvSpPr>
            <p:cNvPr id="38168" name="Arc 573"/>
            <p:cNvSpPr>
              <a:spLocks noChangeAspect="1"/>
            </p:cNvSpPr>
            <p:nvPr/>
          </p:nvSpPr>
          <p:spPr bwMode="auto">
            <a:xfrm rot="-60000">
              <a:off x="4431" y="1163"/>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5"/>
                  </a:moveTo>
                  <a:cubicBezTo>
                    <a:pt x="57" y="9836"/>
                    <a:pt x="9341" y="331"/>
                    <a:pt x="20984" y="-1"/>
                  </a:cubicBezTo>
                </a:path>
                <a:path w="21600" h="21591" stroke="0" extrusionOk="0">
                  <a:moveTo>
                    <a:pt x="0" y="21485"/>
                  </a:moveTo>
                  <a:cubicBezTo>
                    <a:pt x="57" y="9836"/>
                    <a:pt x="9341" y="331"/>
                    <a:pt x="20984"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9" name="Arc 574"/>
            <p:cNvSpPr>
              <a:spLocks noChangeAspect="1"/>
            </p:cNvSpPr>
            <p:nvPr/>
          </p:nvSpPr>
          <p:spPr bwMode="auto">
            <a:xfrm rot="-60000">
              <a:off x="4431" y="1166"/>
              <a:ext cx="70"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2"/>
                  </a:moveTo>
                  <a:cubicBezTo>
                    <a:pt x="58" y="9724"/>
                    <a:pt x="9524" y="169"/>
                    <a:pt x="21290" y="0"/>
                  </a:cubicBezTo>
                </a:path>
                <a:path w="21600" h="21598" stroke="0" extrusionOk="0">
                  <a:moveTo>
                    <a:pt x="0" y="21492"/>
                  </a:moveTo>
                  <a:cubicBezTo>
                    <a:pt x="58" y="9724"/>
                    <a:pt x="9524" y="169"/>
                    <a:pt x="21290"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70" name="Arc 575"/>
            <p:cNvSpPr>
              <a:spLocks noChangeAspect="1"/>
            </p:cNvSpPr>
            <p:nvPr/>
          </p:nvSpPr>
          <p:spPr bwMode="auto">
            <a:xfrm rot="-60000">
              <a:off x="4431" y="1164"/>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1" name="Group 576"/>
          <p:cNvGrpSpPr>
            <a:grpSpLocks noChangeAspect="1"/>
          </p:cNvGrpSpPr>
          <p:nvPr/>
        </p:nvGrpSpPr>
        <p:grpSpPr bwMode="auto">
          <a:xfrm rot="-390511">
            <a:off x="4802188" y="4608513"/>
            <a:ext cx="80962" cy="161925"/>
            <a:chOff x="4259" y="1126"/>
            <a:chExt cx="102" cy="205"/>
          </a:xfrm>
        </p:grpSpPr>
        <p:sp>
          <p:nvSpPr>
            <p:cNvPr id="38165" name="Arc 577"/>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6" name="Arc 578"/>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7" name="Arc 579"/>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2" name="Group 580"/>
          <p:cNvGrpSpPr>
            <a:grpSpLocks noChangeAspect="1"/>
          </p:cNvGrpSpPr>
          <p:nvPr/>
        </p:nvGrpSpPr>
        <p:grpSpPr bwMode="auto">
          <a:xfrm rot="-390511">
            <a:off x="4752975" y="4603750"/>
            <a:ext cx="82550" cy="161925"/>
            <a:chOff x="4224" y="1086"/>
            <a:chExt cx="103" cy="205"/>
          </a:xfrm>
        </p:grpSpPr>
        <p:sp>
          <p:nvSpPr>
            <p:cNvPr id="38162" name="Arc 581"/>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3" name="Arc 582"/>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4" name="Arc 583"/>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57" name="Arc 584"/>
          <p:cNvSpPr>
            <a:spLocks noChangeAspect="1"/>
          </p:cNvSpPr>
          <p:nvPr/>
        </p:nvSpPr>
        <p:spPr bwMode="auto">
          <a:xfrm rot="-450511">
            <a:off x="4699000" y="4610100"/>
            <a:ext cx="82550" cy="130175"/>
          </a:xfrm>
          <a:custGeom>
            <a:avLst/>
            <a:gdLst>
              <a:gd name="T0" fmla="*/ 0 w 21600"/>
              <a:gd name="T1" fmla="*/ 2147483647 h 21599"/>
              <a:gd name="T2" fmla="*/ 254726033 w 21600"/>
              <a:gd name="T3" fmla="*/ 0 h 21599"/>
              <a:gd name="T4" fmla="*/ 257215067 w 21600"/>
              <a:gd name="T5" fmla="*/ 2147483647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35" name="Group 585"/>
          <p:cNvGrpSpPr>
            <a:grpSpLocks noChangeAspect="1"/>
          </p:cNvGrpSpPr>
          <p:nvPr/>
        </p:nvGrpSpPr>
        <p:grpSpPr bwMode="auto">
          <a:xfrm rot="-390511">
            <a:off x="4729163" y="4606925"/>
            <a:ext cx="80962" cy="161925"/>
            <a:chOff x="4192" y="1089"/>
            <a:chExt cx="102" cy="204"/>
          </a:xfrm>
        </p:grpSpPr>
        <p:sp>
          <p:nvSpPr>
            <p:cNvPr id="38159" name="Arc 586"/>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0" name="Arc 587"/>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61" name="Arc 588"/>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8" name="Group 589"/>
          <p:cNvGrpSpPr>
            <a:grpSpLocks noChangeAspect="1"/>
          </p:cNvGrpSpPr>
          <p:nvPr/>
        </p:nvGrpSpPr>
        <p:grpSpPr bwMode="auto">
          <a:xfrm rot="-390511">
            <a:off x="4675188" y="4613275"/>
            <a:ext cx="80962" cy="161925"/>
            <a:chOff x="4123" y="1089"/>
            <a:chExt cx="102" cy="204"/>
          </a:xfrm>
        </p:grpSpPr>
        <p:sp>
          <p:nvSpPr>
            <p:cNvPr id="38156" name="Arc 590"/>
            <p:cNvSpPr>
              <a:spLocks noChangeAspect="1"/>
            </p:cNvSpPr>
            <p:nvPr/>
          </p:nvSpPr>
          <p:spPr bwMode="auto">
            <a:xfrm rot="-60000">
              <a:off x="4124" y="1091"/>
              <a:ext cx="34"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4"/>
                  </a:moveTo>
                  <a:cubicBezTo>
                    <a:pt x="57" y="9842"/>
                    <a:pt x="9330" y="341"/>
                    <a:pt x="20967" y="0"/>
                  </a:cubicBezTo>
                </a:path>
                <a:path w="21600" h="21591" stroke="0" extrusionOk="0">
                  <a:moveTo>
                    <a:pt x="0" y="21484"/>
                  </a:moveTo>
                  <a:cubicBezTo>
                    <a:pt x="57" y="9842"/>
                    <a:pt x="9330" y="341"/>
                    <a:pt x="20967"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7" name="Arc 591"/>
            <p:cNvSpPr>
              <a:spLocks noChangeAspect="1"/>
            </p:cNvSpPr>
            <p:nvPr/>
          </p:nvSpPr>
          <p:spPr bwMode="auto">
            <a:xfrm rot="-60000">
              <a:off x="4123" y="1089"/>
              <a:ext cx="69" cy="203"/>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0"/>
                    <a:pt x="9480" y="171"/>
                    <a:pt x="21287" y="0"/>
                  </a:cubicBezTo>
                </a:path>
                <a:path w="21600" h="21598" stroke="0" extrusionOk="0">
                  <a:moveTo>
                    <a:pt x="0" y="21598"/>
                  </a:moveTo>
                  <a:cubicBezTo>
                    <a:pt x="0" y="9790"/>
                    <a:pt x="9480" y="171"/>
                    <a:pt x="21287"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8" name="Arc 592"/>
            <p:cNvSpPr>
              <a:spLocks noChangeAspect="1"/>
            </p:cNvSpPr>
            <p:nvPr/>
          </p:nvSpPr>
          <p:spPr bwMode="auto">
            <a:xfrm rot="-60000">
              <a:off x="4124" y="1089"/>
              <a:ext cx="101"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8"/>
                    <a:pt x="9582" y="116"/>
                    <a:pt x="21387" y="0"/>
                  </a:cubicBezTo>
                </a:path>
                <a:path w="21600" h="21599" stroke="0" extrusionOk="0">
                  <a:moveTo>
                    <a:pt x="0" y="21493"/>
                  </a:moveTo>
                  <a:cubicBezTo>
                    <a:pt x="58" y="9688"/>
                    <a:pt x="9582" y="116"/>
                    <a:pt x="21387"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39" name="Group 593"/>
          <p:cNvGrpSpPr>
            <a:grpSpLocks noChangeAspect="1"/>
          </p:cNvGrpSpPr>
          <p:nvPr/>
        </p:nvGrpSpPr>
        <p:grpSpPr bwMode="auto">
          <a:xfrm rot="-390511">
            <a:off x="4906963" y="4627563"/>
            <a:ext cx="82550" cy="161925"/>
            <a:chOff x="4390" y="1165"/>
            <a:chExt cx="104" cy="203"/>
          </a:xfrm>
        </p:grpSpPr>
        <p:sp>
          <p:nvSpPr>
            <p:cNvPr id="38153" name="Arc 594"/>
            <p:cNvSpPr>
              <a:spLocks noChangeAspect="1"/>
            </p:cNvSpPr>
            <p:nvPr/>
          </p:nvSpPr>
          <p:spPr bwMode="auto">
            <a:xfrm rot="-60000">
              <a:off x="4392" y="1166"/>
              <a:ext cx="35" cy="202"/>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5"/>
                    <a:pt x="9293" y="338"/>
                    <a:pt x="20974" y="0"/>
                  </a:cubicBezTo>
                </a:path>
                <a:path w="21600" h="21591" stroke="0" extrusionOk="0">
                  <a:moveTo>
                    <a:pt x="0" y="21591"/>
                  </a:moveTo>
                  <a:cubicBezTo>
                    <a:pt x="0" y="9905"/>
                    <a:pt x="9293" y="338"/>
                    <a:pt x="20974"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4" name="Arc 595"/>
            <p:cNvSpPr>
              <a:spLocks noChangeAspect="1"/>
            </p:cNvSpPr>
            <p:nvPr/>
          </p:nvSpPr>
          <p:spPr bwMode="auto">
            <a:xfrm rot="-60000">
              <a:off x="4390" y="1166"/>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5" name="Arc 596"/>
            <p:cNvSpPr>
              <a:spLocks noChangeAspect="1"/>
            </p:cNvSpPr>
            <p:nvPr/>
          </p:nvSpPr>
          <p:spPr bwMode="auto">
            <a:xfrm rot="-60000">
              <a:off x="4391" y="1165"/>
              <a:ext cx="103"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2"/>
                  </a:moveTo>
                  <a:cubicBezTo>
                    <a:pt x="58" y="9686"/>
                    <a:pt x="9585" y="114"/>
                    <a:pt x="21391" y="0"/>
                  </a:cubicBezTo>
                </a:path>
                <a:path w="21600" h="21599" stroke="0" extrusionOk="0">
                  <a:moveTo>
                    <a:pt x="0" y="21492"/>
                  </a:moveTo>
                  <a:cubicBezTo>
                    <a:pt x="58" y="9686"/>
                    <a:pt x="9585"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61" name="Freeform 597" descr="25%"/>
          <p:cNvSpPr>
            <a:spLocks noChangeAspect="1"/>
          </p:cNvSpPr>
          <p:nvPr/>
        </p:nvSpPr>
        <p:spPr bwMode="auto">
          <a:xfrm>
            <a:off x="1476375" y="3944938"/>
            <a:ext cx="1190625" cy="796925"/>
          </a:xfrm>
          <a:custGeom>
            <a:avLst/>
            <a:gdLst>
              <a:gd name="T0" fmla="*/ 0 w 750"/>
              <a:gd name="T1" fmla="*/ 2147483647 h 502"/>
              <a:gd name="T2" fmla="*/ 2147483647 w 750"/>
              <a:gd name="T3" fmla="*/ 2147483647 h 502"/>
              <a:gd name="T4" fmla="*/ 2147483647 w 750"/>
              <a:gd name="T5" fmla="*/ 2147483647 h 502"/>
              <a:gd name="T6" fmla="*/ 2147483647 w 750"/>
              <a:gd name="T7" fmla="*/ 2147483647 h 502"/>
              <a:gd name="T8" fmla="*/ 2147483647 w 750"/>
              <a:gd name="T9" fmla="*/ 2147483647 h 502"/>
              <a:gd name="T10" fmla="*/ 2147483647 w 750"/>
              <a:gd name="T11" fmla="*/ 2147483647 h 502"/>
              <a:gd name="T12" fmla="*/ 2147483647 w 750"/>
              <a:gd name="T13" fmla="*/ 2147483647 h 502"/>
              <a:gd name="T14" fmla="*/ 0 60000 65536"/>
              <a:gd name="T15" fmla="*/ 0 60000 65536"/>
              <a:gd name="T16" fmla="*/ 0 60000 65536"/>
              <a:gd name="T17" fmla="*/ 0 60000 65536"/>
              <a:gd name="T18" fmla="*/ 0 60000 65536"/>
              <a:gd name="T19" fmla="*/ 0 60000 65536"/>
              <a:gd name="T20" fmla="*/ 0 60000 65536"/>
              <a:gd name="T21" fmla="*/ 0 w 750"/>
              <a:gd name="T22" fmla="*/ 0 h 502"/>
              <a:gd name="T23" fmla="*/ 750 w 750"/>
              <a:gd name="T24" fmla="*/ 502 h 5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502">
                <a:moveTo>
                  <a:pt x="0" y="496"/>
                </a:moveTo>
                <a:cubicBezTo>
                  <a:pt x="11" y="488"/>
                  <a:pt x="26" y="471"/>
                  <a:pt x="60" y="447"/>
                </a:cubicBezTo>
                <a:cubicBezTo>
                  <a:pt x="94" y="423"/>
                  <a:pt x="136" y="420"/>
                  <a:pt x="203" y="350"/>
                </a:cubicBezTo>
                <a:cubicBezTo>
                  <a:pt x="270" y="280"/>
                  <a:pt x="405" y="48"/>
                  <a:pt x="464" y="24"/>
                </a:cubicBezTo>
                <a:cubicBezTo>
                  <a:pt x="523" y="0"/>
                  <a:pt x="533" y="141"/>
                  <a:pt x="560" y="204"/>
                </a:cubicBezTo>
                <a:cubicBezTo>
                  <a:pt x="587" y="267"/>
                  <a:pt x="594" y="353"/>
                  <a:pt x="626" y="403"/>
                </a:cubicBezTo>
                <a:cubicBezTo>
                  <a:pt x="658" y="453"/>
                  <a:pt x="724" y="482"/>
                  <a:pt x="750" y="502"/>
                </a:cubicBezTo>
              </a:path>
            </a:pathLst>
          </a:custGeom>
          <a:pattFill prst="pct25">
            <a:fgClr>
              <a:schemeClr val="tx2"/>
            </a:fgClr>
            <a:bgClr>
              <a:srgbClr val="FFFFFF"/>
            </a:bgClr>
          </a:pattFill>
          <a:ln w="9525">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62" name="Text Box 598"/>
          <p:cNvSpPr txBox="1">
            <a:spLocks noChangeArrowheads="1"/>
          </p:cNvSpPr>
          <p:nvPr/>
        </p:nvSpPr>
        <p:spPr bwMode="auto">
          <a:xfrm>
            <a:off x="2794000" y="4284663"/>
            <a:ext cx="1957388"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backbarrier marsh</a:t>
            </a:r>
          </a:p>
        </p:txBody>
      </p:sp>
      <p:sp>
        <p:nvSpPr>
          <p:cNvPr id="38063" name="Text Box 599"/>
          <p:cNvSpPr txBox="1">
            <a:spLocks noChangeArrowheads="1"/>
          </p:cNvSpPr>
          <p:nvPr/>
        </p:nvSpPr>
        <p:spPr bwMode="auto">
          <a:xfrm>
            <a:off x="6378575" y="4418013"/>
            <a:ext cx="849313"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lagoon</a:t>
            </a:r>
          </a:p>
        </p:txBody>
      </p:sp>
      <p:sp>
        <p:nvSpPr>
          <p:cNvPr id="38064" name="Text Box 600"/>
          <p:cNvSpPr txBox="1">
            <a:spLocks noChangeArrowheads="1"/>
          </p:cNvSpPr>
          <p:nvPr/>
        </p:nvSpPr>
        <p:spPr bwMode="auto">
          <a:xfrm>
            <a:off x="61913" y="1169988"/>
            <a:ext cx="365125"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a)</a:t>
            </a:r>
          </a:p>
        </p:txBody>
      </p:sp>
      <p:sp>
        <p:nvSpPr>
          <p:cNvPr id="38065" name="Text Box 601"/>
          <p:cNvSpPr txBox="1">
            <a:spLocks noChangeArrowheads="1"/>
          </p:cNvSpPr>
          <p:nvPr/>
        </p:nvSpPr>
        <p:spPr bwMode="auto">
          <a:xfrm>
            <a:off x="0" y="4421188"/>
            <a:ext cx="376238"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b)</a:t>
            </a:r>
          </a:p>
        </p:txBody>
      </p:sp>
      <p:grpSp>
        <p:nvGrpSpPr>
          <p:cNvPr id="38040" name="Group 602"/>
          <p:cNvGrpSpPr>
            <a:grpSpLocks/>
          </p:cNvGrpSpPr>
          <p:nvPr/>
        </p:nvGrpSpPr>
        <p:grpSpPr bwMode="auto">
          <a:xfrm>
            <a:off x="7888288" y="1376363"/>
            <a:ext cx="481012" cy="190500"/>
            <a:chOff x="4969" y="867"/>
            <a:chExt cx="303" cy="120"/>
          </a:xfrm>
        </p:grpSpPr>
        <p:sp>
          <p:nvSpPr>
            <p:cNvPr id="38120" name="Arc 603"/>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21" name="Arc 604"/>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22" name="Arc 605"/>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23" name="Arc 606"/>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24" name="Arc 607"/>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41" name="Group 608"/>
            <p:cNvGrpSpPr>
              <a:grpSpLocks noChangeAspect="1"/>
            </p:cNvGrpSpPr>
            <p:nvPr/>
          </p:nvGrpSpPr>
          <p:grpSpPr bwMode="auto">
            <a:xfrm rot="-390511">
              <a:off x="5033" y="871"/>
              <a:ext cx="51" cy="102"/>
              <a:chOff x="4259" y="1126"/>
              <a:chExt cx="102" cy="205"/>
            </a:xfrm>
          </p:grpSpPr>
          <p:sp>
            <p:nvSpPr>
              <p:cNvPr id="38150" name="Arc 609"/>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1" name="Arc 610"/>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52" name="Arc 611"/>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42" name="Group 612"/>
            <p:cNvGrpSpPr>
              <a:grpSpLocks noChangeAspect="1"/>
            </p:cNvGrpSpPr>
            <p:nvPr/>
          </p:nvGrpSpPr>
          <p:grpSpPr bwMode="auto">
            <a:xfrm rot="-390511">
              <a:off x="5002" y="868"/>
              <a:ext cx="52" cy="102"/>
              <a:chOff x="4224" y="1086"/>
              <a:chExt cx="103" cy="205"/>
            </a:xfrm>
          </p:grpSpPr>
          <p:sp>
            <p:nvSpPr>
              <p:cNvPr id="38147" name="Arc 613"/>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8" name="Arc 614"/>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9" name="Arc 615"/>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127" name="Arc 616"/>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44" name="Group 617"/>
            <p:cNvGrpSpPr>
              <a:grpSpLocks noChangeAspect="1"/>
            </p:cNvGrpSpPr>
            <p:nvPr/>
          </p:nvGrpSpPr>
          <p:grpSpPr bwMode="auto">
            <a:xfrm rot="-390511">
              <a:off x="4987" y="870"/>
              <a:ext cx="51" cy="102"/>
              <a:chOff x="4192" y="1089"/>
              <a:chExt cx="102" cy="204"/>
            </a:xfrm>
          </p:grpSpPr>
          <p:sp>
            <p:nvSpPr>
              <p:cNvPr id="38144" name="Arc 618"/>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5" name="Arc 619"/>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6" name="Arc 620"/>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129" name="Arc 621"/>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0" name="Arc 622"/>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1" name="Arc 623"/>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45" name="Group 624"/>
            <p:cNvGrpSpPr>
              <a:grpSpLocks/>
            </p:cNvGrpSpPr>
            <p:nvPr/>
          </p:nvGrpSpPr>
          <p:grpSpPr bwMode="auto">
            <a:xfrm rot="-577286">
              <a:off x="5070" y="896"/>
              <a:ext cx="124" cy="41"/>
              <a:chOff x="3005" y="1120"/>
              <a:chExt cx="261" cy="58"/>
            </a:xfrm>
          </p:grpSpPr>
          <p:sp>
            <p:nvSpPr>
              <p:cNvPr id="38141" name="Arc 625"/>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2" name="Arc 626"/>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3" name="Arc 627"/>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46" name="Group 628"/>
            <p:cNvGrpSpPr>
              <a:grpSpLocks/>
            </p:cNvGrpSpPr>
            <p:nvPr/>
          </p:nvGrpSpPr>
          <p:grpSpPr bwMode="auto">
            <a:xfrm rot="-577286">
              <a:off x="5085" y="892"/>
              <a:ext cx="124" cy="41"/>
              <a:chOff x="2844" y="1123"/>
              <a:chExt cx="260" cy="56"/>
            </a:xfrm>
          </p:grpSpPr>
          <p:sp>
            <p:nvSpPr>
              <p:cNvPr id="38138" name="Arc 629"/>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9" name="Arc 630"/>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40" name="Arc 631"/>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49" name="Group 632"/>
            <p:cNvGrpSpPr>
              <a:grpSpLocks/>
            </p:cNvGrpSpPr>
            <p:nvPr/>
          </p:nvGrpSpPr>
          <p:grpSpPr bwMode="auto">
            <a:xfrm rot="-577286">
              <a:off x="5150" y="889"/>
              <a:ext cx="122" cy="41"/>
              <a:chOff x="2920" y="1108"/>
              <a:chExt cx="259" cy="58"/>
            </a:xfrm>
          </p:grpSpPr>
          <p:sp>
            <p:nvSpPr>
              <p:cNvPr id="38135" name="Arc 633"/>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6" name="Arc 634"/>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37" name="Arc 635"/>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sp>
        <p:nvSpPr>
          <p:cNvPr id="38067" name="Freeform 636"/>
          <p:cNvSpPr>
            <a:spLocks/>
          </p:cNvSpPr>
          <p:nvPr/>
        </p:nvSpPr>
        <p:spPr bwMode="auto">
          <a:xfrm>
            <a:off x="6051550" y="1457325"/>
            <a:ext cx="2225675" cy="1603375"/>
          </a:xfrm>
          <a:custGeom>
            <a:avLst/>
            <a:gdLst>
              <a:gd name="T0" fmla="*/ 2147483647 w 1402"/>
              <a:gd name="T1" fmla="*/ 2147483647 h 1010"/>
              <a:gd name="T2" fmla="*/ 2147483647 w 1402"/>
              <a:gd name="T3" fmla="*/ 2147483647 h 1010"/>
              <a:gd name="T4" fmla="*/ 2147483647 w 1402"/>
              <a:gd name="T5" fmla="*/ 2147483647 h 1010"/>
              <a:gd name="T6" fmla="*/ 2147483647 w 1402"/>
              <a:gd name="T7" fmla="*/ 2147483647 h 1010"/>
              <a:gd name="T8" fmla="*/ 2147483647 w 1402"/>
              <a:gd name="T9" fmla="*/ 2147483647 h 1010"/>
              <a:gd name="T10" fmla="*/ 2147483647 w 1402"/>
              <a:gd name="T11" fmla="*/ 2147483647 h 1010"/>
              <a:gd name="T12" fmla="*/ 0 w 1402"/>
              <a:gd name="T13" fmla="*/ 2147483647 h 1010"/>
              <a:gd name="T14" fmla="*/ 2147483647 w 1402"/>
              <a:gd name="T15" fmla="*/ 2147483647 h 1010"/>
              <a:gd name="T16" fmla="*/ 2147483647 w 1402"/>
              <a:gd name="T17" fmla="*/ 2147483647 h 1010"/>
              <a:gd name="T18" fmla="*/ 2147483647 w 1402"/>
              <a:gd name="T19" fmla="*/ 2147483647 h 1010"/>
              <a:gd name="T20" fmla="*/ 2147483647 w 1402"/>
              <a:gd name="T21" fmla="*/ 0 h 1010"/>
              <a:gd name="T22" fmla="*/ 2147483647 w 1402"/>
              <a:gd name="T23" fmla="*/ 2147483647 h 1010"/>
              <a:gd name="T24" fmla="*/ 2147483647 w 1402"/>
              <a:gd name="T25" fmla="*/ 2147483647 h 10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02"/>
              <a:gd name="T40" fmla="*/ 0 h 1010"/>
              <a:gd name="T41" fmla="*/ 1402 w 1402"/>
              <a:gd name="T42" fmla="*/ 1010 h 10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02" h="1010">
                <a:moveTo>
                  <a:pt x="1258" y="18"/>
                </a:moveTo>
                <a:lnTo>
                  <a:pt x="1236" y="22"/>
                </a:lnTo>
                <a:lnTo>
                  <a:pt x="1170" y="60"/>
                </a:lnTo>
                <a:lnTo>
                  <a:pt x="788" y="374"/>
                </a:lnTo>
                <a:lnTo>
                  <a:pt x="366" y="704"/>
                </a:lnTo>
                <a:lnTo>
                  <a:pt x="80" y="936"/>
                </a:lnTo>
                <a:lnTo>
                  <a:pt x="0" y="1010"/>
                </a:lnTo>
                <a:lnTo>
                  <a:pt x="208" y="1010"/>
                </a:lnTo>
                <a:lnTo>
                  <a:pt x="982" y="402"/>
                </a:lnTo>
                <a:lnTo>
                  <a:pt x="1208" y="204"/>
                </a:lnTo>
                <a:lnTo>
                  <a:pt x="1402" y="0"/>
                </a:lnTo>
                <a:lnTo>
                  <a:pt x="1282" y="14"/>
                </a:lnTo>
                <a:lnTo>
                  <a:pt x="1216" y="28"/>
                </a:lnTo>
              </a:path>
            </a:pathLst>
          </a:custGeom>
          <a:solidFill>
            <a:schemeClr val="tx1"/>
          </a:solid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68" name="Freeform 637" descr="Large confetti"/>
          <p:cNvSpPr>
            <a:spLocks/>
          </p:cNvSpPr>
          <p:nvPr/>
        </p:nvSpPr>
        <p:spPr bwMode="auto">
          <a:xfrm>
            <a:off x="6388100" y="6985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grpSp>
        <p:nvGrpSpPr>
          <p:cNvPr id="38052" name="Group 638"/>
          <p:cNvGrpSpPr>
            <a:grpSpLocks/>
          </p:cNvGrpSpPr>
          <p:nvPr/>
        </p:nvGrpSpPr>
        <p:grpSpPr bwMode="auto">
          <a:xfrm>
            <a:off x="7831138" y="4638675"/>
            <a:ext cx="481012" cy="190500"/>
            <a:chOff x="4969" y="867"/>
            <a:chExt cx="303" cy="120"/>
          </a:xfrm>
        </p:grpSpPr>
        <p:sp>
          <p:nvSpPr>
            <p:cNvPr id="38087" name="Arc 639"/>
            <p:cNvSpPr>
              <a:spLocks noChangeAspect="1"/>
            </p:cNvSpPr>
            <p:nvPr/>
          </p:nvSpPr>
          <p:spPr bwMode="auto">
            <a:xfrm rot="-120000">
              <a:off x="5027" y="879"/>
              <a:ext cx="16" cy="81"/>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0" y="21458"/>
                  </a:moveTo>
                  <a:cubicBezTo>
                    <a:pt x="70" y="9845"/>
                    <a:pt x="9310" y="367"/>
                    <a:pt x="20916" y="-1"/>
                  </a:cubicBezTo>
                </a:path>
                <a:path w="21600" h="21589" stroke="0" extrusionOk="0">
                  <a:moveTo>
                    <a:pt x="0" y="21458"/>
                  </a:moveTo>
                  <a:cubicBezTo>
                    <a:pt x="70" y="9845"/>
                    <a:pt x="9310" y="367"/>
                    <a:pt x="20916" y="-1"/>
                  </a:cubicBezTo>
                  <a:lnTo>
                    <a:pt x="21600" y="2158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88" name="Arc 640"/>
            <p:cNvSpPr>
              <a:spLocks noChangeAspect="1"/>
            </p:cNvSpPr>
            <p:nvPr/>
          </p:nvSpPr>
          <p:spPr bwMode="auto">
            <a:xfrm rot="-120000">
              <a:off x="5012" y="906"/>
              <a:ext cx="31" cy="81"/>
            </a:xfrm>
            <a:custGeom>
              <a:avLst/>
              <a:gdLst>
                <a:gd name="T0" fmla="*/ 0 w 21600"/>
                <a:gd name="T1" fmla="*/ 0 h 21597"/>
                <a:gd name="T2" fmla="*/ 0 w 21600"/>
                <a:gd name="T3" fmla="*/ 0 h 21597"/>
                <a:gd name="T4" fmla="*/ 0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0" y="21597"/>
                  </a:moveTo>
                  <a:cubicBezTo>
                    <a:pt x="0" y="9805"/>
                    <a:pt x="9456" y="193"/>
                    <a:pt x="21245" y="-1"/>
                  </a:cubicBezTo>
                </a:path>
                <a:path w="21600" h="21597" stroke="0" extrusionOk="0">
                  <a:moveTo>
                    <a:pt x="0" y="21597"/>
                  </a:moveTo>
                  <a:cubicBezTo>
                    <a:pt x="0" y="9805"/>
                    <a:pt x="9456" y="193"/>
                    <a:pt x="21245" y="-1"/>
                  </a:cubicBezTo>
                  <a:lnTo>
                    <a:pt x="21600" y="21597"/>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89" name="Arc 641"/>
            <p:cNvSpPr>
              <a:spLocks noChangeAspect="1"/>
            </p:cNvSpPr>
            <p:nvPr/>
          </p:nvSpPr>
          <p:spPr bwMode="auto">
            <a:xfrm rot="-450511">
              <a:off x="4970" y="886"/>
              <a:ext cx="34" cy="80"/>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65"/>
                  </a:moveTo>
                  <a:cubicBezTo>
                    <a:pt x="72" y="9710"/>
                    <a:pt x="9532" y="171"/>
                    <a:pt x="21286" y="0"/>
                  </a:cubicBezTo>
                </a:path>
                <a:path w="21600" h="21598" stroke="0" extrusionOk="0">
                  <a:moveTo>
                    <a:pt x="0" y="21465"/>
                  </a:moveTo>
                  <a:cubicBezTo>
                    <a:pt x="72" y="9710"/>
                    <a:pt x="9532" y="171"/>
                    <a:pt x="21286"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90" name="Arc 642"/>
            <p:cNvSpPr>
              <a:spLocks noChangeAspect="1"/>
            </p:cNvSpPr>
            <p:nvPr/>
          </p:nvSpPr>
          <p:spPr bwMode="auto">
            <a:xfrm rot="-450511">
              <a:off x="4969" y="867"/>
              <a:ext cx="17" cy="61"/>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8"/>
                    <a:pt x="9287" y="343"/>
                    <a:pt x="20965" y="0"/>
                  </a:cubicBezTo>
                </a:path>
                <a:path w="21600" h="21591" stroke="0" extrusionOk="0">
                  <a:moveTo>
                    <a:pt x="0" y="21591"/>
                  </a:moveTo>
                  <a:cubicBezTo>
                    <a:pt x="0" y="9908"/>
                    <a:pt x="9287" y="343"/>
                    <a:pt x="20965" y="0"/>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91" name="Arc 643"/>
            <p:cNvSpPr>
              <a:spLocks noChangeAspect="1"/>
            </p:cNvSpPr>
            <p:nvPr/>
          </p:nvSpPr>
          <p:spPr bwMode="auto">
            <a:xfrm rot="-450511">
              <a:off x="5049" y="867"/>
              <a:ext cx="35" cy="6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91"/>
                    <a:pt x="9479" y="172"/>
                    <a:pt x="21285" y="0"/>
                  </a:cubicBezTo>
                </a:path>
                <a:path w="21600" h="21598" stroke="0" extrusionOk="0">
                  <a:moveTo>
                    <a:pt x="0" y="21598"/>
                  </a:moveTo>
                  <a:cubicBezTo>
                    <a:pt x="0" y="9791"/>
                    <a:pt x="9479" y="172"/>
                    <a:pt x="21285"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53" name="Group 644"/>
            <p:cNvGrpSpPr>
              <a:grpSpLocks noChangeAspect="1"/>
            </p:cNvGrpSpPr>
            <p:nvPr/>
          </p:nvGrpSpPr>
          <p:grpSpPr bwMode="auto">
            <a:xfrm rot="-390511">
              <a:off x="5033" y="871"/>
              <a:ext cx="51" cy="102"/>
              <a:chOff x="4259" y="1126"/>
              <a:chExt cx="102" cy="205"/>
            </a:xfrm>
          </p:grpSpPr>
          <p:sp>
            <p:nvSpPr>
              <p:cNvPr id="38117" name="Arc 645"/>
              <p:cNvSpPr>
                <a:spLocks noChangeAspect="1"/>
              </p:cNvSpPr>
              <p:nvPr/>
            </p:nvSpPr>
            <p:spPr bwMode="auto">
              <a:xfrm rot="-60000">
                <a:off x="4259" y="1126"/>
                <a:ext cx="35"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591"/>
                    </a:moveTo>
                    <a:cubicBezTo>
                      <a:pt x="0" y="9901"/>
                      <a:pt x="9298" y="333"/>
                      <a:pt x="20982" y="-1"/>
                    </a:cubicBezTo>
                  </a:path>
                  <a:path w="21600" h="21591" stroke="0" extrusionOk="0">
                    <a:moveTo>
                      <a:pt x="0" y="21591"/>
                    </a:moveTo>
                    <a:cubicBezTo>
                      <a:pt x="0" y="9901"/>
                      <a:pt x="9298" y="333"/>
                      <a:pt x="2098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8" name="Arc 646"/>
              <p:cNvSpPr>
                <a:spLocks noChangeAspect="1"/>
              </p:cNvSpPr>
              <p:nvPr/>
            </p:nvSpPr>
            <p:spPr bwMode="auto">
              <a:xfrm rot="-60000">
                <a:off x="4259" y="112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9" name="Arc 647"/>
              <p:cNvSpPr>
                <a:spLocks noChangeAspect="1"/>
              </p:cNvSpPr>
              <p:nvPr/>
            </p:nvSpPr>
            <p:spPr bwMode="auto">
              <a:xfrm rot="-60000">
                <a:off x="4259" y="1127"/>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2"/>
                      <a:pt x="9541" y="116"/>
                      <a:pt x="21388" y="0"/>
                    </a:cubicBezTo>
                  </a:path>
                  <a:path w="21600" h="21599" stroke="0" extrusionOk="0">
                    <a:moveTo>
                      <a:pt x="0" y="21599"/>
                    </a:moveTo>
                    <a:cubicBezTo>
                      <a:pt x="0" y="9752"/>
                      <a:pt x="9541" y="116"/>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54" name="Group 648"/>
            <p:cNvGrpSpPr>
              <a:grpSpLocks noChangeAspect="1"/>
            </p:cNvGrpSpPr>
            <p:nvPr/>
          </p:nvGrpSpPr>
          <p:grpSpPr bwMode="auto">
            <a:xfrm rot="-390511">
              <a:off x="5002" y="868"/>
              <a:ext cx="52" cy="102"/>
              <a:chOff x="4224" y="1086"/>
              <a:chExt cx="103" cy="205"/>
            </a:xfrm>
          </p:grpSpPr>
          <p:sp>
            <p:nvSpPr>
              <p:cNvPr id="38114" name="Arc 649"/>
              <p:cNvSpPr>
                <a:spLocks noChangeAspect="1"/>
              </p:cNvSpPr>
              <p:nvPr/>
            </p:nvSpPr>
            <p:spPr bwMode="auto">
              <a:xfrm rot="-60000">
                <a:off x="4224" y="1088"/>
                <a:ext cx="36" cy="203"/>
              </a:xfrm>
              <a:custGeom>
                <a:avLst/>
                <a:gdLst>
                  <a:gd name="T0" fmla="*/ 0 w 21600"/>
                  <a:gd name="T1" fmla="*/ 0 h 21592"/>
                  <a:gd name="T2" fmla="*/ 0 w 21600"/>
                  <a:gd name="T3" fmla="*/ 0 h 21592"/>
                  <a:gd name="T4" fmla="*/ 0 w 21600"/>
                  <a:gd name="T5" fmla="*/ 0 h 21592"/>
                  <a:gd name="T6" fmla="*/ 0 60000 65536"/>
                  <a:gd name="T7" fmla="*/ 0 60000 65536"/>
                  <a:gd name="T8" fmla="*/ 0 60000 65536"/>
                  <a:gd name="T9" fmla="*/ 0 w 21600"/>
                  <a:gd name="T10" fmla="*/ 0 h 21592"/>
                  <a:gd name="T11" fmla="*/ 21600 w 21600"/>
                  <a:gd name="T12" fmla="*/ 21592 h 21592"/>
                </a:gdLst>
                <a:ahLst/>
                <a:cxnLst>
                  <a:cxn ang="T6">
                    <a:pos x="T0" y="T1"/>
                  </a:cxn>
                  <a:cxn ang="T7">
                    <a:pos x="T2" y="T3"/>
                  </a:cxn>
                  <a:cxn ang="T8">
                    <a:pos x="T4" y="T5"/>
                  </a:cxn>
                </a:cxnLst>
                <a:rect l="T9" t="T10" r="T11" b="T12"/>
                <a:pathLst>
                  <a:path w="21600" h="21592" fill="none" extrusionOk="0">
                    <a:moveTo>
                      <a:pt x="0" y="21486"/>
                    </a:moveTo>
                    <a:cubicBezTo>
                      <a:pt x="57" y="9830"/>
                      <a:pt x="9351" y="322"/>
                      <a:pt x="21002" y="0"/>
                    </a:cubicBezTo>
                  </a:path>
                  <a:path w="21600" h="21592" stroke="0" extrusionOk="0">
                    <a:moveTo>
                      <a:pt x="0" y="21486"/>
                    </a:moveTo>
                    <a:cubicBezTo>
                      <a:pt x="57" y="9830"/>
                      <a:pt x="9351" y="322"/>
                      <a:pt x="21002" y="0"/>
                    </a:cubicBezTo>
                    <a:lnTo>
                      <a:pt x="21600" y="21592"/>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5" name="Arc 650"/>
              <p:cNvSpPr>
                <a:spLocks noChangeAspect="1"/>
              </p:cNvSpPr>
              <p:nvPr/>
            </p:nvSpPr>
            <p:spPr bwMode="auto">
              <a:xfrm rot="-60000">
                <a:off x="4224" y="1088"/>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6" name="Arc 651"/>
              <p:cNvSpPr>
                <a:spLocks noChangeAspect="1"/>
              </p:cNvSpPr>
              <p:nvPr/>
            </p:nvSpPr>
            <p:spPr bwMode="auto">
              <a:xfrm rot="-60000">
                <a:off x="4224" y="1086"/>
                <a:ext cx="103" cy="20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599"/>
                    </a:moveTo>
                    <a:cubicBezTo>
                      <a:pt x="0" y="9751"/>
                      <a:pt x="9543" y="115"/>
                      <a:pt x="21390" y="0"/>
                    </a:cubicBezTo>
                  </a:path>
                  <a:path w="21600" h="21599" stroke="0" extrusionOk="0">
                    <a:moveTo>
                      <a:pt x="0" y="21599"/>
                    </a:moveTo>
                    <a:cubicBezTo>
                      <a:pt x="0" y="9751"/>
                      <a:pt x="9543" y="115"/>
                      <a:pt x="21390"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94" name="Arc 652"/>
            <p:cNvSpPr>
              <a:spLocks noChangeAspect="1"/>
            </p:cNvSpPr>
            <p:nvPr/>
          </p:nvSpPr>
          <p:spPr bwMode="auto">
            <a:xfrm rot="-450511">
              <a:off x="4974" y="892"/>
              <a:ext cx="52" cy="8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68"/>
                  </a:moveTo>
                  <a:cubicBezTo>
                    <a:pt x="71" y="9671"/>
                    <a:pt x="9594" y="114"/>
                    <a:pt x="21391" y="0"/>
                  </a:cubicBezTo>
                </a:path>
                <a:path w="21600" h="21599" stroke="0" extrusionOk="0">
                  <a:moveTo>
                    <a:pt x="0" y="21468"/>
                  </a:moveTo>
                  <a:cubicBezTo>
                    <a:pt x="71" y="9671"/>
                    <a:pt x="9594" y="114"/>
                    <a:pt x="21391"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55" name="Group 653"/>
            <p:cNvGrpSpPr>
              <a:grpSpLocks noChangeAspect="1"/>
            </p:cNvGrpSpPr>
            <p:nvPr/>
          </p:nvGrpSpPr>
          <p:grpSpPr bwMode="auto">
            <a:xfrm rot="-390511">
              <a:off x="4987" y="870"/>
              <a:ext cx="51" cy="102"/>
              <a:chOff x="4192" y="1089"/>
              <a:chExt cx="102" cy="204"/>
            </a:xfrm>
          </p:grpSpPr>
          <p:sp>
            <p:nvSpPr>
              <p:cNvPr id="38111" name="Arc 654"/>
              <p:cNvSpPr>
                <a:spLocks noChangeAspect="1"/>
              </p:cNvSpPr>
              <p:nvPr/>
            </p:nvSpPr>
            <p:spPr bwMode="auto">
              <a:xfrm rot="-60000">
                <a:off x="4192" y="1089"/>
                <a:ext cx="36" cy="204"/>
              </a:xfrm>
              <a:custGeom>
                <a:avLst/>
                <a:gdLst>
                  <a:gd name="T0" fmla="*/ 0 w 21600"/>
                  <a:gd name="T1" fmla="*/ 0 h 21591"/>
                  <a:gd name="T2" fmla="*/ 0 w 21600"/>
                  <a:gd name="T3" fmla="*/ 0 h 21591"/>
                  <a:gd name="T4" fmla="*/ 0 w 21600"/>
                  <a:gd name="T5" fmla="*/ 0 h 21591"/>
                  <a:gd name="T6" fmla="*/ 0 60000 65536"/>
                  <a:gd name="T7" fmla="*/ 0 60000 65536"/>
                  <a:gd name="T8" fmla="*/ 0 60000 65536"/>
                  <a:gd name="T9" fmla="*/ 0 w 21600"/>
                  <a:gd name="T10" fmla="*/ 0 h 21591"/>
                  <a:gd name="T11" fmla="*/ 21600 w 21600"/>
                  <a:gd name="T12" fmla="*/ 21591 h 21591"/>
                </a:gdLst>
                <a:ahLst/>
                <a:cxnLst>
                  <a:cxn ang="T6">
                    <a:pos x="T0" y="T1"/>
                  </a:cxn>
                  <a:cxn ang="T7">
                    <a:pos x="T2" y="T3"/>
                  </a:cxn>
                  <a:cxn ang="T8">
                    <a:pos x="T4" y="T5"/>
                  </a:cxn>
                </a:cxnLst>
                <a:rect l="T9" t="T10" r="T11" b="T12"/>
                <a:pathLst>
                  <a:path w="21600" h="21591" fill="none" extrusionOk="0">
                    <a:moveTo>
                      <a:pt x="0" y="21487"/>
                    </a:moveTo>
                    <a:cubicBezTo>
                      <a:pt x="56" y="9834"/>
                      <a:pt x="9345" y="326"/>
                      <a:pt x="20992" y="-1"/>
                    </a:cubicBezTo>
                  </a:path>
                  <a:path w="21600" h="21591" stroke="0" extrusionOk="0">
                    <a:moveTo>
                      <a:pt x="0" y="21487"/>
                    </a:moveTo>
                    <a:cubicBezTo>
                      <a:pt x="56" y="9834"/>
                      <a:pt x="9345" y="326"/>
                      <a:pt x="20992" y="-1"/>
                    </a:cubicBezTo>
                    <a:lnTo>
                      <a:pt x="21600" y="2159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2" name="Arc 655"/>
              <p:cNvSpPr>
                <a:spLocks noChangeAspect="1"/>
              </p:cNvSpPr>
              <p:nvPr/>
            </p:nvSpPr>
            <p:spPr bwMode="auto">
              <a:xfrm rot="-60000">
                <a:off x="4192" y="1089"/>
                <a:ext cx="69" cy="202"/>
              </a:xfrm>
              <a:custGeom>
                <a:avLst/>
                <a:gdLst>
                  <a:gd name="T0" fmla="*/ 0 w 21600"/>
                  <a:gd name="T1" fmla="*/ 0 h 21598"/>
                  <a:gd name="T2" fmla="*/ 0 w 21600"/>
                  <a:gd name="T3" fmla="*/ 0 h 21598"/>
                  <a:gd name="T4" fmla="*/ 0 w 21600"/>
                  <a:gd name="T5" fmla="*/ 0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491"/>
                    </a:moveTo>
                    <a:cubicBezTo>
                      <a:pt x="58" y="9725"/>
                      <a:pt x="9523" y="170"/>
                      <a:pt x="21288" y="0"/>
                    </a:cubicBezTo>
                  </a:path>
                  <a:path w="21600" h="21598" stroke="0" extrusionOk="0">
                    <a:moveTo>
                      <a:pt x="0" y="21491"/>
                    </a:moveTo>
                    <a:cubicBezTo>
                      <a:pt x="58" y="9725"/>
                      <a:pt x="9523" y="170"/>
                      <a:pt x="21288" y="0"/>
                    </a:cubicBezTo>
                    <a:lnTo>
                      <a:pt x="21600" y="21598"/>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3" name="Arc 656"/>
              <p:cNvSpPr>
                <a:spLocks noChangeAspect="1"/>
              </p:cNvSpPr>
              <p:nvPr/>
            </p:nvSpPr>
            <p:spPr bwMode="auto">
              <a:xfrm rot="-60000">
                <a:off x="4192" y="1089"/>
                <a:ext cx="102" cy="20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0" y="21493"/>
                    </a:moveTo>
                    <a:cubicBezTo>
                      <a:pt x="58" y="9687"/>
                      <a:pt x="9583" y="115"/>
                      <a:pt x="21388" y="0"/>
                    </a:cubicBezTo>
                  </a:path>
                  <a:path w="21600" h="21599" stroke="0" extrusionOk="0">
                    <a:moveTo>
                      <a:pt x="0" y="21493"/>
                    </a:moveTo>
                    <a:cubicBezTo>
                      <a:pt x="58" y="9687"/>
                      <a:pt x="9583" y="115"/>
                      <a:pt x="21388" y="0"/>
                    </a:cubicBezTo>
                    <a:lnTo>
                      <a:pt x="21600" y="2159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sp>
          <p:nvSpPr>
            <p:cNvPr id="38096" name="Arc 657"/>
            <p:cNvSpPr>
              <a:spLocks/>
            </p:cNvSpPr>
            <p:nvPr/>
          </p:nvSpPr>
          <p:spPr bwMode="auto">
            <a:xfrm rot="-457286">
              <a:off x="5042" y="899"/>
              <a:ext cx="50" cy="38"/>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97" name="Arc 658"/>
            <p:cNvSpPr>
              <a:spLocks/>
            </p:cNvSpPr>
            <p:nvPr/>
          </p:nvSpPr>
          <p:spPr bwMode="auto">
            <a:xfrm rot="-457286">
              <a:off x="5017" y="900"/>
              <a:ext cx="74" cy="38"/>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098" name="Arc 659"/>
            <p:cNvSpPr>
              <a:spLocks/>
            </p:cNvSpPr>
            <p:nvPr/>
          </p:nvSpPr>
          <p:spPr bwMode="auto">
            <a:xfrm rot="-457286">
              <a:off x="5066" y="894"/>
              <a:ext cx="74" cy="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nvGrpSpPr>
            <p:cNvPr id="38056" name="Group 660"/>
            <p:cNvGrpSpPr>
              <a:grpSpLocks/>
            </p:cNvGrpSpPr>
            <p:nvPr/>
          </p:nvGrpSpPr>
          <p:grpSpPr bwMode="auto">
            <a:xfrm rot="-577286">
              <a:off x="5070" y="896"/>
              <a:ext cx="124" cy="41"/>
              <a:chOff x="3005" y="1120"/>
              <a:chExt cx="261" cy="58"/>
            </a:xfrm>
          </p:grpSpPr>
          <p:sp>
            <p:nvSpPr>
              <p:cNvPr id="38108" name="Arc 661"/>
              <p:cNvSpPr>
                <a:spLocks/>
              </p:cNvSpPr>
              <p:nvPr/>
            </p:nvSpPr>
            <p:spPr bwMode="auto">
              <a:xfrm rot="120000">
                <a:off x="3058" y="1121"/>
                <a:ext cx="104" cy="53"/>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1" y="21598"/>
                    </a:moveTo>
                    <a:cubicBezTo>
                      <a:pt x="9543" y="21484"/>
                      <a:pt x="0" y="11847"/>
                      <a:pt x="0" y="0"/>
                    </a:cubicBezTo>
                  </a:path>
                  <a:path w="21600" h="21599" stroke="0" extrusionOk="0">
                    <a:moveTo>
                      <a:pt x="21391" y="21598"/>
                    </a:moveTo>
                    <a:cubicBezTo>
                      <a:pt x="9543" y="21484"/>
                      <a:pt x="0" y="11847"/>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9" name="Arc 662"/>
              <p:cNvSpPr>
                <a:spLocks/>
              </p:cNvSpPr>
              <p:nvPr/>
            </p:nvSpPr>
            <p:spPr bwMode="auto">
              <a:xfrm rot="120000">
                <a:off x="3005" y="1120"/>
                <a:ext cx="157" cy="53"/>
              </a:xfrm>
              <a:custGeom>
                <a:avLst/>
                <a:gdLst>
                  <a:gd name="T0" fmla="*/ 0 w 21600"/>
                  <a:gd name="T1" fmla="*/ 0 h 22011"/>
                  <a:gd name="T2" fmla="*/ 0 w 21600"/>
                  <a:gd name="T3" fmla="*/ 0 h 22011"/>
                  <a:gd name="T4" fmla="*/ 0 w 21600"/>
                  <a:gd name="T5" fmla="*/ 0 h 22011"/>
                  <a:gd name="T6" fmla="*/ 0 60000 65536"/>
                  <a:gd name="T7" fmla="*/ 0 60000 65536"/>
                  <a:gd name="T8" fmla="*/ 0 60000 65536"/>
                  <a:gd name="T9" fmla="*/ 0 w 21600"/>
                  <a:gd name="T10" fmla="*/ 0 h 22011"/>
                  <a:gd name="T11" fmla="*/ 21600 w 21600"/>
                  <a:gd name="T12" fmla="*/ 22011 h 22011"/>
                </a:gdLst>
                <a:ahLst/>
                <a:cxnLst>
                  <a:cxn ang="T6">
                    <a:pos x="T0" y="T1"/>
                  </a:cxn>
                  <a:cxn ang="T7">
                    <a:pos x="T2" y="T3"/>
                  </a:cxn>
                  <a:cxn ang="T8">
                    <a:pos x="T4" y="T5"/>
                  </a:cxn>
                </a:cxnLst>
                <a:rect l="T9" t="T10" r="T11" b="T12"/>
                <a:pathLst>
                  <a:path w="21600" h="22011" fill="none" extrusionOk="0">
                    <a:moveTo>
                      <a:pt x="21600" y="22011"/>
                    </a:moveTo>
                    <a:cubicBezTo>
                      <a:pt x="9670" y="22011"/>
                      <a:pt x="0" y="12340"/>
                      <a:pt x="0" y="411"/>
                    </a:cubicBezTo>
                    <a:cubicBezTo>
                      <a:pt x="-1" y="273"/>
                      <a:pt x="1" y="136"/>
                      <a:pt x="3" y="-1"/>
                    </a:cubicBezTo>
                  </a:path>
                  <a:path w="21600" h="22011" stroke="0" extrusionOk="0">
                    <a:moveTo>
                      <a:pt x="21600" y="22011"/>
                    </a:moveTo>
                    <a:cubicBezTo>
                      <a:pt x="9670" y="22011"/>
                      <a:pt x="0" y="12340"/>
                      <a:pt x="0" y="411"/>
                    </a:cubicBezTo>
                    <a:cubicBezTo>
                      <a:pt x="-1" y="273"/>
                      <a:pt x="1" y="136"/>
                      <a:pt x="3" y="-1"/>
                    </a:cubicBezTo>
                    <a:lnTo>
                      <a:pt x="21600" y="411"/>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10" name="Arc 663"/>
              <p:cNvSpPr>
                <a:spLocks/>
              </p:cNvSpPr>
              <p:nvPr/>
            </p:nvSpPr>
            <p:spPr bwMode="auto">
              <a:xfrm rot="120000">
                <a:off x="3109" y="1125"/>
                <a:ext cx="157"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1" y="22009"/>
                    </a:moveTo>
                    <a:cubicBezTo>
                      <a:pt x="9586" y="21933"/>
                      <a:pt x="0" y="12285"/>
                      <a:pt x="0" y="410"/>
                    </a:cubicBezTo>
                    <a:cubicBezTo>
                      <a:pt x="-1" y="273"/>
                      <a:pt x="1" y="136"/>
                      <a:pt x="3" y="-1"/>
                    </a:cubicBezTo>
                  </a:path>
                  <a:path w="21600" h="22010" stroke="0" extrusionOk="0">
                    <a:moveTo>
                      <a:pt x="21461"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58" name="Group 664"/>
            <p:cNvGrpSpPr>
              <a:grpSpLocks/>
            </p:cNvGrpSpPr>
            <p:nvPr/>
          </p:nvGrpSpPr>
          <p:grpSpPr bwMode="auto">
            <a:xfrm rot="-577286">
              <a:off x="5085" y="892"/>
              <a:ext cx="124" cy="41"/>
              <a:chOff x="2844" y="1123"/>
              <a:chExt cx="260" cy="56"/>
            </a:xfrm>
          </p:grpSpPr>
          <p:sp>
            <p:nvSpPr>
              <p:cNvPr id="38105" name="Arc 665"/>
              <p:cNvSpPr>
                <a:spLocks/>
              </p:cNvSpPr>
              <p:nvPr/>
            </p:nvSpPr>
            <p:spPr bwMode="auto">
              <a:xfrm rot="120000">
                <a:off x="2895" y="1124"/>
                <a:ext cx="105" cy="52"/>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1392" y="21599"/>
                    </a:moveTo>
                    <a:cubicBezTo>
                      <a:pt x="9544" y="21485"/>
                      <a:pt x="0" y="11848"/>
                      <a:pt x="0" y="0"/>
                    </a:cubicBezTo>
                  </a:path>
                  <a:path w="21600" h="21599" stroke="0" extrusionOk="0">
                    <a:moveTo>
                      <a:pt x="21392" y="21599"/>
                    </a:moveTo>
                    <a:cubicBezTo>
                      <a:pt x="9544" y="21485"/>
                      <a:pt x="0" y="11848"/>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6" name="Arc 666"/>
              <p:cNvSpPr>
                <a:spLocks/>
              </p:cNvSpPr>
              <p:nvPr/>
            </p:nvSpPr>
            <p:spPr bwMode="auto">
              <a:xfrm rot="120000">
                <a:off x="2844" y="1123"/>
                <a:ext cx="157" cy="5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7" name="Arc 667"/>
              <p:cNvSpPr>
                <a:spLocks/>
              </p:cNvSpPr>
              <p:nvPr/>
            </p:nvSpPr>
            <p:spPr bwMode="auto">
              <a:xfrm rot="120000">
                <a:off x="2947" y="1126"/>
                <a:ext cx="157"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nvGrpSpPr>
            <p:cNvPr id="38059" name="Group 668"/>
            <p:cNvGrpSpPr>
              <a:grpSpLocks/>
            </p:cNvGrpSpPr>
            <p:nvPr/>
          </p:nvGrpSpPr>
          <p:grpSpPr bwMode="auto">
            <a:xfrm rot="-577286">
              <a:off x="5150" y="889"/>
              <a:ext cx="122" cy="41"/>
              <a:chOff x="2920" y="1108"/>
              <a:chExt cx="259" cy="58"/>
            </a:xfrm>
          </p:grpSpPr>
          <p:sp>
            <p:nvSpPr>
              <p:cNvPr id="38102" name="Arc 669"/>
              <p:cNvSpPr>
                <a:spLocks/>
              </p:cNvSpPr>
              <p:nvPr/>
            </p:nvSpPr>
            <p:spPr bwMode="auto">
              <a:xfrm rot="120000">
                <a:off x="2969" y="1110"/>
                <a:ext cx="106" cy="53"/>
              </a:xfrm>
              <a:custGeom>
                <a:avLst/>
                <a:gdLst>
                  <a:gd name="T0" fmla="*/ 0 w 21600"/>
                  <a:gd name="T1" fmla="*/ 0 h 22008"/>
                  <a:gd name="T2" fmla="*/ 0 w 21600"/>
                  <a:gd name="T3" fmla="*/ 0 h 22008"/>
                  <a:gd name="T4" fmla="*/ 0 w 21600"/>
                  <a:gd name="T5" fmla="*/ 0 h 22008"/>
                  <a:gd name="T6" fmla="*/ 0 60000 65536"/>
                  <a:gd name="T7" fmla="*/ 0 60000 65536"/>
                  <a:gd name="T8" fmla="*/ 0 60000 65536"/>
                  <a:gd name="T9" fmla="*/ 0 w 21600"/>
                  <a:gd name="T10" fmla="*/ 0 h 22008"/>
                  <a:gd name="T11" fmla="*/ 21600 w 21600"/>
                  <a:gd name="T12" fmla="*/ 22008 h 22008"/>
                </a:gdLst>
                <a:ahLst/>
                <a:cxnLst>
                  <a:cxn ang="T6">
                    <a:pos x="T0" y="T1"/>
                  </a:cxn>
                  <a:cxn ang="T7">
                    <a:pos x="T2" y="T3"/>
                  </a:cxn>
                  <a:cxn ang="T8">
                    <a:pos x="T4" y="T5"/>
                  </a:cxn>
                </a:cxnLst>
                <a:rect l="T9" t="T10" r="T11" b="T12"/>
                <a:pathLst>
                  <a:path w="21600" h="22008" fill="none" extrusionOk="0">
                    <a:moveTo>
                      <a:pt x="21392" y="22008"/>
                    </a:moveTo>
                    <a:cubicBezTo>
                      <a:pt x="9544" y="21894"/>
                      <a:pt x="0" y="12257"/>
                      <a:pt x="0" y="409"/>
                    </a:cubicBezTo>
                    <a:cubicBezTo>
                      <a:pt x="-1" y="272"/>
                      <a:pt x="1" y="136"/>
                      <a:pt x="3" y="-1"/>
                    </a:cubicBezTo>
                  </a:path>
                  <a:path w="21600" h="22008" stroke="0" extrusionOk="0">
                    <a:moveTo>
                      <a:pt x="21392" y="22008"/>
                    </a:moveTo>
                    <a:cubicBezTo>
                      <a:pt x="9544" y="21894"/>
                      <a:pt x="0" y="12257"/>
                      <a:pt x="0" y="409"/>
                    </a:cubicBezTo>
                    <a:cubicBezTo>
                      <a:pt x="-1" y="272"/>
                      <a:pt x="1" y="136"/>
                      <a:pt x="3" y="-1"/>
                    </a:cubicBezTo>
                    <a:lnTo>
                      <a:pt x="21600" y="409"/>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3" name="Arc 670"/>
              <p:cNvSpPr>
                <a:spLocks/>
              </p:cNvSpPr>
              <p:nvPr/>
            </p:nvSpPr>
            <p:spPr bwMode="auto">
              <a:xfrm rot="120000">
                <a:off x="2920" y="1108"/>
                <a:ext cx="156" cy="5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sp>
            <p:nvSpPr>
              <p:cNvPr id="38104" name="Arc 671"/>
              <p:cNvSpPr>
                <a:spLocks/>
              </p:cNvSpPr>
              <p:nvPr/>
            </p:nvSpPr>
            <p:spPr bwMode="auto">
              <a:xfrm rot="120000">
                <a:off x="3020" y="1113"/>
                <a:ext cx="159" cy="53"/>
              </a:xfrm>
              <a:custGeom>
                <a:avLst/>
                <a:gdLst>
                  <a:gd name="T0" fmla="*/ 0 w 21600"/>
                  <a:gd name="T1" fmla="*/ 0 h 22010"/>
                  <a:gd name="T2" fmla="*/ 0 w 21600"/>
                  <a:gd name="T3" fmla="*/ 0 h 22010"/>
                  <a:gd name="T4" fmla="*/ 0 w 21600"/>
                  <a:gd name="T5" fmla="*/ 0 h 22010"/>
                  <a:gd name="T6" fmla="*/ 0 60000 65536"/>
                  <a:gd name="T7" fmla="*/ 0 60000 65536"/>
                  <a:gd name="T8" fmla="*/ 0 60000 65536"/>
                  <a:gd name="T9" fmla="*/ 0 w 21600"/>
                  <a:gd name="T10" fmla="*/ 0 h 22010"/>
                  <a:gd name="T11" fmla="*/ 21600 w 21600"/>
                  <a:gd name="T12" fmla="*/ 22010 h 22010"/>
                </a:gdLst>
                <a:ahLst/>
                <a:cxnLst>
                  <a:cxn ang="T6">
                    <a:pos x="T0" y="T1"/>
                  </a:cxn>
                  <a:cxn ang="T7">
                    <a:pos x="T2" y="T3"/>
                  </a:cxn>
                  <a:cxn ang="T8">
                    <a:pos x="T4" y="T5"/>
                  </a:cxn>
                </a:cxnLst>
                <a:rect l="T9" t="T10" r="T11" b="T12"/>
                <a:pathLst>
                  <a:path w="21600" h="22010" fill="none" extrusionOk="0">
                    <a:moveTo>
                      <a:pt x="21462" y="22009"/>
                    </a:moveTo>
                    <a:cubicBezTo>
                      <a:pt x="9586" y="21933"/>
                      <a:pt x="0" y="12285"/>
                      <a:pt x="0" y="410"/>
                    </a:cubicBezTo>
                    <a:cubicBezTo>
                      <a:pt x="-1" y="273"/>
                      <a:pt x="1" y="136"/>
                      <a:pt x="3" y="-1"/>
                    </a:cubicBezTo>
                  </a:path>
                  <a:path w="21600" h="22010" stroke="0" extrusionOk="0">
                    <a:moveTo>
                      <a:pt x="21462" y="22009"/>
                    </a:moveTo>
                    <a:cubicBezTo>
                      <a:pt x="9586" y="21933"/>
                      <a:pt x="0" y="12285"/>
                      <a:pt x="0" y="410"/>
                    </a:cubicBezTo>
                    <a:cubicBezTo>
                      <a:pt x="-1" y="273"/>
                      <a:pt x="1" y="136"/>
                      <a:pt x="3" y="-1"/>
                    </a:cubicBezTo>
                    <a:lnTo>
                      <a:pt x="21600" y="410"/>
                    </a:lnTo>
                    <a:close/>
                  </a:path>
                </a:pathLst>
              </a:custGeom>
              <a:noFill/>
              <a:ln w="12700" cap="rnd">
                <a:solidFill>
                  <a:schemeClr val="tx2"/>
                </a:solidFill>
                <a:round/>
                <a:headEnd type="none" w="sm" len="sm"/>
                <a:tailEnd type="none" w="sm" len="sm"/>
              </a:ln>
            </p:spPr>
            <p:txBody>
              <a:bodyPr wrap="none" anchor="ctr"/>
              <a:lstStyle/>
              <a:p>
                <a:pPr fontAlgn="base">
                  <a:spcBef>
                    <a:spcPct val="0"/>
                  </a:spcBef>
                  <a:spcAft>
                    <a:spcPct val="0"/>
                  </a:spcAft>
                </a:pPr>
                <a:endParaRPr lang="en-US">
                  <a:solidFill>
                    <a:prstClr val="black"/>
                  </a:solidFill>
                  <a:latin typeface="Arial" charset="0"/>
                  <a:cs typeface="Arial" charset="0"/>
                </a:endParaRPr>
              </a:p>
            </p:txBody>
          </p:sp>
        </p:grpSp>
      </p:grpSp>
      <p:sp>
        <p:nvSpPr>
          <p:cNvPr id="38070" name="Freeform 672" descr="Large confetti"/>
          <p:cNvSpPr>
            <a:spLocks/>
          </p:cNvSpPr>
          <p:nvPr/>
        </p:nvSpPr>
        <p:spPr bwMode="auto">
          <a:xfrm>
            <a:off x="6350000" y="3949700"/>
            <a:ext cx="2578100" cy="2362200"/>
          </a:xfrm>
          <a:custGeom>
            <a:avLst/>
            <a:gdLst>
              <a:gd name="T0" fmla="*/ 0 w 1624"/>
              <a:gd name="T1" fmla="*/ 2147483647 h 1488"/>
              <a:gd name="T2" fmla="*/ 2147483647 w 1624"/>
              <a:gd name="T3" fmla="*/ 2147483647 h 1488"/>
              <a:gd name="T4" fmla="*/ 2147483647 w 1624"/>
              <a:gd name="T5" fmla="*/ 2147483647 h 1488"/>
              <a:gd name="T6" fmla="*/ 2147483647 w 1624"/>
              <a:gd name="T7" fmla="*/ 2147483647 h 1488"/>
              <a:gd name="T8" fmla="*/ 2147483647 w 1624"/>
              <a:gd name="T9" fmla="*/ 0 h 1488"/>
              <a:gd name="T10" fmla="*/ 2147483647 w 1624"/>
              <a:gd name="T11" fmla="*/ 2147483647 h 1488"/>
              <a:gd name="T12" fmla="*/ 0 w 1624"/>
              <a:gd name="T13" fmla="*/ 2147483647 h 1488"/>
              <a:gd name="T14" fmla="*/ 0 60000 65536"/>
              <a:gd name="T15" fmla="*/ 0 60000 65536"/>
              <a:gd name="T16" fmla="*/ 0 60000 65536"/>
              <a:gd name="T17" fmla="*/ 0 60000 65536"/>
              <a:gd name="T18" fmla="*/ 0 60000 65536"/>
              <a:gd name="T19" fmla="*/ 0 60000 65536"/>
              <a:gd name="T20" fmla="*/ 0 60000 65536"/>
              <a:gd name="T21" fmla="*/ 0 w 1624"/>
              <a:gd name="T22" fmla="*/ 0 h 1488"/>
              <a:gd name="T23" fmla="*/ 1624 w 1624"/>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4" h="1488">
                <a:moveTo>
                  <a:pt x="0" y="1488"/>
                </a:moveTo>
                <a:lnTo>
                  <a:pt x="752" y="896"/>
                </a:lnTo>
                <a:lnTo>
                  <a:pt x="1000" y="680"/>
                </a:lnTo>
                <a:lnTo>
                  <a:pt x="1336" y="328"/>
                </a:lnTo>
                <a:lnTo>
                  <a:pt x="1624" y="0"/>
                </a:lnTo>
                <a:lnTo>
                  <a:pt x="1624" y="1488"/>
                </a:lnTo>
                <a:lnTo>
                  <a:pt x="0" y="1488"/>
                </a:lnTo>
                <a:close/>
              </a:path>
            </a:pathLst>
          </a:custGeom>
          <a:pattFill prst="lgConfetti">
            <a:fgClr>
              <a:schemeClr val="tx2"/>
            </a:fgClr>
            <a:bgClr>
              <a:schemeClr val="bg1"/>
            </a:bgClr>
          </a:patt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1" name="Text Box 673"/>
          <p:cNvSpPr txBox="1">
            <a:spLocks noChangeArrowheads="1"/>
          </p:cNvSpPr>
          <p:nvPr/>
        </p:nvSpPr>
        <p:spPr bwMode="auto">
          <a:xfrm>
            <a:off x="657225" y="6475413"/>
            <a:ext cx="2636838" cy="30480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400" b="1">
                <a:solidFill>
                  <a:prstClr val="black"/>
                </a:solidFill>
                <a:latin typeface="Arial" charset="0"/>
                <a:cs typeface="Arial" charset="0"/>
              </a:rPr>
              <a:t>Source:  Jeff Donnelly, WHOI</a:t>
            </a:r>
          </a:p>
        </p:txBody>
      </p:sp>
      <p:sp>
        <p:nvSpPr>
          <p:cNvPr id="38072" name="Text Box 674"/>
          <p:cNvSpPr txBox="1">
            <a:spLocks noChangeArrowheads="1"/>
          </p:cNvSpPr>
          <p:nvPr/>
        </p:nvSpPr>
        <p:spPr bwMode="auto">
          <a:xfrm>
            <a:off x="7854950" y="3884613"/>
            <a:ext cx="849313"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upland</a:t>
            </a:r>
          </a:p>
        </p:txBody>
      </p:sp>
      <p:sp>
        <p:nvSpPr>
          <p:cNvPr id="38073" name="Text Box 675"/>
          <p:cNvSpPr txBox="1">
            <a:spLocks noChangeArrowheads="1"/>
          </p:cNvSpPr>
          <p:nvPr/>
        </p:nvSpPr>
        <p:spPr bwMode="auto">
          <a:xfrm>
            <a:off x="7880350" y="671513"/>
            <a:ext cx="849313"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upland</a:t>
            </a:r>
          </a:p>
        </p:txBody>
      </p:sp>
      <p:sp>
        <p:nvSpPr>
          <p:cNvPr id="38074" name="Freeform 676" descr="Large confetti"/>
          <p:cNvSpPr>
            <a:spLocks/>
          </p:cNvSpPr>
          <p:nvPr/>
        </p:nvSpPr>
        <p:spPr bwMode="auto">
          <a:xfrm>
            <a:off x="749300" y="6134100"/>
            <a:ext cx="2168525" cy="76200"/>
          </a:xfrm>
          <a:custGeom>
            <a:avLst/>
            <a:gdLst>
              <a:gd name="T0" fmla="*/ 2147483647 w 1366"/>
              <a:gd name="T1" fmla="*/ 2147483647 h 48"/>
              <a:gd name="T2" fmla="*/ 2147483647 w 1366"/>
              <a:gd name="T3" fmla="*/ 0 h 48"/>
              <a:gd name="T4" fmla="*/ 2147483647 w 1366"/>
              <a:gd name="T5" fmla="*/ 2147483647 h 48"/>
              <a:gd name="T6" fmla="*/ 2147483647 w 1366"/>
              <a:gd name="T7" fmla="*/ 2147483647 h 48"/>
              <a:gd name="T8" fmla="*/ 2147483647 w 1366"/>
              <a:gd name="T9" fmla="*/ 2147483647 h 48"/>
              <a:gd name="T10" fmla="*/ 0 w 1366"/>
              <a:gd name="T11" fmla="*/ 2147483647 h 48"/>
              <a:gd name="T12" fmla="*/ 2147483647 w 1366"/>
              <a:gd name="T13" fmla="*/ 2147483647 h 48"/>
              <a:gd name="T14" fmla="*/ 0 60000 65536"/>
              <a:gd name="T15" fmla="*/ 0 60000 65536"/>
              <a:gd name="T16" fmla="*/ 0 60000 65536"/>
              <a:gd name="T17" fmla="*/ 0 60000 65536"/>
              <a:gd name="T18" fmla="*/ 0 60000 65536"/>
              <a:gd name="T19" fmla="*/ 0 60000 65536"/>
              <a:gd name="T20" fmla="*/ 0 60000 65536"/>
              <a:gd name="T21" fmla="*/ 0 w 1366"/>
              <a:gd name="T22" fmla="*/ 0 h 48"/>
              <a:gd name="T23" fmla="*/ 1366 w 1366"/>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66" h="48">
                <a:moveTo>
                  <a:pt x="272" y="8"/>
                </a:moveTo>
                <a:lnTo>
                  <a:pt x="1008" y="0"/>
                </a:lnTo>
                <a:lnTo>
                  <a:pt x="1366" y="14"/>
                </a:lnTo>
                <a:lnTo>
                  <a:pt x="1198" y="45"/>
                </a:lnTo>
                <a:lnTo>
                  <a:pt x="216" y="48"/>
                </a:lnTo>
                <a:lnTo>
                  <a:pt x="0" y="28"/>
                </a:lnTo>
                <a:lnTo>
                  <a:pt x="272" y="8"/>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5" name="Freeform 677" descr="Large confetti"/>
          <p:cNvSpPr>
            <a:spLocks/>
          </p:cNvSpPr>
          <p:nvPr/>
        </p:nvSpPr>
        <p:spPr bwMode="auto">
          <a:xfrm>
            <a:off x="1231900" y="5818188"/>
            <a:ext cx="1930400" cy="55562"/>
          </a:xfrm>
          <a:custGeom>
            <a:avLst/>
            <a:gdLst>
              <a:gd name="T0" fmla="*/ 2147483647 w 1216"/>
              <a:gd name="T1" fmla="*/ 2147483647 h 35"/>
              <a:gd name="T2" fmla="*/ 2147483647 w 1216"/>
              <a:gd name="T3" fmla="*/ 0 h 35"/>
              <a:gd name="T4" fmla="*/ 2147483647 w 1216"/>
              <a:gd name="T5" fmla="*/ 2147483647 h 35"/>
              <a:gd name="T6" fmla="*/ 2147483647 w 1216"/>
              <a:gd name="T7" fmla="*/ 2147483647 h 35"/>
              <a:gd name="T8" fmla="*/ 2147483647 w 1216"/>
              <a:gd name="T9" fmla="*/ 2147483647 h 35"/>
              <a:gd name="T10" fmla="*/ 0 w 1216"/>
              <a:gd name="T11" fmla="*/ 2147483647 h 35"/>
              <a:gd name="T12" fmla="*/ 2147483647 w 1216"/>
              <a:gd name="T13" fmla="*/ 2147483647 h 35"/>
              <a:gd name="T14" fmla="*/ 0 60000 65536"/>
              <a:gd name="T15" fmla="*/ 0 60000 65536"/>
              <a:gd name="T16" fmla="*/ 0 60000 65536"/>
              <a:gd name="T17" fmla="*/ 0 60000 65536"/>
              <a:gd name="T18" fmla="*/ 0 60000 65536"/>
              <a:gd name="T19" fmla="*/ 0 60000 65536"/>
              <a:gd name="T20" fmla="*/ 0 60000 65536"/>
              <a:gd name="T21" fmla="*/ 0 w 1216"/>
              <a:gd name="T22" fmla="*/ 0 h 35"/>
              <a:gd name="T23" fmla="*/ 1216 w 1216"/>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6" h="35">
                <a:moveTo>
                  <a:pt x="240" y="8"/>
                </a:moveTo>
                <a:lnTo>
                  <a:pt x="976" y="0"/>
                </a:lnTo>
                <a:lnTo>
                  <a:pt x="1216" y="15"/>
                </a:lnTo>
                <a:lnTo>
                  <a:pt x="872" y="19"/>
                </a:lnTo>
                <a:lnTo>
                  <a:pt x="184" y="35"/>
                </a:lnTo>
                <a:lnTo>
                  <a:pt x="0" y="21"/>
                </a:lnTo>
                <a:lnTo>
                  <a:pt x="240" y="8"/>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6" name="Freeform 678" descr="Large confetti"/>
          <p:cNvSpPr>
            <a:spLocks/>
          </p:cNvSpPr>
          <p:nvPr/>
        </p:nvSpPr>
        <p:spPr bwMode="auto">
          <a:xfrm>
            <a:off x="1517650" y="5962650"/>
            <a:ext cx="1797050" cy="63500"/>
          </a:xfrm>
          <a:custGeom>
            <a:avLst/>
            <a:gdLst>
              <a:gd name="T0" fmla="*/ 2147483647 w 1132"/>
              <a:gd name="T1" fmla="*/ 2147483647 h 40"/>
              <a:gd name="T2" fmla="*/ 2147483647 w 1132"/>
              <a:gd name="T3" fmla="*/ 0 h 40"/>
              <a:gd name="T4" fmla="*/ 2147483647 w 1132"/>
              <a:gd name="T5" fmla="*/ 2147483647 h 40"/>
              <a:gd name="T6" fmla="*/ 2147483647 w 1132"/>
              <a:gd name="T7" fmla="*/ 2147483647 h 40"/>
              <a:gd name="T8" fmla="*/ 2147483647 w 1132"/>
              <a:gd name="T9" fmla="*/ 2147483647 h 40"/>
              <a:gd name="T10" fmla="*/ 0 w 1132"/>
              <a:gd name="T11" fmla="*/ 2147483647 h 40"/>
              <a:gd name="T12" fmla="*/ 2147483647 w 1132"/>
              <a:gd name="T13" fmla="*/ 2147483647 h 40"/>
              <a:gd name="T14" fmla="*/ 0 60000 65536"/>
              <a:gd name="T15" fmla="*/ 0 60000 65536"/>
              <a:gd name="T16" fmla="*/ 0 60000 65536"/>
              <a:gd name="T17" fmla="*/ 0 60000 65536"/>
              <a:gd name="T18" fmla="*/ 0 60000 65536"/>
              <a:gd name="T19" fmla="*/ 0 60000 65536"/>
              <a:gd name="T20" fmla="*/ 0 60000 65536"/>
              <a:gd name="T21" fmla="*/ 0 w 1132"/>
              <a:gd name="T22" fmla="*/ 0 h 40"/>
              <a:gd name="T23" fmla="*/ 1132 w 1132"/>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2" h="40">
                <a:moveTo>
                  <a:pt x="156" y="13"/>
                </a:moveTo>
                <a:lnTo>
                  <a:pt x="644" y="0"/>
                </a:lnTo>
                <a:lnTo>
                  <a:pt x="1132" y="20"/>
                </a:lnTo>
                <a:lnTo>
                  <a:pt x="788" y="24"/>
                </a:lnTo>
                <a:lnTo>
                  <a:pt x="100" y="40"/>
                </a:lnTo>
                <a:lnTo>
                  <a:pt x="0" y="24"/>
                </a:lnTo>
                <a:lnTo>
                  <a:pt x="156" y="13"/>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7" name="Freeform 679" descr="Large confetti"/>
          <p:cNvSpPr>
            <a:spLocks/>
          </p:cNvSpPr>
          <p:nvPr/>
        </p:nvSpPr>
        <p:spPr bwMode="auto">
          <a:xfrm>
            <a:off x="1974850" y="5683250"/>
            <a:ext cx="1504950" cy="38100"/>
          </a:xfrm>
          <a:custGeom>
            <a:avLst/>
            <a:gdLst>
              <a:gd name="T0" fmla="*/ 2147483647 w 948"/>
              <a:gd name="T1" fmla="*/ 2147483647 h 24"/>
              <a:gd name="T2" fmla="*/ 2147483647 w 948"/>
              <a:gd name="T3" fmla="*/ 0 h 24"/>
              <a:gd name="T4" fmla="*/ 2147483647 w 948"/>
              <a:gd name="T5" fmla="*/ 2147483647 h 24"/>
              <a:gd name="T6" fmla="*/ 2147483647 w 948"/>
              <a:gd name="T7" fmla="*/ 2147483647 h 24"/>
              <a:gd name="T8" fmla="*/ 2147483647 w 948"/>
              <a:gd name="T9" fmla="*/ 2147483647 h 24"/>
              <a:gd name="T10" fmla="*/ 0 w 948"/>
              <a:gd name="T11" fmla="*/ 2147483647 h 24"/>
              <a:gd name="T12" fmla="*/ 2147483647 w 948"/>
              <a:gd name="T13" fmla="*/ 2147483647 h 24"/>
              <a:gd name="T14" fmla="*/ 0 60000 65536"/>
              <a:gd name="T15" fmla="*/ 0 60000 65536"/>
              <a:gd name="T16" fmla="*/ 0 60000 65536"/>
              <a:gd name="T17" fmla="*/ 0 60000 65536"/>
              <a:gd name="T18" fmla="*/ 0 60000 65536"/>
              <a:gd name="T19" fmla="*/ 0 60000 65536"/>
              <a:gd name="T20" fmla="*/ 0 60000 65536"/>
              <a:gd name="T21" fmla="*/ 0 w 948"/>
              <a:gd name="T22" fmla="*/ 0 h 24"/>
              <a:gd name="T23" fmla="*/ 948 w 94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8" h="24">
                <a:moveTo>
                  <a:pt x="108" y="4"/>
                </a:moveTo>
                <a:lnTo>
                  <a:pt x="460" y="0"/>
                </a:lnTo>
                <a:lnTo>
                  <a:pt x="948" y="20"/>
                </a:lnTo>
                <a:lnTo>
                  <a:pt x="604" y="24"/>
                </a:lnTo>
                <a:lnTo>
                  <a:pt x="188" y="24"/>
                </a:lnTo>
                <a:lnTo>
                  <a:pt x="0" y="12"/>
                </a:lnTo>
                <a:lnTo>
                  <a:pt x="108" y="4"/>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78" name="Text Box 680"/>
          <p:cNvSpPr txBox="1">
            <a:spLocks noChangeArrowheads="1"/>
          </p:cNvSpPr>
          <p:nvPr/>
        </p:nvSpPr>
        <p:spPr bwMode="auto">
          <a:xfrm>
            <a:off x="2520950" y="5592763"/>
            <a:ext cx="1689100"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flood tidal delta</a:t>
            </a:r>
          </a:p>
        </p:txBody>
      </p:sp>
      <p:sp>
        <p:nvSpPr>
          <p:cNvPr id="38079" name="Freeform 681" descr="Large confetti"/>
          <p:cNvSpPr>
            <a:spLocks/>
          </p:cNvSpPr>
          <p:nvPr/>
        </p:nvSpPr>
        <p:spPr bwMode="auto">
          <a:xfrm>
            <a:off x="2101850" y="5562600"/>
            <a:ext cx="1651000" cy="38100"/>
          </a:xfrm>
          <a:custGeom>
            <a:avLst/>
            <a:gdLst>
              <a:gd name="T0" fmla="*/ 2147483647 w 1040"/>
              <a:gd name="T1" fmla="*/ 2147483647 h 24"/>
              <a:gd name="T2" fmla="*/ 2147483647 w 1040"/>
              <a:gd name="T3" fmla="*/ 0 h 24"/>
              <a:gd name="T4" fmla="*/ 2147483647 w 1040"/>
              <a:gd name="T5" fmla="*/ 2147483647 h 24"/>
              <a:gd name="T6" fmla="*/ 2147483647 w 1040"/>
              <a:gd name="T7" fmla="*/ 2147483647 h 24"/>
              <a:gd name="T8" fmla="*/ 2147483647 w 1040"/>
              <a:gd name="T9" fmla="*/ 2147483647 h 24"/>
              <a:gd name="T10" fmla="*/ 0 w 1040"/>
              <a:gd name="T11" fmla="*/ 2147483647 h 24"/>
              <a:gd name="T12" fmla="*/ 2147483647 w 1040"/>
              <a:gd name="T13" fmla="*/ 2147483647 h 24"/>
              <a:gd name="T14" fmla="*/ 0 60000 65536"/>
              <a:gd name="T15" fmla="*/ 0 60000 65536"/>
              <a:gd name="T16" fmla="*/ 0 60000 65536"/>
              <a:gd name="T17" fmla="*/ 0 60000 65536"/>
              <a:gd name="T18" fmla="*/ 0 60000 65536"/>
              <a:gd name="T19" fmla="*/ 0 60000 65536"/>
              <a:gd name="T20" fmla="*/ 0 60000 65536"/>
              <a:gd name="T21" fmla="*/ 0 w 1040"/>
              <a:gd name="T22" fmla="*/ 0 h 24"/>
              <a:gd name="T23" fmla="*/ 1040 w 104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0" h="24">
                <a:moveTo>
                  <a:pt x="64" y="13"/>
                </a:moveTo>
                <a:lnTo>
                  <a:pt x="552" y="0"/>
                </a:lnTo>
                <a:lnTo>
                  <a:pt x="1040" y="20"/>
                </a:lnTo>
                <a:lnTo>
                  <a:pt x="696" y="24"/>
                </a:lnTo>
                <a:lnTo>
                  <a:pt x="280" y="24"/>
                </a:lnTo>
                <a:lnTo>
                  <a:pt x="0" y="20"/>
                </a:lnTo>
                <a:lnTo>
                  <a:pt x="64" y="13"/>
                </a:lnTo>
                <a:close/>
              </a:path>
            </a:pathLst>
          </a:custGeom>
          <a:pattFill prst="lgConfetti">
            <a:fgClr>
              <a:schemeClr val="tx1"/>
            </a:fgClr>
            <a:bgClr>
              <a:schemeClr val="bg1"/>
            </a:bgClr>
          </a:pattFill>
          <a:ln w="12700">
            <a:no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80" name="Text Box 682"/>
          <p:cNvSpPr txBox="1">
            <a:spLocks noChangeArrowheads="1"/>
          </p:cNvSpPr>
          <p:nvPr/>
        </p:nvSpPr>
        <p:spPr bwMode="auto">
          <a:xfrm>
            <a:off x="5597525" y="5332413"/>
            <a:ext cx="1385888" cy="30480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400" b="1">
                <a:solidFill>
                  <a:prstClr val="black"/>
                </a:solidFill>
                <a:latin typeface="Arial" charset="0"/>
                <a:cs typeface="Arial" charset="0"/>
              </a:rPr>
              <a:t>terminal lobes</a:t>
            </a:r>
          </a:p>
        </p:txBody>
      </p:sp>
      <p:sp>
        <p:nvSpPr>
          <p:cNvPr id="38081" name="Line 683"/>
          <p:cNvSpPr>
            <a:spLocks noChangeShapeType="1"/>
          </p:cNvSpPr>
          <p:nvPr/>
        </p:nvSpPr>
        <p:spPr bwMode="auto">
          <a:xfrm flipV="1">
            <a:off x="5892800" y="5588000"/>
            <a:ext cx="292100" cy="152400"/>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82" name="Line 684"/>
          <p:cNvSpPr>
            <a:spLocks noChangeShapeType="1"/>
          </p:cNvSpPr>
          <p:nvPr/>
        </p:nvSpPr>
        <p:spPr bwMode="auto">
          <a:xfrm flipV="1">
            <a:off x="5232400" y="4378325"/>
            <a:ext cx="406400" cy="773113"/>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83" name="Text Box 685"/>
          <p:cNvSpPr txBox="1">
            <a:spLocks noChangeArrowheads="1"/>
          </p:cNvSpPr>
          <p:nvPr/>
        </p:nvSpPr>
        <p:spPr bwMode="auto">
          <a:xfrm>
            <a:off x="4957763" y="4049713"/>
            <a:ext cx="1482725"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overwash fan</a:t>
            </a:r>
          </a:p>
        </p:txBody>
      </p:sp>
      <p:sp>
        <p:nvSpPr>
          <p:cNvPr id="38084" name="Line 686"/>
          <p:cNvSpPr>
            <a:spLocks noChangeShapeType="1"/>
          </p:cNvSpPr>
          <p:nvPr/>
        </p:nvSpPr>
        <p:spPr bwMode="auto">
          <a:xfrm flipV="1">
            <a:off x="5314950" y="1146175"/>
            <a:ext cx="406400" cy="773113"/>
          </a:xfrm>
          <a:prstGeom prst="line">
            <a:avLst/>
          </a:prstGeom>
          <a:noFill/>
          <a:ln w="12700">
            <a:solidFill>
              <a:schemeClr val="tx1"/>
            </a:solidFill>
            <a:round/>
            <a:headEnd/>
            <a:tailEnd/>
          </a:ln>
        </p:spPr>
        <p:txBody>
          <a:bodyPr/>
          <a:lstStyle/>
          <a:p>
            <a:pPr fontAlgn="base">
              <a:spcBef>
                <a:spcPct val="0"/>
              </a:spcBef>
              <a:spcAft>
                <a:spcPct val="0"/>
              </a:spcAft>
            </a:pPr>
            <a:endParaRPr lang="en-US">
              <a:solidFill>
                <a:prstClr val="black"/>
              </a:solidFill>
              <a:latin typeface="Arial" charset="0"/>
              <a:cs typeface="Arial" charset="0"/>
            </a:endParaRPr>
          </a:p>
        </p:txBody>
      </p:sp>
      <p:sp>
        <p:nvSpPr>
          <p:cNvPr id="38085" name="Text Box 687"/>
          <p:cNvSpPr txBox="1">
            <a:spLocks noChangeArrowheads="1"/>
          </p:cNvSpPr>
          <p:nvPr/>
        </p:nvSpPr>
        <p:spPr bwMode="auto">
          <a:xfrm>
            <a:off x="5040313" y="817563"/>
            <a:ext cx="1482725" cy="336550"/>
          </a:xfrm>
          <a:prstGeom prst="rect">
            <a:avLst/>
          </a:prstGeom>
          <a:noFill/>
          <a:ln w="12700">
            <a:noFill/>
            <a:miter lim="800000"/>
            <a:headEnd/>
            <a:tailEnd/>
          </a:ln>
        </p:spPr>
        <p:txBody>
          <a:bodyPr wrap="none">
            <a:spAutoFit/>
          </a:bodyPr>
          <a:lstStyle/>
          <a:p>
            <a:pPr eaLnBrk="0" fontAlgn="base" hangingPunct="0">
              <a:spcBef>
                <a:spcPct val="0"/>
              </a:spcBef>
              <a:spcAft>
                <a:spcPct val="0"/>
              </a:spcAft>
            </a:pPr>
            <a:r>
              <a:rPr lang="en-US" sz="1600" b="1">
                <a:solidFill>
                  <a:prstClr val="black"/>
                </a:solidFill>
                <a:latin typeface="Arial" charset="0"/>
                <a:cs typeface="Arial" charset="0"/>
              </a:rPr>
              <a:t>overwash fan</a:t>
            </a:r>
          </a:p>
        </p:txBody>
      </p:sp>
      <p:sp>
        <p:nvSpPr>
          <p:cNvPr id="38086" name="Text Box 688"/>
          <p:cNvSpPr txBox="1">
            <a:spLocks noChangeArrowheads="1"/>
          </p:cNvSpPr>
          <p:nvPr/>
        </p:nvSpPr>
        <p:spPr bwMode="auto">
          <a:xfrm>
            <a:off x="3048000" y="0"/>
            <a:ext cx="4191000" cy="519113"/>
          </a:xfrm>
          <a:prstGeom prst="rect">
            <a:avLst/>
          </a:prstGeom>
          <a:noFill/>
          <a:ln w="9525">
            <a:noFill/>
            <a:miter lim="800000"/>
            <a:headEnd/>
            <a:tailEnd/>
          </a:ln>
        </p:spPr>
        <p:txBody>
          <a:bodyPr>
            <a:spAutoFit/>
          </a:bodyPr>
          <a:lstStyle/>
          <a:p>
            <a:pPr fontAlgn="base">
              <a:spcBef>
                <a:spcPct val="50000"/>
              </a:spcBef>
              <a:spcAft>
                <a:spcPct val="0"/>
              </a:spcAft>
            </a:pPr>
            <a:r>
              <a:rPr lang="en-US" sz="2800" b="1" dirty="0">
                <a:solidFill>
                  <a:srgbClr val="000066"/>
                </a:solidFill>
                <a:latin typeface="Arial" charset="0"/>
                <a:cs typeface="Arial" charset="0"/>
              </a:rPr>
              <a:t>Paleotempestology</a:t>
            </a:r>
          </a:p>
        </p:txBody>
      </p:sp>
    </p:spTree>
    <p:extLst>
      <p:ext uri="{BB962C8B-B14F-4D97-AF65-F5344CB8AC3E}">
        <p14:creationId xmlns:p14="http://schemas.microsoft.com/office/powerpoint/2010/main" val="511946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29648" y="282667"/>
            <a:ext cx="7253302" cy="5885219"/>
          </a:xfrm>
          <a:prstGeom prst="rect">
            <a:avLst/>
          </a:prstGeom>
        </p:spPr>
      </p:pic>
      <p:sp>
        <p:nvSpPr>
          <p:cNvPr id="6" name="Rectangle 5"/>
          <p:cNvSpPr/>
          <p:nvPr/>
        </p:nvSpPr>
        <p:spPr>
          <a:xfrm>
            <a:off x="4249102" y="6360573"/>
            <a:ext cx="3950120" cy="261610"/>
          </a:xfrm>
          <a:prstGeom prst="rect">
            <a:avLst/>
          </a:prstGeom>
        </p:spPr>
        <p:txBody>
          <a:bodyPr wrap="none">
            <a:spAutoFit/>
          </a:bodyPr>
          <a:lstStyle/>
          <a:p>
            <a:r>
              <a:rPr lang="en-US" sz="1100" dirty="0">
                <a:solidFill>
                  <a:srgbClr val="282526"/>
                </a:solidFill>
                <a:latin typeface="Tahoma" panose="020B0604030504040204" pitchFamily="34" charset="0"/>
              </a:rPr>
              <a:t>Jeffrey P. </a:t>
            </a:r>
            <a:r>
              <a:rPr lang="en-US" sz="1100" dirty="0" smtClean="0">
                <a:solidFill>
                  <a:srgbClr val="282526"/>
                </a:solidFill>
                <a:latin typeface="Tahoma" panose="020B0604030504040204" pitchFamily="34" charset="0"/>
              </a:rPr>
              <a:t>Donnelly and Jonathan D. Woodruff, </a:t>
            </a:r>
            <a:r>
              <a:rPr lang="en-US" sz="1100" i="1" dirty="0" smtClean="0">
                <a:solidFill>
                  <a:srgbClr val="282526"/>
                </a:solidFill>
                <a:latin typeface="Tahoma" panose="020B0604030504040204" pitchFamily="34" charset="0"/>
              </a:rPr>
              <a:t>Nature</a:t>
            </a:r>
            <a:r>
              <a:rPr lang="en-US" sz="1100" dirty="0" smtClean="0">
                <a:solidFill>
                  <a:srgbClr val="282526"/>
                </a:solidFill>
                <a:latin typeface="Tahoma" panose="020B0604030504040204" pitchFamily="34" charset="0"/>
              </a:rPr>
              <a:t>, 2007</a:t>
            </a:r>
            <a:endParaRPr lang="en-US" sz="700" baseline="30000" dirty="0">
              <a:solidFill>
                <a:srgbClr val="000000"/>
              </a:solidFill>
              <a:latin typeface="HGPHeiseiKakugothictaiW5" panose="020B0600000000000000" pitchFamily="50" charset="-128"/>
            </a:endParaRPr>
          </a:p>
        </p:txBody>
      </p:sp>
    </p:spTree>
    <p:extLst>
      <p:ext uri="{BB962C8B-B14F-4D97-AF65-F5344CB8AC3E}">
        <p14:creationId xmlns:p14="http://schemas.microsoft.com/office/powerpoint/2010/main" val="9624963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9406" r="4423"/>
          <a:stretch/>
        </p:blipFill>
        <p:spPr>
          <a:xfrm>
            <a:off x="439271" y="420788"/>
            <a:ext cx="8077201" cy="5443996"/>
          </a:xfrm>
          <a:prstGeom prst="rect">
            <a:avLst/>
          </a:prstGeom>
        </p:spPr>
      </p:pic>
      <p:sp>
        <p:nvSpPr>
          <p:cNvPr id="6" name="Rectangle 5"/>
          <p:cNvSpPr/>
          <p:nvPr/>
        </p:nvSpPr>
        <p:spPr>
          <a:xfrm>
            <a:off x="5324867" y="981750"/>
            <a:ext cx="2850011" cy="307777"/>
          </a:xfrm>
          <a:prstGeom prst="rect">
            <a:avLst/>
          </a:prstGeom>
        </p:spPr>
        <p:txBody>
          <a:bodyPr wrap="none">
            <a:spAutoFit/>
          </a:bodyPr>
          <a:lstStyle/>
          <a:p>
            <a:r>
              <a:rPr lang="en-US" sz="1400" dirty="0" smtClean="0">
                <a:solidFill>
                  <a:srgbClr val="282526"/>
                </a:solidFill>
                <a:latin typeface="Tahoma" panose="020B0604030504040204" pitchFamily="34" charset="0"/>
              </a:rPr>
              <a:t>Lane et al., </a:t>
            </a:r>
            <a:r>
              <a:rPr lang="en-US" sz="1400" i="1" dirty="0" smtClean="0">
                <a:solidFill>
                  <a:srgbClr val="282526"/>
                </a:solidFill>
                <a:latin typeface="Tahoma" panose="020B0604030504040204" pitchFamily="34" charset="0"/>
              </a:rPr>
              <a:t>Marine Geology</a:t>
            </a:r>
            <a:r>
              <a:rPr lang="en-US" sz="1400" dirty="0" smtClean="0">
                <a:solidFill>
                  <a:srgbClr val="282526"/>
                </a:solidFill>
                <a:latin typeface="Tahoma" panose="020B0604030504040204" pitchFamily="34" charset="0"/>
              </a:rPr>
              <a:t>, 2011</a:t>
            </a:r>
            <a:endParaRPr lang="en-US" sz="1400" baseline="30000" dirty="0">
              <a:solidFill>
                <a:srgbClr val="000000"/>
              </a:solidFill>
              <a:latin typeface="HGPHeiseiKakugothictaiW5" panose="020B0600000000000000" pitchFamily="50" charset="-128"/>
            </a:endParaRPr>
          </a:p>
        </p:txBody>
      </p:sp>
      <p:sp>
        <p:nvSpPr>
          <p:cNvPr id="3" name="Rectangle 2"/>
          <p:cNvSpPr/>
          <p:nvPr/>
        </p:nvSpPr>
        <p:spPr>
          <a:xfrm>
            <a:off x="986118" y="5963396"/>
            <a:ext cx="7324164" cy="584775"/>
          </a:xfrm>
          <a:prstGeom prst="rect">
            <a:avLst/>
          </a:prstGeom>
        </p:spPr>
        <p:txBody>
          <a:bodyPr wrap="square">
            <a:spAutoFit/>
          </a:bodyPr>
          <a:lstStyle/>
          <a:p>
            <a:pPr marR="1170"/>
            <a:r>
              <a:rPr lang="en-US" sz="1600" dirty="0" smtClean="0">
                <a:solidFill>
                  <a:prstClr val="black"/>
                </a:solidFill>
                <a:latin typeface="Arial" panose="020B0604020202020204" pitchFamily="34" charset="0"/>
                <a:cs typeface="Arial" panose="020B0604020202020204" pitchFamily="34" charset="0"/>
              </a:rPr>
              <a:t>Sediment </a:t>
            </a:r>
            <a:r>
              <a:rPr lang="en-US" sz="1600" dirty="0">
                <a:solidFill>
                  <a:prstClr val="black"/>
                </a:solidFill>
                <a:latin typeface="Arial" panose="020B0604020202020204" pitchFamily="34" charset="0"/>
                <a:cs typeface="Arial" panose="020B0604020202020204" pitchFamily="34" charset="0"/>
              </a:rPr>
              <a:t>record reconstruction from Mullet Pond at Bald Point for the last 4000 </a:t>
            </a:r>
            <a:r>
              <a:rPr lang="en-US" sz="1600" dirty="0" smtClean="0">
                <a:solidFill>
                  <a:prstClr val="black"/>
                </a:solidFill>
                <a:latin typeface="Arial" panose="020B0604020202020204" pitchFamily="34" charset="0"/>
                <a:cs typeface="Arial" panose="020B0604020202020204" pitchFamily="34" charset="0"/>
              </a:rPr>
              <a:t>years. </a:t>
            </a:r>
            <a:r>
              <a:rPr lang="en-US" sz="1600" dirty="0">
                <a:solidFill>
                  <a:prstClr val="black"/>
                </a:solidFill>
                <a:latin typeface="Arial" panose="020B0604020202020204" pitchFamily="34" charset="0"/>
                <a:cs typeface="Arial" panose="020B0604020202020204" pitchFamily="34" charset="0"/>
              </a:rPr>
              <a:t>Recent historical hurricanes attributable to event beds are noted.</a:t>
            </a:r>
          </a:p>
        </p:txBody>
      </p:sp>
      <p:sp>
        <p:nvSpPr>
          <p:cNvPr id="4" name="TextBox 3"/>
          <p:cNvSpPr txBox="1"/>
          <p:nvPr/>
        </p:nvSpPr>
        <p:spPr>
          <a:xfrm>
            <a:off x="2225615" y="181155"/>
            <a:ext cx="4520242" cy="461665"/>
          </a:xfrm>
          <a:prstGeom prst="rect">
            <a:avLst/>
          </a:prstGeom>
          <a:noFill/>
        </p:spPr>
        <p:txBody>
          <a:bodyPr wrap="square" rtlCol="0">
            <a:spAutoFit/>
          </a:bodyPr>
          <a:lstStyle/>
          <a:p>
            <a:pPr algn="ctr"/>
            <a:r>
              <a:rPr lang="en-US" sz="2400" dirty="0" smtClean="0">
                <a:solidFill>
                  <a:srgbClr val="0000FF"/>
                </a:solidFill>
              </a:rPr>
              <a:t>Near Pensacola, Florida</a:t>
            </a:r>
            <a:endParaRPr lang="en-US" sz="2400" dirty="0">
              <a:solidFill>
                <a:srgbClr val="0000FF"/>
              </a:solidFill>
            </a:endParaRPr>
          </a:p>
        </p:txBody>
      </p:sp>
    </p:spTree>
    <p:extLst>
      <p:ext uri="{BB962C8B-B14F-4D97-AF65-F5344CB8AC3E}">
        <p14:creationId xmlns:p14="http://schemas.microsoft.com/office/powerpoint/2010/main" val="2633590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3"/>
          </a:xfrm>
        </p:spPr>
        <p:txBody>
          <a:bodyPr rtlCol="0">
            <a:normAutofit/>
          </a:bodyPr>
          <a:lstStyle/>
          <a:p>
            <a:pPr fontAlgn="auto">
              <a:spcAft>
                <a:spcPts val="0"/>
              </a:spcAft>
              <a:defRPr/>
            </a:pPr>
            <a:r>
              <a:rPr lang="en-US"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Program</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Content Placeholder 3"/>
          <p:cNvSpPr>
            <a:spLocks noGrp="1"/>
          </p:cNvSpPr>
          <p:nvPr>
            <p:ph idx="1"/>
          </p:nvPr>
        </p:nvSpPr>
        <p:spPr>
          <a:xfrm>
            <a:off x="457200" y="1219200"/>
            <a:ext cx="8229600" cy="5029200"/>
          </a:xfrm>
        </p:spPr>
        <p:txBody>
          <a:bodyPr rtlCol="0">
            <a:normAutofit/>
          </a:bodyPr>
          <a:lstStyle/>
          <a:p>
            <a:pPr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Brief overview </a:t>
            </a: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of </a:t>
            </a: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hurricanes and hurricane risk</a:t>
            </a: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marL="0" indent="0"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What have hurricanes been like in the past, and how will they be affected by global warming</a:t>
            </a:r>
            <a:r>
              <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rPr>
              <a:t>?</a:t>
            </a:r>
          </a:p>
          <a:p>
            <a:pPr marL="0" indent="0"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fontAlgn="auto">
              <a:spcAft>
                <a:spcPts val="0"/>
              </a:spcAft>
              <a:buSzPct val="70000"/>
              <a:buBlip>
                <a:blip r:embed="rId2"/>
              </a:buBlip>
              <a:defRPr/>
            </a:pPr>
            <a:r>
              <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rPr>
              <a:t>How should we assess hurricane risk?</a:t>
            </a:r>
          </a:p>
          <a:p>
            <a:pPr marL="0" indent="0"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marL="0" indent="0" fontAlgn="auto">
              <a:spcAft>
                <a:spcPts val="0"/>
              </a:spcAft>
              <a:buSzPct val="70000"/>
              <a:buNone/>
              <a:defRPr/>
            </a:pPr>
            <a:endParaRPr lang="en-US" b="1" dirty="0" smtClean="0">
              <a:solidFill>
                <a:srgbClr val="0033CC"/>
              </a:solidFill>
              <a:effectLst>
                <a:outerShdw blurRad="38100" dist="38100" dir="2700000" algn="tl">
                  <a:srgbClr val="000000">
                    <a:alpha val="43137"/>
                  </a:srgbClr>
                </a:outerShdw>
              </a:effectLst>
              <a:latin typeface="Arial" pitchFamily="34" charset="0"/>
              <a:cs typeface="Arial" pitchFamily="34" charset="0"/>
            </a:endParaRPr>
          </a:p>
          <a:p>
            <a:pPr marL="0" indent="0" fontAlgn="auto">
              <a:spcAft>
                <a:spcPts val="0"/>
              </a:spcAft>
              <a:buSzPct val="70000"/>
              <a:buNone/>
              <a:defRPr/>
            </a:pPr>
            <a:endParaRPr lang="en-US" b="1" dirty="0">
              <a:solidFill>
                <a:srgbClr val="0033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78996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linds(horizont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linds(horizontal)">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Effect transition="in" filter="blinds(horizontal)">
                                      <p:cBhvr>
                                        <p:cTn id="1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0408" y="1676343"/>
            <a:ext cx="7886700" cy="1325563"/>
          </a:xfrm>
        </p:spPr>
        <p:txBody>
          <a:bodyPr/>
          <a:lstStyle/>
          <a:p>
            <a:r>
              <a:rPr lang="en-US" dirty="0" smtClean="0">
                <a:solidFill>
                  <a:srgbClr val="0000FF"/>
                </a:solidFill>
                <a:effectLst>
                  <a:outerShdw blurRad="38100" dist="38100" dir="2700000" algn="tl">
                    <a:srgbClr val="000000">
                      <a:alpha val="43137"/>
                    </a:srgbClr>
                  </a:outerShdw>
                </a:effectLst>
              </a:rPr>
              <a:t>Does Global Warming Affect Hurricanes?</a:t>
            </a:r>
            <a:endParaRPr lang="en-US" dirty="0">
              <a:solidFill>
                <a:srgbClr val="0000FF"/>
              </a:solidFill>
            </a:endParaRPr>
          </a:p>
        </p:txBody>
      </p:sp>
    </p:spTree>
    <p:extLst>
      <p:ext uri="{BB962C8B-B14F-4D97-AF65-F5344CB8AC3E}">
        <p14:creationId xmlns:p14="http://schemas.microsoft.com/office/powerpoint/2010/main" val="91801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33CC"/>
                </a:solidFill>
                <a:effectLst>
                  <a:outerShdw blurRad="38100" dist="38100" dir="2700000" algn="tl">
                    <a:srgbClr val="000000">
                      <a:alpha val="43137"/>
                    </a:srgbClr>
                  </a:outerShdw>
                </a:effectLst>
              </a:rPr>
              <a:t>Svante</a:t>
            </a:r>
            <a:r>
              <a:rPr lang="en-US" sz="4000" dirty="0" smtClean="0">
                <a:solidFill>
                  <a:srgbClr val="0033CC"/>
                </a:solidFill>
                <a:effectLst>
                  <a:outerShdw blurRad="38100" dist="38100" dir="2700000" algn="tl">
                    <a:srgbClr val="000000">
                      <a:alpha val="43137"/>
                    </a:srgbClr>
                  </a:outerShdw>
                </a:effectLst>
              </a:rPr>
              <a:t> Arrhenius, 1859-1927</a:t>
            </a:r>
            <a:endParaRPr lang="en-US" sz="4000" dirty="0">
              <a:solidFill>
                <a:srgbClr val="0033CC"/>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938992"/>
          </a:xfrm>
          <a:prstGeom prst="rect">
            <a:avLst/>
          </a:prstGeom>
          <a:noFill/>
        </p:spPr>
        <p:txBody>
          <a:bodyPr wrap="square" rtlCol="0">
            <a:spAutoFit/>
          </a:bodyPr>
          <a:lstStyle/>
          <a:p>
            <a:r>
              <a:rPr lang="en-US" sz="2400" i="1" dirty="0" smtClean="0">
                <a:solidFill>
                  <a:srgbClr val="0033CC"/>
                </a:solidFill>
              </a:rPr>
              <a:t>“Any doubling of the percentage of carbon dioxide in the air would raise the temperature of the earth's surface by 4°; and if the carbon dioxide were increased fourfold, the temperature would rise by 8°.” </a:t>
            </a:r>
            <a:r>
              <a:rPr lang="en-US" sz="2400" dirty="0" smtClean="0">
                <a:solidFill>
                  <a:prstClr val="black"/>
                </a:solidFill>
              </a:rPr>
              <a:t>– </a:t>
            </a:r>
            <a:r>
              <a:rPr lang="en-US" sz="2400" i="1" dirty="0" err="1" smtClean="0">
                <a:solidFill>
                  <a:prstClr val="black"/>
                </a:solidFill>
              </a:rPr>
              <a:t>Världarnas</a:t>
            </a:r>
            <a:r>
              <a:rPr lang="en-US" sz="2400" i="1" dirty="0" smtClean="0">
                <a:solidFill>
                  <a:prstClr val="black"/>
                </a:solidFill>
              </a:rPr>
              <a:t> </a:t>
            </a:r>
            <a:r>
              <a:rPr lang="en-US" sz="2400" i="1" dirty="0" err="1" smtClean="0">
                <a:solidFill>
                  <a:prstClr val="black"/>
                </a:solidFill>
              </a:rPr>
              <a:t>utveckling</a:t>
            </a:r>
            <a:r>
              <a:rPr lang="en-US" sz="2400" i="1" dirty="0" smtClean="0">
                <a:solidFill>
                  <a:prstClr val="black"/>
                </a:solidFill>
              </a:rPr>
              <a:t> (</a:t>
            </a:r>
            <a:r>
              <a:rPr lang="en-US" sz="2400" dirty="0" smtClean="0">
                <a:solidFill>
                  <a:prstClr val="black"/>
                </a:solidFill>
              </a:rPr>
              <a:t>Worlds in the Making), 1906</a:t>
            </a:r>
            <a:endParaRPr lang="en-US" sz="2400" dirty="0">
              <a:solidFill>
                <a:srgbClr val="002060"/>
              </a:solidFill>
            </a:endParaRPr>
          </a:p>
        </p:txBody>
      </p:sp>
    </p:spTree>
    <p:extLst>
      <p:ext uri="{BB962C8B-B14F-4D97-AF65-F5344CB8AC3E}">
        <p14:creationId xmlns:p14="http://schemas.microsoft.com/office/powerpoint/2010/main" val="12250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114" y="555802"/>
            <a:ext cx="7780000" cy="5810493"/>
          </a:xfrm>
          <a:prstGeom prst="rect">
            <a:avLst/>
          </a:prstGeom>
        </p:spPr>
      </p:pic>
    </p:spTree>
    <p:extLst>
      <p:ext uri="{BB962C8B-B14F-4D97-AF65-F5344CB8AC3E}">
        <p14:creationId xmlns:p14="http://schemas.microsoft.com/office/powerpoint/2010/main" val="4289838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GlobalT\CO2_versus_T.png"/>
          <p:cNvPicPr>
            <a:picLocks noChangeAspect="1" noChangeArrowheads="1"/>
          </p:cNvPicPr>
          <p:nvPr/>
        </p:nvPicPr>
        <p:blipFill>
          <a:blip r:embed="rId2" cstate="print"/>
          <a:srcRect/>
          <a:stretch>
            <a:fillRect/>
          </a:stretch>
        </p:blipFill>
        <p:spPr bwMode="auto">
          <a:xfrm>
            <a:off x="712334" y="533400"/>
            <a:ext cx="7819293" cy="5867399"/>
          </a:xfrm>
          <a:prstGeom prst="rect">
            <a:avLst/>
          </a:prstGeom>
          <a:noFill/>
        </p:spPr>
      </p:pic>
    </p:spTree>
    <p:extLst>
      <p:ext uri="{BB962C8B-B14F-4D97-AF65-F5344CB8AC3E}">
        <p14:creationId xmlns:p14="http://schemas.microsoft.com/office/powerpoint/2010/main" val="34832901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0408" y="1676343"/>
            <a:ext cx="7886700" cy="1325563"/>
          </a:xfrm>
        </p:spPr>
        <p:txBody>
          <a:bodyPr/>
          <a:lstStyle/>
          <a:p>
            <a:r>
              <a:rPr lang="en-US" dirty="0" smtClean="0">
                <a:solidFill>
                  <a:srgbClr val="0000FF"/>
                </a:solidFill>
                <a:effectLst>
                  <a:outerShdw blurRad="38100" dist="38100" dir="2700000" algn="tl">
                    <a:srgbClr val="000000">
                      <a:alpha val="43137"/>
                    </a:srgbClr>
                  </a:outerShdw>
                </a:effectLst>
              </a:rPr>
              <a:t>Hurricane Potential Intensity:  What is </a:t>
            </a:r>
            <a:r>
              <a:rPr lang="en-US" dirty="0">
                <a:solidFill>
                  <a:srgbClr val="0000FF"/>
                </a:solidFill>
                <a:effectLst>
                  <a:outerShdw blurRad="38100" dist="38100" dir="2700000" algn="tl">
                    <a:srgbClr val="000000">
                      <a:alpha val="43137"/>
                    </a:srgbClr>
                  </a:outerShdw>
                </a:effectLst>
              </a:rPr>
              <a:t>i</a:t>
            </a:r>
            <a:r>
              <a:rPr lang="en-US" dirty="0" smtClean="0">
                <a:solidFill>
                  <a:srgbClr val="0000FF"/>
                </a:solidFill>
                <a:effectLst>
                  <a:outerShdw blurRad="38100" dist="38100" dir="2700000" algn="tl">
                    <a:srgbClr val="000000">
                      <a:alpha val="43137"/>
                    </a:srgbClr>
                  </a:outerShdw>
                </a:effectLst>
              </a:rPr>
              <a:t>t and How will it </a:t>
            </a:r>
            <a:r>
              <a:rPr lang="en-US" dirty="0" smtClean="0">
                <a:solidFill>
                  <a:srgbClr val="0000FF"/>
                </a:solidFill>
                <a:effectLst>
                  <a:outerShdw blurRad="38100" dist="38100" dir="2700000" algn="tl">
                    <a:srgbClr val="000000">
                      <a:alpha val="43137"/>
                    </a:srgbClr>
                  </a:outerShdw>
                </a:effectLst>
              </a:rPr>
              <a:t>Change with Climate?</a:t>
            </a:r>
            <a:endParaRPr lang="en-US" dirty="0">
              <a:solidFill>
                <a:srgbClr val="0000FF"/>
              </a:solidFill>
            </a:endParaRPr>
          </a:p>
        </p:txBody>
      </p:sp>
    </p:spTree>
    <p:extLst>
      <p:ext uri="{BB962C8B-B14F-4D97-AF65-F5344CB8AC3E}">
        <p14:creationId xmlns:p14="http://schemas.microsoft.com/office/powerpoint/2010/main" val="37268566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0408" y="1676343"/>
            <a:ext cx="7928754" cy="2541974"/>
          </a:xfrm>
        </p:spPr>
        <p:txBody>
          <a:bodyPr>
            <a:normAutofit/>
          </a:bodyPr>
          <a:lstStyle/>
          <a:p>
            <a:r>
              <a:rPr lang="en-US" dirty="0" smtClean="0">
                <a:solidFill>
                  <a:srgbClr val="0000FF"/>
                </a:solidFill>
                <a:effectLst>
                  <a:outerShdw blurRad="38100" dist="38100" dir="2700000" algn="tl">
                    <a:srgbClr val="000000">
                      <a:alpha val="43137"/>
                    </a:srgbClr>
                  </a:outerShdw>
                </a:effectLst>
              </a:rPr>
              <a:t>Hurricane Potential Intensity:</a:t>
            </a:r>
            <a:br>
              <a:rPr lang="en-US" dirty="0" smtClean="0">
                <a:solidFill>
                  <a:srgbClr val="0000FF"/>
                </a:solidFill>
                <a:effectLst>
                  <a:outerShdw blurRad="38100" dist="38100" dir="2700000" algn="tl">
                    <a:srgbClr val="000000">
                      <a:alpha val="43137"/>
                    </a:srgbClr>
                  </a:outerShdw>
                </a:effectLst>
              </a:rPr>
            </a:br>
            <a:r>
              <a:rPr lang="en-US" dirty="0" smtClean="0">
                <a:solidFill>
                  <a:srgbClr val="0000FF"/>
                </a:solidFill>
                <a:effectLst>
                  <a:outerShdw blurRad="38100" dist="38100" dir="2700000" algn="tl">
                    <a:srgbClr val="000000">
                      <a:alpha val="43137"/>
                    </a:srgbClr>
                  </a:outerShdw>
                </a:effectLst>
              </a:rPr>
              <a:t>Maximum Sustainable Wind Speed for a given Sea Surface Temperature and Atmospheric Temperature Profile</a:t>
            </a:r>
            <a:endParaRPr lang="en-US" dirty="0">
              <a:solidFill>
                <a:srgbClr val="0000FF"/>
              </a:solidFill>
            </a:endParaRPr>
          </a:p>
        </p:txBody>
      </p:sp>
    </p:spTree>
    <p:extLst>
      <p:ext uri="{BB962C8B-B14F-4D97-AF65-F5344CB8AC3E}">
        <p14:creationId xmlns:p14="http://schemas.microsoft.com/office/powerpoint/2010/main" val="25101522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cstate="print"/>
          <a:srcRect l="8392" r="10912"/>
          <a:stretch>
            <a:fillRect/>
          </a:stretch>
        </p:blipFill>
        <p:spPr bwMode="auto">
          <a:xfrm>
            <a:off x="533400" y="762000"/>
            <a:ext cx="7654925" cy="5916613"/>
          </a:xfrm>
          <a:prstGeom prst="rect">
            <a:avLst/>
          </a:prstGeom>
          <a:noFill/>
          <a:ln w="9525">
            <a:noFill/>
            <a:miter lim="800000"/>
            <a:headEnd/>
            <a:tailEnd/>
          </a:ln>
        </p:spPr>
      </p:pic>
      <p:sp>
        <p:nvSpPr>
          <p:cNvPr id="5" name="TextBox 4"/>
          <p:cNvSpPr txBox="1"/>
          <p:nvPr/>
        </p:nvSpPr>
        <p:spPr>
          <a:xfrm>
            <a:off x="1219200" y="381000"/>
            <a:ext cx="7239000" cy="523875"/>
          </a:xfrm>
          <a:prstGeom prst="rect">
            <a:avLst/>
          </a:prstGeom>
          <a:noFill/>
        </p:spPr>
        <p:txBody>
          <a:bodyPr>
            <a:spAutoFit/>
          </a:bodyPr>
          <a:lstStyle/>
          <a:p>
            <a:pPr fontAlgn="base">
              <a:spcBef>
                <a:spcPct val="0"/>
              </a:spcBef>
              <a:spcAft>
                <a:spcPct val="0"/>
              </a:spcAft>
              <a:defRPr/>
            </a:pPr>
            <a:r>
              <a:rPr lang="en-US" sz="2800" dirty="0">
                <a:solidFill>
                  <a:srgbClr val="0033CC"/>
                </a:solidFill>
                <a:effectLst>
                  <a:outerShdw blurRad="38100" dist="38100" dir="2700000" algn="tl">
                    <a:srgbClr val="000000">
                      <a:alpha val="43137"/>
                    </a:srgbClr>
                  </a:outerShdw>
                </a:effectLst>
                <a:latin typeface="Arial" charset="0"/>
                <a:cs typeface="Arial" charset="0"/>
              </a:rPr>
              <a:t>Annual Maximum Potential Intensity (m/s)</a:t>
            </a:r>
          </a:p>
        </p:txBody>
      </p:sp>
    </p:spTree>
    <p:extLst>
      <p:ext uri="{BB962C8B-B14F-4D97-AF65-F5344CB8AC3E}">
        <p14:creationId xmlns:p14="http://schemas.microsoft.com/office/powerpoint/2010/main" val="23048867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324" y="319177"/>
            <a:ext cx="7931770" cy="707886"/>
          </a:xfrm>
          <a:prstGeom prst="rect">
            <a:avLst/>
          </a:prstGeom>
          <a:noFill/>
        </p:spPr>
        <p:txBody>
          <a:bodyPr wrap="square" rtlCol="0">
            <a:spAutoFit/>
          </a:bodyPr>
          <a:lstStyle/>
          <a:p>
            <a:pPr algn="ctr"/>
            <a:r>
              <a:rPr lang="en-US" sz="2000" dirty="0" smtClean="0">
                <a:solidFill>
                  <a:srgbClr val="0000FF"/>
                </a:solidFill>
                <a:latin typeface="Arial" panose="020B0604020202020204" pitchFamily="34" charset="0"/>
                <a:cs typeface="Arial" panose="020B0604020202020204" pitchFamily="34" charset="0"/>
              </a:rPr>
              <a:t>Trends in Thermodynamic Potential for Hurricanes, 1980-2010</a:t>
            </a:r>
          </a:p>
          <a:p>
            <a:pPr algn="ctr"/>
            <a:r>
              <a:rPr lang="en-US" sz="2000" dirty="0" smtClean="0">
                <a:solidFill>
                  <a:srgbClr val="0000FF"/>
                </a:solidFill>
                <a:latin typeface="Arial" panose="020B0604020202020204" pitchFamily="34" charset="0"/>
                <a:cs typeface="Arial" panose="020B0604020202020204" pitchFamily="34" charset="0"/>
              </a:rPr>
              <a:t>(NCAR/NCEP Reanalysis)</a:t>
            </a:r>
          </a:p>
        </p:txBody>
      </p:sp>
      <p:sp>
        <p:nvSpPr>
          <p:cNvPr id="5" name="TextBox 4"/>
          <p:cNvSpPr txBox="1"/>
          <p:nvPr/>
        </p:nvSpPr>
        <p:spPr>
          <a:xfrm>
            <a:off x="7332740" y="1445356"/>
            <a:ext cx="1724708" cy="369332"/>
          </a:xfrm>
          <a:prstGeom prst="rect">
            <a:avLst/>
          </a:prstGeom>
          <a:noFill/>
        </p:spPr>
        <p:txBody>
          <a:bodyPr wrap="square" rtlCol="0">
            <a:spAutoFit/>
          </a:bodyPr>
          <a:lstStyle/>
          <a:p>
            <a:r>
              <a:rPr lang="en-US" dirty="0">
                <a:solidFill>
                  <a:prstClr val="black"/>
                </a:solidFill>
              </a:rPr>
              <a:t>m</a:t>
            </a:r>
            <a:r>
              <a:rPr lang="en-US" dirty="0" smtClean="0">
                <a:solidFill>
                  <a:prstClr val="black"/>
                </a:solidFill>
              </a:rPr>
              <a:t>s</a:t>
            </a:r>
            <a:r>
              <a:rPr lang="en-US" baseline="30000" dirty="0" smtClean="0">
                <a:solidFill>
                  <a:prstClr val="black"/>
                </a:solidFill>
              </a:rPr>
              <a:t>-1</a:t>
            </a:r>
            <a:r>
              <a:rPr lang="en-US" dirty="0" smtClean="0">
                <a:solidFill>
                  <a:prstClr val="black"/>
                </a:solidFill>
              </a:rPr>
              <a:t>decade</a:t>
            </a:r>
            <a:r>
              <a:rPr lang="en-US" baseline="30000" dirty="0" smtClean="0">
                <a:solidFill>
                  <a:prstClr val="black"/>
                </a:solidFill>
              </a:rPr>
              <a:t>-1</a:t>
            </a:r>
            <a:endParaRPr lang="en-US" baseline="30000" dirty="0">
              <a:solidFill>
                <a:prstClr val="black"/>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814" t="19381" r="7327" b="20710"/>
          <a:stretch/>
        </p:blipFill>
        <p:spPr>
          <a:xfrm>
            <a:off x="263324" y="1794039"/>
            <a:ext cx="8537702" cy="4343743"/>
          </a:xfrm>
          <a:prstGeom prst="rect">
            <a:avLst/>
          </a:prstGeom>
        </p:spPr>
      </p:pic>
    </p:spTree>
    <p:extLst>
      <p:ext uri="{BB962C8B-B14F-4D97-AF65-F5344CB8AC3E}">
        <p14:creationId xmlns:p14="http://schemas.microsoft.com/office/powerpoint/2010/main" val="1232085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86411"/>
          </a:xfrm>
        </p:spPr>
        <p:txBody>
          <a:bodyPr/>
          <a:lstStyle/>
          <a:p>
            <a:r>
              <a:rPr lang="en-US" sz="2800" dirty="0" smtClean="0">
                <a:solidFill>
                  <a:srgbClr val="0000FF"/>
                </a:solidFill>
              </a:rPr>
              <a:t>Projected Trend, 2006-2100: GFDL model </a:t>
            </a:r>
            <a:br>
              <a:rPr lang="en-US" sz="2800" dirty="0" smtClean="0">
                <a:solidFill>
                  <a:srgbClr val="0000FF"/>
                </a:solidFill>
              </a:rPr>
            </a:br>
            <a:r>
              <a:rPr lang="en-US" sz="2800" dirty="0" smtClean="0">
                <a:solidFill>
                  <a:srgbClr val="0000FF"/>
                </a:solidFill>
              </a:rPr>
              <a:t>RCP 8.5 </a:t>
            </a:r>
            <a:endParaRPr lang="en-US" sz="2800" dirty="0">
              <a:solidFill>
                <a:srgbClr val="0000FF"/>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23" t="17340" r="6501" b="20881"/>
          <a:stretch/>
        </p:blipFill>
        <p:spPr>
          <a:xfrm>
            <a:off x="402194" y="1531620"/>
            <a:ext cx="8284606" cy="4511040"/>
          </a:xfrm>
          <a:prstGeom prst="rect">
            <a:avLst/>
          </a:prstGeom>
        </p:spPr>
      </p:pic>
      <p:sp>
        <p:nvSpPr>
          <p:cNvPr id="5" name="TextBox 4"/>
          <p:cNvSpPr txBox="1"/>
          <p:nvPr/>
        </p:nvSpPr>
        <p:spPr>
          <a:xfrm>
            <a:off x="7264016" y="1531620"/>
            <a:ext cx="1724708" cy="369332"/>
          </a:xfrm>
          <a:prstGeom prst="rect">
            <a:avLst/>
          </a:prstGeom>
          <a:noFill/>
        </p:spPr>
        <p:txBody>
          <a:bodyPr wrap="square" rtlCol="0">
            <a:spAutoFit/>
          </a:bodyPr>
          <a:lstStyle/>
          <a:p>
            <a:r>
              <a:rPr lang="en-US" dirty="0">
                <a:solidFill>
                  <a:srgbClr val="000000"/>
                </a:solidFill>
              </a:rPr>
              <a:t>m</a:t>
            </a:r>
            <a:r>
              <a:rPr lang="en-US" dirty="0" smtClean="0">
                <a:solidFill>
                  <a:srgbClr val="000000"/>
                </a:solidFill>
              </a:rPr>
              <a:t>s</a:t>
            </a:r>
            <a:r>
              <a:rPr lang="en-US" baseline="30000" dirty="0" smtClean="0">
                <a:solidFill>
                  <a:srgbClr val="000000"/>
                </a:solidFill>
              </a:rPr>
              <a:t>-1</a:t>
            </a:r>
            <a:r>
              <a:rPr lang="en-US" dirty="0" smtClean="0">
                <a:solidFill>
                  <a:srgbClr val="000000"/>
                </a:solidFill>
              </a:rPr>
              <a:t>decade</a:t>
            </a:r>
            <a:r>
              <a:rPr lang="en-US" baseline="30000" dirty="0" smtClean="0">
                <a:solidFill>
                  <a:srgbClr val="000000"/>
                </a:solidFill>
              </a:rPr>
              <a:t>-1</a:t>
            </a:r>
            <a:endParaRPr lang="en-US" baseline="30000" dirty="0">
              <a:solidFill>
                <a:srgbClr val="000000"/>
              </a:solidFill>
            </a:endParaRPr>
          </a:p>
        </p:txBody>
      </p:sp>
    </p:spTree>
    <p:extLst>
      <p:ext uri="{BB962C8B-B14F-4D97-AF65-F5344CB8AC3E}">
        <p14:creationId xmlns:p14="http://schemas.microsoft.com/office/powerpoint/2010/main" val="15010703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0374" y="86726"/>
            <a:ext cx="6255867" cy="6606451"/>
          </a:xfrm>
          <a:prstGeom prst="rect">
            <a:avLst/>
          </a:prstGeom>
        </p:spPr>
      </p:pic>
      <p:sp>
        <p:nvSpPr>
          <p:cNvPr id="3" name="TextBox 2"/>
          <p:cNvSpPr txBox="1"/>
          <p:nvPr/>
        </p:nvSpPr>
        <p:spPr>
          <a:xfrm>
            <a:off x="6081623" y="1233577"/>
            <a:ext cx="2915728" cy="1477328"/>
          </a:xfrm>
          <a:prstGeom prst="rect">
            <a:avLst/>
          </a:prstGeom>
          <a:noFill/>
        </p:spPr>
        <p:txBody>
          <a:bodyPr wrap="square" rtlCol="0">
            <a:spAutoFit/>
          </a:bodyPr>
          <a:lstStyle/>
          <a:p>
            <a:r>
              <a:rPr lang="en-US" dirty="0" smtClean="0">
                <a:solidFill>
                  <a:prstClr val="black"/>
                </a:solidFill>
              </a:rPr>
              <a:t>Time series of the latitudes at which tropical cyclones reach maximum intensity.</a:t>
            </a:r>
          </a:p>
          <a:p>
            <a:endParaRPr lang="en-US" dirty="0">
              <a:solidFill>
                <a:prstClr val="black"/>
              </a:solidFill>
            </a:endParaRPr>
          </a:p>
          <a:p>
            <a:r>
              <a:rPr lang="en-US" dirty="0" smtClean="0">
                <a:solidFill>
                  <a:prstClr val="black"/>
                </a:solidFill>
              </a:rPr>
              <a:t>From </a:t>
            </a:r>
            <a:r>
              <a:rPr lang="en-US" i="1" dirty="0" err="1" smtClean="0">
                <a:solidFill>
                  <a:prstClr val="black"/>
                </a:solidFill>
              </a:rPr>
              <a:t>Kossin</a:t>
            </a:r>
            <a:r>
              <a:rPr lang="en-US" i="1" dirty="0" smtClean="0">
                <a:solidFill>
                  <a:prstClr val="black"/>
                </a:solidFill>
              </a:rPr>
              <a:t> et al. (2014)</a:t>
            </a:r>
            <a:endParaRPr lang="en-US" i="1" dirty="0">
              <a:solidFill>
                <a:prstClr val="black"/>
              </a:solidFill>
            </a:endParaRPr>
          </a:p>
        </p:txBody>
      </p:sp>
    </p:spTree>
    <p:extLst>
      <p:ext uri="{BB962C8B-B14F-4D97-AF65-F5344CB8AC3E}">
        <p14:creationId xmlns:p14="http://schemas.microsoft.com/office/powerpoint/2010/main" val="3503820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76400"/>
            <a:ext cx="8229600" cy="1143000"/>
          </a:xfrm>
        </p:spPr>
        <p:txBody>
          <a:bodyPr/>
          <a:lstStyle/>
          <a:p>
            <a:r>
              <a:rPr lang="en-US" dirty="0" smtClean="0"/>
              <a:t>Tropical Cyclone Climatology</a:t>
            </a:r>
            <a:endParaRPr lang="en-US" dirty="0"/>
          </a:p>
        </p:txBody>
      </p:sp>
    </p:spTree>
    <p:extLst>
      <p:ext uri="{BB962C8B-B14F-4D97-AF65-F5344CB8AC3E}">
        <p14:creationId xmlns:p14="http://schemas.microsoft.com/office/powerpoint/2010/main" val="2041685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680408" y="1676343"/>
            <a:ext cx="7886700" cy="1325563"/>
          </a:xfrm>
        </p:spPr>
        <p:txBody>
          <a:bodyPr/>
          <a:lstStyle/>
          <a:p>
            <a:r>
              <a:rPr lang="en-US" dirty="0" smtClean="0">
                <a:solidFill>
                  <a:srgbClr val="0000FF"/>
                </a:solidFill>
                <a:effectLst>
                  <a:outerShdw blurRad="38100" dist="38100" dir="2700000" algn="tl">
                    <a:srgbClr val="000000">
                      <a:alpha val="43137"/>
                    </a:srgbClr>
                  </a:outerShdw>
                </a:effectLst>
              </a:rPr>
              <a:t>Assessments of Present and Future </a:t>
            </a:r>
            <a:r>
              <a:rPr lang="en-US" dirty="0" smtClean="0">
                <a:solidFill>
                  <a:srgbClr val="0000FF"/>
                </a:solidFill>
                <a:effectLst>
                  <a:outerShdw blurRad="38100" dist="38100" dir="2700000" algn="tl">
                    <a:srgbClr val="000000">
                      <a:alpha val="43137"/>
                    </a:srgbClr>
                  </a:outerShdw>
                </a:effectLst>
              </a:rPr>
              <a:t>Hurricane Risk</a:t>
            </a:r>
            <a:endParaRPr lang="en-US" dirty="0">
              <a:solidFill>
                <a:srgbClr val="0000FF"/>
              </a:solidFill>
            </a:endParaRPr>
          </a:p>
        </p:txBody>
      </p:sp>
    </p:spTree>
    <p:extLst>
      <p:ext uri="{BB962C8B-B14F-4D97-AF65-F5344CB8AC3E}">
        <p14:creationId xmlns:p14="http://schemas.microsoft.com/office/powerpoint/2010/main" val="3385081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8195" name="Picture 3" descr="hurr_damage_cat"/>
          <p:cNvPicPr>
            <a:picLocks noChangeAspect="1" noChangeArrowheads="1"/>
          </p:cNvPicPr>
          <p:nvPr/>
        </p:nvPicPr>
        <p:blipFill>
          <a:blip r:embed="rId4" cstate="print"/>
          <a:srcRect t="5711"/>
          <a:stretch>
            <a:fillRect/>
          </a:stretch>
        </p:blipFill>
        <p:spPr bwMode="auto">
          <a:xfrm>
            <a:off x="609600" y="974725"/>
            <a:ext cx="8077200" cy="5713413"/>
          </a:xfrm>
          <a:prstGeom prst="rect">
            <a:avLst/>
          </a:prstGeom>
          <a:noFill/>
          <a:ln w="9525">
            <a:noFill/>
            <a:miter lim="800000"/>
            <a:headEnd/>
            <a:tailEnd/>
          </a:ln>
        </p:spPr>
      </p:pic>
      <p:sp>
        <p:nvSpPr>
          <p:cNvPr id="14340" name="Text Box 4"/>
          <p:cNvSpPr txBox="1">
            <a:spLocks noChangeArrowheads="1"/>
          </p:cNvSpPr>
          <p:nvPr/>
        </p:nvSpPr>
        <p:spPr bwMode="auto">
          <a:xfrm>
            <a:off x="685800" y="0"/>
            <a:ext cx="8001000" cy="946150"/>
          </a:xfrm>
          <a:prstGeom prst="rect">
            <a:avLst/>
          </a:prstGeom>
          <a:noFill/>
          <a:ln w="9525">
            <a:noFill/>
            <a:miter lim="800000"/>
            <a:headEnd/>
            <a:tailEnd/>
          </a:ln>
        </p:spPr>
        <p:txBody>
          <a:bodyPr>
            <a:spAutoFit/>
          </a:bodyPr>
          <a:lstStyle/>
          <a:p>
            <a:pPr algn="ctr">
              <a:spcBef>
                <a:spcPct val="50000"/>
              </a:spcBef>
              <a:defRPr/>
            </a:pPr>
            <a:r>
              <a:rPr lang="en-US" sz="2800" dirty="0">
                <a:solidFill>
                  <a:srgbClr val="FFFF66"/>
                </a:solidFill>
                <a:effectLst>
                  <a:outerShdw blurRad="38100" dist="38100" dir="2700000" algn="tl">
                    <a:srgbClr val="000000">
                      <a:alpha val="43137"/>
                    </a:srgbClr>
                  </a:outerShdw>
                </a:effectLst>
              </a:rPr>
              <a:t>U.S. Hurricane Damage, 1900-2004</a:t>
            </a:r>
            <a:r>
              <a:rPr lang="en-US" sz="2800" dirty="0" smtClean="0">
                <a:solidFill>
                  <a:srgbClr val="FFFF66"/>
                </a:solidFill>
                <a:effectLst>
                  <a:outerShdw blurRad="38100" dist="38100" dir="2700000" algn="tl">
                    <a:srgbClr val="000000">
                      <a:alpha val="43137"/>
                    </a:srgbClr>
                  </a:outerShdw>
                </a:effectLst>
              </a:rPr>
              <a:t>, Adjusted </a:t>
            </a:r>
            <a:r>
              <a:rPr lang="en-US" sz="2800" dirty="0">
                <a:solidFill>
                  <a:srgbClr val="FFFF66"/>
                </a:solidFill>
                <a:effectLst>
                  <a:outerShdw blurRad="38100" dist="38100" dir="2700000" algn="tl">
                    <a:srgbClr val="000000">
                      <a:alpha val="43137"/>
                    </a:srgbClr>
                  </a:outerShdw>
                </a:effectLst>
              </a:rPr>
              <a:t>for Inflation, Wealth, and </a:t>
            </a:r>
            <a:r>
              <a:rPr lang="en-US" sz="2800" dirty="0" smtClean="0">
                <a:solidFill>
                  <a:srgbClr val="FFFF66"/>
                </a:solidFill>
                <a:effectLst>
                  <a:outerShdw blurRad="38100" dist="38100" dir="2700000" algn="tl">
                    <a:srgbClr val="000000">
                      <a:alpha val="43137"/>
                    </a:srgbClr>
                  </a:outerShdw>
                </a:effectLst>
              </a:rPr>
              <a:t>Population</a:t>
            </a:r>
            <a:endParaRPr lang="en-US" sz="2800" dirty="0">
              <a:solidFill>
                <a:srgbClr val="FFFF6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75410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descr="iss007e14908"/>
          <p:cNvPicPr>
            <a:picLocks noChangeAspect="1" noChangeArrowheads="1"/>
          </p:cNvPicPr>
          <p:nvPr/>
        </p:nvPicPr>
        <p:blipFill>
          <a:blip r:embed="rId3" cstate="print">
            <a:lum bright="36000" contrast="-54000"/>
          </a:blip>
          <a:srcRect b="4210"/>
          <a:stretch>
            <a:fillRect/>
          </a:stretch>
        </p:blipFill>
        <p:spPr bwMode="auto">
          <a:xfrm>
            <a:off x="0" y="0"/>
            <a:ext cx="9144000" cy="6858000"/>
          </a:xfrm>
          <a:prstGeom prst="rect">
            <a:avLst/>
          </a:prstGeom>
          <a:noFill/>
          <a:ln w="9525">
            <a:noFill/>
            <a:miter lim="800000"/>
            <a:headEnd/>
            <a:tailEnd/>
          </a:ln>
        </p:spPr>
      </p:pic>
      <p:pic>
        <p:nvPicPr>
          <p:cNvPr id="12291" name="Picture 9" descr="hurr_num_cat"/>
          <p:cNvPicPr>
            <a:picLocks noChangeAspect="1" noChangeArrowheads="1"/>
          </p:cNvPicPr>
          <p:nvPr/>
        </p:nvPicPr>
        <p:blipFill>
          <a:blip r:embed="rId4" cstate="print"/>
          <a:srcRect t="5711"/>
          <a:stretch>
            <a:fillRect/>
          </a:stretch>
        </p:blipFill>
        <p:spPr bwMode="auto">
          <a:xfrm>
            <a:off x="609600" y="1146175"/>
            <a:ext cx="8077200" cy="5711825"/>
          </a:xfrm>
          <a:prstGeom prst="rect">
            <a:avLst/>
          </a:prstGeom>
          <a:noFill/>
          <a:ln w="9525">
            <a:noFill/>
            <a:miter lim="800000"/>
            <a:headEnd/>
            <a:tailEnd/>
          </a:ln>
        </p:spPr>
      </p:pic>
      <p:sp>
        <p:nvSpPr>
          <p:cNvPr id="12292" name="Text Box 10"/>
          <p:cNvSpPr txBox="1">
            <a:spLocks noChangeArrowheads="1"/>
          </p:cNvSpPr>
          <p:nvPr/>
        </p:nvSpPr>
        <p:spPr bwMode="auto">
          <a:xfrm>
            <a:off x="685800" y="152400"/>
            <a:ext cx="8001000" cy="461665"/>
          </a:xfrm>
          <a:prstGeom prst="rect">
            <a:avLst/>
          </a:prstGeom>
          <a:noFill/>
          <a:ln w="9525">
            <a:noFill/>
            <a:miter lim="800000"/>
            <a:headEnd/>
            <a:tailEnd/>
          </a:ln>
        </p:spPr>
        <p:txBody>
          <a:bodyPr>
            <a:spAutoFit/>
          </a:bodyPr>
          <a:lstStyle/>
          <a:p>
            <a:pPr algn="ctr">
              <a:spcBef>
                <a:spcPct val="50000"/>
              </a:spcBef>
            </a:pPr>
            <a:r>
              <a:rPr lang="en-US" sz="2400" dirty="0">
                <a:solidFill>
                  <a:srgbClr val="FFFF66"/>
                </a:solidFill>
                <a:effectLst>
                  <a:outerShdw blurRad="38100" dist="38100" dir="2700000" algn="tl">
                    <a:srgbClr val="000000">
                      <a:alpha val="43137"/>
                    </a:srgbClr>
                  </a:outerShdw>
                </a:effectLst>
              </a:rPr>
              <a:t>Total Number of Landfall Events, by Category, 1870-2004</a:t>
            </a:r>
          </a:p>
        </p:txBody>
      </p:sp>
    </p:spTree>
    <p:extLst>
      <p:ext uri="{BB962C8B-B14F-4D97-AF65-F5344CB8AC3E}">
        <p14:creationId xmlns:p14="http://schemas.microsoft.com/office/powerpoint/2010/main" val="30551073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p:cNvSpPr>
            <a:spLocks noGrp="1" noChangeArrowheads="1"/>
          </p:cNvSpPr>
          <p:nvPr>
            <p:ph type="title"/>
          </p:nvPr>
        </p:nvSpPr>
        <p:spPr>
          <a:xfrm>
            <a:off x="457200" y="0"/>
            <a:ext cx="8229600" cy="1143000"/>
          </a:xfrm>
        </p:spPr>
        <p:txBody>
          <a:bodyPr>
            <a:normAutofit/>
          </a:bodyPr>
          <a:lstStyle/>
          <a:p>
            <a:pPr>
              <a:defRPr/>
            </a:pPr>
            <a:r>
              <a:rPr lang="en-US" sz="3000" b="1"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Limitations of a strictly statistical approach to hurricane risk assessment</a:t>
            </a:r>
            <a:endParaRPr lang="en-US" sz="3000" b="1" dirty="0">
              <a:solidFill>
                <a:srgbClr val="0F2AB1"/>
              </a:solidFill>
              <a:effectLst>
                <a:outerShdw blurRad="38100" dist="38100" dir="2700000" algn="tl">
                  <a:srgbClr val="C0C0C0"/>
                </a:outerShdw>
              </a:effectLst>
              <a:latin typeface="Arial" pitchFamily="34" charset="0"/>
              <a:cs typeface="Arial" pitchFamily="34" charset="0"/>
            </a:endParaRPr>
          </a:p>
        </p:txBody>
      </p:sp>
      <p:sp>
        <p:nvSpPr>
          <p:cNvPr id="164869" name="Rectangle 5"/>
          <p:cNvSpPr>
            <a:spLocks noGrp="1" noChangeArrowheads="1"/>
          </p:cNvSpPr>
          <p:nvPr>
            <p:ph type="body" sz="half" idx="1"/>
          </p:nvPr>
        </p:nvSpPr>
        <p:spPr>
          <a:xfrm>
            <a:off x="533400" y="1828800"/>
            <a:ext cx="8077200" cy="3810000"/>
          </a:xfrm>
        </p:spPr>
        <p:txBody>
          <a:bodyPr>
            <a:normAutofit/>
          </a:bodyPr>
          <a:lstStyle/>
          <a:p>
            <a:pPr>
              <a:buSzPct val="70000"/>
              <a:buBlip>
                <a:blip r:embed="rId4"/>
              </a:buBlip>
              <a:defRPr/>
            </a:pPr>
            <a:r>
              <a:rPr lang="en-US" sz="2600" dirty="0">
                <a:solidFill>
                  <a:srgbClr val="0F2AB1"/>
                </a:solidFill>
              </a:rPr>
              <a:t>&gt;50% of all normalized </a:t>
            </a:r>
            <a:r>
              <a:rPr lang="en-US" sz="2600" dirty="0" smtClean="0">
                <a:solidFill>
                  <a:srgbClr val="0F2AB1"/>
                </a:solidFill>
              </a:rPr>
              <a:t>U.S. hurricane damage </a:t>
            </a:r>
            <a:r>
              <a:rPr lang="en-US" sz="2600" dirty="0">
                <a:solidFill>
                  <a:srgbClr val="0F2AB1"/>
                </a:solidFill>
              </a:rPr>
              <a:t>caused by </a:t>
            </a:r>
            <a:r>
              <a:rPr lang="en-US" sz="2600" b="1" dirty="0">
                <a:solidFill>
                  <a:srgbClr val="0F2AB1"/>
                </a:solidFill>
              </a:rPr>
              <a:t>top 8 events</a:t>
            </a:r>
            <a:r>
              <a:rPr lang="en-US" sz="2600" dirty="0">
                <a:solidFill>
                  <a:srgbClr val="0F2AB1"/>
                </a:solidFill>
              </a:rPr>
              <a:t>, all category 3, 4 and 5</a:t>
            </a:r>
          </a:p>
          <a:p>
            <a:pPr>
              <a:buSzPct val="70000"/>
              <a:buBlip>
                <a:blip r:embed="rId4"/>
              </a:buBlip>
              <a:defRPr/>
            </a:pPr>
            <a:r>
              <a:rPr lang="en-US" sz="2600" dirty="0">
                <a:solidFill>
                  <a:srgbClr val="FF0000"/>
                </a:solidFill>
              </a:rPr>
              <a:t>&gt;90% </a:t>
            </a:r>
            <a:r>
              <a:rPr lang="en-US" sz="2600" dirty="0">
                <a:solidFill>
                  <a:srgbClr val="0F2AB1"/>
                </a:solidFill>
              </a:rPr>
              <a:t>of all damage caused by storms of category 3 and greater</a:t>
            </a:r>
          </a:p>
          <a:p>
            <a:pPr>
              <a:buSzPct val="70000"/>
              <a:buBlip>
                <a:blip r:embed="rId4"/>
              </a:buBlip>
              <a:defRPr/>
            </a:pPr>
            <a:r>
              <a:rPr lang="en-US" sz="2600" dirty="0">
                <a:solidFill>
                  <a:srgbClr val="0F2AB1"/>
                </a:solidFill>
              </a:rPr>
              <a:t>Category 3,4 and 5 events are only 13% of total landfalling events; only 30 since 1870</a:t>
            </a:r>
          </a:p>
          <a:p>
            <a:pPr>
              <a:buSzPct val="70000"/>
              <a:buBlip>
                <a:blip r:embed="rId4"/>
              </a:buBlip>
              <a:defRPr/>
            </a:pPr>
            <a:r>
              <a:rPr lang="en-US" sz="2600" dirty="0">
                <a:solidFill>
                  <a:srgbClr val="0F2AB1"/>
                </a:solidFill>
              </a:rPr>
              <a:t>    </a:t>
            </a:r>
            <a:r>
              <a:rPr lang="en-US" sz="2600" dirty="0" smtClean="0">
                <a:solidFill>
                  <a:srgbClr val="0F2AB1"/>
                </a:solidFill>
              </a:rPr>
              <a:t>  </a:t>
            </a:r>
            <a:r>
              <a:rPr lang="en-US" sz="2600" b="1" i="1" dirty="0" smtClean="0">
                <a:solidFill>
                  <a:srgbClr val="0F2AB1"/>
                </a:solidFill>
              </a:rPr>
              <a:t>Landfalling </a:t>
            </a:r>
            <a:r>
              <a:rPr lang="en-US" sz="2600" b="1" i="1" dirty="0">
                <a:solidFill>
                  <a:srgbClr val="0F2AB1"/>
                </a:solidFill>
              </a:rPr>
              <a:t>storm statistics are </a:t>
            </a:r>
            <a:r>
              <a:rPr lang="en-US" sz="2600" b="1" i="1" dirty="0" smtClean="0">
                <a:solidFill>
                  <a:srgbClr val="0F2AB1"/>
                </a:solidFill>
              </a:rPr>
              <a:t>inadequate </a:t>
            </a:r>
            <a:r>
              <a:rPr lang="en-US" sz="2600" b="1" i="1" dirty="0">
                <a:solidFill>
                  <a:srgbClr val="0F2AB1"/>
                </a:solidFill>
              </a:rPr>
              <a:t>for assessing hurricane risk</a:t>
            </a:r>
          </a:p>
        </p:txBody>
      </p:sp>
      <p:graphicFrame>
        <p:nvGraphicFramePr>
          <p:cNvPr id="1026" name="Object 2"/>
          <p:cNvGraphicFramePr>
            <a:graphicFrameLocks noChangeAspect="1"/>
          </p:cNvGraphicFramePr>
          <p:nvPr/>
        </p:nvGraphicFramePr>
        <p:xfrm>
          <a:off x="914400" y="4495800"/>
          <a:ext cx="450850" cy="409575"/>
        </p:xfrm>
        <a:graphic>
          <a:graphicData uri="http://schemas.openxmlformats.org/presentationml/2006/ole">
            <mc:AlternateContent xmlns:mc="http://schemas.openxmlformats.org/markup-compatibility/2006">
              <mc:Choice xmlns:v="urn:schemas-microsoft-com:vml" Requires="v">
                <p:oleObj spid="_x0000_s4101" name="Equation" r:id="rId5" imgW="139680" imgH="126720" progId="Equation.DSMT4">
                  <p:embed/>
                </p:oleObj>
              </mc:Choice>
              <mc:Fallback>
                <p:oleObj name="Equation" r:id="rId5" imgW="139680" imgH="12672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495800"/>
                        <a:ext cx="45085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0035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869">
                                            <p:txEl>
                                              <p:pRg st="0" end="0"/>
                                            </p:txEl>
                                          </p:spTgt>
                                        </p:tgtEl>
                                        <p:attrNameLst>
                                          <p:attrName>style.visibility</p:attrName>
                                        </p:attrNameLst>
                                      </p:cBhvr>
                                      <p:to>
                                        <p:strVal val="visible"/>
                                      </p:to>
                                    </p:set>
                                    <p:animEffect transition="in" filter="fade">
                                      <p:cBhvr>
                                        <p:cTn id="7" dur="500"/>
                                        <p:tgtEl>
                                          <p:spTgt spid="1648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869">
                                            <p:txEl>
                                              <p:pRg st="1" end="1"/>
                                            </p:txEl>
                                          </p:spTgt>
                                        </p:tgtEl>
                                        <p:attrNameLst>
                                          <p:attrName>style.visibility</p:attrName>
                                        </p:attrNameLst>
                                      </p:cBhvr>
                                      <p:to>
                                        <p:strVal val="visible"/>
                                      </p:to>
                                    </p:set>
                                    <p:animEffect transition="in" filter="fade">
                                      <p:cBhvr>
                                        <p:cTn id="12" dur="500"/>
                                        <p:tgtEl>
                                          <p:spTgt spid="1648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869">
                                            <p:txEl>
                                              <p:pRg st="2" end="2"/>
                                            </p:txEl>
                                          </p:spTgt>
                                        </p:tgtEl>
                                        <p:attrNameLst>
                                          <p:attrName>style.visibility</p:attrName>
                                        </p:attrNameLst>
                                      </p:cBhvr>
                                      <p:to>
                                        <p:strVal val="visible"/>
                                      </p:to>
                                    </p:set>
                                    <p:animEffect transition="in" filter="fade">
                                      <p:cBhvr>
                                        <p:cTn id="17" dur="500"/>
                                        <p:tgtEl>
                                          <p:spTgt spid="1648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par>
                                <p:cTn id="23" presetID="10" presetClass="entr" presetSubtype="0" fill="hold" nodeType="withEffect">
                                  <p:stCondLst>
                                    <p:cond delay="0"/>
                                  </p:stCondLst>
                                  <p:childTnLst>
                                    <p:set>
                                      <p:cBhvr>
                                        <p:cTn id="24" dur="1" fill="hold">
                                          <p:stCondLst>
                                            <p:cond delay="0"/>
                                          </p:stCondLst>
                                        </p:cTn>
                                        <p:tgtEl>
                                          <p:spTgt spid="164869">
                                            <p:txEl>
                                              <p:pRg st="3" end="3"/>
                                            </p:txEl>
                                          </p:spTgt>
                                        </p:tgtEl>
                                        <p:attrNameLst>
                                          <p:attrName>style.visibility</p:attrName>
                                        </p:attrNameLst>
                                      </p:cBhvr>
                                      <p:to>
                                        <p:strVal val="visible"/>
                                      </p:to>
                                    </p:set>
                                    <p:animEffect transition="in" filter="fade">
                                      <p:cBhvr>
                                        <p:cTn id="25" dur="500"/>
                                        <p:tgtEl>
                                          <p:spTgt spid="164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4875" cy="4961596"/>
          </a:xfrm>
        </p:spPr>
        <p:txBody>
          <a:bodyPr>
            <a:normAutofit fontScale="90000"/>
          </a:bodyPr>
          <a:lstStyle/>
          <a:p>
            <a:pPr algn="l"/>
            <a:r>
              <a:rPr lang="en-US" dirty="0" smtClean="0"/>
              <a:t>Our Approach:</a:t>
            </a:r>
            <a:br>
              <a:rPr lang="en-US" dirty="0" smtClean="0"/>
            </a:br>
            <a:r>
              <a:rPr lang="en-US" dirty="0" smtClean="0"/>
              <a:t/>
            </a:r>
            <a:br>
              <a:rPr lang="en-US" dirty="0" smtClean="0"/>
            </a:br>
            <a:r>
              <a:rPr lang="en-US" dirty="0" smtClean="0"/>
              <a:t>Embed highly detailed computational hurricane models in large-scale conditions produced by climate analyses or climate models. Generate 1000-100,000 events</a:t>
            </a:r>
            <a:br>
              <a:rPr lang="en-US" dirty="0" smtClean="0"/>
            </a:br>
            <a:endParaRPr lang="en-US" dirty="0"/>
          </a:p>
        </p:txBody>
      </p:sp>
      <p:sp>
        <p:nvSpPr>
          <p:cNvPr id="3" name="TextBox 2"/>
          <p:cNvSpPr txBox="1"/>
          <p:nvPr/>
        </p:nvSpPr>
        <p:spPr>
          <a:xfrm>
            <a:off x="324166" y="5620870"/>
            <a:ext cx="8650941" cy="923330"/>
          </a:xfrm>
          <a:prstGeom prst="rect">
            <a:avLst/>
          </a:prstGeom>
          <a:noFill/>
        </p:spPr>
        <p:txBody>
          <a:bodyPr wrap="square" rtlCol="0">
            <a:spAutoFit/>
          </a:bodyPr>
          <a:lstStyle/>
          <a:p>
            <a:r>
              <a:rPr lang="en-US" dirty="0">
                <a:solidFill>
                  <a:prstClr val="black"/>
                </a:solidFill>
              </a:rPr>
              <a:t>Emanuel, K., R. Sundararajan, and J. Williams, 2008: Hurricanes and global warming: Results from downscaling IPCC AR4 simulations. </a:t>
            </a:r>
            <a:r>
              <a:rPr lang="en-US" i="1" dirty="0">
                <a:solidFill>
                  <a:prstClr val="black"/>
                </a:solidFill>
              </a:rPr>
              <a:t>Bull. Amer. Meteor. </a:t>
            </a:r>
            <a:r>
              <a:rPr lang="en-US" i="1" dirty="0" err="1">
                <a:solidFill>
                  <a:prstClr val="black"/>
                </a:solidFill>
              </a:rPr>
              <a:t>Soc</a:t>
            </a:r>
            <a:r>
              <a:rPr lang="en-US" i="1" dirty="0">
                <a:solidFill>
                  <a:prstClr val="black"/>
                </a:solidFill>
              </a:rPr>
              <a:t>,,</a:t>
            </a:r>
            <a:r>
              <a:rPr lang="en-US" dirty="0">
                <a:solidFill>
                  <a:prstClr val="black"/>
                </a:solidFill>
              </a:rPr>
              <a:t> </a:t>
            </a:r>
            <a:r>
              <a:rPr lang="en-US" b="1" dirty="0">
                <a:solidFill>
                  <a:prstClr val="black"/>
                </a:solidFill>
              </a:rPr>
              <a:t>89</a:t>
            </a:r>
            <a:r>
              <a:rPr lang="en-US" dirty="0">
                <a:solidFill>
                  <a:prstClr val="black"/>
                </a:solidFill>
              </a:rPr>
              <a:t>, 347-367</a:t>
            </a:r>
          </a:p>
        </p:txBody>
      </p:sp>
    </p:spTree>
    <p:extLst>
      <p:ext uri="{BB962C8B-B14F-4D97-AF65-F5344CB8AC3E}">
        <p14:creationId xmlns:p14="http://schemas.microsoft.com/office/powerpoint/2010/main" val="23335535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rry\Documents\Riskproject\Figures\era40_1000tracks.tif"/>
          <p:cNvPicPr>
            <a:picLocks noChangeAspect="1" noChangeArrowheads="1"/>
          </p:cNvPicPr>
          <p:nvPr/>
        </p:nvPicPr>
        <p:blipFill>
          <a:blip r:embed="rId2" cstate="print"/>
          <a:srcRect/>
          <a:stretch>
            <a:fillRect/>
          </a:stretch>
        </p:blipFill>
        <p:spPr bwMode="auto">
          <a:xfrm>
            <a:off x="152400" y="304800"/>
            <a:ext cx="8763000" cy="5794140"/>
          </a:xfrm>
          <a:prstGeom prst="rect">
            <a:avLst/>
          </a:prstGeom>
          <a:noFill/>
        </p:spPr>
      </p:pic>
    </p:spTree>
    <p:extLst>
      <p:ext uri="{BB962C8B-B14F-4D97-AF65-F5344CB8AC3E}">
        <p14:creationId xmlns:p14="http://schemas.microsoft.com/office/powerpoint/2010/main" val="7044870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153400" cy="914400"/>
          </a:xfrm>
        </p:spPr>
        <p:txBody>
          <a:bodyPr rtlCol="0">
            <a:normAutofit/>
          </a:bodyPr>
          <a:lstStyle/>
          <a:p>
            <a:pPr eaLnBrk="1" fontAlgn="auto" hangingPunct="1">
              <a:spcAft>
                <a:spcPts val="0"/>
              </a:spcAft>
              <a:defRPr/>
            </a:pPr>
            <a:r>
              <a:rPr lang="en-US" sz="32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Sample Storm Wind Swath</a:t>
            </a:r>
            <a:endParaRPr lang="en-US" sz="32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pic>
        <p:nvPicPr>
          <p:cNvPr id="19459" name="Picture 2" descr="C:\Users\Kerry Emaanuel\Graphics\Transparent Figures\New_England_swath.png"/>
          <p:cNvPicPr>
            <a:picLocks noChangeAspect="1" noChangeArrowheads="1"/>
          </p:cNvPicPr>
          <p:nvPr/>
        </p:nvPicPr>
        <p:blipFill>
          <a:blip r:embed="rId3" cstate="print"/>
          <a:srcRect/>
          <a:stretch>
            <a:fillRect/>
          </a:stretch>
        </p:blipFill>
        <p:spPr bwMode="auto">
          <a:xfrm>
            <a:off x="1143000" y="1143000"/>
            <a:ext cx="6705600" cy="5553075"/>
          </a:xfrm>
          <a:prstGeom prst="rect">
            <a:avLst/>
          </a:prstGeom>
          <a:noFill/>
          <a:ln w="9525">
            <a:noFill/>
            <a:miter lim="800000"/>
            <a:headEnd/>
            <a:tailEnd/>
          </a:ln>
        </p:spPr>
      </p:pic>
    </p:spTree>
    <p:extLst>
      <p:ext uri="{BB962C8B-B14F-4D97-AF65-F5344CB8AC3E}">
        <p14:creationId xmlns:p14="http://schemas.microsoft.com/office/powerpoint/2010/main" val="8940378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57200" y="228600"/>
            <a:ext cx="8001000" cy="461665"/>
          </a:xfrm>
          <a:prstGeom prst="rect">
            <a:avLst/>
          </a:prstGeom>
          <a:noFill/>
        </p:spPr>
        <p:txBody>
          <a:bodyPr wrap="square" rtlCol="0">
            <a:spAutoFit/>
          </a:bodyPr>
          <a:lstStyle/>
          <a:p>
            <a:pPr algn="ctr" fontAlgn="base">
              <a:spcBef>
                <a:spcPct val="0"/>
              </a:spcBef>
              <a:spcAft>
                <a:spcPct val="0"/>
              </a:spcAft>
            </a:pPr>
            <a:r>
              <a:rPr lang="en-US" sz="2400" dirty="0" smtClean="0">
                <a:solidFill>
                  <a:srgbClr val="0033CC"/>
                </a:solidFill>
                <a:effectLst>
                  <a:outerShdw blurRad="38100" dist="38100" dir="2700000" algn="tl">
                    <a:srgbClr val="000000">
                      <a:alpha val="43137"/>
                    </a:srgbClr>
                  </a:outerShdw>
                </a:effectLst>
                <a:latin typeface="Arial" charset="0"/>
                <a:cs typeface="Arial" charset="0"/>
              </a:rPr>
              <a:t>Accumulated Rainfall (mm)</a:t>
            </a:r>
            <a:endParaRPr lang="en-US" sz="2400" dirty="0">
              <a:solidFill>
                <a:srgbClr val="0033CC"/>
              </a:solidFill>
              <a:effectLst>
                <a:outerShdw blurRad="38100" dist="38100" dir="2700000" algn="tl">
                  <a:srgbClr val="000000">
                    <a:alpha val="43137"/>
                  </a:srgbClr>
                </a:outerShdw>
              </a:effectLst>
              <a:latin typeface="Arial" charset="0"/>
              <a:cs typeface="Arial" charset="0"/>
            </a:endParaRPr>
          </a:p>
        </p:txBody>
      </p:sp>
      <p:pic>
        <p:nvPicPr>
          <p:cNvPr id="461826" name="Picture 2"/>
          <p:cNvPicPr>
            <a:picLocks noChangeAspect="1" noChangeArrowheads="1"/>
          </p:cNvPicPr>
          <p:nvPr/>
        </p:nvPicPr>
        <p:blipFill>
          <a:blip r:embed="rId2" cstate="print"/>
          <a:srcRect t="8696"/>
          <a:stretch>
            <a:fillRect/>
          </a:stretch>
        </p:blipFill>
        <p:spPr bwMode="auto">
          <a:xfrm>
            <a:off x="1066800" y="762012"/>
            <a:ext cx="7162800" cy="5883372"/>
          </a:xfrm>
          <a:prstGeom prst="rect">
            <a:avLst/>
          </a:prstGeom>
          <a:noFill/>
          <a:ln w="9525">
            <a:noFill/>
            <a:miter lim="800000"/>
            <a:headEnd/>
            <a:tailEnd/>
          </a:ln>
        </p:spPr>
      </p:pic>
    </p:spTree>
    <p:extLst>
      <p:ext uri="{BB962C8B-B14F-4D97-AF65-F5344CB8AC3E}">
        <p14:creationId xmlns:p14="http://schemas.microsoft.com/office/powerpoint/2010/main" val="17352679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3NYmeshes_2.png"/>
          <p:cNvPicPr>
            <a:picLocks noChangeAspect="1"/>
          </p:cNvPicPr>
          <p:nvPr/>
        </p:nvPicPr>
        <p:blipFill>
          <a:blip r:embed="rId3" cstate="print"/>
          <a:stretch>
            <a:fillRect/>
          </a:stretch>
        </p:blipFill>
        <p:spPr>
          <a:xfrm>
            <a:off x="3127248" y="923544"/>
            <a:ext cx="5715000" cy="5715000"/>
          </a:xfrm>
          <a:prstGeom prst="rect">
            <a:avLst/>
          </a:prstGeom>
        </p:spPr>
      </p:pic>
      <p:sp>
        <p:nvSpPr>
          <p:cNvPr id="26626" name="Rectangle 2"/>
          <p:cNvSpPr>
            <a:spLocks noChangeArrowheads="1"/>
          </p:cNvSpPr>
          <p:nvPr/>
        </p:nvSpPr>
        <p:spPr bwMode="auto">
          <a:xfrm>
            <a:off x="1854679" y="228600"/>
            <a:ext cx="5841521" cy="492443"/>
          </a:xfrm>
          <a:prstGeom prst="rect">
            <a:avLst/>
          </a:prstGeom>
          <a:noFill/>
          <a:ln w="9525">
            <a:noFill/>
            <a:miter lim="800000"/>
            <a:headEnd/>
            <a:tailEnd/>
          </a:ln>
        </p:spPr>
        <p:txBody>
          <a:bodyPr wrap="square">
            <a:spAutoFit/>
          </a:bodyPr>
          <a:lstStyle/>
          <a:p>
            <a:pPr fontAlgn="base">
              <a:spcBef>
                <a:spcPct val="0"/>
              </a:spcBef>
              <a:spcAft>
                <a:spcPct val="0"/>
              </a:spcAft>
            </a:pPr>
            <a:r>
              <a:rPr lang="en-US" sz="2600" b="1" dirty="0">
                <a:solidFill>
                  <a:srgbClr val="C00000"/>
                </a:solidFill>
                <a:latin typeface="Arial" pitchFamily="34" charset="0"/>
                <a:cs typeface="Arial" pitchFamily="34" charset="0"/>
              </a:rPr>
              <a:t>Storm Surge </a:t>
            </a:r>
            <a:r>
              <a:rPr lang="en-US" sz="2600" b="1" dirty="0" smtClean="0">
                <a:solidFill>
                  <a:srgbClr val="C00000"/>
                </a:solidFill>
                <a:latin typeface="Arial" pitchFamily="34" charset="0"/>
                <a:cs typeface="Arial" pitchFamily="34" charset="0"/>
              </a:rPr>
              <a:t>Simulation (Ning Lin)</a:t>
            </a:r>
            <a:endParaRPr lang="en-US" sz="2600" b="1" dirty="0">
              <a:solidFill>
                <a:srgbClr val="C00000"/>
              </a:solidFill>
              <a:latin typeface="Arial" pitchFamily="34" charset="0"/>
              <a:cs typeface="Arial" pitchFamily="34" charset="0"/>
            </a:endParaRPr>
          </a:p>
        </p:txBody>
      </p:sp>
      <p:cxnSp>
        <p:nvCxnSpPr>
          <p:cNvPr id="5" name="Straight Arrow Connector 4"/>
          <p:cNvCxnSpPr/>
          <p:nvPr/>
        </p:nvCxnSpPr>
        <p:spPr bwMode="auto">
          <a:xfrm>
            <a:off x="4572000" y="1905000"/>
            <a:ext cx="304800" cy="152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6641" name="TextBox 5"/>
          <p:cNvSpPr txBox="1">
            <a:spLocks noChangeArrowheads="1"/>
          </p:cNvSpPr>
          <p:nvPr/>
        </p:nvSpPr>
        <p:spPr bwMode="auto">
          <a:xfrm>
            <a:off x="3352800" y="1411669"/>
            <a:ext cx="1438214" cy="5847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a:solidFill>
                  <a:prstClr val="black"/>
                </a:solidFill>
                <a:latin typeface="Arial" pitchFamily="34" charset="0"/>
                <a:cs typeface="Arial" pitchFamily="34" charset="0"/>
              </a:rPr>
              <a:t>SLOSH mesh</a:t>
            </a:r>
          </a:p>
          <a:p>
            <a:pPr algn="ctr" fontAlgn="base">
              <a:spcBef>
                <a:spcPct val="0"/>
              </a:spcBef>
              <a:spcAft>
                <a:spcPct val="0"/>
              </a:spcAft>
            </a:pPr>
            <a:r>
              <a:rPr lang="en-US" sz="1600" dirty="0">
                <a:solidFill>
                  <a:prstClr val="black"/>
                </a:solidFill>
                <a:latin typeface="Arial" pitchFamily="34" charset="0"/>
                <a:cs typeface="Arial" pitchFamily="34" charset="0"/>
              </a:rPr>
              <a:t>~ </a:t>
            </a:r>
            <a:r>
              <a:rPr lang="en-US" sz="1600" dirty="0" smtClean="0">
                <a:solidFill>
                  <a:prstClr val="black"/>
                </a:solidFill>
                <a:latin typeface="Arial" pitchFamily="34" charset="0"/>
                <a:cs typeface="Arial" pitchFamily="34" charset="0"/>
              </a:rPr>
              <a:t>10</a:t>
            </a:r>
            <a:r>
              <a:rPr lang="en-US" sz="1600" baseline="30000" dirty="0" smtClean="0">
                <a:solidFill>
                  <a:prstClr val="black"/>
                </a:solidFill>
                <a:latin typeface="Arial" pitchFamily="34" charset="0"/>
                <a:cs typeface="Arial" pitchFamily="34" charset="0"/>
              </a:rPr>
              <a:t>3</a:t>
            </a:r>
            <a:r>
              <a:rPr lang="en-US" sz="1600" dirty="0" smtClean="0">
                <a:solidFill>
                  <a:prstClr val="black"/>
                </a:solidFill>
                <a:latin typeface="Arial" pitchFamily="34" charset="0"/>
                <a:cs typeface="Arial" pitchFamily="34" charset="0"/>
              </a:rPr>
              <a:t> m</a:t>
            </a:r>
            <a:endParaRPr lang="en-US" sz="1600" dirty="0">
              <a:solidFill>
                <a:prstClr val="black"/>
              </a:solidFill>
              <a:latin typeface="Arial" pitchFamily="34" charset="0"/>
              <a:cs typeface="Arial" pitchFamily="34" charset="0"/>
            </a:endParaRPr>
          </a:p>
        </p:txBody>
      </p:sp>
      <p:cxnSp>
        <p:nvCxnSpPr>
          <p:cNvPr id="26642" name="Straight Arrow Connector 7"/>
          <p:cNvCxnSpPr>
            <a:cxnSpLocks noChangeShapeType="1"/>
            <a:stCxn id="26643" idx="2"/>
          </p:cNvCxnSpPr>
          <p:nvPr/>
        </p:nvCxnSpPr>
        <p:spPr bwMode="auto">
          <a:xfrm rot="5400000">
            <a:off x="7718902" y="1878317"/>
            <a:ext cx="329624" cy="382990"/>
          </a:xfrm>
          <a:prstGeom prst="straightConnector1">
            <a:avLst/>
          </a:prstGeom>
          <a:noFill/>
          <a:ln w="9525" algn="ctr">
            <a:solidFill>
              <a:srgbClr val="CC04B4"/>
            </a:solidFill>
            <a:round/>
            <a:headEnd/>
            <a:tailEnd type="arrow" w="med" len="med"/>
          </a:ln>
        </p:spPr>
      </p:cxnSp>
      <p:sp>
        <p:nvSpPr>
          <p:cNvPr id="26643" name="TextBox 8"/>
          <p:cNvSpPr txBox="1">
            <a:spLocks noChangeArrowheads="1"/>
          </p:cNvSpPr>
          <p:nvPr/>
        </p:nvSpPr>
        <p:spPr bwMode="auto">
          <a:xfrm>
            <a:off x="7311218" y="1320225"/>
            <a:ext cx="1527982" cy="5847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a:solidFill>
                  <a:srgbClr val="CA0697"/>
                </a:solidFill>
                <a:latin typeface="Arial" pitchFamily="34" charset="0"/>
                <a:cs typeface="Arial" pitchFamily="34" charset="0"/>
              </a:rPr>
              <a:t>ADCIRC mesh</a:t>
            </a:r>
          </a:p>
          <a:p>
            <a:pPr algn="ctr" fontAlgn="base">
              <a:spcBef>
                <a:spcPct val="0"/>
              </a:spcBef>
              <a:spcAft>
                <a:spcPct val="0"/>
              </a:spcAft>
            </a:pPr>
            <a:r>
              <a:rPr lang="en-US" sz="1600" dirty="0">
                <a:solidFill>
                  <a:srgbClr val="CA0697"/>
                </a:solidFill>
                <a:latin typeface="Arial" pitchFamily="34" charset="0"/>
                <a:cs typeface="Arial" pitchFamily="34" charset="0"/>
              </a:rPr>
              <a:t>~ </a:t>
            </a:r>
            <a:r>
              <a:rPr lang="en-US" sz="1600" dirty="0" smtClean="0">
                <a:solidFill>
                  <a:srgbClr val="CC04B4"/>
                </a:solidFill>
                <a:latin typeface="Arial" pitchFamily="34" charset="0"/>
                <a:cs typeface="Arial" pitchFamily="34" charset="0"/>
              </a:rPr>
              <a:t>10</a:t>
            </a:r>
            <a:r>
              <a:rPr lang="en-US" sz="1600" baseline="30000" dirty="0" smtClean="0">
                <a:solidFill>
                  <a:srgbClr val="CC04B4"/>
                </a:solidFill>
                <a:latin typeface="Arial" pitchFamily="34" charset="0"/>
                <a:cs typeface="Arial" pitchFamily="34" charset="0"/>
              </a:rPr>
              <a:t>2</a:t>
            </a:r>
            <a:r>
              <a:rPr lang="en-US" sz="1600" dirty="0" smtClean="0">
                <a:solidFill>
                  <a:srgbClr val="CC04B4"/>
                </a:solidFill>
                <a:latin typeface="Arial" pitchFamily="34" charset="0"/>
                <a:cs typeface="Arial" pitchFamily="34" charset="0"/>
              </a:rPr>
              <a:t> m</a:t>
            </a:r>
            <a:endParaRPr lang="en-US" sz="1600" dirty="0">
              <a:solidFill>
                <a:srgbClr val="CC04B4"/>
              </a:solidFill>
              <a:latin typeface="Arial" pitchFamily="34" charset="0"/>
              <a:cs typeface="Arial" pitchFamily="34" charset="0"/>
            </a:endParaRPr>
          </a:p>
        </p:txBody>
      </p:sp>
      <p:grpSp>
        <p:nvGrpSpPr>
          <p:cNvPr id="2" name="Group 14"/>
          <p:cNvGrpSpPr>
            <a:grpSpLocks/>
          </p:cNvGrpSpPr>
          <p:nvPr/>
        </p:nvGrpSpPr>
        <p:grpSpPr bwMode="auto">
          <a:xfrm>
            <a:off x="533400" y="2362200"/>
            <a:ext cx="3048000" cy="2286000"/>
            <a:chOff x="228600" y="2209800"/>
            <a:chExt cx="3200400" cy="2514600"/>
          </a:xfrm>
        </p:grpSpPr>
        <p:pic>
          <p:nvPicPr>
            <p:cNvPr id="13" name="Content Placeholder 2" descr="NY.jpg"/>
            <p:cNvPicPr preferRelativeResize="0">
              <a:picLocks/>
            </p:cNvPicPr>
            <p:nvPr/>
          </p:nvPicPr>
          <p:blipFill>
            <a:blip r:embed="rId4" cstate="print"/>
            <a:stretch>
              <a:fillRect/>
            </a:stretch>
          </p:blipFill>
          <p:spPr bwMode="auto">
            <a:xfrm>
              <a:off x="228600" y="2209800"/>
              <a:ext cx="3200400" cy="2514600"/>
            </a:xfrm>
            <a:prstGeom prst="rect">
              <a:avLst/>
            </a:prstGeom>
            <a:noFill/>
            <a:ln w="38100" cap="sq">
              <a:solidFill>
                <a:srgbClr val="000000"/>
              </a:solidFill>
              <a:miter lim="800000"/>
              <a:headEnd/>
              <a:tailEnd/>
            </a:ln>
            <a:effectLst>
              <a:outerShdw blurRad="50800" dist="38100" dir="2700000" algn="tl" rotWithShape="0">
                <a:srgbClr val="000000">
                  <a:alpha val="43000"/>
                </a:srgbClr>
              </a:outerShdw>
            </a:effectLst>
          </p:spPr>
        </p:pic>
        <p:sp>
          <p:nvSpPr>
            <p:cNvPr id="26638" name="Rectangle 13"/>
            <p:cNvSpPr>
              <a:spLocks noChangeArrowheads="1"/>
            </p:cNvSpPr>
            <p:nvPr/>
          </p:nvSpPr>
          <p:spPr bwMode="auto">
            <a:xfrm>
              <a:off x="1905000" y="2819400"/>
              <a:ext cx="1325563" cy="338555"/>
            </a:xfrm>
            <a:prstGeom prst="rect">
              <a:avLst/>
            </a:prstGeom>
            <a:noFill/>
            <a:ln w="9525">
              <a:noFill/>
              <a:miter lim="800000"/>
              <a:headEnd/>
              <a:tailEnd/>
            </a:ln>
          </p:spPr>
          <p:txBody>
            <a:bodyPr>
              <a:spAutoFit/>
            </a:bodyPr>
            <a:lstStyle/>
            <a:p>
              <a:pPr fontAlgn="base">
                <a:spcBef>
                  <a:spcPct val="0"/>
                </a:spcBef>
                <a:spcAft>
                  <a:spcPct val="0"/>
                </a:spcAft>
              </a:pPr>
              <a:r>
                <a:rPr lang="en-US" sz="1400" b="1" dirty="0">
                  <a:solidFill>
                    <a:srgbClr val="FFFF00"/>
                  </a:solidFill>
                  <a:latin typeface="Arial" charset="0"/>
                  <a:cs typeface="Arial" charset="0"/>
                </a:rPr>
                <a:t>Battery</a:t>
              </a:r>
              <a:endParaRPr lang="en-US" sz="1400" dirty="0">
                <a:solidFill>
                  <a:srgbClr val="FFFF00"/>
                </a:solidFill>
                <a:latin typeface="Arial" charset="0"/>
                <a:cs typeface="Arial" charset="0"/>
              </a:endParaRPr>
            </a:p>
          </p:txBody>
        </p:sp>
      </p:grpSp>
      <p:cxnSp>
        <p:nvCxnSpPr>
          <p:cNvPr id="26629" name="Straight Connector 20"/>
          <p:cNvCxnSpPr>
            <a:cxnSpLocks noChangeShapeType="1"/>
          </p:cNvCxnSpPr>
          <p:nvPr/>
        </p:nvCxnSpPr>
        <p:spPr bwMode="auto">
          <a:xfrm rot="16200000" flipH="1">
            <a:off x="3543300" y="2476500"/>
            <a:ext cx="1219200" cy="990600"/>
          </a:xfrm>
          <a:prstGeom prst="line">
            <a:avLst/>
          </a:prstGeom>
          <a:noFill/>
          <a:ln w="9525" algn="ctr">
            <a:solidFill>
              <a:schemeClr val="tx1"/>
            </a:solidFill>
            <a:round/>
            <a:headEnd/>
            <a:tailEnd/>
          </a:ln>
        </p:spPr>
      </p:cxnSp>
      <p:cxnSp>
        <p:nvCxnSpPr>
          <p:cNvPr id="26630" name="Straight Connector 22"/>
          <p:cNvCxnSpPr>
            <a:cxnSpLocks noChangeShapeType="1"/>
          </p:cNvCxnSpPr>
          <p:nvPr/>
        </p:nvCxnSpPr>
        <p:spPr bwMode="auto">
          <a:xfrm flipV="1">
            <a:off x="3581400" y="3657600"/>
            <a:ext cx="1066800" cy="990600"/>
          </a:xfrm>
          <a:prstGeom prst="line">
            <a:avLst/>
          </a:prstGeom>
          <a:noFill/>
          <a:ln w="9525" algn="ctr">
            <a:solidFill>
              <a:schemeClr val="tx1"/>
            </a:solidFill>
            <a:round/>
            <a:headEnd/>
            <a:tailEnd/>
          </a:ln>
        </p:spPr>
      </p:cxnSp>
      <p:sp>
        <p:nvSpPr>
          <p:cNvPr id="26635" name="TextBox 14"/>
          <p:cNvSpPr txBox="1">
            <a:spLocks noChangeArrowheads="1"/>
          </p:cNvSpPr>
          <p:nvPr/>
        </p:nvSpPr>
        <p:spPr bwMode="auto">
          <a:xfrm>
            <a:off x="381041" y="5105410"/>
            <a:ext cx="2438359" cy="92333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dirty="0">
                <a:solidFill>
                  <a:prstClr val="white"/>
                </a:solidFill>
                <a:latin typeface="Arial" pitchFamily="34" charset="0"/>
                <a:cs typeface="Arial" pitchFamily="34" charset="0"/>
              </a:rPr>
              <a:t>ADCIRC model</a:t>
            </a:r>
          </a:p>
          <a:p>
            <a:pPr algn="ctr" fontAlgn="base">
              <a:spcBef>
                <a:spcPct val="0"/>
              </a:spcBef>
              <a:spcAft>
                <a:spcPct val="0"/>
              </a:spcAft>
            </a:pPr>
            <a:r>
              <a:rPr lang="en-US" dirty="0">
                <a:solidFill>
                  <a:prstClr val="white"/>
                </a:solidFill>
                <a:latin typeface="Arial" pitchFamily="34" charset="0"/>
                <a:cs typeface="Arial" pitchFamily="34" charset="0"/>
              </a:rPr>
              <a:t>(</a:t>
            </a:r>
            <a:r>
              <a:rPr lang="en-US" i="1" dirty="0" err="1">
                <a:solidFill>
                  <a:prstClr val="white"/>
                </a:solidFill>
                <a:latin typeface="Arial" pitchFamily="34" charset="0"/>
                <a:cs typeface="Arial" pitchFamily="34" charset="0"/>
              </a:rPr>
              <a:t>Luettich</a:t>
            </a:r>
            <a:r>
              <a:rPr lang="en-US" i="1" dirty="0">
                <a:solidFill>
                  <a:prstClr val="white"/>
                </a:solidFill>
                <a:latin typeface="Arial" pitchFamily="34" charset="0"/>
                <a:cs typeface="Arial" pitchFamily="34" charset="0"/>
              </a:rPr>
              <a:t> et al. 1992</a:t>
            </a:r>
            <a:r>
              <a:rPr lang="en-US" dirty="0">
                <a:solidFill>
                  <a:prstClr val="white"/>
                </a:solidFill>
                <a:latin typeface="Arial" pitchFamily="34" charset="0"/>
                <a:cs typeface="Arial" pitchFamily="34" charset="0"/>
              </a:rPr>
              <a:t>)</a:t>
            </a:r>
          </a:p>
          <a:p>
            <a:pPr algn="ctr" fontAlgn="base">
              <a:spcBef>
                <a:spcPct val="0"/>
              </a:spcBef>
              <a:spcAft>
                <a:spcPct val="0"/>
              </a:spcAft>
            </a:pPr>
            <a:endParaRPr lang="en-US" dirty="0">
              <a:solidFill>
                <a:srgbClr val="7030A0"/>
              </a:solidFill>
              <a:latin typeface="Arial" pitchFamily="34" charset="0"/>
              <a:cs typeface="Arial" pitchFamily="34" charset="0"/>
            </a:endParaRPr>
          </a:p>
        </p:txBody>
      </p:sp>
      <p:sp>
        <p:nvSpPr>
          <p:cNvPr id="26633" name="TextBox 12"/>
          <p:cNvSpPr txBox="1">
            <a:spLocks noChangeArrowheads="1"/>
          </p:cNvSpPr>
          <p:nvPr/>
        </p:nvSpPr>
        <p:spPr bwMode="auto">
          <a:xfrm>
            <a:off x="76200" y="1143025"/>
            <a:ext cx="3048000" cy="923330"/>
          </a:xfrm>
          <a:prstGeom prst="rect">
            <a:avLst/>
          </a:prstGeom>
          <a:noFill/>
          <a:ln w="9525">
            <a:noFill/>
            <a:miter lim="800000"/>
            <a:headEnd/>
            <a:tailEnd/>
          </a:ln>
        </p:spPr>
        <p:txBody>
          <a:bodyPr>
            <a:spAutoFit/>
          </a:bodyPr>
          <a:lstStyle/>
          <a:p>
            <a:pPr algn="ctr" fontAlgn="base">
              <a:spcBef>
                <a:spcPct val="0"/>
              </a:spcBef>
              <a:spcAft>
                <a:spcPct val="0"/>
              </a:spcAft>
            </a:pPr>
            <a:r>
              <a:rPr lang="en-US" dirty="0">
                <a:solidFill>
                  <a:prstClr val="white"/>
                </a:solidFill>
                <a:latin typeface="Arial" pitchFamily="34" charset="0"/>
                <a:cs typeface="Arial" pitchFamily="34" charset="0"/>
              </a:rPr>
              <a:t>SLOSH model</a:t>
            </a:r>
          </a:p>
          <a:p>
            <a:pPr algn="ctr" fontAlgn="base">
              <a:spcBef>
                <a:spcPct val="0"/>
              </a:spcBef>
              <a:spcAft>
                <a:spcPct val="0"/>
              </a:spcAft>
            </a:pPr>
            <a:r>
              <a:rPr lang="en-US" dirty="0">
                <a:solidFill>
                  <a:prstClr val="white"/>
                </a:solidFill>
                <a:latin typeface="Arial" pitchFamily="34" charset="0"/>
                <a:cs typeface="Arial" pitchFamily="34" charset="0"/>
              </a:rPr>
              <a:t>(</a:t>
            </a:r>
            <a:r>
              <a:rPr lang="en-US" i="1" dirty="0" err="1">
                <a:solidFill>
                  <a:prstClr val="white"/>
                </a:solidFill>
                <a:latin typeface="Arial" pitchFamily="34" charset="0"/>
                <a:cs typeface="Arial" pitchFamily="34" charset="0"/>
              </a:rPr>
              <a:t>Jelesnianski</a:t>
            </a:r>
            <a:r>
              <a:rPr lang="en-US" i="1" dirty="0">
                <a:solidFill>
                  <a:prstClr val="white"/>
                </a:solidFill>
                <a:latin typeface="Arial" pitchFamily="34" charset="0"/>
                <a:cs typeface="Arial" pitchFamily="34" charset="0"/>
              </a:rPr>
              <a:t> et al. 1992</a:t>
            </a:r>
            <a:r>
              <a:rPr lang="en-US" dirty="0">
                <a:solidFill>
                  <a:prstClr val="white"/>
                </a:solidFill>
                <a:latin typeface="Arial" pitchFamily="34" charset="0"/>
                <a:cs typeface="Arial" pitchFamily="34" charset="0"/>
              </a:rPr>
              <a:t>)</a:t>
            </a:r>
          </a:p>
          <a:p>
            <a:pPr algn="ctr" fontAlgn="base">
              <a:spcBef>
                <a:spcPct val="0"/>
              </a:spcBef>
              <a:spcAft>
                <a:spcPct val="0"/>
              </a:spcAft>
            </a:pPr>
            <a:endParaRPr lang="en-US" dirty="0">
              <a:solidFill>
                <a:prstClr val="black">
                  <a:lumMod val="65000"/>
                  <a:lumOff val="35000"/>
                </a:prstClr>
              </a:solidFill>
              <a:latin typeface="Arial" pitchFamily="34" charset="0"/>
              <a:cs typeface="Arial" pitchFamily="34" charset="0"/>
            </a:endParaRPr>
          </a:p>
        </p:txBody>
      </p:sp>
      <p:cxnSp>
        <p:nvCxnSpPr>
          <p:cNvPr id="21" name="Straight Arrow Connector 7"/>
          <p:cNvCxnSpPr>
            <a:cxnSpLocks noChangeShapeType="1"/>
          </p:cNvCxnSpPr>
          <p:nvPr/>
        </p:nvCxnSpPr>
        <p:spPr bwMode="auto">
          <a:xfrm rot="16200000" flipV="1">
            <a:off x="7543800" y="5334000"/>
            <a:ext cx="304800" cy="304800"/>
          </a:xfrm>
          <a:prstGeom prst="straightConnector1">
            <a:avLst/>
          </a:prstGeom>
          <a:noFill/>
          <a:ln w="9525" algn="ctr">
            <a:solidFill>
              <a:schemeClr val="tx2">
                <a:lumMod val="60000"/>
                <a:lumOff val="40000"/>
              </a:schemeClr>
            </a:solidFill>
            <a:round/>
            <a:headEnd/>
            <a:tailEnd type="arrow" w="med" len="med"/>
          </a:ln>
        </p:spPr>
      </p:cxnSp>
      <p:sp>
        <p:nvSpPr>
          <p:cNvPr id="22" name="TextBox 8"/>
          <p:cNvSpPr txBox="1">
            <a:spLocks noChangeArrowheads="1"/>
          </p:cNvSpPr>
          <p:nvPr/>
        </p:nvSpPr>
        <p:spPr bwMode="auto">
          <a:xfrm>
            <a:off x="7162800" y="5638800"/>
            <a:ext cx="1527982" cy="584775"/>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a:solidFill>
                  <a:srgbClr val="0070C0"/>
                </a:solidFill>
                <a:latin typeface="Arial" pitchFamily="34" charset="0"/>
                <a:cs typeface="Arial" pitchFamily="34" charset="0"/>
              </a:rPr>
              <a:t>ADCIRC mesh</a:t>
            </a:r>
          </a:p>
          <a:p>
            <a:pPr algn="ctr" fontAlgn="base">
              <a:spcBef>
                <a:spcPct val="0"/>
              </a:spcBef>
              <a:spcAft>
                <a:spcPct val="0"/>
              </a:spcAft>
            </a:pPr>
            <a:r>
              <a:rPr lang="en-US" sz="1600" dirty="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10</a:t>
            </a:r>
            <a:r>
              <a:rPr lang="en-US" sz="1600" baseline="30000" dirty="0" smtClean="0">
                <a:solidFill>
                  <a:srgbClr val="0070C0"/>
                </a:solidFill>
                <a:latin typeface="Arial" pitchFamily="34" charset="0"/>
                <a:cs typeface="Arial" pitchFamily="34" charset="0"/>
              </a:rPr>
              <a:t> </a:t>
            </a:r>
            <a:r>
              <a:rPr lang="en-US" sz="1600" dirty="0" smtClean="0">
                <a:solidFill>
                  <a:srgbClr val="0070C0"/>
                </a:solidFill>
                <a:latin typeface="Arial" pitchFamily="34" charset="0"/>
                <a:cs typeface="Arial" pitchFamily="34" charset="0"/>
              </a:rPr>
              <a:t>m</a:t>
            </a:r>
            <a:endParaRPr lang="en-US" sz="1600" dirty="0">
              <a:solidFill>
                <a:srgbClr val="0070C0"/>
              </a:solidFill>
              <a:latin typeface="Arial" pitchFamily="34" charset="0"/>
              <a:cs typeface="Arial" pitchFamily="34" charset="0"/>
            </a:endParaRPr>
          </a:p>
        </p:txBody>
      </p:sp>
      <p:sp>
        <p:nvSpPr>
          <p:cNvPr id="30" name="Rectangle 29"/>
          <p:cNvSpPr/>
          <p:nvPr/>
        </p:nvSpPr>
        <p:spPr>
          <a:xfrm>
            <a:off x="7010400" y="6172200"/>
            <a:ext cx="1803699" cy="338554"/>
          </a:xfrm>
          <a:prstGeom prst="rect">
            <a:avLst/>
          </a:prstGeom>
        </p:spPr>
        <p:txBody>
          <a:bodyPr wrap="none">
            <a:spAutoFit/>
          </a:bodyPr>
          <a:lstStyle/>
          <a:p>
            <a:pPr fontAlgn="base">
              <a:spcBef>
                <a:spcPct val="0"/>
              </a:spcBef>
              <a:spcAft>
                <a:spcPct val="0"/>
              </a:spcAft>
            </a:pPr>
            <a:r>
              <a:rPr lang="en-US" sz="1600" dirty="0" smtClean="0">
                <a:solidFill>
                  <a:srgbClr val="0070C0"/>
                </a:solidFill>
                <a:latin typeface="Arial" pitchFamily="34" charset="0"/>
                <a:cs typeface="Arial" pitchFamily="34" charset="0"/>
              </a:rPr>
              <a:t>(</a:t>
            </a:r>
            <a:r>
              <a:rPr lang="en-US" sz="1600" i="1" dirty="0" err="1" smtClean="0">
                <a:solidFill>
                  <a:srgbClr val="0070C0"/>
                </a:solidFill>
                <a:latin typeface="Arial" pitchFamily="34" charset="0"/>
                <a:cs typeface="Arial" pitchFamily="34" charset="0"/>
              </a:rPr>
              <a:t>Colle</a:t>
            </a:r>
            <a:r>
              <a:rPr lang="en-US" sz="1600" i="1" dirty="0" smtClean="0">
                <a:solidFill>
                  <a:srgbClr val="0070C0"/>
                </a:solidFill>
                <a:latin typeface="Arial" pitchFamily="34" charset="0"/>
                <a:cs typeface="Arial" pitchFamily="34" charset="0"/>
              </a:rPr>
              <a:t> et al. 2008</a:t>
            </a:r>
            <a:r>
              <a:rPr lang="en-US" sz="1600" dirty="0" smtClean="0">
                <a:solidFill>
                  <a:srgbClr val="0070C0"/>
                </a:solidFill>
                <a:latin typeface="Arial" pitchFamily="34" charset="0"/>
                <a:cs typeface="Arial" pitchFamily="34" charset="0"/>
              </a:rPr>
              <a:t>)</a:t>
            </a:r>
            <a:endParaRPr lang="en-US" sz="16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4718922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214" y="281354"/>
            <a:ext cx="6142893" cy="461665"/>
          </a:xfrm>
          <a:prstGeom prst="rect">
            <a:avLst/>
          </a:prstGeom>
          <a:noFill/>
        </p:spPr>
        <p:txBody>
          <a:bodyPr wrap="square" rtlCol="0">
            <a:spAutoFit/>
          </a:bodyPr>
          <a:lstStyle/>
          <a:p>
            <a:pPr algn="ctr"/>
            <a:r>
              <a:rPr lang="en-US" sz="2400" dirty="0" smtClean="0">
                <a:solidFill>
                  <a:srgbClr val="0033CC"/>
                </a:solidFill>
                <a:effectLst>
                  <a:outerShdw blurRad="38100" dist="38100" dir="2700000" algn="tl">
                    <a:srgbClr val="000000">
                      <a:alpha val="43137"/>
                    </a:srgbClr>
                  </a:outerShdw>
                </a:effectLst>
              </a:rPr>
              <a:t>Surge Return Periods for The Battery, New York</a:t>
            </a:r>
            <a:endParaRPr lang="en-US" sz="2400" dirty="0">
              <a:solidFill>
                <a:srgbClr val="0033CC"/>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stretch>
            <a:fillRect/>
          </a:stretch>
        </p:blipFill>
        <p:spPr>
          <a:xfrm>
            <a:off x="1663437" y="852845"/>
            <a:ext cx="5676445" cy="5090755"/>
          </a:xfrm>
          <a:prstGeom prst="rect">
            <a:avLst/>
          </a:prstGeom>
        </p:spPr>
      </p:pic>
      <p:cxnSp>
        <p:nvCxnSpPr>
          <p:cNvPr id="5" name="Straight Arrow Connector 4"/>
          <p:cNvCxnSpPr/>
          <p:nvPr/>
        </p:nvCxnSpPr>
        <p:spPr>
          <a:xfrm>
            <a:off x="1663437" y="4034118"/>
            <a:ext cx="9906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8197" y="3849452"/>
            <a:ext cx="1066800" cy="369332"/>
          </a:xfrm>
          <a:prstGeom prst="rect">
            <a:avLst/>
          </a:prstGeom>
          <a:noFill/>
        </p:spPr>
        <p:txBody>
          <a:bodyPr wrap="square" rtlCol="0">
            <a:spAutoFit/>
          </a:bodyPr>
          <a:lstStyle/>
          <a:p>
            <a:r>
              <a:rPr lang="en-US" dirty="0" smtClean="0">
                <a:solidFill>
                  <a:prstClr val="black"/>
                </a:solidFill>
              </a:rPr>
              <a:t>Sandy</a:t>
            </a:r>
            <a:endParaRPr lang="en-US" dirty="0">
              <a:solidFill>
                <a:prstClr val="black"/>
              </a:solidFill>
            </a:endParaRPr>
          </a:p>
        </p:txBody>
      </p:sp>
      <p:pic>
        <p:nvPicPr>
          <p:cNvPr id="4" name="Picture 3"/>
          <p:cNvPicPr>
            <a:picLocks noChangeAspect="1"/>
          </p:cNvPicPr>
          <p:nvPr/>
        </p:nvPicPr>
        <p:blipFill>
          <a:blip r:embed="rId3"/>
          <a:stretch>
            <a:fillRect/>
          </a:stretch>
        </p:blipFill>
        <p:spPr>
          <a:xfrm>
            <a:off x="0" y="6089837"/>
            <a:ext cx="9498391" cy="768163"/>
          </a:xfrm>
          <a:prstGeom prst="rect">
            <a:avLst/>
          </a:prstGeom>
        </p:spPr>
      </p:pic>
    </p:spTree>
    <p:extLst>
      <p:ext uri="{BB962C8B-B14F-4D97-AF65-F5344CB8AC3E}">
        <p14:creationId xmlns:p14="http://schemas.microsoft.com/office/powerpoint/2010/main" val="35597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2" name="Picture 2"/>
          <p:cNvPicPr>
            <a:picLocks noChangeAspect="1" noChangeArrowheads="1"/>
          </p:cNvPicPr>
          <p:nvPr/>
        </p:nvPicPr>
        <p:blipFill>
          <a:blip r:embed="rId2" cstate="print"/>
          <a:srcRect/>
          <a:stretch>
            <a:fillRect/>
          </a:stretch>
        </p:blipFill>
        <p:spPr bwMode="auto">
          <a:xfrm>
            <a:off x="0" y="381000"/>
            <a:ext cx="9090132" cy="6172200"/>
          </a:xfrm>
          <a:prstGeom prst="rect">
            <a:avLst/>
          </a:prstGeom>
          <a:noFill/>
          <a:ln w="9525">
            <a:noFill/>
            <a:miter lim="800000"/>
            <a:headEnd/>
            <a:tailEnd/>
          </a:ln>
        </p:spPr>
      </p:pic>
    </p:spTree>
    <p:extLst>
      <p:ext uri="{BB962C8B-B14F-4D97-AF65-F5344CB8AC3E}">
        <p14:creationId xmlns:p14="http://schemas.microsoft.com/office/powerpoint/2010/main" val="20501521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1145121"/>
            <a:ext cx="8412480" cy="4860036"/>
          </a:xfrm>
          <a:prstGeom prst="rect">
            <a:avLst/>
          </a:prstGeom>
        </p:spPr>
      </p:pic>
      <p:sp>
        <p:nvSpPr>
          <p:cNvPr id="3" name="Title 2"/>
          <p:cNvSpPr>
            <a:spLocks noGrp="1"/>
          </p:cNvSpPr>
          <p:nvPr>
            <p:ph type="title"/>
          </p:nvPr>
        </p:nvSpPr>
        <p:spPr>
          <a:xfrm>
            <a:off x="457200" y="274638"/>
            <a:ext cx="8229600" cy="870483"/>
          </a:xfrm>
        </p:spPr>
        <p:txBody>
          <a:bodyPr/>
          <a:lstStyle/>
          <a:p>
            <a:r>
              <a:rPr lang="en-US" dirty="0" smtClean="0">
                <a:solidFill>
                  <a:srgbClr val="0F2AB1"/>
                </a:solidFill>
                <a:latin typeface="Arial" panose="020B0604020202020204" pitchFamily="34" charset="0"/>
                <a:cs typeface="Arial" panose="020B0604020202020204" pitchFamily="34" charset="0"/>
              </a:rPr>
              <a:t>A Grey Swan: Dubai</a:t>
            </a:r>
            <a:endParaRPr lang="en-US" dirty="0">
              <a:solidFill>
                <a:srgbClr val="0F2AB1"/>
              </a:solidFill>
              <a:latin typeface="Arial" panose="020B0604020202020204" pitchFamily="34" charset="0"/>
              <a:cs typeface="Arial" panose="020B0604020202020204" pitchFamily="34" charset="0"/>
            </a:endParaRPr>
          </a:p>
        </p:txBody>
      </p:sp>
      <p:sp>
        <p:nvSpPr>
          <p:cNvPr id="4" name="Oval 3"/>
          <p:cNvSpPr/>
          <p:nvPr/>
        </p:nvSpPr>
        <p:spPr>
          <a:xfrm>
            <a:off x="4087906" y="3634299"/>
            <a:ext cx="116541" cy="1255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146176" y="3575139"/>
            <a:ext cx="986117" cy="369332"/>
          </a:xfrm>
          <a:prstGeom prst="rect">
            <a:avLst/>
          </a:prstGeom>
          <a:noFill/>
        </p:spPr>
        <p:txBody>
          <a:bodyPr wrap="square" rtlCol="0">
            <a:spAutoFit/>
          </a:bodyPr>
          <a:lstStyle/>
          <a:p>
            <a:r>
              <a:rPr lang="en-US" dirty="0" smtClean="0">
                <a:solidFill>
                  <a:srgbClr val="FF0000"/>
                </a:solidFill>
              </a:rPr>
              <a:t>Dubai</a:t>
            </a:r>
            <a:endParaRPr lang="en-US" dirty="0">
              <a:solidFill>
                <a:srgbClr val="FF0000"/>
              </a:solidFill>
            </a:endParaRPr>
          </a:p>
        </p:txBody>
      </p:sp>
      <p:sp>
        <p:nvSpPr>
          <p:cNvPr id="6" name="TextBox 5"/>
          <p:cNvSpPr txBox="1"/>
          <p:nvPr/>
        </p:nvSpPr>
        <p:spPr>
          <a:xfrm>
            <a:off x="242048" y="6211669"/>
            <a:ext cx="8704729" cy="646331"/>
          </a:xfrm>
          <a:prstGeom prst="rect">
            <a:avLst/>
          </a:prstGeom>
          <a:noFill/>
        </p:spPr>
        <p:txBody>
          <a:bodyPr wrap="square" rtlCol="0">
            <a:spAutoFit/>
          </a:bodyPr>
          <a:lstStyle/>
          <a:p>
            <a:r>
              <a:rPr lang="en-US" dirty="0">
                <a:solidFill>
                  <a:prstClr val="black"/>
                </a:solidFill>
              </a:rPr>
              <a:t>Lin, N. and K. Emanuel, 2015: Grey swan tropical cyclones. </a:t>
            </a:r>
            <a:r>
              <a:rPr lang="en-US" i="1" dirty="0">
                <a:solidFill>
                  <a:prstClr val="black"/>
                </a:solidFill>
              </a:rPr>
              <a:t>Nature </a:t>
            </a:r>
            <a:r>
              <a:rPr lang="en-US" i="1" dirty="0" err="1">
                <a:solidFill>
                  <a:prstClr val="black"/>
                </a:solidFill>
              </a:rPr>
              <a:t>Clim</a:t>
            </a:r>
            <a:r>
              <a:rPr lang="en-US" i="1" dirty="0">
                <a:solidFill>
                  <a:prstClr val="black"/>
                </a:solidFill>
              </a:rPr>
              <a:t>. Change</a:t>
            </a:r>
            <a:r>
              <a:rPr lang="en-US" dirty="0">
                <a:solidFill>
                  <a:prstClr val="black"/>
                </a:solidFill>
              </a:rPr>
              <a:t>, </a:t>
            </a:r>
            <a:r>
              <a:rPr lang="en-US" dirty="0" err="1">
                <a:solidFill>
                  <a:prstClr val="black"/>
                </a:solidFill>
              </a:rPr>
              <a:t>doi</a:t>
            </a:r>
            <a:r>
              <a:rPr lang="en-US" dirty="0">
                <a:solidFill>
                  <a:prstClr val="black"/>
                </a:solidFill>
              </a:rPr>
              <a:t>: 10.1038/NCLIMATE2777</a:t>
            </a:r>
          </a:p>
        </p:txBody>
      </p:sp>
    </p:spTree>
    <p:extLst>
      <p:ext uri="{BB962C8B-B14F-4D97-AF65-F5344CB8AC3E}">
        <p14:creationId xmlns:p14="http://schemas.microsoft.com/office/powerpoint/2010/main" val="18127956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90600"/>
          </a:xfrm>
        </p:spPr>
        <p:txBody>
          <a:bodyPr rtlCol="0">
            <a:normAutofit/>
          </a:bodyPr>
          <a:lstStyle/>
          <a:p>
            <a:pPr eaLnBrk="1" fontAlgn="auto" hangingPunct="1">
              <a:spcAft>
                <a:spcPts val="0"/>
              </a:spcAft>
              <a:defRPr/>
            </a:pPr>
            <a:r>
              <a:rPr lang="en-US" sz="32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Return Periods</a:t>
            </a:r>
          </a:p>
        </p:txBody>
      </p:sp>
      <p:pic>
        <p:nvPicPr>
          <p:cNvPr id="18435" name="Picture 4" descr="C:\Documents and Settings\Kerry Emanuel\My Documents\riskproject\fig2ct.png"/>
          <p:cNvPicPr>
            <a:picLocks noChangeAspect="1" noChangeArrowheads="1"/>
          </p:cNvPicPr>
          <p:nvPr/>
        </p:nvPicPr>
        <p:blipFill>
          <a:blip r:embed="rId3" cstate="print"/>
          <a:srcRect/>
          <a:stretch>
            <a:fillRect/>
          </a:stretch>
        </p:blipFill>
        <p:spPr bwMode="auto">
          <a:xfrm>
            <a:off x="685800" y="914400"/>
            <a:ext cx="7572375" cy="5676900"/>
          </a:xfrm>
          <a:prstGeom prst="rect">
            <a:avLst/>
          </a:prstGeom>
          <a:noFill/>
          <a:ln w="9525">
            <a:noFill/>
            <a:miter lim="800000"/>
            <a:headEnd/>
            <a:tailEnd/>
          </a:ln>
        </p:spPr>
      </p:pic>
    </p:spTree>
    <p:extLst>
      <p:ext uri="{BB962C8B-B14F-4D97-AF65-F5344CB8AC3E}">
        <p14:creationId xmlns:p14="http://schemas.microsoft.com/office/powerpoint/2010/main" val="26895704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484" y="801791"/>
            <a:ext cx="7403328" cy="5554626"/>
          </a:xfrm>
          <a:prstGeom prst="rect">
            <a:avLst/>
          </a:prstGeom>
        </p:spPr>
      </p:pic>
      <p:sp>
        <p:nvSpPr>
          <p:cNvPr id="3" name="TextBox 2"/>
          <p:cNvSpPr txBox="1"/>
          <p:nvPr/>
        </p:nvSpPr>
        <p:spPr>
          <a:xfrm>
            <a:off x="152401" y="6273666"/>
            <a:ext cx="8866094" cy="584775"/>
          </a:xfrm>
          <a:prstGeom prst="rect">
            <a:avLst/>
          </a:prstGeom>
          <a:noFill/>
        </p:spPr>
        <p:txBody>
          <a:bodyPr wrap="square" rtlCol="0">
            <a:spAutoFit/>
          </a:bodyPr>
          <a:lstStyle/>
          <a:p>
            <a:r>
              <a:rPr lang="en-US" sz="1600" dirty="0">
                <a:solidFill>
                  <a:prstClr val="black"/>
                </a:solidFill>
              </a:rPr>
              <a:t>Emanuel, K.A., 2013: Downscaling CMIP5 climate models shows increased tropical cyclone activity over the 21st century. </a:t>
            </a:r>
            <a:r>
              <a:rPr lang="en-US" sz="1600" i="1" dirty="0">
                <a:solidFill>
                  <a:prstClr val="black"/>
                </a:solidFill>
              </a:rPr>
              <a:t>Proc. Nat. Acad. Sci</a:t>
            </a:r>
            <a:r>
              <a:rPr lang="en-US" sz="1600" dirty="0">
                <a:solidFill>
                  <a:prstClr val="black"/>
                </a:solidFill>
              </a:rPr>
              <a:t>., </a:t>
            </a:r>
            <a:r>
              <a:rPr lang="en-US" sz="1600" b="1" dirty="0">
                <a:solidFill>
                  <a:prstClr val="black"/>
                </a:solidFill>
              </a:rPr>
              <a:t>110</a:t>
            </a:r>
            <a:r>
              <a:rPr lang="en-US" sz="1600" dirty="0">
                <a:solidFill>
                  <a:prstClr val="black"/>
                </a:solidFill>
              </a:rPr>
              <a:t>, </a:t>
            </a:r>
            <a:r>
              <a:rPr lang="en-US" sz="1600" dirty="0" err="1">
                <a:solidFill>
                  <a:prstClr val="black"/>
                </a:solidFill>
              </a:rPr>
              <a:t>doi</a:t>
            </a:r>
            <a:r>
              <a:rPr lang="en-US" sz="1600" dirty="0">
                <a:solidFill>
                  <a:prstClr val="black"/>
                </a:solidFill>
              </a:rPr>
              <a:t>/10.1073/pnas.1301293110</a:t>
            </a:r>
          </a:p>
        </p:txBody>
      </p:sp>
      <p:sp>
        <p:nvSpPr>
          <p:cNvPr id="4" name="TextBox 3"/>
          <p:cNvSpPr txBox="1"/>
          <p:nvPr/>
        </p:nvSpPr>
        <p:spPr>
          <a:xfrm>
            <a:off x="431066" y="299767"/>
            <a:ext cx="8086164" cy="369332"/>
          </a:xfrm>
          <a:prstGeom prst="rect">
            <a:avLst/>
          </a:prstGeom>
          <a:noFill/>
        </p:spPr>
        <p:txBody>
          <a:bodyPr wrap="square" rtlCol="0">
            <a:spAutoFit/>
          </a:bodyPr>
          <a:lstStyle/>
          <a:p>
            <a:pPr algn="ctr"/>
            <a:r>
              <a:rPr lang="en-US" dirty="0" smtClean="0">
                <a:solidFill>
                  <a:srgbClr val="0000FF"/>
                </a:solidFill>
              </a:rPr>
              <a:t>Projections of Global TC Power Dissipation using 6 CMIP5 Climate Models</a:t>
            </a:r>
            <a:endParaRPr lang="en-US" dirty="0">
              <a:solidFill>
                <a:srgbClr val="0000FF"/>
              </a:solidFill>
            </a:endParaRPr>
          </a:p>
        </p:txBody>
      </p:sp>
    </p:spTree>
    <p:extLst>
      <p:ext uri="{BB962C8B-B14F-4D97-AF65-F5344CB8AC3E}">
        <p14:creationId xmlns:p14="http://schemas.microsoft.com/office/powerpoint/2010/main" val="4381504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441" y="694426"/>
            <a:ext cx="8218099" cy="6163574"/>
          </a:xfrm>
          <a:prstGeom prst="rect">
            <a:avLst/>
          </a:prstGeom>
        </p:spPr>
      </p:pic>
      <p:sp>
        <p:nvSpPr>
          <p:cNvPr id="3" name="TextBox 2"/>
          <p:cNvSpPr txBox="1"/>
          <p:nvPr/>
        </p:nvSpPr>
        <p:spPr>
          <a:xfrm>
            <a:off x="1190445" y="207034"/>
            <a:ext cx="6952891" cy="461665"/>
          </a:xfrm>
          <a:prstGeom prst="rect">
            <a:avLst/>
          </a:prstGeom>
          <a:noFill/>
        </p:spPr>
        <p:txBody>
          <a:bodyPr wrap="square" rtlCol="0">
            <a:spAutoFit/>
          </a:bodyPr>
          <a:lstStyle/>
          <a:p>
            <a:pPr algn="ctr"/>
            <a:r>
              <a:rPr lang="en-US" sz="2400" dirty="0" smtClean="0">
                <a:solidFill>
                  <a:srgbClr val="0000FF"/>
                </a:solidFill>
              </a:rPr>
              <a:t>Eocene hurricane making landfall in the Yukon</a:t>
            </a:r>
            <a:endParaRPr lang="en-US" sz="2400" dirty="0">
              <a:solidFill>
                <a:srgbClr val="0000FF"/>
              </a:solidFill>
            </a:endParaRPr>
          </a:p>
        </p:txBody>
      </p:sp>
    </p:spTree>
    <p:extLst>
      <p:ext uri="{BB962C8B-B14F-4D97-AF65-F5344CB8AC3E}">
        <p14:creationId xmlns:p14="http://schemas.microsoft.com/office/powerpoint/2010/main" val="11603434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climate&amp;1.1ro_stormtideSLR1m_returnCI.jpg"/>
          <p:cNvPicPr>
            <a:picLocks noChangeAspect="1"/>
          </p:cNvPicPr>
          <p:nvPr/>
        </p:nvPicPr>
        <p:blipFill>
          <a:blip r:embed="rId3" cstate="print"/>
          <a:stretch>
            <a:fillRect/>
          </a:stretch>
        </p:blipFill>
        <p:spPr>
          <a:xfrm>
            <a:off x="143436" y="1189554"/>
            <a:ext cx="8641976" cy="4100779"/>
          </a:xfrm>
          <a:prstGeom prst="rect">
            <a:avLst/>
          </a:prstGeom>
        </p:spPr>
      </p:pic>
      <p:sp>
        <p:nvSpPr>
          <p:cNvPr id="3" name="Rectangle 4"/>
          <p:cNvSpPr>
            <a:spLocks noChangeArrowheads="1"/>
          </p:cNvSpPr>
          <p:nvPr/>
        </p:nvSpPr>
        <p:spPr bwMode="auto">
          <a:xfrm>
            <a:off x="1165412" y="102025"/>
            <a:ext cx="6934200" cy="1631216"/>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2600" dirty="0" smtClean="0">
                <a:solidFill>
                  <a:srgbClr val="C00000"/>
                </a:solidFill>
                <a:latin typeface="Arial" pitchFamily="34" charset="0"/>
                <a:cs typeface="Arial" pitchFamily="34" charset="0"/>
              </a:rPr>
              <a:t>GCM flood height return level, Battery, Manhattan</a:t>
            </a:r>
          </a:p>
          <a:p>
            <a:pPr algn="ctr" fontAlgn="base">
              <a:spcBef>
                <a:spcPct val="0"/>
              </a:spcBef>
              <a:spcAft>
                <a:spcPct val="0"/>
              </a:spcAft>
            </a:pPr>
            <a:r>
              <a:rPr lang="en-US" sz="2200" dirty="0" smtClean="0">
                <a:solidFill>
                  <a:srgbClr val="9BBB59">
                    <a:lumMod val="50000"/>
                  </a:srgbClr>
                </a:solidFill>
                <a:latin typeface="Arial" pitchFamily="34" charset="0"/>
                <a:cs typeface="Arial" pitchFamily="34" charset="0"/>
              </a:rPr>
              <a:t>(assuming SLR of 1 m for the future climate )</a:t>
            </a:r>
          </a:p>
          <a:p>
            <a:pPr fontAlgn="base">
              <a:spcBef>
                <a:spcPct val="0"/>
              </a:spcBef>
              <a:spcAft>
                <a:spcPct val="0"/>
              </a:spcAft>
            </a:pPr>
            <a:endParaRPr lang="en-US" sz="2600" dirty="0" smtClean="0">
              <a:solidFill>
                <a:srgbClr val="9BBB59">
                  <a:lumMod val="50000"/>
                </a:srgbClr>
              </a:solidFill>
              <a:latin typeface="Arial" pitchFamily="34" charset="0"/>
              <a:cs typeface="Arial" pitchFamily="34" charset="0"/>
            </a:endParaRPr>
          </a:p>
        </p:txBody>
      </p:sp>
      <p:sp>
        <p:nvSpPr>
          <p:cNvPr id="34" name="Rectangle 4"/>
          <p:cNvSpPr>
            <a:spLocks noChangeArrowheads="1"/>
          </p:cNvSpPr>
          <p:nvPr/>
        </p:nvSpPr>
        <p:spPr bwMode="auto">
          <a:xfrm>
            <a:off x="208429" y="5176111"/>
            <a:ext cx="8745070" cy="830997"/>
          </a:xfrm>
          <a:prstGeom prst="rect">
            <a:avLst/>
          </a:prstGeom>
          <a:noFill/>
          <a:ln w="9525">
            <a:noFill/>
            <a:miter lim="800000"/>
            <a:headEnd/>
            <a:tailEnd/>
          </a:ln>
        </p:spPr>
        <p:txBody>
          <a:bodyPr wrap="square">
            <a:spAutoFit/>
          </a:bodyPr>
          <a:lstStyle/>
          <a:p>
            <a:pPr fontAlgn="base">
              <a:spcBef>
                <a:spcPct val="0"/>
              </a:spcBef>
              <a:spcAft>
                <a:spcPct val="0"/>
              </a:spcAft>
            </a:pPr>
            <a:r>
              <a:rPr lang="en-US" sz="1600" b="1" dirty="0" smtClean="0">
                <a:solidFill>
                  <a:prstClr val="black"/>
                </a:solidFill>
                <a:latin typeface="Arial" pitchFamily="34" charset="0"/>
                <a:cs typeface="Arial" pitchFamily="34" charset="0"/>
              </a:rPr>
              <a:t>Black: Current climate (1981-2000)</a:t>
            </a:r>
          </a:p>
          <a:p>
            <a:pPr fontAlgn="base">
              <a:spcBef>
                <a:spcPct val="0"/>
              </a:spcBef>
              <a:spcAft>
                <a:spcPct val="0"/>
              </a:spcAft>
            </a:pPr>
            <a:r>
              <a:rPr lang="en-US" sz="1600" b="1" dirty="0" smtClean="0">
                <a:solidFill>
                  <a:srgbClr val="0047D6"/>
                </a:solidFill>
                <a:latin typeface="Arial" pitchFamily="34" charset="0"/>
                <a:cs typeface="Arial" pitchFamily="34" charset="0"/>
              </a:rPr>
              <a:t>Blue: A1B future climate (2081-2100)</a:t>
            </a:r>
          </a:p>
          <a:p>
            <a:pPr fontAlgn="base">
              <a:spcBef>
                <a:spcPct val="0"/>
              </a:spcBef>
              <a:spcAft>
                <a:spcPct val="0"/>
              </a:spcAft>
            </a:pPr>
            <a:r>
              <a:rPr lang="en-US" sz="1600" b="1" dirty="0" smtClean="0">
                <a:solidFill>
                  <a:srgbClr val="C00000"/>
                </a:solidFill>
                <a:latin typeface="Arial" pitchFamily="34" charset="0"/>
                <a:cs typeface="Arial" pitchFamily="34" charset="0"/>
              </a:rPr>
              <a:t>Red: A1B future climate (2081-2100) with </a:t>
            </a:r>
            <a:r>
              <a:rPr lang="en-US" sz="1600" b="1" i="1" dirty="0" smtClean="0">
                <a:solidFill>
                  <a:srgbClr val="C00000"/>
                </a:solidFill>
                <a:latin typeface="Arial" pitchFamily="34" charset="0"/>
                <a:cs typeface="Arial" pitchFamily="34" charset="0"/>
              </a:rPr>
              <a:t>R</a:t>
            </a:r>
            <a:r>
              <a:rPr lang="en-US" sz="1600" b="1" i="1" baseline="-25000" dirty="0" smtClean="0">
                <a:solidFill>
                  <a:srgbClr val="C00000"/>
                </a:solidFill>
                <a:latin typeface="Arial" pitchFamily="34" charset="0"/>
                <a:cs typeface="Arial" pitchFamily="34" charset="0"/>
              </a:rPr>
              <a:t>0</a:t>
            </a:r>
            <a:r>
              <a:rPr lang="en-US" sz="1600" b="1" dirty="0" smtClean="0">
                <a:solidFill>
                  <a:srgbClr val="C00000"/>
                </a:solidFill>
                <a:latin typeface="Arial" pitchFamily="34" charset="0"/>
                <a:cs typeface="Arial" pitchFamily="34" charset="0"/>
              </a:rPr>
              <a:t> increased by 10% and </a:t>
            </a:r>
            <a:r>
              <a:rPr lang="en-US" sz="1600" b="1" i="1" dirty="0" smtClean="0">
                <a:solidFill>
                  <a:srgbClr val="C00000"/>
                </a:solidFill>
                <a:latin typeface="Arial" pitchFamily="34" charset="0"/>
                <a:cs typeface="Arial" pitchFamily="34" charset="0"/>
              </a:rPr>
              <a:t>R</a:t>
            </a:r>
            <a:r>
              <a:rPr lang="en-US" sz="1600" b="1" i="1" baseline="-25000" dirty="0" smtClean="0">
                <a:solidFill>
                  <a:srgbClr val="C00000"/>
                </a:solidFill>
                <a:latin typeface="Arial" pitchFamily="34" charset="0"/>
                <a:cs typeface="Arial" pitchFamily="34" charset="0"/>
              </a:rPr>
              <a:t>m</a:t>
            </a:r>
            <a:r>
              <a:rPr lang="en-US" sz="1600" b="1" dirty="0" smtClean="0">
                <a:solidFill>
                  <a:srgbClr val="C00000"/>
                </a:solidFill>
                <a:latin typeface="Arial" pitchFamily="34" charset="0"/>
                <a:cs typeface="Arial" pitchFamily="34" charset="0"/>
              </a:rPr>
              <a:t> increased by 21%</a:t>
            </a:r>
          </a:p>
        </p:txBody>
      </p:sp>
      <p:sp>
        <p:nvSpPr>
          <p:cNvPr id="5" name="TextBox 4"/>
          <p:cNvSpPr txBox="1"/>
          <p:nvPr/>
        </p:nvSpPr>
        <p:spPr>
          <a:xfrm>
            <a:off x="80682" y="6131859"/>
            <a:ext cx="9000565" cy="646331"/>
          </a:xfrm>
          <a:prstGeom prst="rect">
            <a:avLst/>
          </a:prstGeom>
          <a:noFill/>
        </p:spPr>
        <p:txBody>
          <a:bodyPr wrap="square" rtlCol="0">
            <a:spAutoFit/>
          </a:bodyPr>
          <a:lstStyle/>
          <a:p>
            <a:r>
              <a:rPr lang="en-US" dirty="0">
                <a:solidFill>
                  <a:prstClr val="black"/>
                </a:solidFill>
              </a:rPr>
              <a:t>Lin, N., K. Emanuel, M. Oppenheimer, and E. </a:t>
            </a:r>
            <a:r>
              <a:rPr lang="en-US" dirty="0" err="1">
                <a:solidFill>
                  <a:prstClr val="black"/>
                </a:solidFill>
              </a:rPr>
              <a:t>Vanmarcke</a:t>
            </a:r>
            <a:r>
              <a:rPr lang="en-US" dirty="0">
                <a:solidFill>
                  <a:prstClr val="black"/>
                </a:solidFill>
              </a:rPr>
              <a:t>, 2012: Physically based assessment of hurricane surge threat under climate change. </a:t>
            </a:r>
            <a:r>
              <a:rPr lang="en-US" i="1" dirty="0">
                <a:solidFill>
                  <a:prstClr val="black"/>
                </a:solidFill>
              </a:rPr>
              <a:t>Nature </a:t>
            </a:r>
            <a:r>
              <a:rPr lang="en-US" i="1" dirty="0" err="1">
                <a:solidFill>
                  <a:prstClr val="black"/>
                </a:solidFill>
              </a:rPr>
              <a:t>Clim</a:t>
            </a:r>
            <a:r>
              <a:rPr lang="en-US" i="1" dirty="0">
                <a:solidFill>
                  <a:prstClr val="black"/>
                </a:solidFill>
              </a:rPr>
              <a:t>. Change</a:t>
            </a:r>
            <a:r>
              <a:rPr lang="en-US" dirty="0">
                <a:solidFill>
                  <a:prstClr val="black"/>
                </a:solidFill>
              </a:rPr>
              <a:t>, doi:10.1038/nclimate1389</a:t>
            </a:r>
          </a:p>
        </p:txBody>
      </p:sp>
    </p:spTree>
    <p:extLst>
      <p:ext uri="{BB962C8B-B14F-4D97-AF65-F5344CB8AC3E}">
        <p14:creationId xmlns:p14="http://schemas.microsoft.com/office/powerpoint/2010/main" val="33140824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38149" y="133344"/>
            <a:ext cx="8229600" cy="1143000"/>
          </a:xfrm>
        </p:spPr>
        <p:txBody>
          <a:bodyPr/>
          <a:lstStyle/>
          <a:p>
            <a:r>
              <a:rPr lang="en-US" sz="3200" dirty="0" smtClean="0">
                <a:solidFill>
                  <a:srgbClr val="0000FF"/>
                </a:solidFill>
                <a:effectLst>
                  <a:outerShdw blurRad="38100" dist="38100" dir="2700000" algn="tl">
                    <a:srgbClr val="000000">
                      <a:alpha val="43137"/>
                    </a:srgbClr>
                  </a:outerShdw>
                </a:effectLst>
              </a:rPr>
              <a:t>Hurricanes Passing within 150 km of Boston</a:t>
            </a:r>
            <a:br>
              <a:rPr lang="en-US" sz="3200" dirty="0" smtClean="0">
                <a:solidFill>
                  <a:srgbClr val="0000FF"/>
                </a:solidFill>
                <a:effectLst>
                  <a:outerShdw blurRad="38100" dist="38100" dir="2700000" algn="tl">
                    <a:srgbClr val="000000">
                      <a:alpha val="43137"/>
                    </a:srgbClr>
                  </a:outerShdw>
                </a:effectLst>
              </a:rPr>
            </a:br>
            <a:r>
              <a:rPr lang="en-US" sz="3200" dirty="0" smtClean="0">
                <a:solidFill>
                  <a:srgbClr val="0000FF"/>
                </a:solidFill>
                <a:effectLst>
                  <a:outerShdw blurRad="38100" dist="38100" dir="2700000" algn="tl">
                    <a:srgbClr val="000000">
                      <a:alpha val="43137"/>
                    </a:srgbClr>
                  </a:outerShdw>
                </a:effectLst>
              </a:rPr>
              <a:t>Downscaled from 5 climate models</a:t>
            </a:r>
            <a:endParaRPr lang="en-US" sz="3200" dirty="0">
              <a:solidFill>
                <a:srgbClr val="0000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117" y="1276344"/>
            <a:ext cx="7315215" cy="5486411"/>
          </a:xfrm>
          <a:prstGeom prst="rect">
            <a:avLst/>
          </a:prstGeom>
        </p:spPr>
      </p:pic>
    </p:spTree>
    <p:extLst>
      <p:ext uri="{BB962C8B-B14F-4D97-AF65-F5344CB8AC3E}">
        <p14:creationId xmlns:p14="http://schemas.microsoft.com/office/powerpoint/2010/main" val="13046811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38149" y="133344"/>
            <a:ext cx="8229600" cy="1143000"/>
          </a:xfrm>
        </p:spPr>
        <p:txBody>
          <a:bodyPr/>
          <a:lstStyle/>
          <a:p>
            <a:r>
              <a:rPr lang="en-US" sz="3200" dirty="0" smtClean="0">
                <a:solidFill>
                  <a:srgbClr val="0000FF"/>
                </a:solidFill>
                <a:effectLst>
                  <a:outerShdw blurRad="38100" dist="38100" dir="2700000" algn="tl">
                    <a:srgbClr val="000000">
                      <a:alpha val="43137"/>
                    </a:srgbClr>
                  </a:outerShdw>
                </a:effectLst>
              </a:rPr>
              <a:t>Surge Risk</a:t>
            </a:r>
            <a:endParaRPr lang="en-US" sz="3200" dirty="0">
              <a:solidFill>
                <a:srgbClr val="0000FF"/>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41" y="1276344"/>
            <a:ext cx="7315215" cy="5486411"/>
          </a:xfrm>
          <a:prstGeom prst="rect">
            <a:avLst/>
          </a:prstGeom>
        </p:spPr>
      </p:pic>
    </p:spTree>
    <p:extLst>
      <p:ext uri="{BB962C8B-B14F-4D97-AF65-F5344CB8AC3E}">
        <p14:creationId xmlns:p14="http://schemas.microsoft.com/office/powerpoint/2010/main" val="24623536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38149" y="133344"/>
            <a:ext cx="8229600" cy="1143000"/>
          </a:xfrm>
        </p:spPr>
        <p:txBody>
          <a:bodyPr/>
          <a:lstStyle/>
          <a:p>
            <a:r>
              <a:rPr lang="en-US" sz="3200" dirty="0" smtClean="0">
                <a:solidFill>
                  <a:srgbClr val="0000FF"/>
                </a:solidFill>
                <a:effectLst>
                  <a:outerShdw blurRad="38100" dist="38100" dir="2700000" algn="tl">
                    <a:srgbClr val="000000">
                      <a:alpha val="43137"/>
                    </a:srgbClr>
                  </a:outerShdw>
                </a:effectLst>
              </a:rPr>
              <a:t>Surge Risk with 1 meter sea level rise</a:t>
            </a:r>
            <a:endParaRPr lang="en-US" sz="3200" dirty="0">
              <a:solidFill>
                <a:srgbClr val="0000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41" y="1151621"/>
            <a:ext cx="7315215" cy="5486411"/>
          </a:xfrm>
          <a:prstGeom prst="rect">
            <a:avLst/>
          </a:prstGeom>
        </p:spPr>
      </p:pic>
    </p:spTree>
    <p:extLst>
      <p:ext uri="{BB962C8B-B14F-4D97-AF65-F5344CB8AC3E}">
        <p14:creationId xmlns:p14="http://schemas.microsoft.com/office/powerpoint/2010/main" val="23975041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38149" y="133344"/>
            <a:ext cx="8229600" cy="1143000"/>
          </a:xfrm>
        </p:spPr>
        <p:txBody>
          <a:bodyPr/>
          <a:lstStyle/>
          <a:p>
            <a:r>
              <a:rPr lang="en-US" sz="3200" dirty="0" smtClean="0">
                <a:solidFill>
                  <a:srgbClr val="0000FF"/>
                </a:solidFill>
                <a:effectLst>
                  <a:outerShdw blurRad="38100" dist="38100" dir="2700000" algn="tl">
                    <a:srgbClr val="000000">
                      <a:alpha val="43137"/>
                    </a:srgbClr>
                  </a:outerShdw>
                </a:effectLst>
              </a:rPr>
              <a:t>Rain Risk</a:t>
            </a:r>
            <a:endParaRPr lang="en-US" sz="3200" dirty="0">
              <a:solidFill>
                <a:srgbClr val="0000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41" y="1212005"/>
            <a:ext cx="7315215" cy="5486411"/>
          </a:xfrm>
          <a:prstGeom prst="rect">
            <a:avLst/>
          </a:prstGeom>
        </p:spPr>
      </p:pic>
    </p:spTree>
    <p:extLst>
      <p:ext uri="{BB962C8B-B14F-4D97-AF65-F5344CB8AC3E}">
        <p14:creationId xmlns:p14="http://schemas.microsoft.com/office/powerpoint/2010/main" val="2214010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66221" y="598391"/>
            <a:ext cx="6443831" cy="5555475"/>
          </a:xfrm>
          <a:prstGeom prst="rect">
            <a:avLst/>
          </a:prstGeom>
        </p:spPr>
      </p:pic>
      <p:sp>
        <p:nvSpPr>
          <p:cNvPr id="3" name="Rectangle 2"/>
          <p:cNvSpPr/>
          <p:nvPr/>
        </p:nvSpPr>
        <p:spPr>
          <a:xfrm>
            <a:off x="1441525" y="6153866"/>
            <a:ext cx="7702475" cy="369332"/>
          </a:xfrm>
          <a:prstGeom prst="rect">
            <a:avLst/>
          </a:prstGeom>
        </p:spPr>
        <p:txBody>
          <a:bodyPr wrap="square">
            <a:spAutoFit/>
          </a:bodyPr>
          <a:lstStyle/>
          <a:p>
            <a:r>
              <a:rPr lang="en-US" dirty="0" smtClean="0">
                <a:solidFill>
                  <a:prstClr val="black"/>
                </a:solidFill>
              </a:rPr>
              <a:t>From: </a:t>
            </a:r>
            <a:r>
              <a:rPr lang="en-US" i="1" dirty="0" smtClean="0">
                <a:solidFill>
                  <a:prstClr val="black"/>
                </a:solidFill>
              </a:rPr>
              <a:t>American </a:t>
            </a:r>
            <a:r>
              <a:rPr lang="en-US" i="1" dirty="0">
                <a:solidFill>
                  <a:prstClr val="black"/>
                </a:solidFill>
              </a:rPr>
              <a:t>Climate </a:t>
            </a:r>
            <a:r>
              <a:rPr lang="en-US" i="1" dirty="0" smtClean="0">
                <a:solidFill>
                  <a:prstClr val="black"/>
                </a:solidFill>
              </a:rPr>
              <a:t>Prospectus Economic </a:t>
            </a:r>
            <a:r>
              <a:rPr lang="en-US" i="1" dirty="0">
                <a:solidFill>
                  <a:prstClr val="black"/>
                </a:solidFill>
              </a:rPr>
              <a:t>Risks in the United States</a:t>
            </a:r>
          </a:p>
        </p:txBody>
      </p:sp>
      <p:sp>
        <p:nvSpPr>
          <p:cNvPr id="4" name="TextBox 3"/>
          <p:cNvSpPr txBox="1"/>
          <p:nvPr/>
        </p:nvSpPr>
        <p:spPr>
          <a:xfrm>
            <a:off x="3297218" y="4292302"/>
            <a:ext cx="1290918" cy="523220"/>
          </a:xfrm>
          <a:prstGeom prst="rect">
            <a:avLst/>
          </a:prstGeom>
          <a:noFill/>
        </p:spPr>
        <p:txBody>
          <a:bodyPr wrap="square" rtlCol="0">
            <a:spAutoFit/>
          </a:bodyPr>
          <a:lstStyle/>
          <a:p>
            <a:pPr algn="ctr"/>
            <a:r>
              <a:rPr lang="en-US" sz="1400" dirty="0" smtClean="0">
                <a:solidFill>
                  <a:prstClr val="black"/>
                </a:solidFill>
              </a:rPr>
              <a:t>Sea level rise alone</a:t>
            </a:r>
            <a:endParaRPr lang="en-US" sz="1400" dirty="0">
              <a:solidFill>
                <a:prstClr val="black"/>
              </a:solidFill>
            </a:endParaRPr>
          </a:p>
        </p:txBody>
      </p:sp>
      <p:cxnSp>
        <p:nvCxnSpPr>
          <p:cNvPr id="6" name="Straight Arrow Connector 5"/>
          <p:cNvCxnSpPr>
            <a:stCxn id="4" idx="2"/>
          </p:cNvCxnSpPr>
          <p:nvPr/>
        </p:nvCxnSpPr>
        <p:spPr>
          <a:xfrm>
            <a:off x="3942677" y="4815522"/>
            <a:ext cx="242048" cy="3051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184725" y="3700631"/>
            <a:ext cx="1656677" cy="523220"/>
          </a:xfrm>
          <a:prstGeom prst="rect">
            <a:avLst/>
          </a:prstGeom>
          <a:noFill/>
        </p:spPr>
        <p:txBody>
          <a:bodyPr wrap="square" rtlCol="0">
            <a:spAutoFit/>
          </a:bodyPr>
          <a:lstStyle/>
          <a:p>
            <a:pPr algn="ctr"/>
            <a:r>
              <a:rPr lang="en-US" sz="1400" dirty="0" smtClean="0">
                <a:solidFill>
                  <a:prstClr val="black"/>
                </a:solidFill>
              </a:rPr>
              <a:t>Sea level rise + changing storms</a:t>
            </a:r>
            <a:endParaRPr lang="en-US" sz="1400" dirty="0">
              <a:solidFill>
                <a:prstClr val="black"/>
              </a:solidFill>
            </a:endParaRPr>
          </a:p>
        </p:txBody>
      </p:sp>
      <p:cxnSp>
        <p:nvCxnSpPr>
          <p:cNvPr id="9" name="Straight Arrow Connector 8"/>
          <p:cNvCxnSpPr>
            <a:stCxn id="7" idx="2"/>
          </p:cNvCxnSpPr>
          <p:nvPr/>
        </p:nvCxnSpPr>
        <p:spPr>
          <a:xfrm flipH="1">
            <a:off x="5013063" y="4223851"/>
            <a:ext cx="1" cy="4449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1198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5" name="Picture 5" descr="fig14"/>
          <p:cNvPicPr>
            <a:picLocks noGrp="1" noChangeAspect="1" noChangeArrowheads="1"/>
          </p:cNvPicPr>
          <p:nvPr>
            <p:ph idx="4294967295"/>
          </p:nvPr>
        </p:nvPicPr>
        <p:blipFill>
          <a:blip r:embed="rId3" cstate="print"/>
          <a:srcRect t="6163" b="10425"/>
          <a:stretch>
            <a:fillRect/>
          </a:stretch>
        </p:blipFill>
        <p:spPr>
          <a:xfrm>
            <a:off x="1219200" y="1143000"/>
            <a:ext cx="7010400" cy="4876800"/>
          </a:xfrm>
          <a:noFill/>
          <a:ln/>
        </p:spPr>
      </p:pic>
      <p:sp>
        <p:nvSpPr>
          <p:cNvPr id="512008" name="Text Box 8"/>
          <p:cNvSpPr txBox="1">
            <a:spLocks noChangeArrowheads="1"/>
          </p:cNvSpPr>
          <p:nvPr/>
        </p:nvSpPr>
        <p:spPr bwMode="auto">
          <a:xfrm>
            <a:off x="0" y="152400"/>
            <a:ext cx="9144000" cy="579438"/>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33CC"/>
                </a:solidFill>
              </a:rPr>
              <a:t>Annual Cycle of Tropical Cyclones</a:t>
            </a:r>
          </a:p>
        </p:txBody>
      </p:sp>
      <p:sp>
        <p:nvSpPr>
          <p:cNvPr id="512010" name="Text Box 10"/>
          <p:cNvSpPr txBox="1">
            <a:spLocks noChangeArrowheads="1"/>
          </p:cNvSpPr>
          <p:nvPr/>
        </p:nvSpPr>
        <p:spPr bwMode="auto">
          <a:xfrm>
            <a:off x="1295400" y="6019800"/>
            <a:ext cx="7848600" cy="549275"/>
          </a:xfrm>
          <a:prstGeom prst="rect">
            <a:avLst/>
          </a:prstGeom>
          <a:noFill/>
          <a:ln w="9525">
            <a:noFill/>
            <a:miter lim="800000"/>
            <a:headEnd/>
            <a:tailEnd/>
          </a:ln>
          <a:effectLst/>
        </p:spPr>
        <p:txBody>
          <a:bodyPr>
            <a:spAutoFit/>
          </a:bodyPr>
          <a:lstStyle/>
          <a:p>
            <a:r>
              <a:rPr lang="en-US" sz="1500" b="1">
                <a:solidFill>
                  <a:prstClr val="black"/>
                </a:solidFill>
              </a:rPr>
              <a:t> Jan   Feb    Mar    Apr   May   Jun    Jul   Aug    Sep   Oct    Nov   Dec   NH</a:t>
            </a:r>
          </a:p>
          <a:p>
            <a:r>
              <a:rPr lang="en-US" sz="1500" b="1">
                <a:solidFill>
                  <a:prstClr val="black"/>
                </a:solidFill>
              </a:rPr>
              <a:t> Jul    Aug   Sep    Oct    Nov   Dec   Jan   Feb    Mar    Apr   May   Jun   SH</a:t>
            </a:r>
          </a:p>
        </p:txBody>
      </p:sp>
      <p:sp>
        <p:nvSpPr>
          <p:cNvPr id="512011" name="Text Box 11"/>
          <p:cNvSpPr txBox="1">
            <a:spLocks noChangeArrowheads="1"/>
          </p:cNvSpPr>
          <p:nvPr/>
        </p:nvSpPr>
        <p:spPr bwMode="auto">
          <a:xfrm>
            <a:off x="6248400" y="2020888"/>
            <a:ext cx="354013" cy="457200"/>
          </a:xfrm>
          <a:prstGeom prst="rect">
            <a:avLst/>
          </a:prstGeom>
          <a:solidFill>
            <a:schemeClr val="bg1"/>
          </a:solidFill>
          <a:ln w="9525">
            <a:noFill/>
            <a:miter lim="800000"/>
            <a:headEnd/>
            <a:tailEnd/>
          </a:ln>
          <a:effectLst/>
        </p:spPr>
        <p:txBody>
          <a:bodyPr wrap="none">
            <a:spAutoFit/>
          </a:bodyPr>
          <a:lstStyle/>
          <a:p>
            <a:r>
              <a:rPr lang="en-US">
                <a:solidFill>
                  <a:prstClr val="white"/>
                </a:solidFill>
              </a:rPr>
              <a:t>a</a:t>
            </a:r>
          </a:p>
        </p:txBody>
      </p:sp>
      <p:sp>
        <p:nvSpPr>
          <p:cNvPr id="512012" name="Text Box 12"/>
          <p:cNvSpPr txBox="1">
            <a:spLocks noChangeArrowheads="1"/>
          </p:cNvSpPr>
          <p:nvPr/>
        </p:nvSpPr>
        <p:spPr bwMode="auto">
          <a:xfrm>
            <a:off x="5360988" y="4267200"/>
            <a:ext cx="354012" cy="457200"/>
          </a:xfrm>
          <a:prstGeom prst="rect">
            <a:avLst/>
          </a:prstGeom>
          <a:solidFill>
            <a:schemeClr val="bg1"/>
          </a:solidFill>
          <a:ln w="9525">
            <a:noFill/>
            <a:miter lim="800000"/>
            <a:headEnd/>
            <a:tailEnd/>
          </a:ln>
          <a:effectLst/>
        </p:spPr>
        <p:txBody>
          <a:bodyPr wrap="none">
            <a:spAutoFit/>
          </a:bodyPr>
          <a:lstStyle/>
          <a:p>
            <a:r>
              <a:rPr lang="en-US">
                <a:solidFill>
                  <a:prstClr val="white"/>
                </a:solidFill>
              </a:rPr>
              <a:t>a</a:t>
            </a:r>
          </a:p>
        </p:txBody>
      </p:sp>
      <p:sp>
        <p:nvSpPr>
          <p:cNvPr id="512013" name="Text Box 13"/>
          <p:cNvSpPr txBox="1">
            <a:spLocks noChangeArrowheads="1"/>
          </p:cNvSpPr>
          <p:nvPr/>
        </p:nvSpPr>
        <p:spPr bwMode="auto">
          <a:xfrm>
            <a:off x="4694238" y="2362200"/>
            <a:ext cx="1554162" cy="1006475"/>
          </a:xfrm>
          <a:prstGeom prst="rect">
            <a:avLst/>
          </a:prstGeom>
          <a:noFill/>
          <a:ln w="9525">
            <a:noFill/>
            <a:miter lim="800000"/>
            <a:headEnd/>
            <a:tailEnd/>
          </a:ln>
          <a:effectLst/>
        </p:spPr>
        <p:txBody>
          <a:bodyPr wrap="none">
            <a:spAutoFit/>
          </a:bodyPr>
          <a:lstStyle/>
          <a:p>
            <a:pPr algn="ctr"/>
            <a:r>
              <a:rPr lang="en-US" sz="2000">
                <a:solidFill>
                  <a:prstClr val="black"/>
                </a:solidFill>
              </a:rPr>
              <a:t>Northern </a:t>
            </a:r>
          </a:p>
          <a:p>
            <a:pPr algn="ctr"/>
            <a:r>
              <a:rPr lang="en-US" sz="2000">
                <a:solidFill>
                  <a:prstClr val="black"/>
                </a:solidFill>
              </a:rPr>
              <a:t>Hemisphere</a:t>
            </a:r>
          </a:p>
          <a:p>
            <a:pPr algn="ctr"/>
            <a:r>
              <a:rPr lang="en-US" sz="2000">
                <a:solidFill>
                  <a:prstClr val="black"/>
                </a:solidFill>
              </a:rPr>
              <a:t>(NH)</a:t>
            </a:r>
          </a:p>
        </p:txBody>
      </p:sp>
      <p:sp>
        <p:nvSpPr>
          <p:cNvPr id="512014" name="Text Box 14"/>
          <p:cNvSpPr txBox="1">
            <a:spLocks noChangeArrowheads="1"/>
          </p:cNvSpPr>
          <p:nvPr/>
        </p:nvSpPr>
        <p:spPr bwMode="auto">
          <a:xfrm>
            <a:off x="4343400" y="4572000"/>
            <a:ext cx="1554163" cy="1006475"/>
          </a:xfrm>
          <a:prstGeom prst="rect">
            <a:avLst/>
          </a:prstGeom>
          <a:noFill/>
          <a:ln w="9525">
            <a:noFill/>
            <a:miter lim="800000"/>
            <a:headEnd/>
            <a:tailEnd/>
          </a:ln>
          <a:effectLst/>
        </p:spPr>
        <p:txBody>
          <a:bodyPr wrap="none">
            <a:spAutoFit/>
          </a:bodyPr>
          <a:lstStyle/>
          <a:p>
            <a:pPr algn="ctr"/>
            <a:r>
              <a:rPr lang="en-US" sz="2000">
                <a:solidFill>
                  <a:prstClr val="black"/>
                </a:solidFill>
              </a:rPr>
              <a:t>Southern </a:t>
            </a:r>
          </a:p>
          <a:p>
            <a:pPr algn="ctr"/>
            <a:r>
              <a:rPr lang="en-US" sz="2000">
                <a:solidFill>
                  <a:prstClr val="black"/>
                </a:solidFill>
              </a:rPr>
              <a:t>Hemisphere</a:t>
            </a:r>
          </a:p>
          <a:p>
            <a:pPr algn="ctr"/>
            <a:r>
              <a:rPr lang="en-US" sz="2000">
                <a:solidFill>
                  <a:prstClr val="black"/>
                </a:solidFill>
              </a:rPr>
              <a:t>(SH)</a:t>
            </a:r>
          </a:p>
        </p:txBody>
      </p:sp>
      <p:sp>
        <p:nvSpPr>
          <p:cNvPr id="512015" name="Text Box 15"/>
          <p:cNvSpPr txBox="1">
            <a:spLocks noChangeArrowheads="1"/>
          </p:cNvSpPr>
          <p:nvPr/>
        </p:nvSpPr>
        <p:spPr bwMode="auto">
          <a:xfrm>
            <a:off x="609600" y="1905000"/>
            <a:ext cx="492443" cy="3596497"/>
          </a:xfrm>
          <a:prstGeom prst="rect">
            <a:avLst/>
          </a:prstGeom>
          <a:noFill/>
          <a:ln w="9525">
            <a:noFill/>
            <a:miter lim="800000"/>
            <a:headEnd/>
            <a:tailEnd/>
          </a:ln>
          <a:effectLst/>
        </p:spPr>
        <p:txBody>
          <a:bodyPr vert="vert270" wrap="none">
            <a:spAutoFit/>
          </a:bodyPr>
          <a:lstStyle/>
          <a:p>
            <a:r>
              <a:rPr lang="en-US" sz="2000" b="1" dirty="0">
                <a:solidFill>
                  <a:srgbClr val="0033CC"/>
                </a:solidFill>
              </a:rPr>
              <a:t>Number of </a:t>
            </a:r>
            <a:r>
              <a:rPr lang="en-US" sz="2000" b="1" dirty="0" smtClean="0">
                <a:solidFill>
                  <a:srgbClr val="0033CC"/>
                </a:solidFill>
              </a:rPr>
              <a:t>Events </a:t>
            </a:r>
            <a:r>
              <a:rPr lang="en-US" sz="2000" b="1" dirty="0">
                <a:solidFill>
                  <a:srgbClr val="0033CC"/>
                </a:solidFill>
              </a:rPr>
              <a:t>per Month</a:t>
            </a:r>
          </a:p>
        </p:txBody>
      </p:sp>
    </p:spTree>
    <p:extLst>
      <p:ext uri="{BB962C8B-B14F-4D97-AF65-F5344CB8AC3E}">
        <p14:creationId xmlns:p14="http://schemas.microsoft.com/office/powerpoint/2010/main" val="34776818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TC Intensity Forecast Nightmares</a:t>
            </a:r>
            <a:endParaRPr lang="en-US" dirty="0">
              <a:solidFill>
                <a:srgbClr val="0000FF"/>
              </a:solidFill>
            </a:endParaRPr>
          </a:p>
        </p:txBody>
      </p:sp>
      <p:pic>
        <p:nvPicPr>
          <p:cNvPr id="4098" name="Picture 2" descr="http://azlifestyleblogs.com/wp-content/uploads/2014/11/what-to-do-to-prevent-your-worst-nightma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963" y="1854709"/>
            <a:ext cx="7114089" cy="4175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678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421" r="14828" b="7761"/>
          <a:stretch/>
        </p:blipFill>
        <p:spPr>
          <a:xfrm>
            <a:off x="313766" y="156876"/>
            <a:ext cx="3487924" cy="350968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309" t="3514" r="5269"/>
          <a:stretch/>
        </p:blipFill>
        <p:spPr>
          <a:xfrm>
            <a:off x="4231340" y="156876"/>
            <a:ext cx="4204569" cy="332815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860" r="5269"/>
          <a:stretch/>
        </p:blipFill>
        <p:spPr>
          <a:xfrm>
            <a:off x="98612" y="3666564"/>
            <a:ext cx="4132728" cy="3178404"/>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6987" r="7230" b="10376"/>
          <a:stretch/>
        </p:blipFill>
        <p:spPr>
          <a:xfrm>
            <a:off x="4312022" y="3424037"/>
            <a:ext cx="4365813" cy="3420931"/>
          </a:xfrm>
          <a:prstGeom prst="rect">
            <a:avLst/>
          </a:prstGeom>
        </p:spPr>
      </p:pic>
      <p:sp>
        <p:nvSpPr>
          <p:cNvPr id="6" name="TextBox 5"/>
          <p:cNvSpPr txBox="1"/>
          <p:nvPr/>
        </p:nvSpPr>
        <p:spPr>
          <a:xfrm>
            <a:off x="1371719" y="2115672"/>
            <a:ext cx="2617695" cy="369332"/>
          </a:xfrm>
          <a:prstGeom prst="rect">
            <a:avLst/>
          </a:prstGeom>
          <a:noFill/>
        </p:spPr>
        <p:txBody>
          <a:bodyPr wrap="square" rtlCol="0">
            <a:spAutoFit/>
          </a:bodyPr>
          <a:lstStyle/>
          <a:p>
            <a:pPr algn="ctr"/>
            <a:r>
              <a:rPr lang="en-US" dirty="0" smtClean="0">
                <a:solidFill>
                  <a:srgbClr val="0000FF"/>
                </a:solidFill>
              </a:rPr>
              <a:t>56 knots/24 </a:t>
            </a:r>
            <a:r>
              <a:rPr lang="en-US" dirty="0" err="1" smtClean="0">
                <a:solidFill>
                  <a:srgbClr val="0000FF"/>
                </a:solidFill>
              </a:rPr>
              <a:t>hrs</a:t>
            </a:r>
            <a:endParaRPr lang="en-US" dirty="0">
              <a:solidFill>
                <a:srgbClr val="0000FF"/>
              </a:solidFill>
            </a:endParaRPr>
          </a:p>
        </p:txBody>
      </p:sp>
      <p:sp>
        <p:nvSpPr>
          <p:cNvPr id="7" name="TextBox 6"/>
          <p:cNvSpPr txBox="1"/>
          <p:nvPr/>
        </p:nvSpPr>
        <p:spPr>
          <a:xfrm>
            <a:off x="6208386" y="4509248"/>
            <a:ext cx="2617695" cy="369332"/>
          </a:xfrm>
          <a:prstGeom prst="rect">
            <a:avLst/>
          </a:prstGeom>
          <a:noFill/>
        </p:spPr>
        <p:txBody>
          <a:bodyPr wrap="square" rtlCol="0">
            <a:spAutoFit/>
          </a:bodyPr>
          <a:lstStyle/>
          <a:p>
            <a:pPr algn="ctr"/>
            <a:r>
              <a:rPr lang="en-US" dirty="0" smtClean="0">
                <a:solidFill>
                  <a:srgbClr val="0000FF"/>
                </a:solidFill>
              </a:rPr>
              <a:t>120 knots/24 </a:t>
            </a:r>
            <a:r>
              <a:rPr lang="en-US" dirty="0" err="1" smtClean="0">
                <a:solidFill>
                  <a:srgbClr val="0000FF"/>
                </a:solidFill>
              </a:rPr>
              <a:t>hrs</a:t>
            </a:r>
            <a:endParaRPr lang="en-US" dirty="0">
              <a:solidFill>
                <a:srgbClr val="0000FF"/>
              </a:solidFill>
            </a:endParaRPr>
          </a:p>
        </p:txBody>
      </p:sp>
    </p:spTree>
    <p:extLst>
      <p:ext uri="{BB962C8B-B14F-4D97-AF65-F5344CB8AC3E}">
        <p14:creationId xmlns:p14="http://schemas.microsoft.com/office/powerpoint/2010/main" val="178488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SzPct val="70000"/>
              <a:buBlip>
                <a:blip r:embed="rId2"/>
              </a:buBlip>
            </a:pPr>
            <a:r>
              <a:rPr lang="en-US" sz="2400" b="1" dirty="0" smtClean="0">
                <a:solidFill>
                  <a:srgbClr val="0033CC"/>
                </a:solidFill>
              </a:rPr>
              <a:t> History </a:t>
            </a:r>
            <a:r>
              <a:rPr lang="en-US" sz="2400" b="1" dirty="0">
                <a:solidFill>
                  <a:srgbClr val="0033CC"/>
                </a:solidFill>
              </a:rPr>
              <a:t>is too short, sparse, and imperfect to </a:t>
            </a:r>
            <a:r>
              <a:rPr lang="en-US" sz="2400" b="1" dirty="0" smtClean="0">
                <a:solidFill>
                  <a:srgbClr val="0033CC"/>
                </a:solidFill>
              </a:rPr>
              <a:t>	estimate </a:t>
            </a:r>
            <a:r>
              <a:rPr lang="en-US" sz="2400" b="1" dirty="0">
                <a:solidFill>
                  <a:srgbClr val="0033CC"/>
                </a:solidFill>
              </a:rPr>
              <a:t>hurricane risk</a:t>
            </a:r>
          </a:p>
          <a:p>
            <a:pPr marL="0" indent="0">
              <a:buSzPct val="70000"/>
              <a:buNone/>
            </a:pPr>
            <a:endParaRPr lang="en-US" sz="2400" b="1" dirty="0">
              <a:solidFill>
                <a:srgbClr val="0033CC"/>
              </a:solidFill>
            </a:endParaRPr>
          </a:p>
          <a:p>
            <a:pPr>
              <a:buSzPct val="70000"/>
              <a:buBlip>
                <a:blip r:embed="rId2"/>
              </a:buBlip>
            </a:pPr>
            <a:r>
              <a:rPr lang="en-US" sz="2400" b="1" dirty="0" smtClean="0">
                <a:solidFill>
                  <a:srgbClr val="0033CC"/>
                </a:solidFill>
              </a:rPr>
              <a:t> Better </a:t>
            </a:r>
            <a:r>
              <a:rPr lang="en-US" sz="2400" b="1" dirty="0">
                <a:solidFill>
                  <a:srgbClr val="0033CC"/>
                </a:solidFill>
              </a:rPr>
              <a:t>estimates can be made by downscaling </a:t>
            </a:r>
            <a:r>
              <a:rPr lang="en-US" sz="2400" b="1" dirty="0" smtClean="0">
                <a:solidFill>
                  <a:srgbClr val="0033CC"/>
                </a:solidFill>
              </a:rPr>
              <a:t>	hurricane </a:t>
            </a:r>
            <a:r>
              <a:rPr lang="en-US" sz="2400" b="1" dirty="0">
                <a:solidFill>
                  <a:srgbClr val="0033CC"/>
                </a:solidFill>
              </a:rPr>
              <a:t>activity from climatological or global </a:t>
            </a:r>
            <a:r>
              <a:rPr lang="en-US" sz="2400" b="1" dirty="0" smtClean="0">
                <a:solidFill>
                  <a:srgbClr val="0033CC"/>
                </a:solidFill>
              </a:rPr>
              <a:t>	model </a:t>
            </a:r>
            <a:r>
              <a:rPr lang="en-US" sz="2400" b="1" dirty="0">
                <a:solidFill>
                  <a:srgbClr val="0033CC"/>
                </a:solidFill>
              </a:rPr>
              <a:t>output</a:t>
            </a:r>
          </a:p>
          <a:p>
            <a:pPr>
              <a:buSzPct val="70000"/>
              <a:buBlip>
                <a:blip r:embed="rId2"/>
              </a:buBlip>
            </a:pPr>
            <a:endParaRPr lang="en-US" sz="2400" b="1" dirty="0">
              <a:solidFill>
                <a:srgbClr val="0033CC"/>
              </a:solidFill>
            </a:endParaRPr>
          </a:p>
          <a:p>
            <a:pPr>
              <a:buSzPct val="70000"/>
              <a:buBlip>
                <a:blip r:embed="rId2"/>
              </a:buBlip>
            </a:pPr>
            <a:r>
              <a:rPr lang="en-US" sz="2400" b="1" dirty="0" smtClean="0">
                <a:solidFill>
                  <a:srgbClr val="0033CC"/>
                </a:solidFill>
              </a:rPr>
              <a:t> Hurricanes </a:t>
            </a:r>
            <a:r>
              <a:rPr lang="en-US" sz="2400" b="1" dirty="0">
                <a:solidFill>
                  <a:srgbClr val="0033CC"/>
                </a:solidFill>
              </a:rPr>
              <a:t>clearly vary with climate and there is a </a:t>
            </a:r>
            <a:r>
              <a:rPr lang="en-US" sz="2400" b="1" dirty="0" smtClean="0">
                <a:solidFill>
                  <a:srgbClr val="0033CC"/>
                </a:solidFill>
              </a:rPr>
              <a:t>	decided </a:t>
            </a:r>
            <a:r>
              <a:rPr lang="en-US" sz="2400" b="1" dirty="0">
                <a:solidFill>
                  <a:srgbClr val="0033CC"/>
                </a:solidFill>
              </a:rPr>
              <a:t>risk that hurricane threats will increase </a:t>
            </a:r>
            <a:r>
              <a:rPr lang="en-US" sz="2400" b="1" dirty="0" smtClean="0">
                <a:solidFill>
                  <a:srgbClr val="0033CC"/>
                </a:solidFill>
              </a:rPr>
              <a:t>	over </a:t>
            </a:r>
            <a:r>
              <a:rPr lang="en-US" sz="2400" b="1" dirty="0">
                <a:solidFill>
                  <a:srgbClr val="0033CC"/>
                </a:solidFill>
              </a:rPr>
              <a:t>this century</a:t>
            </a:r>
          </a:p>
          <a:p>
            <a:endParaRPr lang="en-US" dirty="0"/>
          </a:p>
          <a:p>
            <a:pPr marL="0" indent="0">
              <a:buNone/>
            </a:pPr>
            <a:endParaRPr lang="en-US" dirty="0"/>
          </a:p>
          <a:p>
            <a:endParaRPr lang="en-US" dirty="0"/>
          </a:p>
        </p:txBody>
      </p:sp>
      <p:pic>
        <p:nvPicPr>
          <p:cNvPr id="2" name="Picture 1"/>
          <p:cNvPicPr>
            <a:picLocks noChangeAspect="1"/>
          </p:cNvPicPr>
          <p:nvPr/>
        </p:nvPicPr>
        <p:blipFill>
          <a:blip r:embed="rId3"/>
          <a:stretch>
            <a:fillRect/>
          </a:stretch>
        </p:blipFill>
        <p:spPr>
          <a:xfrm>
            <a:off x="515403" y="274492"/>
            <a:ext cx="7888908" cy="1322947"/>
          </a:xfrm>
          <a:prstGeom prst="rect">
            <a:avLst/>
          </a:prstGeom>
        </p:spPr>
      </p:pic>
    </p:spTree>
    <p:extLst>
      <p:ext uri="{BB962C8B-B14F-4D97-AF65-F5344CB8AC3E}">
        <p14:creationId xmlns:p14="http://schemas.microsoft.com/office/powerpoint/2010/main" val="243699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en-US" dirty="0" smtClean="0">
                <a:solidFill>
                  <a:srgbClr val="002060"/>
                </a:solidFill>
                <a:effectLst>
                  <a:outerShdw blurRad="38100" dist="38100" dir="2700000" algn="tl">
                    <a:srgbClr val="000000">
                      <a:alpha val="43137"/>
                    </a:srgbClr>
                  </a:outerShdw>
                </a:effectLst>
              </a:rPr>
              <a:t>Human Adaptation: Century Time Scales</a:t>
            </a:r>
          </a:p>
        </p:txBody>
      </p:sp>
      <p:pic>
        <p:nvPicPr>
          <p:cNvPr id="21507" name="Picture 4" descr="C:\Users\Kerry Emaanuel\World Bank Project\miroc_pdf.png"/>
          <p:cNvPicPr>
            <a:picLocks noChangeAspect="1" noChangeArrowheads="1"/>
          </p:cNvPicPr>
          <p:nvPr/>
        </p:nvPicPr>
        <p:blipFill>
          <a:blip r:embed="rId2" cstate="print"/>
          <a:srcRect/>
          <a:stretch>
            <a:fillRect/>
          </a:stretch>
        </p:blipFill>
        <p:spPr bwMode="auto">
          <a:xfrm>
            <a:off x="304800" y="1582738"/>
            <a:ext cx="4191000" cy="3141662"/>
          </a:xfrm>
          <a:prstGeom prst="rect">
            <a:avLst/>
          </a:prstGeom>
          <a:noFill/>
          <a:ln w="9525">
            <a:noFill/>
            <a:miter lim="800000"/>
            <a:headEnd/>
            <a:tailEnd/>
          </a:ln>
        </p:spPr>
      </p:pic>
      <p:sp>
        <p:nvSpPr>
          <p:cNvPr id="21509" name="TextBox 7"/>
          <p:cNvSpPr txBox="1">
            <a:spLocks noChangeArrowheads="1"/>
          </p:cNvSpPr>
          <p:nvPr/>
        </p:nvSpPr>
        <p:spPr bwMode="auto">
          <a:xfrm>
            <a:off x="685800" y="5029200"/>
            <a:ext cx="3429000" cy="923925"/>
          </a:xfrm>
          <a:prstGeom prst="rect">
            <a:avLst/>
          </a:prstGeom>
          <a:noFill/>
          <a:ln w="9525">
            <a:noFill/>
            <a:miter lim="800000"/>
            <a:headEnd/>
            <a:tailEnd/>
          </a:ln>
        </p:spPr>
        <p:txBody>
          <a:bodyPr>
            <a:spAutoFit/>
          </a:bodyPr>
          <a:lstStyle/>
          <a:p>
            <a:pPr algn="ctr"/>
            <a:r>
              <a:rPr lang="en-US">
                <a:solidFill>
                  <a:srgbClr val="002060"/>
                </a:solidFill>
              </a:rPr>
              <a:t>Current and Future Probability Density of U.S. Damages, MIROC Model</a:t>
            </a:r>
          </a:p>
        </p:txBody>
      </p:sp>
      <p:sp>
        <p:nvSpPr>
          <p:cNvPr id="21510" name="TextBox 8"/>
          <p:cNvSpPr txBox="1">
            <a:spLocks noChangeArrowheads="1"/>
          </p:cNvSpPr>
          <p:nvPr/>
        </p:nvSpPr>
        <p:spPr bwMode="auto">
          <a:xfrm>
            <a:off x="5105400" y="5029200"/>
            <a:ext cx="3429000" cy="646331"/>
          </a:xfrm>
          <a:prstGeom prst="rect">
            <a:avLst/>
          </a:prstGeom>
          <a:noFill/>
          <a:ln w="9525">
            <a:noFill/>
            <a:miter lim="800000"/>
            <a:headEnd/>
            <a:tailEnd/>
          </a:ln>
        </p:spPr>
        <p:txBody>
          <a:bodyPr>
            <a:spAutoFit/>
          </a:bodyPr>
          <a:lstStyle/>
          <a:p>
            <a:pPr algn="ctr"/>
            <a:r>
              <a:rPr lang="en-US" dirty="0">
                <a:solidFill>
                  <a:srgbClr val="002060"/>
                </a:solidFill>
              </a:rPr>
              <a:t>Current and Future </a:t>
            </a:r>
            <a:r>
              <a:rPr lang="en-US" dirty="0" smtClean="0">
                <a:solidFill>
                  <a:srgbClr val="002060"/>
                </a:solidFill>
              </a:rPr>
              <a:t>Damage Probability, </a:t>
            </a:r>
            <a:r>
              <a:rPr lang="en-US" dirty="0">
                <a:solidFill>
                  <a:srgbClr val="002060"/>
                </a:solidFill>
              </a:rPr>
              <a:t>MIROC Model</a:t>
            </a:r>
          </a:p>
        </p:txBody>
      </p:sp>
      <p:pic>
        <p:nvPicPr>
          <p:cNvPr id="1026" name="Picture 2" descr="C:\Users\Kerry Emaanuel\World Bank Project\miroc_dam_prob.png"/>
          <p:cNvPicPr>
            <a:picLocks noChangeAspect="1" noChangeArrowheads="1"/>
          </p:cNvPicPr>
          <p:nvPr/>
        </p:nvPicPr>
        <p:blipFill>
          <a:blip r:embed="rId3" cstate="print"/>
          <a:srcRect/>
          <a:stretch>
            <a:fillRect/>
          </a:stretch>
        </p:blipFill>
        <p:spPr bwMode="auto">
          <a:xfrm>
            <a:off x="4597288" y="1601355"/>
            <a:ext cx="4165712" cy="3123045"/>
          </a:xfrm>
          <a:prstGeom prst="rect">
            <a:avLst/>
          </a:prstGeom>
          <a:noFill/>
        </p:spPr>
      </p:pic>
    </p:spTree>
    <p:extLst>
      <p:ext uri="{BB962C8B-B14F-4D97-AF65-F5344CB8AC3E}">
        <p14:creationId xmlns:p14="http://schemas.microsoft.com/office/powerpoint/2010/main" val="147802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510"/>
                                        </p:tgtEl>
                                        <p:attrNameLst>
                                          <p:attrName>style.visibility</p:attrName>
                                        </p:attrNameLst>
                                      </p:cBhvr>
                                      <p:to>
                                        <p:strVal val="visible"/>
                                      </p:to>
                                    </p:set>
                                    <p:animEffect transition="in" filter="fade">
                                      <p:cBhvr>
                                        <p:cTn id="10" dur="500"/>
                                        <p:tgtEl>
                                          <p:spTgt spid="2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164" y="277906"/>
            <a:ext cx="8307294" cy="6230470"/>
          </a:xfrm>
          <a:prstGeom prst="rect">
            <a:avLst/>
          </a:prstGeom>
        </p:spPr>
      </p:pic>
    </p:spTree>
    <p:extLst>
      <p:ext uri="{BB962C8B-B14F-4D97-AF65-F5344CB8AC3E}">
        <p14:creationId xmlns:p14="http://schemas.microsoft.com/office/powerpoint/2010/main" val="26455593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0F2AB1"/>
                </a:solidFill>
                <a:effectLst>
                  <a:outerShdw blurRad="38100" dist="38100" dir="2700000" algn="tl">
                    <a:srgbClr val="000000">
                      <a:alpha val="43137"/>
                    </a:srgbClr>
                  </a:outerShdw>
                </a:effectLst>
                <a:latin typeface="Arial" pitchFamily="34" charset="0"/>
                <a:cs typeface="Arial" pitchFamily="34" charset="0"/>
              </a:rPr>
              <a:t>Hurricane Risks:</a:t>
            </a:r>
            <a:endParaRPr lang="en-US" sz="4000" dirty="0">
              <a:solidFill>
                <a:srgbClr val="0F2AB1"/>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Content Placeholder 2"/>
          <p:cNvSpPr>
            <a:spLocks noGrp="1"/>
          </p:cNvSpPr>
          <p:nvPr>
            <p:ph idx="1"/>
          </p:nvPr>
        </p:nvSpPr>
        <p:spPr>
          <a:xfrm>
            <a:off x="457200" y="1981200"/>
            <a:ext cx="8229600" cy="4648200"/>
          </a:xfrm>
        </p:spPr>
        <p:txBody>
          <a:bodyPr>
            <a:normAutofit/>
          </a:bodyPr>
          <a:lstStyle/>
          <a:p>
            <a:pPr>
              <a:buSzPct val="70000"/>
              <a:buBlip>
                <a:blip r:embed="rId2"/>
              </a:buBlip>
            </a:pPr>
            <a:r>
              <a:rPr lang="en-US" dirty="0" smtClean="0">
                <a:solidFill>
                  <a:srgbClr val="0F2AB1"/>
                </a:solidFill>
                <a:latin typeface="Arial" pitchFamily="34" charset="0"/>
                <a:cs typeface="Arial" pitchFamily="34" charset="0"/>
              </a:rPr>
              <a:t>Wind</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Storm Surge</a:t>
            </a: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endParaRPr lang="en-US" dirty="0" smtClean="0">
              <a:solidFill>
                <a:srgbClr val="0F2AB1"/>
              </a:solidFill>
              <a:latin typeface="Arial" pitchFamily="34" charset="0"/>
              <a:cs typeface="Arial" pitchFamily="34" charset="0"/>
            </a:endParaRPr>
          </a:p>
          <a:p>
            <a:pPr>
              <a:buSzPct val="70000"/>
              <a:buBlip>
                <a:blip r:embed="rId2"/>
              </a:buBlip>
            </a:pPr>
            <a:r>
              <a:rPr lang="en-US" dirty="0" smtClean="0">
                <a:solidFill>
                  <a:srgbClr val="0F2AB1"/>
                </a:solidFill>
                <a:latin typeface="Arial" pitchFamily="34" charset="0"/>
                <a:cs typeface="Arial" pitchFamily="34" charset="0"/>
              </a:rPr>
              <a:t>Rain</a:t>
            </a:r>
            <a:endParaRPr lang="en-US" dirty="0">
              <a:solidFill>
                <a:srgbClr val="0F2AB1"/>
              </a:solidFill>
              <a:latin typeface="Arial" pitchFamily="34" charset="0"/>
              <a:cs typeface="Arial" pitchFamily="34" charset="0"/>
            </a:endParaRPr>
          </a:p>
        </p:txBody>
      </p:sp>
      <p:pic>
        <p:nvPicPr>
          <p:cNvPr id="403458" name="Picture 2" descr="http://www.google.com/url?source=imglanding&amp;ct=img&amp;q=http://vogeltalksrving.com/wp-content/uploads/2011/09/hurricane_wind.jpg&amp;sa=X&amp;ei=8QetT4ngNOba6gHprP2ZDQ&amp;ved=0CAoQ8wc4zAI&amp;usg=AFQjCNGvXXiQXxHI6sK1etVkmTIMDhCxYg"/>
          <p:cNvPicPr>
            <a:picLocks noChangeAspect="1" noChangeArrowheads="1"/>
          </p:cNvPicPr>
          <p:nvPr/>
        </p:nvPicPr>
        <p:blipFill>
          <a:blip r:embed="rId3" cstate="print"/>
          <a:srcRect/>
          <a:stretch>
            <a:fillRect/>
          </a:stretch>
        </p:blipFill>
        <p:spPr bwMode="auto">
          <a:xfrm>
            <a:off x="4953000" y="1419589"/>
            <a:ext cx="2743200" cy="1727634"/>
          </a:xfrm>
          <a:prstGeom prst="rect">
            <a:avLst/>
          </a:prstGeom>
          <a:noFill/>
        </p:spPr>
      </p:pic>
      <p:pic>
        <p:nvPicPr>
          <p:cNvPr id="403460" name="Picture 4" descr="https://encrypted-tbn1.google.com/images?q=tbn:ANd9GcSWYOtzz6cT_ypHQ9t8lc9nmEW87iIUulwenR3ybduIJSnSfnH2lQ"/>
          <p:cNvPicPr>
            <a:picLocks noChangeAspect="1" noChangeArrowheads="1"/>
          </p:cNvPicPr>
          <p:nvPr/>
        </p:nvPicPr>
        <p:blipFill>
          <a:blip r:embed="rId4" cstate="print"/>
          <a:srcRect/>
          <a:stretch>
            <a:fillRect/>
          </a:stretch>
        </p:blipFill>
        <p:spPr bwMode="auto">
          <a:xfrm>
            <a:off x="4953000" y="3276600"/>
            <a:ext cx="2733675" cy="1676400"/>
          </a:xfrm>
          <a:prstGeom prst="rect">
            <a:avLst/>
          </a:prstGeom>
          <a:noFill/>
        </p:spPr>
      </p:pic>
      <p:pic>
        <p:nvPicPr>
          <p:cNvPr id="403462" name="Picture 6" descr="http://www.google.com/url?source=imglanding&amp;ct=img&amp;q=http://upload.wikimedia.org/wikipedia/commons/5/50/Hurricane_Katrina_Flooding.jpg&amp;sa=X&amp;ei=QQmtT9iGNsPv6AGQu4DoDA&amp;ved=0CAkQ8wc4YA&amp;usg=AFQjCNHaFJ5zyogI9RWCqnA99_l_vmPEwQ"/>
          <p:cNvPicPr>
            <a:picLocks noChangeAspect="1" noChangeArrowheads="1"/>
          </p:cNvPicPr>
          <p:nvPr/>
        </p:nvPicPr>
        <p:blipFill>
          <a:blip r:embed="rId5" cstate="print"/>
          <a:srcRect/>
          <a:stretch>
            <a:fillRect/>
          </a:stretch>
        </p:blipFill>
        <p:spPr bwMode="auto">
          <a:xfrm>
            <a:off x="4953000" y="5029200"/>
            <a:ext cx="2743200" cy="1693804"/>
          </a:xfrm>
          <a:prstGeom prst="rect">
            <a:avLst/>
          </a:prstGeom>
          <a:noFill/>
        </p:spPr>
      </p:pic>
    </p:spTree>
    <p:extLst>
      <p:ext uri="{BB962C8B-B14F-4D97-AF65-F5344CB8AC3E}">
        <p14:creationId xmlns:p14="http://schemas.microsoft.com/office/powerpoint/2010/main" val="95844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3458"/>
                                        </p:tgtEl>
                                        <p:attrNameLst>
                                          <p:attrName>style.visibility</p:attrName>
                                        </p:attrNameLst>
                                      </p:cBhvr>
                                      <p:to>
                                        <p:strVal val="visible"/>
                                      </p:to>
                                    </p:set>
                                    <p:animEffect transition="in" filter="blinds(horizontal)">
                                      <p:cBhvr>
                                        <p:cTn id="10" dur="500"/>
                                        <p:tgtEl>
                                          <p:spTgt spid="40345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403460"/>
                                        </p:tgtEl>
                                        <p:attrNameLst>
                                          <p:attrName>style.visibility</p:attrName>
                                        </p:attrNameLst>
                                      </p:cBhvr>
                                      <p:to>
                                        <p:strVal val="visible"/>
                                      </p:to>
                                    </p:set>
                                    <p:animEffect transition="in" filter="blinds(horizontal)">
                                      <p:cBhvr>
                                        <p:cTn id="18" dur="500"/>
                                        <p:tgtEl>
                                          <p:spTgt spid="40346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403462"/>
                                        </p:tgtEl>
                                        <p:attrNameLst>
                                          <p:attrName>style.visibility</p:attrName>
                                        </p:attrNameLst>
                                      </p:cBhvr>
                                      <p:to>
                                        <p:strVal val="visible"/>
                                      </p:to>
                                    </p:set>
                                    <p:animEffect transition="in" filter="blinds(horizontal)">
                                      <p:cBhvr>
                                        <p:cTn id="26" dur="500"/>
                                        <p:tgtEl>
                                          <p:spTgt spid="403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Eyewitness footage of Typhoon Haiyan washing house away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3435" y="107576"/>
            <a:ext cx="8653929" cy="6490447"/>
          </a:xfrm>
          <a:prstGeom prst="rect">
            <a:avLst/>
          </a:prstGeom>
        </p:spPr>
      </p:pic>
    </p:spTree>
    <p:extLst>
      <p:ext uri="{BB962C8B-B14F-4D97-AF65-F5344CB8AC3E}">
        <p14:creationId xmlns:p14="http://schemas.microsoft.com/office/powerpoint/2010/main" val="3307080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urricanes dominate economic losses from disa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62" y="1132925"/>
            <a:ext cx="7394613" cy="5465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0762" y="311971"/>
            <a:ext cx="8122024" cy="523220"/>
          </a:xfrm>
          <a:prstGeom prst="rect">
            <a:avLst/>
          </a:prstGeom>
          <a:noFill/>
        </p:spPr>
        <p:txBody>
          <a:bodyPr wrap="square" rtlCol="0">
            <a:spAutoFit/>
          </a:bodyPr>
          <a:lstStyle/>
          <a:p>
            <a:pPr algn="ctr"/>
            <a:r>
              <a:rPr lang="en-US" sz="2800" dirty="0" smtClean="0">
                <a:solidFill>
                  <a:srgbClr val="0000FF"/>
                </a:solidFill>
              </a:rPr>
              <a:t>Total US Damages by Natural Hazard, 1980-2012</a:t>
            </a:r>
            <a:endParaRPr lang="en-US" sz="2800" dirty="0">
              <a:solidFill>
                <a:srgbClr val="0000FF"/>
              </a:solidFill>
            </a:endParaRPr>
          </a:p>
        </p:txBody>
      </p:sp>
      <p:sp>
        <p:nvSpPr>
          <p:cNvPr id="4" name="TextBox 3"/>
          <p:cNvSpPr txBox="1"/>
          <p:nvPr/>
        </p:nvSpPr>
        <p:spPr>
          <a:xfrm>
            <a:off x="172122" y="6217920"/>
            <a:ext cx="1968650" cy="369332"/>
          </a:xfrm>
          <a:prstGeom prst="rect">
            <a:avLst/>
          </a:prstGeom>
          <a:noFill/>
        </p:spPr>
        <p:txBody>
          <a:bodyPr wrap="square" rtlCol="0">
            <a:spAutoFit/>
          </a:bodyPr>
          <a:lstStyle/>
          <a:p>
            <a:r>
              <a:rPr lang="en-US" dirty="0" smtClean="0">
                <a:solidFill>
                  <a:prstClr val="black"/>
                </a:solidFill>
              </a:rPr>
              <a:t>Source:  NOAA</a:t>
            </a:r>
            <a:endParaRPr lang="en-US" dirty="0">
              <a:solidFill>
                <a:prstClr val="black"/>
              </a:solidFill>
            </a:endParaRPr>
          </a:p>
        </p:txBody>
      </p:sp>
    </p:spTree>
    <p:extLst>
      <p:ext uri="{BB962C8B-B14F-4D97-AF65-F5344CB8AC3E}">
        <p14:creationId xmlns:p14="http://schemas.microsoft.com/office/powerpoint/2010/main" val="3632745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1" id="{A3F6CE7F-051D-4097-99B8-BFB0C10834C8}" vid="{1027D983-5421-4602-A5EE-9989E9207A50}"/>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38100"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7.xml><?xml version="1.0" encoding="utf-8"?>
<a:theme xmlns:a="http://schemas.openxmlformats.org/drawingml/2006/main" name="A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Ariel2</Template>
  <TotalTime>1309</TotalTime>
  <Words>1317</Words>
  <Application>Microsoft Office PowerPoint</Application>
  <PresentationFormat>On-screen Show (4:3)</PresentationFormat>
  <Paragraphs>161</Paragraphs>
  <Slides>53</Slides>
  <Notes>12</Notes>
  <HiddenSlides>0</HiddenSlides>
  <MMClips>1</MMClips>
  <ScaleCrop>false</ScaleCrop>
  <HeadingPairs>
    <vt:vector size="8" baseType="variant">
      <vt:variant>
        <vt:lpstr>Fonts Used</vt:lpstr>
      </vt:variant>
      <vt:variant>
        <vt:i4>6</vt:i4>
      </vt:variant>
      <vt:variant>
        <vt:lpstr>Theme</vt:lpstr>
      </vt:variant>
      <vt:variant>
        <vt:i4>10</vt:i4>
      </vt:variant>
      <vt:variant>
        <vt:lpstr>Embedded OLE Servers</vt:lpstr>
      </vt:variant>
      <vt:variant>
        <vt:i4>1</vt:i4>
      </vt:variant>
      <vt:variant>
        <vt:lpstr>Slide Titles</vt:lpstr>
      </vt:variant>
      <vt:variant>
        <vt:i4>53</vt:i4>
      </vt:variant>
    </vt:vector>
  </HeadingPairs>
  <TitlesOfParts>
    <vt:vector size="70" baseType="lpstr">
      <vt:lpstr>HGPHeiseiKakugothictaiW5</vt:lpstr>
      <vt:lpstr>Arial</vt:lpstr>
      <vt:lpstr>Calibri</vt:lpstr>
      <vt:lpstr>Calibri Light</vt:lpstr>
      <vt:lpstr>Helvetica</vt:lpstr>
      <vt:lpstr>Tahoma</vt:lpstr>
      <vt:lpstr>Office Theme</vt:lpstr>
      <vt:lpstr>3_Office Theme</vt:lpstr>
      <vt:lpstr>1_Office Theme</vt:lpstr>
      <vt:lpstr>4_Office Theme</vt:lpstr>
      <vt:lpstr>Default Design</vt:lpstr>
      <vt:lpstr>5_Office Theme</vt:lpstr>
      <vt:lpstr>Ariel</vt:lpstr>
      <vt:lpstr>2_Office Theme</vt:lpstr>
      <vt:lpstr>6_Office Theme</vt:lpstr>
      <vt:lpstr>7_Office Theme</vt:lpstr>
      <vt:lpstr>Equation</vt:lpstr>
      <vt:lpstr>Trends and Variability of Tropical Cyclone Risk</vt:lpstr>
      <vt:lpstr>Program</vt:lpstr>
      <vt:lpstr>Tropical Cyclone Climatology</vt:lpstr>
      <vt:lpstr>PowerPoint Presentation</vt:lpstr>
      <vt:lpstr>PowerPoint Presentation</vt:lpstr>
      <vt:lpstr>PowerPoint Presentation</vt:lpstr>
      <vt:lpstr>Hurricane Risks:</vt:lpstr>
      <vt:lpstr>PowerPoint Presentation</vt:lpstr>
      <vt:lpstr>PowerPoint Presentation</vt:lpstr>
      <vt:lpstr>Hurricane Risk: What Can We Learn from Historical Records?</vt:lpstr>
      <vt:lpstr>PowerPoint Presentation</vt:lpstr>
      <vt:lpstr>Sulfate Aerosols and North Atlantic Hurricanes</vt:lpstr>
      <vt:lpstr>PowerPoint Presentation</vt:lpstr>
      <vt:lpstr>PowerPoint Presentation</vt:lpstr>
      <vt:lpstr>PowerPoint Presentation</vt:lpstr>
      <vt:lpstr>Hurricane Risk: What Can We Learn from Geology?</vt:lpstr>
      <vt:lpstr>PowerPoint Presentation</vt:lpstr>
      <vt:lpstr>PowerPoint Presentation</vt:lpstr>
      <vt:lpstr>PowerPoint Presentation</vt:lpstr>
      <vt:lpstr>Does Global Warming Affect Hurricanes?</vt:lpstr>
      <vt:lpstr>Svante Arrhenius, 1859-1927</vt:lpstr>
      <vt:lpstr>PowerPoint Presentation</vt:lpstr>
      <vt:lpstr>PowerPoint Presentation</vt:lpstr>
      <vt:lpstr>Hurricane Potential Intensity:  What is it and How will it Change with Climate?</vt:lpstr>
      <vt:lpstr>Hurricane Potential Intensity: Maximum Sustainable Wind Speed for a given Sea Surface Temperature and Atmospheric Temperature Profile</vt:lpstr>
      <vt:lpstr>PowerPoint Presentation</vt:lpstr>
      <vt:lpstr>PowerPoint Presentation</vt:lpstr>
      <vt:lpstr>Projected Trend, 2006-2100: GFDL model  RCP 8.5 </vt:lpstr>
      <vt:lpstr>PowerPoint Presentation</vt:lpstr>
      <vt:lpstr>Assessments of Present and Future Hurricane Risk</vt:lpstr>
      <vt:lpstr>PowerPoint Presentation</vt:lpstr>
      <vt:lpstr>PowerPoint Presentation</vt:lpstr>
      <vt:lpstr>Limitations of a strictly statistical approach to hurricane risk assessment</vt:lpstr>
      <vt:lpstr>Our Approach:  Embed highly detailed computational hurricane models in large-scale conditions produced by climate analyses or climate models. Generate 1000-100,000 events </vt:lpstr>
      <vt:lpstr>PowerPoint Presentation</vt:lpstr>
      <vt:lpstr>Sample Storm Wind Swath</vt:lpstr>
      <vt:lpstr>PowerPoint Presentation</vt:lpstr>
      <vt:lpstr>PowerPoint Presentation</vt:lpstr>
      <vt:lpstr>PowerPoint Presentation</vt:lpstr>
      <vt:lpstr>A Grey Swan: Dubai</vt:lpstr>
      <vt:lpstr>Return Periods</vt:lpstr>
      <vt:lpstr>PowerPoint Presentation</vt:lpstr>
      <vt:lpstr>PowerPoint Presentation</vt:lpstr>
      <vt:lpstr>PowerPoint Presentation</vt:lpstr>
      <vt:lpstr>Hurricanes Passing within 150 km of Boston Downscaled from 5 climate models</vt:lpstr>
      <vt:lpstr>Surge Risk</vt:lpstr>
      <vt:lpstr>Surge Risk with 1 meter sea level rise</vt:lpstr>
      <vt:lpstr>Rain Risk</vt:lpstr>
      <vt:lpstr>PowerPoint Presentation</vt:lpstr>
      <vt:lpstr>TC Intensity Forecast Nightmares</vt:lpstr>
      <vt:lpstr>PowerPoint Presentation</vt:lpstr>
      <vt:lpstr>PowerPoint Presentation</vt:lpstr>
      <vt:lpstr>Human Adaptation: Century Time Scales</vt:lpstr>
    </vt:vector>
  </TitlesOfParts>
  <Company>Massachusetts Institute of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and Hurricanes</dc:title>
  <dc:creator>Kerry Emanuel</dc:creator>
  <cp:lastModifiedBy>Kerry Emanuel</cp:lastModifiedBy>
  <cp:revision>88</cp:revision>
  <dcterms:created xsi:type="dcterms:W3CDTF">2014-11-16T11:49:11Z</dcterms:created>
  <dcterms:modified xsi:type="dcterms:W3CDTF">2016-08-31T20:21:23Z</dcterms:modified>
</cp:coreProperties>
</file>