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34"/>
  </p:notesMasterIdLst>
  <p:sldIdLst>
    <p:sldId id="256" r:id="rId4"/>
    <p:sldId id="257" r:id="rId5"/>
    <p:sldId id="258" r:id="rId6"/>
    <p:sldId id="294" r:id="rId7"/>
    <p:sldId id="266" r:id="rId8"/>
    <p:sldId id="267" r:id="rId9"/>
    <p:sldId id="268" r:id="rId10"/>
    <p:sldId id="269" r:id="rId11"/>
    <p:sldId id="271" r:id="rId12"/>
    <p:sldId id="272" r:id="rId13"/>
    <p:sldId id="274" r:id="rId14"/>
    <p:sldId id="275" r:id="rId15"/>
    <p:sldId id="276" r:id="rId16"/>
    <p:sldId id="277" r:id="rId17"/>
    <p:sldId id="289" r:id="rId18"/>
    <p:sldId id="296" r:id="rId19"/>
    <p:sldId id="291" r:id="rId20"/>
    <p:sldId id="292" r:id="rId21"/>
    <p:sldId id="290" r:id="rId22"/>
    <p:sldId id="281" r:id="rId23"/>
    <p:sldId id="283" r:id="rId24"/>
    <p:sldId id="284" r:id="rId25"/>
    <p:sldId id="288" r:id="rId26"/>
    <p:sldId id="286" r:id="rId27"/>
    <p:sldId id="287" r:id="rId28"/>
    <p:sldId id="282" r:id="rId29"/>
    <p:sldId id="295" r:id="rId30"/>
    <p:sldId id="297" r:id="rId31"/>
    <p:sldId id="298" r:id="rId32"/>
    <p:sldId id="29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217" autoAdjust="0"/>
  </p:normalViewPr>
  <p:slideViewPr>
    <p:cSldViewPr snapToGrid="0">
      <p:cViewPr varScale="1">
        <p:scale>
          <a:sx n="71" d="100"/>
          <a:sy n="71" d="100"/>
        </p:scale>
        <p:origin x="905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4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FEFE5-9543-46AD-9F2B-69AE56F4703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69B34-DA4F-48DD-81EE-3CE3C5793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14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343E5-4C83-4A1B-9932-0B26FB52167E}" type="slidenum">
              <a:rPr lang="en-US"/>
              <a:pPr/>
              <a:t>2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38971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DC9312-FA86-42FB-B7E5-39448F1C6EDD}" type="slidenum">
              <a:rPr lang="en-US"/>
              <a:pPr/>
              <a:t>7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5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1 is pretty homogeneous. By day 10 small area has become drier.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96DCD-94C1-4D49-813F-1EFD81147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429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1 is pretty homogeneous. By day 10 small area has become drier.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96DCD-94C1-4D49-813F-1EFD81147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81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20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60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49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84C25E-ECFB-4330-8995-F2D45BF774D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905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1A0846-85DD-4793-9E44-2F277BCD40C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891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62BC91-B2A9-4D92-BA0D-EF7C5AA2E1D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525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A12285-D6CD-42C1-9A80-4F84D42385E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973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97DFA1-9D84-4849-B023-7DA36A42C01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16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44201D-F225-4CFE-A830-F13C6E9392F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396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867A4-C428-4B5E-BC35-E47261C8E39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029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7D1E19-30FE-414B-A17E-7E521134648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86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90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1FCC4F-B64A-45A7-9F72-08D07812AA5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55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EF0FD3-DEAE-41FE-8811-D4A2F29057E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300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F508C3-E569-4828-BC2C-B7E61040179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649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BEFF-D5F4-444B-A4CF-BD045A0FCC1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849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FB5996-94A2-4430-B5FC-18A63C39A41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795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E8A08-ABF8-4EE6-BBF5-13A29E2C07D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0227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D45EF-41AF-4B89-A1F2-858EEB91C28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753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7B464-C855-4106-B044-83714F5B001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114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EDC1C-705E-478A-B28C-655FAB10D8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148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C21E-0398-4E89-B501-01219F3D0F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052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50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0C56D-7FC8-4991-9BFA-594AE38A56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065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031C-4021-4A6A-903A-C098C7631C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9431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B717-13BA-4076-8F43-E9075CF70C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480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755AE-D557-4658-86CF-6F4540E455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658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0BD1C-930A-4B04-BEFC-B4D0437C57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2921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6641F-BE9A-4809-B8FE-D4FB7487A1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5099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77101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661021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510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10309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756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29216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12274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83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4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96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3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9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7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74E5AF-26B5-43F6-A077-394E7BB1823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31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B381-7132-451F-9A65-9D78098CFB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1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7.wmf"/><Relationship Id="rId4" Type="http://schemas.openxmlformats.org/officeDocument/2006/relationships/image" Target="../media/image24.wmf"/><Relationship Id="rId9" Type="http://schemas.openxmlformats.org/officeDocument/2006/relationships/oleObject" Target="../embeddings/oleObject9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8475" y="1075764"/>
            <a:ext cx="6858000" cy="175800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</a:t>
            </a:r>
            <a:r>
              <a:rPr lang="en-US" dirty="0">
                <a:solidFill>
                  <a:srgbClr val="0000FF"/>
                </a:solidFill>
              </a:rPr>
              <a:t>Madden-Julian Oscillation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Kerry Emanuel</a:t>
            </a:r>
          </a:p>
          <a:p>
            <a:r>
              <a:rPr lang="en-US" dirty="0" smtClean="0"/>
              <a:t>Lorenz Center</a:t>
            </a:r>
          </a:p>
          <a:p>
            <a:r>
              <a:rPr lang="en-US" dirty="0" smtClean="0"/>
              <a:t>Massachusetts Institute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7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69900"/>
            <a:ext cx="6400800" cy="6213475"/>
          </a:xfrm>
          <a:prstGeom prst="rect">
            <a:avLst/>
          </a:prstGeom>
          <a:noFill/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553200" y="5943600"/>
            <a:ext cx="2454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dirty="0">
                <a:solidFill>
                  <a:srgbClr val="0000FF"/>
                </a:solidFill>
                <a:latin typeface="Times" charset="0"/>
              </a:rPr>
              <a:t>from</a:t>
            </a:r>
          </a:p>
          <a:p>
            <a:pPr eaLnBrk="0" hangingPunct="0"/>
            <a:r>
              <a:rPr lang="en-US" sz="1600" dirty="0">
                <a:solidFill>
                  <a:srgbClr val="0000FF"/>
                </a:solidFill>
                <a:latin typeface="Times" charset="0"/>
              </a:rPr>
              <a:t>Wheeler and </a:t>
            </a:r>
            <a:r>
              <a:rPr lang="en-US" sz="1600" dirty="0" err="1">
                <a:solidFill>
                  <a:srgbClr val="0000FF"/>
                </a:solidFill>
                <a:latin typeface="Times" charset="0"/>
              </a:rPr>
              <a:t>Kiladis</a:t>
            </a:r>
            <a:r>
              <a:rPr lang="en-US" sz="1600" dirty="0">
                <a:solidFill>
                  <a:srgbClr val="0000FF"/>
                </a:solidFill>
                <a:latin typeface="Times" charset="0"/>
              </a:rPr>
              <a:t>, 1999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52400" y="76200"/>
            <a:ext cx="883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0000FF"/>
                </a:solidFill>
                <a:latin typeface="Times" charset="0"/>
              </a:rPr>
              <a:t>OLR power spectrum, 1979–2001 (Symmetric)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29400" y="990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Perturbation spectra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52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69900"/>
            <a:ext cx="6400800" cy="6213475"/>
          </a:xfrm>
          <a:prstGeom prst="rect">
            <a:avLst/>
          </a:prstGeom>
          <a:noFill/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553200" y="5943600"/>
            <a:ext cx="2454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dirty="0">
                <a:solidFill>
                  <a:srgbClr val="0000FF"/>
                </a:solidFill>
                <a:latin typeface="Times" charset="0"/>
              </a:rPr>
              <a:t>from</a:t>
            </a:r>
          </a:p>
          <a:p>
            <a:pPr eaLnBrk="0" hangingPunct="0"/>
            <a:r>
              <a:rPr lang="en-US" sz="1600" dirty="0">
                <a:solidFill>
                  <a:srgbClr val="0000FF"/>
                </a:solidFill>
                <a:latin typeface="Times" charset="0"/>
              </a:rPr>
              <a:t>Wheeler and </a:t>
            </a:r>
            <a:r>
              <a:rPr lang="en-US" sz="1600" dirty="0" err="1">
                <a:solidFill>
                  <a:srgbClr val="0000FF"/>
                </a:solidFill>
                <a:latin typeface="Times" charset="0"/>
              </a:rPr>
              <a:t>Kiladis</a:t>
            </a:r>
            <a:r>
              <a:rPr lang="en-US" sz="1600" dirty="0">
                <a:solidFill>
                  <a:srgbClr val="0000FF"/>
                </a:solidFill>
                <a:latin typeface="Times" charset="0"/>
              </a:rPr>
              <a:t>, 1999</a:t>
            </a: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H="1">
            <a:off x="3962400" y="2133600"/>
            <a:ext cx="3505200" cy="2895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52400" y="76200"/>
            <a:ext cx="883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0000FF"/>
                </a:solidFill>
                <a:latin typeface="Times" charset="0"/>
              </a:rPr>
              <a:t>OLR power spectrum, 1979–2001 (Symmetric)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7010400" y="19050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rgbClr val="2E56E3"/>
                </a:solidFill>
                <a:latin typeface="Times" charset="0"/>
              </a:rPr>
              <a:t>Kelvin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9400" y="990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Perturbation spectra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49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69900"/>
            <a:ext cx="6400800" cy="6213475"/>
          </a:xfrm>
          <a:prstGeom prst="rect">
            <a:avLst/>
          </a:prstGeom>
          <a:noFill/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553200" y="5943600"/>
            <a:ext cx="2454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dirty="0">
                <a:solidFill>
                  <a:srgbClr val="0000FF"/>
                </a:solidFill>
                <a:latin typeface="Times" charset="0"/>
              </a:rPr>
              <a:t>from</a:t>
            </a:r>
          </a:p>
          <a:p>
            <a:pPr eaLnBrk="0" hangingPunct="0"/>
            <a:r>
              <a:rPr lang="en-US" sz="1600" dirty="0">
                <a:solidFill>
                  <a:srgbClr val="0000FF"/>
                </a:solidFill>
                <a:latin typeface="Times" charset="0"/>
              </a:rPr>
              <a:t>Wheeler and </a:t>
            </a:r>
            <a:r>
              <a:rPr lang="en-US" sz="1600" dirty="0" err="1">
                <a:solidFill>
                  <a:srgbClr val="0000FF"/>
                </a:solidFill>
                <a:latin typeface="Times" charset="0"/>
              </a:rPr>
              <a:t>Kiladis</a:t>
            </a:r>
            <a:r>
              <a:rPr lang="en-US" sz="1600" dirty="0">
                <a:solidFill>
                  <a:srgbClr val="0000FF"/>
                </a:solidFill>
                <a:latin typeface="Times" charset="0"/>
              </a:rPr>
              <a:t>, 1999</a:t>
            </a: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 flipH="1">
            <a:off x="3962400" y="2133600"/>
            <a:ext cx="3505200" cy="2895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52400" y="76200"/>
            <a:ext cx="883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0000FF"/>
                </a:solidFill>
                <a:latin typeface="Times" charset="0"/>
              </a:rPr>
              <a:t>OLR power spectrum, 1979–2001 (Symmetric)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7010400" y="19050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rgbClr val="2E56E3"/>
                </a:solidFill>
                <a:latin typeface="Times" charset="0"/>
              </a:rPr>
              <a:t>Kelvin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934200" y="57785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rgbClr val="2E56E3"/>
                </a:solidFill>
                <a:latin typeface="Times" charset="0"/>
              </a:rPr>
              <a:t>Westward Inertio-Gravity</a:t>
            </a: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 flipH="1">
            <a:off x="2209800" y="1066800"/>
            <a:ext cx="48006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8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69900"/>
            <a:ext cx="6400800" cy="6213475"/>
          </a:xfrm>
          <a:prstGeom prst="rect">
            <a:avLst/>
          </a:prstGeom>
          <a:noFill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6553200" y="5943600"/>
            <a:ext cx="2454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dirty="0">
                <a:solidFill>
                  <a:srgbClr val="0000FF"/>
                </a:solidFill>
                <a:latin typeface="Times" charset="0"/>
              </a:rPr>
              <a:t>from</a:t>
            </a:r>
          </a:p>
          <a:p>
            <a:pPr eaLnBrk="0" hangingPunct="0"/>
            <a:r>
              <a:rPr lang="en-US" sz="1600" dirty="0">
                <a:solidFill>
                  <a:srgbClr val="0000FF"/>
                </a:solidFill>
                <a:latin typeface="Times" charset="0"/>
              </a:rPr>
              <a:t>Wheeler and </a:t>
            </a:r>
            <a:r>
              <a:rPr lang="en-US" sz="1600" dirty="0" err="1">
                <a:solidFill>
                  <a:srgbClr val="0000FF"/>
                </a:solidFill>
                <a:latin typeface="Times" charset="0"/>
              </a:rPr>
              <a:t>Kiladis</a:t>
            </a:r>
            <a:r>
              <a:rPr lang="en-US" sz="1600" dirty="0">
                <a:solidFill>
                  <a:srgbClr val="0000FF"/>
                </a:solidFill>
                <a:latin typeface="Times" charset="0"/>
              </a:rPr>
              <a:t>, 1999</a:t>
            </a: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 flipH="1">
            <a:off x="3962400" y="2133600"/>
            <a:ext cx="3505200" cy="2895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52400" y="76200"/>
            <a:ext cx="883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0000FF"/>
                </a:solidFill>
                <a:latin typeface="Times" charset="0"/>
              </a:rPr>
              <a:t>OLR power spectrum, 1979–2001 (Symmetric)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7010400" y="19050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rgbClr val="2E56E3"/>
                </a:solidFill>
                <a:latin typeface="Times" charset="0"/>
              </a:rPr>
              <a:t>Kelvin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6934200" y="57785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rgbClr val="2E56E3"/>
                </a:solidFill>
                <a:latin typeface="Times" charset="0"/>
              </a:rPr>
              <a:t>Westward Inertio-Gravity</a:t>
            </a:r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H="1">
            <a:off x="2209800" y="1066800"/>
            <a:ext cx="48006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6858000" y="347345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rgbClr val="2E56E3"/>
                </a:solidFill>
                <a:latin typeface="Times" charset="0"/>
              </a:rPr>
              <a:t>Equatorial Rossby</a:t>
            </a: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H="1">
            <a:off x="2895600" y="3886200"/>
            <a:ext cx="4495800" cy="2209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69900"/>
            <a:ext cx="6400800" cy="6213475"/>
          </a:xfrm>
          <a:prstGeom prst="rect">
            <a:avLst/>
          </a:prstGeom>
          <a:noFill/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553200" y="5943600"/>
            <a:ext cx="2454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dirty="0">
                <a:solidFill>
                  <a:srgbClr val="0000FF"/>
                </a:solidFill>
                <a:latin typeface="Times" charset="0"/>
              </a:rPr>
              <a:t>from</a:t>
            </a:r>
          </a:p>
          <a:p>
            <a:pPr eaLnBrk="0" hangingPunct="0"/>
            <a:r>
              <a:rPr lang="en-US" sz="1600" dirty="0">
                <a:solidFill>
                  <a:srgbClr val="0000FF"/>
                </a:solidFill>
                <a:latin typeface="Times" charset="0"/>
              </a:rPr>
              <a:t>Wheeler and </a:t>
            </a:r>
            <a:r>
              <a:rPr lang="en-US" sz="1600" dirty="0" err="1">
                <a:solidFill>
                  <a:srgbClr val="0000FF"/>
                </a:solidFill>
                <a:latin typeface="Times" charset="0"/>
              </a:rPr>
              <a:t>Kiladis</a:t>
            </a:r>
            <a:r>
              <a:rPr lang="en-US" sz="1600" dirty="0">
                <a:solidFill>
                  <a:srgbClr val="0000FF"/>
                </a:solidFill>
                <a:latin typeface="Times" charset="0"/>
              </a:rPr>
              <a:t>, 1999</a:t>
            </a:r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 flipH="1">
            <a:off x="3962400" y="2133600"/>
            <a:ext cx="3505200" cy="2895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52400" y="76200"/>
            <a:ext cx="883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0000FF"/>
                </a:solidFill>
                <a:latin typeface="Times" charset="0"/>
              </a:rPr>
              <a:t>OLR power spectrum, 1979–2001 (Symmetric)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7010400" y="19050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rgbClr val="2E56E3"/>
                </a:solidFill>
                <a:latin typeface="Times" charset="0"/>
              </a:rPr>
              <a:t>Kelvin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6934200" y="57785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rgbClr val="2E56E3"/>
                </a:solidFill>
                <a:latin typeface="Times" charset="0"/>
              </a:rPr>
              <a:t>Westward Inertio-Gravity</a:t>
            </a:r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H="1">
            <a:off x="2209800" y="1066800"/>
            <a:ext cx="48006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6858000" y="347345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rgbClr val="2E56E3"/>
                </a:solidFill>
                <a:latin typeface="Times" charset="0"/>
              </a:rPr>
              <a:t>Equatorial Rossby</a:t>
            </a:r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H="1">
            <a:off x="2895600" y="3886200"/>
            <a:ext cx="4495800" cy="2209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 flipH="1">
            <a:off x="3657600" y="5105400"/>
            <a:ext cx="35052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6858000" y="469265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rgbClr val="2E56E3"/>
                </a:solidFill>
                <a:latin typeface="Times" charset="0"/>
              </a:rPr>
              <a:t>Madden-Julian Oscillation</a:t>
            </a:r>
          </a:p>
        </p:txBody>
      </p:sp>
    </p:spTree>
    <p:extLst>
      <p:ext uri="{BB962C8B-B14F-4D97-AF65-F5344CB8AC3E}">
        <p14:creationId xmlns:p14="http://schemas.microsoft.com/office/powerpoint/2010/main" val="393563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8362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MJO as a </a:t>
            </a:r>
            <a:r>
              <a:rPr lang="en-US" dirty="0">
                <a:solidFill>
                  <a:srgbClr val="0000FF"/>
                </a:solidFill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ode of Self-Aggregation of Moist Convection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22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</a:rPr>
              <a:t>First published simulation of aggregating convection: Held, </a:t>
            </a:r>
            <a:r>
              <a:rPr lang="en-US" sz="2800" dirty="0" err="1" smtClean="0">
                <a:solidFill>
                  <a:srgbClr val="0000FF"/>
                </a:solidFill>
              </a:rPr>
              <a:t>Hemler</a:t>
            </a:r>
            <a:r>
              <a:rPr lang="en-US" sz="2800" dirty="0" smtClean="0">
                <a:solidFill>
                  <a:srgbClr val="0000FF"/>
                </a:solidFill>
              </a:rPr>
              <a:t> and </a:t>
            </a:r>
            <a:r>
              <a:rPr lang="en-US" sz="2800" dirty="0" err="1" smtClean="0">
                <a:solidFill>
                  <a:srgbClr val="0000FF"/>
                </a:solidFill>
              </a:rPr>
              <a:t>Ramaswamy</a:t>
            </a:r>
            <a:r>
              <a:rPr lang="en-US" sz="2800" dirty="0" smtClean="0">
                <a:solidFill>
                  <a:srgbClr val="0000FF"/>
                </a:solidFill>
              </a:rPr>
              <a:t>, 1993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31229"/>
          </a:xfrm>
        </p:spPr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In absence of imposed shear, moist convection  	in 2-D model tended to clump into a single 	spot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Air outside clump much drier than in 	homogeneous RCE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Aggregation happened faster at higher 	temperature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“Memory” of convective location ascribed to 	moisture anomaly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73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Convection in Radiative-Convective Equilibrium</a:t>
            </a:r>
            <a:endParaRPr lang="en-US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297" y="1136832"/>
            <a:ext cx="5978681" cy="5272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86015" y="6224760"/>
            <a:ext cx="341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Allison Wing, PhD thesis, 2014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97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Self-Aggregation</a:t>
            </a:r>
            <a:endParaRPr lang="en-US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06" y="1214648"/>
            <a:ext cx="6873363" cy="54676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4216" y="6488668"/>
            <a:ext cx="341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Allison Wing, PhD thesis, 2014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3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0" name="Picture 4" descr="monsoon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8600"/>
            <a:ext cx="6553200" cy="611097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219200" y="6324600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Monsoonal Thunderstorms, Bangladesh and India, July 1985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86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sz="3200" b="1" i="1" dirty="0" smtClean="0">
                <a:solidFill>
                  <a:srgbClr val="0000FF"/>
                </a:solidFill>
              </a:rPr>
              <a:t>The Madden-Julian Oscillation (MJO)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430349"/>
            <a:ext cx="8839200" cy="5715000"/>
          </a:xfrm>
        </p:spPr>
        <p:txBody>
          <a:bodyPr>
            <a:normAutofit/>
          </a:bodyPr>
          <a:lstStyle/>
          <a:p>
            <a:pPr marL="342900" indent="-342900" algn="l" eaLnBrk="1" hangingPunct="1">
              <a:lnSpc>
                <a:spcPct val="80000"/>
              </a:lnSpc>
              <a:buSzPct val="70000"/>
              <a:buBlip>
                <a:blip r:embed="rId3"/>
              </a:buBlip>
            </a:pPr>
            <a:r>
              <a:rPr lang="en-US" sz="2400" b="1" i="1" dirty="0" smtClean="0"/>
              <a:t>Discovered by Rolland Madden and Paul Julian at NCAR 	in 1971	</a:t>
            </a:r>
          </a:p>
          <a:p>
            <a:pPr algn="l" eaLnBrk="1" hangingPunct="1">
              <a:lnSpc>
                <a:spcPct val="80000"/>
              </a:lnSpc>
              <a:buSzPct val="70000"/>
            </a:pPr>
            <a:endParaRPr lang="en-US" sz="2400" b="1" i="1" dirty="0" smtClean="0"/>
          </a:p>
          <a:p>
            <a:pPr marL="342900" indent="-342900" algn="l" eaLnBrk="1" hangingPunct="1">
              <a:lnSpc>
                <a:spcPct val="80000"/>
              </a:lnSpc>
              <a:buSzPct val="70000"/>
              <a:buBlip>
                <a:blip r:embed="rId3"/>
              </a:buBlip>
            </a:pPr>
            <a:r>
              <a:rPr lang="en-US" sz="2400" b="1" i="1" dirty="0" smtClean="0"/>
              <a:t>Characterized by an envelope of convection ~10,000 km 	wide moving eastward at around 5 m/s</a:t>
            </a:r>
          </a:p>
          <a:p>
            <a:pPr marL="342900" indent="-342900" algn="l" eaLnBrk="1" hangingPunct="1">
              <a:lnSpc>
                <a:spcPct val="80000"/>
              </a:lnSpc>
              <a:buSzPct val="70000"/>
              <a:buBlip>
                <a:blip r:embed="rId3"/>
              </a:buBlip>
            </a:pPr>
            <a:endParaRPr lang="en-US" sz="2400" b="1" i="1" dirty="0" smtClean="0"/>
          </a:p>
          <a:p>
            <a:pPr marL="342900" indent="-342900" algn="l" eaLnBrk="1" hangingPunct="1">
              <a:lnSpc>
                <a:spcPct val="80000"/>
              </a:lnSpc>
              <a:buSzPct val="70000"/>
              <a:buBlip>
                <a:blip r:embed="rId3"/>
              </a:buBlip>
            </a:pPr>
            <a:r>
              <a:rPr lang="en-US" sz="2400" b="1" i="1" dirty="0" smtClean="0"/>
              <a:t>Most active over regions of high sea surface temperature</a:t>
            </a:r>
          </a:p>
          <a:p>
            <a:pPr algn="l" eaLnBrk="1" hangingPunct="1">
              <a:lnSpc>
                <a:spcPct val="80000"/>
              </a:lnSpc>
              <a:buSzPct val="70000"/>
            </a:pPr>
            <a:r>
              <a:rPr lang="en-US" sz="2400" b="1" i="1" dirty="0" smtClean="0"/>
              <a:t>	(&gt; 27</a:t>
            </a:r>
            <a:r>
              <a:rPr lang="en-US" sz="2400" b="1" i="1" dirty="0" smtClean="0">
                <a:sym typeface="Symbol" pitchFamily="18" charset="2"/>
              </a:rPr>
              <a:t></a:t>
            </a:r>
            <a:r>
              <a:rPr lang="en-US" sz="2400" b="1" i="1" dirty="0" smtClean="0"/>
              <a:t> C)</a:t>
            </a:r>
          </a:p>
          <a:p>
            <a:pPr algn="l" eaLnBrk="1" hangingPunct="1">
              <a:lnSpc>
                <a:spcPct val="80000"/>
              </a:lnSpc>
              <a:buSzPct val="70000"/>
            </a:pPr>
            <a:endParaRPr lang="en-US" sz="2400" b="1" i="1" dirty="0" smtClean="0"/>
          </a:p>
          <a:p>
            <a:pPr marL="342900" indent="-342900" algn="l" eaLnBrk="1" hangingPunct="1">
              <a:lnSpc>
                <a:spcPct val="80000"/>
              </a:lnSpc>
              <a:buSzPct val="70000"/>
              <a:buBlip>
                <a:blip r:embed="rId3"/>
              </a:buBlip>
            </a:pPr>
            <a:r>
              <a:rPr lang="en-US" sz="2400" b="1" i="1" dirty="0" smtClean="0"/>
              <a:t>Can have a profound impact on the extratropical 	circulation</a:t>
            </a:r>
          </a:p>
          <a:p>
            <a:pPr marL="342900" indent="-342900" algn="l" eaLnBrk="1" hangingPunct="1">
              <a:lnSpc>
                <a:spcPct val="80000"/>
              </a:lnSpc>
              <a:buSzPct val="70000"/>
              <a:buBlip>
                <a:blip r:embed="rId3"/>
              </a:buBlip>
            </a:pPr>
            <a:endParaRPr lang="en-US" sz="2400" b="1" i="1" dirty="0" smtClean="0"/>
          </a:p>
          <a:p>
            <a:pPr marL="342900" indent="-342900" algn="l" eaLnBrk="1" hangingPunct="1">
              <a:lnSpc>
                <a:spcPct val="80000"/>
              </a:lnSpc>
              <a:buSzPct val="70000"/>
              <a:buBlip>
                <a:blip r:embed="rId3"/>
              </a:buBlip>
            </a:pPr>
            <a:r>
              <a:rPr lang="en-US" sz="2400" b="1" i="1" dirty="0" smtClean="0"/>
              <a:t>Is not always represented in general circulation models</a:t>
            </a:r>
          </a:p>
          <a:p>
            <a:pPr algn="l" eaLnBrk="1" hangingPunct="1">
              <a:lnSpc>
                <a:spcPct val="80000"/>
              </a:lnSpc>
            </a:pPr>
            <a:endParaRPr lang="en-US" sz="2400" b="1" i="1" dirty="0" smtClean="0"/>
          </a:p>
          <a:p>
            <a:pPr algn="l" eaLnBrk="1" hangingPunct="1">
              <a:lnSpc>
                <a:spcPct val="80000"/>
              </a:lnSpc>
            </a:pPr>
            <a:r>
              <a:rPr lang="en-US" sz="2400" b="1" i="1" dirty="0" smtClean="0">
                <a:solidFill>
                  <a:schemeClr val="accent2"/>
                </a:solidFill>
              </a:rPr>
              <a:t>  </a:t>
            </a:r>
          </a:p>
          <a:p>
            <a:pPr eaLnBrk="1" hangingPunct="1">
              <a:lnSpc>
                <a:spcPct val="80000"/>
              </a:lnSpc>
            </a:pPr>
            <a:endParaRPr lang="en-US" sz="2400" b="1" i="1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1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710" y="1949621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MJO is quite likely owing to self-aggregation of moist convection on a rotating sphere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12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94" y="1703157"/>
            <a:ext cx="8871915" cy="3677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405" y="181484"/>
            <a:ext cx="8418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Self-Aggregation on a Sphere with Uniform SST, using SP-CAM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814" y="5961050"/>
            <a:ext cx="4676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Arnold and Randall,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JAMES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2015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03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2425" y="83761"/>
            <a:ext cx="8418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Self-Aggregation on a Sphere with Uniform SST, using SP-CAM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50913" y="6310058"/>
            <a:ext cx="4676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Arnold and Randall,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JAMES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2015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368" y="1107817"/>
            <a:ext cx="6184439" cy="52868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68773" y="2797136"/>
            <a:ext cx="14138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Convective entrainment rate in ordinary CAM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0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0439" y="276964"/>
            <a:ext cx="739896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en-US" sz="2000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Khairoutdinov and Emanuel (2018), submitted</a:t>
            </a:r>
            <a:endParaRPr lang="en-GB" altLang="en-US" sz="2000" b="1" dirty="0">
              <a:solidFill>
                <a:srgbClr val="0000FF"/>
              </a:solidFill>
              <a:ea typeface="MS PGothic" panose="020B0600070205080204" pitchFamily="34" charset="-128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SzPct val="70000"/>
              <a:buBlip>
                <a:blip r:embed="rId2"/>
              </a:buBlip>
            </a:pP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 Model: System for Atmospheric Modeling (SAM; </a:t>
            </a:r>
            <a:r>
              <a:rPr lang="en-US" altLang="en-US" sz="2000" b="1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	Khairoutdinov </a:t>
            </a: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and Randall 2003)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SzPct val="70000"/>
              <a:buBlip>
                <a:blip r:embed="rId2"/>
              </a:buBlip>
            </a:pP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 Domain: 40,000 km x 10,000 km; top at 30 km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SzPct val="70000"/>
              <a:buBlip>
                <a:blip r:embed="rId2"/>
              </a:buBlip>
            </a:pP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 Zonally periodic; solid walls at 46</a:t>
            </a:r>
            <a:r>
              <a:rPr lang="en-US" altLang="en-US" sz="2000" b="1" baseline="30000" dirty="0">
                <a:solidFill>
                  <a:srgbClr val="000000"/>
                </a:solidFill>
                <a:ea typeface="MS PGothic" panose="020B0600070205080204" pitchFamily="34" charset="-128"/>
              </a:rPr>
              <a:t>o</a:t>
            </a: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N/S; equator at the </a:t>
            </a:r>
            <a:r>
              <a:rPr lang="en-US" altLang="en-US" sz="2000" b="1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	center</a:t>
            </a:r>
            <a:endParaRPr lang="en-US" altLang="en-US" sz="2000" b="1" dirty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SzPct val="70000"/>
              <a:buBlip>
                <a:blip r:embed="rId2"/>
              </a:buBlip>
            </a:pP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 Grid spacing 20 km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SzPct val="70000"/>
              <a:buBlip>
                <a:blip r:embed="rId2"/>
              </a:buBlip>
            </a:pP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 Aqua-planet with </a:t>
            </a:r>
            <a:r>
              <a:rPr lang="en-US" altLang="en-US" sz="2000" b="1" i="1" dirty="0">
                <a:solidFill>
                  <a:srgbClr val="000000"/>
                </a:solidFill>
                <a:ea typeface="MS PGothic" panose="020B0600070205080204" pitchFamily="34" charset="-128"/>
              </a:rPr>
              <a:t>uniform</a:t>
            </a: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 SST=300K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SzPct val="70000"/>
              <a:buBlip>
                <a:blip r:embed="rId2"/>
              </a:buBlip>
            </a:pP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 Constant insolation:  650 W/m</a:t>
            </a:r>
            <a:r>
              <a:rPr lang="en-US" altLang="en-US" sz="2000" b="1" baseline="30000" dirty="0">
                <a:solidFill>
                  <a:srgbClr val="000000"/>
                </a:solidFill>
                <a:ea typeface="MS PGothic" panose="020B0600070205080204" pitchFamily="34" charset="-128"/>
              </a:rPr>
              <a:t>2</a:t>
            </a: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 with constant zenith </a:t>
            </a:r>
            <a:r>
              <a:rPr lang="en-US" altLang="en-US" sz="2000" b="1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	angle </a:t>
            </a: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of 52</a:t>
            </a:r>
            <a:r>
              <a:rPr lang="en-US" altLang="en-US" sz="2000" b="1" baseline="30000" dirty="0">
                <a:solidFill>
                  <a:srgbClr val="000000"/>
                </a:solidFill>
                <a:ea typeface="MS PGothic" panose="020B0600070205080204" pitchFamily="34" charset="-128"/>
              </a:rPr>
              <a:t>o</a:t>
            </a: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SzPct val="70000"/>
              <a:buBlip>
                <a:blip r:embed="rId2"/>
              </a:buBlip>
            </a:pP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 Realistic Coriolis parameter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1350" b="18883"/>
          <a:stretch/>
        </p:blipFill>
        <p:spPr>
          <a:xfrm>
            <a:off x="792293" y="3990417"/>
            <a:ext cx="7388446" cy="27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5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5835" y="587471"/>
            <a:ext cx="8516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Wavenumber-Frequency Spectra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618129"/>
            <a:ext cx="708212" cy="407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163670"/>
            <a:ext cx="986118" cy="251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026024"/>
            <a:ext cx="591671" cy="268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930" y="1708452"/>
            <a:ext cx="9126070" cy="4019996"/>
            <a:chOff x="17930" y="1708452"/>
            <a:chExt cx="9126070" cy="4019996"/>
          </a:xfrm>
        </p:grpSpPr>
        <p:grpSp>
          <p:nvGrpSpPr>
            <p:cNvPr id="15" name="Group 14"/>
            <p:cNvGrpSpPr/>
            <p:nvPr/>
          </p:nvGrpSpPr>
          <p:grpSpPr>
            <a:xfrm>
              <a:off x="17930" y="1708452"/>
              <a:ext cx="9126070" cy="4019996"/>
              <a:chOff x="17930" y="1708452"/>
              <a:chExt cx="9126070" cy="401999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16738" y="1708452"/>
                <a:ext cx="9027262" cy="3981219"/>
                <a:chOff x="116738" y="1339334"/>
                <a:chExt cx="9027262" cy="3981219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116738" y="1618129"/>
                  <a:ext cx="9027262" cy="3702424"/>
                  <a:chOff x="133391" y="1618129"/>
                  <a:chExt cx="9027262" cy="3702424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49368" t="6422" r="4072" b="45821"/>
                  <a:stretch/>
                </p:blipFill>
                <p:spPr>
                  <a:xfrm>
                    <a:off x="133391" y="1618129"/>
                    <a:ext cx="4671691" cy="3702424"/>
                  </a:xfrm>
                  <a:prstGeom prst="rect">
                    <a:avLst/>
                  </a:prstGeom>
                </p:spPr>
              </p:pic>
              <p:pic>
                <p:nvPicPr>
                  <p:cNvPr id="5" name="Picture 4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50480" t="54795" r="3886"/>
                  <a:stretch/>
                </p:blipFill>
                <p:spPr>
                  <a:xfrm>
                    <a:off x="4733365" y="1775011"/>
                    <a:ext cx="4427288" cy="338865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" name="Group 10"/>
                <p:cNvGrpSpPr/>
                <p:nvPr/>
              </p:nvGrpSpPr>
              <p:grpSpPr>
                <a:xfrm>
                  <a:off x="673088" y="1339334"/>
                  <a:ext cx="7915295" cy="369332"/>
                  <a:chOff x="689741" y="1339334"/>
                  <a:chExt cx="7915295" cy="369332"/>
                </a:xfrm>
              </p:grpSpPr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689741" y="1339334"/>
                    <a:ext cx="355898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Symmetric OLR</a:t>
                    </a: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4938471" y="1339334"/>
                    <a:ext cx="366656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Anti-symmetric OLR</a:t>
                    </a: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4" name="Rectangle 13"/>
              <p:cNvSpPr/>
              <p:nvPr/>
            </p:nvSpPr>
            <p:spPr>
              <a:xfrm>
                <a:off x="17930" y="5432611"/>
                <a:ext cx="841404" cy="2958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116738" y="1987247"/>
              <a:ext cx="474933" cy="3077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921818" y="6185647"/>
            <a:ext cx="407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From Khairoutdinov </a:t>
            </a:r>
            <a:r>
              <a:rPr lang="en-GB" altLang="en-US" b="1" dirty="0">
                <a:solidFill>
                  <a:srgbClr val="0000FF"/>
                </a:solidFill>
                <a:ea typeface="MS PGothic" panose="020B0600070205080204" pitchFamily="34" charset="-128"/>
              </a:rPr>
              <a:t>and Emanuel (2018</a:t>
            </a:r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50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998923" y="583988"/>
            <a:ext cx="7553405" cy="57246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7815" y="6393116"/>
            <a:ext cx="407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From Khairoutdinov </a:t>
            </a:r>
            <a:r>
              <a:rPr lang="en-GB" altLang="en-US" b="1" dirty="0">
                <a:solidFill>
                  <a:srgbClr val="0000FF"/>
                </a:solidFill>
                <a:ea typeface="MS PGothic" panose="020B0600070205080204" pitchFamily="34" charset="-128"/>
              </a:rPr>
              <a:t>and Emanuel (2018</a:t>
            </a:r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57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0012" y="1077362"/>
            <a:ext cx="8424265" cy="5338987"/>
            <a:chOff x="168303" y="1291329"/>
            <a:chExt cx="8424265" cy="5338987"/>
          </a:xfrm>
        </p:grpSpPr>
        <p:pic>
          <p:nvPicPr>
            <p:cNvPr id="3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758" y="1291329"/>
              <a:ext cx="5874876" cy="338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099"/>
            <a:stretch/>
          </p:blipFill>
          <p:spPr bwMode="auto">
            <a:xfrm>
              <a:off x="6285538" y="1291329"/>
              <a:ext cx="1944062" cy="3356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85"/>
            <a:stretch/>
          </p:blipFill>
          <p:spPr bwMode="auto">
            <a:xfrm>
              <a:off x="168303" y="4753673"/>
              <a:ext cx="8424265" cy="1876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336467" y="186235"/>
            <a:ext cx="8348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Mechanism-Denial Experiments: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Time-Longitude sections on Equator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4870" y="6416349"/>
            <a:ext cx="407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From Khairoutdinov </a:t>
            </a:r>
            <a:r>
              <a:rPr lang="en-GB" altLang="en-US" b="1" dirty="0">
                <a:solidFill>
                  <a:srgbClr val="0000FF"/>
                </a:solidFill>
                <a:ea typeface="MS PGothic" panose="020B0600070205080204" pitchFamily="34" charset="-128"/>
              </a:rPr>
              <a:t>and Emanuel (2018</a:t>
            </a:r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14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820036"/>
              </p:ext>
            </p:extLst>
          </p:nvPr>
        </p:nvGraphicFramePr>
        <p:xfrm>
          <a:off x="2006254" y="1212702"/>
          <a:ext cx="1989443" cy="91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Equation" r:id="rId3" imgW="799920" imgH="368280" progId="Equation.DSMT4">
                  <p:embed/>
                </p:oleObj>
              </mc:Choice>
              <mc:Fallback>
                <p:oleObj name="Equation" r:id="rId3" imgW="7999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06254" y="1212702"/>
                        <a:ext cx="1989443" cy="91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4238007"/>
              </p:ext>
            </p:extLst>
          </p:nvPr>
        </p:nvGraphicFramePr>
        <p:xfrm>
          <a:off x="4887044" y="1112991"/>
          <a:ext cx="2478981" cy="1015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Equation" r:id="rId5" imgW="1054080" imgH="431640" progId="Equation.DSMT4">
                  <p:embed/>
                </p:oleObj>
              </mc:Choice>
              <mc:Fallback>
                <p:oleObj name="Equation" r:id="rId5" imgW="10540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87044" y="1112991"/>
                        <a:ext cx="2478981" cy="10154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8760958"/>
              </p:ext>
            </p:extLst>
          </p:nvPr>
        </p:nvGraphicFramePr>
        <p:xfrm>
          <a:off x="2006254" y="2436285"/>
          <a:ext cx="2263641" cy="95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Equation" r:id="rId7" imgW="965160" imgH="406080" progId="Equation.DSMT4">
                  <p:embed/>
                </p:oleObj>
              </mc:Choice>
              <mc:Fallback>
                <p:oleObj name="Equation" r:id="rId7" imgW="9651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06254" y="2436285"/>
                        <a:ext cx="2263641" cy="953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782083"/>
              </p:ext>
            </p:extLst>
          </p:nvPr>
        </p:nvGraphicFramePr>
        <p:xfrm>
          <a:off x="4887044" y="2463309"/>
          <a:ext cx="3990462" cy="890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Equation" r:id="rId9" imgW="1650960" imgH="368280" progId="Equation.DSMT4">
                  <p:embed/>
                </p:oleObj>
              </mc:Choice>
              <mc:Fallback>
                <p:oleObj name="Equation" r:id="rId9" imgW="165096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87044" y="2463309"/>
                        <a:ext cx="3990462" cy="890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0524622"/>
              </p:ext>
            </p:extLst>
          </p:nvPr>
        </p:nvGraphicFramePr>
        <p:xfrm>
          <a:off x="2231357" y="3822858"/>
          <a:ext cx="5460341" cy="89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Equation" r:id="rId11" imgW="2323800" imgH="380880" progId="Equation.DSMT4">
                  <p:embed/>
                </p:oleObj>
              </mc:Choice>
              <mc:Fallback>
                <p:oleObj name="Equation" r:id="rId11" imgW="23238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231357" y="3822858"/>
                        <a:ext cx="5460341" cy="895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36334" y="217935"/>
            <a:ext cx="7886700" cy="89505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Non-dimensional Linear Model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5552" y="1043425"/>
            <a:ext cx="1198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 wind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7617" y="975916"/>
            <a:ext cx="1720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Meridional wind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86449" y="2140128"/>
            <a:ext cx="4179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troposphere saturation entropy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0108" y="3436850"/>
            <a:ext cx="4179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troposphere moist entropy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153327" y="1402537"/>
            <a:ext cx="814508" cy="537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072536" y="1391007"/>
            <a:ext cx="814508" cy="537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171216" y="2526135"/>
            <a:ext cx="744929" cy="1872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644383" y="3858766"/>
            <a:ext cx="769848" cy="1846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70042" y="824293"/>
            <a:ext cx="2773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 </a:t>
            </a:r>
            <a:r>
              <a:rPr lang="en-US" sz="16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geostrophy</a:t>
            </a:r>
            <a:endParaRPr lang="en-US" sz="16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71216" y="3436850"/>
            <a:ext cx="2773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Cloud-radiation feedback</a:t>
            </a:r>
            <a:endParaRPr lang="en-US" sz="16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79348" y="2413453"/>
            <a:ext cx="2434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flux damping</a:t>
            </a:r>
            <a:endParaRPr lang="en-US" sz="16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10497" y="4801358"/>
            <a:ext cx="2434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flux damping</a:t>
            </a:r>
            <a:endParaRPr lang="en-US" sz="16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69283" y="3436850"/>
            <a:ext cx="1444829" cy="337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WISHE</a:t>
            </a:r>
            <a:endParaRPr lang="en-US" sz="16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52922" y="4800195"/>
            <a:ext cx="2434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Gross moist stability</a:t>
            </a:r>
            <a:endParaRPr lang="en-US" sz="16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48276" y="4793860"/>
            <a:ext cx="2434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 radiation emulator</a:t>
            </a:r>
            <a:endParaRPr lang="en-US" sz="16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/>
          <p:cNvCxnSpPr>
            <a:stCxn id="27" idx="0"/>
          </p:cNvCxnSpPr>
          <p:nvPr/>
        </p:nvCxnSpPr>
        <p:spPr>
          <a:xfrm flipV="1">
            <a:off x="5558103" y="3066457"/>
            <a:ext cx="164674" cy="370393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591041" y="2692359"/>
            <a:ext cx="100656" cy="204822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895452" y="1184788"/>
            <a:ext cx="256493" cy="311133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147761" y="3774024"/>
            <a:ext cx="256493" cy="311133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814662" y="3066457"/>
            <a:ext cx="484094" cy="539222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4603978" y="3764171"/>
            <a:ext cx="2527976" cy="479707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3272337" y="4459206"/>
            <a:ext cx="310558" cy="429609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5640440" y="4417224"/>
            <a:ext cx="310558" cy="429609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6748276" y="4417225"/>
            <a:ext cx="221007" cy="376635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50009" y="5450685"/>
            <a:ext cx="8205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Moist, first-baroclinic-mode equations with convection based on PBL quasi-equilibrium</a:t>
            </a:r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61527" y="6426451"/>
            <a:ext cx="407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From Khairoutdinov </a:t>
            </a:r>
            <a:r>
              <a:rPr lang="en-GB" altLang="en-US" b="1" dirty="0">
                <a:solidFill>
                  <a:srgbClr val="0000FF"/>
                </a:solidFill>
                <a:ea typeface="MS PGothic" panose="020B0600070205080204" pitchFamily="34" charset="-128"/>
              </a:rPr>
              <a:t>and Emanuel (2018</a:t>
            </a:r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76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7" grpId="0"/>
      <p:bldP spid="29" grpId="0"/>
      <p:bldP spid="30" grpId="0"/>
      <p:bldP spid="31" grpId="0"/>
      <p:bldP spid="32" grpId="0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7721842"/>
              </p:ext>
            </p:extLst>
          </p:nvPr>
        </p:nvGraphicFramePr>
        <p:xfrm>
          <a:off x="3281082" y="219702"/>
          <a:ext cx="2574925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3" imgW="723600" imgH="164880" progId="Equation.DSMT4">
                  <p:embed/>
                </p:oleObj>
              </mc:Choice>
              <mc:Fallback>
                <p:oleObj name="Equation" r:id="rId3" imgW="7236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1082" y="219702"/>
                        <a:ext cx="2574925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55865" y="1605071"/>
            <a:ext cx="6662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Cubic equation 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complex growth rate: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 one growing and one decaying mode (third root does not satisfy boundary conditions)</a:t>
            </a:r>
            <a:endParaRPr lang="en-US" sz="20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191" y="2858461"/>
            <a:ext cx="7069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Weak Temperature Gradient (WTG) approximation: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a single mode survives:</a:t>
            </a:r>
            <a:endParaRPr lang="en-US" sz="20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2746484"/>
              </p:ext>
            </p:extLst>
          </p:nvPr>
        </p:nvGraphicFramePr>
        <p:xfrm>
          <a:off x="1001646" y="3707599"/>
          <a:ext cx="6955600" cy="97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5" imgW="2705040" imgH="380880" progId="Equation.DSMT4">
                  <p:embed/>
                </p:oleObj>
              </mc:Choice>
              <mc:Fallback>
                <p:oleObj name="Equation" r:id="rId5" imgW="270504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01646" y="3707599"/>
                        <a:ext cx="6955600" cy="979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979316"/>
              </p:ext>
            </p:extLst>
          </p:nvPr>
        </p:nvGraphicFramePr>
        <p:xfrm>
          <a:off x="1001646" y="5205030"/>
          <a:ext cx="5695799" cy="1103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Equation" r:id="rId7" imgW="2031840" imgH="393480" progId="Equation.DSMT4">
                  <p:embed/>
                </p:oleObj>
              </mc:Choice>
              <mc:Fallback>
                <p:oleObj name="Equation" r:id="rId7" imgW="20318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1646" y="5205030"/>
                        <a:ext cx="5695799" cy="1103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27585" y="4687261"/>
            <a:ext cx="2773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Cloud-radiation feedback</a:t>
            </a:r>
            <a:endParaRPr lang="en-US" sz="16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9659" y="4697647"/>
            <a:ext cx="1444829" cy="337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WISHE</a:t>
            </a:r>
            <a:endParaRPr lang="en-US" sz="16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18857" y="5035305"/>
            <a:ext cx="2067005" cy="243626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281082" y="4364531"/>
            <a:ext cx="637775" cy="333116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103274" y="4364531"/>
            <a:ext cx="1828800" cy="322730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253112" y="5025815"/>
            <a:ext cx="1125712" cy="345324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093439" y="4364531"/>
            <a:ext cx="376517" cy="492007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68484" y="3550523"/>
            <a:ext cx="2434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 radiation emulator</a:t>
            </a:r>
            <a:endParaRPr lang="en-US" sz="16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172430" y="3889077"/>
            <a:ext cx="428928" cy="214197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262467"/>
              </p:ext>
            </p:extLst>
          </p:nvPr>
        </p:nvGraphicFramePr>
        <p:xfrm>
          <a:off x="3993674" y="838082"/>
          <a:ext cx="971543" cy="539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9" imgW="342720" imgH="190440" progId="Equation.DSMT4">
                  <p:embed/>
                </p:oleObj>
              </mc:Choice>
              <mc:Fallback>
                <p:oleObj name="Equation" r:id="rId9" imgW="3427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93674" y="838082"/>
                        <a:ext cx="971543" cy="5397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4883398" y="6393116"/>
            <a:ext cx="407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From Khairoutdinov </a:t>
            </a:r>
            <a:r>
              <a:rPr lang="en-GB" altLang="en-US" b="1" dirty="0">
                <a:solidFill>
                  <a:srgbClr val="0000FF"/>
                </a:solidFill>
                <a:ea typeface="MS PGothic" panose="020B0600070205080204" pitchFamily="34" charset="-128"/>
              </a:rPr>
              <a:t>and Emanuel (2018</a:t>
            </a:r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5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5" y="1130473"/>
            <a:ext cx="6854157" cy="5142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7560" y="384202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vs. wavenumber; size of circles proportional to growth rate</a:t>
            </a:r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524" y="4833257"/>
            <a:ext cx="1521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WTG approximation</a:t>
            </a:r>
            <a:endParaRPr lang="en-US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375442" y="4917782"/>
            <a:ext cx="1183341" cy="43030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75714" y="6385432"/>
            <a:ext cx="407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From Khairoutdinov </a:t>
            </a:r>
            <a:r>
              <a:rPr lang="en-GB" altLang="en-US" b="1" dirty="0">
                <a:solidFill>
                  <a:srgbClr val="0000FF"/>
                </a:solidFill>
                <a:ea typeface="MS PGothic" panose="020B0600070205080204" pitchFamily="34" charset="-128"/>
              </a:rPr>
              <a:t>and Emanuel (2018</a:t>
            </a:r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12464" y="1775012"/>
            <a:ext cx="3073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WISHE-driven moist Kelvin waves</a:t>
            </a:r>
            <a:endParaRPr lang="en-US" sz="1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>
            <a:off x="4249271" y="2359787"/>
            <a:ext cx="1014292" cy="698458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73506" y="5248755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MJO mode</a:t>
            </a:r>
            <a:endParaRPr lang="en-US" sz="1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319503" y="5418032"/>
            <a:ext cx="484094" cy="0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8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sz="3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Madden and Julian, 1972</a:t>
            </a:r>
          </a:p>
        </p:txBody>
      </p:sp>
      <p:pic>
        <p:nvPicPr>
          <p:cNvPr id="106501" name="Picture 5" descr="mj7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60000">
            <a:off x="2678113" y="833438"/>
            <a:ext cx="4071937" cy="58705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46713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Summary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 The Madden-Julian Oscillation (MJO) is a prominent feature of 	the equatorial atmosphere characterized by eastward 	propagation and a 30-50 day period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Purely dynamical theories fail to explain its main observed 	properties, even when convective coupling is considered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Recent research has shown that the MJO is quite probably an 	example of self-aggregation of moist </a:t>
            </a:r>
            <a:r>
              <a:rPr lang="en-US" dirty="0" smtClean="0"/>
              <a:t>convection occurring 	on </a:t>
            </a:r>
            <a:r>
              <a:rPr lang="en-US" dirty="0" smtClean="0"/>
              <a:t>a rotating sphere, driven by cloud-radiation </a:t>
            </a:r>
            <a:r>
              <a:rPr lang="en-US" dirty="0" smtClean="0"/>
              <a:t>and wind-	induced </a:t>
            </a:r>
            <a:r>
              <a:rPr lang="en-US" dirty="0" smtClean="0"/>
              <a:t>surface enthalpy flux variations</a:t>
            </a:r>
          </a:p>
          <a:p>
            <a:pPr marL="342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8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1868" y="5678680"/>
            <a:ext cx="7284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Xie</a:t>
            </a:r>
            <a:r>
              <a:rPr lang="en-US" dirty="0"/>
              <a:t>, Y.-B., S.-J. Chen, I.-L. Zhang, and Y.-L. Hung, </a:t>
            </a:r>
            <a:r>
              <a:rPr lang="en-US" dirty="0" smtClean="0"/>
              <a:t>1963: A </a:t>
            </a:r>
            <a:r>
              <a:rPr lang="en-US" dirty="0"/>
              <a:t>preliminarily statistic and synoptic study </a:t>
            </a:r>
            <a:r>
              <a:rPr lang="en-US" dirty="0" smtClean="0"/>
              <a:t>about the </a:t>
            </a:r>
            <a:r>
              <a:rPr lang="en-US" dirty="0"/>
              <a:t>basic currents over </a:t>
            </a:r>
            <a:r>
              <a:rPr lang="en-US" dirty="0" smtClean="0"/>
              <a:t> southeastern </a:t>
            </a:r>
            <a:r>
              <a:rPr lang="en-US" dirty="0"/>
              <a:t>Asia and </a:t>
            </a:r>
            <a:r>
              <a:rPr lang="en-US" dirty="0" smtClean="0"/>
              <a:t>the initiation </a:t>
            </a:r>
            <a:r>
              <a:rPr lang="en-US" dirty="0"/>
              <a:t>of typhoon (in Chinese). </a:t>
            </a:r>
            <a:r>
              <a:rPr lang="en-US" i="1" dirty="0" err="1"/>
              <a:t>Acta</a:t>
            </a:r>
            <a:r>
              <a:rPr lang="en-US" i="1" dirty="0"/>
              <a:t> Meteor. Sin</a:t>
            </a:r>
            <a:r>
              <a:rPr lang="en-US" dirty="0" smtClean="0"/>
              <a:t>.,</a:t>
            </a:r>
            <a:r>
              <a:rPr lang="en-US" b="1" dirty="0" smtClean="0"/>
              <a:t> 33</a:t>
            </a:r>
            <a:r>
              <a:rPr lang="en-US" dirty="0"/>
              <a:t>, 206–217.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52" y="590914"/>
            <a:ext cx="5912657" cy="35396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35809" y="860904"/>
            <a:ext cx="31927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Original Fig. 2 from </a:t>
            </a:r>
            <a:r>
              <a:rPr lang="en-US" sz="1400" dirty="0" err="1" smtClean="0"/>
              <a:t>Xie</a:t>
            </a:r>
            <a:r>
              <a:rPr lang="en-US" sz="1400" dirty="0" smtClean="0"/>
              <a:t> et al. (1963) </a:t>
            </a:r>
            <a:r>
              <a:rPr lang="en-US" sz="1400" dirty="0"/>
              <a:t>showing time series of 5-day running mean zonal wind (m s−1) at 700 </a:t>
            </a:r>
            <a:r>
              <a:rPr lang="en-US" sz="1400" dirty="0" err="1" smtClean="0"/>
              <a:t>hPa</a:t>
            </a:r>
            <a:r>
              <a:rPr lang="en-US" sz="1400" dirty="0" smtClean="0"/>
              <a:t>. Positive </a:t>
            </a:r>
            <a:r>
              <a:rPr lang="en-US" sz="1400" dirty="0"/>
              <a:t>(negative) values indicate westerlies (easterlies). The abscissa represents the time from 1 Jun to 1 </a:t>
            </a:r>
            <a:r>
              <a:rPr lang="en-US" sz="1400" dirty="0" smtClean="0"/>
              <a:t>Sep. The </a:t>
            </a:r>
            <a:r>
              <a:rPr lang="en-US" sz="1400" dirty="0"/>
              <a:t>station number is marked in each panel and the first column is for 1958, the second for 1959, and the </a:t>
            </a:r>
            <a:r>
              <a:rPr lang="en-US" sz="1400" dirty="0" smtClean="0"/>
              <a:t>third for </a:t>
            </a:r>
            <a:r>
              <a:rPr lang="en-US" sz="1400" dirty="0"/>
              <a:t>1960. Black dots at the bottom denote the occurrence of typhoons each year. Red arrows are added by </a:t>
            </a:r>
            <a:r>
              <a:rPr lang="en-US" sz="1400" dirty="0" smtClean="0"/>
              <a:t>the authors </a:t>
            </a:r>
            <a:r>
              <a:rPr lang="en-US" sz="1400" dirty="0"/>
              <a:t>of the current study to highlight the intraseasonal periods.</a:t>
            </a:r>
          </a:p>
        </p:txBody>
      </p:sp>
      <p:sp>
        <p:nvSpPr>
          <p:cNvPr id="7" name="Rectangle 6"/>
          <p:cNvSpPr/>
          <p:nvPr/>
        </p:nvSpPr>
        <p:spPr>
          <a:xfrm>
            <a:off x="875981" y="4139082"/>
            <a:ext cx="7630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“There </a:t>
            </a:r>
            <a:r>
              <a:rPr lang="en-US" i="1" dirty="0"/>
              <a:t>was a quasi-periodical oscillation of </a:t>
            </a:r>
            <a:r>
              <a:rPr lang="en-US" i="1" dirty="0" smtClean="0"/>
              <a:t>strength and </a:t>
            </a:r>
            <a:r>
              <a:rPr lang="en-US" i="1" dirty="0"/>
              <a:t>position of the basic zonal flow with a </a:t>
            </a:r>
            <a:r>
              <a:rPr lang="en-US" i="1" dirty="0" smtClean="0"/>
              <a:t>period longer </a:t>
            </a:r>
            <a:r>
              <a:rPr lang="en-US" i="1" dirty="0"/>
              <a:t>than one month. Such an oscillation might </a:t>
            </a:r>
            <a:r>
              <a:rPr lang="en-US" i="1" dirty="0" smtClean="0"/>
              <a:t>be helpful </a:t>
            </a:r>
            <a:r>
              <a:rPr lang="en-US" i="1" dirty="0"/>
              <a:t>for the extended-range forecast of </a:t>
            </a:r>
            <a:r>
              <a:rPr lang="en-US" i="1" dirty="0" smtClean="0"/>
              <a:t>initiation and </a:t>
            </a:r>
            <a:r>
              <a:rPr lang="en-US" i="1" dirty="0"/>
              <a:t>development of </a:t>
            </a:r>
            <a:r>
              <a:rPr lang="en-US" i="1" dirty="0" smtClean="0"/>
              <a:t>typhoons”</a:t>
            </a:r>
            <a:r>
              <a:rPr lang="en-US" dirty="0" smtClean="0"/>
              <a:t>. From </a:t>
            </a:r>
            <a:r>
              <a:rPr lang="en-US" dirty="0" err="1" smtClean="0"/>
              <a:t>Xie</a:t>
            </a:r>
            <a:r>
              <a:rPr lang="en-US" dirty="0" smtClean="0"/>
              <a:t> et al. (1963) as translated by Li et al., BAMS, Sept. 2018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37452" y="230521"/>
            <a:ext cx="739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discovery by Li et al (2018): MJO detected by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Xie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(1963)</a:t>
            </a:r>
            <a:endParaRPr lang="en-US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295400"/>
            <a:ext cx="8229600" cy="3154363"/>
          </a:xfrm>
        </p:spPr>
        <p:txBody>
          <a:bodyPr/>
          <a:lstStyle/>
          <a:p>
            <a:r>
              <a:rPr lang="en-US" sz="4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Perturbations in surface properties and OLR/</a:t>
            </a:r>
            <a:r>
              <a:rPr lang="en-US" sz="40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</a:t>
            </a:r>
            <a:r>
              <a:rPr lang="en-US" sz="4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confined to Indian Ocean and western Pacific, but upper </a:t>
            </a:r>
            <a:r>
              <a:rPr lang="en-US" sz="4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tropospheric </a:t>
            </a:r>
            <a:r>
              <a:rPr lang="en-US" sz="4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 signals are global</a:t>
            </a:r>
          </a:p>
        </p:txBody>
      </p:sp>
    </p:spTree>
    <p:extLst>
      <p:ext uri="{BB962C8B-B14F-4D97-AF65-F5344CB8AC3E}">
        <p14:creationId xmlns:p14="http://schemas.microsoft.com/office/powerpoint/2010/main" val="259760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 descr="ew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0"/>
            <a:ext cx="5238750" cy="6858000"/>
          </a:xfrm>
          <a:prstGeom prst="rect">
            <a:avLst/>
          </a:prstGeom>
          <a:noFill/>
        </p:spPr>
      </p:pic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304800" y="2514600"/>
            <a:ext cx="28194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33CC"/>
                </a:solidFill>
              </a:rPr>
              <a:t>European Center forecast 200 hPa velocity potential, 4 January to 13 February, 2005</a:t>
            </a:r>
          </a:p>
        </p:txBody>
      </p:sp>
    </p:spTree>
    <p:extLst>
      <p:ext uri="{BB962C8B-B14F-4D97-AF65-F5344CB8AC3E}">
        <p14:creationId xmlns:p14="http://schemas.microsoft.com/office/powerpoint/2010/main" val="360226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z="3600" b="1" i="1">
                <a:solidFill>
                  <a:srgbClr val="435899"/>
                </a:solidFill>
              </a:rPr>
              <a:t>Observational analyses courtesy of:</a:t>
            </a:r>
            <a:endParaRPr lang="en-US" sz="3600" b="1" i="1">
              <a:solidFill>
                <a:srgbClr val="2577E3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514600"/>
            <a:ext cx="6400800" cy="3581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b="1" i="1">
                <a:solidFill>
                  <a:srgbClr val="435899"/>
                </a:solidFill>
              </a:rPr>
              <a:t>George N. Kiladis</a:t>
            </a:r>
          </a:p>
          <a:p>
            <a:pPr>
              <a:lnSpc>
                <a:spcPct val="80000"/>
              </a:lnSpc>
            </a:pPr>
            <a:r>
              <a:rPr lang="en-US" sz="2400" b="1" i="1">
                <a:solidFill>
                  <a:srgbClr val="435899"/>
                </a:solidFill>
              </a:rPr>
              <a:t>NOAA Aeronomy Laboratory, Boulder, Colorado</a:t>
            </a:r>
          </a:p>
          <a:p>
            <a:pPr>
              <a:lnSpc>
                <a:spcPct val="80000"/>
              </a:lnSpc>
            </a:pPr>
            <a:endParaRPr lang="en-US" sz="2400" b="1" i="1">
              <a:solidFill>
                <a:srgbClr val="435899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b="1" i="1">
                <a:solidFill>
                  <a:srgbClr val="435899"/>
                </a:solidFill>
              </a:rPr>
              <a:t>Katherine H. Straub</a:t>
            </a:r>
          </a:p>
          <a:p>
            <a:pPr>
              <a:lnSpc>
                <a:spcPct val="80000"/>
              </a:lnSpc>
            </a:pPr>
            <a:r>
              <a:rPr lang="en-US" sz="2400" b="1" i="1">
                <a:solidFill>
                  <a:srgbClr val="435899"/>
                </a:solidFill>
              </a:rPr>
              <a:t>Susquehanna University</a:t>
            </a:r>
          </a:p>
          <a:p>
            <a:pPr>
              <a:lnSpc>
                <a:spcPct val="80000"/>
              </a:lnSpc>
            </a:pPr>
            <a:endParaRPr lang="en-US" sz="2400" b="1" i="1">
              <a:solidFill>
                <a:srgbClr val="435899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b="1" i="1">
                <a:solidFill>
                  <a:srgbClr val="435899"/>
                </a:solidFill>
              </a:rPr>
              <a:t>Patrick T. Haertel</a:t>
            </a:r>
          </a:p>
          <a:p>
            <a:pPr>
              <a:lnSpc>
                <a:spcPct val="80000"/>
              </a:lnSpc>
            </a:pPr>
            <a:r>
              <a:rPr lang="en-US" sz="2400" b="1" i="1">
                <a:solidFill>
                  <a:srgbClr val="435899"/>
                </a:solidFill>
              </a:rPr>
              <a:t>University of North Dakota</a:t>
            </a:r>
            <a:endParaRPr lang="en-US" sz="2400" i="1"/>
          </a:p>
          <a:p>
            <a:pPr>
              <a:lnSpc>
                <a:spcPct val="80000"/>
              </a:lnSpc>
            </a:pPr>
            <a:endParaRPr lang="en-US" sz="2400" i="1"/>
          </a:p>
        </p:txBody>
      </p:sp>
    </p:spTree>
    <p:extLst>
      <p:ext uri="{BB962C8B-B14F-4D97-AF65-F5344CB8AC3E}">
        <p14:creationId xmlns:p14="http://schemas.microsoft.com/office/powerpoint/2010/main" val="380036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320800" y="60325"/>
            <a:ext cx="645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0000FF"/>
                </a:solidFill>
                <a:latin typeface="Times" charset="0"/>
              </a:rPr>
              <a:t>OLR power spectrum, 15ºS-15ºN, 1979–2001 (Symmetric)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6200" y="6445250"/>
            <a:ext cx="2911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solidFill>
                  <a:srgbClr val="672399"/>
                </a:solidFill>
                <a:latin typeface="Times" charset="0"/>
              </a:rPr>
              <a:t>from Wheeler and Kiladis, 1999</a:t>
            </a:r>
            <a:endParaRPr lang="en-US" sz="1600">
              <a:solidFill>
                <a:srgbClr val="587299"/>
              </a:solidFill>
              <a:latin typeface="Times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69900"/>
            <a:ext cx="6172200" cy="5991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942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719263" y="60325"/>
            <a:ext cx="5672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0000FF"/>
                </a:solidFill>
                <a:latin typeface="Times" charset="0"/>
              </a:rPr>
              <a:t>OLR background spectrum, 15ºS-15ºN, 1979–2001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76200" y="6445250"/>
            <a:ext cx="2911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solidFill>
                  <a:srgbClr val="672399"/>
                </a:solidFill>
                <a:latin typeface="Times" charset="0"/>
              </a:rPr>
              <a:t>from Wheeler and Kiladis, 1999</a:t>
            </a:r>
            <a:endParaRPr lang="en-US" sz="1600">
              <a:solidFill>
                <a:srgbClr val="587299"/>
              </a:solidFill>
              <a:latin typeface="Times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69900"/>
            <a:ext cx="6172200" cy="5991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981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</Template>
  <TotalTime>1248</TotalTime>
  <Words>803</Words>
  <Application>Microsoft Office PowerPoint</Application>
  <PresentationFormat>On-screen Show (4:3)</PresentationFormat>
  <Paragraphs>136</Paragraphs>
  <Slides>30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MS PGothic</vt:lpstr>
      <vt:lpstr>Arial</vt:lpstr>
      <vt:lpstr>Calibri</vt:lpstr>
      <vt:lpstr>Calibri Light</vt:lpstr>
      <vt:lpstr>Helvetica</vt:lpstr>
      <vt:lpstr>Symbol</vt:lpstr>
      <vt:lpstr>Times</vt:lpstr>
      <vt:lpstr>Office Theme</vt:lpstr>
      <vt:lpstr>2_Default Design</vt:lpstr>
      <vt:lpstr>1_Office Theme</vt:lpstr>
      <vt:lpstr>Equation</vt:lpstr>
      <vt:lpstr>MathType 6.0 Equation</vt:lpstr>
      <vt:lpstr>The Madden-Julian Oscillation</vt:lpstr>
      <vt:lpstr>The Madden-Julian Oscillation (MJO)</vt:lpstr>
      <vt:lpstr>Madden and Julian, 1972</vt:lpstr>
      <vt:lpstr>PowerPoint Presentation</vt:lpstr>
      <vt:lpstr>Perturbations in surface properties and OLR/precip confined to Indian Ocean and western Pacific, but upper tropospheric wind signals are global</vt:lpstr>
      <vt:lpstr>PowerPoint Presentation</vt:lpstr>
      <vt:lpstr>Observational analyses courtesy of: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MJO as a Mode of Self-Aggregation of Moist Convection</vt:lpstr>
      <vt:lpstr>First published simulation of aggregating convection: Held, Hemler and Ramaswamy, 1993</vt:lpstr>
      <vt:lpstr>Convection in Radiative-Convective Equilibrium</vt:lpstr>
      <vt:lpstr>Self-Aggregation</vt:lpstr>
      <vt:lpstr>PowerPoint Presentation</vt:lpstr>
      <vt:lpstr>The MJO is quite likely owing to self-aggregation of moist convection on a rotating sphere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Non-dimensional Linear Model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of the Madden-Julian Oscillation</dc:title>
  <dc:creator>Kerry</dc:creator>
  <cp:lastModifiedBy>Kerry</cp:lastModifiedBy>
  <cp:revision>25</cp:revision>
  <dcterms:created xsi:type="dcterms:W3CDTF">2018-06-18T21:41:05Z</dcterms:created>
  <dcterms:modified xsi:type="dcterms:W3CDTF">2018-10-09T05:17:55Z</dcterms:modified>
</cp:coreProperties>
</file>