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710" r:id="rId5"/>
    <p:sldMasterId id="2147483722" r:id="rId6"/>
    <p:sldMasterId id="2147483784" r:id="rId7"/>
    <p:sldMasterId id="2147483796" r:id="rId8"/>
    <p:sldMasterId id="2147483809" r:id="rId9"/>
    <p:sldMasterId id="2147483821" r:id="rId10"/>
  </p:sldMasterIdLst>
  <p:notesMasterIdLst>
    <p:notesMasterId r:id="rId84"/>
  </p:notesMasterIdLst>
  <p:sldIdLst>
    <p:sldId id="257" r:id="rId11"/>
    <p:sldId id="256" r:id="rId12"/>
    <p:sldId id="483" r:id="rId13"/>
    <p:sldId id="327" r:id="rId14"/>
    <p:sldId id="267" r:id="rId15"/>
    <p:sldId id="487" r:id="rId16"/>
    <p:sldId id="376" r:id="rId17"/>
    <p:sldId id="377" r:id="rId18"/>
    <p:sldId id="484" r:id="rId19"/>
    <p:sldId id="274" r:id="rId20"/>
    <p:sldId id="276" r:id="rId21"/>
    <p:sldId id="457" r:id="rId22"/>
    <p:sldId id="458" r:id="rId23"/>
    <p:sldId id="486" r:id="rId24"/>
    <p:sldId id="278" r:id="rId25"/>
    <p:sldId id="476" r:id="rId26"/>
    <p:sldId id="528" r:id="rId27"/>
    <p:sldId id="442" r:id="rId28"/>
    <p:sldId id="443" r:id="rId29"/>
    <p:sldId id="445" r:id="rId30"/>
    <p:sldId id="413" r:id="rId31"/>
    <p:sldId id="530" r:id="rId32"/>
    <p:sldId id="470" r:id="rId33"/>
    <p:sldId id="259" r:id="rId34"/>
    <p:sldId id="531" r:id="rId35"/>
    <p:sldId id="393" r:id="rId36"/>
    <p:sldId id="446" r:id="rId37"/>
    <p:sldId id="415" r:id="rId38"/>
    <p:sldId id="529" r:id="rId39"/>
    <p:sldId id="444" r:id="rId40"/>
    <p:sldId id="496" r:id="rId41"/>
    <p:sldId id="516" r:id="rId42"/>
    <p:sldId id="523" r:id="rId43"/>
    <p:sldId id="532" r:id="rId44"/>
    <p:sldId id="261" r:id="rId45"/>
    <p:sldId id="265" r:id="rId46"/>
    <p:sldId id="451" r:id="rId47"/>
    <p:sldId id="478" r:id="rId48"/>
    <p:sldId id="482" r:id="rId49"/>
    <p:sldId id="294" r:id="rId50"/>
    <p:sldId id="305" r:id="rId51"/>
    <p:sldId id="303" r:id="rId52"/>
    <p:sldId id="304" r:id="rId53"/>
    <p:sldId id="314" r:id="rId54"/>
    <p:sldId id="307" r:id="rId55"/>
    <p:sldId id="527" r:id="rId56"/>
    <p:sldId id="518" r:id="rId57"/>
    <p:sldId id="517" r:id="rId58"/>
    <p:sldId id="519" r:id="rId59"/>
    <p:sldId id="465" r:id="rId60"/>
    <p:sldId id="466" r:id="rId61"/>
    <p:sldId id="454" r:id="rId62"/>
    <p:sldId id="514" r:id="rId63"/>
    <p:sldId id="500" r:id="rId64"/>
    <p:sldId id="485" r:id="rId65"/>
    <p:sldId id="509" r:id="rId66"/>
    <p:sldId id="513" r:id="rId67"/>
    <p:sldId id="511" r:id="rId68"/>
    <p:sldId id="512" r:id="rId69"/>
    <p:sldId id="503" r:id="rId70"/>
    <p:sldId id="492" r:id="rId71"/>
    <p:sldId id="493" r:id="rId72"/>
    <p:sldId id="494" r:id="rId73"/>
    <p:sldId id="504" r:id="rId74"/>
    <p:sldId id="505" r:id="rId75"/>
    <p:sldId id="522" r:id="rId76"/>
    <p:sldId id="472" r:id="rId77"/>
    <p:sldId id="473" r:id="rId78"/>
    <p:sldId id="450" r:id="rId79"/>
    <p:sldId id="526" r:id="rId80"/>
    <p:sldId id="520" r:id="rId81"/>
    <p:sldId id="506" r:id="rId82"/>
    <p:sldId id="508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443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theme" Target="theme/theme1.xml"/><Relationship Id="rId61" Type="http://schemas.openxmlformats.org/officeDocument/2006/relationships/slide" Target="slides/slide51.xml"/><Relationship Id="rId82" Type="http://schemas.openxmlformats.org/officeDocument/2006/relationships/slide" Target="slides/slide7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A3B82-10DC-4E3E-9FAA-FD7E13A075D1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5B43F-7019-4863-A9C1-94777A377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0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0DBDC-076F-4398-BD32-9FB6D17C55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93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D8039-63E1-48B0-A8F1-1A9D2B235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1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2065-6C2F-4763-A1AA-ED4B386931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90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B5D63-49F3-415C-B1C0-766EB7DA5C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69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A9F3D-3340-4DB1-A4F8-28003B3701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14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Describe </a:t>
            </a:r>
            <a:r>
              <a:rPr lang="en-GB" dirty="0" err="1"/>
              <a:t>pdf</a:t>
            </a:r>
            <a:r>
              <a:rPr lang="en-GB" dirty="0"/>
              <a:t>. Reflects</a:t>
            </a:r>
            <a:r>
              <a:rPr lang="en-GB" baseline="0" dirty="0"/>
              <a:t> post-IPCC knowledge as well as IPCC AR4.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4F763-4979-444B-93C0-8B2420FBB9F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63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162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81912-4841-46DA-A69A-E6B03BB046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009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B48AC-F0A4-4B58-A67F-C05AC4268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48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07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235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565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4374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95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081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875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14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425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860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3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94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680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371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828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52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52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7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56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38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07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68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21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8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481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960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964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54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0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66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66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8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1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5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09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63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14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30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68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98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678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18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38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5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68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41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615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02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66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58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87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54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03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4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3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39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86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8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334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19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75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318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106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867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0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856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0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95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866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57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96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237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659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130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68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2949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984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488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8093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0498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6641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76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0700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5036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0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6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038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45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204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27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77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350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289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490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051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8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547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614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2280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2327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709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2989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2882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083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4992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1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0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13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8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2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5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8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11/3/2021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0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hn_Tyndall_(scientist)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upload.wikimedia.org/wikipedia/commons/6/6c/Arrhenius2.jpg" TargetMode="Externa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1/1d/Post-Glacial_Sea_Level.p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8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267"/>
          <a:stretch/>
        </p:blipFill>
        <p:spPr>
          <a:xfrm>
            <a:off x="-16468" y="-48540"/>
            <a:ext cx="9230269" cy="6906539"/>
          </a:xfrm>
          <a:prstGeom prst="rect">
            <a:avLst/>
          </a:prstGeom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037772" y="254783"/>
            <a:ext cx="7772400" cy="1095046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 Quantifying Climate Risks 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181600"/>
            <a:ext cx="7010400" cy="15240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Lorenz Center, MIT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76D94F-C04E-4590-BDD6-3D1FE3AE1F28}"/>
              </a:ext>
            </a:extLst>
          </p:cNvPr>
          <p:cNvSpPr txBox="1"/>
          <p:nvPr/>
        </p:nvSpPr>
        <p:spPr>
          <a:xfrm>
            <a:off x="3512458" y="1268431"/>
            <a:ext cx="5152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Opportunities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53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John Tyndall.">
            <a:hlinkClick r:id="rId3" tooltip="John Tyndall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6337" y="681228"/>
            <a:ext cx="2352863" cy="297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 descr="tyndall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447800"/>
            <a:ext cx="6172200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6858000" y="41148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1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 Tyndall (1820-1893)</a:t>
            </a:r>
          </a:p>
        </p:txBody>
      </p:sp>
    </p:spTree>
    <p:extLst>
      <p:ext uri="{BB962C8B-B14F-4D97-AF65-F5344CB8AC3E}">
        <p14:creationId xmlns:p14="http://schemas.microsoft.com/office/powerpoint/2010/main" val="2441686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Kerry\Documents\Graphics\atmos_pie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74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2286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Atmospheric Composition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7419" y="5313872"/>
            <a:ext cx="8471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orange sliver makes the difference between a mean surface temperature of 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 and of 60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F. </a:t>
            </a:r>
          </a:p>
        </p:txBody>
      </p:sp>
    </p:spTree>
    <p:extLst>
      <p:ext uri="{BB962C8B-B14F-4D97-AF65-F5344CB8AC3E}">
        <p14:creationId xmlns:p14="http://schemas.microsoft.com/office/powerpoint/2010/main" val="329237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375030"/>
            <a:ext cx="8317838" cy="56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50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59153"/>
            <a:ext cx="8341360" cy="56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60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8526" y="1720101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Our Influence on Greenhouse Gases</a:t>
            </a:r>
          </a:p>
        </p:txBody>
      </p:sp>
    </p:spTree>
    <p:extLst>
      <p:ext uri="{BB962C8B-B14F-4D97-AF65-F5344CB8AC3E}">
        <p14:creationId xmlns:p14="http://schemas.microsoft.com/office/powerpoint/2010/main" val="2991071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00600" cy="2544762"/>
          </a:xfrm>
        </p:spPr>
        <p:txBody>
          <a:bodyPr/>
          <a:lstStyle/>
          <a:p>
            <a:r>
              <a:rPr lang="en-US" sz="4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Svante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Arrhenius, 1859-1927</a:t>
            </a:r>
          </a:p>
        </p:txBody>
      </p:sp>
      <p:pic>
        <p:nvPicPr>
          <p:cNvPr id="46082" name="Picture 2" descr="File:Arrhenius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959" y="228600"/>
            <a:ext cx="3163316" cy="3962400"/>
          </a:xfrm>
          <a:prstGeom prst="rect">
            <a:avLst/>
          </a:prstGeom>
          <a:noFill/>
          <a:ln w="38100" cmpd="thickThin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2000" y="44958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“Any doubling of the percentage of carbon dioxide in the air would raise the temperature of the earth's surface by 4°; and if the carbon dioxide were increased fourfold, the temperature would rise by 8°.”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Världarnas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utveckling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Worlds in the Making), 1906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2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2" y="481685"/>
            <a:ext cx="8205990" cy="59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72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A76FE-2041-4883-8B05-72781B42D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627"/>
            <a:ext cx="9144000" cy="515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53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" y="980728"/>
            <a:ext cx="8615928" cy="489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" y="5522976"/>
            <a:ext cx="6336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Source: 100000 PAGE09 runs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124786" y="6225215"/>
            <a:ext cx="4941473" cy="523057"/>
            <a:chOff x="124786" y="6225215"/>
            <a:chExt cx="4941473" cy="523057"/>
          </a:xfrm>
        </p:grpSpPr>
        <p:pic>
          <p:nvPicPr>
            <p:cNvPr id="7" name="Picture 6" descr="SEILogo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786" y="6225215"/>
              <a:ext cx="1201094" cy="523057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97759" y="6282856"/>
              <a:ext cx="1968500" cy="3095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67544" y="115094"/>
            <a:ext cx="8226425" cy="1009650"/>
          </a:xfrm>
        </p:spPr>
        <p:txBody>
          <a:bodyPr/>
          <a:lstStyle/>
          <a:p>
            <a:r>
              <a:rPr lang="en-GB" sz="2400" b="0" dirty="0"/>
              <a:t> </a:t>
            </a:r>
            <a:r>
              <a:rPr lang="en-GB" sz="24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Estimate of how </a:t>
            </a:r>
            <a:r>
              <a:rPr lang="en-GB" sz="24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much global climate will warm as a result of doubling CO</a:t>
            </a:r>
            <a:r>
              <a:rPr lang="en-GB" sz="2400" baseline="-25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4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 a </a:t>
            </a:r>
            <a:r>
              <a:rPr lang="en-GB" sz="24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probability distribution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80" y="6093296"/>
            <a:ext cx="3268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Chris Hope, U. Cambridge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courtesy Tim Palmer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80657-5B65-41CE-A80F-83101B8E2940}"/>
              </a:ext>
            </a:extLst>
          </p:cNvPr>
          <p:cNvSpPr txBox="1"/>
          <p:nvPr/>
        </p:nvSpPr>
        <p:spPr>
          <a:xfrm>
            <a:off x="693964" y="2735036"/>
            <a:ext cx="75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Little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04AB5-F162-4E07-A168-556FF3A4D9FD}"/>
              </a:ext>
            </a:extLst>
          </p:cNvPr>
          <p:cNvSpPr txBox="1"/>
          <p:nvPr/>
        </p:nvSpPr>
        <p:spPr>
          <a:xfrm>
            <a:off x="3411726" y="1982214"/>
            <a:ext cx="134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Substantial risk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556D39-DBC6-440A-951F-FC7D2DC0B38D}"/>
              </a:ext>
            </a:extLst>
          </p:cNvPr>
          <p:cNvSpPr txBox="1"/>
          <p:nvPr/>
        </p:nvSpPr>
        <p:spPr>
          <a:xfrm>
            <a:off x="5849389" y="2529814"/>
            <a:ext cx="1424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Catastrophic risk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6210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</a:t>
            </a:r>
            <a:r>
              <a:rPr lang="en-US" sz="4000" baseline="-25000" dirty="0"/>
              <a:t>2</a:t>
            </a:r>
            <a:r>
              <a:rPr lang="en-US" sz="4000" dirty="0"/>
              <a:t> May Go Well Beyond Doubling</a:t>
            </a:r>
          </a:p>
        </p:txBody>
      </p:sp>
      <p:pic>
        <p:nvPicPr>
          <p:cNvPr id="1026" name="Picture 2" descr="http://www.skepticalscience.com/images/CO2_emission_scenario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5" y="1739676"/>
            <a:ext cx="7287128" cy="425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567814" y="3657600"/>
            <a:ext cx="5902661" cy="1725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00590" y="3288268"/>
            <a:ext cx="135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Pre-Industrial</a:t>
            </a:r>
          </a:p>
        </p:txBody>
      </p:sp>
    </p:spTree>
    <p:extLst>
      <p:ext uri="{BB962C8B-B14F-4D97-AF65-F5344CB8AC3E}">
        <p14:creationId xmlns:p14="http://schemas.microsoft.com/office/powerpoint/2010/main" val="1861009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  A brief history of climate and climate science</a:t>
            </a:r>
          </a:p>
          <a:p>
            <a:endParaRPr lang="en-US" sz="2800" dirty="0"/>
          </a:p>
          <a:p>
            <a:r>
              <a:rPr lang="en-US" sz="2800" dirty="0"/>
              <a:t>  Climate risks</a:t>
            </a:r>
          </a:p>
          <a:p>
            <a:endParaRPr lang="en-US" sz="2800" dirty="0"/>
          </a:p>
          <a:p>
            <a:r>
              <a:rPr lang="en-US" sz="2800" dirty="0"/>
              <a:t>  Quantitative estimates of climate risks</a:t>
            </a:r>
          </a:p>
          <a:p>
            <a:endParaRPr lang="en-US" sz="2800" dirty="0"/>
          </a:p>
          <a:p>
            <a:r>
              <a:rPr lang="en-US" sz="2800" dirty="0"/>
              <a:t>  Solving the problem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799" y="152401"/>
            <a:ext cx="566840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16002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Atmospheric CO</a:t>
            </a:r>
            <a:r>
              <a:rPr lang="en-US" baseline="-25000" dirty="0">
                <a:solidFill>
                  <a:srgbClr val="0033CC"/>
                </a:solidFill>
              </a:rPr>
              <a:t>2</a:t>
            </a:r>
            <a:r>
              <a:rPr lang="en-US" dirty="0">
                <a:solidFill>
                  <a:srgbClr val="0033CC"/>
                </a:solidFill>
              </a:rPr>
              <a:t> assuming that emissions stop altogether after peak concentrations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4196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Global mean surface temperature corresponding to atmospheric CO</a:t>
            </a:r>
            <a:r>
              <a:rPr lang="en-US" baseline="-25000" dirty="0">
                <a:solidFill>
                  <a:srgbClr val="0033CC"/>
                </a:solidFill>
              </a:rPr>
              <a:t>2</a:t>
            </a:r>
            <a:r>
              <a:rPr lang="en-US" dirty="0">
                <a:solidFill>
                  <a:srgbClr val="0033CC"/>
                </a:solidFill>
              </a:rPr>
              <a:t> above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2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IPCC 2007: Doubling CO</a:t>
            </a:r>
            <a:r>
              <a:rPr lang="en-US" baseline="-25000" dirty="0"/>
              <a:t>2</a:t>
            </a:r>
            <a:r>
              <a:rPr lang="en-US" dirty="0"/>
              <a:t> will lead to an increase in mean global surface temperature of 2 to 4.5 </a:t>
            </a:r>
            <a:r>
              <a:rPr lang="en-US" baseline="30000" dirty="0" err="1"/>
              <a:t>o</a:t>
            </a:r>
            <a:r>
              <a:rPr lang="en-US" dirty="0" err="1"/>
              <a:t>C.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096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Courtesy Susan Solomon</a:t>
            </a:r>
          </a:p>
        </p:txBody>
      </p:sp>
    </p:spTree>
    <p:extLst>
      <p:ext uri="{BB962C8B-B14F-4D97-AF65-F5344CB8AC3E}">
        <p14:creationId xmlns:p14="http://schemas.microsoft.com/office/powerpoint/2010/main" val="3904160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82" y="1458686"/>
            <a:ext cx="7698922" cy="150161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Climate Risks</a:t>
            </a:r>
          </a:p>
        </p:txBody>
      </p:sp>
    </p:spTree>
    <p:extLst>
      <p:ext uri="{BB962C8B-B14F-4D97-AF65-F5344CB8AC3E}">
        <p14:creationId xmlns:p14="http://schemas.microsoft.com/office/powerpoint/2010/main" val="3726036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91960"/>
          </a:xfrm>
        </p:spPr>
        <p:txBody>
          <a:bodyPr/>
          <a:lstStyle/>
          <a:p>
            <a:r>
              <a:rPr lang="en-US" dirty="0"/>
              <a:t>Climate Risks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No one really cares whether the world will warm up by 3-5 C 	(nor should they)</a:t>
            </a:r>
          </a:p>
          <a:p>
            <a:r>
              <a:rPr lang="en-US" dirty="0"/>
              <a:t>  We care about real risks: Heat waves, wild fires, hurricanes, 	droughts, floods, etc.</a:t>
            </a:r>
          </a:p>
          <a:p>
            <a:r>
              <a:rPr lang="en-US" dirty="0"/>
              <a:t>  We need to </a:t>
            </a:r>
            <a:r>
              <a:rPr lang="en-US" i="1" dirty="0"/>
              <a:t>price</a:t>
            </a:r>
            <a:r>
              <a:rPr lang="en-US" dirty="0"/>
              <a:t> these risks, </a:t>
            </a:r>
            <a:r>
              <a:rPr lang="en-US" i="1" dirty="0"/>
              <a:t>including uncertainty</a:t>
            </a:r>
            <a:r>
              <a:rPr lang="en-US" dirty="0"/>
              <a:t>, to position 	ourselves to make intelligent choices</a:t>
            </a:r>
          </a:p>
          <a:p>
            <a:r>
              <a:rPr lang="en-US" dirty="0"/>
              <a:t>  Insurance is one instrument for pricing risk, </a:t>
            </a:r>
            <a:r>
              <a:rPr lang="en-US" i="1" dirty="0"/>
              <a:t>but it is not 	currently even accounting for climate change that has 	already occurred</a:t>
            </a:r>
          </a:p>
          <a:p>
            <a:r>
              <a:rPr lang="en-US" i="1" dirty="0"/>
              <a:t> </a:t>
            </a:r>
            <a:r>
              <a:rPr lang="en-US" dirty="0"/>
              <a:t>Science is positioned to make rapid progress in quantifying 	climate risk</a:t>
            </a:r>
          </a:p>
        </p:txBody>
      </p:sp>
    </p:spTree>
    <p:extLst>
      <p:ext uri="{BB962C8B-B14F-4D97-AF65-F5344CB8AC3E}">
        <p14:creationId xmlns:p14="http://schemas.microsoft.com/office/powerpoint/2010/main" val="24764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810"/>
            <a:ext cx="8229600" cy="770391"/>
          </a:xfrm>
        </p:spPr>
        <p:txBody>
          <a:bodyPr/>
          <a:lstStyle/>
          <a:p>
            <a:r>
              <a:rPr lang="en-US" sz="2800" dirty="0">
                <a:solidFill>
                  <a:srgbClr val="0000FF"/>
                </a:solidFill>
              </a:rPr>
              <a:t>Why Climate Risk is Dominated by Extreme Events: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16"/>
            <a:ext cx="8229600" cy="1745341"/>
          </a:xfrm>
        </p:spPr>
        <p:txBody>
          <a:bodyPr/>
          <a:lstStyle/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Societies are usually well adapted to frequent events (&gt; 1/100 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Societies are often poorly adapted to rare events (&lt; 1/100 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Large cost increases result when &gt; 100-yr events become &lt; 100-yr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" y="2797811"/>
            <a:ext cx="6922039" cy="40038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259E73-E692-4D73-85EA-78370E75FB21}"/>
              </a:ext>
            </a:extLst>
          </p:cNvPr>
          <p:cNvCxnSpPr>
            <a:cxnSpLocks/>
          </p:cNvCxnSpPr>
          <p:nvPr/>
        </p:nvCxnSpPr>
        <p:spPr>
          <a:xfrm>
            <a:off x="4857750" y="4702629"/>
            <a:ext cx="0" cy="1583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61D370-8CBC-463F-8F80-AAE3D4349D24}"/>
              </a:ext>
            </a:extLst>
          </p:cNvPr>
          <p:cNvSpPr txBox="1"/>
          <p:nvPr/>
        </p:nvSpPr>
        <p:spPr>
          <a:xfrm>
            <a:off x="5045529" y="5617418"/>
            <a:ext cx="16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slope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B0F412-01AD-4406-A6D1-B03107801F5D}"/>
              </a:ext>
            </a:extLst>
          </p:cNvPr>
          <p:cNvCxnSpPr/>
          <p:nvPr/>
        </p:nvCxnSpPr>
        <p:spPr>
          <a:xfrm flipH="1" flipV="1">
            <a:off x="4963886" y="5404757"/>
            <a:ext cx="718457" cy="302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8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Flawed Basis of Current Risk Modeling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8452" y="2076911"/>
            <a:ext cx="7886700" cy="3269886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  Almost all current risk assessments are based on historical 	statistics</a:t>
            </a:r>
          </a:p>
          <a:p>
            <a:pPr>
              <a:spcBef>
                <a:spcPts val="1500"/>
              </a:spcBef>
            </a:pPr>
            <a:r>
              <a:rPr lang="en-US" dirty="0"/>
              <a:t>  Historical records are flawed and short, particularly outside  	North America</a:t>
            </a:r>
          </a:p>
          <a:p>
            <a:pPr>
              <a:spcBef>
                <a:spcPts val="1500"/>
              </a:spcBef>
            </a:pPr>
            <a:r>
              <a:rPr lang="en-US" dirty="0"/>
              <a:t>  Moreover, the past 50-150 years is a poor guide to the present 	owing to climate change that </a:t>
            </a:r>
            <a:r>
              <a:rPr lang="en-US" i="1" dirty="0"/>
              <a:t>has already occurred</a:t>
            </a:r>
          </a:p>
          <a:p>
            <a:pPr>
              <a:spcBef>
                <a:spcPts val="1500"/>
              </a:spcBef>
            </a:pPr>
            <a:r>
              <a:rPr lang="en-US" dirty="0"/>
              <a:t>  Industry risk modelers have been slow to migrate to a physics-	based approach</a:t>
            </a:r>
          </a:p>
        </p:txBody>
      </p:sp>
    </p:spTree>
    <p:extLst>
      <p:ext uri="{BB962C8B-B14F-4D97-AF65-F5344CB8AC3E}">
        <p14:creationId xmlns:p14="http://schemas.microsoft.com/office/powerpoint/2010/main" val="331331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264" y="808264"/>
            <a:ext cx="7698922" cy="247135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Quantifying Climate Risks: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Hurricanes as an Example</a:t>
            </a:r>
          </a:p>
        </p:txBody>
      </p:sp>
    </p:spTree>
    <p:extLst>
      <p:ext uri="{BB962C8B-B14F-4D97-AF65-F5344CB8AC3E}">
        <p14:creationId xmlns:p14="http://schemas.microsoft.com/office/powerpoint/2010/main" val="3801100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Hurricane Hazard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About 10,000 deaths per year since 1971</a:t>
            </a:r>
          </a:p>
          <a:p>
            <a:endParaRPr lang="en-US" dirty="0"/>
          </a:p>
          <a:p>
            <a:r>
              <a:rPr lang="en-US" dirty="0"/>
              <a:t>$700 Billion 2015 U.S. Dollars in Damages 	since 1971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1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urricanes dominate economic losses from disas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2" y="1132925"/>
            <a:ext cx="7394613" cy="546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0762" y="311971"/>
            <a:ext cx="812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Total US Damages by Natural Hazard, 1980-2012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122" y="6217920"/>
            <a:ext cx="196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Source:  NOAA</a:t>
            </a:r>
          </a:p>
        </p:txBody>
      </p:sp>
    </p:spTree>
    <p:extLst>
      <p:ext uri="{BB962C8B-B14F-4D97-AF65-F5344CB8AC3E}">
        <p14:creationId xmlns:p14="http://schemas.microsoft.com/office/powerpoint/2010/main" val="1983403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Is Hurricane Risk Changing?</a:t>
            </a:r>
          </a:p>
        </p:txBody>
      </p:sp>
    </p:spTree>
    <p:extLst>
      <p:ext uri="{BB962C8B-B14F-4D97-AF65-F5344CB8AC3E}">
        <p14:creationId xmlns:p14="http://schemas.microsoft.com/office/powerpoint/2010/main" val="2854186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20" y="708587"/>
            <a:ext cx="8015167" cy="440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048" y="203200"/>
            <a:ext cx="785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Tropical Cyclone Damage Normalized by Gross World Product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2487" y="5116286"/>
            <a:ext cx="8229600" cy="1066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380% increase since 1970</a:t>
            </a:r>
          </a:p>
          <a:p>
            <a:r>
              <a:rPr lang="en-US" dirty="0"/>
              <a:t>Population of TC-prone regions increased by ~200%</a:t>
            </a:r>
          </a:p>
          <a:p>
            <a:r>
              <a:rPr lang="en-US" dirty="0"/>
              <a:t>Suggests that climate change has contributed to increasing damage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9617" y="6345535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2020: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8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1901" y="1636973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Earth’s Natural Climate Variations</a:t>
            </a:r>
          </a:p>
        </p:txBody>
      </p:sp>
    </p:spTree>
    <p:extLst>
      <p:ext uri="{BB962C8B-B14F-4D97-AF65-F5344CB8AC3E}">
        <p14:creationId xmlns:p14="http://schemas.microsoft.com/office/powerpoint/2010/main" val="4274900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7" y="1800879"/>
            <a:ext cx="8902427" cy="3301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8308" y="1431547"/>
            <a:ext cx="620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Intensity Trend, 1979-2018, ERA 5 Reanalysis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2070" y="5365170"/>
            <a:ext cx="612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(Trend shown only where p value &lt; 0.05)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2521E-B3DE-4900-82CE-AFCCAE2A0737}"/>
              </a:ext>
            </a:extLst>
          </p:cNvPr>
          <p:cNvSpPr txBox="1"/>
          <p:nvPr/>
        </p:nvSpPr>
        <p:spPr>
          <a:xfrm>
            <a:off x="0" y="304800"/>
            <a:ext cx="90388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“</a:t>
            </a:r>
            <a:r>
              <a:rPr lang="en-US" sz="2100" b="1" i="1" dirty="0"/>
              <a:t>Potential Intensity</a:t>
            </a:r>
            <a:r>
              <a:rPr lang="en-US" sz="2100" b="1" dirty="0"/>
              <a:t>” is the theoretical upper bound on maximum surface winds, based on the Carnot-like energy cycle of hurricanes</a:t>
            </a:r>
          </a:p>
        </p:txBody>
      </p:sp>
    </p:spTree>
    <p:extLst>
      <p:ext uri="{BB962C8B-B14F-4D97-AF65-F5344CB8AC3E}">
        <p14:creationId xmlns:p14="http://schemas.microsoft.com/office/powerpoint/2010/main" val="149745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E8D02F-CF86-40CE-9F13-16DDEEBE7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2" y="0"/>
            <a:ext cx="8670695" cy="5420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325A11-CE90-468A-8D9B-50B9333FF59F}"/>
              </a:ext>
            </a:extLst>
          </p:cNvPr>
          <p:cNvSpPr txBox="1"/>
          <p:nvPr/>
        </p:nvSpPr>
        <p:spPr>
          <a:xfrm>
            <a:off x="1183821" y="5420919"/>
            <a:ext cx="7053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  ~20% of the bootstrapped samples agree with the historical record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385B0-FD0E-4360-9FF1-694193DD860C}"/>
              </a:ext>
            </a:extLst>
          </p:cNvPr>
          <p:cNvSpPr txBox="1"/>
          <p:nvPr/>
        </p:nvSpPr>
        <p:spPr>
          <a:xfrm>
            <a:off x="3592286" y="6392636"/>
            <a:ext cx="522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Vecchi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Comm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2021</a:t>
            </a:r>
          </a:p>
        </p:txBody>
      </p:sp>
    </p:spTree>
    <p:extLst>
      <p:ext uri="{BB962C8B-B14F-4D97-AF65-F5344CB8AC3E}">
        <p14:creationId xmlns:p14="http://schemas.microsoft.com/office/powerpoint/2010/main" val="3647605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B16198-CDF6-487F-BFDE-C1E87AC36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" y="391886"/>
            <a:ext cx="9091749" cy="5682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88AA7-0202-4A0D-B01C-FE4C5D53C11B}"/>
              </a:ext>
            </a:extLst>
          </p:cNvPr>
          <p:cNvSpPr txBox="1"/>
          <p:nvPr/>
        </p:nvSpPr>
        <p:spPr>
          <a:xfrm>
            <a:off x="567418" y="6204857"/>
            <a:ext cx="8009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records prior to ~1980 are unreliable</a:t>
            </a:r>
          </a:p>
        </p:txBody>
      </p:sp>
    </p:spTree>
    <p:extLst>
      <p:ext uri="{BB962C8B-B14F-4D97-AF65-F5344CB8AC3E}">
        <p14:creationId xmlns:p14="http://schemas.microsoft.com/office/powerpoint/2010/main" val="37326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926083"/>
            <a:ext cx="4572000" cy="525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4" y="246743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Satellite-derived proportion of major hurricane fixes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2286" y="2298804"/>
            <a:ext cx="3854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series of fractional proportion of global major hurricane estimates to all hurricane estimates for the period 1979–2017. Each point, except the earliest, represents the data in a sequence of 3-y periods. The first data point is based on only 2 y (1979 and 1981) to avoid the years with no eastern hemisphere coverage. The linear Theil−Sen trend (black line) is significant at the 98% confidence level (Mann−Kendall P value = 0.02). The proportion increases by 25% in the 39-y period (about 6% per decade).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Kossin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233851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0B20-43A8-4C6F-9194-0FA9F45A3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3241"/>
            <a:ext cx="7886700" cy="2951388"/>
          </a:xfrm>
        </p:spPr>
        <p:txBody>
          <a:bodyPr>
            <a:normAutofit/>
          </a:bodyPr>
          <a:lstStyle/>
          <a:p>
            <a:r>
              <a:rPr lang="en-US" dirty="0"/>
              <a:t>Historical tropical cyclone database vastly insufficient for quantitative evaluation of current risk and risk trends</a:t>
            </a:r>
          </a:p>
        </p:txBody>
      </p:sp>
    </p:spTree>
    <p:extLst>
      <p:ext uri="{BB962C8B-B14F-4D97-AF65-F5344CB8AC3E}">
        <p14:creationId xmlns:p14="http://schemas.microsoft.com/office/powerpoint/2010/main" val="3053732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41" r="4968"/>
          <a:stretch/>
        </p:blipFill>
        <p:spPr>
          <a:xfrm>
            <a:off x="1023714" y="2321571"/>
            <a:ext cx="7587764" cy="4594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8054" y="1726612"/>
            <a:ext cx="224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Satellite Image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6882" y="1721406"/>
            <a:ext cx="269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Model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4BF7A4-2642-4EBB-A5AC-386DD38224EB}"/>
              </a:ext>
            </a:extLst>
          </p:cNvPr>
          <p:cNvSpPr txBox="1">
            <a:spLocks/>
          </p:cNvSpPr>
          <p:nvPr/>
        </p:nvSpPr>
        <p:spPr>
          <a:xfrm>
            <a:off x="874246" y="237758"/>
            <a:ext cx="7886700" cy="1325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Doing it right:</a:t>
            </a: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Bring 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Physical Models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Bear on Risk Estimation</a:t>
            </a:r>
          </a:p>
        </p:txBody>
      </p:sp>
    </p:spTree>
    <p:extLst>
      <p:ext uri="{BB962C8B-B14F-4D97-AF65-F5344CB8AC3E}">
        <p14:creationId xmlns:p14="http://schemas.microsoft.com/office/powerpoint/2010/main" val="4953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ry Emaanuel\Graphics\Transparent Figures\Intensity_histo_models.png"/>
          <p:cNvPicPr>
            <a:picLocks noChangeAspect="1" noChangeArrowheads="1"/>
          </p:cNvPicPr>
          <p:nvPr/>
        </p:nvPicPr>
        <p:blipFill rotWithShape="1">
          <a:blip r:embed="rId2" cstate="print"/>
          <a:srcRect l="9368" t="35641" r="10172" b="35511"/>
          <a:stretch/>
        </p:blipFill>
        <p:spPr bwMode="auto">
          <a:xfrm>
            <a:off x="-183245" y="2054389"/>
            <a:ext cx="5747011" cy="29016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82846" y="2734025"/>
            <a:ext cx="350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50 km grid point spacing. (Courtesy Isaac Held, GFDL)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0" y="2552700"/>
            <a:ext cx="0" cy="18942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02971" y="1980564"/>
            <a:ext cx="237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2-3 boundary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9309" y="433030"/>
            <a:ext cx="62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global models do not simulate the storms that cause destruction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41192" y="3120553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3488671" y="3604185"/>
            <a:ext cx="4572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8760" y="281306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47901" y="3150632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3048000" y="2345749"/>
            <a:ext cx="1312871" cy="7667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844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11512-0130-4CDA-976F-5B7CBB1E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get the tails right we need to simulate </a:t>
            </a:r>
            <a:r>
              <a:rPr lang="en-US" b="1" i="1" dirty="0"/>
              <a:t>many</a:t>
            </a:r>
            <a:r>
              <a:rPr lang="en-US" dirty="0"/>
              <a:t>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76506-EFFE-4F21-A9AC-57B8ECACDA5E}"/>
              </a:ext>
            </a:extLst>
          </p:cNvPr>
          <p:cNvSpPr txBox="1"/>
          <p:nvPr/>
        </p:nvSpPr>
        <p:spPr>
          <a:xfrm>
            <a:off x="914400" y="2016370"/>
            <a:ext cx="7260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Here at MIT we have learned how to downscale ~100,000 hurricanes from climate models, using an advanced, very high resolution hurricane model embedded in global climate analyses or models</a:t>
            </a:r>
          </a:p>
        </p:txBody>
      </p:sp>
    </p:spTree>
    <p:extLst>
      <p:ext uri="{BB962C8B-B14F-4D97-AF65-F5344CB8AC3E}">
        <p14:creationId xmlns:p14="http://schemas.microsoft.com/office/powerpoint/2010/main" val="3601706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25D14C-DB86-4E33-BF88-F5CE6895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706"/>
            <a:ext cx="9144000" cy="5846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E30A22-EDB2-4A7B-A6AD-A5CDBDDB1D96}"/>
              </a:ext>
            </a:extLst>
          </p:cNvPr>
          <p:cNvSpPr txBox="1"/>
          <p:nvPr/>
        </p:nvSpPr>
        <p:spPr>
          <a:xfrm>
            <a:off x="1355271" y="187779"/>
            <a:ext cx="679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1,000 storms Downscaled from CERA 29</a:t>
            </a:r>
            <a:r>
              <a:rPr lang="en-US" baseline="30000" dirty="0"/>
              <a:t>th</a:t>
            </a:r>
            <a:r>
              <a:rPr lang="en-US" dirty="0"/>
              <a:t> Century Reanalysis</a:t>
            </a:r>
          </a:p>
        </p:txBody>
      </p:sp>
    </p:spTree>
    <p:extLst>
      <p:ext uri="{BB962C8B-B14F-4D97-AF65-F5344CB8AC3E}">
        <p14:creationId xmlns:p14="http://schemas.microsoft.com/office/powerpoint/2010/main" val="33734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Return Periods</a:t>
            </a:r>
          </a:p>
        </p:txBody>
      </p:sp>
      <p:pic>
        <p:nvPicPr>
          <p:cNvPr id="18435" name="Picture 4" descr="C:\Documents and Settings\Kerry Emanuel\My Documents\riskproject\fig2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75723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8646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Last 450 Thousand Years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352797" cy="485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6037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702" t="8146" r="6238" b="12024"/>
          <a:stretch/>
        </p:blipFill>
        <p:spPr>
          <a:xfrm>
            <a:off x="615661" y="1182913"/>
            <a:ext cx="7981580" cy="5544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7715" y="312058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50 synthetic events affecting Boston</a:t>
            </a:r>
          </a:p>
        </p:txBody>
      </p:sp>
    </p:spTree>
    <p:extLst>
      <p:ext uri="{BB962C8B-B14F-4D97-AF65-F5344CB8AC3E}">
        <p14:creationId xmlns:p14="http://schemas.microsoft.com/office/powerpoint/2010/main" val="2276656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23" y="1037771"/>
            <a:ext cx="714458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086" y="130629"/>
            <a:ext cx="8519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 Wind Risk within 100 miles of Boston, based on 20,000 synthetic events driven by 4 climate models,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2081-2100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14" y="978936"/>
            <a:ext cx="7221200" cy="5545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14" y="1037771"/>
            <a:ext cx="7101923" cy="545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47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23" y="1037771"/>
            <a:ext cx="714458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086" y="130629"/>
            <a:ext cx="8519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 Wind Risk within 100 miles of Boston, based on 20,000 synthetic events driven by 4 climate models,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2081-2100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14" y="978936"/>
            <a:ext cx="7221200" cy="554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925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23" y="1037771"/>
            <a:ext cx="714458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086" y="130629"/>
            <a:ext cx="8519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 Wind Risk within 100 miles of Boston, based on 20,000 synthetic events driven by 4 climate models,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2081-2100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14" y="978936"/>
            <a:ext cx="7221200" cy="5545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23" y="1037771"/>
            <a:ext cx="7074545" cy="543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4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49" y="133344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Boston Harbor Surge Risk with 1 meter </a:t>
            </a:r>
            <a:b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Level Rise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58" y="1411235"/>
            <a:ext cx="7226527" cy="50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203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ston underwater: How the rising sea levels will affect the city - Boston 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17" y="1328057"/>
            <a:ext cx="7220497" cy="48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7917" y="6270172"/>
            <a:ext cx="771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Combination of Hurricane Storm Surge and Freshwater Flooding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7917" y="478971"/>
            <a:ext cx="758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This in Our Future?</a:t>
            </a:r>
          </a:p>
        </p:txBody>
      </p:sp>
    </p:spTree>
    <p:extLst>
      <p:ext uri="{BB962C8B-B14F-4D97-AF65-F5344CB8AC3E}">
        <p14:creationId xmlns:p14="http://schemas.microsoft.com/office/powerpoint/2010/main" val="3639245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9B12-E43A-49A3-9833-47271A7B2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1" y="1602695"/>
            <a:ext cx="8229600" cy="1143000"/>
          </a:xfrm>
        </p:spPr>
        <p:txBody>
          <a:bodyPr/>
          <a:lstStyle/>
          <a:p>
            <a:r>
              <a:rPr lang="en-US" dirty="0"/>
              <a:t>Accounting for All Climate Risks</a:t>
            </a:r>
          </a:p>
        </p:txBody>
      </p:sp>
    </p:spTree>
    <p:extLst>
      <p:ext uri="{BB962C8B-B14F-4D97-AF65-F5344CB8AC3E}">
        <p14:creationId xmlns:p14="http://schemas.microsoft.com/office/powerpoint/2010/main" val="21601004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90D9B4-7B92-4C45-8768-BFEFBD6E1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421217"/>
            <a:ext cx="5758024" cy="5877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0BA661-8634-4514-B63B-7886347B03F1}"/>
              </a:ext>
            </a:extLst>
          </p:cNvPr>
          <p:cNvSpPr txBox="1"/>
          <p:nvPr/>
        </p:nvSpPr>
        <p:spPr>
          <a:xfrm>
            <a:off x="6023428" y="6299200"/>
            <a:ext cx="2989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Hsiang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2877247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B8EB7-595D-4C6B-8652-D38197684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0"/>
          <a:stretch/>
        </p:blipFill>
        <p:spPr>
          <a:xfrm>
            <a:off x="1712685" y="139995"/>
            <a:ext cx="5718629" cy="4701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A180C-4927-4D04-B318-724604ED74C2}"/>
              </a:ext>
            </a:extLst>
          </p:cNvPr>
          <p:cNvSpPr/>
          <p:nvPr/>
        </p:nvSpPr>
        <p:spPr>
          <a:xfrm>
            <a:off x="152400" y="5380672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direct damage to U.S. economy, summed across all assessed sectors, as a function of global mean temperature change. Dot-whiskers indicate the distribution of direct damages in 2080 to 2099 (averaged) for multiple realizations of each combination of climate models and scenario projection (dot, median; dark line, inner 66% credible interval; medium line, inner 90%; light line, inner 95%). Green are from RCP2.6, yellow from RCP4.5, red from RCP8.5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2D9CE-3B85-4F91-BEE0-2D70167734A7}"/>
              </a:ext>
            </a:extLst>
          </p:cNvPr>
          <p:cNvSpPr txBox="1"/>
          <p:nvPr/>
        </p:nvSpPr>
        <p:spPr>
          <a:xfrm>
            <a:off x="6081486" y="3429000"/>
            <a:ext cx="2989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Hsiang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29223-F1D4-4F44-97F0-82216830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251" y="4841195"/>
            <a:ext cx="2326771" cy="4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74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6A9BE4-FA5E-4AA3-9FBC-33C051C65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36" y="0"/>
            <a:ext cx="6022736" cy="54646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46665A-E607-45A3-AE6E-DB6C6E6BC9E6}"/>
              </a:ext>
            </a:extLst>
          </p:cNvPr>
          <p:cNvSpPr/>
          <p:nvPr/>
        </p:nvSpPr>
        <p:spPr>
          <a:xfrm>
            <a:off x="148771" y="5534561"/>
            <a:ext cx="8846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 of economic damages per year for groupings of US counties, based on their income (29,000 simulations for each of 3,143 counties). The poorest 10% of counties are the leftmost box plot. The richest 10% are the rightmost box plot. Damages are fraction of county income. White lines are median estimates, boxes show the inner 66% of possible outcomes, outer whiskers are inner 90% of possible outcomes.</a:t>
            </a:r>
          </a:p>
        </p:txBody>
      </p:sp>
    </p:spTree>
    <p:extLst>
      <p:ext uri="{BB962C8B-B14F-4D97-AF65-F5344CB8AC3E}">
        <p14:creationId xmlns:p14="http://schemas.microsoft.com/office/powerpoint/2010/main" val="2048140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" y="274955"/>
            <a:ext cx="6667500" cy="62674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08240" y="3515360"/>
            <a:ext cx="1452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 20,000 years before present</a:t>
            </a:r>
          </a:p>
        </p:txBody>
      </p:sp>
    </p:spTree>
    <p:extLst>
      <p:ext uri="{BB962C8B-B14F-4D97-AF65-F5344CB8AC3E}">
        <p14:creationId xmlns:p14="http://schemas.microsoft.com/office/powerpoint/2010/main" val="727807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3AFAB-F503-4224-A9AF-AE9D43B1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330"/>
            <a:ext cx="9144000" cy="5625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BEF60-D5CF-4D9A-BD70-AE2FA345C35F}"/>
              </a:ext>
            </a:extLst>
          </p:cNvPr>
          <p:cNvSpPr txBox="1"/>
          <p:nvPr/>
        </p:nvSpPr>
        <p:spPr>
          <a:xfrm>
            <a:off x="3744687" y="4434114"/>
            <a:ext cx="18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3.3% drop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1DE4C3-73F2-47F9-96F5-69CE6A01FDEB}"/>
              </a:ext>
            </a:extLst>
          </p:cNvPr>
          <p:cNvCxnSpPr>
            <a:cxnSpLocks/>
          </p:cNvCxnSpPr>
          <p:nvPr/>
        </p:nvCxnSpPr>
        <p:spPr>
          <a:xfrm flipH="1" flipV="1">
            <a:off x="2997201" y="4513944"/>
            <a:ext cx="791028" cy="1048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7B26363-4567-47B4-9734-41C80E7E94DB}"/>
              </a:ext>
            </a:extLst>
          </p:cNvPr>
          <p:cNvSpPr txBox="1"/>
          <p:nvPr/>
        </p:nvSpPr>
        <p:spPr>
          <a:xfrm>
            <a:off x="667657" y="3606800"/>
            <a:ext cx="1886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 Depression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6D16AC-4639-4C24-9EC1-5C4FE486226B}"/>
              </a:ext>
            </a:extLst>
          </p:cNvPr>
          <p:cNvCxnSpPr/>
          <p:nvPr/>
        </p:nvCxnSpPr>
        <p:spPr>
          <a:xfrm>
            <a:off x="2373086" y="3882571"/>
            <a:ext cx="464457" cy="4064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4E66DD3-FAC0-4D68-B3AB-6B1AC84EA721}"/>
              </a:ext>
            </a:extLst>
          </p:cNvPr>
          <p:cNvSpPr txBox="1"/>
          <p:nvPr/>
        </p:nvSpPr>
        <p:spPr>
          <a:xfrm>
            <a:off x="5246915" y="3363109"/>
            <a:ext cx="3817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loss of GDP from climate change likely to be sustained over many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“Many people do not appreciate that this is actually a few percent per year, every year.” – Amir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co-author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19866-E19F-4331-B6EC-B82351CCA555}"/>
              </a:ext>
            </a:extLst>
          </p:cNvPr>
          <p:cNvSpPr txBox="1"/>
          <p:nvPr/>
        </p:nvSpPr>
        <p:spPr>
          <a:xfrm>
            <a:off x="965200" y="2917371"/>
            <a:ext cx="334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peak, U.S spent ~40% of its GDP on war effort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748242-4C24-4DF7-9531-4BA8E85EB77C}"/>
              </a:ext>
            </a:extLst>
          </p:cNvPr>
          <p:cNvCxnSpPr/>
          <p:nvPr/>
        </p:nvCxnSpPr>
        <p:spPr>
          <a:xfrm>
            <a:off x="2837543" y="3502146"/>
            <a:ext cx="573314" cy="1844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50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bea.gov/system/files/gdp4q20_adv-chart-01.png">
            <a:extLst>
              <a:ext uri="{FF2B5EF4-FFF2-40B4-BE49-F238E27FC236}">
                <a16:creationId xmlns:a16="http://schemas.microsoft.com/office/drawing/2014/main" id="{A28A2CD4-51C8-4B4F-8420-52F1181F4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456"/>
            <a:ext cx="9144000" cy="393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49BFB0-8E31-41C2-97F0-CDC284F40B6E}"/>
              </a:ext>
            </a:extLst>
          </p:cNvPr>
          <p:cNvSpPr txBox="1"/>
          <p:nvPr/>
        </p:nvSpPr>
        <p:spPr>
          <a:xfrm>
            <a:off x="624114" y="5297714"/>
            <a:ext cx="7837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of October 18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4.9 million deaths globally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C63DA-713D-49DD-962A-32870D263DA3}"/>
              </a:ext>
            </a:extLst>
          </p:cNvPr>
          <p:cNvSpPr txBox="1"/>
          <p:nvPr/>
        </p:nvSpPr>
        <p:spPr>
          <a:xfrm>
            <a:off x="1211943" y="217714"/>
            <a:ext cx="709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Effect of COVID Pandemic on U.S. GDP</a:t>
            </a:r>
          </a:p>
        </p:txBody>
      </p:sp>
    </p:spTree>
    <p:extLst>
      <p:ext uri="{BB962C8B-B14F-4D97-AF65-F5344CB8AC3E}">
        <p14:creationId xmlns:p14="http://schemas.microsoft.com/office/powerpoint/2010/main" val="132128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D959-5641-40A2-BBCB-FD2B9C37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there is </a:t>
            </a:r>
            <a:r>
              <a:rPr lang="en-US" i="1" dirty="0"/>
              <a:t>Risk</a:t>
            </a:r>
            <a:r>
              <a:rPr lang="en-US" dirty="0"/>
              <a:t> there is </a:t>
            </a:r>
            <a:r>
              <a:rPr lang="en-US" i="1" dirty="0"/>
              <a:t>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23F02-FFA9-4538-8685-85714FB18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Current global annual energy market is ~ $8 trillion</a:t>
            </a:r>
          </a:p>
          <a:p>
            <a:endParaRPr lang="en-US" dirty="0"/>
          </a:p>
          <a:p>
            <a:r>
              <a:rPr lang="en-US" dirty="0"/>
              <a:t>  Large expected growth in demand from developing world</a:t>
            </a:r>
          </a:p>
          <a:p>
            <a:endParaRPr lang="en-US" dirty="0"/>
          </a:p>
          <a:p>
            <a:r>
              <a:rPr lang="en-US" dirty="0"/>
              <a:t>  Energy is slowly being decarbonized</a:t>
            </a:r>
          </a:p>
          <a:p>
            <a:endParaRPr lang="en-US" dirty="0"/>
          </a:p>
          <a:p>
            <a:r>
              <a:rPr lang="en-US" dirty="0"/>
              <a:t>  Nations and industries that innovate clean energy will become 	market leaders</a:t>
            </a:r>
          </a:p>
          <a:p>
            <a:endParaRPr lang="en-US" dirty="0"/>
          </a:p>
          <a:p>
            <a:r>
              <a:rPr lang="en-US" dirty="0"/>
              <a:t>  Now is a good time to catalyze energy innovation</a:t>
            </a:r>
          </a:p>
        </p:txBody>
      </p:sp>
    </p:spTree>
    <p:extLst>
      <p:ext uri="{BB962C8B-B14F-4D97-AF65-F5344CB8AC3E}">
        <p14:creationId xmlns:p14="http://schemas.microsoft.com/office/powerpoint/2010/main" val="3900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 of Main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We are altering the composition of our 	atmosphere at considerable risk to 	ourselves and to future generations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Long-term risk is dominated by extreme 	events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Historically records inadequate for 	estimating current and future weather 	risks</a:t>
            </a:r>
          </a:p>
        </p:txBody>
      </p:sp>
    </p:spTree>
    <p:extLst>
      <p:ext uri="{BB962C8B-B14F-4D97-AF65-F5344CB8AC3E}">
        <p14:creationId xmlns:p14="http://schemas.microsoft.com/office/powerpoint/2010/main" val="77788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 of Main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We need embrace advanced 	modeling techniques for assessing 	climate risks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Quantitative assessments of climate 	risks to the economy warrant 	spending at least 2% of WDP on 	mitigation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Using optimal combination of nuclear 	power and renewables, feasible to 	decarbonize electricity at ~ 0.5% of 	WDP, and all energy at ~2% WDP.</a:t>
            </a:r>
          </a:p>
          <a:p>
            <a:pPr>
              <a:buSzPct val="70000"/>
              <a:buBlip>
                <a:blip r:embed="rId2"/>
              </a:buBlip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1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vs.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  Where there is risk there is opportunity</a:t>
            </a:r>
          </a:p>
          <a:p>
            <a:pPr>
              <a:spcAft>
                <a:spcPts val="1800"/>
              </a:spcAft>
            </a:pPr>
            <a:r>
              <a:rPr lang="en-US" dirty="0"/>
              <a:t>  Global annual energy market ~ $7 trillion (1/3 U.S. GDP)</a:t>
            </a:r>
          </a:p>
          <a:p>
            <a:pPr>
              <a:spcAft>
                <a:spcPts val="1800"/>
              </a:spcAft>
            </a:pPr>
            <a:r>
              <a:rPr lang="en-US" dirty="0"/>
              <a:t>  Increasing trend toward decarbonization</a:t>
            </a:r>
          </a:p>
          <a:p>
            <a:pPr>
              <a:spcAft>
                <a:spcPts val="1800"/>
              </a:spcAft>
            </a:pPr>
            <a:r>
              <a:rPr lang="en-US" dirty="0"/>
              <a:t>  China is capturing the low-carbon energy market</a:t>
            </a:r>
          </a:p>
          <a:p>
            <a:pPr>
              <a:spcAft>
                <a:spcPts val="1800"/>
              </a:spcAft>
            </a:pPr>
            <a:r>
              <a:rPr lang="en-US" dirty="0"/>
              <a:t>  U.S. still has an edge in technical innovation</a:t>
            </a:r>
          </a:p>
          <a:p>
            <a:pPr>
              <a:spcAft>
                <a:spcPts val="1800"/>
              </a:spcAft>
            </a:pPr>
            <a:r>
              <a:rPr lang="en-US" dirty="0"/>
              <a:t>  While there are global net transition costs, nations that lead in 	low-carbon energy technology will come out ahead</a:t>
            </a:r>
          </a:p>
        </p:txBody>
      </p:sp>
    </p:spTree>
    <p:extLst>
      <p:ext uri="{BB962C8B-B14F-4D97-AF65-F5344CB8AC3E}">
        <p14:creationId xmlns:p14="http://schemas.microsoft.com/office/powerpoint/2010/main" val="33170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 Nutshell: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 We must rapidly decarbonize the global economy</a:t>
            </a:r>
          </a:p>
          <a:p>
            <a:pPr>
              <a:spcBef>
                <a:spcPts val="2400"/>
              </a:spcBef>
            </a:pPr>
            <a:r>
              <a:rPr lang="en-US" dirty="0"/>
              <a:t> Economic development of poor nations depends crucially on 	greatly increasing per-capita energy consumption</a:t>
            </a:r>
          </a:p>
          <a:p>
            <a:pPr>
              <a:spcBef>
                <a:spcPts val="2400"/>
              </a:spcBef>
            </a:pPr>
            <a:r>
              <a:rPr lang="en-US" dirty="0"/>
              <a:t> Far more rapid growth in electricity production required to 	decarbonize transportation (batteries, synthetic fuels)</a:t>
            </a:r>
          </a:p>
          <a:p>
            <a:pPr>
              <a:spcBef>
                <a:spcPts val="2400"/>
              </a:spcBef>
            </a:pPr>
            <a:r>
              <a:rPr lang="en-US" dirty="0"/>
              <a:t> Still need non-electrical energy for high-temperature industrial 	applications</a:t>
            </a:r>
          </a:p>
          <a:p>
            <a:pPr>
              <a:spcBef>
                <a:spcPts val="2400"/>
              </a:spcBef>
            </a:pPr>
            <a:r>
              <a:rPr lang="en-US" dirty="0"/>
              <a:t> Conservation will help, but not nearly enough</a:t>
            </a:r>
          </a:p>
        </p:txBody>
      </p:sp>
    </p:spTree>
    <p:extLst>
      <p:ext uri="{BB962C8B-B14F-4D97-AF65-F5344CB8AC3E}">
        <p14:creationId xmlns:p14="http://schemas.microsoft.com/office/powerpoint/2010/main" val="292367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it would take to decarbonize the global economy by 2040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836" y="1769784"/>
            <a:ext cx="7056498" cy="3806424"/>
          </a:xfrm>
        </p:spPr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en-US" sz="2400" dirty="0"/>
              <a:t>Projected global electrical power consumption in 	2040: 5 trillion Watts: includes vehicle 	electrification. (2.5 trillion Watts today)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 Total projected global energy consumption ~ 25 	trillion Watts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1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3817"/>
          </a:xfrm>
        </p:spPr>
        <p:txBody>
          <a:bodyPr/>
          <a:lstStyle/>
          <a:p>
            <a:r>
              <a:rPr lang="en-US" dirty="0"/>
              <a:t>Solutions and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441903"/>
            <a:ext cx="7886700" cy="491807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 Renewables (solar and wind)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Rapidly falling PV and wind turbine costs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At low (&lt;~30%) market penetration, intermittency dealt with through 	baseload (mostly coal, natural gas) backup --- must maintain </a:t>
            </a:r>
            <a:r>
              <a:rPr lang="en-US" i="1" dirty="0"/>
              <a:t>full</a:t>
            </a:r>
            <a:r>
              <a:rPr lang="en-US" dirty="0"/>
              <a:t> 	baseload capacity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At high market penetration must rely on storage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Best current and near-term projected method: Lithium-ion batteries</a:t>
            </a:r>
            <a:r>
              <a:rPr lang="en-US" baseline="30000" dirty="0"/>
              <a:t>1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For 12-hours storage capacity, $4000/Kwh projected for 2025</a:t>
            </a:r>
            <a:r>
              <a:rPr lang="en-US" baseline="30000" dirty="0"/>
              <a:t>1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By 2040 will need 5 trillion W capacity globally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Will cost $ 1 trillion/</a:t>
            </a:r>
            <a:r>
              <a:rPr lang="en-US" dirty="0" err="1"/>
              <a:t>yr</a:t>
            </a:r>
            <a:r>
              <a:rPr lang="en-US" dirty="0"/>
              <a:t> for 20 years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But current lifetime of Li-ion is only 10 years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Addition $2 trillion/</a:t>
            </a:r>
            <a:r>
              <a:rPr lang="en-US" dirty="0" err="1"/>
              <a:t>yr</a:t>
            </a:r>
            <a:r>
              <a:rPr lang="en-US" dirty="0"/>
              <a:t> maintenance costs. Only buys 12 </a:t>
            </a:r>
            <a:r>
              <a:rPr lang="en-US" dirty="0" err="1"/>
              <a:t>hrs</a:t>
            </a:r>
            <a:r>
              <a:rPr lang="en-US" dirty="0"/>
              <a:t> storage</a:t>
            </a:r>
          </a:p>
          <a:p>
            <a:pPr lvl="1"/>
            <a:endParaRPr lang="en-US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1208314" y="6175312"/>
            <a:ext cx="712742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department of Energy: “Energy Storage Technology and Cost Characterization 	Report”, July 2019</a:t>
            </a:r>
          </a:p>
        </p:txBody>
      </p:sp>
    </p:spTree>
    <p:extLst>
      <p:ext uri="{BB962C8B-B14F-4D97-AF65-F5344CB8AC3E}">
        <p14:creationId xmlns:p14="http://schemas.microsoft.com/office/powerpoint/2010/main" val="163368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and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 Gas with Carbon sequestration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Sequestration currently $200/ton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Prospects for $100/ton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Projected emissions in 2040: 40 billion tons/</a:t>
            </a:r>
            <a:r>
              <a:rPr lang="en-US" dirty="0" err="1"/>
              <a:t>yr</a:t>
            </a:r>
            <a:endParaRPr lang="en-US" dirty="0"/>
          </a:p>
          <a:p>
            <a:pPr lvl="1">
              <a:spcBef>
                <a:spcPts val="2400"/>
              </a:spcBef>
            </a:pPr>
            <a:r>
              <a:rPr lang="en-US" dirty="0"/>
              <a:t>Cost: $ 4 trillion/</a:t>
            </a:r>
            <a:r>
              <a:rPr lang="en-US" dirty="0" err="1"/>
              <a:t>yr</a:t>
            </a:r>
            <a:endParaRPr lang="en-US" dirty="0"/>
          </a:p>
          <a:p>
            <a:pPr lvl="1">
              <a:spcBef>
                <a:spcPts val="2400"/>
              </a:spcBef>
            </a:pPr>
            <a:r>
              <a:rPr lang="en-US" dirty="0"/>
              <a:t>Need to add projected costs of natural gas: ~$ 2 trillion/</a:t>
            </a:r>
            <a:r>
              <a:rPr lang="en-US" dirty="0" err="1"/>
              <a:t>yr</a:t>
            </a:r>
            <a:endParaRPr lang="en-US" dirty="0"/>
          </a:p>
          <a:p>
            <a:pPr lvl="1">
              <a:spcBef>
                <a:spcPts val="2400"/>
              </a:spcBef>
            </a:pPr>
            <a:r>
              <a:rPr lang="en-US" dirty="0"/>
              <a:t>Total cost per year: ~$ 6 trillion (just electricity)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6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Image:Post-Glacial Sea Level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" y="264161"/>
            <a:ext cx="7621519" cy="520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E8AF3F-856C-4A5C-B3BB-B7F695CB8430}"/>
              </a:ext>
            </a:extLst>
          </p:cNvPr>
          <p:cNvSpPr txBox="1"/>
          <p:nvPr/>
        </p:nvSpPr>
        <p:spPr>
          <a:xfrm>
            <a:off x="3614057" y="328908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Beginnings of human civilization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1ED45F3-042D-436F-8A77-9182AD71AD5C}"/>
              </a:ext>
            </a:extLst>
          </p:cNvPr>
          <p:cNvCxnSpPr/>
          <p:nvPr/>
        </p:nvCxnSpPr>
        <p:spPr>
          <a:xfrm>
            <a:off x="4731657" y="689429"/>
            <a:ext cx="442686" cy="798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07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and Opportunities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836" y="1769783"/>
            <a:ext cx="7056498" cy="4784579"/>
          </a:xfrm>
        </p:spPr>
        <p:txBody>
          <a:bodyPr>
            <a:normAutofit lnSpcReduction="10000"/>
          </a:bodyPr>
          <a:lstStyle/>
          <a:p>
            <a:pPr>
              <a:spcBef>
                <a:spcPts val="1500"/>
              </a:spcBef>
            </a:pPr>
            <a:r>
              <a:rPr lang="en-US" dirty="0"/>
              <a:t> Nuclear fission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Projected electricity demand equivalent to output of 2500 2-	GW nuclear reactors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Would need to build 125 2-GW reactors per year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Current cost to build one 2-GW reactor in South Korea: $4 		billion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Would need to spend $500 billion per year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This is about 0.6% of current world domestic product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 Service life &gt; 80 years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In 1970s and 1980s Sweden built one 4 GW reactor per 10 	million residents per year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Swedish rate scaled up to world population: 750 4-GW 	reactors/year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81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{photo_credit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17" y="976312"/>
            <a:ext cx="8466898" cy="540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5200" y="213360"/>
            <a:ext cx="696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Ramping up Fission Power</a:t>
            </a:r>
          </a:p>
        </p:txBody>
      </p:sp>
    </p:spTree>
    <p:extLst>
      <p:ext uri="{BB962C8B-B14F-4D97-AF65-F5344CB8AC3E}">
        <p14:creationId xmlns:p14="http://schemas.microsoft.com/office/powerpoint/2010/main" val="27379458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920"/>
            <a:ext cx="9144000" cy="5364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97040" y="5875030"/>
            <a:ext cx="189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(includes Chernobyl, Fukushima)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284720" y="5628640"/>
            <a:ext cx="284480" cy="24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8480" y="5994400"/>
            <a:ext cx="637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people die every 3 days from fossil fuel particulates than have died in the whole history of nuclear power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0320" y="1706880"/>
            <a:ext cx="493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~13,000 premature deaths annually in the U.S. from coal production and combustion, 8.7 million globally</a:t>
            </a:r>
          </a:p>
        </p:txBody>
      </p:sp>
    </p:spTree>
    <p:extLst>
      <p:ext uri="{BB962C8B-B14F-4D97-AF65-F5344CB8AC3E}">
        <p14:creationId xmlns:p14="http://schemas.microsoft.com/office/powerpoint/2010/main" val="387128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Do Even Better: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Next Generation (Gen IV) Fission Reactors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71510" cy="472757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  </a:t>
            </a:r>
            <a:r>
              <a:rPr lang="en-US" sz="2800" dirty="0"/>
              <a:t>One Example:  Molten Salt Reactors 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Passively safe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Can help process waste from light water reactors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Operate at ambient pressure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Can run on thorium; unsuitable for weapons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Estimated plant lifetime &gt; 80 years</a:t>
            </a:r>
          </a:p>
        </p:txBody>
      </p:sp>
    </p:spTree>
    <p:extLst>
      <p:ext uri="{BB962C8B-B14F-4D97-AF65-F5344CB8AC3E}">
        <p14:creationId xmlns:p14="http://schemas.microsoft.com/office/powerpoint/2010/main" val="179820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Non-climate savings from elimination of fossil fuels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 World Health Organization:  4.2 million premature deaths 	annually from particulate pollution</a:t>
            </a:r>
          </a:p>
          <a:p>
            <a:r>
              <a:rPr lang="en-US" dirty="0"/>
              <a:t>  Global “economic value of life”:  $100,000</a:t>
            </a:r>
          </a:p>
          <a:p>
            <a:r>
              <a:rPr lang="en-US" dirty="0"/>
              <a:t>  By 2040 we would be saving $400 billion per year in the 	economic value of lives saved</a:t>
            </a:r>
          </a:p>
          <a:p>
            <a:r>
              <a:rPr lang="en-US" dirty="0"/>
              <a:t>  Brings net costs (of nuclear) to $100 billion /year, 0.1% of 	WDP</a:t>
            </a:r>
          </a:p>
          <a:p>
            <a:r>
              <a:rPr lang="en-US" dirty="0"/>
              <a:t>  In addition, cheap green energy would permit large increases 	in per capita wealth in developing world</a:t>
            </a:r>
          </a:p>
          <a:p>
            <a:r>
              <a:rPr lang="en-US" dirty="0"/>
              <a:t>  Energy conversion would likely yield NET benefit even before 	climate change is considered</a:t>
            </a:r>
          </a:p>
          <a:p>
            <a:r>
              <a:rPr lang="en-US" dirty="0"/>
              <a:t> Climate costs of continued dependence on fossil fuels could be 	very, very large compared to these numbers ($3 trillion/</a:t>
            </a:r>
            <a:r>
              <a:rPr lang="en-US" dirty="0" err="1"/>
              <a:t>yr</a:t>
            </a:r>
            <a:r>
              <a:rPr lang="en-US" dirty="0"/>
              <a:t> 	estimated by Intelligence Unit of Economist Magazine)</a:t>
            </a:r>
          </a:p>
        </p:txBody>
      </p:sp>
    </p:spTree>
    <p:extLst>
      <p:ext uri="{BB962C8B-B14F-4D97-AF65-F5344CB8AC3E}">
        <p14:creationId xmlns:p14="http://schemas.microsoft.com/office/powerpoint/2010/main" val="286949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How to Catalyze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99466" cy="435133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 </a:t>
            </a:r>
            <a:r>
              <a:rPr lang="en-US" sz="2400" b="1" dirty="0"/>
              <a:t>Price the negative externalities of carbon emissions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Bedrock free-market principle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&gt; 95% of U.S. economists support this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Coal would vanish owing to health externalities alone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Markets rather than ideologies would determine best mix of 	solutions</a:t>
            </a:r>
          </a:p>
          <a:p>
            <a:pPr>
              <a:spcBef>
                <a:spcPts val="2400"/>
              </a:spcBef>
            </a:pPr>
            <a:r>
              <a:rPr lang="en-US" sz="2500" dirty="0"/>
              <a:t> Not enough:  Government should stimulate innovation</a:t>
            </a:r>
          </a:p>
        </p:txBody>
      </p:sp>
    </p:spTree>
    <p:extLst>
      <p:ext uri="{BB962C8B-B14F-4D97-AF65-F5344CB8AC3E}">
        <p14:creationId xmlns:p14="http://schemas.microsoft.com/office/powerpoint/2010/main" val="392581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E69805-B9C9-4B57-B5A0-BAB7225D9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" y="1054213"/>
            <a:ext cx="8606790" cy="5379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400F2B-924C-4002-AD55-695B29120206}"/>
              </a:ext>
            </a:extLst>
          </p:cNvPr>
          <p:cNvSpPr txBox="1"/>
          <p:nvPr/>
        </p:nvSpPr>
        <p:spPr>
          <a:xfrm>
            <a:off x="400050" y="342900"/>
            <a:ext cx="813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landfalls (not just USA)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D2EA8-D6A9-41E9-AF42-9373637E5B5F}"/>
              </a:ext>
            </a:extLst>
          </p:cNvPr>
          <p:cNvSpPr txBox="1"/>
          <p:nvPr/>
        </p:nvSpPr>
        <p:spPr>
          <a:xfrm>
            <a:off x="3992335" y="2032907"/>
            <a:ext cx="2392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7-year running averages</a:t>
            </a:r>
          </a:p>
        </p:txBody>
      </p:sp>
    </p:spTree>
    <p:extLst>
      <p:ext uri="{BB962C8B-B14F-4D97-AF65-F5344CB8AC3E}">
        <p14:creationId xmlns:p14="http://schemas.microsoft.com/office/powerpoint/2010/main" val="33153957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6343" y="250574"/>
            <a:ext cx="776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3542" y="5580665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 density of annual damage to a portfolio of insured property in the U.S.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06F50-5542-4CB7-99FA-13CA64601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343" y="1204170"/>
            <a:ext cx="6601981" cy="4282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136003-58FB-4E9B-84D9-65FBDC7E1FD2}"/>
              </a:ext>
            </a:extLst>
          </p:cNvPr>
          <p:cNvSpPr txBox="1"/>
          <p:nvPr/>
        </p:nvSpPr>
        <p:spPr>
          <a:xfrm>
            <a:off x="96362" y="3038730"/>
            <a:ext cx="1654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76704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886" y="173044"/>
            <a:ext cx="776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4507" y="5793873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times probability density of annual damage to a portfolio of insured property in the U.S.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4515" y="2500775"/>
            <a:ext cx="15094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expected damage proportional to area under curves.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~3.5-fold increase in damages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B4C40-E5F0-4C44-AA9A-F110617114DC}"/>
              </a:ext>
            </a:extLst>
          </p:cNvPr>
          <p:cNvSpPr txBox="1"/>
          <p:nvPr/>
        </p:nvSpPr>
        <p:spPr>
          <a:xfrm>
            <a:off x="308428" y="3118245"/>
            <a:ext cx="118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0D09A-DC77-4B1B-B23C-AE3C60F663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70" y="1207852"/>
            <a:ext cx="6601981" cy="42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0985-A3B9-4AF9-BEAE-9C07EB46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33045"/>
          </a:xfrm>
        </p:spPr>
        <p:txBody>
          <a:bodyPr>
            <a:normAutofit fontScale="90000"/>
          </a:bodyPr>
          <a:lstStyle/>
          <a:p>
            <a:r>
              <a:rPr lang="en-US" dirty="0"/>
              <a:t>Getting it right means getting the low-probability, high cost events. For example, hurricanes: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E7488-B8F0-4D6C-B6FD-09335D546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6" y="2127176"/>
            <a:ext cx="4360714" cy="3289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2D5F1-9A9E-4F43-A707-DEB49819324A}"/>
              </a:ext>
            </a:extLst>
          </p:cNvPr>
          <p:cNvSpPr txBox="1"/>
          <p:nvPr/>
        </p:nvSpPr>
        <p:spPr>
          <a:xfrm>
            <a:off x="1160230" y="2937330"/>
            <a:ext cx="1128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0AFA1-2253-487F-8662-6CCA6ECEC7B8}"/>
              </a:ext>
            </a:extLst>
          </p:cNvPr>
          <p:cNvSpPr txBox="1"/>
          <p:nvPr/>
        </p:nvSpPr>
        <p:spPr>
          <a:xfrm>
            <a:off x="3443516" y="3144744"/>
            <a:ext cx="1128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0822FB-543C-4B7D-AE2F-395A843E930F}"/>
              </a:ext>
            </a:extLst>
          </p:cNvPr>
          <p:cNvCxnSpPr>
            <a:cxnSpLocks/>
          </p:cNvCxnSpPr>
          <p:nvPr/>
        </p:nvCxnSpPr>
        <p:spPr>
          <a:xfrm>
            <a:off x="1724473" y="3214329"/>
            <a:ext cx="222253" cy="1384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D19B6E-F0A6-42D2-B9FB-4C322AD24F5D}"/>
              </a:ext>
            </a:extLst>
          </p:cNvPr>
          <p:cNvCxnSpPr/>
          <p:nvPr/>
        </p:nvCxnSpPr>
        <p:spPr>
          <a:xfrm flipH="1">
            <a:off x="3443516" y="3421743"/>
            <a:ext cx="304800" cy="1868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4AAD59B-C035-4EC2-8A9F-FBCE3726E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64" y="2127176"/>
            <a:ext cx="4360712" cy="32892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A7A9CC-42B5-4A27-B8B8-2B2F37F69A09}"/>
              </a:ext>
            </a:extLst>
          </p:cNvPr>
          <p:cNvSpPr txBox="1"/>
          <p:nvPr/>
        </p:nvSpPr>
        <p:spPr>
          <a:xfrm>
            <a:off x="6302320" y="4423952"/>
            <a:ext cx="990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E5CCAE-082C-4109-8163-C7781E1037A7}"/>
              </a:ext>
            </a:extLst>
          </p:cNvPr>
          <p:cNvSpPr txBox="1"/>
          <p:nvPr/>
        </p:nvSpPr>
        <p:spPr>
          <a:xfrm>
            <a:off x="6574781" y="3137064"/>
            <a:ext cx="990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884667-8DE2-4F8C-AD23-FE1902F04D2A}"/>
              </a:ext>
            </a:extLst>
          </p:cNvPr>
          <p:cNvCxnSpPr>
            <a:cxnSpLocks/>
          </p:cNvCxnSpPr>
          <p:nvPr/>
        </p:nvCxnSpPr>
        <p:spPr>
          <a:xfrm flipV="1">
            <a:off x="7152177" y="4423951"/>
            <a:ext cx="381854" cy="985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AB74CC-6CBF-421C-868C-33900C0EEB63}"/>
              </a:ext>
            </a:extLst>
          </p:cNvPr>
          <p:cNvCxnSpPr>
            <a:cxnSpLocks/>
          </p:cNvCxnSpPr>
          <p:nvPr/>
        </p:nvCxnSpPr>
        <p:spPr>
          <a:xfrm>
            <a:off x="7258259" y="3413578"/>
            <a:ext cx="275772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4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2751826" cy="277336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Climate Forcing by Orbital Variations (1912)</a:t>
            </a:r>
          </a:p>
        </p:txBody>
      </p:sp>
      <p:pic>
        <p:nvPicPr>
          <p:cNvPr id="23555" name="Picture 2" descr="C:\Users\Kerry Emaanuel\Class\CLIMATE\milankovitch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52400"/>
            <a:ext cx="5148263" cy="661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C:\Users\Kerry Emaanuel\Class\CLIMATE\280px-MilutinMilankovi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048000"/>
            <a:ext cx="2062163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152400" y="62484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Milutin Milanković, 1879-1958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9490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8" y="1010866"/>
            <a:ext cx="7840308" cy="545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747" y="6100653"/>
            <a:ext cx="1122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2699657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dots: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line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8688213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FFEAE-0FE4-4AF9-83C6-8FBF912E40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1429" r="1623" b="2738"/>
          <a:stretch/>
        </p:blipFill>
        <p:spPr>
          <a:xfrm>
            <a:off x="612321" y="97970"/>
            <a:ext cx="7911194" cy="65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474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2es.org/site/assets/uploads/2017/09/cait-global-emissions-sect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1338943"/>
            <a:ext cx="9057602" cy="40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4434" y="301675"/>
            <a:ext cx="7707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Manmade Greenhouse Gas Emissions by Sector, 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971" y="6035040"/>
            <a:ext cx="829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Center for Climate and Energy Solutions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https://www.c2es.org/content/international-emissions/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7394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015247"/>
            <a:ext cx="6336719" cy="46783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0921" y="553582"/>
            <a:ext cx="7217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of industrial heat demand by temperature level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122464" y="5601285"/>
            <a:ext cx="8956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for 2003, 32 countries: EU25 + Bulgaria, Romania, Turkey, Croatia, Iceland, Norway and Switzerland. Source: International Energy Association: https://archive.iea-shc.org/data/sites/1/publications/task33-potential_for_Solar_Heat_in_Industrial_Processes.pdf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99" y="4620986"/>
            <a:ext cx="324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Cannot feasibly be electrified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43050" y="3037114"/>
            <a:ext cx="2032907" cy="158387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942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313_508_F2"/>
          <p:cNvPicPr>
            <a:picLocks noChangeAspect="1" noChangeArrowheads="1"/>
          </p:cNvPicPr>
          <p:nvPr/>
        </p:nvPicPr>
        <p:blipFill>
          <a:blip r:embed="rId3" cstate="print"/>
          <a:srcRect t="66206" r="21001"/>
          <a:stretch>
            <a:fillRect/>
          </a:stretch>
        </p:blipFill>
        <p:spPr bwMode="auto">
          <a:xfrm>
            <a:off x="152400" y="1295400"/>
            <a:ext cx="8610600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2" name="Text Box 6"/>
          <p:cNvSpPr txBox="1">
            <a:spLocks noChangeArrowheads="1"/>
          </p:cNvSpPr>
          <p:nvPr/>
        </p:nvSpPr>
        <p:spPr bwMode="auto">
          <a:xfrm>
            <a:off x="1257300" y="4557712"/>
            <a:ext cx="6629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Black:  Time rate of change of ice volume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820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Red:    Summer high latitude sunlight</a:t>
            </a:r>
          </a:p>
        </p:txBody>
      </p:sp>
      <p:sp>
        <p:nvSpPr>
          <p:cNvPr id="198663" name="Text Box 7"/>
          <p:cNvSpPr txBox="1">
            <a:spLocks noChangeArrowheads="1"/>
          </p:cNvSpPr>
          <p:nvPr/>
        </p:nvSpPr>
        <p:spPr bwMode="auto">
          <a:xfrm>
            <a:off x="381000" y="304800"/>
            <a:ext cx="830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Strong Correlation between High Latitude Summer Insolation and Ice Volume</a:t>
            </a:r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5486400" y="60960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Huybers,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2006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954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6A3CA-3C9A-4F93-9A88-8E0641114E0F}"/>
              </a:ext>
            </a:extLst>
          </p:cNvPr>
          <p:cNvSpPr txBox="1"/>
          <p:nvPr/>
        </p:nvSpPr>
        <p:spPr>
          <a:xfrm>
            <a:off x="2184400" y="1843314"/>
            <a:ext cx="1190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 forcing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F7CBE-A98A-4DCE-B7B8-263B3906F772}"/>
              </a:ext>
            </a:extLst>
          </p:cNvPr>
          <p:cNvSpPr txBox="1"/>
          <p:nvPr/>
        </p:nvSpPr>
        <p:spPr>
          <a:xfrm>
            <a:off x="3853543" y="1752600"/>
            <a:ext cx="1807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Observed response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D5AE2-E2C6-4AE8-BF25-69F7A7214C9A}"/>
              </a:ext>
            </a:extLst>
          </p:cNvPr>
          <p:cNvCxnSpPr/>
          <p:nvPr/>
        </p:nvCxnSpPr>
        <p:spPr>
          <a:xfrm>
            <a:off x="2931886" y="2120313"/>
            <a:ext cx="275771" cy="52854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D930D3-FE81-43EA-921C-7AF65406EAD3}"/>
              </a:ext>
            </a:extLst>
          </p:cNvPr>
          <p:cNvCxnSpPr/>
          <p:nvPr/>
        </p:nvCxnSpPr>
        <p:spPr>
          <a:xfrm>
            <a:off x="4457700" y="2029599"/>
            <a:ext cx="455386" cy="1838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670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461" y="1969483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The Greenhouse Effect</a:t>
            </a:r>
          </a:p>
        </p:txBody>
      </p:sp>
    </p:spTree>
    <p:extLst>
      <p:ext uri="{BB962C8B-B14F-4D97-AF65-F5344CB8AC3E}">
        <p14:creationId xmlns:p14="http://schemas.microsoft.com/office/powerpoint/2010/main" val="23203392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</Template>
  <TotalTime>405</TotalTime>
  <Words>2495</Words>
  <Application>Microsoft Office PowerPoint</Application>
  <PresentationFormat>On-screen Show (4:3)</PresentationFormat>
  <Paragraphs>248</Paragraphs>
  <Slides>73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73</vt:i4>
      </vt:variant>
    </vt:vector>
  </HeadingPairs>
  <TitlesOfParts>
    <vt:vector size="86" baseType="lpstr">
      <vt:lpstr>Arial</vt:lpstr>
      <vt:lpstr>Calibri</vt:lpstr>
      <vt:lpstr>Calibri Light</vt:lpstr>
      <vt:lpstr>Office Theme</vt:lpstr>
      <vt:lpstr>1_Office Theme</vt:lpstr>
      <vt:lpstr>2_Office Theme</vt:lpstr>
      <vt:lpstr>13_Office Theme</vt:lpstr>
      <vt:lpstr>4_Office Theme</vt:lpstr>
      <vt:lpstr>Ariel</vt:lpstr>
      <vt:lpstr>6_Office Theme</vt:lpstr>
      <vt:lpstr>7_Office Theme</vt:lpstr>
      <vt:lpstr>1_Ariel</vt:lpstr>
      <vt:lpstr>3_Office Theme</vt:lpstr>
      <vt:lpstr> Quantifying Climate Risks </vt:lpstr>
      <vt:lpstr>Program</vt:lpstr>
      <vt:lpstr>Earth’s Natural Climate Variations</vt:lpstr>
      <vt:lpstr>Last 450 Thousand Years</vt:lpstr>
      <vt:lpstr>PowerPoint Presentation</vt:lpstr>
      <vt:lpstr>PowerPoint Presentation</vt:lpstr>
      <vt:lpstr>Climate Forcing by Orbital Variations (1912)</vt:lpstr>
      <vt:lpstr>PowerPoint Presentation</vt:lpstr>
      <vt:lpstr>The Greenhouse Effect</vt:lpstr>
      <vt:lpstr>PowerPoint Presentation</vt:lpstr>
      <vt:lpstr>PowerPoint Presentation</vt:lpstr>
      <vt:lpstr>PowerPoint Presentation</vt:lpstr>
      <vt:lpstr>PowerPoint Presentation</vt:lpstr>
      <vt:lpstr>Our Influence on Greenhouse Gases</vt:lpstr>
      <vt:lpstr>Svante Arrhenius, 1859-1927</vt:lpstr>
      <vt:lpstr>PowerPoint Presentation</vt:lpstr>
      <vt:lpstr>PowerPoint Presentation</vt:lpstr>
      <vt:lpstr> Estimate of how much global climate will warm as a result of doubling CO2: a probability distribution</vt:lpstr>
      <vt:lpstr>CO2 May Go Well Beyond Doubling</vt:lpstr>
      <vt:lpstr>PowerPoint Presentation</vt:lpstr>
      <vt:lpstr>Climate Risks</vt:lpstr>
      <vt:lpstr>Climate Risks</vt:lpstr>
      <vt:lpstr>Why Climate Risk is Dominated by Extreme Events:</vt:lpstr>
      <vt:lpstr>Flawed Basis of Current Risk Modeling</vt:lpstr>
      <vt:lpstr>Quantifying Climate Risks: Hurricanes as an Example</vt:lpstr>
      <vt:lpstr>The Global Hurricane Hazard</vt:lpstr>
      <vt:lpstr>PowerPoint Presentation</vt:lpstr>
      <vt:lpstr>Is Hurricane Risk Changing?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Historical tropical cyclone database vastly insufficient for quantitative evaluation of current risk and risk trends</vt:lpstr>
      <vt:lpstr>PowerPoint Presentation</vt:lpstr>
      <vt:lpstr>PowerPoint Presentation</vt:lpstr>
      <vt:lpstr>To get the tails right we need to simulate many events</vt:lpstr>
      <vt:lpstr>PowerPoint Presentation</vt:lpstr>
      <vt:lpstr>Return Periods</vt:lpstr>
      <vt:lpstr>PowerPoint Presentation</vt:lpstr>
      <vt:lpstr>PowerPoint Presentation</vt:lpstr>
      <vt:lpstr>PowerPoint Presentation</vt:lpstr>
      <vt:lpstr>PowerPoint Presentation</vt:lpstr>
      <vt:lpstr>Boston Harbor Surge Risk with 1 meter  Sea Level Rise</vt:lpstr>
      <vt:lpstr>PowerPoint Presentation</vt:lpstr>
      <vt:lpstr>Accounting for All Climate Risks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there is Risk there is Opportunity</vt:lpstr>
      <vt:lpstr>Summary of Main Points</vt:lpstr>
      <vt:lpstr>Summary of Main Points</vt:lpstr>
      <vt:lpstr>Risk vs. Opportunity</vt:lpstr>
      <vt:lpstr>In a Nutshell:</vt:lpstr>
      <vt:lpstr>What it would take to decarbonize the global economy by 2040</vt:lpstr>
      <vt:lpstr>Solutions and Opportunities</vt:lpstr>
      <vt:lpstr>Solutions and Opportunities</vt:lpstr>
      <vt:lpstr>Solutions and Opportunities</vt:lpstr>
      <vt:lpstr>PowerPoint Presentation</vt:lpstr>
      <vt:lpstr>PowerPoint Presentation</vt:lpstr>
      <vt:lpstr>We Can Do Even Better: Next Generation (Gen IV) Fission Reactors</vt:lpstr>
      <vt:lpstr>Non-climate savings from elimination of fossil fuels</vt:lpstr>
      <vt:lpstr>How to Catalyze Solutions</vt:lpstr>
      <vt:lpstr>PowerPoint Presentation</vt:lpstr>
      <vt:lpstr>PowerPoint Presentation</vt:lpstr>
      <vt:lpstr>PowerPoint Presentation</vt:lpstr>
      <vt:lpstr>Getting it right means getting the low-probability, high cost events. For example, hurricanes: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Quantifying Climate Risks </dc:title>
  <dc:creator>Kerry</dc:creator>
  <cp:lastModifiedBy>Kerry</cp:lastModifiedBy>
  <cp:revision>18</cp:revision>
  <dcterms:created xsi:type="dcterms:W3CDTF">2021-11-03T13:16:39Z</dcterms:created>
  <dcterms:modified xsi:type="dcterms:W3CDTF">2021-11-03T21:00:46Z</dcterms:modified>
</cp:coreProperties>
</file>