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4" r:id="rId17"/>
    <p:sldId id="273" r:id="rId18"/>
    <p:sldId id="275" r:id="rId19"/>
    <p:sldId id="276" r:id="rId20"/>
    <p:sldId id="277" r:id="rId21"/>
    <p:sldId id="271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4" autoAdjust="0"/>
  </p:normalViewPr>
  <p:slideViewPr>
    <p:cSldViewPr>
      <p:cViewPr varScale="1">
        <p:scale>
          <a:sx n="64" d="100"/>
          <a:sy n="64" d="100"/>
        </p:scale>
        <p:origin x="-133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627B9-B671-42E2-AB57-EBFED02BFFFE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C172D-938E-47CD-8113-5671A611F6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95D9F-F25D-4EE7-B783-667B641939F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Image</a:t>
            </a:r>
            <a:r>
              <a:rPr lang="en-US" dirty="0" smtClean="0"/>
              <a:t>: Satellite image of Hurricane Floyd approaching the east coast of Florida in 1999.  The image has been digitally enhanced to lend a three-dimensional perspective.  Credit: NASA/Goddard Space Flight Center.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754D7-FC1D-456A-826A-5C202E61E03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9D25D-5ED0-4A95-BCC1-835C60CAEF86}" type="slidenum">
              <a:rPr lang="en-US"/>
              <a:pPr/>
              <a:t>15</a:t>
            </a:fld>
            <a:endParaRPr lang="en-U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61A37-9D0E-4668-A460-D19B5FE6F8A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A59AE4-49DD-46AC-90B8-02CDF15178F4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AD8D3-CB1E-4992-9F12-D1D718B298BC}" type="slidenum">
              <a:rPr lang="en-US"/>
              <a:pPr/>
              <a:t>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89D9F-95C1-4BBB-A31F-78E99883C19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FDF9A-8A80-47F5-B79B-2E3611B7EED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DC96F-F139-4DBF-93B4-62982D9BE05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74B2F-13E1-450E-A97A-C4701E76D52C}" type="slidenum">
              <a:rPr lang="en-US"/>
              <a:pPr/>
              <a:t>10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05AEA-6F76-4F71-B39C-B2CF928E0B1F}" type="slidenum">
              <a:rPr lang="en-US"/>
              <a:pPr/>
              <a:t>11</a:t>
            </a:fld>
            <a:endParaRPr 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FA97-5D8D-4287-84EB-DF7BFDBDAF48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E1EE-91B5-4630-BD3D-D68FFE5E6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FA97-5D8D-4287-84EB-DF7BFDBDAF48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E1EE-91B5-4630-BD3D-D68FFE5E6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FA97-5D8D-4287-84EB-DF7BFDBDAF48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E1EE-91B5-4630-BD3D-D68FFE5E6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E51B-BE00-49CD-9561-799AC5767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FA97-5D8D-4287-84EB-DF7BFDBDAF48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E1EE-91B5-4630-BD3D-D68FFE5E6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FA97-5D8D-4287-84EB-DF7BFDBDAF48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E1EE-91B5-4630-BD3D-D68FFE5E6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FA97-5D8D-4287-84EB-DF7BFDBDAF48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E1EE-91B5-4630-BD3D-D68FFE5E6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FA97-5D8D-4287-84EB-DF7BFDBDAF48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E1EE-91B5-4630-BD3D-D68FFE5E6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FA97-5D8D-4287-84EB-DF7BFDBDAF48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E1EE-91B5-4630-BD3D-D68FFE5E6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FA97-5D8D-4287-84EB-DF7BFDBDAF48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E1EE-91B5-4630-BD3D-D68FFE5E6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FA97-5D8D-4287-84EB-DF7BFDBDAF48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E1EE-91B5-4630-BD3D-D68FFE5E6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FA97-5D8D-4287-84EB-DF7BFDBDAF48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E1EE-91B5-4630-BD3D-D68FFE5E6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2FA97-5D8D-4287-84EB-DF7BFDBDAF48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EE1EE-91B5-4630-BD3D-D68FFE5E66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2"/>
          <p:cNvPicPr>
            <a:picLocks noChangeAspect="1" noChangeArrowheads="1"/>
          </p:cNvPicPr>
          <p:nvPr/>
        </p:nvPicPr>
        <p:blipFill>
          <a:blip r:embed="rId3" cstate="print"/>
          <a:srcRect l="12819" t="7295" r="40565" b="330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685800"/>
            <a:ext cx="777240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Air-Sea Interaction in Hurricanes</a:t>
            </a:r>
            <a:endParaRPr lang="en-US" sz="5000" b="1" dirty="0">
              <a:solidFill>
                <a:srgbClr val="FFFF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638800"/>
            <a:ext cx="7010400" cy="1219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Kerry Emanuel</a:t>
            </a:r>
          </a:p>
          <a:p>
            <a:pPr algn="l">
              <a:lnSpc>
                <a:spcPct val="90000"/>
              </a:lnSpc>
            </a:pPr>
            <a:r>
              <a:rPr lang="en-US" sz="2500" b="1" dirty="0" smtClean="0">
                <a:solidFill>
                  <a:srgbClr val="002060"/>
                </a:solidFill>
              </a:rPr>
              <a:t>Massachusetts Institute of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  <p:pic>
        <p:nvPicPr>
          <p:cNvPr id="14340" name="Picture 4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8150" y="688975"/>
            <a:ext cx="5727700" cy="548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Nondimensional Control Parameters: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62438" y="32051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487738" y="1906588"/>
          <a:ext cx="1787525" cy="1330325"/>
        </p:xfrm>
        <a:graphic>
          <a:graphicData uri="http://schemas.openxmlformats.org/presentationml/2006/ole">
            <p:oleObj spid="_x0000_s3074" name="Equation" r:id="rId4" imgW="672840" imgH="495000" progId="Equation.DSMT4">
              <p:embed/>
            </p:oleObj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138613" y="31956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489325" y="3429000"/>
          <a:ext cx="2470150" cy="1476375"/>
        </p:xfrm>
        <a:graphic>
          <a:graphicData uri="http://schemas.openxmlformats.org/presentationml/2006/ole">
            <p:oleObj spid="_x0000_s3075" name="Equation" r:id="rId5" imgW="1028520" imgH="622080" progId="Equation.DSMT4">
              <p:embed/>
            </p:oleObj>
          </a:graphicData>
        </a:graphic>
      </p:graphicFrame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310063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3505200" y="4876800"/>
          <a:ext cx="1600200" cy="1443038"/>
        </p:xfrm>
        <a:graphic>
          <a:graphicData uri="http://schemas.openxmlformats.org/presentationml/2006/ole">
            <p:oleObj spid="_x0000_s3076" name="Equation" r:id="rId6" imgW="583920" imgH="533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Similarity Hypothesis: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7410450" cy="4068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All quantities become independent of molecular properties in limit of large R</a:t>
            </a:r>
            <a:r>
              <a:rPr lang="en-US" sz="3200" b="1" baseline="-25000" dirty="0">
                <a:solidFill>
                  <a:srgbClr val="002060"/>
                </a:solidFill>
              </a:rPr>
              <a:t>u</a:t>
            </a:r>
          </a:p>
          <a:p>
            <a:endParaRPr lang="en-US" sz="3200" b="1" baseline="-25000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Sea surface becomes self-similar, with all length scales scaling as u*</a:t>
            </a:r>
            <a:r>
              <a:rPr lang="en-US" sz="3200" b="1" baseline="30000" dirty="0">
                <a:solidFill>
                  <a:srgbClr val="002060"/>
                </a:solidFill>
              </a:rPr>
              <a:t>2</a:t>
            </a:r>
            <a:r>
              <a:rPr lang="en-US" sz="3200" b="1" dirty="0">
                <a:solidFill>
                  <a:srgbClr val="002060"/>
                </a:solidFill>
              </a:rPr>
              <a:t>/g</a:t>
            </a:r>
          </a:p>
          <a:p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Nondimensional coefficients become constant</a:t>
            </a:r>
          </a:p>
          <a:p>
            <a:endParaRPr lang="en-US" baseline="-2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erry\Documents\Papers\Old Papers\spraysimilarity\fig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315200" cy="5486400"/>
          </a:xfrm>
          <a:prstGeom prst="rect">
            <a:avLst/>
          </a:prstGeom>
          <a:noFill/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0" y="228599"/>
          <a:ext cx="2286000" cy="1242391"/>
        </p:xfrm>
        <a:graphic>
          <a:graphicData uri="http://schemas.openxmlformats.org/presentationml/2006/ole">
            <p:oleObj spid="_x0000_s4099" name="Equation" r:id="rId4" imgW="1168200" imgH="6346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304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Mechanistic argument from Emanuel (2003):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286125" y="2362200"/>
          <a:ext cx="2438400" cy="1268413"/>
        </p:xfrm>
        <a:graphic>
          <a:graphicData uri="http://schemas.openxmlformats.org/presentationml/2006/ole">
            <p:oleObj spid="_x0000_s5122" name="Equation" r:id="rId3" imgW="927000" imgH="4824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810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Note that the previous development pertains to coefficients that operate on the gradient wind. The similarity theory predicts that the wind </a:t>
            </a:r>
            <a:r>
              <a:rPr lang="en-US" sz="2800" i="1" dirty="0" smtClean="0">
                <a:solidFill>
                  <a:srgbClr val="002060"/>
                </a:solidFill>
              </a:rPr>
              <a:t>u</a:t>
            </a:r>
            <a:r>
              <a:rPr lang="en-US" sz="2800" dirty="0" smtClean="0">
                <a:solidFill>
                  <a:srgbClr val="002060"/>
                </a:solidFill>
              </a:rPr>
              <a:t> at a fixed altitude </a:t>
            </a:r>
            <a:r>
              <a:rPr lang="en-US" sz="2800" i="1" dirty="0" smtClean="0">
                <a:solidFill>
                  <a:srgbClr val="002060"/>
                </a:solidFill>
              </a:rPr>
              <a:t>z</a:t>
            </a:r>
            <a:r>
              <a:rPr lang="en-US" sz="2800" dirty="0" smtClean="0">
                <a:solidFill>
                  <a:srgbClr val="002060"/>
                </a:solidFill>
              </a:rPr>
              <a:t> should scale as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7338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where </a:t>
            </a:r>
            <a:r>
              <a:rPr lang="en-US" sz="2800" i="1" dirty="0" smtClean="0">
                <a:solidFill>
                  <a:srgbClr val="002060"/>
                </a:solidFill>
              </a:rPr>
              <a:t>G</a:t>
            </a:r>
            <a:r>
              <a:rPr lang="en-US" sz="2800" dirty="0" smtClean="0">
                <a:solidFill>
                  <a:srgbClr val="002060"/>
                </a:solidFill>
              </a:rPr>
              <a:t> is some function. Depending on the form of </a:t>
            </a:r>
            <a:r>
              <a:rPr lang="en-US" sz="2800" i="1" dirty="0" smtClean="0">
                <a:solidFill>
                  <a:srgbClr val="002060"/>
                </a:solidFill>
              </a:rPr>
              <a:t>G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i="1" dirty="0" smtClean="0">
                <a:solidFill>
                  <a:srgbClr val="002060"/>
                </a:solidFill>
              </a:rPr>
              <a:t>u</a:t>
            </a:r>
            <a:r>
              <a:rPr lang="en-US" sz="2800" i="1" baseline="-25000" dirty="0" smtClean="0">
                <a:solidFill>
                  <a:srgbClr val="002060"/>
                </a:solidFill>
              </a:rPr>
              <a:t>*</a:t>
            </a:r>
            <a:r>
              <a:rPr lang="en-US" sz="2800" dirty="0" smtClean="0">
                <a:solidFill>
                  <a:srgbClr val="002060"/>
                </a:solidFill>
              </a:rPr>
              <a:t> can be a multi-valued function of </a:t>
            </a:r>
            <a:r>
              <a:rPr lang="en-US" sz="2800" i="1" dirty="0" smtClean="0">
                <a:solidFill>
                  <a:srgbClr val="002060"/>
                </a:solidFill>
              </a:rPr>
              <a:t>u</a:t>
            </a:r>
            <a:r>
              <a:rPr lang="en-US" sz="2800" dirty="0" smtClean="0">
                <a:solidFill>
                  <a:srgbClr val="002060"/>
                </a:solidFill>
              </a:rPr>
              <a:t> for some range of altitude </a:t>
            </a:r>
            <a:r>
              <a:rPr lang="en-US" sz="2800" i="1" dirty="0" smtClean="0">
                <a:solidFill>
                  <a:srgbClr val="002060"/>
                </a:solidFill>
              </a:rPr>
              <a:t>z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334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talk by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Andreas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afternoon!!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d10_donelanetal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54013"/>
            <a:ext cx="8229600" cy="617220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Results from 2003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CBLAST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Experiment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 descr="fabian_besttra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408247"/>
            <a:ext cx="4267200" cy="4001953"/>
          </a:xfrm>
        </p:spPr>
      </p:pic>
      <p:pic>
        <p:nvPicPr>
          <p:cNvPr id="6" name="Picture 5" descr="isabel_besttrack.pdf"/>
          <p:cNvPicPr>
            <a:picLocks noChangeAspect="1"/>
          </p:cNvPicPr>
          <p:nvPr/>
        </p:nvPicPr>
        <p:blipFill>
          <a:blip r:embed="rId3" cstate="print"/>
          <a:srcRect t="47663"/>
          <a:stretch>
            <a:fillRect/>
          </a:stretch>
        </p:blipFill>
        <p:spPr>
          <a:xfrm>
            <a:off x="4876799" y="1408247"/>
            <a:ext cx="4033157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951047"/>
            <a:ext cx="112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Fabian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951047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Isabel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5626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Work of </a:t>
            </a:r>
            <a:r>
              <a:rPr lang="en-US" sz="2800" b="1" dirty="0" smtClean="0">
                <a:solidFill>
                  <a:srgbClr val="002060"/>
                </a:solidFill>
              </a:rPr>
              <a:t>Michael Bell</a:t>
            </a:r>
            <a:r>
              <a:rPr lang="en-US" sz="2800" dirty="0" smtClean="0">
                <a:solidFill>
                  <a:srgbClr val="002060"/>
                </a:solidFill>
              </a:rPr>
              <a:t>, PhD Dissertation, Naval Postgraduate School, 2010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0902_radar_rtheta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537200" y="0"/>
            <a:ext cx="3606800" cy="3429000"/>
          </a:xfrm>
        </p:spPr>
      </p:pic>
      <p:pic>
        <p:nvPicPr>
          <p:cNvPr id="7" name="Picture 6" descr="0902_nonradar_rthe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0"/>
            <a:ext cx="3441394" cy="3298746"/>
          </a:xfrm>
          <a:prstGeom prst="rect">
            <a:avLst/>
          </a:prstGeom>
        </p:spPr>
      </p:pic>
      <p:pic>
        <p:nvPicPr>
          <p:cNvPr id="9" name="Picture 8" descr="0902_radar_rz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9830" y="3352800"/>
            <a:ext cx="3446318" cy="3429000"/>
          </a:xfrm>
          <a:prstGeom prst="rect">
            <a:avLst/>
          </a:prstGeom>
        </p:spPr>
      </p:pic>
      <p:pic>
        <p:nvPicPr>
          <p:cNvPr id="10" name="Picture 9" descr="0902_nonradar_rz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352800"/>
            <a:ext cx="346363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Absolute Angular Momentum and Total Energy Structure</a:t>
            </a:r>
            <a:endParaRPr lang="en-US" dirty="0"/>
          </a:p>
        </p:txBody>
      </p:sp>
      <p:pic>
        <p:nvPicPr>
          <p:cNvPr id="5" name="Picture 4" descr="isabel_v_u.png"/>
          <p:cNvPicPr>
            <a:picLocks noChangeAspect="1"/>
          </p:cNvPicPr>
          <p:nvPr/>
        </p:nvPicPr>
        <p:blipFill>
          <a:blip r:embed="rId2" cstate="print"/>
          <a:srcRect l="14104" r="3014"/>
          <a:stretch>
            <a:fillRect/>
          </a:stretch>
        </p:blipFill>
        <p:spPr>
          <a:xfrm>
            <a:off x="3896309" y="1676400"/>
            <a:ext cx="5247692" cy="4343400"/>
          </a:xfrm>
          <a:prstGeom prst="rect">
            <a:avLst/>
          </a:prstGeom>
        </p:spPr>
      </p:pic>
      <p:pic>
        <p:nvPicPr>
          <p:cNvPr id="4" name="Content Placeholder 3" descr="fabian_v_u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669" r="5891"/>
          <a:stretch>
            <a:fillRect/>
          </a:stretch>
        </p:blipFill>
        <p:spPr>
          <a:xfrm>
            <a:off x="0" y="1676400"/>
            <a:ext cx="4198706" cy="4191000"/>
          </a:xfrm>
        </p:spPr>
      </p:pic>
      <p:sp>
        <p:nvSpPr>
          <p:cNvPr id="6" name="TextBox 5"/>
          <p:cNvSpPr txBox="1"/>
          <p:nvPr/>
        </p:nvSpPr>
        <p:spPr>
          <a:xfrm>
            <a:off x="4343400" y="12192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Isabel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112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Fabian</a:t>
            </a:r>
            <a:endParaRPr lang="en-US" dirty="0"/>
          </a:p>
        </p:txBody>
      </p:sp>
      <p:pic>
        <p:nvPicPr>
          <p:cNvPr id="8" name="Picture 7" descr="energy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6019800"/>
            <a:ext cx="3937819" cy="685800"/>
          </a:xfrm>
          <a:prstGeom prst="rect">
            <a:avLst/>
          </a:prstGeom>
        </p:spPr>
      </p:pic>
      <p:pic>
        <p:nvPicPr>
          <p:cNvPr id="9" name="Picture 8" descr="m_definition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662" y="6019800"/>
            <a:ext cx="1637070" cy="685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6096000"/>
            <a:ext cx="112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(Color)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59399" y="6096000"/>
            <a:ext cx="1484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(Contour)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Budget Control Volumes</a:t>
            </a:r>
            <a:endParaRPr lang="en-US" dirty="0"/>
          </a:p>
        </p:txBody>
      </p:sp>
      <p:pic>
        <p:nvPicPr>
          <p:cNvPr id="4" name="Content Placeholder 3" descr="0912_controlvolumes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514600"/>
            <a:ext cx="7753484" cy="4002377"/>
          </a:xfrm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8305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0 &amp; 100 </a:t>
            </a:r>
            <a:r>
              <a:rPr lang="en-US" dirty="0" err="1" smtClean="0"/>
              <a:t>m</a:t>
            </a:r>
            <a:r>
              <a:rPr lang="en-US" dirty="0" smtClean="0"/>
              <a:t>;   Top 400 – 1000 </a:t>
            </a:r>
            <a:r>
              <a:rPr lang="en-US" dirty="0" err="1" smtClean="0"/>
              <a:t>m</a:t>
            </a:r>
            <a:r>
              <a:rPr lang="en-US" dirty="0" smtClean="0"/>
              <a:t>;    Width 10 – 22 km</a:t>
            </a:r>
          </a:p>
          <a:p>
            <a:r>
              <a:rPr lang="en-US" dirty="0" smtClean="0"/>
              <a:t>Aspect Ratio 20 – 30		Inner Radius 0.8 +/- 2 km</a:t>
            </a:r>
          </a:p>
          <a:p>
            <a:r>
              <a:rPr lang="en-US" dirty="0" smtClean="0"/>
              <a:t>   </a:t>
            </a:r>
            <a:r>
              <a:rPr lang="en-US" sz="2700" dirty="0" smtClean="0"/>
              <a:t>= 72 retrievals * 6 missions = 432 total samples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Hurricanes are flux-driven phenomena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Hurricane intensity is sensitive to rates of transfer of enthalpy and momentum between the atmosphere and ocean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Interface tends toward an emulsion at hurricane wind speeds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Theory, modeling, lab experiments, and field experiments have led to progress in understanding air-sea interaction at very high wind speeds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Tangential Reynolds Stress and Enthalpy Flux</a:t>
            </a:r>
            <a:endParaRPr lang="en-US" dirty="0"/>
          </a:p>
        </p:txBody>
      </p:sp>
      <p:pic>
        <p:nvPicPr>
          <p:cNvPr id="4" name="Content Placeholder 3" descr="tau_byda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30571"/>
            <a:ext cx="4419600" cy="4301086"/>
          </a:xfrm>
        </p:spPr>
      </p:pic>
      <p:pic>
        <p:nvPicPr>
          <p:cNvPr id="6" name="Content Placeholder 3" descr="enthalpyflux_byd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10892" y="1524441"/>
            <a:ext cx="4591128" cy="434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Prev</a:t>
            </a:r>
            <a:r>
              <a:rPr lang="en-US" dirty="0" smtClean="0"/>
              <a:t> Coefficients</a:t>
            </a:r>
            <a:endParaRPr lang="en-US" dirty="0"/>
          </a:p>
        </p:txBody>
      </p:sp>
      <p:pic>
        <p:nvPicPr>
          <p:cNvPr id="5" name="Content Placeholder 4" descr="cd_standard_ol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1" y="229067"/>
            <a:ext cx="5571859" cy="1827865"/>
          </a:xfrm>
        </p:spPr>
      </p:pic>
      <p:pic>
        <p:nvPicPr>
          <p:cNvPr id="6" name="Picture 5" descr="ck_standard_o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1" y="2146910"/>
            <a:ext cx="5791197" cy="2267580"/>
          </a:xfrm>
          <a:prstGeom prst="rect">
            <a:avLst/>
          </a:prstGeom>
        </p:spPr>
      </p:pic>
      <p:pic>
        <p:nvPicPr>
          <p:cNvPr id="7" name="Picture 6" descr="ckovercd_o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407877"/>
            <a:ext cx="5791199" cy="2450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914400"/>
            <a:ext cx="6785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D</a:t>
            </a:r>
            <a:endParaRPr lang="en-US" sz="32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819400"/>
            <a:ext cx="663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K</a:t>
            </a:r>
            <a:endParaRPr lang="en-US" sz="3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12009" y="5105400"/>
            <a:ext cx="6785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K</a:t>
            </a:r>
            <a:endParaRPr lang="en-US" sz="3200" dirty="0" smtClean="0"/>
          </a:p>
          <a:p>
            <a:r>
              <a:rPr lang="en-US" sz="3200" dirty="0" smtClean="0"/>
              <a:t>C</a:t>
            </a:r>
            <a:r>
              <a:rPr lang="en-US" sz="3200" baseline="-25000" dirty="0" smtClean="0"/>
              <a:t>D</a:t>
            </a:r>
            <a:endParaRPr lang="en-US" sz="3200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6781800" y="3178076"/>
            <a:ext cx="251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Large and Pond 1982</a:t>
            </a:r>
          </a:p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DeCosmo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et al. 1996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Black et al. 2007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Drennan</a:t>
            </a:r>
            <a:r>
              <a:rPr lang="en-US" sz="1800" dirty="0" smtClean="0">
                <a:solidFill>
                  <a:srgbClr val="FF0000"/>
                </a:solidFill>
              </a:rPr>
              <a:t> et al. 2007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French et al. 2008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Zhang et al. 2008</a:t>
            </a:r>
          </a:p>
          <a:p>
            <a:r>
              <a:rPr lang="en-US" sz="1800" dirty="0" err="1" smtClean="0">
                <a:solidFill>
                  <a:srgbClr val="0066FF"/>
                </a:solidFill>
              </a:rPr>
              <a:t>Haus</a:t>
            </a:r>
            <a:r>
              <a:rPr lang="en-US" sz="1800" dirty="0" smtClean="0">
                <a:solidFill>
                  <a:srgbClr val="0066FF"/>
                </a:solidFill>
              </a:rPr>
              <a:t> et al. 2010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Bell 2010</a:t>
            </a:r>
          </a:p>
          <a:p>
            <a:r>
              <a:rPr lang="en-US" sz="3600" dirty="0" smtClean="0"/>
              <a:t> 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 rot="10800000" flipH="1">
            <a:off x="312008" y="5713412"/>
            <a:ext cx="678591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6781800" y="76200"/>
            <a:ext cx="2514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Large and Pond 1981</a:t>
            </a:r>
          </a:p>
          <a:p>
            <a:r>
              <a:rPr lang="en-US" sz="1800" dirty="0" err="1" smtClean="0"/>
              <a:t>Donelan</a:t>
            </a:r>
            <a:r>
              <a:rPr lang="en-US" sz="1800" dirty="0" smtClean="0"/>
              <a:t> et al. 2004</a:t>
            </a:r>
          </a:p>
          <a:p>
            <a:r>
              <a:rPr lang="en-US" sz="1800" dirty="0" smtClean="0"/>
              <a:t>Black et al. 2007</a:t>
            </a:r>
          </a:p>
          <a:p>
            <a:r>
              <a:rPr lang="en-US" sz="1800" dirty="0" smtClean="0"/>
              <a:t>French et al. 2008</a:t>
            </a:r>
          </a:p>
          <a:p>
            <a:r>
              <a:rPr lang="en-US" sz="1800" dirty="0" smtClean="0"/>
              <a:t>Powell et al. 2003</a:t>
            </a:r>
          </a:p>
          <a:p>
            <a:r>
              <a:rPr lang="en-US" sz="1800" dirty="0" smtClean="0">
                <a:solidFill>
                  <a:srgbClr val="0066FF"/>
                </a:solidFill>
              </a:rPr>
              <a:t>Vickery et al. 2009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Bell 2010</a:t>
            </a:r>
          </a:p>
          <a:p>
            <a:r>
              <a:rPr lang="en-US" sz="3600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Hurricanes are driven by surface enthalpy fluxes and retarded by surface drag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Sea surface becomes emulsion-like at hurricane wind speeds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Fluxes through such an emulsion constitute a challenging problem for theory, numerical experiments, lab experiments, and field programs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Formulating fluxes in terms of 10-m winds may be ill-posed (see talk by Ed Andreas)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Results of field and laboratory experiments suggest little change in flux coefficients through whole range of wind speeds, but error bars still large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nez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l="6741" t="4509" r="8989" b="6012"/>
          <a:stretch>
            <a:fillRect/>
          </a:stretch>
        </p:blipFill>
        <p:spPr>
          <a:xfrm>
            <a:off x="838200" y="685800"/>
            <a:ext cx="7391400" cy="5867400"/>
          </a:xfr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Entropy in Hurricane Inez, 1966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6553200"/>
            <a:ext cx="868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Source: Hawkins and Imbembo, 1976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iss007e14908"/>
          <p:cNvPicPr>
            <a:picLocks noChangeAspect="1" noChangeArrowheads="1"/>
          </p:cNvPicPr>
          <p:nvPr/>
        </p:nvPicPr>
        <p:blipFill>
          <a:blip r:embed="rId4" cstate="print">
            <a:lum bright="36000" contrast="-54000"/>
          </a:blip>
          <a:srcRect b="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 Upper Bound on Hurricane Maximum Wind Speed: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041400" y="2514600"/>
          <a:ext cx="6632575" cy="2060575"/>
        </p:xfrm>
        <a:graphic>
          <a:graphicData uri="http://schemas.openxmlformats.org/presentationml/2006/ole">
            <p:oleObj spid="_x0000_s1026" name="Equation" r:id="rId5" imgW="3924000" imgH="1218960" progId="Equation.DSMT4">
              <p:embed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867400" y="44958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</a:rPr>
              <a:t>Air-sea enthalpy disequilibrium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191000" y="17526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</a:rPr>
              <a:t>Surface temperature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343400" y="4495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</a:rPr>
              <a:t>Outflow temperature</a:t>
            </a:r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 flipV="1">
            <a:off x="4648200" y="4038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 flipH="1">
            <a:off x="4724400" y="2362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1905000" y="4495800"/>
            <a:ext cx="1981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hlink"/>
                </a:solidFill>
              </a:rPr>
              <a:t>Ratio of exchange coefficients of enthalpy and </a:t>
            </a:r>
            <a:r>
              <a:rPr lang="en-US" sz="1800" b="1" dirty="0" smtClean="0">
                <a:solidFill>
                  <a:schemeClr val="hlink"/>
                </a:solidFill>
              </a:rPr>
              <a:t>momentum, </a:t>
            </a:r>
            <a:r>
              <a:rPr lang="en-US" sz="1800" b="1" i="1" dirty="0" smtClean="0">
                <a:solidFill>
                  <a:schemeClr val="hlink"/>
                </a:solidFill>
              </a:rPr>
              <a:t>pertaining to gradient wind</a:t>
            </a:r>
            <a:endParaRPr lang="en-US" sz="1800" b="1" i="1" dirty="0">
              <a:solidFill>
                <a:schemeClr val="hlink"/>
              </a:solidFill>
            </a:endParaRPr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 flipV="1">
            <a:off x="25146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rry\Documents\HURR\Newgraphicsfiles\V_vs_CkC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743550" cy="58105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Numerical Experiments Using Reduced Model of Emanuel (1995) but with Dissipative Heating (see talk by Carl Friehe)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4495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Note: Coefficients Pertain to Gradient Wind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Hindcast of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Katrina Assuming C</a:t>
            </a:r>
            <a:r>
              <a:rPr lang="en-US" sz="36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=C</a:t>
            </a:r>
            <a:r>
              <a:rPr lang="en-US" sz="36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3600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7637" name="Picture 5" descr="Figure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143000"/>
            <a:ext cx="7315200" cy="5487988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1520-0493-128-4-1139-f04"/>
          <p:cNvPicPr>
            <a:picLocks noChangeAspect="1" noChangeArrowheads="1"/>
          </p:cNvPicPr>
          <p:nvPr/>
        </p:nvPicPr>
        <p:blipFill>
          <a:blip r:embed="rId3" cstate="print"/>
          <a:srcRect b="50824"/>
          <a:stretch>
            <a:fillRect/>
          </a:stretch>
        </p:blipFill>
        <p:spPr bwMode="auto">
          <a:xfrm>
            <a:off x="2514600" y="457200"/>
            <a:ext cx="64008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371600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Break in Cumulative Intensity Distribution at wind speeds near 35 m/s potentially explainable by shift in C</a:t>
            </a:r>
            <a:r>
              <a:rPr lang="en-US" sz="2000" baseline="-25000" dirty="0" smtClean="0">
                <a:solidFill>
                  <a:srgbClr val="002060"/>
                </a:solidFill>
              </a:rPr>
              <a:t>k</a:t>
            </a:r>
            <a:r>
              <a:rPr lang="en-US" sz="2000" dirty="0" smtClean="0">
                <a:solidFill>
                  <a:srgbClr val="002060"/>
                </a:solidFill>
              </a:rPr>
              <a:t> and/or C</a:t>
            </a:r>
            <a:r>
              <a:rPr lang="en-US" sz="2000" baseline="-25000" dirty="0" smtClean="0">
                <a:solidFill>
                  <a:srgbClr val="002060"/>
                </a:solidFill>
              </a:rPr>
              <a:t>D</a:t>
            </a:r>
            <a:r>
              <a:rPr lang="en-US" sz="2000" dirty="0" smtClean="0">
                <a:solidFill>
                  <a:srgbClr val="002060"/>
                </a:solidFill>
              </a:rPr>
              <a:t> at that wind speed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3246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Wind speed normalized by potential intensity calculated assuming that C</a:t>
            </a:r>
            <a:r>
              <a:rPr lang="en-US" sz="2000" baseline="-25000" dirty="0" smtClean="0">
                <a:solidFill>
                  <a:srgbClr val="002060"/>
                </a:solidFill>
              </a:rPr>
              <a:t>k</a:t>
            </a:r>
            <a:r>
              <a:rPr lang="en-US" sz="2000" dirty="0" smtClean="0">
                <a:solidFill>
                  <a:srgbClr val="002060"/>
                </a:solidFill>
              </a:rPr>
              <a:t>=C</a:t>
            </a:r>
            <a:r>
              <a:rPr lang="en-US" sz="2000" baseline="-25000" dirty="0" smtClean="0">
                <a:solidFill>
                  <a:srgbClr val="002060"/>
                </a:solidFill>
              </a:rPr>
              <a:t>D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pra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556</Words>
  <Application>Microsoft Office PowerPoint</Application>
  <PresentationFormat>On-screen Show (4:3)</PresentationFormat>
  <Paragraphs>87</Paragraphs>
  <Slides>23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Equation</vt:lpstr>
      <vt:lpstr>MathType 6.0 Equation</vt:lpstr>
      <vt:lpstr>MathType 5.0 Equation</vt:lpstr>
      <vt:lpstr>Air-Sea Interaction in Hurricanes</vt:lpstr>
      <vt:lpstr>Topics</vt:lpstr>
      <vt:lpstr>Slide 3</vt:lpstr>
      <vt:lpstr>Theoretical Upper Bound on Hurricane Maximum Wind Speed:</vt:lpstr>
      <vt:lpstr>Slide 5</vt:lpstr>
      <vt:lpstr>Hindcast of Katrina Assuming Ck=CD</vt:lpstr>
      <vt:lpstr>Slide 7</vt:lpstr>
      <vt:lpstr>Sea Spray</vt:lpstr>
      <vt:lpstr>Slide 9</vt:lpstr>
      <vt:lpstr>Slide 10</vt:lpstr>
      <vt:lpstr>Nondimensional Control Parameters:</vt:lpstr>
      <vt:lpstr>Similarity Hypothesis:</vt:lpstr>
      <vt:lpstr>Slide 13</vt:lpstr>
      <vt:lpstr>Slide 14</vt:lpstr>
      <vt:lpstr>Slide 15</vt:lpstr>
      <vt:lpstr>Results from 2003 CBLAST Experiment</vt:lpstr>
      <vt:lpstr>Slide 17</vt:lpstr>
      <vt:lpstr>Absolute Angular Momentum and Total Energy Structure</vt:lpstr>
      <vt:lpstr>Budget Control Volumes</vt:lpstr>
      <vt:lpstr>Tangential Reynolds Stress and Enthalpy Flux</vt:lpstr>
      <vt:lpstr>Prev Coefficients</vt:lpstr>
      <vt:lpstr>Summary</vt:lpstr>
      <vt:lpstr>Slide 23</vt:lpstr>
    </vt:vector>
  </TitlesOfParts>
  <Company>Massachusetts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Air-Sea Interaction in Hurricanes</dc:title>
  <dc:creator>Kerry Emanuel</dc:creator>
  <cp:lastModifiedBy>Kerry Emanuel</cp:lastModifiedBy>
  <cp:revision>12</cp:revision>
  <dcterms:created xsi:type="dcterms:W3CDTF">2010-09-25T10:21:05Z</dcterms:created>
  <dcterms:modified xsi:type="dcterms:W3CDTF">2010-09-25T13:02:30Z</dcterms:modified>
</cp:coreProperties>
</file>