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 id="2147483713" r:id="rId5"/>
    <p:sldMasterId id="2147483725" r:id="rId6"/>
    <p:sldMasterId id="2147483763" r:id="rId7"/>
    <p:sldMasterId id="2147483775" r:id="rId8"/>
    <p:sldMasterId id="2147483800" r:id="rId9"/>
    <p:sldMasterId id="2147483813" r:id="rId10"/>
    <p:sldMasterId id="2147483826" r:id="rId11"/>
    <p:sldMasterId id="2147483838" r:id="rId12"/>
  </p:sldMasterIdLst>
  <p:notesMasterIdLst>
    <p:notesMasterId r:id="rId86"/>
  </p:notesMasterIdLst>
  <p:sldIdLst>
    <p:sldId id="261" r:id="rId13"/>
    <p:sldId id="262" r:id="rId14"/>
    <p:sldId id="257" r:id="rId15"/>
    <p:sldId id="259" r:id="rId16"/>
    <p:sldId id="260" r:id="rId17"/>
    <p:sldId id="258" r:id="rId18"/>
    <p:sldId id="264" r:id="rId19"/>
    <p:sldId id="267" r:id="rId20"/>
    <p:sldId id="287" r:id="rId21"/>
    <p:sldId id="265" r:id="rId22"/>
    <p:sldId id="269" r:id="rId23"/>
    <p:sldId id="276" r:id="rId24"/>
    <p:sldId id="272" r:id="rId25"/>
    <p:sldId id="273" r:id="rId26"/>
    <p:sldId id="274" r:id="rId27"/>
    <p:sldId id="277" r:id="rId28"/>
    <p:sldId id="279" r:id="rId29"/>
    <p:sldId id="280" r:id="rId30"/>
    <p:sldId id="284" r:id="rId31"/>
    <p:sldId id="283" r:id="rId32"/>
    <p:sldId id="285" r:id="rId33"/>
    <p:sldId id="286" r:id="rId34"/>
    <p:sldId id="288" r:id="rId35"/>
    <p:sldId id="293" r:id="rId36"/>
    <p:sldId id="294" r:id="rId37"/>
    <p:sldId id="297" r:id="rId38"/>
    <p:sldId id="303" r:id="rId39"/>
    <p:sldId id="304" r:id="rId40"/>
    <p:sldId id="305" r:id="rId41"/>
    <p:sldId id="300" r:id="rId42"/>
    <p:sldId id="301" r:id="rId43"/>
    <p:sldId id="299" r:id="rId44"/>
    <p:sldId id="307" r:id="rId45"/>
    <p:sldId id="311" r:id="rId46"/>
    <p:sldId id="308" r:id="rId47"/>
    <p:sldId id="310" r:id="rId48"/>
    <p:sldId id="312" r:id="rId49"/>
    <p:sldId id="315" r:id="rId50"/>
    <p:sldId id="316" r:id="rId51"/>
    <p:sldId id="317" r:id="rId52"/>
    <p:sldId id="340" r:id="rId53"/>
    <p:sldId id="341" r:id="rId54"/>
    <p:sldId id="342" r:id="rId55"/>
    <p:sldId id="344" r:id="rId56"/>
    <p:sldId id="345" r:id="rId57"/>
    <p:sldId id="346" r:id="rId58"/>
    <p:sldId id="347" r:id="rId59"/>
    <p:sldId id="348" r:id="rId60"/>
    <p:sldId id="349" r:id="rId61"/>
    <p:sldId id="350" r:id="rId62"/>
    <p:sldId id="351" r:id="rId63"/>
    <p:sldId id="353" r:id="rId64"/>
    <p:sldId id="357" r:id="rId65"/>
    <p:sldId id="355" r:id="rId66"/>
    <p:sldId id="358" r:id="rId67"/>
    <p:sldId id="356" r:id="rId68"/>
    <p:sldId id="328" r:id="rId69"/>
    <p:sldId id="327" r:id="rId70"/>
    <p:sldId id="330" r:id="rId71"/>
    <p:sldId id="324" r:id="rId72"/>
    <p:sldId id="323" r:id="rId73"/>
    <p:sldId id="326" r:id="rId74"/>
    <p:sldId id="329" r:id="rId75"/>
    <p:sldId id="331" r:id="rId76"/>
    <p:sldId id="332" r:id="rId77"/>
    <p:sldId id="333" r:id="rId78"/>
    <p:sldId id="334" r:id="rId79"/>
    <p:sldId id="335" r:id="rId80"/>
    <p:sldId id="336" r:id="rId81"/>
    <p:sldId id="337" r:id="rId82"/>
    <p:sldId id="338" r:id="rId83"/>
    <p:sldId id="339" r:id="rId84"/>
    <p:sldId id="354"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9" autoAdjust="0"/>
    <p:restoredTop sz="94660"/>
  </p:normalViewPr>
  <p:slideViewPr>
    <p:cSldViewPr snapToGrid="0">
      <p:cViewPr varScale="1">
        <p:scale>
          <a:sx n="78" d="100"/>
          <a:sy n="78" d="100"/>
        </p:scale>
        <p:origin x="55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tableStyles" Target="tableStyles.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918FE-66BB-4EF3-A772-629D1D181E69}" type="datetimeFigureOut">
              <a:rPr lang="en-US" smtClean="0"/>
              <a:t>10/8/2017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CBBF9-D8CC-4128-BA28-9D948EA3F911}" type="slidenum">
              <a:rPr lang="en-US" smtClean="0"/>
              <a:t>‹#›</a:t>
            </a:fld>
            <a:endParaRPr lang="en-US"/>
          </a:p>
        </p:txBody>
      </p:sp>
    </p:spTree>
    <p:extLst>
      <p:ext uri="{BB962C8B-B14F-4D97-AF65-F5344CB8AC3E}">
        <p14:creationId xmlns:p14="http://schemas.microsoft.com/office/powerpoint/2010/main" val="2601873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A300DBDC-076F-4398-BD32-9FB6D17C5554}" type="slidenum">
              <a:rPr lang="en-US" sz="1200">
                <a:solidFill>
                  <a:prstClr val="black"/>
                </a:solidFill>
                <a:latin typeface="Arial" charset="0"/>
                <a:cs typeface="Arial" charset="0"/>
              </a:rPr>
              <a:pPr algn="r" fontAlgn="base">
                <a:spcBef>
                  <a:spcPct val="0"/>
                </a:spcBef>
                <a:spcAft>
                  <a:spcPct val="0"/>
                </a:spcAft>
              </a:pPr>
              <a:t>1</a:t>
            </a:fld>
            <a:endParaRPr lang="en-US" sz="1200">
              <a:solidFill>
                <a:prstClr val="black"/>
              </a:solidFill>
              <a:latin typeface="Arial" charset="0"/>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30305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algn="r">
              <a:defRPr/>
            </a:pPr>
            <a:fld id="{A05620CB-912D-431A-AB31-B4E543C68ED8}" type="slidenum">
              <a:rPr lang="en-US" sz="1200">
                <a:solidFill>
                  <a:prstClr val="black"/>
                </a:solidFill>
              </a:rPr>
              <a:pPr algn="r">
                <a:defRPr/>
              </a:pPr>
              <a:t>33</a:t>
            </a:fld>
            <a:endParaRPr lang="en-US" sz="1200" dirty="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4059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F3B62D8-56B7-48E0-8636-11251B3923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29375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65566-A9CF-40AD-B089-D6685655DB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dirty="0" smtClean="0"/>
              <a:t>The advent of </a:t>
            </a:r>
            <a:r>
              <a:rPr lang="en-US" b="1" dirty="0" smtClean="0"/>
              <a:t>reconnaissance</a:t>
            </a:r>
            <a:r>
              <a:rPr lang="en-US" dirty="0" smtClean="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smtClean="0"/>
              <a:t>eye</a:t>
            </a:r>
            <a:r>
              <a:rPr lang="en-US" dirty="0" smtClean="0"/>
              <a:t> is a deep ring of thick cloud called the </a:t>
            </a:r>
            <a:r>
              <a:rPr lang="en-US" b="1" dirty="0" smtClean="0"/>
              <a:t>eyewall.  </a:t>
            </a:r>
            <a:r>
              <a:rPr lang="en-US" dirty="0" smtClean="0"/>
              <a:t>A thin veil of very high cloud covers most of the swirling mass of thicker clouds; this is the veil of </a:t>
            </a:r>
            <a:r>
              <a:rPr lang="en-US" b="1" dirty="0" smtClean="0"/>
              <a:t>cirrus</a:t>
            </a:r>
            <a:r>
              <a:rPr lang="en-US" dirty="0" smtClean="0"/>
              <a:t>, made up of tiny ice crystals.  Underneath it, and thus invisible from above, are several spiral shaped bands of deep, thick </a:t>
            </a:r>
            <a:r>
              <a:rPr lang="en-US" b="1" dirty="0" smtClean="0"/>
              <a:t>cumulonimbus </a:t>
            </a:r>
            <a:r>
              <a:rPr lang="en-US" dirty="0" smtClean="0"/>
              <a:t>clouds, interspersed between relatively clear sky.  These spiral bands produce heavy rains and gusty winds well outside the eyewall of the hurricane, where the strongest winds are found.</a:t>
            </a:r>
            <a:endParaRPr lang="en-US" b="1" dirty="0" smtClean="0"/>
          </a:p>
          <a:p>
            <a:endParaRPr lang="en-US" dirty="0" smtClean="0"/>
          </a:p>
          <a:p>
            <a:r>
              <a:rPr lang="en-US" dirty="0" smtClean="0"/>
              <a:t>Image: Satellite image of Hurricane Floyd approaching the east coast of Florida in 1999.  The image has been digitally enhanced to lend a three-dimensional perspective.  Credit: NASA/Goddard Space Flight Center. </a:t>
            </a:r>
          </a:p>
          <a:p>
            <a:endParaRPr lang="en-US" dirty="0" smtClean="0"/>
          </a:p>
          <a:p>
            <a:r>
              <a:rPr lang="en-US" dirty="0" smtClean="0"/>
              <a:t>Description from “Divine Wind: The History and Science of Hurricanes”, Kerry Emanuel, 2005, Oxford University Press, 296 p.</a:t>
            </a:r>
          </a:p>
          <a:p>
            <a:endParaRPr lang="en-US" b="1" u="sng" dirty="0" smtClean="0"/>
          </a:p>
          <a:p>
            <a:r>
              <a:rPr lang="en-US" b="1" u="sng" dirty="0" smtClean="0"/>
              <a:t>Definitions</a:t>
            </a:r>
          </a:p>
          <a:p>
            <a:r>
              <a:rPr lang="en-US" b="1" dirty="0" smtClean="0"/>
              <a:t>Reconnaissance</a:t>
            </a:r>
            <a:r>
              <a:rPr lang="en-US" dirty="0" smtClean="0"/>
              <a:t> is the military term for the active gathering of information about an enemy, or other conditions, by physical observation (from and for more information see http://en.wikipedia.org/wiki/Reconnaissance). </a:t>
            </a:r>
          </a:p>
          <a:p>
            <a:endParaRPr lang="en-US" dirty="0" smtClean="0"/>
          </a:p>
          <a:p>
            <a:r>
              <a:rPr lang="en-US" dirty="0" smtClean="0"/>
              <a:t>The </a:t>
            </a:r>
            <a:r>
              <a:rPr lang="en-US" b="1" dirty="0" smtClean="0"/>
              <a:t>eye</a:t>
            </a:r>
            <a:r>
              <a:rPr lang="en-US" dirty="0" smtClean="0"/>
              <a:t> is a region of mostly calm weather found at the center of strong tropical cyclones. The eye of a storm is usually circular and typically 25–40–65 kilometers (40 miles) in diameter. It is surrounded by the </a:t>
            </a:r>
            <a:r>
              <a:rPr lang="en-US" b="1" dirty="0" smtClean="0"/>
              <a:t>eyewall</a:t>
            </a:r>
            <a:r>
              <a:rPr lang="en-US" dirty="0" smtClean="0"/>
              <a:t>, where the most severe weather of a cyclone occurs (from and for more information see http://en.wikipedia.org/wiki/Eyewall). </a:t>
            </a:r>
          </a:p>
          <a:p>
            <a:endParaRPr lang="en-US" b="1" dirty="0" smtClean="0"/>
          </a:p>
          <a:p>
            <a:r>
              <a:rPr lang="en-US" b="1" dirty="0" smtClean="0"/>
              <a:t>Cirrus clouds </a:t>
            </a:r>
            <a:r>
              <a:rPr lang="en-US" dirty="0" smtClean="0"/>
              <a:t>are</a:t>
            </a:r>
            <a:r>
              <a:rPr lang="en-US" b="1" dirty="0" smtClean="0"/>
              <a:t> </a:t>
            </a:r>
            <a:r>
              <a:rPr lang="en-US" dirty="0" smtClean="0"/>
              <a:t>thin and often wispy clouds that are the most common form of high-level clouds. Typically found at heights greater than 20,000 feet (6,000 meters), cirrus clouds are composed of ice crystals that originate from the freezing of </a:t>
            </a:r>
            <a:r>
              <a:rPr lang="en-US" dirty="0" err="1" smtClean="0"/>
              <a:t>supercooled</a:t>
            </a:r>
            <a:r>
              <a:rPr lang="en-US" dirty="0" smtClean="0"/>
              <a:t> water droplets (from and for more information see http://weather.about.com/library/glossary/blglossary.htm). </a:t>
            </a:r>
          </a:p>
          <a:p>
            <a:endParaRPr lang="en-US" b="1" dirty="0" smtClean="0"/>
          </a:p>
          <a:p>
            <a:r>
              <a:rPr lang="en-US" b="1" dirty="0" smtClean="0"/>
              <a:t>Cumulonimbus clouds </a:t>
            </a:r>
            <a:r>
              <a:rPr lang="en-US" dirty="0" smtClean="0"/>
              <a:t>are</a:t>
            </a:r>
            <a:r>
              <a:rPr lang="en-US" b="1" dirty="0" smtClean="0"/>
              <a:t> </a:t>
            </a:r>
            <a:r>
              <a:rPr lang="en-US" dirty="0" smtClean="0"/>
              <a:t>large and vertically developed clouds that are fueled by vigorous </a:t>
            </a:r>
            <a:r>
              <a:rPr lang="en-US" b="1" dirty="0" smtClean="0"/>
              <a:t>convective updrafts</a:t>
            </a:r>
            <a:r>
              <a:rPr lang="en-US" dirty="0" smtClean="0"/>
              <a:t> (sometimes in excess 50 knots), the tops of cumulonimbus clouds can easily reach 39,000 feet (12,000 meters) or higher (from and for more information see http://weather.about.com/library/glossary/blglossary.htm). </a:t>
            </a:r>
          </a:p>
          <a:p>
            <a:pPr eaLnBrk="1" hangingPunct="1"/>
            <a:endParaRPr lang="en-US" dirty="0" smtClean="0"/>
          </a:p>
        </p:txBody>
      </p:sp>
    </p:spTree>
    <p:extLst>
      <p:ext uri="{BB962C8B-B14F-4D97-AF65-F5344CB8AC3E}">
        <p14:creationId xmlns:p14="http://schemas.microsoft.com/office/powerpoint/2010/main" val="3628515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F3B62D8-56B7-48E0-8636-11251B3923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9409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7646-D92F-4972-B995-4473F828497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9699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8A7DBC0E-4039-496B-B1BC-21BB046D259F}" type="slidenum">
              <a:rPr lang="en-US" sz="1200">
                <a:solidFill>
                  <a:prstClr val="black"/>
                </a:solidFill>
                <a:latin typeface="Arial" charset="0"/>
                <a:cs typeface="Arial" charset="0"/>
              </a:rPr>
              <a:pPr algn="r" fontAlgn="base">
                <a:spcBef>
                  <a:spcPct val="0"/>
                </a:spcBef>
                <a:spcAft>
                  <a:spcPct val="0"/>
                </a:spcAft>
              </a:pPr>
              <a:t>11</a:t>
            </a:fld>
            <a:endParaRPr lang="en-US" sz="1200">
              <a:solidFill>
                <a:prstClr val="black"/>
              </a:solidFill>
              <a:latin typeface="Arial" charset="0"/>
              <a:cs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541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C169610-D7EC-40DD-8D68-B4F30F77A664}" type="slidenum">
              <a:rPr lang="en-US">
                <a:solidFill>
                  <a:prstClr val="black"/>
                </a:solidFill>
              </a:rPr>
              <a:pPr/>
              <a:t>13</a:t>
            </a:fld>
            <a:endParaRPr 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9350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a:solidFill>
                  <a:prstClr val="black"/>
                </a:solidFill>
              </a:rPr>
              <a:pPr/>
              <a:t>14</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3822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a:solidFill>
                  <a:prstClr val="black"/>
                </a:solidFill>
              </a:rPr>
              <a:pPr/>
              <a:t>15</a:t>
            </a:fld>
            <a:endParaRPr 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0129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EBC7D-5E53-40A6-BC97-FDDD36EF9436}" type="slidenum">
              <a:rPr lang="en-US">
                <a:solidFill>
                  <a:prstClr val="black"/>
                </a:solidFill>
              </a:rPr>
              <a:pPr/>
              <a:t>23</a:t>
            </a:fld>
            <a:endParaRPr 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5260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algn="r">
              <a:defRPr/>
            </a:pPr>
            <a:fld id="{A05620CB-912D-431A-AB31-B4E543C68ED8}" type="slidenum">
              <a:rPr lang="en-US" sz="1200">
                <a:solidFill>
                  <a:prstClr val="black"/>
                </a:solidFill>
              </a:rPr>
              <a:pPr algn="r">
                <a:defRPr/>
              </a:pPr>
              <a:t>24</a:t>
            </a:fld>
            <a:endParaRPr lang="en-US" sz="1200" dirty="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1930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a:solidFill>
                  <a:prstClr val="black"/>
                </a:solidFill>
              </a:rPr>
              <a:pPr>
                <a:defRPr/>
              </a:pPr>
              <a:t>26</a:t>
            </a:fld>
            <a:endParaRPr lang="en-US">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43159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a:defRPr/>
            </a:pPr>
            <a:fld id="{48511654-4369-45EB-86A2-08ADE9C5ADC8}" type="slidenum">
              <a:rPr lang="en-US">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807153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6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7724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763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7831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764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311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0550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700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4845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8107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2911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96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1499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5366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7681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656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6985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9265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74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5186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1198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E4570-2E7C-6649-932C-446D74A94766}"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1D2B15-31C3-424A-9F5E-7F768991E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5655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Presenter Page">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642938" y="1771622"/>
            <a:ext cx="9201558" cy="1865126"/>
          </a:xfrm>
          <a:prstGeom prst="rect">
            <a:avLst/>
          </a:prstGeom>
        </p:spPr>
        <p:txBody>
          <a:bodyPr wrap="none" anchor="t">
            <a:spAutoFit/>
          </a:bodyPr>
          <a:lstStyle>
            <a:lvl1pPr marL="0" indent="0" defTabSz="321457">
              <a:lnSpc>
                <a:spcPct val="120000"/>
              </a:lnSpc>
              <a:spcBef>
                <a:spcPts val="703"/>
              </a:spcBef>
              <a:buSzTx/>
              <a:buNone/>
              <a:defRPr sz="4800" b="1">
                <a:latin typeface="Georgia"/>
                <a:ea typeface="Georgia"/>
                <a:cs typeface="Georgia"/>
                <a:sym typeface="Georgia"/>
              </a:defRPr>
            </a:lvl1pPr>
          </a:lstStyle>
          <a:p>
            <a:pPr marL="0" indent="0" defTabSz="457200">
              <a:lnSpc>
                <a:spcPct val="120000"/>
              </a:lnSpc>
              <a:spcBef>
                <a:spcPts val="1000"/>
              </a:spcBef>
              <a:buSzTx/>
              <a:buNone/>
              <a:defRPr sz="4800" b="1">
                <a:latin typeface="Georgia"/>
                <a:ea typeface="Georgia"/>
                <a:cs typeface="Georgia"/>
                <a:sym typeface="Georgia"/>
              </a:defRPr>
            </a:pPr>
            <a:r>
              <a:t>This is an Example of a Title </a:t>
            </a:r>
            <a:br/>
            <a:r>
              <a:t>That Runs on Two Lines</a:t>
            </a:r>
          </a:p>
        </p:txBody>
      </p:sp>
      <p:pic>
        <p:nvPicPr>
          <p:cNvPr id="53" name="pasted-image.pdf"/>
          <p:cNvPicPr>
            <a:picLocks noChangeAspect="1"/>
          </p:cNvPicPr>
          <p:nvPr/>
        </p:nvPicPr>
        <p:blipFill>
          <a:blip r:embed="rId2">
            <a:extLst/>
          </a:blip>
          <a:stretch>
            <a:fillRect/>
          </a:stretch>
        </p:blipFill>
        <p:spPr>
          <a:xfrm>
            <a:off x="700574" y="351160"/>
            <a:ext cx="2955727" cy="401837"/>
          </a:xfrm>
          <a:prstGeom prst="rect">
            <a:avLst/>
          </a:prstGeom>
          <a:ln w="12700">
            <a:miter lim="400000"/>
          </a:ln>
        </p:spPr>
      </p:pic>
      <p:sp>
        <p:nvSpPr>
          <p:cNvPr id="54" name="Shape 54"/>
          <p:cNvSpPr/>
          <p:nvPr/>
        </p:nvSpPr>
        <p:spPr>
          <a:xfrm>
            <a:off x="-6340" y="173"/>
            <a:ext cx="9144000" cy="109609"/>
          </a:xfrm>
          <a:prstGeom prst="rect">
            <a:avLst/>
          </a:prstGeom>
          <a:solidFill>
            <a:srgbClr val="2E3444"/>
          </a:solidFill>
          <a:ln w="12700">
            <a:miter lim="400000"/>
          </a:ln>
        </p:spPr>
        <p:txBody>
          <a:bodyPr lIns="35719" tIns="35719" rIns="35719" bIns="35719" anchor="ctr"/>
          <a:lstStyle/>
          <a:p>
            <a:pPr algn="ctr" defTabSz="457200">
              <a:defRPr sz="2400">
                <a:solidFill>
                  <a:srgbClr val="FFFFFF"/>
                </a:solidFill>
                <a:latin typeface="+mn-lt"/>
                <a:ea typeface="+mn-ea"/>
                <a:cs typeface="+mn-cs"/>
                <a:sym typeface="Helvetica Light"/>
              </a:defRPr>
            </a:pPr>
            <a:endParaRPr sz="1687">
              <a:solidFill>
                <a:srgbClr val="FFFFFF"/>
              </a:solidFill>
              <a:sym typeface="Helvetica Light"/>
            </a:endParaRPr>
          </a:p>
        </p:txBody>
      </p:sp>
      <p:sp>
        <p:nvSpPr>
          <p:cNvPr id="55" name="Shape 55"/>
          <p:cNvSpPr>
            <a:spLocks noGrp="1"/>
          </p:cNvSpPr>
          <p:nvPr>
            <p:ph type="body" sz="quarter" idx="14"/>
          </p:nvPr>
        </p:nvSpPr>
        <p:spPr>
          <a:xfrm>
            <a:off x="738649" y="3156506"/>
            <a:ext cx="1025496" cy="1"/>
          </a:xfrm>
          <a:prstGeom prst="line">
            <a:avLst/>
          </a:prstGeom>
          <a:ln w="88900">
            <a:solidFill>
              <a:srgbClr val="00AEEF"/>
            </a:solidFill>
          </a:ln>
        </p:spPr>
        <p:txBody>
          <a:bodyPr>
            <a:noAutofit/>
          </a:bodyPr>
          <a:lstStyle>
            <a:lvl1pPr marL="0" indent="0" algn="ctr">
              <a:spcBef>
                <a:spcPts val="0"/>
              </a:spcBef>
              <a:buSzTx/>
              <a:buNone/>
              <a:defRPr sz="2400"/>
            </a:lvl1pPr>
          </a:lstStyle>
          <a:p>
            <a:pPr marL="0" indent="0" algn="ctr">
              <a:spcBef>
                <a:spcPts val="0"/>
              </a:spcBef>
              <a:buSzTx/>
              <a:buNone/>
              <a:defRPr sz="2400"/>
            </a:pPr>
            <a:endParaRPr/>
          </a:p>
        </p:txBody>
      </p:sp>
      <p:sp>
        <p:nvSpPr>
          <p:cNvPr id="56" name="Shape 56"/>
          <p:cNvSpPr>
            <a:spLocks noGrp="1"/>
          </p:cNvSpPr>
          <p:nvPr>
            <p:ph type="body" sz="quarter" idx="15"/>
          </p:nvPr>
        </p:nvSpPr>
        <p:spPr>
          <a:xfrm>
            <a:off x="669911" y="3996036"/>
            <a:ext cx="5204384" cy="1274195"/>
          </a:xfrm>
          <a:prstGeom prst="rect">
            <a:avLst/>
          </a:prstGeom>
        </p:spPr>
        <p:txBody>
          <a:bodyPr anchor="t">
            <a:spAutoFit/>
          </a:bodyPr>
          <a:lstStyle>
            <a:lvl1pPr marL="0" indent="0">
              <a:lnSpc>
                <a:spcPct val="120000"/>
              </a:lnSpc>
              <a:spcBef>
                <a:spcPts val="0"/>
              </a:spcBef>
              <a:buSzTx/>
              <a:buNone/>
              <a:defRPr b="1">
                <a:solidFill>
                  <a:srgbClr val="00AEEF"/>
                </a:solidFill>
                <a:latin typeface="Arial"/>
                <a:ea typeface="Arial"/>
                <a:cs typeface="Arial"/>
                <a:sym typeface="Arial"/>
              </a:defRPr>
            </a:lvl1pPr>
          </a:lstStyle>
          <a:p>
            <a:pPr marL="0" indent="0">
              <a:lnSpc>
                <a:spcPct val="120000"/>
              </a:lnSpc>
              <a:spcBef>
                <a:spcPts val="0"/>
              </a:spcBef>
              <a:buSzTx/>
              <a:buNone/>
              <a:defRPr>
                <a:solidFill>
                  <a:srgbClr val="00AEEF"/>
                </a:solidFill>
                <a:latin typeface="Arial"/>
                <a:ea typeface="Arial"/>
                <a:cs typeface="Arial"/>
                <a:sym typeface="Arial"/>
              </a:defRPr>
            </a:pPr>
            <a:r>
              <a:t>Presented by</a:t>
            </a:r>
          </a:p>
          <a:p>
            <a:pPr marL="0" indent="0">
              <a:lnSpc>
                <a:spcPct val="120000"/>
              </a:lnSpc>
              <a:spcBef>
                <a:spcPts val="0"/>
              </a:spcBef>
              <a:buSzTx/>
              <a:buNone/>
              <a:defRPr b="1">
                <a:solidFill>
                  <a:srgbClr val="00AEEF"/>
                </a:solidFill>
                <a:latin typeface="Arial"/>
                <a:ea typeface="Arial"/>
                <a:cs typeface="Arial"/>
                <a:sym typeface="Arial"/>
              </a:defRPr>
            </a:pPr>
            <a:r>
              <a:t>Julie Newman Ph.D</a:t>
            </a:r>
          </a:p>
        </p:txBody>
      </p:sp>
      <p:sp>
        <p:nvSpPr>
          <p:cNvPr id="57" name="Shape 57"/>
          <p:cNvSpPr>
            <a:spLocks noGrp="1"/>
          </p:cNvSpPr>
          <p:nvPr>
            <p:ph type="body" sz="quarter" idx="16"/>
          </p:nvPr>
        </p:nvSpPr>
        <p:spPr>
          <a:xfrm>
            <a:off x="642938" y="5027720"/>
            <a:ext cx="5040804" cy="1089529"/>
          </a:xfrm>
          <a:prstGeom prst="rect">
            <a:avLst/>
          </a:prstGeom>
        </p:spPr>
        <p:txBody>
          <a:bodyPr wrap="none" anchor="t">
            <a:spAutoFit/>
          </a:bodyPr>
          <a:lstStyle>
            <a:lvl1pPr marL="0" indent="0" defTabSz="321457">
              <a:lnSpc>
                <a:spcPct val="120000"/>
              </a:lnSpc>
              <a:spcBef>
                <a:spcPts val="2109"/>
              </a:spcBef>
              <a:buSzTx/>
              <a:buNone/>
              <a:defRPr sz="1800">
                <a:latin typeface="Arial"/>
                <a:ea typeface="Arial"/>
                <a:cs typeface="Arial"/>
                <a:sym typeface="Arial"/>
              </a:defRPr>
            </a:lvl1pPr>
          </a:lstStyle>
          <a:p>
            <a:pPr marL="0" indent="0" defTabSz="457200">
              <a:lnSpc>
                <a:spcPct val="120000"/>
              </a:lnSpc>
              <a:spcBef>
                <a:spcPts val="3000"/>
              </a:spcBef>
              <a:buSzTx/>
              <a:buNone/>
              <a:defRPr sz="1800">
                <a:latin typeface="Arial"/>
                <a:ea typeface="Arial"/>
                <a:cs typeface="Arial"/>
                <a:sym typeface="Arial"/>
              </a:defRPr>
            </a:pPr>
            <a:r>
              <a:t>Director, Office of Sustainability and Lecturer, </a:t>
            </a:r>
            <a:br/>
            <a:r>
              <a:t>MIT Department of Urban Studies and Planning</a:t>
            </a:r>
            <a:br/>
            <a:r>
              <a:t>Massachusetts Institute of Technology</a:t>
            </a:r>
          </a:p>
        </p:txBody>
      </p:sp>
      <p:sp>
        <p:nvSpPr>
          <p:cNvPr id="58" name="Shape 58"/>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3787305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8829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0EE00D-AF74-4DE5-8A90-E41DF9C286D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14387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79D338-22FF-4FDA-8126-72CB80507B1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174823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53432D-7CE9-459A-8769-970CDD2BDBF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495423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739128-15AB-47C4-BE7E-088BB34FF6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570916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C5B6EA-DB43-491A-8FD2-6AC73C2853B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63138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819EF-2E68-43D6-A3CF-D1DB9486C7F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268101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48D41F-C82A-4C88-AF97-03F167DB08E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403013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AE019E-1BEE-47F8-86E1-AEEB4566332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05754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8A880-D1CA-44D4-8E4F-84FF75CDCD0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992094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B33863-092D-452E-8948-2A456B32262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5032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70217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C5C5-C8EF-426E-805C-04F6D8B6F09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921781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1141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04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2100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6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0148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2640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702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4442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822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3480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025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853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5289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10/8/2017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8206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10/8/2017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2196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10/8/2017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1819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13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350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4489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9722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6358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6407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9151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544831-548C-4C43-8EBF-6D42E670058A}"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CE52CF-BFC7-4A20-9025-FB9495374C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4241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E76753-04BE-4E21-9276-31B877F12417}"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6356CE-A59D-47B7-AB85-E7801F3EA4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8442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2E604C-88B9-4F6F-8C33-6C899BD9CE54}"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FE55B1-85B1-4A09-9D6C-F72F3624E5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1634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4E2B4AF-F48A-4BB0-8EC5-80E417F9B74B}" type="datetimeFigureOut">
              <a:rPr lang="en-US">
                <a:solidFill>
                  <a:prstClr val="black">
                    <a:tint val="75000"/>
                  </a:prstClr>
                </a:solidFill>
              </a:rPr>
              <a:pPr>
                <a:defRPr/>
              </a:pPr>
              <a:t>10/8/2017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A6F869-1F8B-4D23-9898-97B72A8A55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1677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518B7AE-E4BC-4E14-A2A3-3D89F3545C7F}" type="datetimeFigureOut">
              <a:rPr lang="en-US">
                <a:solidFill>
                  <a:prstClr val="black">
                    <a:tint val="75000"/>
                  </a:prstClr>
                </a:solidFill>
              </a:rPr>
              <a:pPr>
                <a:defRPr/>
              </a:pPr>
              <a:t>10/8/2017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E033E3-9240-4A32-8A4F-5236314349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760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63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BD898F-197B-46F8-8ED0-DEB6AEC845A1}" type="datetimeFigureOut">
              <a:rPr lang="en-US">
                <a:solidFill>
                  <a:prstClr val="black">
                    <a:tint val="75000"/>
                  </a:prstClr>
                </a:solidFill>
              </a:rPr>
              <a:pPr>
                <a:defRPr/>
              </a:pPr>
              <a:t>10/8/2017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A2232-8287-4082-9D90-D67A4AA4D8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9958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652513-18AF-4773-8695-0B2EEDE20BF0}" type="datetimeFigureOut">
              <a:rPr lang="en-US">
                <a:solidFill>
                  <a:prstClr val="black">
                    <a:tint val="75000"/>
                  </a:prstClr>
                </a:solidFill>
              </a:rPr>
              <a:pPr>
                <a:defRPr/>
              </a:pPr>
              <a:t>10/8/2017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6C57D02-AA83-40B3-8EA9-79F7B6FBF1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8103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D58AF5-E919-42BF-A78C-E745DB2E1E51}" type="datetimeFigureOut">
              <a:rPr lang="en-US">
                <a:solidFill>
                  <a:prstClr val="black">
                    <a:tint val="75000"/>
                  </a:prstClr>
                </a:solidFill>
              </a:rPr>
              <a:pPr>
                <a:defRPr/>
              </a:pPr>
              <a:t>10/8/2017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86EF60-FEB5-4358-A6C7-74E06A7E6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6853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42BED0-CE82-454F-A8C3-9352E5E2F821}" type="datetimeFigureOut">
              <a:rPr lang="en-US">
                <a:solidFill>
                  <a:prstClr val="black">
                    <a:tint val="75000"/>
                  </a:prstClr>
                </a:solidFill>
              </a:rPr>
              <a:pPr>
                <a:defRPr/>
              </a:pPr>
              <a:t>10/8/2017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35FAE3-A581-4149-97B5-D058D5D416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8446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13763C-EA35-439D-AD10-6773E91E264C}"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E6495-8BFB-4153-AED0-6E52BBB837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339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6055A7-1592-4784-B2F0-5E175E027D5C}"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02ACD9-7138-42E9-A33C-1CA5CB4B9E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9455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6321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5532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699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80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094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024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648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422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036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764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743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085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974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193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1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890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E00D-AF74-4DE5-8A90-E41DF9C28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49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9D338-22FF-4FDA-8126-72CB80507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99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3432D-7CE9-459A-8769-970CDD2BDB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203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739128-15AB-47C4-BE7E-088BB34FF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190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C5B6EA-DB43-491A-8FD2-6AC73C285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665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E819EF-2E68-43D6-A3CF-D1DB9486C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2972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48D41F-C82A-4C88-AF97-03F167DB08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556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E019E-1BEE-47F8-86E1-AEEB456633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26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48A880-D1CA-44D4-8E4F-84FF75CDC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114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B33863-092D-452E-8948-2A456B322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9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0944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6C5C5-C8EF-426E-805C-04F6D8B6F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003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026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835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042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00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005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681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4270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21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95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9931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741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339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1910286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709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412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6054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6121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2424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9451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12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142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4179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599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6467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25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9541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631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7642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0460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7897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85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9560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3511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05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210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2632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61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344709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2388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5372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6445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37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tif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178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2FE4570-2E7C-6649-932C-446D74A94766}" type="datetimeFigureOut">
              <a:rPr lang="en-US" smtClean="0">
                <a:solidFill>
                  <a:prstClr val="black">
                    <a:tint val="75000"/>
                  </a:prstClr>
                </a:solidFill>
              </a:rPr>
              <a:pPr defTabSz="457200"/>
              <a:t>10/8/2017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E1D2B15-31C3-424A-9F5E-7F768991E90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56436178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804B-2CD5-4547-8FD0-F6FCEC6CFCD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714475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97228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84801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5062CD2-B6B3-4E15-BBAC-E24493B51961}" type="datetimeFigureOut">
              <a:rPr lang="en-US">
                <a:solidFill>
                  <a:prstClr val="black">
                    <a:tint val="75000"/>
                  </a:prstClr>
                </a:solidFill>
              </a:rPr>
              <a:pPr>
                <a:defRPr/>
              </a:pPr>
              <a:t>10/8/2017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E284F0-E76D-4C8B-843E-78A171735F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19024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17787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FDD804B-2CD5-4547-8FD0-F6FCEC6CFCDB}" type="slidenum">
              <a:rPr lang="en-US">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spTree>
    <p:extLst>
      <p:ext uri="{BB962C8B-B14F-4D97-AF65-F5344CB8AC3E}">
        <p14:creationId xmlns:p14="http://schemas.microsoft.com/office/powerpoint/2010/main" val="28887889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10/8/2017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189968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70653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solidFill>
                  <a:prstClr val="black">
                    <a:tint val="75000"/>
                  </a:prstClr>
                </a:solidFill>
              </a:rPr>
              <a:pPr/>
              <a:t>10/8/2017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62744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cs typeface="Arial" charset="0"/>
              </a:rPr>
              <a:pPr/>
              <a:t>10/8/2017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99958805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tiff"/><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tiff"/><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tiff"/><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ftp://texmex.mit.edu/pub/emanuel/PAPERS/Emanuel_Sobel_2013.pdf" TargetMode="External"/><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6.xml"/></Relationships>
</file>

<file path=ppt/slides/_rels/slide69.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14.xml"/><Relationship Id="rId7" Type="http://schemas.openxmlformats.org/officeDocument/2006/relationships/oleObject" Target="../embeddings/oleObject3.bin"/><Relationship Id="rId2" Type="http://schemas.openxmlformats.org/officeDocument/2006/relationships/slideLayout" Target="../slideLayouts/slideLayout39.xml"/><Relationship Id="rId1" Type="http://schemas.openxmlformats.org/officeDocument/2006/relationships/vmlDrawing" Target="../drawings/vmlDrawing2.vml"/><Relationship Id="rId6" Type="http://schemas.openxmlformats.org/officeDocument/2006/relationships/image" Target="../media/image66.wmf"/><Relationship Id="rId5" Type="http://schemas.openxmlformats.org/officeDocument/2006/relationships/oleObject" Target="../embeddings/oleObject2.bin"/><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rmAutofit/>
          </a:bodyPr>
          <a:lstStyle/>
          <a:p>
            <a:pPr algn="r"/>
            <a:r>
              <a:rPr lang="en-US" b="1" dirty="0">
                <a:solidFill>
                  <a:srgbClr val="FFFF00"/>
                </a:solidFill>
                <a:effectLst>
                  <a:outerShdw blurRad="38100" dist="38100" dir="2700000" algn="tl">
                    <a:srgbClr val="000000">
                      <a:alpha val="43137"/>
                    </a:srgbClr>
                  </a:outerShdw>
                </a:effectLst>
              </a:rPr>
              <a:t>The Storm Next Time:</a:t>
            </a:r>
            <a:br>
              <a:rPr lang="en-US" b="1" dirty="0">
                <a:solidFill>
                  <a:srgbClr val="FFFF00"/>
                </a:solidFill>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Hurricanes and Climate Change</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i="1" dirty="0" smtClean="0">
                <a:solidFill>
                  <a:srgbClr val="0033CC"/>
                </a:solidFill>
                <a:latin typeface="Arial" pitchFamily="34" charset="0"/>
                <a:cs typeface="Arial" pitchFamily="34" charset="0"/>
              </a:rPr>
              <a:t>Kerry Emanuel</a:t>
            </a:r>
          </a:p>
          <a:p>
            <a:pPr marL="0" indent="0">
              <a:lnSpc>
                <a:spcPct val="90000"/>
              </a:lnSpc>
              <a:buFontTx/>
              <a:buNone/>
            </a:pPr>
            <a:r>
              <a:rPr lang="en-US" b="1" dirty="0" smtClean="0">
                <a:solidFill>
                  <a:srgbClr val="0033CC"/>
                </a:solidFill>
                <a:latin typeface="Arial" pitchFamily="34" charset="0"/>
                <a:cs typeface="Arial" pitchFamily="34" charset="0"/>
              </a:rPr>
              <a:t>EAPS and Lorenz Center, MIT</a:t>
            </a:r>
          </a:p>
        </p:txBody>
      </p:sp>
    </p:spTree>
    <p:extLst>
      <p:ext uri="{BB962C8B-B14F-4D97-AF65-F5344CB8AC3E}">
        <p14:creationId xmlns:p14="http://schemas.microsoft.com/office/powerpoint/2010/main" val="119836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4176" y="170537"/>
            <a:ext cx="7675594" cy="5971470"/>
          </a:xfrm>
          <a:prstGeom prst="rect">
            <a:avLst/>
          </a:prstGeom>
        </p:spPr>
      </p:pic>
      <p:sp>
        <p:nvSpPr>
          <p:cNvPr id="3" name="TextBox 2"/>
          <p:cNvSpPr txBox="1"/>
          <p:nvPr/>
        </p:nvSpPr>
        <p:spPr>
          <a:xfrm>
            <a:off x="293298" y="6142007"/>
            <a:ext cx="5210355" cy="646331"/>
          </a:xfrm>
          <a:prstGeom prst="rect">
            <a:avLst/>
          </a:prstGeom>
          <a:noFill/>
        </p:spPr>
        <p:txBody>
          <a:bodyPr wrap="square" rtlCol="0">
            <a:spAutoFit/>
          </a:bodyPr>
          <a:lstStyle/>
          <a:p>
            <a:r>
              <a:rPr lang="en-US" dirty="0" smtClean="0"/>
              <a:t>Note: Instrument not yet calibrated for V &gt; 35 m/s …readings above capped at that value. </a:t>
            </a:r>
            <a:endParaRPr lang="en-US" dirty="0"/>
          </a:p>
        </p:txBody>
      </p:sp>
      <p:sp>
        <p:nvSpPr>
          <p:cNvPr id="4" name="TextBox 3"/>
          <p:cNvSpPr txBox="1"/>
          <p:nvPr/>
        </p:nvSpPr>
        <p:spPr>
          <a:xfrm>
            <a:off x="5727939" y="6398025"/>
            <a:ext cx="3312544" cy="338554"/>
          </a:xfrm>
          <a:prstGeom prst="rect">
            <a:avLst/>
          </a:prstGeom>
          <a:noFill/>
        </p:spPr>
        <p:txBody>
          <a:bodyPr wrap="square" rtlCol="0">
            <a:spAutoFit/>
          </a:bodyPr>
          <a:lstStyle/>
          <a:p>
            <a:r>
              <a:rPr lang="en-US" sz="1600" dirty="0" smtClean="0">
                <a:solidFill>
                  <a:srgbClr val="0000FF"/>
                </a:solidFill>
              </a:rPr>
              <a:t>Courtesy Chris </a:t>
            </a:r>
            <a:r>
              <a:rPr lang="en-US" sz="1600" dirty="0" err="1" smtClean="0">
                <a:solidFill>
                  <a:srgbClr val="0000FF"/>
                </a:solidFill>
              </a:rPr>
              <a:t>Ruf</a:t>
            </a:r>
            <a:r>
              <a:rPr lang="en-US" sz="1600" dirty="0" smtClean="0">
                <a:solidFill>
                  <a:srgbClr val="0000FF"/>
                </a:solidFill>
              </a:rPr>
              <a:t>, U. Michigan</a:t>
            </a:r>
            <a:endParaRPr lang="en-US" sz="1600" dirty="0">
              <a:solidFill>
                <a:srgbClr val="0000FF"/>
              </a:solidFill>
            </a:endParaRPr>
          </a:p>
        </p:txBody>
      </p:sp>
    </p:spTree>
    <p:extLst>
      <p:ext uri="{BB962C8B-B14F-4D97-AF65-F5344CB8AC3E}">
        <p14:creationId xmlns:p14="http://schemas.microsoft.com/office/powerpoint/2010/main" val="3643032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fontAlgn="base" hangingPunct="0">
              <a:spcBef>
                <a:spcPct val="0"/>
              </a:spcBef>
              <a:spcAft>
                <a:spcPct val="0"/>
              </a:spcAft>
            </a:pPr>
            <a:r>
              <a:rPr lang="en-US" sz="1300" b="1">
                <a:solidFill>
                  <a:prstClr val="black"/>
                </a:solidFill>
                <a:latin typeface="Arial" charset="0"/>
                <a:cs typeface="Arial" charset="0"/>
              </a:rPr>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fontAlgn="base" hangingPunct="0">
              <a:spcBef>
                <a:spcPct val="0"/>
              </a:spcBef>
              <a:spcAft>
                <a:spcPct val="0"/>
              </a:spcAft>
            </a:pPr>
            <a:r>
              <a:rPr lang="en-US" sz="1300" b="1">
                <a:solidFill>
                  <a:prstClr val="black"/>
                </a:solidFill>
                <a:latin typeface="Arial" charset="0"/>
                <a:cs typeface="Arial" charset="0"/>
              </a:rPr>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400" b="1">
                <a:solidFill>
                  <a:prstClr val="black"/>
                </a:solidFill>
                <a:latin typeface="Arial" charset="0"/>
                <a:cs typeface="Arial" charset="0"/>
              </a:rPr>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400" b="1">
                <a:solidFill>
                  <a:prstClr val="black"/>
                </a:solidFill>
                <a:latin typeface="Arial" charset="0"/>
                <a:cs typeface="Arial" charset="0"/>
              </a:rPr>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b="1" dirty="0">
                <a:solidFill>
                  <a:schemeClr val="accent6">
                    <a:lumMod val="75000"/>
                  </a:schemeClr>
                </a:solidFill>
                <a:latin typeface="Arial" charset="0"/>
                <a:cs typeface="Arial" charset="0"/>
              </a:rPr>
              <a:t>Paleotempestology</a:t>
            </a:r>
          </a:p>
        </p:txBody>
      </p:sp>
    </p:spTree>
    <p:extLst>
      <p:ext uri="{BB962C8B-B14F-4D97-AF65-F5344CB8AC3E}">
        <p14:creationId xmlns:p14="http://schemas.microsoft.com/office/powerpoint/2010/main" val="918520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648" y="282667"/>
            <a:ext cx="7253302" cy="5885219"/>
          </a:xfrm>
          <a:prstGeom prst="rect">
            <a:avLst/>
          </a:prstGeom>
        </p:spPr>
      </p:pic>
      <p:sp>
        <p:nvSpPr>
          <p:cNvPr id="6" name="Rectangle 5"/>
          <p:cNvSpPr/>
          <p:nvPr/>
        </p:nvSpPr>
        <p:spPr>
          <a:xfrm>
            <a:off x="4249102" y="6360573"/>
            <a:ext cx="4911281" cy="307777"/>
          </a:xfrm>
          <a:prstGeom prst="rect">
            <a:avLst/>
          </a:prstGeom>
        </p:spPr>
        <p:txBody>
          <a:bodyPr wrap="none">
            <a:spAutoFit/>
          </a:bodyPr>
          <a:lstStyle/>
          <a:p>
            <a:r>
              <a:rPr lang="en-US" sz="1400" dirty="0">
                <a:solidFill>
                  <a:srgbClr val="0000FF"/>
                </a:solidFill>
                <a:latin typeface="Tahoma" panose="020B0604030504040204" pitchFamily="34" charset="0"/>
              </a:rPr>
              <a:t>Jeffrey P. </a:t>
            </a:r>
            <a:r>
              <a:rPr lang="en-US" sz="1400" dirty="0" smtClean="0">
                <a:solidFill>
                  <a:srgbClr val="0000FF"/>
                </a:solidFill>
                <a:latin typeface="Tahoma" panose="020B0604030504040204" pitchFamily="34" charset="0"/>
              </a:rPr>
              <a:t>Donnelly and Jonathan D. Woodruff, </a:t>
            </a:r>
            <a:r>
              <a:rPr lang="en-US" sz="1400" i="1" dirty="0" smtClean="0">
                <a:solidFill>
                  <a:srgbClr val="0000FF"/>
                </a:solidFill>
                <a:latin typeface="Tahoma" panose="020B0604030504040204" pitchFamily="34" charset="0"/>
              </a:rPr>
              <a:t>Nature</a:t>
            </a:r>
            <a:r>
              <a:rPr lang="en-US" sz="1400" dirty="0" smtClean="0">
                <a:solidFill>
                  <a:srgbClr val="0000FF"/>
                </a:solidFill>
                <a:latin typeface="Tahoma" panose="020B0604030504040204" pitchFamily="34" charset="0"/>
              </a:rPr>
              <a:t>, 2007</a:t>
            </a:r>
            <a:endParaRPr lang="en-US" sz="1400" baseline="30000" dirty="0">
              <a:solidFill>
                <a:srgbClr val="0000FF"/>
              </a:solidFill>
              <a:latin typeface="HGPHeiseiKakugothictaiW5" panose="020B0600000000000000" pitchFamily="50" charset="-128"/>
            </a:endParaRPr>
          </a:p>
        </p:txBody>
      </p:sp>
    </p:spTree>
    <p:extLst>
      <p:ext uri="{BB962C8B-B14F-4D97-AF65-F5344CB8AC3E}">
        <p14:creationId xmlns:p14="http://schemas.microsoft.com/office/powerpoint/2010/main" val="1114853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1080323" name="Text Box 3"/>
          <p:cNvSpPr txBox="1">
            <a:spLocks noChangeArrowheads="1"/>
          </p:cNvSpPr>
          <p:nvPr/>
        </p:nvSpPr>
        <p:spPr bwMode="auto">
          <a:xfrm>
            <a:off x="782129" y="168215"/>
            <a:ext cx="7853432" cy="707886"/>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sz="4000" dirty="0" smtClean="0">
                <a:solidFill>
                  <a:srgbClr val="0033CC"/>
                </a:solidFill>
                <a:effectLst>
                  <a:outerShdw blurRad="38100" dist="38100" dir="2700000" algn="tl">
                    <a:srgbClr val="C0C0C0"/>
                  </a:outerShdw>
                </a:effectLst>
                <a:latin typeface="Arial" pitchFamily="34" charset="0"/>
                <a:cs typeface="Arial" pitchFamily="34" charset="0"/>
              </a:rPr>
              <a:t>Basic Physics: Energy </a:t>
            </a:r>
            <a:r>
              <a:rPr lang="en-US" sz="4000" dirty="0">
                <a:solidFill>
                  <a:srgbClr val="0033CC"/>
                </a:solidFill>
                <a:effectLst>
                  <a:outerShdw blurRad="38100" dist="38100" dir="2700000" algn="tl">
                    <a:srgbClr val="C0C0C0"/>
                  </a:outerShdw>
                </a:effectLst>
                <a:latin typeface="Arial" pitchFamily="34" charset="0"/>
                <a:cs typeface="Arial" pitchFamily="34" charset="0"/>
              </a:rPr>
              <a:t>Production</a:t>
            </a:r>
          </a:p>
        </p:txBody>
      </p:sp>
    </p:spTree>
    <p:extLst>
      <p:ext uri="{BB962C8B-B14F-4D97-AF65-F5344CB8AC3E}">
        <p14:creationId xmlns:p14="http://schemas.microsoft.com/office/powerpoint/2010/main" val="2897877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Theoretical Steady-State Maximum Hurricane Wind Speed:</a:t>
            </a:r>
          </a:p>
        </p:txBody>
      </p:sp>
      <p:sp>
        <p:nvSpPr>
          <p:cNvPr id="4100" name="Text Box 4"/>
          <p:cNvSpPr txBox="1">
            <a:spLocks noChangeArrowheads="1"/>
          </p:cNvSpPr>
          <p:nvPr/>
        </p:nvSpPr>
        <p:spPr bwMode="auto">
          <a:xfrm>
            <a:off x="5867399" y="4495800"/>
            <a:ext cx="2344947" cy="923330"/>
          </a:xfrm>
          <a:prstGeom prst="rect">
            <a:avLst/>
          </a:prstGeom>
          <a:noFill/>
          <a:ln w="9525">
            <a:noFill/>
            <a:miter lim="800000"/>
            <a:headEnd/>
            <a:tailEnd/>
          </a:ln>
        </p:spPr>
        <p:txBody>
          <a:bodyPr wrap="square">
            <a:spAutoFit/>
          </a:bodyPr>
          <a:lstStyle/>
          <a:p>
            <a:pPr fontAlgn="base">
              <a:spcBef>
                <a:spcPct val="50000"/>
              </a:spcBef>
              <a:spcAft>
                <a:spcPct val="0"/>
              </a:spcAft>
            </a:pPr>
            <a:r>
              <a:rPr lang="en-US" b="1" dirty="0">
                <a:solidFill>
                  <a:srgbClr val="00B050"/>
                </a:solidFill>
                <a:latin typeface="Arial" charset="0"/>
                <a:cs typeface="Arial" charset="0"/>
              </a:rPr>
              <a:t>Air-sea enthalpy </a:t>
            </a:r>
            <a:r>
              <a:rPr lang="en-US" b="1" dirty="0" smtClean="0">
                <a:solidFill>
                  <a:srgbClr val="00B050"/>
                </a:solidFill>
                <a:latin typeface="Arial" charset="0"/>
                <a:cs typeface="Arial" charset="0"/>
              </a:rPr>
              <a:t>disequilibrium of moist static energy</a:t>
            </a:r>
            <a:endParaRPr lang="en-US" b="1" dirty="0">
              <a:solidFill>
                <a:srgbClr val="00B050"/>
              </a:solidFill>
              <a:latin typeface="Arial" charset="0"/>
              <a:cs typeface="Arial" charset="0"/>
            </a:endParaRP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graphicFrame>
        <p:nvGraphicFramePr>
          <p:cNvPr id="4" name="Object 3"/>
          <p:cNvGraphicFramePr>
            <a:graphicFrameLocks noChangeAspect="1"/>
          </p:cNvGraphicFramePr>
          <p:nvPr>
            <p:extLst/>
          </p:nvPr>
        </p:nvGraphicFramePr>
        <p:xfrm>
          <a:off x="2098675" y="2547938"/>
          <a:ext cx="5097463" cy="1555750"/>
        </p:xfrm>
        <a:graphic>
          <a:graphicData uri="http://schemas.openxmlformats.org/presentationml/2006/ole">
            <mc:AlternateContent xmlns:mc="http://schemas.openxmlformats.org/markup-compatibility/2006">
              <mc:Choice xmlns:v="urn:schemas-microsoft-com:vml" Requires="v">
                <p:oleObj spid="_x0000_s1069" name="Equation" r:id="rId4" imgW="1663560" imgH="507960" progId="Equation.DSMT4">
                  <p:embed/>
                </p:oleObj>
              </mc:Choice>
              <mc:Fallback>
                <p:oleObj name="Equation" r:id="rId4" imgW="1663560" imgH="507960" progId="Equation.DSMT4">
                  <p:embed/>
                  <p:pic>
                    <p:nvPicPr>
                      <p:cNvPr id="0" name=""/>
                      <p:cNvPicPr/>
                      <p:nvPr/>
                    </p:nvPicPr>
                    <p:blipFill>
                      <a:blip r:embed="rId5"/>
                      <a:stretch>
                        <a:fillRect/>
                      </a:stretch>
                    </p:blipFill>
                    <p:spPr>
                      <a:xfrm>
                        <a:off x="2098675" y="2547938"/>
                        <a:ext cx="5097463" cy="1555750"/>
                      </a:xfrm>
                      <a:prstGeom prst="rect">
                        <a:avLst/>
                      </a:prstGeom>
                    </p:spPr>
                  </p:pic>
                </p:oleObj>
              </mc:Fallback>
            </mc:AlternateContent>
          </a:graphicData>
        </a:graphic>
      </p:graphicFrame>
      <p:cxnSp>
        <p:nvCxnSpPr>
          <p:cNvPr id="7" name="Straight Arrow Connector 6"/>
          <p:cNvCxnSpPr/>
          <p:nvPr/>
        </p:nvCxnSpPr>
        <p:spPr>
          <a:xfrm flipH="1" flipV="1">
            <a:off x="6599208" y="3631721"/>
            <a:ext cx="296892" cy="7246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5"/>
          <p:cNvSpPr txBox="1">
            <a:spLocks noChangeArrowheads="1"/>
          </p:cNvSpPr>
          <p:nvPr/>
        </p:nvSpPr>
        <p:spPr bwMode="auto">
          <a:xfrm>
            <a:off x="5761008" y="1710532"/>
            <a:ext cx="1968530" cy="923330"/>
          </a:xfrm>
          <a:prstGeom prst="rect">
            <a:avLst/>
          </a:prstGeom>
          <a:noFill/>
          <a:ln w="9525">
            <a:noFill/>
            <a:miter lim="800000"/>
            <a:headEnd/>
            <a:tailEnd/>
          </a:ln>
        </p:spPr>
        <p:txBody>
          <a:bodyPr wrap="square">
            <a:spAutoFit/>
          </a:bodyPr>
          <a:lstStyle/>
          <a:p>
            <a:pPr fontAlgn="base">
              <a:spcBef>
                <a:spcPct val="50000"/>
              </a:spcBef>
              <a:spcAft>
                <a:spcPct val="0"/>
              </a:spcAft>
            </a:pPr>
            <a:r>
              <a:rPr lang="en-US" b="1" dirty="0" smtClean="0">
                <a:solidFill>
                  <a:srgbClr val="00B050"/>
                </a:solidFill>
                <a:latin typeface="Arial" charset="0"/>
                <a:cs typeface="Arial" charset="0"/>
              </a:rPr>
              <a:t>Saturation static energy of sea surface</a:t>
            </a:r>
            <a:endParaRPr lang="en-US" b="1" dirty="0">
              <a:solidFill>
                <a:srgbClr val="00B050"/>
              </a:solidFill>
              <a:latin typeface="Arial" charset="0"/>
              <a:cs typeface="Arial" charset="0"/>
            </a:endParaRPr>
          </a:p>
        </p:txBody>
      </p:sp>
      <p:cxnSp>
        <p:nvCxnSpPr>
          <p:cNvPr id="3" name="Straight Arrow Connector 2"/>
          <p:cNvCxnSpPr/>
          <p:nvPr/>
        </p:nvCxnSpPr>
        <p:spPr>
          <a:xfrm flipH="1">
            <a:off x="6038491" y="2633862"/>
            <a:ext cx="189781" cy="350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5"/>
          <p:cNvSpPr txBox="1">
            <a:spLocks noChangeArrowheads="1"/>
          </p:cNvSpPr>
          <p:nvPr/>
        </p:nvSpPr>
        <p:spPr bwMode="auto">
          <a:xfrm>
            <a:off x="7331016" y="2514600"/>
            <a:ext cx="1968530" cy="923330"/>
          </a:xfrm>
          <a:prstGeom prst="rect">
            <a:avLst/>
          </a:prstGeom>
          <a:noFill/>
          <a:ln w="9525">
            <a:noFill/>
            <a:miter lim="800000"/>
            <a:headEnd/>
            <a:tailEnd/>
          </a:ln>
        </p:spPr>
        <p:txBody>
          <a:bodyPr wrap="square">
            <a:spAutoFit/>
          </a:bodyPr>
          <a:lstStyle/>
          <a:p>
            <a:pPr fontAlgn="base">
              <a:spcBef>
                <a:spcPct val="50000"/>
              </a:spcBef>
              <a:spcAft>
                <a:spcPct val="0"/>
              </a:spcAft>
            </a:pPr>
            <a:r>
              <a:rPr lang="en-US" b="1" dirty="0" smtClean="0">
                <a:solidFill>
                  <a:srgbClr val="00B050"/>
                </a:solidFill>
                <a:latin typeface="Arial" charset="0"/>
                <a:cs typeface="Arial" charset="0"/>
              </a:rPr>
              <a:t>Saturation static energy of troposphere</a:t>
            </a:r>
            <a:endParaRPr lang="en-US" b="1" dirty="0">
              <a:solidFill>
                <a:srgbClr val="00B050"/>
              </a:solidFill>
              <a:latin typeface="Arial" charset="0"/>
              <a:cs typeface="Arial" charset="0"/>
            </a:endParaRPr>
          </a:p>
        </p:txBody>
      </p:sp>
      <p:cxnSp>
        <p:nvCxnSpPr>
          <p:cNvPr id="6" name="Straight Arrow Connector 5"/>
          <p:cNvCxnSpPr/>
          <p:nvPr/>
        </p:nvCxnSpPr>
        <p:spPr>
          <a:xfrm flipH="1">
            <a:off x="6896100" y="2667000"/>
            <a:ext cx="434916" cy="559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60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4102" grpId="0"/>
      <p:bldP spid="4103" grpId="0" animBg="1"/>
      <p:bldP spid="4104" grpId="0" animBg="1"/>
      <p:bldP spid="4105" grpId="0"/>
      <p:bldP spid="4106" grpId="0" animBg="1"/>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fontAlgn="base">
              <a:spcBef>
                <a:spcPct val="0"/>
              </a:spcBef>
              <a:spcAft>
                <a:spcPct val="0"/>
              </a:spcAft>
              <a:defRPr/>
            </a:pPr>
            <a:r>
              <a:rPr lang="en-US" sz="2800" dirty="0">
                <a:solidFill>
                  <a:srgbClr val="0033CC"/>
                </a:solidFill>
                <a:effectLst>
                  <a:outerShdw blurRad="38100" dist="38100" dir="2700000" algn="tl">
                    <a:srgbClr val="000000">
                      <a:alpha val="43137"/>
                    </a:srgbClr>
                  </a:outerShdw>
                </a:effectLst>
                <a:latin typeface="Arial" charset="0"/>
                <a:cs typeface="Arial" charset="0"/>
              </a:rPr>
              <a:t>Annual Maximum Potential Intensity (m/s)</a:t>
            </a:r>
          </a:p>
        </p:txBody>
      </p:sp>
    </p:spTree>
    <p:extLst>
      <p:ext uri="{BB962C8B-B14F-4D97-AF65-F5344CB8AC3E}">
        <p14:creationId xmlns:p14="http://schemas.microsoft.com/office/powerpoint/2010/main" val="3576997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09" y="755064"/>
            <a:ext cx="7891288" cy="5934468"/>
          </a:xfrm>
          <a:prstGeom prst="rect">
            <a:avLst/>
          </a:prstGeom>
        </p:spPr>
      </p:pic>
      <p:sp>
        <p:nvSpPr>
          <p:cNvPr id="3" name="TextBox 2"/>
          <p:cNvSpPr txBox="1"/>
          <p:nvPr/>
        </p:nvSpPr>
        <p:spPr>
          <a:xfrm>
            <a:off x="809197" y="215661"/>
            <a:ext cx="7560112" cy="461665"/>
          </a:xfrm>
          <a:prstGeom prst="rect">
            <a:avLst/>
          </a:prstGeom>
          <a:noFill/>
        </p:spPr>
        <p:txBody>
          <a:bodyPr wrap="square" rtlCol="0">
            <a:spAutoFit/>
          </a:bodyPr>
          <a:lstStyle/>
          <a:p>
            <a:pPr algn="ctr"/>
            <a:r>
              <a:rPr lang="en-US" sz="2400" dirty="0" smtClean="0">
                <a:solidFill>
                  <a:srgbClr val="0000FF"/>
                </a:solidFill>
              </a:rPr>
              <a:t>Potential Intensity and CO</a:t>
            </a:r>
            <a:r>
              <a:rPr lang="en-US" sz="2400" baseline="-25000" dirty="0" smtClean="0">
                <a:solidFill>
                  <a:srgbClr val="0000FF"/>
                </a:solidFill>
              </a:rPr>
              <a:t>2</a:t>
            </a:r>
            <a:endParaRPr lang="en-US" sz="2400" baseline="-25000" dirty="0">
              <a:solidFill>
                <a:srgbClr val="0000FF"/>
              </a:solidFill>
            </a:endParaRPr>
          </a:p>
        </p:txBody>
      </p:sp>
    </p:spTree>
    <p:extLst>
      <p:ext uri="{BB962C8B-B14F-4D97-AF65-F5344CB8AC3E}">
        <p14:creationId xmlns:p14="http://schemas.microsoft.com/office/powerpoint/2010/main" val="177840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324" y="319177"/>
            <a:ext cx="793177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Trends in Thermodynamic Potential for Hurricanes, 1980-2010</a:t>
            </a:r>
          </a:p>
          <a:p>
            <a:pPr algn="ctr"/>
            <a:r>
              <a:rPr lang="en-US" sz="2000" dirty="0" smtClean="0">
                <a:solidFill>
                  <a:srgbClr val="0000FF"/>
                </a:solidFill>
                <a:latin typeface="Arial" panose="020B0604020202020204" pitchFamily="34" charset="0"/>
                <a:cs typeface="Arial" panose="020B0604020202020204" pitchFamily="34" charset="0"/>
              </a:rPr>
              <a:t>(NCAR/NCEP Reanalysis)</a:t>
            </a:r>
          </a:p>
        </p:txBody>
      </p:sp>
      <p:sp>
        <p:nvSpPr>
          <p:cNvPr id="5" name="TextBox 4"/>
          <p:cNvSpPr txBox="1"/>
          <p:nvPr/>
        </p:nvSpPr>
        <p:spPr>
          <a:xfrm>
            <a:off x="7332740" y="1445356"/>
            <a:ext cx="1724708" cy="369332"/>
          </a:xfrm>
          <a:prstGeom prst="rect">
            <a:avLst/>
          </a:prstGeom>
          <a:noFill/>
        </p:spPr>
        <p:txBody>
          <a:bodyPr wrap="square" rtlCol="0">
            <a:spAutoFit/>
          </a:bodyPr>
          <a:lstStyle/>
          <a:p>
            <a:r>
              <a:rPr lang="en-US" dirty="0">
                <a:solidFill>
                  <a:prstClr val="black"/>
                </a:solidFill>
                <a:cs typeface="Arial" charset="0"/>
              </a:rPr>
              <a:t>m</a:t>
            </a:r>
            <a:r>
              <a:rPr lang="en-US" dirty="0" smtClean="0">
                <a:solidFill>
                  <a:prstClr val="black"/>
                </a:solidFill>
                <a:cs typeface="Arial" charset="0"/>
              </a:rPr>
              <a:t>s</a:t>
            </a:r>
            <a:r>
              <a:rPr lang="en-US" baseline="30000" dirty="0" smtClean="0">
                <a:solidFill>
                  <a:prstClr val="black"/>
                </a:solidFill>
                <a:cs typeface="Arial" charset="0"/>
              </a:rPr>
              <a:t>-1</a:t>
            </a:r>
            <a:r>
              <a:rPr lang="en-US" dirty="0" smtClean="0">
                <a:solidFill>
                  <a:prstClr val="black"/>
                </a:solidFill>
                <a:cs typeface="Arial" charset="0"/>
              </a:rPr>
              <a:t>decade</a:t>
            </a:r>
            <a:r>
              <a:rPr lang="en-US" baseline="30000" dirty="0" smtClean="0">
                <a:solidFill>
                  <a:prstClr val="black"/>
                </a:solidFill>
                <a:cs typeface="Arial" charset="0"/>
              </a:rPr>
              <a:t>-1</a:t>
            </a:r>
            <a:endParaRPr lang="en-US" baseline="30000" dirty="0">
              <a:solidFill>
                <a:prstClr val="black"/>
              </a:solidFill>
              <a:cs typeface="Arial"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814" t="19381" r="7327" b="20710"/>
          <a:stretch/>
        </p:blipFill>
        <p:spPr>
          <a:xfrm>
            <a:off x="263324" y="1794039"/>
            <a:ext cx="8537702" cy="4343743"/>
          </a:xfrm>
          <a:prstGeom prst="rect">
            <a:avLst/>
          </a:prstGeom>
        </p:spPr>
      </p:pic>
    </p:spTree>
    <p:extLst>
      <p:ext uri="{BB962C8B-B14F-4D97-AF65-F5344CB8AC3E}">
        <p14:creationId xmlns:p14="http://schemas.microsoft.com/office/powerpoint/2010/main" val="1359828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86411"/>
          </a:xfrm>
        </p:spPr>
        <p:txBody>
          <a:bodyPr/>
          <a:lstStyle/>
          <a:p>
            <a:r>
              <a:rPr lang="en-US" sz="2800" dirty="0" smtClean="0">
                <a:solidFill>
                  <a:srgbClr val="0000FF"/>
                </a:solidFill>
              </a:rPr>
              <a:t>Projected Trend Over 21</a:t>
            </a:r>
            <a:r>
              <a:rPr lang="en-US" sz="2800" baseline="30000" dirty="0" smtClean="0">
                <a:solidFill>
                  <a:srgbClr val="0000FF"/>
                </a:solidFill>
              </a:rPr>
              <a:t>st</a:t>
            </a:r>
            <a:r>
              <a:rPr lang="en-US" sz="2800" dirty="0" smtClean="0">
                <a:solidFill>
                  <a:srgbClr val="0000FF"/>
                </a:solidFill>
              </a:rPr>
              <a:t> Century: GFDL model under RCP 8.5 </a:t>
            </a:r>
            <a:endParaRPr lang="en-US" sz="2800" dirty="0">
              <a:solidFill>
                <a:srgbClr val="0000FF"/>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3" t="17340" r="6501" b="20881"/>
          <a:stretch/>
        </p:blipFill>
        <p:spPr>
          <a:xfrm>
            <a:off x="402194" y="1531620"/>
            <a:ext cx="8284606" cy="4511040"/>
          </a:xfrm>
          <a:prstGeom prst="rect">
            <a:avLst/>
          </a:prstGeom>
        </p:spPr>
      </p:pic>
      <p:sp>
        <p:nvSpPr>
          <p:cNvPr id="5" name="TextBox 4"/>
          <p:cNvSpPr txBox="1"/>
          <p:nvPr/>
        </p:nvSpPr>
        <p:spPr>
          <a:xfrm>
            <a:off x="7264016" y="1531620"/>
            <a:ext cx="1724708" cy="369332"/>
          </a:xfrm>
          <a:prstGeom prst="rect">
            <a:avLst/>
          </a:prstGeom>
          <a:noFill/>
        </p:spPr>
        <p:txBody>
          <a:bodyPr wrap="square" rtlCol="0">
            <a:spAutoFit/>
          </a:bodyPr>
          <a:lstStyle/>
          <a:p>
            <a:r>
              <a:rPr lang="en-US" dirty="0">
                <a:solidFill>
                  <a:srgbClr val="000000"/>
                </a:solidFill>
                <a:cs typeface="Arial" charset="0"/>
              </a:rPr>
              <a:t>m</a:t>
            </a:r>
            <a:r>
              <a:rPr lang="en-US" dirty="0" smtClean="0">
                <a:solidFill>
                  <a:srgbClr val="000000"/>
                </a:solidFill>
                <a:cs typeface="Arial" charset="0"/>
              </a:rPr>
              <a:t>s</a:t>
            </a:r>
            <a:r>
              <a:rPr lang="en-US" baseline="30000" dirty="0" smtClean="0">
                <a:solidFill>
                  <a:srgbClr val="000000"/>
                </a:solidFill>
                <a:cs typeface="Arial" charset="0"/>
              </a:rPr>
              <a:t>-1</a:t>
            </a:r>
            <a:r>
              <a:rPr lang="en-US" dirty="0" smtClean="0">
                <a:solidFill>
                  <a:srgbClr val="000000"/>
                </a:solidFill>
                <a:cs typeface="Arial" charset="0"/>
              </a:rPr>
              <a:t>decade</a:t>
            </a:r>
            <a:r>
              <a:rPr lang="en-US" baseline="30000" dirty="0" smtClean="0">
                <a:solidFill>
                  <a:srgbClr val="000000"/>
                </a:solidFill>
                <a:cs typeface="Arial" charset="0"/>
              </a:rPr>
              <a:t>-1</a:t>
            </a:r>
            <a:endParaRPr lang="en-US" baseline="30000" dirty="0">
              <a:solidFill>
                <a:srgbClr val="000000"/>
              </a:solidFill>
              <a:cs typeface="Arial" charset="0"/>
            </a:endParaRPr>
          </a:p>
        </p:txBody>
      </p:sp>
    </p:spTree>
    <p:extLst>
      <p:ext uri="{BB962C8B-B14F-4D97-AF65-F5344CB8AC3E}">
        <p14:creationId xmlns:p14="http://schemas.microsoft.com/office/powerpoint/2010/main" val="3343416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Inferences from Basic Theory:</a:t>
            </a:r>
            <a:endParaRPr lang="en-US" dirty="0">
              <a:solidFill>
                <a:srgbClr val="0000FF"/>
              </a:solidFill>
            </a:endParaRPr>
          </a:p>
        </p:txBody>
      </p:sp>
      <p:sp>
        <p:nvSpPr>
          <p:cNvPr id="3" name="Content Placeholder 2"/>
          <p:cNvSpPr>
            <a:spLocks noGrp="1"/>
          </p:cNvSpPr>
          <p:nvPr>
            <p:ph idx="1"/>
          </p:nvPr>
        </p:nvSpPr>
        <p:spPr>
          <a:xfrm>
            <a:off x="457200" y="1600200"/>
            <a:ext cx="8229600" cy="5050766"/>
          </a:xfrm>
        </p:spPr>
        <p:txBody>
          <a:bodyPr/>
          <a:lstStyle/>
          <a:p>
            <a:pPr>
              <a:spcBef>
                <a:spcPts val="1200"/>
              </a:spcBef>
              <a:buSzPct val="70000"/>
              <a:buBlip>
                <a:blip r:embed="rId2"/>
              </a:buBlip>
            </a:pPr>
            <a:r>
              <a:rPr lang="en-US" dirty="0" smtClean="0"/>
              <a:t>Potential intensity increases with global 	warming</a:t>
            </a:r>
          </a:p>
          <a:p>
            <a:pPr>
              <a:spcBef>
                <a:spcPts val="1200"/>
              </a:spcBef>
              <a:buSzPct val="70000"/>
              <a:buBlip>
                <a:blip r:embed="rId2"/>
              </a:buBlip>
            </a:pPr>
            <a:r>
              <a:rPr lang="en-US" dirty="0" smtClean="0"/>
              <a:t>Incidence of high-intensity hurricanes should 	increase</a:t>
            </a:r>
          </a:p>
          <a:p>
            <a:pPr>
              <a:spcBef>
                <a:spcPts val="1200"/>
              </a:spcBef>
              <a:buSzPct val="70000"/>
              <a:buBlip>
                <a:blip r:embed="rId2"/>
              </a:buBlip>
            </a:pPr>
            <a:r>
              <a:rPr lang="en-US" dirty="0" smtClean="0"/>
              <a:t>Increases in potential intensity should be 	faster in sub-tropics</a:t>
            </a:r>
          </a:p>
          <a:p>
            <a:pPr>
              <a:spcBef>
                <a:spcPts val="1200"/>
              </a:spcBef>
              <a:buSzPct val="70000"/>
              <a:buBlip>
                <a:blip r:embed="rId2"/>
              </a:buBlip>
            </a:pPr>
            <a:r>
              <a:rPr lang="en-US" dirty="0" smtClean="0"/>
              <a:t>Hurricanes will produce substantially more 	rain:  Clausius-Clapeyron yields  ~7% 	increase in water vapor per 1</a:t>
            </a:r>
            <a:r>
              <a:rPr lang="en-US" baseline="30000" dirty="0" smtClean="0"/>
              <a:t>o</a:t>
            </a:r>
            <a:r>
              <a:rPr lang="en-US" dirty="0" smtClean="0"/>
              <a:t>C warming</a:t>
            </a:r>
          </a:p>
          <a:p>
            <a:pPr marL="0" indent="0">
              <a:buSzPct val="70000"/>
              <a:buNone/>
            </a:pPr>
            <a:endParaRPr lang="en-US" dirty="0"/>
          </a:p>
        </p:txBody>
      </p:sp>
    </p:spTree>
    <p:extLst>
      <p:ext uri="{BB962C8B-B14F-4D97-AF65-F5344CB8AC3E}">
        <p14:creationId xmlns:p14="http://schemas.microsoft.com/office/powerpoint/2010/main" val="44155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Program</a:t>
            </a:r>
            <a:endParaRPr lang="en-US" dirty="0">
              <a:solidFill>
                <a:srgbClr val="0000FF"/>
              </a:solidFill>
            </a:endParaRPr>
          </a:p>
        </p:txBody>
      </p:sp>
      <p:sp>
        <p:nvSpPr>
          <p:cNvPr id="3" name="Content Placeholder 2"/>
          <p:cNvSpPr>
            <a:spLocks noGrp="1"/>
          </p:cNvSpPr>
          <p:nvPr>
            <p:ph idx="1"/>
          </p:nvPr>
        </p:nvSpPr>
        <p:spPr/>
        <p:txBody>
          <a:bodyPr/>
          <a:lstStyle/>
          <a:p>
            <a:pPr>
              <a:spcBef>
                <a:spcPts val="1200"/>
              </a:spcBef>
              <a:buSzPct val="70000"/>
              <a:buBlip>
                <a:blip r:embed="rId2"/>
              </a:buBlip>
            </a:pPr>
            <a:r>
              <a:rPr lang="en-US" dirty="0" smtClean="0"/>
              <a:t>The global hurricane hazard</a:t>
            </a:r>
          </a:p>
          <a:p>
            <a:pPr>
              <a:spcBef>
                <a:spcPts val="1200"/>
              </a:spcBef>
              <a:buSzPct val="70000"/>
              <a:buBlip>
                <a:blip r:embed="rId2"/>
              </a:buBlip>
            </a:pPr>
            <a:r>
              <a:rPr lang="en-US" dirty="0" smtClean="0"/>
              <a:t>Inferences from historical and geological 	records</a:t>
            </a:r>
          </a:p>
          <a:p>
            <a:pPr>
              <a:spcBef>
                <a:spcPts val="1200"/>
              </a:spcBef>
              <a:buSzPct val="70000"/>
              <a:buBlip>
                <a:blip r:embed="rId2"/>
              </a:buBlip>
            </a:pPr>
            <a:r>
              <a:rPr lang="en-US" dirty="0" smtClean="0"/>
              <a:t>Inferences from basic physics</a:t>
            </a:r>
          </a:p>
          <a:p>
            <a:pPr>
              <a:spcBef>
                <a:spcPts val="1200"/>
              </a:spcBef>
              <a:buSzPct val="70000"/>
              <a:buBlip>
                <a:blip r:embed="rId2"/>
              </a:buBlip>
            </a:pPr>
            <a:r>
              <a:rPr lang="en-US" dirty="0" smtClean="0"/>
              <a:t>Using physics to estimate risk</a:t>
            </a:r>
          </a:p>
          <a:p>
            <a:pPr>
              <a:spcBef>
                <a:spcPts val="1200"/>
              </a:spcBef>
              <a:buSzPct val="70000"/>
              <a:buBlip>
                <a:blip r:embed="rId2"/>
              </a:buBlip>
            </a:pPr>
            <a:r>
              <a:rPr lang="en-US" dirty="0" smtClean="0"/>
              <a:t>North Carolina’s </a:t>
            </a:r>
            <a:r>
              <a:rPr lang="en-US" dirty="0"/>
              <a:t>h</a:t>
            </a:r>
            <a:r>
              <a:rPr lang="en-US" dirty="0" smtClean="0"/>
              <a:t>urricane </a:t>
            </a:r>
            <a:r>
              <a:rPr lang="en-US" dirty="0"/>
              <a:t>r</a:t>
            </a:r>
            <a:r>
              <a:rPr lang="en-US" dirty="0" smtClean="0"/>
              <a:t>isk</a:t>
            </a:r>
          </a:p>
          <a:p>
            <a:pPr>
              <a:buSzPct val="70000"/>
              <a:buBlip>
                <a:blip r:embed="rId2"/>
              </a:buBlip>
            </a:pPr>
            <a:endParaRPr lang="en-US" dirty="0"/>
          </a:p>
        </p:txBody>
      </p:sp>
    </p:spTree>
    <p:extLst>
      <p:ext uri="{BB962C8B-B14F-4D97-AF65-F5344CB8AC3E}">
        <p14:creationId xmlns:p14="http://schemas.microsoft.com/office/powerpoint/2010/main" val="271638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20" y="2008548"/>
            <a:ext cx="8229600" cy="1143000"/>
          </a:xfrm>
        </p:spPr>
        <p:txBody>
          <a:bodyPr/>
          <a:lstStyle/>
          <a:p>
            <a:r>
              <a:rPr lang="en-US" dirty="0" smtClean="0">
                <a:solidFill>
                  <a:srgbClr val="0000FF"/>
                </a:solidFill>
              </a:rPr>
              <a:t>Using Physics to Estimate Hurricane Risk</a:t>
            </a:r>
            <a:endParaRPr lang="en-US" dirty="0">
              <a:solidFill>
                <a:srgbClr val="0000FF"/>
              </a:solidFill>
            </a:endParaRPr>
          </a:p>
        </p:txBody>
      </p:sp>
    </p:spTree>
    <p:extLst>
      <p:ext uri="{BB962C8B-B14F-4D97-AF65-F5344CB8AC3E}">
        <p14:creationId xmlns:p14="http://schemas.microsoft.com/office/powerpoint/2010/main" val="4233286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Why Not Use Global Climate Models to Simulate Hurricanes?</a:t>
            </a:r>
            <a:endParaRPr lang="en-US" dirty="0">
              <a:solidFill>
                <a:srgbClr val="0000FF"/>
              </a:solidFill>
            </a:endParaRPr>
          </a:p>
        </p:txBody>
      </p:sp>
    </p:spTree>
    <p:extLst>
      <p:ext uri="{BB962C8B-B14F-4D97-AF65-F5344CB8AC3E}">
        <p14:creationId xmlns:p14="http://schemas.microsoft.com/office/powerpoint/2010/main" val="803542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algn="ctr"/>
              <a:r>
                <a:rPr lang="en-US" sz="1200" b="1" dirty="0" smtClean="0">
                  <a:solidFill>
                    <a:prstClr val="black"/>
                  </a:solidFill>
                </a:rPr>
                <a:t>Wind Speed (meters per second)</a:t>
              </a:r>
              <a:endParaRPr lang="en-US" sz="1200" b="1" dirty="0">
                <a:solidFill>
                  <a:prstClr val="black"/>
                </a:solidFill>
              </a:endParaRPr>
            </a:p>
          </p:txBody>
        </p:sp>
      </p:grpSp>
      <p:sp>
        <p:nvSpPr>
          <p:cNvPr id="6" name="TextBox 5"/>
          <p:cNvSpPr txBox="1"/>
          <p:nvPr/>
        </p:nvSpPr>
        <p:spPr>
          <a:xfrm>
            <a:off x="5623208" y="1509002"/>
            <a:ext cx="3505200" cy="2308324"/>
          </a:xfrm>
          <a:prstGeom prst="rect">
            <a:avLst/>
          </a:prstGeom>
          <a:noFill/>
        </p:spPr>
        <p:txBody>
          <a:bodyPr wrap="square" rtlCol="0">
            <a:spAutoFit/>
          </a:bodyPr>
          <a:lstStyle/>
          <a:p>
            <a:pPr algn="ctr"/>
            <a:r>
              <a:rPr lang="en-US" sz="2400" dirty="0" smtClean="0">
                <a:solidFill>
                  <a:srgbClr val="002060"/>
                </a:solidFill>
              </a:rPr>
              <a:t>Histograms of Tropical Cyclone Intensity as Simulated by a Global Model with 30 mile grid point spacing. (Courtesy Isaac Held, GFDL)</a:t>
            </a:r>
            <a:endParaRPr lang="en-US" sz="2400" dirty="0">
              <a:solidFill>
                <a:srgbClr val="002060"/>
              </a:solidFill>
            </a:endParaRPr>
          </a:p>
        </p:txBody>
      </p:sp>
      <p:sp>
        <p:nvSpPr>
          <p:cNvPr id="17" name="TextBox 16"/>
          <p:cNvSpPr txBox="1"/>
          <p:nvPr/>
        </p:nvSpPr>
        <p:spPr>
          <a:xfrm>
            <a:off x="3602971" y="1980564"/>
            <a:ext cx="1459303" cy="369332"/>
          </a:xfrm>
          <a:prstGeom prst="rect">
            <a:avLst/>
          </a:prstGeom>
          <a:noFill/>
        </p:spPr>
        <p:txBody>
          <a:bodyPr wrap="square" rtlCol="0">
            <a:spAutoFit/>
          </a:bodyPr>
          <a:lstStyle/>
          <a:p>
            <a:r>
              <a:rPr lang="en-US" dirty="0" smtClean="0">
                <a:solidFill>
                  <a:prstClr val="black"/>
                </a:solidFill>
              </a:rPr>
              <a:t>Category 3</a:t>
            </a:r>
            <a:endParaRPr lang="en-US" dirty="0">
              <a:solidFill>
                <a:prstClr val="black"/>
              </a:solidFill>
            </a:endParaRPr>
          </a:p>
        </p:txBody>
      </p:sp>
      <p:sp>
        <p:nvSpPr>
          <p:cNvPr id="9" name="TextBox 8"/>
          <p:cNvSpPr txBox="1"/>
          <p:nvPr/>
        </p:nvSpPr>
        <p:spPr>
          <a:xfrm>
            <a:off x="5610667" y="4445835"/>
            <a:ext cx="3352800" cy="1200329"/>
          </a:xfrm>
          <a:prstGeom prst="rect">
            <a:avLst/>
          </a:prstGeom>
          <a:noFill/>
        </p:spPr>
        <p:txBody>
          <a:bodyPr wrap="square" rtlCol="0">
            <a:spAutoFit/>
          </a:bodyPr>
          <a:lstStyle/>
          <a:p>
            <a:pPr algn="ctr"/>
            <a:r>
              <a:rPr lang="en-US" sz="2400" b="1" dirty="0" smtClean="0">
                <a:solidFill>
                  <a:srgbClr val="C00000"/>
                </a:solidFill>
              </a:rPr>
              <a:t>Global models do not simulate the storms that cause destruction</a:t>
            </a:r>
            <a:endParaRPr lang="en-US" sz="2400" b="1" dirty="0">
              <a:solidFill>
                <a:srgbClr val="C00000"/>
              </a:solidFill>
            </a:endParaRPr>
          </a:p>
        </p:txBody>
      </p:sp>
      <p:sp>
        <p:nvSpPr>
          <p:cNvPr id="13" name="TextBox 12"/>
          <p:cNvSpPr txBox="1"/>
          <p:nvPr/>
        </p:nvSpPr>
        <p:spPr>
          <a:xfrm>
            <a:off x="3395523" y="3199682"/>
            <a:ext cx="1084271" cy="369332"/>
          </a:xfrm>
          <a:prstGeom prst="rect">
            <a:avLst/>
          </a:prstGeom>
          <a:noFill/>
        </p:spPr>
        <p:txBody>
          <a:bodyPr wrap="none" rtlCol="0">
            <a:spAutoFit/>
          </a:bodyPr>
          <a:lstStyle/>
          <a:p>
            <a:r>
              <a:rPr lang="en-US" dirty="0" smtClean="0">
                <a:solidFill>
                  <a:prstClr val="black"/>
                </a:solidFill>
              </a:rPr>
              <a:t>Observed</a:t>
            </a:r>
            <a:endParaRPr lang="en-US" dirty="0">
              <a:solidFill>
                <a:prstClr val="black"/>
              </a:solidFill>
            </a:endParaRPr>
          </a:p>
        </p:txBody>
      </p:sp>
      <p:sp>
        <p:nvSpPr>
          <p:cNvPr id="18" name="TextBox 17"/>
          <p:cNvSpPr txBox="1"/>
          <p:nvPr/>
        </p:nvSpPr>
        <p:spPr>
          <a:xfrm>
            <a:off x="2045274" y="2786775"/>
            <a:ext cx="1143000" cy="369332"/>
          </a:xfrm>
          <a:prstGeom prst="rect">
            <a:avLst/>
          </a:prstGeom>
          <a:noFill/>
        </p:spPr>
        <p:txBody>
          <a:bodyPr wrap="square" rtlCol="0">
            <a:spAutoFit/>
          </a:bodyPr>
          <a:lstStyle/>
          <a:p>
            <a:r>
              <a:rPr lang="en-US" dirty="0" smtClean="0">
                <a:solidFill>
                  <a:srgbClr val="FF0000"/>
                </a:solidFill>
              </a:rPr>
              <a:t>Modeled</a:t>
            </a:r>
            <a:endParaRPr lang="en-US" dirty="0">
              <a:solidFill>
                <a:srgbClr val="FF0000"/>
              </a:solidFill>
            </a:endParaRP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Problem:  Today’s models are far too coarse to simulate destructive hurricanes</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44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How to deal with this?</a:t>
            </a:r>
          </a:p>
        </p:txBody>
      </p:sp>
      <p:sp>
        <p:nvSpPr>
          <p:cNvPr id="70659" name="Rectangle 3"/>
          <p:cNvSpPr>
            <a:spLocks noGrp="1" noChangeArrowheads="1"/>
          </p:cNvSpPr>
          <p:nvPr>
            <p:ph type="body" sz="half" idx="1"/>
          </p:nvPr>
        </p:nvSpPr>
        <p:spPr>
          <a:xfrm>
            <a:off x="495300" y="1943100"/>
            <a:ext cx="8153400" cy="2038350"/>
          </a:xfrm>
        </p:spPr>
        <p:txBody>
          <a:bodyPr>
            <a:noAutofit/>
          </a:bodyPr>
          <a:lstStyle/>
          <a:p>
            <a:pPr>
              <a:buSzPct val="60000"/>
              <a:buBlip>
                <a:blip r:embed="rId3"/>
              </a:buBlip>
            </a:pPr>
            <a:r>
              <a:rPr lang="en-US" sz="3600" b="1" dirty="0">
                <a:solidFill>
                  <a:srgbClr val="0F2AB1"/>
                </a:solidFill>
                <a:effectLst>
                  <a:outerShdw blurRad="38100" dist="38100" dir="2700000" algn="tl">
                    <a:srgbClr val="C0C0C0"/>
                  </a:outerShdw>
                </a:effectLst>
              </a:rPr>
              <a:t>E</a:t>
            </a:r>
            <a:r>
              <a:rPr lang="en-US" sz="3600" b="1" dirty="0" smtClean="0">
                <a:solidFill>
                  <a:srgbClr val="0F2AB1"/>
                </a:solidFill>
                <a:effectLst>
                  <a:outerShdw blurRad="38100" dist="38100" dir="2700000" algn="tl">
                    <a:srgbClr val="C0C0C0"/>
                  </a:outerShdw>
                </a:effectLst>
              </a:rPr>
              <a:t>mbed high-resolution, fast coupled ocean-atmosphere hurricane model in GCM or reanalysis data</a:t>
            </a:r>
            <a:endParaRPr lang="en-US" sz="3600" b="1" dirty="0">
              <a:solidFill>
                <a:srgbClr val="0F2AB1"/>
              </a:solidFill>
              <a:effectLst>
                <a:outerShdw blurRad="38100" dist="38100" dir="2700000" algn="tl">
                  <a:srgbClr val="C0C0C0"/>
                </a:outerShdw>
              </a:effectLst>
            </a:endParaRPr>
          </a:p>
        </p:txBody>
      </p:sp>
    </p:spTree>
    <p:extLst>
      <p:ext uri="{BB962C8B-B14F-4D97-AF65-F5344CB8AC3E}">
        <p14:creationId xmlns:p14="http://schemas.microsoft.com/office/powerpoint/2010/main" val="284564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19100" y="1181100"/>
            <a:ext cx="8382000" cy="5029200"/>
          </a:xfrm>
        </p:spPr>
        <p:txBody>
          <a:bodyPr>
            <a:normAutofit fontScale="92500"/>
          </a:bodyPr>
          <a:lstStyle/>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1</a:t>
            </a:r>
            <a:r>
              <a:rPr lang="en-US" sz="2600" dirty="0" smtClean="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2</a:t>
            </a:r>
            <a:r>
              <a:rPr lang="en-US" sz="2600" dirty="0" smtClean="0">
                <a:solidFill>
                  <a:srgbClr val="0F2AB1"/>
                </a:solidFill>
                <a:latin typeface="Arial" pitchFamily="34" charset="0"/>
                <a:cs typeface="Arial" pitchFamily="34" charset="0"/>
              </a:rPr>
              <a:t>: Cyclones are assumed to move with the large scale atmospheric flow in which they are embedded, plus a correction for the earth’s rotation and </a:t>
            </a:r>
            <a:r>
              <a:rPr lang="en-US" sz="2600" dirty="0" err="1" smtClean="0">
                <a:solidFill>
                  <a:srgbClr val="0F2AB1"/>
                </a:solidFill>
                <a:latin typeface="Arial" pitchFamily="34" charset="0"/>
                <a:cs typeface="Arial" pitchFamily="34" charset="0"/>
              </a:rPr>
              <a:t>sphericity</a:t>
            </a:r>
            <a:endParaRPr lang="en-US" sz="2600" dirty="0" smtClean="0">
              <a:solidFill>
                <a:srgbClr val="0F2AB1"/>
              </a:solidFill>
              <a:latin typeface="Arial" pitchFamily="34" charset="0"/>
              <a:cs typeface="Arial" pitchFamily="34" charset="0"/>
            </a:endParaRP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3</a:t>
            </a:r>
            <a:r>
              <a:rPr lang="en-US" sz="2600" dirty="0" smtClean="0">
                <a:solidFill>
                  <a:srgbClr val="0F2AB1"/>
                </a:solidFill>
                <a:latin typeface="Arial" pitchFamily="34" charset="0"/>
                <a:cs typeface="Arial" pitchFamily="34" charset="0"/>
              </a:rPr>
              <a:t>: Run the CHIPS model for each cyclone, and note how many achieve at least tropical storm strength</a:t>
            </a:r>
            <a:endParaRPr lang="en-US" sz="24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4:</a:t>
            </a:r>
            <a:r>
              <a:rPr lang="en-US" sz="2600" dirty="0" smtClean="0">
                <a:solidFill>
                  <a:srgbClr val="0F2AB1"/>
                </a:solidFill>
                <a:latin typeface="Arial" pitchFamily="34" charset="0"/>
                <a:cs typeface="Arial" pitchFamily="34" charset="0"/>
              </a:rPr>
              <a:t> Using the small fraction of surviving events, determine storm statistics. Can easily generate 100,000 events</a:t>
            </a:r>
          </a:p>
        </p:txBody>
      </p:sp>
      <p:sp>
        <p:nvSpPr>
          <p:cNvPr id="5" name="TextBox 4"/>
          <p:cNvSpPr txBox="1"/>
          <p:nvPr/>
        </p:nvSpPr>
        <p:spPr>
          <a:xfrm>
            <a:off x="533400" y="6324600"/>
            <a:ext cx="8153400" cy="461665"/>
          </a:xfrm>
          <a:prstGeom prst="rect">
            <a:avLst/>
          </a:prstGeom>
          <a:noFill/>
        </p:spPr>
        <p:txBody>
          <a:bodyPr wrap="square" rtlCol="0">
            <a:spAutoFit/>
          </a:bodyPr>
          <a:lstStyle/>
          <a:p>
            <a:r>
              <a:rPr lang="en-US" sz="2400" dirty="0" smtClean="0">
                <a:solidFill>
                  <a:prstClr val="black"/>
                </a:solidFill>
                <a:latin typeface="Arial" pitchFamily="34" charset="0"/>
                <a:cs typeface="Arial" pitchFamily="34" charset="0"/>
              </a:rPr>
              <a:t>Details:  Emanuel et al., </a:t>
            </a:r>
            <a:r>
              <a:rPr lang="en-US" sz="2400" i="1" dirty="0" smtClean="0">
                <a:solidFill>
                  <a:prstClr val="black"/>
                </a:solidFill>
                <a:latin typeface="Arial" pitchFamily="34" charset="0"/>
                <a:cs typeface="Arial" pitchFamily="34" charset="0"/>
              </a:rPr>
              <a:t>Bull. Amer. Meteor. Soc</a:t>
            </a:r>
            <a:r>
              <a:rPr lang="en-US" sz="2400" dirty="0" smtClean="0">
                <a:solidFill>
                  <a:prstClr val="black"/>
                </a:solidFill>
                <a:latin typeface="Arial" pitchFamily="34" charset="0"/>
                <a:cs typeface="Arial" pitchFamily="34" charset="0"/>
              </a:rPr>
              <a:t>, 2008</a:t>
            </a:r>
            <a:endParaRPr lang="en-US" sz="2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7860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fade">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fade">
                                      <p:cBhvr>
                                        <p:cTn id="17" dur="500"/>
                                        <p:tgtEl>
                                          <p:spTgt spid="215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8">
                                            <p:txEl>
                                              <p:pRg st="6" end="6"/>
                                            </p:txEl>
                                          </p:spTgt>
                                        </p:tgtEl>
                                        <p:attrNameLst>
                                          <p:attrName>style.visibility</p:attrName>
                                        </p:attrNameLst>
                                      </p:cBhvr>
                                      <p:to>
                                        <p:strVal val="visible"/>
                                      </p:to>
                                    </p:set>
                                    <p:animEffect transition="in" filter="fade">
                                      <p:cBhvr>
                                        <p:cTn id="22" dur="500"/>
                                        <p:tgtEl>
                                          <p:spTgt spid="2150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67" b="379"/>
          <a:stretch/>
        </p:blipFill>
        <p:spPr>
          <a:xfrm>
            <a:off x="400050" y="819151"/>
            <a:ext cx="8391525" cy="5105400"/>
          </a:xfrm>
          <a:prstGeom prst="rect">
            <a:avLst/>
          </a:prstGeom>
        </p:spPr>
      </p:pic>
    </p:spTree>
    <p:extLst>
      <p:ext uri="{BB962C8B-B14F-4D97-AF65-F5344CB8AC3E}">
        <p14:creationId xmlns:p14="http://schemas.microsoft.com/office/powerpoint/2010/main" val="1729718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033CC"/>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smtClean="0">
                <a:solidFill>
                  <a:prstClr val="black"/>
                </a:solidFill>
                <a:cs typeface="Arial" charset="0"/>
              </a:rPr>
              <a:t>90% </a:t>
            </a:r>
            <a:r>
              <a:rPr lang="en-US" b="1" dirty="0">
                <a:solidFill>
                  <a:prstClr val="black"/>
                </a:solidFill>
                <a:cs typeface="Arial" charset="0"/>
              </a:rPr>
              <a:t>confidence bounds</a:t>
            </a:r>
          </a:p>
        </p:txBody>
      </p:sp>
    </p:spTree>
    <p:extLst>
      <p:ext uri="{BB962C8B-B14F-4D97-AF65-F5344CB8AC3E}">
        <p14:creationId xmlns:p14="http://schemas.microsoft.com/office/powerpoint/2010/main" val="1595900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018" y="785991"/>
            <a:ext cx="7919050" cy="5941566"/>
          </a:xfrm>
          <a:prstGeom prst="rect">
            <a:avLst/>
          </a:prstGeom>
        </p:spPr>
      </p:pic>
      <p:sp>
        <p:nvSpPr>
          <p:cNvPr id="2" name="Rectangle 1"/>
          <p:cNvSpPr/>
          <p:nvPr/>
        </p:nvSpPr>
        <p:spPr>
          <a:xfrm>
            <a:off x="3692105" y="2018581"/>
            <a:ext cx="362309" cy="250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414068" y="232913"/>
            <a:ext cx="8082951" cy="430887"/>
          </a:xfrm>
          <a:prstGeom prst="rect">
            <a:avLst/>
          </a:prstGeom>
          <a:noFill/>
        </p:spPr>
        <p:txBody>
          <a:bodyPr wrap="square" rtlCol="0">
            <a:spAutoFit/>
          </a:bodyPr>
          <a:lstStyle/>
          <a:p>
            <a:pPr algn="ctr"/>
            <a:r>
              <a:rPr lang="en-US" sz="2200" dirty="0" smtClean="0">
                <a:solidFill>
                  <a:srgbClr val="0000FF"/>
                </a:solidFill>
              </a:rPr>
              <a:t>Captures Much of the Observed North Atlantic Interannual Variability</a:t>
            </a:r>
            <a:endParaRPr lang="en-US" sz="2200" dirty="0">
              <a:solidFill>
                <a:srgbClr val="0000FF"/>
              </a:solidFill>
            </a:endParaRPr>
          </a:p>
        </p:txBody>
      </p:sp>
      <p:sp>
        <p:nvSpPr>
          <p:cNvPr id="4" name="TextBox 3"/>
          <p:cNvSpPr txBox="1"/>
          <p:nvPr/>
        </p:nvSpPr>
        <p:spPr>
          <a:xfrm>
            <a:off x="2777706" y="2389517"/>
            <a:ext cx="1466490" cy="369332"/>
          </a:xfrm>
          <a:prstGeom prst="rect">
            <a:avLst/>
          </a:prstGeom>
          <a:solidFill>
            <a:schemeClr val="bg1"/>
          </a:solidFill>
        </p:spPr>
        <p:txBody>
          <a:bodyPr wrap="square" rtlCol="0">
            <a:spAutoFit/>
          </a:bodyPr>
          <a:lstStyle/>
          <a:p>
            <a:r>
              <a:rPr lang="en-US" dirty="0" smtClean="0"/>
              <a:t>r</a:t>
            </a:r>
            <a:r>
              <a:rPr lang="en-US" baseline="30000" dirty="0" smtClean="0"/>
              <a:t>2</a:t>
            </a:r>
            <a:r>
              <a:rPr lang="en-US" dirty="0" smtClean="0"/>
              <a:t>=0.65</a:t>
            </a:r>
            <a:endParaRPr lang="en-US" dirty="0"/>
          </a:p>
        </p:txBody>
      </p:sp>
    </p:spTree>
    <p:extLst>
      <p:ext uri="{BB962C8B-B14F-4D97-AF65-F5344CB8AC3E}">
        <p14:creationId xmlns:p14="http://schemas.microsoft.com/office/powerpoint/2010/main" val="2952568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29" y="1095548"/>
            <a:ext cx="7594077" cy="5564044"/>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algn="ctr"/>
            <a:r>
              <a:rPr lang="en-US" sz="2000" b="1" dirty="0" smtClean="0">
                <a:solidFill>
                  <a:srgbClr val="0000FF"/>
                </a:solidFill>
              </a:rPr>
              <a:t>North Atlantic Major Hurricanes Downscaled from NOAA 20</a:t>
            </a:r>
            <a:r>
              <a:rPr lang="en-US" sz="2000" b="1" baseline="30000" dirty="0" smtClean="0">
                <a:solidFill>
                  <a:srgbClr val="0000FF"/>
                </a:solidFill>
              </a:rPr>
              <a:t>th</a:t>
            </a:r>
            <a:r>
              <a:rPr lang="en-US" sz="2000" b="1" dirty="0" smtClean="0">
                <a:solidFill>
                  <a:srgbClr val="0000FF"/>
                </a:solidFill>
              </a:rPr>
              <a:t> Century Reanalysis </a:t>
            </a:r>
          </a:p>
          <a:p>
            <a:pPr algn="ctr"/>
            <a:r>
              <a:rPr lang="en-US" sz="2000" dirty="0" smtClean="0">
                <a:solidFill>
                  <a:srgbClr val="0000FF"/>
                </a:solidFill>
              </a:rPr>
              <a:t>(Forced by sea surface temperature, surface pressure, and sea ice only)</a:t>
            </a:r>
            <a:endParaRPr lang="en-US" sz="2000" dirty="0">
              <a:solidFill>
                <a:srgbClr val="0000FF"/>
              </a:solidFill>
            </a:endParaRPr>
          </a:p>
        </p:txBody>
      </p:sp>
    </p:spTree>
    <p:extLst>
      <p:ext uri="{BB962C8B-B14F-4D97-AF65-F5344CB8AC3E}">
        <p14:creationId xmlns:p14="http://schemas.microsoft.com/office/powerpoint/2010/main" val="4042555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491" y="1104175"/>
            <a:ext cx="7558753" cy="5538163"/>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algn="ctr"/>
            <a:r>
              <a:rPr lang="en-US" sz="2000" b="1" dirty="0" smtClean="0">
                <a:solidFill>
                  <a:srgbClr val="0000FF"/>
                </a:solidFill>
              </a:rPr>
              <a:t>North Atlantic Major Hurricanes Downscaled from NOAA 20</a:t>
            </a:r>
            <a:r>
              <a:rPr lang="en-US" sz="2000" b="1" baseline="30000" dirty="0" smtClean="0">
                <a:solidFill>
                  <a:srgbClr val="0000FF"/>
                </a:solidFill>
              </a:rPr>
              <a:t>th</a:t>
            </a:r>
            <a:r>
              <a:rPr lang="en-US" sz="2000" b="1" dirty="0" smtClean="0">
                <a:solidFill>
                  <a:srgbClr val="0000FF"/>
                </a:solidFill>
              </a:rPr>
              <a:t> Century Reanalysis </a:t>
            </a:r>
          </a:p>
          <a:p>
            <a:pPr algn="ctr"/>
            <a:r>
              <a:rPr lang="en-US" sz="2000" dirty="0" smtClean="0">
                <a:solidFill>
                  <a:srgbClr val="0000FF"/>
                </a:solidFill>
              </a:rPr>
              <a:t>(Forced by sea surface temperature, surface pressure, and sea ice only)</a:t>
            </a:r>
            <a:endParaRPr lang="en-US" sz="2000" dirty="0">
              <a:solidFill>
                <a:srgbClr val="0000FF"/>
              </a:solidFill>
            </a:endParaRPr>
          </a:p>
        </p:txBody>
      </p:sp>
    </p:spTree>
    <p:extLst>
      <p:ext uri="{BB962C8B-B14F-4D97-AF65-F5344CB8AC3E}">
        <p14:creationId xmlns:p14="http://schemas.microsoft.com/office/powerpoint/2010/main" val="619560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Global Hurricane Hazard</a:t>
            </a:r>
            <a:endParaRPr lang="en-US" dirty="0"/>
          </a:p>
        </p:txBody>
      </p:sp>
      <p:sp>
        <p:nvSpPr>
          <p:cNvPr id="3" name="Content Placeholder 2"/>
          <p:cNvSpPr>
            <a:spLocks noGrp="1"/>
          </p:cNvSpPr>
          <p:nvPr>
            <p:ph idx="1"/>
          </p:nvPr>
        </p:nvSpPr>
        <p:spPr>
          <a:xfrm>
            <a:off x="533400" y="1826824"/>
            <a:ext cx="8229600" cy="3745840"/>
          </a:xfrm>
        </p:spPr>
        <p:txBody>
          <a:bodyPr>
            <a:normAutofit fontScale="92500" lnSpcReduction="10000"/>
          </a:bodyPr>
          <a:lstStyle/>
          <a:p>
            <a:r>
              <a:rPr lang="en-US" dirty="0" smtClean="0"/>
              <a:t>About 10,000 deaths per year since 1971</a:t>
            </a:r>
          </a:p>
          <a:p>
            <a:endParaRPr lang="en-US" dirty="0"/>
          </a:p>
          <a:p>
            <a:r>
              <a:rPr lang="en-US" dirty="0" smtClean="0"/>
              <a:t>$700 Billion 2015 U.S. Dollars in Damages 	Annually since 1971</a:t>
            </a:r>
          </a:p>
          <a:p>
            <a:pPr marL="0" indent="0">
              <a:buNone/>
            </a:pPr>
            <a:endParaRPr lang="en-US" dirty="0" smtClean="0"/>
          </a:p>
          <a:p>
            <a:r>
              <a:rPr lang="en-US" dirty="0" smtClean="0"/>
              <a:t>Global population exposed to hurricane 	hazards has tripled since 1970</a:t>
            </a:r>
          </a:p>
          <a:p>
            <a:pPr marL="0" indent="0">
              <a:buNone/>
            </a:pPr>
            <a:endParaRPr lang="en-US" dirty="0"/>
          </a:p>
        </p:txBody>
      </p:sp>
      <p:sp>
        <p:nvSpPr>
          <p:cNvPr id="4" name="Rectangle 3"/>
          <p:cNvSpPr/>
          <p:nvPr/>
        </p:nvSpPr>
        <p:spPr>
          <a:xfrm>
            <a:off x="3952875" y="5991910"/>
            <a:ext cx="4733926" cy="461665"/>
          </a:xfrm>
          <a:prstGeom prst="rect">
            <a:avLst/>
          </a:prstGeom>
        </p:spPr>
        <p:txBody>
          <a:bodyPr wrap="square">
            <a:spAutoFit/>
          </a:bodyPr>
          <a:lstStyle/>
          <a:p>
            <a:r>
              <a:rPr lang="en-US" sz="1200" dirty="0">
                <a:solidFill>
                  <a:srgbClr val="000000"/>
                </a:solidFill>
              </a:rPr>
              <a:t>EM-DAT, 2016: The OFDA/CRED International Disaster Database</a:t>
            </a:r>
          </a:p>
          <a:p>
            <a:r>
              <a:rPr lang="en-US" sz="1200" dirty="0" smtClean="0">
                <a:solidFill>
                  <a:srgbClr val="0563C2"/>
                </a:solidFill>
              </a:rPr>
              <a:t>http</a:t>
            </a:r>
            <a:r>
              <a:rPr lang="en-US" sz="1200" dirty="0">
                <a:solidFill>
                  <a:srgbClr val="0563C2"/>
                </a:solidFill>
              </a:rPr>
              <a:t>://www.emdat.be/</a:t>
            </a:r>
            <a:r>
              <a:rPr lang="en-US" sz="1200" dirty="0">
                <a:solidFill>
                  <a:srgbClr val="000000"/>
                </a:solidFill>
              </a:rPr>
              <a:t>.</a:t>
            </a:r>
            <a:endParaRPr lang="en-US" dirty="0">
              <a:solidFill>
                <a:prstClr val="black"/>
              </a:solidFill>
            </a:endParaRPr>
          </a:p>
        </p:txBody>
      </p:sp>
    </p:spTree>
    <p:extLst>
      <p:ext uri="{BB962C8B-B14F-4D97-AF65-F5344CB8AC3E}">
        <p14:creationId xmlns:p14="http://schemas.microsoft.com/office/powerpoint/2010/main" val="30006116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1854679" y="228600"/>
            <a:ext cx="5841521" cy="492443"/>
          </a:xfrm>
          <a:prstGeom prst="rect">
            <a:avLst/>
          </a:prstGeom>
          <a:noFill/>
          <a:ln w="9525">
            <a:noFill/>
            <a:miter lim="800000"/>
            <a:headEnd/>
            <a:tailEnd/>
          </a:ln>
        </p:spPr>
        <p:txBody>
          <a:bodyPr wrap="square">
            <a:spAutoFit/>
          </a:bodyPr>
          <a:lstStyle/>
          <a:p>
            <a:pPr fontAlgn="base">
              <a:spcBef>
                <a:spcPct val="0"/>
              </a:spcBef>
              <a:spcAft>
                <a:spcPct val="0"/>
              </a:spcAft>
            </a:pPr>
            <a:r>
              <a:rPr lang="en-US" sz="2600" b="1" dirty="0">
                <a:solidFill>
                  <a:srgbClr val="C00000"/>
                </a:solidFill>
                <a:latin typeface="Arial" pitchFamily="34" charset="0"/>
                <a:cs typeface="Arial" pitchFamily="34" charset="0"/>
              </a:rPr>
              <a:t>Storm Surge </a:t>
            </a:r>
            <a:r>
              <a:rPr lang="en-US" sz="2600" b="1" dirty="0" smtClean="0">
                <a:solidFill>
                  <a:srgbClr val="C00000"/>
                </a:solidFill>
                <a:latin typeface="Arial" pitchFamily="34" charset="0"/>
                <a:cs typeface="Arial" pitchFamily="34" charset="0"/>
              </a:rPr>
              <a:t>Simulation (Ning Lin)</a:t>
            </a:r>
            <a:endParaRPr lang="en-US" sz="2600" b="1" dirty="0">
              <a:solidFill>
                <a:srgbClr val="C00000"/>
              </a:solidFill>
              <a:latin typeface="Arial" pitchFamily="34" charset="0"/>
              <a:cs typeface="Arial" pitchFamily="34" charset="0"/>
            </a:endParaRP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prstClr val="black"/>
                </a:solidFill>
                <a:latin typeface="Arial" pitchFamily="34" charset="0"/>
                <a:cs typeface="Arial" pitchFamily="34" charset="0"/>
              </a:rPr>
              <a:t>SLOSH mesh</a:t>
            </a:r>
          </a:p>
          <a:p>
            <a:pPr algn="ctr" fontAlgn="base">
              <a:spcBef>
                <a:spcPct val="0"/>
              </a:spcBef>
              <a:spcAft>
                <a:spcPct val="0"/>
              </a:spcAft>
            </a:pPr>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10</a:t>
            </a:r>
            <a:r>
              <a:rPr lang="en-US" sz="1600" baseline="30000" dirty="0" smtClean="0">
                <a:solidFill>
                  <a:prstClr val="black"/>
                </a:solidFill>
                <a:latin typeface="Arial" pitchFamily="34" charset="0"/>
                <a:cs typeface="Arial" pitchFamily="34" charset="0"/>
              </a:rPr>
              <a:t>3</a:t>
            </a:r>
            <a:r>
              <a:rPr lang="en-US" sz="1600" dirty="0" smtClean="0">
                <a:solidFill>
                  <a:prstClr val="black"/>
                </a:solidFill>
                <a:latin typeface="Arial" pitchFamily="34" charset="0"/>
                <a:cs typeface="Arial" pitchFamily="34" charset="0"/>
              </a:rPr>
              <a:t> m</a:t>
            </a:r>
            <a:endParaRPr lang="en-US" sz="1600" dirty="0">
              <a:solidFill>
                <a:prstClr val="black"/>
              </a:solidFill>
              <a:latin typeface="Arial" pitchFamily="34" charset="0"/>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CA0697"/>
                </a:solidFill>
                <a:latin typeface="Arial" pitchFamily="34" charset="0"/>
                <a:cs typeface="Arial" pitchFamily="34" charset="0"/>
              </a:rPr>
              <a:t>ADCIRC mesh</a:t>
            </a:r>
          </a:p>
          <a:p>
            <a:pPr algn="ctr" fontAlgn="base">
              <a:spcBef>
                <a:spcPct val="0"/>
              </a:spcBef>
              <a:spcAft>
                <a:spcPct val="0"/>
              </a:spcAft>
            </a:pPr>
            <a:r>
              <a:rPr lang="en-US" sz="1600" dirty="0">
                <a:solidFill>
                  <a:srgbClr val="CA0697"/>
                </a:solidFill>
                <a:latin typeface="Arial" pitchFamily="34" charset="0"/>
                <a:cs typeface="Arial" pitchFamily="34" charset="0"/>
              </a:rPr>
              <a:t>~ </a:t>
            </a:r>
            <a:r>
              <a:rPr lang="en-US" sz="1600" dirty="0" smtClean="0">
                <a:solidFill>
                  <a:srgbClr val="CC04B4"/>
                </a:solidFill>
                <a:latin typeface="Arial" pitchFamily="34" charset="0"/>
                <a:cs typeface="Arial" pitchFamily="34" charset="0"/>
              </a:rPr>
              <a:t>10</a:t>
            </a:r>
            <a:r>
              <a:rPr lang="en-US" sz="1600" baseline="30000" dirty="0" smtClean="0">
                <a:solidFill>
                  <a:srgbClr val="CC04B4"/>
                </a:solidFill>
                <a:latin typeface="Arial" pitchFamily="34" charset="0"/>
                <a:cs typeface="Arial" pitchFamily="34" charset="0"/>
              </a:rPr>
              <a:t>2</a:t>
            </a:r>
            <a:r>
              <a:rPr lang="en-US" sz="1600" dirty="0" smtClean="0">
                <a:solidFill>
                  <a:srgbClr val="CC04B4"/>
                </a:solidFill>
                <a:latin typeface="Arial" pitchFamily="34" charset="0"/>
                <a:cs typeface="Arial" pitchFamily="34" charset="0"/>
              </a:rPr>
              <a:t> m</a:t>
            </a:r>
            <a:endParaRPr lang="en-US" sz="1600" dirty="0">
              <a:solidFill>
                <a:srgbClr val="CC04B4"/>
              </a:solidFill>
              <a:latin typeface="Arial" pitchFamily="34" charset="0"/>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pPr fontAlgn="base">
                <a:spcBef>
                  <a:spcPct val="0"/>
                </a:spcBef>
                <a:spcAft>
                  <a:spcPct val="0"/>
                </a:spcAft>
              </a:pPr>
              <a:r>
                <a:rPr lang="en-US" sz="1400" b="1" dirty="0">
                  <a:solidFill>
                    <a:srgbClr val="FFFF00"/>
                  </a:solidFill>
                  <a:latin typeface="Arial" charset="0"/>
                  <a:cs typeface="Arial" charset="0"/>
                </a:rPr>
                <a:t>Battery</a:t>
              </a:r>
              <a:endParaRPr lang="en-US" sz="1400" dirty="0">
                <a:solidFill>
                  <a:srgbClr val="FFFF00"/>
                </a:solidFill>
                <a:latin typeface="Arial" charset="0"/>
                <a:cs typeface="Arial" charset="0"/>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prstClr val="white"/>
                </a:solidFill>
                <a:latin typeface="Arial" pitchFamily="34" charset="0"/>
                <a:cs typeface="Arial" pitchFamily="34" charset="0"/>
              </a:rPr>
              <a:t>ADCIRC model</a:t>
            </a:r>
          </a:p>
          <a:p>
            <a:pPr algn="ctr" fontAlgn="base">
              <a:spcBef>
                <a:spcPct val="0"/>
              </a:spcBef>
              <a:spcAft>
                <a:spcPct val="0"/>
              </a:spcAft>
            </a:pPr>
            <a:r>
              <a:rPr lang="en-US" dirty="0">
                <a:solidFill>
                  <a:prstClr val="white"/>
                </a:solidFill>
                <a:latin typeface="Arial" pitchFamily="34" charset="0"/>
                <a:cs typeface="Arial" pitchFamily="34" charset="0"/>
              </a:rPr>
              <a:t>(</a:t>
            </a:r>
            <a:r>
              <a:rPr lang="en-US" i="1" dirty="0" err="1">
                <a:solidFill>
                  <a:prstClr val="white"/>
                </a:solidFill>
                <a:latin typeface="Arial" pitchFamily="34" charset="0"/>
                <a:cs typeface="Arial" pitchFamily="34" charset="0"/>
              </a:rPr>
              <a:t>Luettich</a:t>
            </a:r>
            <a:r>
              <a:rPr lang="en-US" i="1" dirty="0">
                <a:solidFill>
                  <a:prstClr val="white"/>
                </a:solidFill>
                <a:latin typeface="Arial" pitchFamily="34" charset="0"/>
                <a:cs typeface="Arial" pitchFamily="34" charset="0"/>
              </a:rPr>
              <a:t> et al. 1992</a:t>
            </a:r>
            <a:r>
              <a:rPr lang="en-US" dirty="0">
                <a:solidFill>
                  <a:prstClr val="white"/>
                </a:solidFill>
                <a:latin typeface="Arial" pitchFamily="34" charset="0"/>
                <a:cs typeface="Arial" pitchFamily="34" charset="0"/>
              </a:rPr>
              <a:t>)</a:t>
            </a:r>
          </a:p>
          <a:p>
            <a:pPr algn="ctr" fontAlgn="base">
              <a:spcBef>
                <a:spcPct val="0"/>
              </a:spcBef>
              <a:spcAft>
                <a:spcPct val="0"/>
              </a:spcAft>
            </a:pPr>
            <a:endParaRPr lang="en-US" dirty="0">
              <a:solidFill>
                <a:srgbClr val="7030A0"/>
              </a:solidFill>
              <a:latin typeface="Arial" pitchFamily="34" charset="0"/>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algn="ctr" fontAlgn="base">
              <a:spcBef>
                <a:spcPct val="0"/>
              </a:spcBef>
              <a:spcAft>
                <a:spcPct val="0"/>
              </a:spcAft>
            </a:pPr>
            <a:r>
              <a:rPr lang="en-US" dirty="0">
                <a:solidFill>
                  <a:prstClr val="white"/>
                </a:solidFill>
                <a:latin typeface="Arial" pitchFamily="34" charset="0"/>
                <a:cs typeface="Arial" pitchFamily="34" charset="0"/>
              </a:rPr>
              <a:t>SLOSH model</a:t>
            </a:r>
          </a:p>
          <a:p>
            <a:pPr algn="ctr" fontAlgn="base">
              <a:spcBef>
                <a:spcPct val="0"/>
              </a:spcBef>
              <a:spcAft>
                <a:spcPct val="0"/>
              </a:spcAft>
            </a:pPr>
            <a:r>
              <a:rPr lang="en-US" dirty="0">
                <a:solidFill>
                  <a:prstClr val="white"/>
                </a:solidFill>
                <a:latin typeface="Arial" pitchFamily="34" charset="0"/>
                <a:cs typeface="Arial" pitchFamily="34" charset="0"/>
              </a:rPr>
              <a:t>(</a:t>
            </a:r>
            <a:r>
              <a:rPr lang="en-US" i="1" dirty="0" err="1">
                <a:solidFill>
                  <a:prstClr val="white"/>
                </a:solidFill>
                <a:latin typeface="Arial" pitchFamily="34" charset="0"/>
                <a:cs typeface="Arial" pitchFamily="34" charset="0"/>
              </a:rPr>
              <a:t>Jelesnianski</a:t>
            </a:r>
            <a:r>
              <a:rPr lang="en-US" i="1" dirty="0">
                <a:solidFill>
                  <a:prstClr val="white"/>
                </a:solidFill>
                <a:latin typeface="Arial" pitchFamily="34" charset="0"/>
                <a:cs typeface="Arial" pitchFamily="34" charset="0"/>
              </a:rPr>
              <a:t> et al. 1992</a:t>
            </a:r>
            <a:r>
              <a:rPr lang="en-US" dirty="0">
                <a:solidFill>
                  <a:prstClr val="white"/>
                </a:solidFill>
                <a:latin typeface="Arial" pitchFamily="34" charset="0"/>
                <a:cs typeface="Arial" pitchFamily="34" charset="0"/>
              </a:rPr>
              <a:t>)</a:t>
            </a:r>
          </a:p>
          <a:p>
            <a:pPr algn="ctr" fontAlgn="base">
              <a:spcBef>
                <a:spcPct val="0"/>
              </a:spcBef>
              <a:spcAft>
                <a:spcPct val="0"/>
              </a:spcAft>
            </a:pPr>
            <a:endParaRPr lang="en-US" dirty="0">
              <a:solidFill>
                <a:prstClr val="black">
                  <a:lumMod val="65000"/>
                  <a:lumOff val="35000"/>
                </a:prstClr>
              </a:solidFill>
              <a:latin typeface="Arial" pitchFamily="34" charset="0"/>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0070C0"/>
                </a:solidFill>
                <a:latin typeface="Arial" pitchFamily="34" charset="0"/>
                <a:cs typeface="Arial" pitchFamily="34" charset="0"/>
              </a:rPr>
              <a:t>ADCIRC mesh</a:t>
            </a:r>
          </a:p>
          <a:p>
            <a:pPr algn="ctr" fontAlgn="base">
              <a:spcBef>
                <a:spcPct val="0"/>
              </a:spcBef>
              <a:spcAft>
                <a:spcPct val="0"/>
              </a:spcAft>
            </a:pP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10</a:t>
            </a:r>
            <a:r>
              <a:rPr lang="en-US" sz="1600" baseline="3000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m</a:t>
            </a:r>
            <a:endParaRPr lang="en-US" sz="1600" dirty="0">
              <a:solidFill>
                <a:srgbClr val="0070C0"/>
              </a:solidFill>
              <a:latin typeface="Arial" pitchFamily="34" charset="0"/>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pPr fontAlgn="base">
              <a:spcBef>
                <a:spcPct val="0"/>
              </a:spcBef>
              <a:spcAft>
                <a:spcPct val="0"/>
              </a:spcAft>
            </a:pPr>
            <a:r>
              <a:rPr lang="en-US" sz="1600" dirty="0" smtClean="0">
                <a:solidFill>
                  <a:srgbClr val="0070C0"/>
                </a:solidFill>
                <a:latin typeface="Arial" pitchFamily="34" charset="0"/>
                <a:cs typeface="Arial" pitchFamily="34" charset="0"/>
              </a:rPr>
              <a:t>(</a:t>
            </a:r>
            <a:r>
              <a:rPr lang="en-US" sz="1600" i="1" dirty="0" err="1" smtClean="0">
                <a:solidFill>
                  <a:srgbClr val="0070C0"/>
                </a:solidFill>
                <a:latin typeface="Arial" pitchFamily="34" charset="0"/>
                <a:cs typeface="Arial" pitchFamily="34" charset="0"/>
              </a:rPr>
              <a:t>Colle</a:t>
            </a:r>
            <a:r>
              <a:rPr lang="en-US" sz="1600" i="1" dirty="0" smtClean="0">
                <a:solidFill>
                  <a:srgbClr val="0070C0"/>
                </a:solidFill>
                <a:latin typeface="Arial" pitchFamily="34" charset="0"/>
                <a:cs typeface="Arial" pitchFamily="34" charset="0"/>
              </a:rPr>
              <a:t> et al. 2008</a:t>
            </a:r>
            <a:r>
              <a:rPr lang="en-US" sz="1600" dirty="0" smtClean="0">
                <a:solidFill>
                  <a:srgbClr val="0070C0"/>
                </a:solidFill>
                <a:latin typeface="Arial" pitchFamily="34" charset="0"/>
                <a:cs typeface="Arial" pitchFamily="34" charset="0"/>
              </a:rPr>
              <a:t>)</a:t>
            </a:r>
            <a:endParaRPr lang="en-US" sz="16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988012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214" y="281354"/>
            <a:ext cx="6142893"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Surge Return Periods for The Battery, New York</a:t>
            </a:r>
            <a:endParaRPr lang="en-US" sz="2400" dirty="0">
              <a:solidFill>
                <a:srgbClr val="0033CC"/>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1663437" y="852845"/>
            <a:ext cx="5676445" cy="5090755"/>
          </a:xfrm>
          <a:prstGeom prst="rect">
            <a:avLst/>
          </a:prstGeom>
        </p:spPr>
      </p:pic>
      <p:cxnSp>
        <p:nvCxnSpPr>
          <p:cNvPr id="5" name="Straight Arrow Connector 4"/>
          <p:cNvCxnSpPr/>
          <p:nvPr/>
        </p:nvCxnSpPr>
        <p:spPr>
          <a:xfrm>
            <a:off x="1663437" y="4034118"/>
            <a:ext cx="9906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8197" y="3849452"/>
            <a:ext cx="1066800" cy="369332"/>
          </a:xfrm>
          <a:prstGeom prst="rect">
            <a:avLst/>
          </a:prstGeom>
          <a:noFill/>
        </p:spPr>
        <p:txBody>
          <a:bodyPr wrap="square" rtlCol="0">
            <a:spAutoFit/>
          </a:bodyPr>
          <a:lstStyle/>
          <a:p>
            <a:r>
              <a:rPr lang="en-US" dirty="0" smtClean="0">
                <a:solidFill>
                  <a:prstClr val="black"/>
                </a:solidFill>
              </a:rPr>
              <a:t>Sandy</a:t>
            </a:r>
            <a:endParaRPr lang="en-US" dirty="0">
              <a:solidFill>
                <a:prstClr val="black"/>
              </a:solidFill>
            </a:endParaRPr>
          </a:p>
        </p:txBody>
      </p:sp>
      <p:pic>
        <p:nvPicPr>
          <p:cNvPr id="4" name="Picture 3"/>
          <p:cNvPicPr>
            <a:picLocks noChangeAspect="1"/>
          </p:cNvPicPr>
          <p:nvPr/>
        </p:nvPicPr>
        <p:blipFill>
          <a:blip r:embed="rId3"/>
          <a:stretch>
            <a:fillRect/>
          </a:stretch>
        </p:blipFill>
        <p:spPr>
          <a:xfrm>
            <a:off x="0" y="6089837"/>
            <a:ext cx="9498391" cy="768163"/>
          </a:xfrm>
          <a:prstGeom prst="rect">
            <a:avLst/>
          </a:prstGeom>
        </p:spPr>
      </p:pic>
    </p:spTree>
    <p:extLst>
      <p:ext uri="{BB962C8B-B14F-4D97-AF65-F5344CB8AC3E}">
        <p14:creationId xmlns:p14="http://schemas.microsoft.com/office/powerpoint/2010/main" val="20608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Title 1"/>
          <p:cNvSpPr>
            <a:spLocks noGrp="1"/>
          </p:cNvSpPr>
          <p:nvPr>
            <p:ph type="title"/>
          </p:nvPr>
        </p:nvSpPr>
        <p:spPr/>
        <p:txBody>
          <a:bodyPr/>
          <a:lstStyle/>
          <a:p>
            <a:r>
              <a:rPr lang="en-US" b="1" dirty="0" smtClean="0">
                <a:solidFill>
                  <a:srgbClr val="FFFF00"/>
                </a:solidFill>
              </a:rPr>
              <a:t>Application to Hurricane Harvey</a:t>
            </a:r>
            <a:endParaRPr lang="en-US" b="1" dirty="0">
              <a:solidFill>
                <a:srgbClr val="FFFF00"/>
              </a:solidFill>
            </a:endParaRPr>
          </a:p>
        </p:txBody>
      </p:sp>
    </p:spTree>
    <p:extLst>
      <p:ext uri="{BB962C8B-B14F-4D97-AF65-F5344CB8AC3E}">
        <p14:creationId xmlns:p14="http://schemas.microsoft.com/office/powerpoint/2010/main" val="3355482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fontScale="90000"/>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Risk Assessment for Houston and Texas:</a:t>
            </a:r>
          </a:p>
        </p:txBody>
      </p:sp>
      <p:sp>
        <p:nvSpPr>
          <p:cNvPr id="21508" name="Rectangle 4"/>
          <p:cNvSpPr>
            <a:spLocks noGrp="1" noChangeArrowheads="1"/>
          </p:cNvSpPr>
          <p:nvPr>
            <p:ph type="body" sz="half" idx="4294967295"/>
          </p:nvPr>
        </p:nvSpPr>
        <p:spPr>
          <a:xfrm>
            <a:off x="381000" y="1871212"/>
            <a:ext cx="8382000" cy="4607226"/>
          </a:xfrm>
        </p:spPr>
        <p:txBody>
          <a:bodyPr>
            <a:normAutofit fontScale="92500" lnSpcReduction="10000"/>
          </a:bodyPr>
          <a:lstStyle/>
          <a:p>
            <a:pPr eaLnBrk="1" hangingPunct="1">
              <a:lnSpc>
                <a:spcPct val="90000"/>
              </a:lnSpc>
              <a:buSzPct val="60000"/>
              <a:buBlip>
                <a:blip r:embed="rId3"/>
              </a:buBlip>
            </a:pPr>
            <a:r>
              <a:rPr lang="en-US" sz="2600" dirty="0" smtClean="0">
                <a:latin typeface="Arial" pitchFamily="34" charset="0"/>
                <a:cs typeface="Arial" pitchFamily="34" charset="0"/>
              </a:rPr>
              <a:t>Run 100 events for each year from 1980 to 2016 (3700 events total) passing within 300 km of Houston, downscaled from three climate reanalyses</a:t>
            </a:r>
          </a:p>
          <a:p>
            <a:pPr marL="0" indent="0" eaLnBrk="1" hangingPunct="1">
              <a:lnSpc>
                <a:spcPct val="90000"/>
              </a:lnSpc>
              <a:buSzPct val="60000"/>
              <a:buNone/>
            </a:pPr>
            <a:endParaRPr lang="en-US" sz="2600" dirty="0" smtClean="0">
              <a:latin typeface="Arial" pitchFamily="34" charset="0"/>
              <a:cs typeface="Arial" pitchFamily="34" charset="0"/>
            </a:endParaRPr>
          </a:p>
          <a:p>
            <a:pPr>
              <a:lnSpc>
                <a:spcPct val="90000"/>
              </a:lnSpc>
              <a:buSzPct val="60000"/>
              <a:buBlip>
                <a:blip r:embed="rId3"/>
              </a:buBlip>
            </a:pPr>
            <a:r>
              <a:rPr lang="en-US" sz="2600" dirty="0" smtClean="0">
                <a:latin typeface="Arial" pitchFamily="34" charset="0"/>
                <a:cs typeface="Arial" pitchFamily="34" charset="0"/>
              </a:rPr>
              <a:t>Run 100 events each year from 1979-2015 passing over the Texas coastline, downscaled from NCAR/NCEP reanalyses. Calculate </a:t>
            </a:r>
            <a:r>
              <a:rPr lang="en-US" sz="2600" dirty="0" smtClean="0">
                <a:latin typeface="Arial" panose="020B0604020202020204" pitchFamily="34" charset="0"/>
                <a:ea typeface="Calibri" panose="020F0502020204030204" pitchFamily="34" charset="0"/>
                <a:cs typeface="Arial" panose="020B0604020202020204" pitchFamily="34" charset="0"/>
              </a:rPr>
              <a:t>storm </a:t>
            </a:r>
            <a:r>
              <a:rPr lang="en-US" sz="2600" dirty="0">
                <a:latin typeface="Arial" panose="020B0604020202020204" pitchFamily="34" charset="0"/>
                <a:ea typeface="Calibri" panose="020F0502020204030204" pitchFamily="34" charset="0"/>
                <a:cs typeface="Arial" panose="020B0604020202020204" pitchFamily="34" charset="0"/>
              </a:rPr>
              <a:t>total rainfall for each event at each of 78 points constituting a grid extending from 26</a:t>
            </a:r>
            <a:r>
              <a:rPr lang="en-US" sz="2600" baseline="30000" dirty="0">
                <a:latin typeface="Arial" panose="020B0604020202020204" pitchFamily="34" charset="0"/>
                <a:ea typeface="Calibri" panose="020F0502020204030204" pitchFamily="34" charset="0"/>
                <a:cs typeface="Arial" panose="020B0604020202020204" pitchFamily="34" charset="0"/>
              </a:rPr>
              <a:t>o</a:t>
            </a:r>
            <a:r>
              <a:rPr lang="en-US" sz="2600" dirty="0">
                <a:latin typeface="Arial" panose="020B0604020202020204" pitchFamily="34" charset="0"/>
                <a:ea typeface="Calibri" panose="020F0502020204030204" pitchFamily="34" charset="0"/>
                <a:cs typeface="Arial" panose="020B0604020202020204" pitchFamily="34" charset="0"/>
              </a:rPr>
              <a:t> N to 31</a:t>
            </a:r>
            <a:r>
              <a:rPr lang="en-US" sz="2600" baseline="30000" dirty="0">
                <a:latin typeface="Arial" panose="020B0604020202020204" pitchFamily="34" charset="0"/>
                <a:ea typeface="Calibri" panose="020F0502020204030204" pitchFamily="34" charset="0"/>
                <a:cs typeface="Arial" panose="020B0604020202020204" pitchFamily="34" charset="0"/>
              </a:rPr>
              <a:t>o</a:t>
            </a:r>
            <a:r>
              <a:rPr lang="en-US" sz="2600" dirty="0">
                <a:latin typeface="Arial" panose="020B0604020202020204" pitchFamily="34" charset="0"/>
                <a:ea typeface="Calibri" panose="020F0502020204030204" pitchFamily="34" charset="0"/>
                <a:cs typeface="Arial" panose="020B0604020202020204" pitchFamily="34" charset="0"/>
              </a:rPr>
              <a:t> N and from 99</a:t>
            </a:r>
            <a:r>
              <a:rPr lang="en-US" sz="2600" baseline="30000" dirty="0">
                <a:latin typeface="Arial" panose="020B0604020202020204" pitchFamily="34" charset="0"/>
                <a:ea typeface="Calibri" panose="020F0502020204030204" pitchFamily="34" charset="0"/>
                <a:cs typeface="Arial" panose="020B0604020202020204" pitchFamily="34" charset="0"/>
              </a:rPr>
              <a:t>o</a:t>
            </a:r>
            <a:r>
              <a:rPr lang="en-US" sz="2600" dirty="0">
                <a:latin typeface="Arial" panose="020B0604020202020204" pitchFamily="34" charset="0"/>
                <a:ea typeface="Calibri" panose="020F0502020204030204" pitchFamily="34" charset="0"/>
                <a:cs typeface="Arial" panose="020B0604020202020204" pitchFamily="34" charset="0"/>
              </a:rPr>
              <a:t> W to 94</a:t>
            </a:r>
            <a:r>
              <a:rPr lang="en-US" sz="2600" baseline="30000" dirty="0">
                <a:latin typeface="Arial" panose="020B0604020202020204" pitchFamily="34" charset="0"/>
                <a:ea typeface="Calibri" panose="020F0502020204030204" pitchFamily="34" charset="0"/>
                <a:cs typeface="Arial" panose="020B0604020202020204" pitchFamily="34" charset="0"/>
              </a:rPr>
              <a:t>o</a:t>
            </a:r>
            <a:r>
              <a:rPr lang="en-US" sz="2600" dirty="0">
                <a:latin typeface="Arial" panose="020B0604020202020204" pitchFamily="34" charset="0"/>
                <a:ea typeface="Calibri" panose="020F0502020204030204" pitchFamily="34" charset="0"/>
                <a:cs typeface="Arial" panose="020B0604020202020204" pitchFamily="34" charset="0"/>
              </a:rPr>
              <a:t> W, at increments of 0.5</a:t>
            </a:r>
            <a:r>
              <a:rPr lang="en-US" sz="2600" baseline="30000" dirty="0">
                <a:latin typeface="Arial" panose="020B0604020202020204" pitchFamily="34" charset="0"/>
                <a:ea typeface="Calibri" panose="020F0502020204030204" pitchFamily="34" charset="0"/>
                <a:cs typeface="Arial" panose="020B0604020202020204" pitchFamily="34" charset="0"/>
              </a:rPr>
              <a:t>o</a:t>
            </a:r>
            <a:r>
              <a:rPr lang="en-US" sz="2600" dirty="0">
                <a:latin typeface="Arial" panose="020B0604020202020204" pitchFamily="34" charset="0"/>
                <a:ea typeface="Calibri" panose="020F0502020204030204" pitchFamily="34" charset="0"/>
                <a:cs typeface="Arial" panose="020B0604020202020204" pitchFamily="34" charset="0"/>
              </a:rPr>
              <a:t>, but excluding points over the Gulf</a:t>
            </a:r>
            <a:endParaRPr lang="en-US" sz="2600" dirty="0" smtClean="0">
              <a:latin typeface="Arial" pitchFamily="34" charset="0"/>
              <a:cs typeface="Arial" pitchFamily="34" charset="0"/>
            </a:endParaRPr>
          </a:p>
          <a:p>
            <a:pPr>
              <a:lnSpc>
                <a:spcPct val="90000"/>
              </a:lnSpc>
              <a:buSzPct val="60000"/>
              <a:buBlip>
                <a:blip r:embed="rId3"/>
              </a:buBlip>
            </a:pPr>
            <a:endParaRPr lang="en-US" sz="2600" dirty="0" smtClean="0">
              <a:latin typeface="Arial" pitchFamily="34" charset="0"/>
              <a:cs typeface="Arial" pitchFamily="34" charset="0"/>
            </a:endParaRPr>
          </a:p>
          <a:p>
            <a:pPr eaLnBrk="1" hangingPunct="1">
              <a:lnSpc>
                <a:spcPct val="90000"/>
              </a:lnSpc>
              <a:buSzPct val="60000"/>
              <a:buBlip>
                <a:blip r:embed="rId3"/>
              </a:buBlip>
            </a:pPr>
            <a:r>
              <a:rPr lang="en-US" sz="2600" dirty="0" smtClean="0">
                <a:latin typeface="Arial" pitchFamily="34" charset="0"/>
                <a:cs typeface="Arial" pitchFamily="34" charset="0"/>
              </a:rPr>
              <a:t>Run 100 events each year during two periods: 1981-2000 and 2081-2100, passing within 300 km of Houston, downscaled from six climate models</a:t>
            </a:r>
          </a:p>
          <a:p>
            <a:pPr marL="0" indent="0">
              <a:lnSpc>
                <a:spcPct val="90000"/>
              </a:lnSpc>
              <a:buSzPct val="60000"/>
              <a:buNone/>
            </a:pPr>
            <a:endParaRPr lang="en-US" sz="2600" dirty="0" smtClean="0">
              <a:solidFill>
                <a:srgbClr val="0F2AB1"/>
              </a:solidFill>
              <a:latin typeface="Arial" pitchFamily="34" charset="0"/>
              <a:cs typeface="Arial" pitchFamily="34" charset="0"/>
            </a:endParaRPr>
          </a:p>
        </p:txBody>
      </p:sp>
    </p:spTree>
    <p:extLst>
      <p:ext uri="{BB962C8B-B14F-4D97-AF65-F5344CB8AC3E}">
        <p14:creationId xmlns:p14="http://schemas.microsoft.com/office/powerpoint/2010/main" val="15248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fade">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fade">
                                      <p:cBhvr>
                                        <p:cTn id="17" dur="500"/>
                                        <p:tgtEl>
                                          <p:spTgt spid="215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571" y="1324868"/>
            <a:ext cx="7626112" cy="5105410"/>
          </a:xfrm>
          <a:prstGeom prst="rect">
            <a:avLst/>
          </a:prstGeom>
        </p:spPr>
      </p:pic>
      <p:sp>
        <p:nvSpPr>
          <p:cNvPr id="3" name="TextBox 2"/>
          <p:cNvSpPr txBox="1"/>
          <p:nvPr/>
        </p:nvSpPr>
        <p:spPr>
          <a:xfrm>
            <a:off x="508958" y="370936"/>
            <a:ext cx="7884725" cy="830997"/>
          </a:xfrm>
          <a:prstGeom prst="rect">
            <a:avLst/>
          </a:prstGeom>
          <a:noFill/>
        </p:spPr>
        <p:txBody>
          <a:bodyPr wrap="square" rtlCol="0">
            <a:spAutoFit/>
          </a:bodyPr>
          <a:lstStyle/>
          <a:p>
            <a:pPr algn="ctr"/>
            <a:r>
              <a:rPr lang="en-US" sz="2400" dirty="0" smtClean="0">
                <a:solidFill>
                  <a:srgbClr val="0000FF"/>
                </a:solidFill>
              </a:rPr>
              <a:t>Example of Accumulated Rainfall from a Harvey-like Event Downscaled from ERA Interim Reanalysis</a:t>
            </a:r>
            <a:endParaRPr lang="en-US" sz="2400" dirty="0">
              <a:solidFill>
                <a:srgbClr val="0000FF"/>
              </a:solidFill>
            </a:endParaRPr>
          </a:p>
        </p:txBody>
      </p:sp>
    </p:spTree>
    <p:extLst>
      <p:ext uri="{BB962C8B-B14F-4D97-AF65-F5344CB8AC3E}">
        <p14:creationId xmlns:p14="http://schemas.microsoft.com/office/powerpoint/2010/main" val="1382298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99" y="1362974"/>
            <a:ext cx="7644400" cy="5608331"/>
          </a:xfrm>
          <a:prstGeom prst="rect">
            <a:avLst/>
          </a:prstGeom>
        </p:spPr>
      </p:pic>
      <p:sp>
        <p:nvSpPr>
          <p:cNvPr id="3" name="TextBox 2"/>
          <p:cNvSpPr txBox="1"/>
          <p:nvPr/>
        </p:nvSpPr>
        <p:spPr>
          <a:xfrm>
            <a:off x="198406" y="77638"/>
            <a:ext cx="8747185" cy="1569660"/>
          </a:xfrm>
          <a:prstGeom prst="rect">
            <a:avLst/>
          </a:prstGeom>
          <a:noFill/>
        </p:spPr>
        <p:txBody>
          <a:bodyPr wrap="square" rtlCol="0">
            <a:spAutoFit/>
          </a:bodyPr>
          <a:lstStyle/>
          <a:p>
            <a:pPr algn="ctr"/>
            <a:r>
              <a:rPr lang="en-US" sz="2400" dirty="0" smtClean="0">
                <a:solidFill>
                  <a:srgbClr val="0000FF"/>
                </a:solidFill>
              </a:rPr>
              <a:t>Probability of Storm Accumulated Rainfall at Houston, from 3 Climate Reanalyses, 1980-2016 Based on 3700 Events </a:t>
            </a:r>
            <a:r>
              <a:rPr lang="en-US" sz="2400" dirty="0">
                <a:solidFill>
                  <a:srgbClr val="0000FF"/>
                </a:solidFill>
              </a:rPr>
              <a:t>E</a:t>
            </a:r>
            <a:r>
              <a:rPr lang="en-US" sz="2400" dirty="0" smtClean="0">
                <a:solidFill>
                  <a:srgbClr val="0000FF"/>
                </a:solidFill>
              </a:rPr>
              <a:t>ach. </a:t>
            </a:r>
            <a:r>
              <a:rPr lang="en-US" sz="2400" dirty="0">
                <a:solidFill>
                  <a:srgbClr val="0000FF"/>
                </a:solidFill>
              </a:rPr>
              <a:t>Shading shows spread among the </a:t>
            </a:r>
            <a:r>
              <a:rPr lang="en-US" sz="2400" dirty="0" smtClean="0">
                <a:solidFill>
                  <a:srgbClr val="0000FF"/>
                </a:solidFill>
              </a:rPr>
              <a:t>reanalyses.</a:t>
            </a:r>
            <a:endParaRPr lang="en-US" sz="2400" dirty="0">
              <a:solidFill>
                <a:srgbClr val="0000FF"/>
              </a:solidFill>
            </a:endParaRPr>
          </a:p>
          <a:p>
            <a:pPr algn="ctr"/>
            <a:endParaRPr lang="en-US" sz="2400" dirty="0">
              <a:solidFill>
                <a:srgbClr val="0000FF"/>
              </a:solidFill>
            </a:endParaRPr>
          </a:p>
        </p:txBody>
      </p:sp>
      <p:grpSp>
        <p:nvGrpSpPr>
          <p:cNvPr id="10" name="Group 9"/>
          <p:cNvGrpSpPr/>
          <p:nvPr/>
        </p:nvGrpSpPr>
        <p:grpSpPr>
          <a:xfrm>
            <a:off x="4718998" y="1811547"/>
            <a:ext cx="2026857" cy="4554747"/>
            <a:chOff x="4718998" y="1811547"/>
            <a:chExt cx="2026857" cy="4554747"/>
          </a:xfrm>
        </p:grpSpPr>
        <p:cxnSp>
          <p:nvCxnSpPr>
            <p:cNvPr id="5" name="Straight Connector 4"/>
            <p:cNvCxnSpPr/>
            <p:nvPr/>
          </p:nvCxnSpPr>
          <p:spPr>
            <a:xfrm flipV="1">
              <a:off x="4718998" y="1811547"/>
              <a:ext cx="17253" cy="4554747"/>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72331" y="4210270"/>
              <a:ext cx="1673524" cy="369332"/>
            </a:xfrm>
            <a:prstGeom prst="rect">
              <a:avLst/>
            </a:prstGeom>
            <a:noFill/>
          </p:spPr>
          <p:txBody>
            <a:bodyPr wrap="square" rtlCol="0">
              <a:spAutoFit/>
            </a:bodyPr>
            <a:lstStyle/>
            <a:p>
              <a:r>
                <a:rPr lang="en-US" dirty="0" smtClean="0">
                  <a:solidFill>
                    <a:srgbClr val="0000FF"/>
                  </a:solidFill>
                </a:rPr>
                <a:t>Harvey</a:t>
              </a:r>
              <a:endParaRPr lang="en-US" dirty="0">
                <a:solidFill>
                  <a:srgbClr val="0000FF"/>
                </a:solidFill>
              </a:endParaRPr>
            </a:p>
          </p:txBody>
        </p:sp>
        <p:cxnSp>
          <p:nvCxnSpPr>
            <p:cNvPr id="9" name="Straight Arrow Connector 8"/>
            <p:cNvCxnSpPr/>
            <p:nvPr/>
          </p:nvCxnSpPr>
          <p:spPr>
            <a:xfrm flipH="1">
              <a:off x="4804913" y="4673913"/>
              <a:ext cx="586596" cy="32940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175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053" y="1357546"/>
            <a:ext cx="7315898" cy="5367325"/>
          </a:xfrm>
          <a:prstGeom prst="rect">
            <a:avLst/>
          </a:prstGeom>
        </p:spPr>
      </p:pic>
      <p:sp>
        <p:nvSpPr>
          <p:cNvPr id="3" name="TextBox 2"/>
          <p:cNvSpPr txBox="1"/>
          <p:nvPr/>
        </p:nvSpPr>
        <p:spPr>
          <a:xfrm>
            <a:off x="250166" y="155276"/>
            <a:ext cx="8161287" cy="1200329"/>
          </a:xfrm>
          <a:prstGeom prst="rect">
            <a:avLst/>
          </a:prstGeom>
          <a:noFill/>
        </p:spPr>
        <p:txBody>
          <a:bodyPr wrap="square" rtlCol="0">
            <a:spAutoFit/>
          </a:bodyPr>
          <a:lstStyle/>
          <a:p>
            <a:pPr algn="ctr"/>
            <a:r>
              <a:rPr lang="en-US" sz="2400" dirty="0" smtClean="0">
                <a:solidFill>
                  <a:srgbClr val="0000FF"/>
                </a:solidFill>
              </a:rPr>
              <a:t>Probability of a Accumulated Hurricane Rain Anywhere in Texas, based on 3700 Events Downscaled from NCAR/NCEP Reanalysis with Rainfall Analyzed at 78 Points</a:t>
            </a:r>
            <a:endParaRPr lang="en-US" sz="2400" dirty="0">
              <a:solidFill>
                <a:srgbClr val="0000FF"/>
              </a:solidFill>
            </a:endParaRPr>
          </a:p>
        </p:txBody>
      </p:sp>
    </p:spTree>
    <p:extLst>
      <p:ext uri="{BB962C8B-B14F-4D97-AF65-F5344CB8AC3E}">
        <p14:creationId xmlns:p14="http://schemas.microsoft.com/office/powerpoint/2010/main" val="3373142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39" y="1506024"/>
            <a:ext cx="7626112" cy="5105410"/>
          </a:xfrm>
          <a:prstGeom prst="rect">
            <a:avLst/>
          </a:prstGeom>
        </p:spPr>
      </p:pic>
      <p:sp>
        <p:nvSpPr>
          <p:cNvPr id="3" name="TextBox 2"/>
          <p:cNvSpPr txBox="1"/>
          <p:nvPr/>
        </p:nvSpPr>
        <p:spPr>
          <a:xfrm>
            <a:off x="388189" y="241540"/>
            <a:ext cx="8177841" cy="1477328"/>
          </a:xfrm>
          <a:prstGeom prst="rect">
            <a:avLst/>
          </a:prstGeom>
          <a:noFill/>
        </p:spPr>
        <p:txBody>
          <a:bodyPr wrap="square" rtlCol="0">
            <a:spAutoFit/>
          </a:bodyPr>
          <a:lstStyle/>
          <a:p>
            <a:pPr algn="ctr"/>
            <a:r>
              <a:rPr lang="en-US" sz="2400" dirty="0">
                <a:solidFill>
                  <a:srgbClr val="0000FF"/>
                </a:solidFill>
              </a:rPr>
              <a:t>Probability of Storm Accumulated Rainfall at Houston, from </a:t>
            </a:r>
            <a:r>
              <a:rPr lang="en-US" sz="2400" dirty="0" smtClean="0">
                <a:solidFill>
                  <a:srgbClr val="0000FF"/>
                </a:solidFill>
              </a:rPr>
              <a:t>6 </a:t>
            </a:r>
            <a:r>
              <a:rPr lang="en-US" sz="2400" dirty="0">
                <a:solidFill>
                  <a:srgbClr val="0000FF"/>
                </a:solidFill>
              </a:rPr>
              <a:t>Climate </a:t>
            </a:r>
            <a:r>
              <a:rPr lang="en-US" sz="2400" dirty="0" smtClean="0">
                <a:solidFill>
                  <a:srgbClr val="0000FF"/>
                </a:solidFill>
              </a:rPr>
              <a:t>models, 1981-2000 and 2081-2100, </a:t>
            </a:r>
            <a:r>
              <a:rPr lang="en-US" sz="2400" dirty="0">
                <a:solidFill>
                  <a:srgbClr val="0000FF"/>
                </a:solidFill>
              </a:rPr>
              <a:t>Based on </a:t>
            </a:r>
            <a:r>
              <a:rPr lang="en-US" sz="2400" dirty="0" smtClean="0">
                <a:solidFill>
                  <a:srgbClr val="0000FF"/>
                </a:solidFill>
              </a:rPr>
              <a:t>2000 </a:t>
            </a:r>
            <a:r>
              <a:rPr lang="en-US" sz="2400" dirty="0">
                <a:solidFill>
                  <a:srgbClr val="0000FF"/>
                </a:solidFill>
              </a:rPr>
              <a:t>Events Each</a:t>
            </a:r>
            <a:r>
              <a:rPr lang="en-US" sz="2400" dirty="0" smtClean="0">
                <a:solidFill>
                  <a:srgbClr val="0000FF"/>
                </a:solidFill>
              </a:rPr>
              <a:t>. Shading shows spread among the models.</a:t>
            </a:r>
            <a:endParaRPr lang="en-US" sz="2400" dirty="0">
              <a:solidFill>
                <a:srgbClr val="0000FF"/>
              </a:solidFill>
            </a:endParaRPr>
          </a:p>
          <a:p>
            <a:endParaRPr lang="en-US" dirty="0"/>
          </a:p>
        </p:txBody>
      </p:sp>
      <p:cxnSp>
        <p:nvCxnSpPr>
          <p:cNvPr id="6" name="Straight Connector 5"/>
          <p:cNvCxnSpPr/>
          <p:nvPr/>
        </p:nvCxnSpPr>
        <p:spPr>
          <a:xfrm flipV="1">
            <a:off x="4675517" y="1915064"/>
            <a:ext cx="8626" cy="4123427"/>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17057" y="4615132"/>
            <a:ext cx="1199071" cy="369332"/>
          </a:xfrm>
          <a:prstGeom prst="rect">
            <a:avLst/>
          </a:prstGeom>
          <a:noFill/>
        </p:spPr>
        <p:txBody>
          <a:bodyPr wrap="square" rtlCol="0">
            <a:spAutoFit/>
          </a:bodyPr>
          <a:lstStyle/>
          <a:p>
            <a:r>
              <a:rPr lang="en-US" dirty="0" smtClean="0">
                <a:solidFill>
                  <a:srgbClr val="0000FF"/>
                </a:solidFill>
              </a:rPr>
              <a:t>Harvey</a:t>
            </a:r>
            <a:endParaRPr lang="en-US" dirty="0">
              <a:solidFill>
                <a:srgbClr val="0000FF"/>
              </a:solidFill>
            </a:endParaRPr>
          </a:p>
        </p:txBody>
      </p:sp>
      <p:cxnSp>
        <p:nvCxnSpPr>
          <p:cNvPr id="10" name="Straight Arrow Connector 9"/>
          <p:cNvCxnSpPr/>
          <p:nvPr/>
        </p:nvCxnSpPr>
        <p:spPr>
          <a:xfrm flipH="1">
            <a:off x="4796287" y="4984464"/>
            <a:ext cx="560717" cy="43292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7691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7298"/>
            <a:ext cx="9144000" cy="5516265"/>
          </a:xfrm>
          <a:prstGeom prst="rect">
            <a:avLst/>
          </a:prstGeom>
        </p:spPr>
      </p:pic>
      <p:sp>
        <p:nvSpPr>
          <p:cNvPr id="3" name="TextBox 2"/>
          <p:cNvSpPr txBox="1"/>
          <p:nvPr/>
        </p:nvSpPr>
        <p:spPr>
          <a:xfrm>
            <a:off x="621102" y="189781"/>
            <a:ext cx="7772400" cy="646331"/>
          </a:xfrm>
          <a:prstGeom prst="rect">
            <a:avLst/>
          </a:prstGeom>
          <a:noFill/>
        </p:spPr>
        <p:txBody>
          <a:bodyPr wrap="square" rtlCol="0">
            <a:spAutoFit/>
          </a:bodyPr>
          <a:lstStyle/>
          <a:p>
            <a:pPr algn="ctr"/>
            <a:r>
              <a:rPr lang="en-US" sz="3600" dirty="0" smtClean="0">
                <a:solidFill>
                  <a:srgbClr val="0000FF"/>
                </a:solidFill>
              </a:rPr>
              <a:t>Hurricane Irma</a:t>
            </a:r>
            <a:endParaRPr lang="en-US" sz="3600" dirty="0">
              <a:solidFill>
                <a:srgbClr val="0000FF"/>
              </a:solidFill>
            </a:endParaRPr>
          </a:p>
        </p:txBody>
      </p:sp>
    </p:spTree>
    <p:extLst>
      <p:ext uri="{BB962C8B-B14F-4D97-AF65-F5344CB8AC3E}">
        <p14:creationId xmlns:p14="http://schemas.microsoft.com/office/powerpoint/2010/main" val="538617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9071" y="1948856"/>
            <a:ext cx="6461186" cy="1532727"/>
          </a:xfrm>
          <a:prstGeom prst="rect">
            <a:avLst/>
          </a:prstGeom>
        </p:spPr>
        <p:txBody>
          <a:bodyPr wrap="square">
            <a:spAutoFit/>
          </a:bodyPr>
          <a:lstStyle/>
          <a:p>
            <a:pPr marL="342900" lvl="0" indent="-342900">
              <a:lnSpc>
                <a:spcPct val="90000"/>
              </a:lnSpc>
              <a:spcBef>
                <a:spcPct val="20000"/>
              </a:spcBef>
              <a:buSzPct val="60000"/>
              <a:buBlip>
                <a:blip r:embed="rId2"/>
              </a:buBlip>
            </a:pPr>
            <a:r>
              <a:rPr lang="en-US" sz="2600" dirty="0">
                <a:latin typeface="Arial" pitchFamily="34" charset="0"/>
                <a:cs typeface="Arial" pitchFamily="34" charset="0"/>
              </a:rPr>
              <a:t>Run 100 events each year during two periods: 1981-2000 and 2081-2100, passing within 300 km of </a:t>
            </a:r>
            <a:r>
              <a:rPr lang="en-US" sz="2600" dirty="0" smtClean="0">
                <a:latin typeface="Arial" pitchFamily="34" charset="0"/>
                <a:cs typeface="Arial" pitchFamily="34" charset="0"/>
              </a:rPr>
              <a:t>Barbuda, </a:t>
            </a:r>
            <a:r>
              <a:rPr lang="en-US" sz="2600" dirty="0">
                <a:latin typeface="Arial" pitchFamily="34" charset="0"/>
                <a:cs typeface="Arial" pitchFamily="34" charset="0"/>
              </a:rPr>
              <a:t>downscaled from six climate models</a:t>
            </a:r>
          </a:p>
        </p:txBody>
      </p:sp>
      <p:sp>
        <p:nvSpPr>
          <p:cNvPr id="3" name="TextBox 2"/>
          <p:cNvSpPr txBox="1"/>
          <p:nvPr/>
        </p:nvSpPr>
        <p:spPr>
          <a:xfrm>
            <a:off x="974785" y="422694"/>
            <a:ext cx="7237562" cy="646331"/>
          </a:xfrm>
          <a:prstGeom prst="rect">
            <a:avLst/>
          </a:prstGeom>
          <a:noFill/>
        </p:spPr>
        <p:txBody>
          <a:bodyPr wrap="square" rtlCol="0">
            <a:spAutoFit/>
          </a:bodyPr>
          <a:lstStyle/>
          <a:p>
            <a:pPr algn="ctr"/>
            <a:r>
              <a:rPr lang="en-US" sz="3600" dirty="0" smtClean="0">
                <a:solidFill>
                  <a:srgbClr val="0000FF"/>
                </a:solidFill>
              </a:rPr>
              <a:t>Irma</a:t>
            </a:r>
            <a:endParaRPr lang="en-US" sz="3600" dirty="0">
              <a:solidFill>
                <a:srgbClr val="0000FF"/>
              </a:solidFill>
            </a:endParaRPr>
          </a:p>
        </p:txBody>
      </p:sp>
    </p:spTree>
    <p:extLst>
      <p:ext uri="{BB962C8B-B14F-4D97-AF65-F5344CB8AC3E}">
        <p14:creationId xmlns:p14="http://schemas.microsoft.com/office/powerpoint/2010/main" val="1698017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smtClean="0">
                <a:solidFill>
                  <a:srgbClr val="0F2AB1"/>
                </a:solidFill>
                <a:latin typeface="Arial" pitchFamily="34" charset="0"/>
                <a:cs typeface="Arial" pitchFamily="34" charset="0"/>
              </a:rPr>
              <a:t>Wind</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Rain</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Storm Surge</a:t>
            </a:r>
            <a:endParaRPr lang="en-US" dirty="0">
              <a:solidFill>
                <a:srgbClr val="0F2AB1"/>
              </a:solidFill>
              <a:latin typeface="Arial" pitchFamily="34" charset="0"/>
              <a:cs typeface="Arial" pitchFamily="34" charset="0"/>
            </a:endParaRP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53000" y="1419589"/>
            <a:ext cx="2743200" cy="1727634"/>
          </a:xfrm>
          <a:prstGeom prst="rect">
            <a:avLst/>
          </a:prstGeom>
          <a:noFill/>
        </p:spPr>
      </p:pic>
      <p:pic>
        <p:nvPicPr>
          <p:cNvPr id="403460" name="Picture 4" descr="https://encrypted-tbn1.google.com/images?q=tbn:ANd9GcSWYOtzz6cT_ypHQ9t8lc9nmEW87iIUulwenR3ybduIJSnSfnH2lQ"/>
          <p:cNvPicPr>
            <a:picLocks noChangeAspect="1" noChangeArrowheads="1"/>
          </p:cNvPicPr>
          <p:nvPr/>
        </p:nvPicPr>
        <p:blipFill>
          <a:blip r:embed="rId4" cstate="print"/>
          <a:srcRect/>
          <a:stretch>
            <a:fillRect/>
          </a:stretch>
        </p:blipFill>
        <p:spPr bwMode="auto">
          <a:xfrm>
            <a:off x="4962525" y="5064973"/>
            <a:ext cx="2733675" cy="1676400"/>
          </a:xfrm>
          <a:prstGeom prst="rect">
            <a:avLst/>
          </a:prstGeom>
          <a:noFill/>
        </p:spPr>
      </p:pic>
      <p:pic>
        <p:nvPicPr>
          <p:cNvPr id="403462" name="Picture 6" descr="http://www.google.com/url?source=imglanding&amp;ct=img&amp;q=http://upload.wikimedia.org/wikipedia/commons/5/50/Hurricane_Katrina_Flooding.jpg&amp;sa=X&amp;ei=QQmtT9iGNsPv6AGQu4DoDA&amp;ved=0CAkQ8wc4YA&amp;usg=AFQjCNHaFJ5zyogI9RWCqnA99_l_vmPEwQ"/>
          <p:cNvPicPr>
            <a:picLocks noChangeAspect="1" noChangeArrowheads="1"/>
          </p:cNvPicPr>
          <p:nvPr/>
        </p:nvPicPr>
        <p:blipFill>
          <a:blip r:embed="rId5" cstate="print"/>
          <a:srcRect/>
          <a:stretch>
            <a:fillRect/>
          </a:stretch>
        </p:blipFill>
        <p:spPr bwMode="auto">
          <a:xfrm>
            <a:off x="4953000" y="3259196"/>
            <a:ext cx="2743200" cy="1693804"/>
          </a:xfrm>
          <a:prstGeom prst="rect">
            <a:avLst/>
          </a:prstGeom>
          <a:noFill/>
        </p:spPr>
      </p:pic>
    </p:spTree>
    <p:extLst>
      <p:ext uri="{BB962C8B-B14F-4D97-AF65-F5344CB8AC3E}">
        <p14:creationId xmlns:p14="http://schemas.microsoft.com/office/powerpoint/2010/main" val="120532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03462"/>
                                        </p:tgtEl>
                                        <p:attrNameLst>
                                          <p:attrName>style.visibility</p:attrName>
                                        </p:attrNameLst>
                                      </p:cBhvr>
                                      <p:to>
                                        <p:strVal val="visible"/>
                                      </p:to>
                                    </p:set>
                                    <p:animEffect transition="in" filter="blinds(horizontal)">
                                      <p:cBhvr>
                                        <p:cTn id="18" dur="500"/>
                                        <p:tgtEl>
                                          <p:spTgt spid="4034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03460"/>
                                        </p:tgtEl>
                                        <p:attrNameLst>
                                          <p:attrName>style.visibility</p:attrName>
                                        </p:attrNameLst>
                                      </p:cBhvr>
                                      <p:to>
                                        <p:strVal val="visible"/>
                                      </p:to>
                                    </p:set>
                                    <p:animEffect transition="in" filter="blinds(horizontal)">
                                      <p:cBhvr>
                                        <p:cTn id="26" dur="500"/>
                                        <p:tgtEl>
                                          <p:spTgt spid="403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892" y="1180160"/>
            <a:ext cx="7157949" cy="5553531"/>
          </a:xfrm>
          <a:prstGeom prst="rect">
            <a:avLst/>
          </a:prstGeom>
        </p:spPr>
      </p:pic>
      <p:sp>
        <p:nvSpPr>
          <p:cNvPr id="3" name="TextBox 2"/>
          <p:cNvSpPr txBox="1"/>
          <p:nvPr/>
        </p:nvSpPr>
        <p:spPr>
          <a:xfrm>
            <a:off x="500332" y="72164"/>
            <a:ext cx="7927676" cy="1107996"/>
          </a:xfrm>
          <a:prstGeom prst="rect">
            <a:avLst/>
          </a:prstGeom>
          <a:noFill/>
        </p:spPr>
        <p:txBody>
          <a:bodyPr wrap="square" rtlCol="0">
            <a:spAutoFit/>
          </a:bodyPr>
          <a:lstStyle/>
          <a:p>
            <a:pPr algn="ctr"/>
            <a:r>
              <a:rPr lang="en-US" sz="2200" dirty="0" smtClean="0">
                <a:solidFill>
                  <a:srgbClr val="0000FF"/>
                </a:solidFill>
              </a:rPr>
              <a:t>Probabilities of Storms of Irma’s Intensity within 300 km of Barbuda, </a:t>
            </a:r>
            <a:r>
              <a:rPr lang="en-US" sz="2200" dirty="0">
                <a:solidFill>
                  <a:srgbClr val="0000FF"/>
                </a:solidFill>
              </a:rPr>
              <a:t>from 6 Climate models, 1981-2000 and 2081-2100, Based on 2000 Events Each. Shading shows spread among the models.</a:t>
            </a:r>
          </a:p>
        </p:txBody>
      </p:sp>
    </p:spTree>
    <p:extLst>
      <p:ext uri="{BB962C8B-B14F-4D97-AF65-F5344CB8AC3E}">
        <p14:creationId xmlns:p14="http://schemas.microsoft.com/office/powerpoint/2010/main" val="35657853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31" y="163209"/>
            <a:ext cx="5064204" cy="6555188"/>
          </a:xfrm>
          <a:prstGeom prst="rect">
            <a:avLst/>
          </a:prstGeom>
        </p:spPr>
      </p:pic>
      <p:sp>
        <p:nvSpPr>
          <p:cNvPr id="3" name="TextBox 2"/>
          <p:cNvSpPr txBox="1"/>
          <p:nvPr/>
        </p:nvSpPr>
        <p:spPr>
          <a:xfrm>
            <a:off x="5619022" y="2408152"/>
            <a:ext cx="3189929" cy="584775"/>
          </a:xfrm>
          <a:prstGeom prst="rect">
            <a:avLst/>
          </a:prstGeom>
          <a:noFill/>
        </p:spPr>
        <p:txBody>
          <a:bodyPr wrap="square" rtlCol="0">
            <a:spAutoFit/>
          </a:bodyPr>
          <a:lstStyle/>
          <a:p>
            <a:pPr algn="ctr"/>
            <a:r>
              <a:rPr lang="en-US" sz="3200" dirty="0" smtClean="0">
                <a:solidFill>
                  <a:srgbClr val="0000FF"/>
                </a:solidFill>
              </a:rPr>
              <a:t>Hurricane Maria</a:t>
            </a:r>
            <a:endParaRPr lang="en-US" sz="3200" dirty="0">
              <a:solidFill>
                <a:srgbClr val="0000FF"/>
              </a:solidFill>
            </a:endParaRPr>
          </a:p>
        </p:txBody>
      </p:sp>
    </p:spTree>
    <p:extLst>
      <p:ext uri="{BB962C8B-B14F-4D97-AF65-F5344CB8AC3E}">
        <p14:creationId xmlns:p14="http://schemas.microsoft.com/office/powerpoint/2010/main" val="785537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9071" y="1948856"/>
            <a:ext cx="6461186" cy="1532727"/>
          </a:xfrm>
          <a:prstGeom prst="rect">
            <a:avLst/>
          </a:prstGeom>
        </p:spPr>
        <p:txBody>
          <a:bodyPr wrap="square">
            <a:spAutoFit/>
          </a:bodyPr>
          <a:lstStyle/>
          <a:p>
            <a:pPr marL="342900" marR="0" lvl="0" indent="-342900" algn="l" defTabSz="914400" rtl="0" eaLnBrk="1" fontAlgn="auto" latinLnBrk="0" hangingPunct="1">
              <a:lnSpc>
                <a:spcPct val="90000"/>
              </a:lnSpc>
              <a:spcBef>
                <a:spcPct val="20000"/>
              </a:spcBef>
              <a:spcAft>
                <a:spcPts val="0"/>
              </a:spcAft>
              <a:buClrTx/>
              <a:buSzPct val="60000"/>
              <a:buFontTx/>
              <a:buBlip>
                <a:blip r:embed="rId2"/>
              </a:buBlip>
              <a:tabLst/>
              <a:defRPr/>
            </a:pPr>
            <a:r>
              <a:rPr kumimoji="0" lang="en-US"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Run 100 events each year during two periods: 1981-2000 and 2081-2100, passing within </a:t>
            </a:r>
            <a:r>
              <a:rPr kumimoji="0" lang="en-US" sz="2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150 </a:t>
            </a:r>
            <a:r>
              <a:rPr kumimoji="0" lang="en-US"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km of </a:t>
            </a:r>
            <a:r>
              <a:rPr kumimoji="0" lang="en-US" sz="2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17</a:t>
            </a:r>
            <a:r>
              <a:rPr kumimoji="0" lang="en-US" sz="26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o</a:t>
            </a:r>
            <a:r>
              <a:rPr kumimoji="0" lang="en-US" sz="2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 64</a:t>
            </a:r>
            <a:r>
              <a:rPr kumimoji="0" lang="en-US" sz="26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o</a:t>
            </a:r>
            <a:r>
              <a:rPr kumimoji="0" lang="en-US" sz="2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W, </a:t>
            </a:r>
            <a:r>
              <a:rPr kumimoji="0" lang="en-US"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downscaled from </a:t>
            </a:r>
            <a:r>
              <a:rPr kumimoji="0" lang="en-US" sz="2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four </a:t>
            </a:r>
            <a:r>
              <a:rPr kumimoji="0" lang="en-US"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climate models</a:t>
            </a:r>
          </a:p>
        </p:txBody>
      </p:sp>
      <p:sp>
        <p:nvSpPr>
          <p:cNvPr id="3" name="TextBox 2"/>
          <p:cNvSpPr txBox="1"/>
          <p:nvPr/>
        </p:nvSpPr>
        <p:spPr>
          <a:xfrm>
            <a:off x="974785" y="422694"/>
            <a:ext cx="72375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00FF"/>
                </a:solidFill>
                <a:latin typeface="Calibri"/>
              </a:rPr>
              <a:t>M</a:t>
            </a:r>
            <a:r>
              <a:rPr kumimoji="0" lang="en-US" sz="3600" b="0" i="0" u="none" strike="noStrike" kern="1200" cap="none" spc="0" normalizeH="0" baseline="0" noProof="0" dirty="0" smtClean="0">
                <a:ln>
                  <a:noFill/>
                </a:ln>
                <a:solidFill>
                  <a:srgbClr val="0000FF"/>
                </a:solidFill>
                <a:effectLst/>
                <a:uLnTx/>
                <a:uFillTx/>
                <a:latin typeface="Calibri"/>
                <a:ea typeface="+mn-ea"/>
                <a:cs typeface="+mn-cs"/>
              </a:rPr>
              <a:t>aria</a:t>
            </a:r>
            <a:endParaRPr kumimoji="0" lang="en-US" sz="3600"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29938313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352" y="778204"/>
            <a:ext cx="8069277" cy="5357349"/>
          </a:xfrm>
          <a:prstGeom prst="rect">
            <a:avLst/>
          </a:prstGeom>
        </p:spPr>
      </p:pic>
    </p:spTree>
    <p:extLst>
      <p:ext uri="{BB962C8B-B14F-4D97-AF65-F5344CB8AC3E}">
        <p14:creationId xmlns:p14="http://schemas.microsoft.com/office/powerpoint/2010/main" val="5403067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5851"/>
                    </a14:imgEffect>
                    <a14:imgEffect>
                      <a14:saturation sat="0"/>
                    </a14:imgEffect>
                    <a14:imgEffect>
                      <a14:brightnessContrast bright="35000" contrast="-72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9219" name="Rectangle 3"/>
          <p:cNvSpPr>
            <a:spLocks noGrp="1" noChangeArrowheads="1"/>
          </p:cNvSpPr>
          <p:nvPr>
            <p:ph type="title" idx="4294967295"/>
          </p:nvPr>
        </p:nvSpPr>
        <p:spPr>
          <a:xfrm>
            <a:off x="379562" y="558995"/>
            <a:ext cx="8229600" cy="1741098"/>
          </a:xfrm>
        </p:spPr>
        <p:txBody>
          <a:bodyPr/>
          <a:lstStyle/>
          <a:p>
            <a:pPr eaLnBrk="1" hangingPunct="1">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North Carolina Hurricanes</a:t>
            </a:r>
            <a:endParaRPr lang="en-US" dirty="0" smtClean="0"/>
          </a:p>
        </p:txBody>
      </p:sp>
      <p:sp>
        <p:nvSpPr>
          <p:cNvPr id="2" name="TextBox 1"/>
          <p:cNvSpPr txBox="1"/>
          <p:nvPr/>
        </p:nvSpPr>
        <p:spPr>
          <a:xfrm>
            <a:off x="1044916" y="2472225"/>
            <a:ext cx="7401464" cy="32162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Pct val="60000"/>
              <a:buFontTx/>
              <a:buBlip>
                <a:blip r:embed="rId5"/>
              </a:buBlip>
              <a:tabLst/>
              <a:defRPr/>
            </a:pPr>
            <a:r>
              <a:rPr kumimoji="0" lang="en-US" sz="2000" b="1" i="0" u="none" strike="noStrike" kern="1200" cap="none" spc="0" normalizeH="0" baseline="0" noProof="0" dirty="0" smtClean="0">
                <a:ln>
                  <a:noFill/>
                </a:ln>
                <a:solidFill>
                  <a:srgbClr val="FFFF00"/>
                </a:solidFill>
                <a:effectLst/>
                <a:uLnTx/>
                <a:uFillTx/>
                <a:latin typeface="Arial"/>
                <a:ea typeface="+mn-ea"/>
                <a:cs typeface="+mn-cs"/>
              </a:rPr>
              <a:t>Over its history, North Carolina has experienced over 400 tropical cyclones that passed over or near the state</a:t>
            </a:r>
          </a:p>
          <a:p>
            <a:pPr marL="285750" marR="0" lvl="0" indent="-285750" algn="l" defTabSz="914400" rtl="0" eaLnBrk="1" fontAlgn="auto" latinLnBrk="0" hangingPunct="1">
              <a:lnSpc>
                <a:spcPct val="100000"/>
              </a:lnSpc>
              <a:spcBef>
                <a:spcPts val="0"/>
              </a:spcBef>
              <a:spcAft>
                <a:spcPts val="600"/>
              </a:spcAft>
              <a:buClrTx/>
              <a:buSzPct val="60000"/>
              <a:buFontTx/>
              <a:buBlip>
                <a:blip r:embed="rId5"/>
              </a:buBlip>
              <a:tabLst/>
              <a:defRPr/>
            </a:pPr>
            <a:endParaRPr kumimoji="0" lang="en-US" sz="2000" b="1" i="0" u="none" strike="noStrike" kern="1200" cap="none" spc="0" normalizeH="0" baseline="0" noProof="0" dirty="0" smtClean="0">
              <a:ln>
                <a:noFill/>
              </a:ln>
              <a:solidFill>
                <a:srgbClr val="FFFF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Pct val="60000"/>
              <a:buFontTx/>
              <a:buBlip>
                <a:blip r:embed="rId5"/>
              </a:buBlip>
              <a:tabLst/>
              <a:defRPr/>
            </a:pPr>
            <a:r>
              <a:rPr kumimoji="0" lang="en-US" sz="2000" b="1" i="0" u="none" strike="noStrike" kern="1200" cap="none" spc="0" normalizeH="0" baseline="0" noProof="0" dirty="0" smtClean="0">
                <a:ln>
                  <a:noFill/>
                </a:ln>
                <a:solidFill>
                  <a:srgbClr val="FFFF00"/>
                </a:solidFill>
                <a:effectLst/>
                <a:uLnTx/>
                <a:uFillTx/>
                <a:latin typeface="Arial"/>
                <a:ea typeface="+mn-ea"/>
                <a:cs typeface="+mn-cs"/>
              </a:rPr>
              <a:t>NC ranks 4</a:t>
            </a:r>
            <a:r>
              <a:rPr kumimoji="0" lang="en-US" sz="2000" b="1" i="0" u="none" strike="noStrike" kern="1200" cap="none" spc="0" normalizeH="0" baseline="30000" noProof="0" dirty="0" smtClean="0">
                <a:ln>
                  <a:noFill/>
                </a:ln>
                <a:solidFill>
                  <a:srgbClr val="FFFF00"/>
                </a:solidFill>
                <a:effectLst/>
                <a:uLnTx/>
                <a:uFillTx/>
                <a:latin typeface="Arial"/>
                <a:ea typeface="+mn-ea"/>
                <a:cs typeface="+mn-cs"/>
              </a:rPr>
              <a:t>th</a:t>
            </a:r>
            <a:r>
              <a:rPr kumimoji="0" lang="en-US" sz="2000" b="1" i="0" u="none" strike="noStrike" kern="1200" cap="none" spc="0" normalizeH="0" baseline="0" noProof="0" dirty="0" smtClean="0">
                <a:ln>
                  <a:noFill/>
                </a:ln>
                <a:solidFill>
                  <a:srgbClr val="FFFF00"/>
                </a:solidFill>
                <a:effectLst/>
                <a:uLnTx/>
                <a:uFillTx/>
                <a:latin typeface="Arial"/>
                <a:ea typeface="+mn-ea"/>
                <a:cs typeface="+mn-cs"/>
              </a:rPr>
              <a:t> among all states in number of hurricanes</a:t>
            </a:r>
          </a:p>
          <a:p>
            <a:pPr marL="285750" marR="0" lvl="0" indent="-285750" algn="l" defTabSz="914400" rtl="0" eaLnBrk="1" fontAlgn="auto" latinLnBrk="0" hangingPunct="1">
              <a:lnSpc>
                <a:spcPct val="100000"/>
              </a:lnSpc>
              <a:spcBef>
                <a:spcPts val="0"/>
              </a:spcBef>
              <a:spcAft>
                <a:spcPts val="600"/>
              </a:spcAft>
              <a:buClrTx/>
              <a:buSzPct val="60000"/>
              <a:buFontTx/>
              <a:buBlip>
                <a:blip r:embed="rId5"/>
              </a:buBlip>
              <a:tabLst/>
              <a:defRPr/>
            </a:pPr>
            <a:endParaRPr kumimoji="0" lang="en-US" sz="2000" b="1" i="0" u="none" strike="noStrike" kern="1200" cap="none" spc="0" normalizeH="0" baseline="0" noProof="0" dirty="0" smtClean="0">
              <a:ln>
                <a:noFill/>
              </a:ln>
              <a:solidFill>
                <a:srgbClr val="FFFF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Pct val="60000"/>
              <a:buFontTx/>
              <a:buBlip>
                <a:blip r:embed="rId5"/>
              </a:buBlip>
              <a:tabLst/>
              <a:defRPr/>
            </a:pPr>
            <a:r>
              <a:rPr kumimoji="0" lang="en-US" sz="2000" b="1" i="0" u="none" strike="noStrike" kern="1200" cap="none" spc="0" normalizeH="0" baseline="0" noProof="0" dirty="0" smtClean="0">
                <a:ln>
                  <a:noFill/>
                </a:ln>
                <a:solidFill>
                  <a:srgbClr val="FFFF00"/>
                </a:solidFill>
                <a:effectLst/>
                <a:uLnTx/>
                <a:uFillTx/>
                <a:latin typeface="Arial"/>
                <a:ea typeface="+mn-ea"/>
                <a:cs typeface="+mn-cs"/>
              </a:rPr>
              <a:t>Collectively, hurricanes have killed more than 1,000 residents and caused more than $11 billion (2008) in losses</a:t>
            </a:r>
          </a:p>
          <a:p>
            <a:pPr marL="285750" marR="0" lvl="0" indent="-285750" algn="l" defTabSz="914400" rtl="0" eaLnBrk="1" fontAlgn="auto" latinLnBrk="0" hangingPunct="1">
              <a:lnSpc>
                <a:spcPct val="100000"/>
              </a:lnSpc>
              <a:spcBef>
                <a:spcPts val="0"/>
              </a:spcBef>
              <a:spcAft>
                <a:spcPts val="0"/>
              </a:spcAft>
              <a:buClrTx/>
              <a:buSzPct val="60000"/>
              <a:buFontTx/>
              <a:buBlip>
                <a:blip r:embed="rId5"/>
              </a:buBlip>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2880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4922" y="0"/>
            <a:ext cx="8095009" cy="6805184"/>
          </a:xfrm>
          <a:prstGeom prst="rect">
            <a:avLst/>
          </a:prstGeom>
        </p:spPr>
      </p:pic>
    </p:spTree>
    <p:extLst>
      <p:ext uri="{BB962C8B-B14F-4D97-AF65-F5344CB8AC3E}">
        <p14:creationId xmlns:p14="http://schemas.microsoft.com/office/powerpoint/2010/main" val="29104010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638" y="102820"/>
            <a:ext cx="6150634" cy="4319963"/>
          </a:xfrm>
          <a:prstGeom prst="rect">
            <a:avLst/>
          </a:prstGeom>
        </p:spPr>
      </p:pic>
      <p:sp>
        <p:nvSpPr>
          <p:cNvPr id="3" name="TextBox 2"/>
          <p:cNvSpPr txBox="1"/>
          <p:nvPr/>
        </p:nvSpPr>
        <p:spPr>
          <a:xfrm>
            <a:off x="1811548" y="5620078"/>
            <a:ext cx="2372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SS Central America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p:cNvSpPr txBox="1"/>
          <p:nvPr/>
        </p:nvSpPr>
        <p:spPr>
          <a:xfrm>
            <a:off x="1789982" y="6185140"/>
            <a:ext cx="24153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Loss of 424 people, 30,000 </a:t>
            </a:r>
            <a:r>
              <a:rPr kumimoji="0" lang="en-US" sz="1800" b="0" i="0" u="none" strike="noStrike" kern="1200" cap="none" spc="0" normalizeH="0" baseline="0" noProof="0" dirty="0" err="1" smtClean="0">
                <a:ln>
                  <a:noFill/>
                </a:ln>
                <a:solidFill>
                  <a:prstClr val="black"/>
                </a:solidFill>
                <a:effectLst/>
                <a:uLnTx/>
                <a:uFillTx/>
                <a:latin typeface="Arial"/>
                <a:ea typeface="+mn-ea"/>
                <a:cs typeface="+mn-cs"/>
              </a:rPr>
              <a:t>lbs</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gold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2" descr="http://upload.wikimedia.org/wikipedia/commons/e/ea/Wreck_of_the_Central_Ame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103" y="4278380"/>
            <a:ext cx="3852566" cy="257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5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782" y="142940"/>
            <a:ext cx="7235952" cy="5312664"/>
          </a:xfrm>
          <a:prstGeom prst="rect">
            <a:avLst/>
          </a:prstGeom>
        </p:spPr>
      </p:pic>
      <p:sp>
        <p:nvSpPr>
          <p:cNvPr id="3" name="TextBox 2"/>
          <p:cNvSpPr txBox="1"/>
          <p:nvPr/>
        </p:nvSpPr>
        <p:spPr>
          <a:xfrm>
            <a:off x="543464" y="5029200"/>
            <a:ext cx="843663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60000"/>
              <a:buFontTx/>
              <a:buBlip>
                <a:blip r:embed="rId3"/>
              </a:buBlip>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Longest lived Atlantic hurricane on record (August 3 – September 4)</a:t>
            </a:r>
          </a:p>
          <a:p>
            <a:pPr marL="285750" marR="0" lvl="0" indent="-285750" algn="l" defTabSz="914400" rtl="0" eaLnBrk="1" fontAlgn="auto" latinLnBrk="0" hangingPunct="1">
              <a:lnSpc>
                <a:spcPct val="100000"/>
              </a:lnSpc>
              <a:spcBef>
                <a:spcPts val="0"/>
              </a:spcBef>
              <a:spcAft>
                <a:spcPts val="0"/>
              </a:spcAft>
              <a:buClrTx/>
              <a:buSzPct val="60000"/>
              <a:buFontTx/>
              <a:buBlip>
                <a:blip r:embed="rId3"/>
              </a:buBlip>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Maybe strongest hurricane to affect North Carolina (120 MPH, though instruments destroyed)</a:t>
            </a:r>
          </a:p>
          <a:p>
            <a:pPr marL="285750" marR="0" lvl="0" indent="-285750" algn="l" defTabSz="914400" rtl="0" eaLnBrk="1" fontAlgn="auto" latinLnBrk="0" hangingPunct="1">
              <a:lnSpc>
                <a:spcPct val="100000"/>
              </a:lnSpc>
              <a:spcBef>
                <a:spcPts val="0"/>
              </a:spcBef>
              <a:spcAft>
                <a:spcPts val="0"/>
              </a:spcAft>
              <a:buClrTx/>
              <a:buSzPct val="60000"/>
              <a:buFontTx/>
              <a:buBlip>
                <a:blip r:embed="rId3"/>
              </a:buBlip>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All of Cape Hatteras submerged</a:t>
            </a:r>
          </a:p>
          <a:p>
            <a:pPr marL="285750" marR="0" lvl="0" indent="-285750" algn="l" defTabSz="914400" rtl="0" eaLnBrk="1" fontAlgn="auto" latinLnBrk="0" hangingPunct="1">
              <a:lnSpc>
                <a:spcPct val="100000"/>
              </a:lnSpc>
              <a:spcBef>
                <a:spcPts val="0"/>
              </a:spcBef>
              <a:spcAft>
                <a:spcPts val="0"/>
              </a:spcAft>
              <a:buClrTx/>
              <a:buSzPct val="60000"/>
              <a:buFontTx/>
              <a:buBlip>
                <a:blip r:embed="rId3"/>
              </a:buBlip>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All piers and bridges destroyed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207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495" y="565633"/>
            <a:ext cx="7642127" cy="5610880"/>
          </a:xfrm>
          <a:prstGeom prst="rect">
            <a:avLst/>
          </a:prstGeom>
        </p:spPr>
      </p:pic>
    </p:spTree>
    <p:extLst>
      <p:ext uri="{BB962C8B-B14F-4D97-AF65-F5344CB8AC3E}">
        <p14:creationId xmlns:p14="http://schemas.microsoft.com/office/powerpoint/2010/main" val="4544488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817" t="1856" r="19529" b="7539"/>
          <a:stretch/>
        </p:blipFill>
        <p:spPr>
          <a:xfrm>
            <a:off x="698740" y="267419"/>
            <a:ext cx="4244196" cy="4813540"/>
          </a:xfrm>
          <a:prstGeom prst="rect">
            <a:avLst/>
          </a:prstGeom>
        </p:spPr>
      </p:pic>
      <p:pic>
        <p:nvPicPr>
          <p:cNvPr id="2050" name="Picture 2" descr="http://www.erh.noaa.gov/mhx/EventReviews/19541015/19541015_files/image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746" y="931147"/>
            <a:ext cx="4498105" cy="28040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4746" y="414617"/>
            <a:ext cx="44981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Hurricane Hazel, 1954</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p:cNvSpPr txBox="1"/>
          <p:nvPr/>
        </p:nvSpPr>
        <p:spPr>
          <a:xfrm>
            <a:off x="698740" y="5080959"/>
            <a:ext cx="8177841"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60000"/>
              <a:buFontTx/>
              <a:buBlip>
                <a:blip r:embed="rId4"/>
              </a:buBlip>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18 </a:t>
            </a:r>
            <a:r>
              <a:rPr kumimoji="0" lang="en-US" sz="1800" b="0" i="0" u="none" strike="noStrike" kern="1200" cap="none" spc="0" normalizeH="0" baseline="0" noProof="0" dirty="0" err="1" smtClean="0">
                <a:ln>
                  <a:noFill/>
                </a:ln>
                <a:solidFill>
                  <a:prstClr val="black"/>
                </a:solidFill>
                <a:effectLst/>
                <a:uLnTx/>
                <a:uFillTx/>
                <a:latin typeface="Arial"/>
                <a:ea typeface="+mn-ea"/>
                <a:cs typeface="+mn-cs"/>
              </a:rPr>
              <a:t>ft</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storm surge + 115 knot (130 MPH) winds, probably strongest</a:t>
            </a:r>
            <a:r>
              <a:rPr kumimoji="0" lang="en-US" sz="1800" b="0" i="0" u="none" strike="noStrike" kern="1200" cap="none" spc="0" normalizeH="0" noProof="0" dirty="0" smtClean="0">
                <a:ln>
                  <a:noFill/>
                </a:ln>
                <a:solidFill>
                  <a:prstClr val="black"/>
                </a:solidFill>
                <a:effectLst/>
                <a:uLnTx/>
                <a:uFillTx/>
                <a:latin typeface="Arial"/>
                <a:ea typeface="+mn-ea"/>
                <a:cs typeface="+mn-cs"/>
              </a:rPr>
              <a:t> on record</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60000"/>
              <a:buFontTx/>
              <a:buBlip>
                <a:blip r:embed="rId4"/>
              </a:buBlip>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NWS, Raleigh</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1" u="none" strike="noStrike" kern="1200" cap="none" spc="0" normalizeH="0" baseline="0" noProof="0" dirty="0" smtClean="0">
                <a:ln>
                  <a:noFill/>
                </a:ln>
                <a:solidFill>
                  <a:prstClr val="black"/>
                </a:solidFill>
                <a:effectLst/>
                <a:uLnTx/>
                <a:uFillTx/>
                <a:latin typeface="Arial"/>
                <a:ea typeface="+mn-ea"/>
                <a:cs typeface="+mn-cs"/>
              </a:rPr>
              <a:t>“All </a:t>
            </a:r>
            <a:r>
              <a:rPr kumimoji="0" lang="en-US" sz="1800" b="0" i="1" u="none" strike="noStrike" kern="1200" cap="none" spc="0" normalizeH="0" baseline="0" noProof="0" dirty="0">
                <a:ln>
                  <a:noFill/>
                </a:ln>
                <a:solidFill>
                  <a:prstClr val="black"/>
                </a:solidFill>
                <a:effectLst/>
                <a:uLnTx/>
                <a:uFillTx/>
                <a:latin typeface="Arial"/>
                <a:ea typeface="+mn-ea"/>
                <a:cs typeface="+mn-cs"/>
              </a:rPr>
              <a:t>traces of civilization on the immediate waterfront between the state line and Cape Fear were practically </a:t>
            </a:r>
            <a:r>
              <a:rPr kumimoji="0" lang="en-US" sz="1800" b="0" i="1" u="none" strike="noStrike" kern="1200" cap="none" spc="0" normalizeH="0" baseline="0" noProof="0" dirty="0" smtClean="0">
                <a:ln>
                  <a:noFill/>
                </a:ln>
                <a:solidFill>
                  <a:prstClr val="black"/>
                </a:solidFill>
                <a:effectLst/>
                <a:uLnTx/>
                <a:uFillTx/>
                <a:latin typeface="Arial"/>
                <a:ea typeface="+mn-ea"/>
                <a:cs typeface="+mn-cs"/>
              </a:rPr>
              <a:t>annihilated”</a:t>
            </a:r>
          </a:p>
          <a:p>
            <a:pPr marL="285750" marR="0" lvl="0" indent="-285750" algn="l" defTabSz="914400" rtl="0" eaLnBrk="1" fontAlgn="auto" latinLnBrk="0" hangingPunct="1">
              <a:lnSpc>
                <a:spcPct val="100000"/>
              </a:lnSpc>
              <a:spcBef>
                <a:spcPts val="0"/>
              </a:spcBef>
              <a:spcAft>
                <a:spcPts val="0"/>
              </a:spcAft>
              <a:buClrTx/>
              <a:buSzPct val="60000"/>
              <a:buFontTx/>
              <a:buBlip>
                <a:blip r:embed="rId4"/>
              </a:buBlip>
              <a:tabLst/>
              <a:defRPr/>
            </a:pPr>
            <a:r>
              <a:rPr kumimoji="0" lang="en-US" sz="1800" b="0" i="1" u="none" strike="noStrike" kern="1200" cap="none" spc="0" normalizeH="0" baseline="0" noProof="0" dirty="0" smtClean="0">
                <a:ln>
                  <a:noFill/>
                </a:ln>
                <a:solidFill>
                  <a:prstClr val="black"/>
                </a:solidFill>
                <a:effectLst/>
                <a:uLnTx/>
                <a:uFillTx/>
                <a:latin typeface="Arial"/>
                <a:ea typeface="+mn-ea"/>
                <a:cs typeface="+mn-cs"/>
              </a:rPr>
              <a:t>“Every </a:t>
            </a:r>
            <a:r>
              <a:rPr kumimoji="0" lang="en-US" sz="1800" b="0" i="1" u="none" strike="noStrike" kern="1200" cap="none" spc="0" normalizeH="0" baseline="0" noProof="0" dirty="0">
                <a:ln>
                  <a:noFill/>
                </a:ln>
                <a:solidFill>
                  <a:prstClr val="black"/>
                </a:solidFill>
                <a:effectLst/>
                <a:uLnTx/>
                <a:uFillTx/>
                <a:latin typeface="Arial"/>
                <a:ea typeface="+mn-ea"/>
                <a:cs typeface="+mn-cs"/>
              </a:rPr>
              <a:t>pier in a distance of 170 </a:t>
            </a:r>
            <a:r>
              <a:rPr kumimoji="0" lang="en-US" sz="1800" b="0" i="1" u="none" strike="noStrike" kern="1200" cap="none" spc="0" normalizeH="0" baseline="0" noProof="0" dirty="0" smtClean="0">
                <a:ln>
                  <a:noFill/>
                </a:ln>
                <a:solidFill>
                  <a:prstClr val="black"/>
                </a:solidFill>
                <a:effectLst/>
                <a:uLnTx/>
                <a:uFillTx/>
                <a:latin typeface="Arial"/>
                <a:ea typeface="+mn-ea"/>
                <a:cs typeface="+mn-cs"/>
              </a:rPr>
              <a:t>miles </a:t>
            </a:r>
            <a:r>
              <a:rPr kumimoji="0" lang="en-US" sz="1800" b="0" i="1" u="none" strike="noStrike" kern="1200" cap="none" spc="0" normalizeH="0" baseline="0" noProof="0" dirty="0">
                <a:ln>
                  <a:noFill/>
                </a:ln>
                <a:solidFill>
                  <a:prstClr val="black"/>
                </a:solidFill>
                <a:effectLst/>
                <a:uLnTx/>
                <a:uFillTx/>
                <a:latin typeface="Arial"/>
                <a:ea typeface="+mn-ea"/>
                <a:cs typeface="+mn-cs"/>
              </a:rPr>
              <a:t>of coastline was demolished</a:t>
            </a:r>
            <a:r>
              <a:rPr kumimoji="0" lang="en-US" sz="1800" b="0" i="1" u="none" strike="noStrike" kern="1200" cap="none" spc="0" normalizeH="0" baseline="0" noProof="0" dirty="0" smtClean="0">
                <a:ln>
                  <a:noFill/>
                </a:ln>
                <a:solidFill>
                  <a:prstClr val="black"/>
                </a:solidFill>
                <a:effectLst/>
                <a:uLnTx/>
                <a:uFillTx/>
                <a:latin typeface="Arial"/>
                <a:ea typeface="+mn-ea"/>
                <a:cs typeface="+mn-cs"/>
              </a:rPr>
              <a:t>"</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Pct val="60000"/>
              <a:buFontTx/>
              <a:buBlip>
                <a:blip r:embed="rId4"/>
              </a:buBlip>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Still a Cat 1 hurricane at Toronto, doing much damage there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05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Eyewitness footage of Typhoon Haiyan washing house away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435" y="107576"/>
            <a:ext cx="8653929" cy="6490447"/>
          </a:xfrm>
          <a:prstGeom prst="rect">
            <a:avLst/>
          </a:prstGeom>
        </p:spPr>
      </p:pic>
    </p:spTree>
    <p:extLst>
      <p:ext uri="{BB962C8B-B14F-4D97-AF65-F5344CB8AC3E}">
        <p14:creationId xmlns:p14="http://schemas.microsoft.com/office/powerpoint/2010/main" val="2550836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smtClean="0">
                <a:solidFill>
                  <a:srgbClr val="FFFF00"/>
                </a:solidFill>
                <a:effectLst>
                  <a:outerShdw blurRad="38100" dist="38100" dir="2700000" algn="tl">
                    <a:srgbClr val="000000">
                      <a:alpha val="43137"/>
                    </a:srgbClr>
                  </a:outerShdw>
                </a:effectLst>
              </a:rPr>
              <a:t>Hurricane Floyd, 1999</a:t>
            </a:r>
          </a:p>
        </p:txBody>
      </p:sp>
    </p:spTree>
    <p:extLst>
      <p:ext uri="{BB962C8B-B14F-4D97-AF65-F5344CB8AC3E}">
        <p14:creationId xmlns:p14="http://schemas.microsoft.com/office/powerpoint/2010/main" val="18380384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301" r="9823" b="5371"/>
          <a:stretch/>
        </p:blipFill>
        <p:spPr>
          <a:xfrm>
            <a:off x="-77637" y="0"/>
            <a:ext cx="5441720" cy="4722358"/>
          </a:xfrm>
          <a:prstGeom prst="rect">
            <a:avLst/>
          </a:prstGeom>
        </p:spPr>
      </p:pic>
      <p:pic>
        <p:nvPicPr>
          <p:cNvPr id="3074" name="Picture 2" descr="http://blog.nj.com/ledgerlocal/2009/04/large_Hurricane-Floyd-Bound-Brook-199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455" y="3697021"/>
            <a:ext cx="3966546" cy="31609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5/59/Hurricane_Floyd_%281999%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883" y="306841"/>
            <a:ext cx="4111118" cy="3083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9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2103" t="2180" r="20554" b="6891"/>
          <a:stretch/>
        </p:blipFill>
        <p:spPr>
          <a:xfrm>
            <a:off x="327804" y="379562"/>
            <a:ext cx="4149306" cy="4830792"/>
          </a:xfrm>
          <a:prstGeom prst="rect">
            <a:avLst/>
          </a:prstGeom>
        </p:spPr>
      </p:pic>
      <p:pic>
        <p:nvPicPr>
          <p:cNvPr id="5122" name="Picture 2" descr="http://i.space.com/images/i/000/011/749/original/hurricane-irene-landfall-east-coast-goes-13-aug-27.jpg?13144763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4746" y="785696"/>
            <a:ext cx="4292434" cy="315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54746" y="310551"/>
            <a:ext cx="42924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Hurricane Irene, 2011</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246" y="4096186"/>
            <a:ext cx="3901906" cy="2601271"/>
          </a:xfrm>
          <a:prstGeom prst="rect">
            <a:avLst/>
          </a:prstGeom>
        </p:spPr>
      </p:pic>
    </p:spTree>
    <p:extLst>
      <p:ext uri="{BB962C8B-B14F-4D97-AF65-F5344CB8AC3E}">
        <p14:creationId xmlns:p14="http://schemas.microsoft.com/office/powerpoint/2010/main" val="7355650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5851"/>
                    </a14:imgEffect>
                    <a14:imgEffect>
                      <a14:saturation sat="0"/>
                    </a14:imgEffect>
                    <a14:imgEffect>
                      <a14:brightnessContrast bright="35000" contrast="-7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219" name="Rectangle 3"/>
          <p:cNvSpPr>
            <a:spLocks noGrp="1" noChangeArrowheads="1"/>
          </p:cNvSpPr>
          <p:nvPr>
            <p:ph type="title" idx="4294967295"/>
          </p:nvPr>
        </p:nvSpPr>
        <p:spPr>
          <a:xfrm>
            <a:off x="457201" y="1557157"/>
            <a:ext cx="8229600" cy="1741098"/>
          </a:xfrm>
        </p:spPr>
        <p:txBody>
          <a:bodyPr/>
          <a:lstStyle/>
          <a:p>
            <a:pPr eaLnBrk="1" hangingPunct="1">
              <a:defRPr/>
            </a:pPr>
            <a:r>
              <a:rPr lang="en-US" b="1" dirty="0" smtClean="0">
                <a:solidFill>
                  <a:srgbClr val="FFFF00"/>
                </a:solidFill>
                <a:effectLst>
                  <a:outerShdw blurRad="38100" dist="38100" dir="2700000" algn="tl">
                    <a:srgbClr val="C0C0C0"/>
                  </a:outerShdw>
                </a:effectLst>
                <a:latin typeface="Arial" pitchFamily="34" charset="0"/>
                <a:cs typeface="Arial" pitchFamily="34" charset="0"/>
              </a:rPr>
              <a:t>The Future </a:t>
            </a:r>
            <a:r>
              <a:rPr lang="en-US" b="1" dirty="0" smtClean="0">
                <a:solidFill>
                  <a:srgbClr val="FFFF00"/>
                </a:solidFill>
                <a:effectLst>
                  <a:outerShdw blurRad="38100" dist="38100" dir="2700000" algn="tl">
                    <a:srgbClr val="C0C0C0"/>
                  </a:outerShdw>
                </a:effectLst>
                <a:latin typeface="Arial" pitchFamily="34" charset="0"/>
                <a:cs typeface="Arial" pitchFamily="34" charset="0"/>
              </a:rPr>
              <a:t>of </a:t>
            </a:r>
            <a:r>
              <a:rPr lang="en-US" b="1" dirty="0" smtClean="0">
                <a:solidFill>
                  <a:srgbClr val="FFFF00"/>
                </a:solidFill>
                <a:effectLst>
                  <a:outerShdw blurRad="38100" dist="38100" dir="2700000" algn="tl">
                    <a:srgbClr val="C0C0C0"/>
                  </a:outerShdw>
                </a:effectLst>
                <a:latin typeface="Arial" pitchFamily="34" charset="0"/>
                <a:cs typeface="Arial" pitchFamily="34" charset="0"/>
              </a:rPr>
              <a:t>North </a:t>
            </a:r>
            <a:r>
              <a:rPr lang="en-US" b="1" dirty="0" smtClean="0">
                <a:solidFill>
                  <a:srgbClr val="FFFF00"/>
                </a:solidFill>
                <a:effectLst>
                  <a:outerShdw blurRad="38100" dist="38100" dir="2700000" algn="tl">
                    <a:srgbClr val="C0C0C0"/>
                  </a:outerShdw>
                </a:effectLst>
                <a:latin typeface="Arial" pitchFamily="34" charset="0"/>
                <a:cs typeface="Arial" pitchFamily="34" charset="0"/>
              </a:rPr>
              <a:t>Carolina Hurricanes</a:t>
            </a:r>
            <a:endParaRPr lang="en-US" dirty="0" smtClean="0">
              <a:solidFill>
                <a:srgbClr val="FFFF00"/>
              </a:solidFill>
            </a:endParaRPr>
          </a:p>
        </p:txBody>
      </p:sp>
    </p:spTree>
    <p:extLst>
      <p:ext uri="{BB962C8B-B14F-4D97-AF65-F5344CB8AC3E}">
        <p14:creationId xmlns:p14="http://schemas.microsoft.com/office/powerpoint/2010/main" val="17407591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551" y="594821"/>
            <a:ext cx="8132060" cy="5673356"/>
          </a:xfrm>
          <a:prstGeom prst="rect">
            <a:avLst/>
          </a:prstGeom>
        </p:spPr>
      </p:pic>
    </p:spTree>
    <p:extLst>
      <p:ext uri="{BB962C8B-B14F-4D97-AF65-F5344CB8AC3E}">
        <p14:creationId xmlns:p14="http://schemas.microsoft.com/office/powerpoint/2010/main" val="2921220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473" r="10721" b="4790"/>
          <a:stretch/>
        </p:blipFill>
        <p:spPr>
          <a:xfrm>
            <a:off x="942320" y="483442"/>
            <a:ext cx="6341173" cy="6056962"/>
          </a:xfrm>
          <a:prstGeom prst="rect">
            <a:avLst/>
          </a:prstGeom>
        </p:spPr>
      </p:pic>
      <p:sp>
        <p:nvSpPr>
          <p:cNvPr id="3" name="TextBox 2"/>
          <p:cNvSpPr txBox="1"/>
          <p:nvPr/>
        </p:nvSpPr>
        <p:spPr>
          <a:xfrm>
            <a:off x="6128574" y="1284348"/>
            <a:ext cx="2792061" cy="1569660"/>
          </a:xfrm>
          <a:prstGeom prst="rect">
            <a:avLst/>
          </a:prstGeom>
          <a:noFill/>
        </p:spPr>
        <p:txBody>
          <a:bodyPr wrap="square" rtlCol="0">
            <a:spAutoFit/>
          </a:bodyPr>
          <a:lstStyle/>
          <a:p>
            <a:pPr algn="ctr"/>
            <a:r>
              <a:rPr lang="en-US" sz="2400" dirty="0" smtClean="0">
                <a:solidFill>
                  <a:srgbClr val="0000FF"/>
                </a:solidFill>
              </a:rPr>
              <a:t>The 100-year event in 2086: 140 knots at NC landfall</a:t>
            </a:r>
            <a:endParaRPr lang="en-US" sz="2400" dirty="0">
              <a:solidFill>
                <a:srgbClr val="0000FF"/>
              </a:solidFill>
            </a:endParaRPr>
          </a:p>
        </p:txBody>
      </p:sp>
    </p:spTree>
    <p:extLst>
      <p:ext uri="{BB962C8B-B14F-4D97-AF65-F5344CB8AC3E}">
        <p14:creationId xmlns:p14="http://schemas.microsoft.com/office/powerpoint/2010/main" val="29861195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472" y="614299"/>
            <a:ext cx="7954063" cy="5549176"/>
          </a:xfrm>
          <a:prstGeom prst="rect">
            <a:avLst/>
          </a:prstGeom>
        </p:spPr>
      </p:pic>
    </p:spTree>
    <p:extLst>
      <p:ext uri="{BB962C8B-B14F-4D97-AF65-F5344CB8AC3E}">
        <p14:creationId xmlns:p14="http://schemas.microsoft.com/office/powerpoint/2010/main" val="30258074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Summary</a:t>
            </a:r>
            <a:endParaRPr lang="en-US" dirty="0">
              <a:solidFill>
                <a:srgbClr val="0000FF"/>
              </a:solidFill>
            </a:endParaRPr>
          </a:p>
        </p:txBody>
      </p:sp>
      <p:sp>
        <p:nvSpPr>
          <p:cNvPr id="3" name="Content Placeholder 2"/>
          <p:cNvSpPr>
            <a:spLocks noGrp="1"/>
          </p:cNvSpPr>
          <p:nvPr>
            <p:ph idx="1"/>
          </p:nvPr>
        </p:nvSpPr>
        <p:spPr>
          <a:xfrm>
            <a:off x="457200" y="1306901"/>
            <a:ext cx="8229600" cy="5404449"/>
          </a:xfrm>
        </p:spPr>
        <p:txBody>
          <a:bodyPr/>
          <a:lstStyle/>
          <a:p>
            <a:pPr>
              <a:spcBef>
                <a:spcPts val="1200"/>
              </a:spcBef>
              <a:buSzPct val="70000"/>
              <a:buBlip>
                <a:blip r:embed="rId2"/>
              </a:buBlip>
            </a:pPr>
            <a:r>
              <a:rPr lang="en-US" dirty="0" smtClean="0"/>
              <a:t>The observational record of hurricanes is too 	short and noisy, and </a:t>
            </a:r>
            <a:r>
              <a:rPr lang="en-US" dirty="0"/>
              <a:t>of </a:t>
            </a:r>
            <a:r>
              <a:rPr lang="en-US" dirty="0" smtClean="0"/>
              <a:t>a quality </a:t>
            </a:r>
            <a:r>
              <a:rPr lang="en-US" dirty="0"/>
              <a:t>too low to </a:t>
            </a:r>
            <a:r>
              <a:rPr lang="en-US" dirty="0" smtClean="0"/>
              <a:t>	make robust inferences of climate signals</a:t>
            </a:r>
          </a:p>
          <a:p>
            <a:pPr>
              <a:spcBef>
                <a:spcPts val="1200"/>
              </a:spcBef>
              <a:buSzPct val="70000"/>
              <a:buBlip>
                <a:blip r:embed="rId2"/>
              </a:buBlip>
            </a:pPr>
            <a:r>
              <a:rPr lang="en-US" dirty="0"/>
              <a:t> </a:t>
            </a:r>
            <a:r>
              <a:rPr lang="en-US" dirty="0" smtClean="0"/>
              <a:t>Satellite data do show a migration of peak 	intensity toward higher latitudes and some 	indication of a greater fraction of intense 	storms</a:t>
            </a:r>
          </a:p>
          <a:p>
            <a:pPr>
              <a:spcBef>
                <a:spcPts val="1200"/>
              </a:spcBef>
              <a:buSzPct val="70000"/>
              <a:buBlip>
                <a:blip r:embed="rId2"/>
              </a:buBlip>
            </a:pPr>
            <a:r>
              <a:rPr lang="en-US" dirty="0" smtClean="0"/>
              <a:t>Recovery of hurricane proxies from the 	geological record is beginning to show 	some climate signals</a:t>
            </a:r>
          </a:p>
          <a:p>
            <a:pPr marL="0" indent="0">
              <a:buSzPct val="70000"/>
              <a:buNone/>
            </a:pPr>
            <a:endParaRPr lang="en-US" dirty="0"/>
          </a:p>
        </p:txBody>
      </p:sp>
    </p:spTree>
    <p:extLst>
      <p:ext uri="{BB962C8B-B14F-4D97-AF65-F5344CB8AC3E}">
        <p14:creationId xmlns:p14="http://schemas.microsoft.com/office/powerpoint/2010/main" val="12072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00FF"/>
                </a:solidFill>
              </a:rPr>
              <a:t>Summary (continued)</a:t>
            </a:r>
            <a:endParaRPr lang="en-US" sz="3600" dirty="0">
              <a:solidFill>
                <a:srgbClr val="0000FF"/>
              </a:solidFill>
            </a:endParaRPr>
          </a:p>
        </p:txBody>
      </p:sp>
      <p:sp>
        <p:nvSpPr>
          <p:cNvPr id="3" name="Content Placeholder 2"/>
          <p:cNvSpPr>
            <a:spLocks noGrp="1"/>
          </p:cNvSpPr>
          <p:nvPr>
            <p:ph idx="1"/>
          </p:nvPr>
        </p:nvSpPr>
        <p:spPr>
          <a:xfrm>
            <a:off x="457200" y="1600200"/>
            <a:ext cx="8229600" cy="4921370"/>
          </a:xfrm>
        </p:spPr>
        <p:txBody>
          <a:bodyPr/>
          <a:lstStyle/>
          <a:p>
            <a:pPr>
              <a:spcBef>
                <a:spcPts val="1200"/>
              </a:spcBef>
              <a:buSzPct val="70000"/>
              <a:buBlip>
                <a:blip r:embed="rId2"/>
              </a:buBlip>
            </a:pPr>
            <a:r>
              <a:rPr lang="en-US" dirty="0"/>
              <a:t>Potential intensity theory demonstrates that 	the thermodynamic limit on hurricane 	intensity rises with temperature</a:t>
            </a:r>
          </a:p>
          <a:p>
            <a:pPr>
              <a:spcBef>
                <a:spcPts val="1200"/>
              </a:spcBef>
              <a:buSzPct val="70000"/>
              <a:buBlip>
                <a:blip r:embed="rId2"/>
              </a:buBlip>
            </a:pPr>
            <a:r>
              <a:rPr lang="en-US" dirty="0" smtClean="0"/>
              <a:t>Observations show that this limit is indeed 	increasing</a:t>
            </a:r>
          </a:p>
          <a:p>
            <a:pPr>
              <a:spcBef>
                <a:spcPts val="1200"/>
              </a:spcBef>
              <a:buSzPct val="70000"/>
              <a:buBlip>
                <a:blip r:embed="rId2"/>
              </a:buBlip>
            </a:pPr>
            <a:r>
              <a:rPr lang="en-US" dirty="0" smtClean="0"/>
              <a:t>Physics can be used to model hurricane risk in 	current and future climates</a:t>
            </a:r>
          </a:p>
          <a:p>
            <a:pPr marL="0" indent="0">
              <a:buSzPct val="70000"/>
              <a:buNone/>
            </a:pPr>
            <a:endParaRPr lang="en-US" dirty="0"/>
          </a:p>
        </p:txBody>
      </p:sp>
    </p:spTree>
    <p:extLst>
      <p:ext uri="{BB962C8B-B14F-4D97-AF65-F5344CB8AC3E}">
        <p14:creationId xmlns:p14="http://schemas.microsoft.com/office/powerpoint/2010/main" val="196213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00FF"/>
                </a:solidFill>
              </a:rPr>
              <a:t>Summary (continued)</a:t>
            </a:r>
            <a:endParaRPr lang="en-US" sz="3600" dirty="0">
              <a:solidFill>
                <a:srgbClr val="0000FF"/>
              </a:solidFill>
            </a:endParaRPr>
          </a:p>
        </p:txBody>
      </p:sp>
      <p:sp>
        <p:nvSpPr>
          <p:cNvPr id="3" name="Content Placeholder 2"/>
          <p:cNvSpPr>
            <a:spLocks noGrp="1"/>
          </p:cNvSpPr>
          <p:nvPr>
            <p:ph idx="1"/>
          </p:nvPr>
        </p:nvSpPr>
        <p:spPr>
          <a:xfrm>
            <a:off x="457200" y="1600200"/>
            <a:ext cx="8229600" cy="5149608"/>
          </a:xfrm>
        </p:spPr>
        <p:txBody>
          <a:bodyPr/>
          <a:lstStyle/>
          <a:p>
            <a:pPr>
              <a:spcBef>
                <a:spcPts val="1200"/>
              </a:spcBef>
              <a:buSzPct val="70000"/>
              <a:buBlip>
                <a:blip r:embed="rId2"/>
              </a:buBlip>
            </a:pPr>
            <a:r>
              <a:rPr lang="en-US" sz="2800" dirty="0" smtClean="0"/>
              <a:t>Rain of Harvey’s magnitude in Texas was a ~ 1% 	annual probability event in 1990 and is projected 	to increase to 18% by 2090. A linear increase in 	frequency yields a 6% probability in 2017.</a:t>
            </a:r>
            <a:endParaRPr lang="en-US" sz="2800" dirty="0"/>
          </a:p>
          <a:p>
            <a:pPr>
              <a:spcBef>
                <a:spcPts val="1200"/>
              </a:spcBef>
              <a:buSzPct val="70000"/>
              <a:buBlip>
                <a:blip r:embed="rId2"/>
              </a:buBlip>
            </a:pPr>
            <a:r>
              <a:rPr lang="en-US" sz="2800" dirty="0" smtClean="0"/>
              <a:t>Irma’s peak winds of 185 MPH within 300 km of 	Barbuda are estimated to have had an annual 	probability of 0.13% in 1990, increasing to 1.3% 	in 2090</a:t>
            </a:r>
          </a:p>
          <a:p>
            <a:pPr>
              <a:spcBef>
                <a:spcPts val="1200"/>
              </a:spcBef>
              <a:buSzPct val="70000"/>
              <a:buBlip>
                <a:blip r:embed="rId2"/>
              </a:buBlip>
            </a:pPr>
            <a:r>
              <a:rPr lang="en-US" sz="2800" dirty="0" smtClean="0"/>
              <a:t>North Carolina’s hurricane wind and flood risks are 	projected to increase substantially over this 	century</a:t>
            </a:r>
            <a:endParaRPr lang="en-US" sz="2800" dirty="0" smtClean="0"/>
          </a:p>
          <a:p>
            <a:pPr marL="0" indent="0">
              <a:buSzPct val="70000"/>
              <a:buNone/>
            </a:pPr>
            <a:endParaRPr lang="en-US" dirty="0"/>
          </a:p>
        </p:txBody>
      </p:sp>
    </p:spTree>
    <p:extLst>
      <p:ext uri="{BB962C8B-B14F-4D97-AF65-F5344CB8AC3E}">
        <p14:creationId xmlns:p14="http://schemas.microsoft.com/office/powerpoint/2010/main" val="299576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23825"/>
            <a:ext cx="8553450" cy="6610350"/>
          </a:xfrm>
          <a:prstGeom prst="rect">
            <a:avLst/>
          </a:prstGeom>
        </p:spPr>
      </p:pic>
      <p:sp>
        <p:nvSpPr>
          <p:cNvPr id="2" name="Right Brace 1"/>
          <p:cNvSpPr/>
          <p:nvPr/>
        </p:nvSpPr>
        <p:spPr>
          <a:xfrm>
            <a:off x="4162425" y="2705100"/>
            <a:ext cx="219075" cy="1285875"/>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TextBox 3"/>
          <p:cNvSpPr txBox="1"/>
          <p:nvPr/>
        </p:nvSpPr>
        <p:spPr>
          <a:xfrm>
            <a:off x="4743449" y="3163371"/>
            <a:ext cx="2962276" cy="369332"/>
          </a:xfrm>
          <a:prstGeom prst="rect">
            <a:avLst/>
          </a:prstGeom>
          <a:noFill/>
        </p:spPr>
        <p:txBody>
          <a:bodyPr wrap="square" rtlCol="0">
            <a:spAutoFit/>
          </a:bodyPr>
          <a:lstStyle/>
          <a:p>
            <a:r>
              <a:rPr lang="en-US" b="1" dirty="0" smtClean="0">
                <a:solidFill>
                  <a:srgbClr val="C00000"/>
                </a:solidFill>
              </a:rPr>
              <a:t>Privately insured… $$$</a:t>
            </a:r>
            <a:endParaRPr lang="en-US" b="1" dirty="0">
              <a:solidFill>
                <a:srgbClr val="C00000"/>
              </a:solidFill>
            </a:endParaRPr>
          </a:p>
        </p:txBody>
      </p:sp>
      <p:sp>
        <p:nvSpPr>
          <p:cNvPr id="5" name="Right Brace 4"/>
          <p:cNvSpPr/>
          <p:nvPr/>
        </p:nvSpPr>
        <p:spPr>
          <a:xfrm>
            <a:off x="7591425" y="1171575"/>
            <a:ext cx="114300" cy="1333500"/>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 name="TextBox 5"/>
          <p:cNvSpPr txBox="1"/>
          <p:nvPr/>
        </p:nvSpPr>
        <p:spPr>
          <a:xfrm>
            <a:off x="7820026" y="1171575"/>
            <a:ext cx="1238249" cy="923330"/>
          </a:xfrm>
          <a:prstGeom prst="rect">
            <a:avLst/>
          </a:prstGeom>
          <a:noFill/>
        </p:spPr>
        <p:txBody>
          <a:bodyPr wrap="square" rtlCol="0">
            <a:spAutoFit/>
          </a:bodyPr>
          <a:lstStyle/>
          <a:p>
            <a:r>
              <a:rPr lang="en-US" b="1" dirty="0" smtClean="0">
                <a:solidFill>
                  <a:srgbClr val="C00000"/>
                </a:solidFill>
              </a:rPr>
              <a:t>Publicly</a:t>
            </a:r>
          </a:p>
          <a:p>
            <a:r>
              <a:rPr lang="en-US" b="1" dirty="0" smtClean="0">
                <a:solidFill>
                  <a:srgbClr val="C00000"/>
                </a:solidFill>
              </a:rPr>
              <a:t>insured…</a:t>
            </a:r>
          </a:p>
          <a:p>
            <a:r>
              <a:rPr lang="en-US" b="1" dirty="0" smtClean="0">
                <a:solidFill>
                  <a:srgbClr val="C00000"/>
                </a:solidFill>
              </a:rPr>
              <a:t>No $$$</a:t>
            </a:r>
            <a:endParaRPr lang="en-US" b="1" dirty="0">
              <a:solidFill>
                <a:srgbClr val="C00000"/>
              </a:solidFill>
            </a:endParaRPr>
          </a:p>
        </p:txBody>
      </p:sp>
    </p:spTree>
    <p:extLst>
      <p:ext uri="{BB962C8B-B14F-4D97-AF65-F5344CB8AC3E}">
        <p14:creationId xmlns:p14="http://schemas.microsoft.com/office/powerpoint/2010/main" val="201093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2309" y="1706623"/>
            <a:ext cx="8229600" cy="1143000"/>
          </a:xfrm>
        </p:spPr>
        <p:txBody>
          <a:bodyPr/>
          <a:lstStyle/>
          <a:p>
            <a:r>
              <a:rPr lang="en-US" dirty="0" smtClean="0">
                <a:solidFill>
                  <a:srgbClr val="0000FF"/>
                </a:solidFill>
              </a:rPr>
              <a:t>Spare Slides</a:t>
            </a:r>
            <a:endParaRPr lang="en-US" dirty="0">
              <a:solidFill>
                <a:srgbClr val="0000FF"/>
              </a:solidFill>
            </a:endParaRPr>
          </a:p>
        </p:txBody>
      </p:sp>
    </p:spTree>
    <p:extLst>
      <p:ext uri="{BB962C8B-B14F-4D97-AF65-F5344CB8AC3E}">
        <p14:creationId xmlns:p14="http://schemas.microsoft.com/office/powerpoint/2010/main" val="42267848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895" y="155276"/>
            <a:ext cx="8212690" cy="5796950"/>
          </a:xfrm>
          <a:prstGeom prst="rect">
            <a:avLst/>
          </a:prstGeom>
        </p:spPr>
      </p:pic>
      <p:sp>
        <p:nvSpPr>
          <p:cNvPr id="3" name="TextBox 2"/>
          <p:cNvSpPr txBox="1"/>
          <p:nvPr/>
        </p:nvSpPr>
        <p:spPr>
          <a:xfrm>
            <a:off x="595223" y="6124755"/>
            <a:ext cx="7634377" cy="369332"/>
          </a:xfrm>
          <a:prstGeom prst="rect">
            <a:avLst/>
          </a:prstGeom>
          <a:noFill/>
        </p:spPr>
        <p:txBody>
          <a:bodyPr wrap="square" rtlCol="0">
            <a:spAutoFit/>
          </a:bodyPr>
          <a:lstStyle/>
          <a:p>
            <a:pPr algn="ctr"/>
            <a:r>
              <a:rPr lang="en-US" dirty="0" smtClean="0">
                <a:solidFill>
                  <a:srgbClr val="0000FF"/>
                </a:solidFill>
              </a:rPr>
              <a:t>Flood inundation signal. Courtesy Chris </a:t>
            </a:r>
            <a:r>
              <a:rPr lang="en-US" dirty="0" err="1" smtClean="0">
                <a:solidFill>
                  <a:srgbClr val="0000FF"/>
                </a:solidFill>
              </a:rPr>
              <a:t>Ruf</a:t>
            </a:r>
            <a:endParaRPr lang="en-US" dirty="0">
              <a:solidFill>
                <a:srgbClr val="0000FF"/>
              </a:solidFill>
            </a:endParaRPr>
          </a:p>
        </p:txBody>
      </p:sp>
    </p:spTree>
    <p:extLst>
      <p:ext uri="{BB962C8B-B14F-4D97-AF65-F5344CB8AC3E}">
        <p14:creationId xmlns:p14="http://schemas.microsoft.com/office/powerpoint/2010/main" val="29826460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158" y="1098416"/>
            <a:ext cx="6814867" cy="5113110"/>
          </a:xfrm>
          <a:prstGeom prst="rect">
            <a:avLst/>
          </a:prstGeom>
        </p:spPr>
      </p:pic>
      <p:sp>
        <p:nvSpPr>
          <p:cNvPr id="3" name="TextBox 2"/>
          <p:cNvSpPr txBox="1"/>
          <p:nvPr/>
        </p:nvSpPr>
        <p:spPr>
          <a:xfrm>
            <a:off x="776377" y="267419"/>
            <a:ext cx="7858665" cy="830997"/>
          </a:xfrm>
          <a:prstGeom prst="rect">
            <a:avLst/>
          </a:prstGeom>
          <a:noFill/>
        </p:spPr>
        <p:txBody>
          <a:bodyPr wrap="square" rtlCol="0">
            <a:spAutoFit/>
          </a:bodyPr>
          <a:lstStyle/>
          <a:p>
            <a:pPr algn="ctr"/>
            <a:r>
              <a:rPr lang="en-US" sz="2400" dirty="0">
                <a:solidFill>
                  <a:srgbClr val="0000FF"/>
                </a:solidFill>
                <a:cs typeface="Arial" charset="0"/>
              </a:rPr>
              <a:t>V</a:t>
            </a:r>
            <a:r>
              <a:rPr lang="en-US" sz="2400" dirty="0" smtClean="0">
                <a:solidFill>
                  <a:srgbClr val="0000FF"/>
                </a:solidFill>
                <a:cs typeface="Arial" charset="0"/>
              </a:rPr>
              <a:t>ariation of Potential Intensity with Ocean Heat Flux, Surface Wind Speed, CO</a:t>
            </a:r>
            <a:r>
              <a:rPr lang="en-US" sz="2400" baseline="-25000" dirty="0" smtClean="0">
                <a:solidFill>
                  <a:srgbClr val="0000FF"/>
                </a:solidFill>
                <a:cs typeface="Arial" charset="0"/>
              </a:rPr>
              <a:t>2</a:t>
            </a:r>
            <a:r>
              <a:rPr lang="en-US" sz="2400" dirty="0" smtClean="0">
                <a:solidFill>
                  <a:srgbClr val="0000FF"/>
                </a:solidFill>
                <a:cs typeface="Arial" charset="0"/>
              </a:rPr>
              <a:t>, and Solar Forcing </a:t>
            </a:r>
            <a:endParaRPr lang="en-US" sz="2400" dirty="0">
              <a:solidFill>
                <a:srgbClr val="0000FF"/>
              </a:solidFill>
              <a:cs typeface="Arial" charset="0"/>
            </a:endParaRPr>
          </a:p>
        </p:txBody>
      </p:sp>
      <p:sp>
        <p:nvSpPr>
          <p:cNvPr id="4" name="Rectangle 3"/>
          <p:cNvSpPr/>
          <p:nvPr/>
        </p:nvSpPr>
        <p:spPr>
          <a:xfrm>
            <a:off x="172528" y="6027003"/>
            <a:ext cx="8721305" cy="830997"/>
          </a:xfrm>
          <a:prstGeom prst="rect">
            <a:avLst/>
          </a:prstGeom>
        </p:spPr>
        <p:txBody>
          <a:bodyPr wrap="square">
            <a:spAutoFit/>
          </a:bodyPr>
          <a:lstStyle/>
          <a:p>
            <a:r>
              <a:rPr lang="en-US" sz="1600" dirty="0">
                <a:solidFill>
                  <a:srgbClr val="000000"/>
                </a:solidFill>
                <a:cs typeface="Arial" charset="0"/>
              </a:rPr>
              <a:t>Emanuel, K., and A. Sobel, 2013: </a:t>
            </a:r>
            <a:r>
              <a:rPr lang="en-US" sz="1600" dirty="0">
                <a:solidFill>
                  <a:srgbClr val="000000"/>
                </a:solidFill>
                <a:cs typeface="Arial" charset="0"/>
                <a:hlinkClick r:id="rId3"/>
              </a:rPr>
              <a:t>Response of tropical sea surface temperature, precipitation, and tropical cyclone-related variables to changes in global and local forcing. </a:t>
            </a:r>
            <a:r>
              <a:rPr lang="en-US" sz="1600" i="1" dirty="0">
                <a:solidFill>
                  <a:srgbClr val="000000"/>
                </a:solidFill>
                <a:cs typeface="Arial" charset="0"/>
              </a:rPr>
              <a:t>J. Adv. Model. Earth Sys.</a:t>
            </a:r>
            <a:r>
              <a:rPr lang="en-US" sz="1600" dirty="0">
                <a:solidFill>
                  <a:srgbClr val="000000"/>
                </a:solidFill>
                <a:cs typeface="Arial" charset="0"/>
              </a:rPr>
              <a:t>, </a:t>
            </a:r>
            <a:r>
              <a:rPr lang="en-US" sz="1600" b="1" dirty="0">
                <a:solidFill>
                  <a:srgbClr val="000000"/>
                </a:solidFill>
                <a:cs typeface="Arial" charset="0"/>
              </a:rPr>
              <a:t>5</a:t>
            </a:r>
            <a:r>
              <a:rPr lang="en-US" sz="1600" dirty="0">
                <a:solidFill>
                  <a:srgbClr val="000000"/>
                </a:solidFill>
                <a:cs typeface="Arial" charset="0"/>
              </a:rPr>
              <a:t>, doi:10.1002/jame.20032</a:t>
            </a:r>
          </a:p>
        </p:txBody>
      </p:sp>
    </p:spTree>
    <p:extLst>
      <p:ext uri="{BB962C8B-B14F-4D97-AF65-F5344CB8AC3E}">
        <p14:creationId xmlns:p14="http://schemas.microsoft.com/office/powerpoint/2010/main" val="5025742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544127" y="0"/>
            <a:ext cx="5969480" cy="5287993"/>
          </a:xfrm>
          <a:prstGeom prst="rect">
            <a:avLst/>
          </a:prstGeom>
          <a:noFill/>
          <a:ln>
            <a:noFill/>
          </a:ln>
        </p:spPr>
      </p:pic>
      <p:sp>
        <p:nvSpPr>
          <p:cNvPr id="4" name="Rectangle 3"/>
          <p:cNvSpPr/>
          <p:nvPr/>
        </p:nvSpPr>
        <p:spPr>
          <a:xfrm>
            <a:off x="1242203" y="5287993"/>
            <a:ext cx="6970145" cy="1384995"/>
          </a:xfrm>
          <a:prstGeom prst="rect">
            <a:avLst/>
          </a:prstGeom>
        </p:spPr>
        <p:txBody>
          <a:bodyPr wrap="square">
            <a:spAutoFit/>
          </a:bodyPr>
          <a:lstStyle/>
          <a:p>
            <a:r>
              <a:rPr lang="en-US" sz="1400" dirty="0"/>
              <a:t>Tracks of North Atlantic hurricanes that reaches at least Category 4 intensity in the climate of the late 20th century (top) and late 21st century (bottom). These storms were simulated by a high resolution regional model driven by the global climate state representing an average of 18 global climate models. The regional model was developed at NOAA’s Geophysical Fluid Dynamics Laboratory in Princeton, NJ. From Bender and co-authors, </a:t>
            </a:r>
            <a:r>
              <a:rPr lang="en-US" sz="1400" i="1" dirty="0" smtClean="0"/>
              <a:t>Science</a:t>
            </a:r>
            <a:r>
              <a:rPr lang="en-US" sz="1400" dirty="0" smtClean="0"/>
              <a:t>, </a:t>
            </a:r>
            <a:r>
              <a:rPr lang="en-US" sz="1400" dirty="0"/>
              <a:t>2010. </a:t>
            </a:r>
          </a:p>
        </p:txBody>
      </p:sp>
    </p:spTree>
    <p:extLst>
      <p:ext uri="{BB962C8B-B14F-4D97-AF65-F5344CB8AC3E}">
        <p14:creationId xmlns:p14="http://schemas.microsoft.com/office/powerpoint/2010/main" val="13910511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4268"/>
          </a:xfrm>
        </p:spPr>
        <p:txBody>
          <a:bodyPr/>
          <a:lstStyle/>
          <a:p>
            <a:r>
              <a:rPr lang="en-US" sz="2800" dirty="0" smtClean="0">
                <a:solidFill>
                  <a:srgbClr val="0000FF"/>
                </a:solidFill>
              </a:rPr>
              <a:t>Inferences from Spanish Shipwrecks</a:t>
            </a:r>
            <a:endParaRPr lang="en-US" sz="2800" dirty="0">
              <a:solidFill>
                <a:srgbClr val="0000FF"/>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622" y="948906"/>
            <a:ext cx="5978106" cy="5384966"/>
          </a:xfrm>
          <a:prstGeom prst="rect">
            <a:avLst/>
          </a:prstGeom>
        </p:spPr>
      </p:pic>
      <p:sp>
        <p:nvSpPr>
          <p:cNvPr id="4" name="TextBox 3"/>
          <p:cNvSpPr txBox="1"/>
          <p:nvPr/>
        </p:nvSpPr>
        <p:spPr>
          <a:xfrm>
            <a:off x="5909094" y="6457890"/>
            <a:ext cx="3347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0000FF"/>
                </a:solidFill>
                <a:effectLst/>
                <a:uLnTx/>
                <a:uFillTx/>
                <a:latin typeface="Calibri"/>
                <a:ea typeface="+mn-ea"/>
                <a:cs typeface="+mn-cs"/>
              </a:rPr>
              <a:t>Trouet</a:t>
            </a:r>
            <a:r>
              <a:rPr kumimoji="0" lang="en-US" sz="2000" b="0" i="0" u="none" strike="noStrike" kern="1200" cap="none" spc="0" normalizeH="0" baseline="0" noProof="0" dirty="0" smtClean="0">
                <a:ln>
                  <a:noFill/>
                </a:ln>
                <a:solidFill>
                  <a:srgbClr val="0000FF"/>
                </a:solidFill>
                <a:effectLst/>
                <a:uLnTx/>
                <a:uFillTx/>
                <a:latin typeface="Calibri"/>
                <a:ea typeface="+mn-ea"/>
                <a:cs typeface="+mn-cs"/>
              </a:rPr>
              <a:t> at al., PNAS. 2016</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3895995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014" y="925706"/>
            <a:ext cx="6560748" cy="5762819"/>
          </a:xfrm>
          <a:prstGeom prst="rect">
            <a:avLst/>
          </a:prstGeom>
        </p:spPr>
      </p:pic>
      <p:sp>
        <p:nvSpPr>
          <p:cNvPr id="3" name="TextBox 2"/>
          <p:cNvSpPr txBox="1"/>
          <p:nvPr/>
        </p:nvSpPr>
        <p:spPr>
          <a:xfrm>
            <a:off x="377226" y="198407"/>
            <a:ext cx="80743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Arial"/>
                <a:ea typeface="+mn-ea"/>
                <a:cs typeface="+mn-cs"/>
              </a:rPr>
              <a:t>Sea Surface Scatterometry</a:t>
            </a:r>
            <a:endParaRPr kumimoji="0" lang="en-US" sz="2800" b="0" i="0" u="none" strike="noStrike" kern="1200" cap="none" spc="0" normalizeH="0" baseline="0" noProof="0" dirty="0">
              <a:ln>
                <a:noFill/>
              </a:ln>
              <a:solidFill>
                <a:srgbClr val="0000FF"/>
              </a:solidFill>
              <a:effectLst/>
              <a:uLnTx/>
              <a:uFillTx/>
              <a:latin typeface="Arial"/>
              <a:ea typeface="+mn-ea"/>
              <a:cs typeface="+mn-cs"/>
            </a:endParaRPr>
          </a:p>
        </p:txBody>
      </p:sp>
    </p:spTree>
    <p:extLst>
      <p:ext uri="{BB962C8B-B14F-4D97-AF65-F5344CB8AC3E}">
        <p14:creationId xmlns:p14="http://schemas.microsoft.com/office/powerpoint/2010/main" val="34283527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47" y="406390"/>
            <a:ext cx="7162300" cy="4941987"/>
          </a:xfrm>
          <a:prstGeom prst="rect">
            <a:avLst/>
          </a:prstGeom>
        </p:spPr>
      </p:pic>
      <p:sp>
        <p:nvSpPr>
          <p:cNvPr id="3" name="Rectangle 2"/>
          <p:cNvSpPr/>
          <p:nvPr/>
        </p:nvSpPr>
        <p:spPr>
          <a:xfrm>
            <a:off x="966158" y="5501441"/>
            <a:ext cx="715992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mn-ea"/>
                <a:cs typeface="+mn-cs"/>
              </a:rPr>
              <a:t>Woods Hole research assistants Dana McDonald, Skye </a:t>
            </a:r>
            <a:r>
              <a:rPr kumimoji="0" lang="en-US" sz="1800" b="0" i="0" u="none" strike="noStrike" kern="1200" cap="none" spc="0" normalizeH="0" baseline="0" noProof="0" dirty="0" err="1">
                <a:ln>
                  <a:noFill/>
                </a:ln>
                <a:solidFill>
                  <a:srgbClr val="0000FF"/>
                </a:solidFill>
                <a:effectLst/>
                <a:uLnTx/>
                <a:uFillTx/>
                <a:latin typeface="Calibri"/>
                <a:ea typeface="+mn-ea"/>
                <a:cs typeface="+mn-cs"/>
              </a:rPr>
              <a:t>Moret</a:t>
            </a:r>
            <a:r>
              <a:rPr kumimoji="0" lang="en-US" sz="1800" b="0" i="0" u="none" strike="noStrike" kern="1200" cap="none" spc="0" normalizeH="0" baseline="0" noProof="0" dirty="0">
                <a:ln>
                  <a:noFill/>
                </a:ln>
                <a:solidFill>
                  <a:srgbClr val="0000FF"/>
                </a:solidFill>
                <a:effectLst/>
                <a:uLnTx/>
                <a:uFillTx/>
                <a:latin typeface="Calibri"/>
                <a:ea typeface="+mn-ea"/>
                <a:cs typeface="+mn-cs"/>
              </a:rPr>
              <a:t>, Sam Zipper and Phil Lane on a makeshift catamaran used in paleotempestology research. (Photo by Jim Morrison)</a:t>
            </a:r>
          </a:p>
        </p:txBody>
      </p:sp>
    </p:spTree>
    <p:extLst>
      <p:ext uri="{BB962C8B-B14F-4D97-AF65-F5344CB8AC3E}">
        <p14:creationId xmlns:p14="http://schemas.microsoft.com/office/powerpoint/2010/main" val="2333388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76199"/>
            <a:ext cx="2915892" cy="6781801"/>
          </a:xfrm>
          <a:prstGeom prst="rect">
            <a:avLst/>
          </a:prstGeom>
        </p:spPr>
      </p:pic>
      <p:sp>
        <p:nvSpPr>
          <p:cNvPr id="3" name="Rectangle 2"/>
          <p:cNvSpPr/>
          <p:nvPr/>
        </p:nvSpPr>
        <p:spPr>
          <a:xfrm>
            <a:off x="4953000" y="2133600"/>
            <a:ext cx="3124200" cy="28931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The YOK-GTC reconstruction compared to documentary records of hurricane landfall in </a:t>
            </a:r>
            <a:r>
              <a:rPr kumimoji="0" lang="en-US" sz="1400" b="1" i="0" u="none" strike="noStrike" kern="1200" cap="none" spc="0" normalizeH="0" baseline="0" noProof="0" dirty="0" smtClean="0">
                <a:ln>
                  <a:noFill/>
                </a:ln>
                <a:solidFill>
                  <a:prstClr val="black"/>
                </a:solidFill>
                <a:effectLst/>
                <a:uLnTx/>
                <a:uFillTx/>
                <a:latin typeface="Calibri"/>
                <a:ea typeface="+mn-ea"/>
                <a:cs typeface="Arial" charset="0"/>
              </a:rPr>
              <a:t>the Caribbean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and North Atlantic Basins. </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Frequency distributions (relative %) of hurricanes affecting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a</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a:t>
            </a:r>
            <a:r>
              <a:rPr kumimoji="0" lang="en-US" sz="1400" b="0" i="0" u="none" strike="noStrike" kern="1200" cap="none" spc="0" normalizeH="0" baseline="0" noProof="0" dirty="0" smtClean="0">
                <a:ln>
                  <a:noFill/>
                </a:ln>
                <a:solidFill>
                  <a:prstClr val="black"/>
                </a:solidFill>
                <a:effectLst/>
                <a:uLnTx/>
                <a:uFillTx/>
                <a:latin typeface="Calibri"/>
                <a:ea typeface="+mn-ea"/>
                <a:cs typeface="Arial" charset="0"/>
              </a:rPr>
              <a:t>the entire </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North Atlantic Basin and locations along the western margin of the North Atlantic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b</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Bermuda,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c</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Florida,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d</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Puerto Rico, and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e</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Jamaica, calculated from previously published documentary data</a:t>
            </a:r>
            <a:r>
              <a:rPr kumimoji="0" lang="en-US" sz="1400" b="0" i="0" u="none" strike="noStrike" kern="1200" cap="none" spc="0" normalizeH="0" baseline="0" noProof="0" dirty="0" smtClean="0">
                <a:ln>
                  <a:noFill/>
                </a:ln>
                <a:solidFill>
                  <a:prstClr val="black"/>
                </a:solidFill>
                <a:effectLst/>
                <a:uLnTx/>
                <a:uFillTx/>
                <a:latin typeface="Calibri"/>
                <a:ea typeface="+mn-ea"/>
                <a:cs typeface="Arial" charset="0"/>
              </a:rPr>
              <a:t>. </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From </a:t>
            </a:r>
            <a:r>
              <a:rPr kumimoji="0" lang="en-US" sz="1400" b="0" i="0" u="none" strike="noStrike" kern="1200" cap="none" spc="0" normalizeH="0" baseline="0" noProof="0" dirty="0" err="1">
                <a:ln>
                  <a:noFill/>
                </a:ln>
                <a:solidFill>
                  <a:prstClr val="black"/>
                </a:solidFill>
                <a:effectLst/>
                <a:uLnTx/>
                <a:uFillTx/>
                <a:latin typeface="Calibri"/>
                <a:ea typeface="+mn-ea"/>
                <a:cs typeface="Arial" charset="0"/>
              </a:rPr>
              <a:t>Baldini</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et al., Nature Scientific Reports, 2016, DOI: 10.1038/srep37522</a:t>
            </a:r>
          </a:p>
        </p:txBody>
      </p:sp>
      <p:sp>
        <p:nvSpPr>
          <p:cNvPr id="4" name="TextBox 3"/>
          <p:cNvSpPr txBox="1"/>
          <p:nvPr/>
        </p:nvSpPr>
        <p:spPr>
          <a:xfrm>
            <a:off x="4770407" y="5693433"/>
            <a:ext cx="39163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Belize data based on stable isotope analysis of stalagmites at </a:t>
            </a:r>
            <a:r>
              <a:rPr kumimoji="0" lang="en-US" sz="1800" b="0" i="0" u="none" strike="noStrike" kern="1200" cap="none" spc="0" normalizeH="0" baseline="0" noProof="0" dirty="0">
                <a:ln>
                  <a:noFill/>
                </a:ln>
                <a:solidFill>
                  <a:prstClr val="black"/>
                </a:solidFill>
                <a:effectLst/>
                <a:uLnTx/>
                <a:uFillTx/>
                <a:latin typeface="Calibri"/>
                <a:ea typeface="+mn-ea"/>
                <a:cs typeface="+mn-cs"/>
              </a:rPr>
              <a:t>Yoks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Balum</a:t>
            </a:r>
            <a:r>
              <a:rPr kumimoji="0" lang="en-US" sz="1800" b="0" i="0" u="none" strike="noStrike" kern="1200" cap="none" spc="0" normalizeH="0" baseline="0" noProof="0" dirty="0">
                <a:ln>
                  <a:noFill/>
                </a:ln>
                <a:solidFill>
                  <a:prstClr val="black"/>
                </a:solidFill>
                <a:effectLst/>
                <a:uLnTx/>
                <a:uFillTx/>
                <a:latin typeface="Calibri"/>
                <a:ea typeface="+mn-ea"/>
                <a:cs typeface="+mn-cs"/>
              </a:rPr>
              <a:t> cave in southern Belize</a:t>
            </a:r>
          </a:p>
        </p:txBody>
      </p:sp>
    </p:spTree>
    <p:extLst>
      <p:ext uri="{BB962C8B-B14F-4D97-AF65-F5344CB8AC3E}">
        <p14:creationId xmlns:p14="http://schemas.microsoft.com/office/powerpoint/2010/main" val="12646875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urprob"/>
          <p:cNvPicPr>
            <a:picLocks noChangeAspect="1" noChangeArrowheads="1"/>
          </p:cNvPicPr>
          <p:nvPr/>
        </p:nvPicPr>
        <p:blipFill>
          <a:blip r:embed="rId2" cstate="print"/>
          <a:srcRect/>
          <a:stretch>
            <a:fillRect/>
          </a:stretch>
        </p:blipFill>
        <p:spPr bwMode="auto">
          <a:xfrm>
            <a:off x="1102024" y="1186980"/>
            <a:ext cx="6707037" cy="5446673"/>
          </a:xfrm>
          <a:prstGeom prst="rect">
            <a:avLst/>
          </a:prstGeom>
          <a:noFill/>
          <a:ln w="9525">
            <a:noFill/>
            <a:miter lim="800000"/>
            <a:headEnd/>
            <a:tailEnd/>
          </a:ln>
        </p:spPr>
      </p:pic>
      <p:sp>
        <p:nvSpPr>
          <p:cNvPr id="2" name="TextBox 1"/>
          <p:cNvSpPr txBox="1"/>
          <p:nvPr/>
        </p:nvSpPr>
        <p:spPr>
          <a:xfrm>
            <a:off x="336430" y="155275"/>
            <a:ext cx="8238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a:ea typeface="+mn-ea"/>
                <a:cs typeface="+mn-cs"/>
              </a:rPr>
              <a:t>Cumulative Frequency of Storm Lifetime Maximum Intensity Normalized by Potential Intensity</a:t>
            </a:r>
            <a:endParaRPr kumimoji="0" lang="en-US" sz="2400" b="0" i="0" u="none" strike="noStrike" kern="1200" cap="none" spc="0" normalizeH="0" baseline="0" noProof="0" dirty="0">
              <a:ln>
                <a:noFill/>
              </a:ln>
              <a:solidFill>
                <a:srgbClr val="0000FF"/>
              </a:solidFill>
              <a:effectLst/>
              <a:uLnTx/>
              <a:uFillTx/>
              <a:latin typeface="Arial"/>
              <a:ea typeface="+mn-ea"/>
              <a:cs typeface="+mn-cs"/>
            </a:endParaRPr>
          </a:p>
        </p:txBody>
      </p:sp>
    </p:spTree>
    <p:extLst>
      <p:ext uri="{BB962C8B-B14F-4D97-AF65-F5344CB8AC3E}">
        <p14:creationId xmlns:p14="http://schemas.microsoft.com/office/powerpoint/2010/main" val="32762885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152400"/>
            <a:ext cx="8229600" cy="1143000"/>
          </a:xfrm>
        </p:spPr>
        <p:txBody>
          <a:bodyPr>
            <a:normAutofit fontScale="90000"/>
          </a:bodyPr>
          <a:lstStyle/>
          <a:p>
            <a:r>
              <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rPr>
              <a:t>Time-dependent, axisymmetric model phrased in R space</a:t>
            </a:r>
          </a:p>
        </p:txBody>
      </p:sp>
      <p:sp>
        <p:nvSpPr>
          <p:cNvPr id="95235" name="Rectangle 3"/>
          <p:cNvSpPr>
            <a:spLocks noGrp="1" noChangeArrowheads="1"/>
          </p:cNvSpPr>
          <p:nvPr>
            <p:ph type="body" idx="1"/>
          </p:nvPr>
        </p:nvSpPr>
        <p:spPr>
          <a:xfrm>
            <a:off x="381000" y="2743200"/>
            <a:ext cx="8382000" cy="3581400"/>
          </a:xfrm>
        </p:spPr>
        <p:txBody>
          <a:bodyPr>
            <a:noAutofit/>
          </a:bodyPr>
          <a:lstStyle/>
          <a:p>
            <a:pPr>
              <a:buSzPct val="65000"/>
              <a:buBlip>
                <a:blip r:embed="rId4"/>
              </a:buBlip>
            </a:pPr>
            <a:r>
              <a:rPr lang="en-US" sz="2600" b="1" dirty="0">
                <a:solidFill>
                  <a:srgbClr val="0F2AB1"/>
                </a:solidFill>
                <a:latin typeface="Arial" pitchFamily="34" charset="0"/>
                <a:cs typeface="Arial" pitchFamily="34" charset="0"/>
              </a:rPr>
              <a:t>Hydrostatic and gradient balance above PBL</a:t>
            </a:r>
          </a:p>
          <a:p>
            <a:pPr>
              <a:buSzPct val="65000"/>
              <a:buBlip>
                <a:blip r:embed="rId4"/>
              </a:buBlip>
            </a:pPr>
            <a:r>
              <a:rPr lang="en-US" sz="2600" b="1" dirty="0">
                <a:solidFill>
                  <a:srgbClr val="0F2AB1"/>
                </a:solidFill>
                <a:latin typeface="Arial" pitchFamily="34" charset="0"/>
                <a:cs typeface="Arial" pitchFamily="34" charset="0"/>
              </a:rPr>
              <a:t>Moist adiabatic lapse rates on M surfaces above PBL</a:t>
            </a:r>
          </a:p>
          <a:p>
            <a:pPr>
              <a:buSzPct val="65000"/>
              <a:buBlip>
                <a:blip r:embed="rId4"/>
              </a:buBlip>
            </a:pPr>
            <a:r>
              <a:rPr lang="en-US" sz="2600" b="1" dirty="0">
                <a:solidFill>
                  <a:srgbClr val="0F2AB1"/>
                </a:solidFill>
                <a:latin typeface="Arial" pitchFamily="34" charset="0"/>
                <a:cs typeface="Arial" pitchFamily="34" charset="0"/>
              </a:rPr>
              <a:t>Boundary layer </a:t>
            </a:r>
            <a:r>
              <a:rPr lang="en-US" sz="2600" b="1" dirty="0" smtClean="0">
                <a:solidFill>
                  <a:srgbClr val="0F2AB1"/>
                </a:solidFill>
                <a:latin typeface="Arial" pitchFamily="34" charset="0"/>
                <a:cs typeface="Arial" pitchFamily="34" charset="0"/>
              </a:rPr>
              <a:t>quasi-equilibrium convection</a:t>
            </a:r>
            <a:endParaRPr lang="en-US" sz="2600" b="1" dirty="0">
              <a:solidFill>
                <a:srgbClr val="0F2AB1"/>
              </a:solidFill>
              <a:latin typeface="Arial" pitchFamily="34" charset="0"/>
              <a:cs typeface="Arial" pitchFamily="34" charset="0"/>
            </a:endParaRPr>
          </a:p>
          <a:p>
            <a:pPr>
              <a:buSzPct val="65000"/>
              <a:buBlip>
                <a:blip r:embed="rId4"/>
              </a:buBlip>
            </a:pPr>
            <a:r>
              <a:rPr lang="en-US" sz="2600" b="1" dirty="0">
                <a:solidFill>
                  <a:srgbClr val="0F2AB1"/>
                </a:solidFill>
                <a:latin typeface="Arial" pitchFamily="34" charset="0"/>
                <a:cs typeface="Arial" pitchFamily="34" charset="0"/>
              </a:rPr>
              <a:t>Deformation-based radial </a:t>
            </a:r>
            <a:r>
              <a:rPr lang="en-US" sz="2600" b="1" dirty="0" smtClean="0">
                <a:solidFill>
                  <a:srgbClr val="0F2AB1"/>
                </a:solidFill>
                <a:latin typeface="Arial" pitchFamily="34" charset="0"/>
                <a:cs typeface="Arial" pitchFamily="34" charset="0"/>
              </a:rPr>
              <a:t>diffusion</a:t>
            </a:r>
          </a:p>
          <a:p>
            <a:pPr>
              <a:buSzPct val="65000"/>
              <a:buBlip>
                <a:blip r:embed="rId4"/>
              </a:buBlip>
            </a:pPr>
            <a:r>
              <a:rPr lang="en-US" sz="2600" b="1" dirty="0" smtClean="0">
                <a:solidFill>
                  <a:srgbClr val="0F2AB1"/>
                </a:solidFill>
                <a:latin typeface="Arial" pitchFamily="34" charset="0"/>
                <a:cs typeface="Arial" pitchFamily="34" charset="0"/>
              </a:rPr>
              <a:t>Coupled to simple 1-D ocean model</a:t>
            </a:r>
          </a:p>
          <a:p>
            <a:pPr>
              <a:buSzPct val="65000"/>
              <a:buBlip>
                <a:blip r:embed="rId4"/>
              </a:buBlip>
            </a:pPr>
            <a:r>
              <a:rPr lang="en-US" sz="2600" b="1" dirty="0" smtClean="0">
                <a:solidFill>
                  <a:srgbClr val="0F2AB1"/>
                </a:solidFill>
                <a:latin typeface="Arial" pitchFamily="34" charset="0"/>
                <a:cs typeface="Arial" pitchFamily="34" charset="0"/>
              </a:rPr>
              <a:t>Environmental wind shear effects parameterized</a:t>
            </a:r>
            <a:endParaRPr lang="en-US" sz="2600" b="1" dirty="0">
              <a:solidFill>
                <a:srgbClr val="0F2AB1"/>
              </a:solidFill>
              <a:latin typeface="Arial" pitchFamily="34" charset="0"/>
              <a:cs typeface="Arial" pitchFamily="34" charset="0"/>
            </a:endParaRPr>
          </a:p>
        </p:txBody>
      </p:sp>
      <p:graphicFrame>
        <p:nvGraphicFramePr>
          <p:cNvPr id="52226" name="Object 2"/>
          <p:cNvGraphicFramePr>
            <a:graphicFrameLocks noChangeAspect="1"/>
          </p:cNvGraphicFramePr>
          <p:nvPr>
            <p:extLst/>
          </p:nvPr>
        </p:nvGraphicFramePr>
        <p:xfrm>
          <a:off x="559789" y="1597772"/>
          <a:ext cx="3465512" cy="604838"/>
        </p:xfrm>
        <a:graphic>
          <a:graphicData uri="http://schemas.openxmlformats.org/presentationml/2006/ole">
            <mc:AlternateContent xmlns:mc="http://schemas.openxmlformats.org/markup-compatibility/2006">
              <mc:Choice xmlns:v="urn:schemas-microsoft-com:vml" Requires="v">
                <p:oleObj spid="_x0000_s3084" name="Equation" r:id="rId5" imgW="1307880" imgH="228600" progId="Equation.DSMT4">
                  <p:embed/>
                </p:oleObj>
              </mc:Choice>
              <mc:Fallback>
                <p:oleObj name="Equation" r:id="rId5" imgW="1307880" imgH="228600" progId="Equation.DSMT4">
                  <p:embed/>
                  <p:pic>
                    <p:nvPicPr>
                      <p:cNvPr id="52226" name="Object 2"/>
                      <p:cNvPicPr>
                        <a:picLocks noChangeAspect="1" noChangeArrowheads="1"/>
                      </p:cNvPicPr>
                      <p:nvPr/>
                    </p:nvPicPr>
                    <p:blipFill>
                      <a:blip r:embed="rId6"/>
                      <a:srcRect/>
                      <a:stretch>
                        <a:fillRect/>
                      </a:stretch>
                    </p:blipFill>
                    <p:spPr bwMode="auto">
                      <a:xfrm>
                        <a:off x="559789" y="1597772"/>
                        <a:ext cx="3465512"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27" name="Object 3"/>
          <p:cNvGraphicFramePr>
            <a:graphicFrameLocks noChangeAspect="1"/>
          </p:cNvGraphicFramePr>
          <p:nvPr>
            <p:extLst/>
          </p:nvPr>
        </p:nvGraphicFramePr>
        <p:xfrm>
          <a:off x="4901092" y="1605456"/>
          <a:ext cx="2725737" cy="604838"/>
        </p:xfrm>
        <a:graphic>
          <a:graphicData uri="http://schemas.openxmlformats.org/presentationml/2006/ole">
            <mc:AlternateContent xmlns:mc="http://schemas.openxmlformats.org/markup-compatibility/2006">
              <mc:Choice xmlns:v="urn:schemas-microsoft-com:vml" Requires="v">
                <p:oleObj spid="_x0000_s3085" name="Equation" r:id="rId7" imgW="1028520" imgH="228600" progId="Equation.DSMT4">
                  <p:embed/>
                </p:oleObj>
              </mc:Choice>
              <mc:Fallback>
                <p:oleObj name="Equation" r:id="rId7" imgW="1028520" imgH="228600" progId="Equation.DSMT4">
                  <p:embed/>
                  <p:pic>
                    <p:nvPicPr>
                      <p:cNvPr id="52227" name="Object 3"/>
                      <p:cNvPicPr>
                        <a:picLocks noChangeAspect="1" noChangeArrowheads="1"/>
                      </p:cNvPicPr>
                      <p:nvPr/>
                    </p:nvPicPr>
                    <p:blipFill>
                      <a:blip r:embed="rId8"/>
                      <a:srcRect/>
                      <a:stretch>
                        <a:fillRect/>
                      </a:stretch>
                    </p:blipFill>
                    <p:spPr bwMode="auto">
                      <a:xfrm>
                        <a:off x="4901092" y="1605456"/>
                        <a:ext cx="2725737"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16374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Historical Records</a:t>
            </a:r>
            <a:endParaRPr lang="en-US" dirty="0">
              <a:solidFill>
                <a:srgbClr val="0000FF"/>
              </a:solidFill>
            </a:endParaRPr>
          </a:p>
        </p:txBody>
      </p:sp>
      <p:sp>
        <p:nvSpPr>
          <p:cNvPr id="3" name="Content Placeholder 2"/>
          <p:cNvSpPr>
            <a:spLocks noGrp="1"/>
          </p:cNvSpPr>
          <p:nvPr>
            <p:ph idx="1"/>
          </p:nvPr>
        </p:nvSpPr>
        <p:spPr>
          <a:xfrm>
            <a:off x="457200" y="1565695"/>
            <a:ext cx="8410755" cy="5042139"/>
          </a:xfrm>
        </p:spPr>
        <p:txBody>
          <a:bodyPr/>
          <a:lstStyle/>
          <a:p>
            <a:pPr>
              <a:spcBef>
                <a:spcPts val="1200"/>
              </a:spcBef>
              <a:buSzPct val="70000"/>
              <a:buBlip>
                <a:blip r:embed="rId2"/>
              </a:buBlip>
            </a:pPr>
            <a:r>
              <a:rPr lang="en-US" sz="2600" dirty="0" smtClean="0"/>
              <a:t>Pre-1943: Anecdotal accounts from coastal cities and ships</a:t>
            </a:r>
          </a:p>
          <a:p>
            <a:pPr>
              <a:spcBef>
                <a:spcPts val="1200"/>
              </a:spcBef>
              <a:buSzPct val="70000"/>
              <a:buBlip>
                <a:blip r:embed="rId2"/>
              </a:buBlip>
            </a:pPr>
            <a:r>
              <a:rPr lang="en-US" sz="2600" dirty="0" smtClean="0"/>
              <a:t>1943: Introduction of routine aircraft reconnaissance in 	Atlantic, western North Pacific</a:t>
            </a:r>
          </a:p>
          <a:p>
            <a:pPr>
              <a:spcBef>
                <a:spcPts val="1200"/>
              </a:spcBef>
              <a:buSzPct val="70000"/>
              <a:buBlip>
                <a:blip r:embed="rId2"/>
              </a:buBlip>
            </a:pPr>
            <a:r>
              <a:rPr lang="en-US" sz="2600" dirty="0" smtClean="0"/>
              <a:t>1958: Inertial navigation permits direct measurement of 	wind speed at flight level</a:t>
            </a:r>
          </a:p>
          <a:p>
            <a:pPr>
              <a:spcBef>
                <a:spcPts val="1200"/>
              </a:spcBef>
              <a:buSzPct val="70000"/>
              <a:buBlip>
                <a:blip r:embed="rId2"/>
              </a:buBlip>
            </a:pPr>
            <a:r>
              <a:rPr lang="en-US" sz="2600" dirty="0" smtClean="0"/>
              <a:t>1970: Complete global detection by satellites</a:t>
            </a:r>
          </a:p>
          <a:p>
            <a:pPr>
              <a:spcBef>
                <a:spcPts val="1200"/>
              </a:spcBef>
              <a:buSzPct val="70000"/>
              <a:buBlip>
                <a:blip r:embed="rId2"/>
              </a:buBlip>
            </a:pPr>
            <a:r>
              <a:rPr lang="en-US" sz="2600" dirty="0" smtClean="0"/>
              <a:t>1978: Introduction of satellite scatterometry</a:t>
            </a:r>
          </a:p>
          <a:p>
            <a:pPr>
              <a:spcBef>
                <a:spcPts val="1200"/>
              </a:spcBef>
              <a:buSzPct val="70000"/>
              <a:buBlip>
                <a:blip r:embed="rId2"/>
              </a:buBlip>
            </a:pPr>
            <a:r>
              <a:rPr lang="en-US" sz="2600" dirty="0" smtClean="0"/>
              <a:t>1987: Termination of airborne reconnaissance in western 	North Pacific</a:t>
            </a:r>
          </a:p>
          <a:p>
            <a:pPr>
              <a:spcBef>
                <a:spcPts val="1200"/>
              </a:spcBef>
              <a:buSzPct val="70000"/>
              <a:buBlip>
                <a:blip r:embed="rId2"/>
              </a:buBlip>
            </a:pPr>
            <a:r>
              <a:rPr lang="en-US" sz="2600" dirty="0" smtClean="0"/>
              <a:t>2017: Introduction of CYGNSS scatterometry</a:t>
            </a:r>
          </a:p>
          <a:p>
            <a:pPr>
              <a:buSzPct val="70000"/>
              <a:buBlip>
                <a:blip r:embed="rId2"/>
              </a:buBlip>
            </a:pPr>
            <a:endParaRPr lang="en-US" sz="2600" dirty="0"/>
          </a:p>
        </p:txBody>
      </p:sp>
    </p:spTree>
    <p:extLst>
      <p:ext uri="{BB962C8B-B14F-4D97-AF65-F5344CB8AC3E}">
        <p14:creationId xmlns:p14="http://schemas.microsoft.com/office/powerpoint/2010/main" val="350345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3" descr="C:\Users\Kerry\Documents\HURR\Newgraphicsfiles\M_contours.png"/>
          <p:cNvPicPr>
            <a:picLocks noChangeAspect="1" noChangeArrowheads="1"/>
          </p:cNvPicPr>
          <p:nvPr/>
        </p:nvPicPr>
        <p:blipFill>
          <a:blip r:embed="rId2" cstate="print"/>
          <a:srcRect/>
          <a:stretch>
            <a:fillRect/>
          </a:stretch>
        </p:blipFill>
        <p:spPr bwMode="auto">
          <a:xfrm>
            <a:off x="914400" y="990600"/>
            <a:ext cx="7083980" cy="5315639"/>
          </a:xfrm>
          <a:prstGeom prst="rect">
            <a:avLst/>
          </a:prstGeom>
          <a:noFill/>
        </p:spPr>
      </p:pic>
      <p:sp>
        <p:nvSpPr>
          <p:cNvPr id="3" name="Title 2"/>
          <p:cNvSpPr>
            <a:spLocks noGrp="1"/>
          </p:cNvSpPr>
          <p:nvPr>
            <p:ph type="title"/>
          </p:nvPr>
        </p:nvSpPr>
        <p:spPr/>
        <p:txBody>
          <a:bodyPr>
            <a:normAutofit/>
          </a:bodyPr>
          <a:lstStyle/>
          <a:p>
            <a:r>
              <a:rPr lang="en-US" sz="3200" dirty="0" smtClean="0">
                <a:solidFill>
                  <a:srgbClr val="0F2AB1"/>
                </a:solidFill>
                <a:effectLst>
                  <a:outerShdw blurRad="38100" dist="38100" dir="2700000" algn="tl">
                    <a:srgbClr val="000000">
                      <a:alpha val="43137"/>
                    </a:srgbClr>
                  </a:outerShdw>
                </a:effectLst>
              </a:rPr>
              <a:t>Angular Momentum Distribution</a:t>
            </a:r>
            <a:endParaRPr lang="en-US" sz="3200" dirty="0">
              <a:solidFill>
                <a:srgbClr val="0F2AB1"/>
              </a:solidFill>
              <a:effectLst>
                <a:outerShdw blurRad="38100" dist="38100" dir="2700000" algn="tl">
                  <a:srgbClr val="000000">
                    <a:alpha val="43137"/>
                  </a:srgbClr>
                </a:outerShdw>
              </a:effectLst>
            </a:endParaRPr>
          </a:p>
        </p:txBody>
      </p:sp>
      <p:sp>
        <p:nvSpPr>
          <p:cNvPr id="4" name="TextBox 3"/>
          <p:cNvSpPr txBox="1"/>
          <p:nvPr/>
        </p:nvSpPr>
        <p:spPr>
          <a:xfrm>
            <a:off x="152400" y="2743200"/>
            <a:ext cx="152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Altitude (km)</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p:cNvSpPr txBox="1"/>
          <p:nvPr/>
        </p:nvSpPr>
        <p:spPr>
          <a:xfrm>
            <a:off x="1219200" y="6324600"/>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pitchFamily="34" charset="0"/>
              </a:rPr>
              <a:t>Storm Center</a:t>
            </a:r>
            <a:endParaRPr kumimoji="0" lang="en-US" sz="18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cxnSp>
        <p:nvCxnSpPr>
          <p:cNvPr id="7" name="Straight Arrow Connector 6"/>
          <p:cNvCxnSpPr/>
          <p:nvPr/>
        </p:nvCxnSpPr>
        <p:spPr>
          <a:xfrm flipV="1">
            <a:off x="1828800" y="6019800"/>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7700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175345"/>
            <a:ext cx="7886700" cy="902957"/>
          </a:xfrm>
        </p:spPr>
        <p:txBody>
          <a:bodyPr/>
          <a:lstStyle/>
          <a:p>
            <a:r>
              <a:rPr lang="en-US" dirty="0" smtClean="0">
                <a:solidFill>
                  <a:srgbClr val="0000FF"/>
                </a:solidFill>
              </a:rPr>
              <a:t>RMS Intensity Error, 2009-2015</a:t>
            </a:r>
            <a:endParaRPr lang="en-US" dirty="0">
              <a:solidFill>
                <a:srgbClr val="0000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281" y="1216324"/>
            <a:ext cx="7315215" cy="5486411"/>
          </a:xfrm>
          <a:prstGeom prst="rect">
            <a:avLst/>
          </a:prstGeom>
        </p:spPr>
      </p:pic>
      <p:sp>
        <p:nvSpPr>
          <p:cNvPr id="6" name="TextBox 5"/>
          <p:cNvSpPr txBox="1"/>
          <p:nvPr/>
        </p:nvSpPr>
        <p:spPr>
          <a:xfrm>
            <a:off x="2208362" y="1078302"/>
            <a:ext cx="49343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North Atlantic</a:t>
            </a:r>
          </a:p>
        </p:txBody>
      </p:sp>
    </p:spTree>
    <p:extLst>
      <p:ext uri="{BB962C8B-B14F-4D97-AF65-F5344CB8AC3E}">
        <p14:creationId xmlns:p14="http://schemas.microsoft.com/office/powerpoint/2010/main" val="2081435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382000" cy="2362200"/>
          </a:xfrm>
        </p:spPr>
        <p:txBody>
          <a:bodyPr>
            <a:normAutofit/>
          </a:bodyPr>
          <a:lstStyle/>
          <a:p>
            <a:r>
              <a:rPr lang="en-US" sz="3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How Can We Use This Model to Help Assess Hurricane Risk in Current and Future Climates?</a:t>
            </a:r>
            <a:endParaRPr lang="en-US" sz="3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585527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Hurricane Floyd</a:t>
            </a:r>
            <a:endParaRPr lang="en-US" dirty="0"/>
          </a:p>
        </p:txBody>
      </p:sp>
      <p:sp>
        <p:nvSpPr>
          <p:cNvPr id="3" name="Content Placeholder 2"/>
          <p:cNvSpPr>
            <a:spLocks noGrp="1"/>
          </p:cNvSpPr>
          <p:nvPr>
            <p:ph idx="1"/>
          </p:nvPr>
        </p:nvSpPr>
        <p:spPr/>
        <p:txBody>
          <a:bodyPr>
            <a:normAutofit/>
          </a:bodyPr>
          <a:lstStyle/>
          <a:p>
            <a:r>
              <a:rPr lang="en-US" sz="2400" dirty="0" smtClean="0"/>
              <a:t>10 </a:t>
            </a:r>
            <a:r>
              <a:rPr lang="en-US" sz="2400" dirty="0" err="1" smtClean="0"/>
              <a:t>ft</a:t>
            </a:r>
            <a:r>
              <a:rPr lang="en-US" sz="2400" dirty="0" smtClean="0"/>
              <a:t> storm surge, numerous tornadoes, extreme freshwater flooding</a:t>
            </a:r>
          </a:p>
          <a:p>
            <a:r>
              <a:rPr lang="en-US" sz="2400" dirty="0" smtClean="0"/>
              <a:t>35 fatalities, $4 billion (1999 dollars) damage</a:t>
            </a:r>
          </a:p>
          <a:p>
            <a:r>
              <a:rPr lang="en-US" sz="2400" dirty="0" smtClean="0"/>
              <a:t>7,000 homes destroyed, 17,000 uninhabitable, 56,000 damaged</a:t>
            </a:r>
          </a:p>
          <a:p>
            <a:r>
              <a:rPr lang="en-US" sz="2400" dirty="0" smtClean="0"/>
              <a:t>500,000 households lost electricity</a:t>
            </a:r>
          </a:p>
          <a:p>
            <a:r>
              <a:rPr lang="en-US" sz="2400" dirty="0" smtClean="0"/>
              <a:t>Some streams experienced 500 year floods</a:t>
            </a:r>
          </a:p>
          <a:p>
            <a:r>
              <a:rPr lang="en-US" sz="2400" dirty="0" smtClean="0"/>
              <a:t>NC Secretary of Health and </a:t>
            </a:r>
            <a:r>
              <a:rPr lang="en-US" sz="2400" dirty="0"/>
              <a:t>Human Services: “</a:t>
            </a:r>
            <a:r>
              <a:rPr lang="en-US" sz="2400" i="1" dirty="0"/>
              <a:t>Nothing since the Civil War has been as destructive to families </a:t>
            </a:r>
            <a:r>
              <a:rPr lang="en-US" sz="2400" i="1" dirty="0" smtClean="0"/>
              <a:t>here”</a:t>
            </a:r>
            <a:r>
              <a:rPr lang="en-US" sz="2400" dirty="0" smtClean="0"/>
              <a:t>.</a:t>
            </a:r>
            <a:endParaRPr lang="en-US" sz="2400" dirty="0"/>
          </a:p>
        </p:txBody>
      </p:sp>
    </p:spTree>
    <p:extLst>
      <p:ext uri="{BB962C8B-B14F-4D97-AF65-F5344CB8AC3E}">
        <p14:creationId xmlns:p14="http://schemas.microsoft.com/office/powerpoint/2010/main" val="36874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solidFill>
                  <a:srgbClr val="0000FF"/>
                </a:solidFill>
              </a:rPr>
              <a:t>Prior to 1970, Many Storms Were Missed</a:t>
            </a:r>
            <a:endParaRPr lang="en-US" sz="2800" dirty="0">
              <a:solidFill>
                <a:srgbClr val="0000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11" y="1177818"/>
            <a:ext cx="8068072" cy="4002032"/>
          </a:xfrm>
          <a:prstGeom prst="rect">
            <a:avLst/>
          </a:prstGeom>
        </p:spPr>
      </p:pic>
      <p:sp>
        <p:nvSpPr>
          <p:cNvPr id="7" name="Rectangle 6"/>
          <p:cNvSpPr/>
          <p:nvPr/>
        </p:nvSpPr>
        <p:spPr>
          <a:xfrm>
            <a:off x="1017917" y="5344366"/>
            <a:ext cx="7277568" cy="1477328"/>
          </a:xfrm>
          <a:prstGeom prst="rect">
            <a:avLst/>
          </a:prstGeom>
        </p:spPr>
        <p:txBody>
          <a:bodyPr wrap="square">
            <a:spAutoFit/>
          </a:bodyPr>
          <a:lstStyle/>
          <a:p>
            <a:pPr>
              <a:spcAft>
                <a:spcPts val="1000"/>
              </a:spcAft>
            </a:pPr>
            <a:r>
              <a:rPr lang="en-US" i="1" dirty="0">
                <a:solidFill>
                  <a:srgbClr val="0000FF"/>
                </a:solidFill>
                <a:latin typeface="Calibri" panose="020F0502020204030204" pitchFamily="34" charset="0"/>
                <a:ea typeface="Calibri" panose="020F0502020204030204" pitchFamily="34" charset="0"/>
                <a:cs typeface="Times New Roman" panose="02020603050405020304" pitchFamily="18" charset="0"/>
              </a:rPr>
              <a:t>Major hurricanes in the North Atlantic</a:t>
            </a:r>
            <a:r>
              <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 1851-2016, smoothed using a 10-year running average. Shown in blue are storms that either passed through the chain of Lesser Antilles or made landfall in the continental U.S.; all other major hurricanes are shown in red. The dashed lines show the best fit trend lines for each data set. </a:t>
            </a:r>
            <a:endParaRPr lang="en-US"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7087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r>
              <a:rPr lang="en-US" dirty="0" smtClean="0">
                <a:solidFill>
                  <a:prstClr val="black"/>
                </a:solidFill>
                <a:cs typeface="Arial" charset="0"/>
              </a:rPr>
              <a:t>Time series of the latitudes at which tropical cyclones reach maximum intensity.</a:t>
            </a:r>
          </a:p>
          <a:p>
            <a:endParaRPr lang="en-US" dirty="0">
              <a:solidFill>
                <a:prstClr val="black"/>
              </a:solidFill>
              <a:cs typeface="Arial" charset="0"/>
            </a:endParaRPr>
          </a:p>
          <a:p>
            <a:r>
              <a:rPr lang="en-US" dirty="0" smtClean="0">
                <a:solidFill>
                  <a:prstClr val="black"/>
                </a:solidFill>
                <a:cs typeface="Arial" charset="0"/>
              </a:rPr>
              <a:t>From </a:t>
            </a:r>
            <a:r>
              <a:rPr lang="en-US" i="1" dirty="0" err="1" smtClean="0">
                <a:solidFill>
                  <a:prstClr val="black"/>
                </a:solidFill>
                <a:cs typeface="Arial" charset="0"/>
              </a:rPr>
              <a:t>Kossin</a:t>
            </a:r>
            <a:r>
              <a:rPr lang="en-US" i="1" dirty="0" smtClean="0">
                <a:solidFill>
                  <a:prstClr val="black"/>
                </a:solidFill>
                <a:cs typeface="Arial" charset="0"/>
              </a:rPr>
              <a:t> et al. (2014)</a:t>
            </a:r>
            <a:endParaRPr lang="en-US" i="1" dirty="0">
              <a:solidFill>
                <a:prstClr val="black"/>
              </a:solidFill>
              <a:cs typeface="Arial" charset="0"/>
            </a:endParaRPr>
          </a:p>
        </p:txBody>
      </p:sp>
      <p:sp>
        <p:nvSpPr>
          <p:cNvPr id="4" name="TextBox 3"/>
          <p:cNvSpPr txBox="1"/>
          <p:nvPr/>
        </p:nvSpPr>
        <p:spPr>
          <a:xfrm>
            <a:off x="5923280" y="365760"/>
            <a:ext cx="3098800" cy="1815882"/>
          </a:xfrm>
          <a:prstGeom prst="rect">
            <a:avLst/>
          </a:prstGeom>
          <a:noFill/>
        </p:spPr>
        <p:txBody>
          <a:bodyPr wrap="square" rtlCol="0">
            <a:spAutoFit/>
          </a:bodyPr>
          <a:lstStyle/>
          <a:p>
            <a:pPr algn="ctr"/>
            <a:r>
              <a:rPr lang="en-US" sz="2800" dirty="0" smtClean="0">
                <a:solidFill>
                  <a:srgbClr val="0000FF"/>
                </a:solidFill>
              </a:rPr>
              <a:t>Hurricanes are reaching peak intensity at higher latitudes</a:t>
            </a:r>
            <a:endParaRPr lang="en-US" sz="2800" dirty="0">
              <a:solidFill>
                <a:srgbClr val="0000FF"/>
              </a:solidFill>
            </a:endParaRP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3820929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A3F6CE7F-051D-4097-99B8-BFB0C10834C8}" vid="{1027D983-5421-4602-A5EE-9989E9207A50}"/>
    </a:ext>
  </a:extLst>
</a:theme>
</file>

<file path=ppt/theme/theme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907</TotalTime>
  <Words>2215</Words>
  <Application>Microsoft Office PowerPoint</Application>
  <PresentationFormat>On-screen Show (4:3)</PresentationFormat>
  <Paragraphs>240</Paragraphs>
  <Slides>73</Slides>
  <Notes>14</Notes>
  <HiddenSlides>0</HiddenSlides>
  <MMClips>1</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1</vt:i4>
      </vt:variant>
      <vt:variant>
        <vt:lpstr>Slide Titles</vt:lpstr>
      </vt:variant>
      <vt:variant>
        <vt:i4>73</vt:i4>
      </vt:variant>
    </vt:vector>
  </HeadingPairs>
  <TitlesOfParts>
    <vt:vector size="95" baseType="lpstr">
      <vt:lpstr>Arial</vt:lpstr>
      <vt:lpstr>Calibri</vt:lpstr>
      <vt:lpstr>Calibri Light</vt:lpstr>
      <vt:lpstr>Georgia</vt:lpstr>
      <vt:lpstr>Helvetica</vt:lpstr>
      <vt:lpstr>Helvetica Light</vt:lpstr>
      <vt:lpstr>HGPHeiseiKakugothictaiW5</vt:lpstr>
      <vt:lpstr>Tahoma</vt:lpstr>
      <vt:lpstr>Times New Roman</vt:lpstr>
      <vt:lpstr>1_Ariel</vt:lpstr>
      <vt:lpstr>1_Office Theme</vt:lpstr>
      <vt:lpstr>6_Office Theme</vt:lpstr>
      <vt:lpstr>2_Office Theme</vt:lpstr>
      <vt:lpstr>Default Design</vt:lpstr>
      <vt:lpstr>5_Office Theme</vt:lpstr>
      <vt:lpstr>3_Office Theme</vt:lpstr>
      <vt:lpstr>14_Office Theme</vt:lpstr>
      <vt:lpstr>4_Office Theme</vt:lpstr>
      <vt:lpstr>7_Office Theme</vt:lpstr>
      <vt:lpstr>1_Default Design</vt:lpstr>
      <vt:lpstr>Office Theme</vt:lpstr>
      <vt:lpstr>Equation</vt:lpstr>
      <vt:lpstr>The Storm Next Time: Hurricanes and Climate Change</vt:lpstr>
      <vt:lpstr>Program</vt:lpstr>
      <vt:lpstr>The Global Hurricane Hazard</vt:lpstr>
      <vt:lpstr>Hurricane Risks:</vt:lpstr>
      <vt:lpstr>PowerPoint Presentation</vt:lpstr>
      <vt:lpstr>PowerPoint Presentation</vt:lpstr>
      <vt:lpstr>Historical Records</vt:lpstr>
      <vt:lpstr>Prior to 1970, Many Storms Were Missed</vt:lpstr>
      <vt:lpstr>PowerPoint Presentation</vt:lpstr>
      <vt:lpstr>PowerPoint Presentation</vt:lpstr>
      <vt:lpstr>PowerPoint Presentation</vt:lpstr>
      <vt:lpstr>PowerPoint Presentation</vt:lpstr>
      <vt:lpstr>PowerPoint Presentation</vt:lpstr>
      <vt:lpstr>Theoretical Steady-State Maximum Hurricane Wind Speed:</vt:lpstr>
      <vt:lpstr>PowerPoint Presentation</vt:lpstr>
      <vt:lpstr>PowerPoint Presentation</vt:lpstr>
      <vt:lpstr>PowerPoint Presentation</vt:lpstr>
      <vt:lpstr>Projected Trend Over 21st Century: GFDL model under RCP 8.5 </vt:lpstr>
      <vt:lpstr>Inferences from Basic Theory:</vt:lpstr>
      <vt:lpstr>Using Physics to Estimate Hurricane Risk</vt:lpstr>
      <vt:lpstr>Why Not Use Global Climate Models to Simulate Hurricanes?</vt:lpstr>
      <vt:lpstr>PowerPoint Presentation</vt:lpstr>
      <vt:lpstr>How to deal with this?</vt:lpstr>
      <vt:lpstr>Risk Assessment Approach:</vt:lpstr>
      <vt:lpstr>PowerPoint Presentation</vt:lpstr>
      <vt:lpstr>Cumulative Distribution of Storm Lifetime Peak Wind Speed, with Sample of 1755 Synthetic Tracks</vt:lpstr>
      <vt:lpstr>PowerPoint Presentation</vt:lpstr>
      <vt:lpstr>PowerPoint Presentation</vt:lpstr>
      <vt:lpstr>PowerPoint Presentation</vt:lpstr>
      <vt:lpstr>PowerPoint Presentation</vt:lpstr>
      <vt:lpstr>PowerPoint Presentation</vt:lpstr>
      <vt:lpstr>Application to Hurricane Harvey</vt:lpstr>
      <vt:lpstr>Risk Assessment for Houston and Texas: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Carolina Hurricanes</vt:lpstr>
      <vt:lpstr>PowerPoint Presentation</vt:lpstr>
      <vt:lpstr>PowerPoint Presentation</vt:lpstr>
      <vt:lpstr>PowerPoint Presentation</vt:lpstr>
      <vt:lpstr>PowerPoint Presentation</vt:lpstr>
      <vt:lpstr>PowerPoint Presentation</vt:lpstr>
      <vt:lpstr>Hurricane Floyd, 1999</vt:lpstr>
      <vt:lpstr>PowerPoint Presentation</vt:lpstr>
      <vt:lpstr>PowerPoint Presentation</vt:lpstr>
      <vt:lpstr>The Future of North Carolina Hurricanes</vt:lpstr>
      <vt:lpstr>PowerPoint Presentation</vt:lpstr>
      <vt:lpstr>PowerPoint Presentation</vt:lpstr>
      <vt:lpstr>PowerPoint Presentation</vt:lpstr>
      <vt:lpstr>Summary</vt:lpstr>
      <vt:lpstr>Summary (continued)</vt:lpstr>
      <vt:lpstr>Summary (continued)</vt:lpstr>
      <vt:lpstr>Spare Slides</vt:lpstr>
      <vt:lpstr>PowerPoint Presentation</vt:lpstr>
      <vt:lpstr>PowerPoint Presentation</vt:lpstr>
      <vt:lpstr>PowerPoint Presentation</vt:lpstr>
      <vt:lpstr>Inferences from Spanish Shipwrecks</vt:lpstr>
      <vt:lpstr>PowerPoint Presentation</vt:lpstr>
      <vt:lpstr>PowerPoint Presentation</vt:lpstr>
      <vt:lpstr>PowerPoint Presentation</vt:lpstr>
      <vt:lpstr>PowerPoint Presentation</vt:lpstr>
      <vt:lpstr>Time-dependent, axisymmetric model phrased in R space</vt:lpstr>
      <vt:lpstr>Angular Momentum Distribution</vt:lpstr>
      <vt:lpstr>RMS Intensity Error, 2009-2015</vt:lpstr>
      <vt:lpstr>How Can We Use This Model to Help Assess Hurricane Risk in Current and Future Climates?</vt:lpstr>
      <vt:lpstr>Hurricane Floyd</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Hurricanes Harvey and Irma Portend?</dc:title>
  <dc:creator>Kerry Emanuel</dc:creator>
  <cp:lastModifiedBy>Kerry</cp:lastModifiedBy>
  <cp:revision>60</cp:revision>
  <dcterms:created xsi:type="dcterms:W3CDTF">2017-09-18T11:10:14Z</dcterms:created>
  <dcterms:modified xsi:type="dcterms:W3CDTF">2017-10-08T16:05:37Z</dcterms:modified>
</cp:coreProperties>
</file>