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 id="2147483711" r:id="rId4"/>
    <p:sldMasterId id="2147483723" r:id="rId5"/>
    <p:sldMasterId id="2147483742" r:id="rId6"/>
  </p:sldMasterIdLst>
  <p:notesMasterIdLst>
    <p:notesMasterId r:id="rId73"/>
  </p:notesMasterIdLst>
  <p:sldIdLst>
    <p:sldId id="256" r:id="rId7"/>
    <p:sldId id="259" r:id="rId8"/>
    <p:sldId id="477" r:id="rId9"/>
    <p:sldId id="478" r:id="rId10"/>
    <p:sldId id="479" r:id="rId11"/>
    <p:sldId id="480" r:id="rId12"/>
    <p:sldId id="481" r:id="rId13"/>
    <p:sldId id="483" r:id="rId14"/>
    <p:sldId id="482" r:id="rId15"/>
    <p:sldId id="484" r:id="rId16"/>
    <p:sldId id="485" r:id="rId17"/>
    <p:sldId id="486" r:id="rId18"/>
    <p:sldId id="258" r:id="rId19"/>
    <p:sldId id="261" r:id="rId20"/>
    <p:sldId id="262" r:id="rId21"/>
    <p:sldId id="373" r:id="rId22"/>
    <p:sldId id="278" r:id="rId23"/>
    <p:sldId id="279" r:id="rId24"/>
    <p:sldId id="374" r:id="rId25"/>
    <p:sldId id="280" r:id="rId26"/>
    <p:sldId id="487" r:id="rId27"/>
    <p:sldId id="449" r:id="rId28"/>
    <p:sldId id="488" r:id="rId29"/>
    <p:sldId id="490" r:id="rId30"/>
    <p:sldId id="489" r:id="rId31"/>
    <p:sldId id="369" r:id="rId32"/>
    <p:sldId id="370" r:id="rId33"/>
    <p:sldId id="462" r:id="rId34"/>
    <p:sldId id="295" r:id="rId35"/>
    <p:sldId id="491" r:id="rId36"/>
    <p:sldId id="492" r:id="rId37"/>
    <p:sldId id="376" r:id="rId38"/>
    <p:sldId id="286" r:id="rId39"/>
    <p:sldId id="287" r:id="rId40"/>
    <p:sldId id="493" r:id="rId41"/>
    <p:sldId id="451" r:id="rId42"/>
    <p:sldId id="392" r:id="rId43"/>
    <p:sldId id="452" r:id="rId44"/>
    <p:sldId id="454" r:id="rId45"/>
    <p:sldId id="464" r:id="rId46"/>
    <p:sldId id="465" r:id="rId47"/>
    <p:sldId id="466" r:id="rId48"/>
    <p:sldId id="467" r:id="rId49"/>
    <p:sldId id="377" r:id="rId50"/>
    <p:sldId id="380" r:id="rId51"/>
    <p:sldId id="470" r:id="rId52"/>
    <p:sldId id="468" r:id="rId53"/>
    <p:sldId id="471" r:id="rId54"/>
    <p:sldId id="472" r:id="rId55"/>
    <p:sldId id="458" r:id="rId56"/>
    <p:sldId id="459" r:id="rId57"/>
    <p:sldId id="473" r:id="rId58"/>
    <p:sldId id="474" r:id="rId59"/>
    <p:sldId id="475" r:id="rId60"/>
    <p:sldId id="495" r:id="rId61"/>
    <p:sldId id="497" r:id="rId62"/>
    <p:sldId id="496" r:id="rId63"/>
    <p:sldId id="476" r:id="rId64"/>
    <p:sldId id="494" r:id="rId65"/>
    <p:sldId id="429" r:id="rId66"/>
    <p:sldId id="455" r:id="rId67"/>
    <p:sldId id="457" r:id="rId68"/>
    <p:sldId id="444" r:id="rId69"/>
    <p:sldId id="456" r:id="rId70"/>
    <p:sldId id="378" r:id="rId71"/>
    <p:sldId id="379"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108" d="100"/>
          <a:sy n="108" d="100"/>
        </p:scale>
        <p:origin x="76" y="2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76BC1E-824B-44E7-A74E-1165B2E15B66}" type="datetimeFigureOut">
              <a:rPr lang="en-US" smtClean="0"/>
              <a:t>10/31/2023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12390B-5E6D-4268-9C9E-62C20F04FDA2}" type="slidenum">
              <a:rPr lang="en-US" smtClean="0"/>
              <a:t>‹#›</a:t>
            </a:fld>
            <a:endParaRPr lang="en-US"/>
          </a:p>
        </p:txBody>
      </p:sp>
    </p:spTree>
    <p:extLst>
      <p:ext uri="{BB962C8B-B14F-4D97-AF65-F5344CB8AC3E}">
        <p14:creationId xmlns:p14="http://schemas.microsoft.com/office/powerpoint/2010/main" val="2505287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A35D477-8633-4697-AF68-249ADFDEE0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6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041492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6EB3833-E8F1-4743-B95D-DB95DA0525C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117784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8A6A6F-6514-4D4E-991E-DC6B4D6F32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37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858979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AE307F-932C-41CE-83D6-66501E59C5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9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39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3335104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6132294-4218-42A9-8178-335D09367D52}" type="slidenum">
              <a:rPr lang="en-US" smtClean="0"/>
              <a:pPr fontAlgn="base">
                <a:spcBef>
                  <a:spcPct val="0"/>
                </a:spcBef>
                <a:spcAft>
                  <a:spcPct val="0"/>
                </a:spcAft>
                <a:defRPr/>
              </a:pPr>
              <a:t>33</a:t>
            </a:fld>
            <a:endParaRPr lang="en-US"/>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47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78F3A36-009C-495B-9A60-450874CCDC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7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971707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896425-264B-4B6B-B004-B5F4EEF31E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F255BE3-B4D6-40A6-9E0A-7E1C73F1F47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849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49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2078341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2721396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1444741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441873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F7FE57-08AF-41AA-BFEB-9B124F76FCF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B2864-19D6-4CD5-9B8B-0AAE61CEC3E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2154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F7FE57-08AF-41AA-BFEB-9B124F76FCF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B2864-19D6-4CD5-9B8B-0AAE61CEC3E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101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F7FE57-08AF-41AA-BFEB-9B124F76FCF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B2864-19D6-4CD5-9B8B-0AAE61CEC3E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5872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F7FE57-08AF-41AA-BFEB-9B124F76FCF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B2864-19D6-4CD5-9B8B-0AAE61CEC3E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746590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F7FE57-08AF-41AA-BFEB-9B124F76FCF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B2864-19D6-4CD5-9B8B-0AAE61CEC3E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15686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F7FE57-08AF-41AA-BFEB-9B124F76FCF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B2864-19D6-4CD5-9B8B-0AAE61CEC3E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49522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F7FE57-08AF-41AA-BFEB-9B124F76FCF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B2864-19D6-4CD5-9B8B-0AAE61CEC3E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82074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F7FE57-08AF-41AA-BFEB-9B124F76FCF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B2864-19D6-4CD5-9B8B-0AAE61CEC3E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07586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28283568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F7FE57-08AF-41AA-BFEB-9B124F76FCF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B2864-19D6-4CD5-9B8B-0AAE61CEC3E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4546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F7FE57-08AF-41AA-BFEB-9B124F76FCF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B2864-19D6-4CD5-9B8B-0AAE61CEC3E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54884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F7FE57-08AF-41AA-BFEB-9B124F76FCF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B2864-19D6-4CD5-9B8B-0AAE61CEC3E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54574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pPr>
                <a:defRPr/>
              </a:pPr>
              <a:t>10/31/2023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pPr>
                <a:defRPr/>
              </a:pPr>
              <a:t>‹#›</a:t>
            </a:fld>
            <a:endParaRPr lang="en-US"/>
          </a:p>
        </p:txBody>
      </p:sp>
    </p:spTree>
    <p:extLst>
      <p:ext uri="{BB962C8B-B14F-4D97-AF65-F5344CB8AC3E}">
        <p14:creationId xmlns:p14="http://schemas.microsoft.com/office/powerpoint/2010/main" val="21559048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pPr>
                <a:defRPr/>
              </a:pPr>
              <a:t>10/31/2023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pPr>
                <a:defRPr/>
              </a:pPr>
              <a:t>‹#›</a:t>
            </a:fld>
            <a:endParaRPr lang="en-US"/>
          </a:p>
        </p:txBody>
      </p:sp>
    </p:spTree>
    <p:extLst>
      <p:ext uri="{BB962C8B-B14F-4D97-AF65-F5344CB8AC3E}">
        <p14:creationId xmlns:p14="http://schemas.microsoft.com/office/powerpoint/2010/main" val="20469897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pPr>
                <a:defRPr/>
              </a:pPr>
              <a:t>10/31/2023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pPr>
                <a:defRPr/>
              </a:pPr>
              <a:t>‹#›</a:t>
            </a:fld>
            <a:endParaRPr lang="en-US"/>
          </a:p>
        </p:txBody>
      </p:sp>
    </p:spTree>
    <p:extLst>
      <p:ext uri="{BB962C8B-B14F-4D97-AF65-F5344CB8AC3E}">
        <p14:creationId xmlns:p14="http://schemas.microsoft.com/office/powerpoint/2010/main" val="134872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pPr>
                <a:defRPr/>
              </a:pPr>
              <a:t>10/31/2023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pPr>
                <a:defRPr/>
              </a:pPr>
              <a:t>‹#›</a:t>
            </a:fld>
            <a:endParaRPr lang="en-US"/>
          </a:p>
        </p:txBody>
      </p:sp>
    </p:spTree>
    <p:extLst>
      <p:ext uri="{BB962C8B-B14F-4D97-AF65-F5344CB8AC3E}">
        <p14:creationId xmlns:p14="http://schemas.microsoft.com/office/powerpoint/2010/main" val="669798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pPr>
                <a:defRPr/>
              </a:pPr>
              <a:t>10/31/2023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pPr>
                <a:defRPr/>
              </a:pPr>
              <a:t>‹#›</a:t>
            </a:fld>
            <a:endParaRPr lang="en-US"/>
          </a:p>
        </p:txBody>
      </p:sp>
    </p:spTree>
    <p:extLst>
      <p:ext uri="{BB962C8B-B14F-4D97-AF65-F5344CB8AC3E}">
        <p14:creationId xmlns:p14="http://schemas.microsoft.com/office/powerpoint/2010/main" val="5845831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pPr>
                <a:defRPr/>
              </a:pPr>
              <a:t>10/31/2023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pPr>
                <a:defRPr/>
              </a:pPr>
              <a:t>‹#›</a:t>
            </a:fld>
            <a:endParaRPr lang="en-US"/>
          </a:p>
        </p:txBody>
      </p:sp>
    </p:spTree>
    <p:extLst>
      <p:ext uri="{BB962C8B-B14F-4D97-AF65-F5344CB8AC3E}">
        <p14:creationId xmlns:p14="http://schemas.microsoft.com/office/powerpoint/2010/main" val="32713956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pPr>
                <a:defRPr/>
              </a:pPr>
              <a:t>10/31/2023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pPr>
                <a:defRPr/>
              </a:pPr>
              <a:t>‹#›</a:t>
            </a:fld>
            <a:endParaRPr lang="en-US"/>
          </a:p>
        </p:txBody>
      </p:sp>
    </p:spTree>
    <p:extLst>
      <p:ext uri="{BB962C8B-B14F-4D97-AF65-F5344CB8AC3E}">
        <p14:creationId xmlns:p14="http://schemas.microsoft.com/office/powerpoint/2010/main" val="3494388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05C5CF-0152-4F67-A9D7-3926E862D6E6}" type="datetimeFigureOut">
              <a:rPr lang="en-US" smtClean="0"/>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41695196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pPr>
                <a:defRPr/>
              </a:pPr>
              <a:t>10/31/2023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pPr>
                <a:defRPr/>
              </a:pPr>
              <a:t>‹#›</a:t>
            </a:fld>
            <a:endParaRPr lang="en-US"/>
          </a:p>
        </p:txBody>
      </p:sp>
    </p:spTree>
    <p:extLst>
      <p:ext uri="{BB962C8B-B14F-4D97-AF65-F5344CB8AC3E}">
        <p14:creationId xmlns:p14="http://schemas.microsoft.com/office/powerpoint/2010/main" val="19658546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pPr>
                <a:defRPr/>
              </a:pPr>
              <a:t>10/31/2023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pPr>
                <a:defRPr/>
              </a:pPr>
              <a:t>‹#›</a:t>
            </a:fld>
            <a:endParaRPr lang="en-US"/>
          </a:p>
        </p:txBody>
      </p:sp>
    </p:spTree>
    <p:extLst>
      <p:ext uri="{BB962C8B-B14F-4D97-AF65-F5344CB8AC3E}">
        <p14:creationId xmlns:p14="http://schemas.microsoft.com/office/powerpoint/2010/main" val="24997192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pPr>
                <a:defRPr/>
              </a:pPr>
              <a:t>10/31/2023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pPr>
                <a:defRPr/>
              </a:pPr>
              <a:t>‹#›</a:t>
            </a:fld>
            <a:endParaRPr lang="en-US"/>
          </a:p>
        </p:txBody>
      </p:sp>
    </p:spTree>
    <p:extLst>
      <p:ext uri="{BB962C8B-B14F-4D97-AF65-F5344CB8AC3E}">
        <p14:creationId xmlns:p14="http://schemas.microsoft.com/office/powerpoint/2010/main" val="8755841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pPr>
                <a:defRPr/>
              </a:pPr>
              <a:t>10/31/2023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pPr>
                <a:defRPr/>
              </a:pPr>
              <a:t>‹#›</a:t>
            </a:fld>
            <a:endParaRPr lang="en-US"/>
          </a:p>
        </p:txBody>
      </p:sp>
    </p:spTree>
    <p:extLst>
      <p:ext uri="{BB962C8B-B14F-4D97-AF65-F5344CB8AC3E}">
        <p14:creationId xmlns:p14="http://schemas.microsoft.com/office/powerpoint/2010/main" val="14127034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pPr>
                <a:defRPr/>
              </a:pPr>
              <a:t>‹#›</a:t>
            </a:fld>
            <a:endParaRPr lang="en-US" dirty="0"/>
          </a:p>
        </p:txBody>
      </p:sp>
    </p:spTree>
    <p:extLst>
      <p:ext uri="{BB962C8B-B14F-4D97-AF65-F5344CB8AC3E}">
        <p14:creationId xmlns:p14="http://schemas.microsoft.com/office/powerpoint/2010/main" val="5342210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F2B472D-4682-44FC-A378-E921AD2F0EAA}" type="slidenum">
              <a:rPr lang="en-US"/>
              <a:pPr>
                <a:defRPr/>
              </a:pPr>
              <a:t>‹#›</a:t>
            </a:fld>
            <a:endParaRPr lang="en-US"/>
          </a:p>
        </p:txBody>
      </p:sp>
    </p:spTree>
    <p:extLst>
      <p:ext uri="{BB962C8B-B14F-4D97-AF65-F5344CB8AC3E}">
        <p14:creationId xmlns:p14="http://schemas.microsoft.com/office/powerpoint/2010/main" val="20608105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D5FE111-A825-4EE6-9F36-E5660A1EAD49}" type="datetimeFigureOut">
              <a:rPr lang="en-US" smtClean="0"/>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7AECB-6C3C-4478-BE73-2694A4915A23}" type="slidenum">
              <a:rPr lang="en-US" smtClean="0"/>
              <a:t>‹#›</a:t>
            </a:fld>
            <a:endParaRPr lang="en-US"/>
          </a:p>
        </p:txBody>
      </p:sp>
    </p:spTree>
    <p:extLst>
      <p:ext uri="{BB962C8B-B14F-4D97-AF65-F5344CB8AC3E}">
        <p14:creationId xmlns:p14="http://schemas.microsoft.com/office/powerpoint/2010/main" val="15801285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5FE111-A825-4EE6-9F36-E5660A1EAD49}" type="datetimeFigureOut">
              <a:rPr lang="en-US" smtClean="0"/>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7AECB-6C3C-4478-BE73-2694A4915A23}" type="slidenum">
              <a:rPr lang="en-US" smtClean="0"/>
              <a:t>‹#›</a:t>
            </a:fld>
            <a:endParaRPr lang="en-US"/>
          </a:p>
        </p:txBody>
      </p:sp>
    </p:spTree>
    <p:extLst>
      <p:ext uri="{BB962C8B-B14F-4D97-AF65-F5344CB8AC3E}">
        <p14:creationId xmlns:p14="http://schemas.microsoft.com/office/powerpoint/2010/main" val="24344155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D5FE111-A825-4EE6-9F36-E5660A1EAD49}" type="datetimeFigureOut">
              <a:rPr lang="en-US" smtClean="0"/>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7AECB-6C3C-4478-BE73-2694A4915A23}" type="slidenum">
              <a:rPr lang="en-US" smtClean="0"/>
              <a:t>‹#›</a:t>
            </a:fld>
            <a:endParaRPr lang="en-US"/>
          </a:p>
        </p:txBody>
      </p:sp>
    </p:spTree>
    <p:extLst>
      <p:ext uri="{BB962C8B-B14F-4D97-AF65-F5344CB8AC3E}">
        <p14:creationId xmlns:p14="http://schemas.microsoft.com/office/powerpoint/2010/main" val="10073015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5FE111-A825-4EE6-9F36-E5660A1EAD49}" type="datetimeFigureOut">
              <a:rPr lang="en-US" smtClean="0"/>
              <a:t>10/31/2023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7AECB-6C3C-4478-BE73-2694A4915A23}" type="slidenum">
              <a:rPr lang="en-US" smtClean="0"/>
              <a:t>‹#›</a:t>
            </a:fld>
            <a:endParaRPr lang="en-US"/>
          </a:p>
        </p:txBody>
      </p:sp>
    </p:spTree>
    <p:extLst>
      <p:ext uri="{BB962C8B-B14F-4D97-AF65-F5344CB8AC3E}">
        <p14:creationId xmlns:p14="http://schemas.microsoft.com/office/powerpoint/2010/main" val="4264772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05C5CF-0152-4F67-A9D7-3926E862D6E6}" type="datetimeFigureOut">
              <a:rPr lang="en-US" smtClean="0"/>
              <a:t>10/31/2023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260505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5FE111-A825-4EE6-9F36-E5660A1EAD49}" type="datetimeFigureOut">
              <a:rPr lang="en-US" smtClean="0"/>
              <a:t>10/31/2023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47AECB-6C3C-4478-BE73-2694A4915A23}" type="slidenum">
              <a:rPr lang="en-US" smtClean="0"/>
              <a:t>‹#›</a:t>
            </a:fld>
            <a:endParaRPr lang="en-US"/>
          </a:p>
        </p:txBody>
      </p:sp>
    </p:spTree>
    <p:extLst>
      <p:ext uri="{BB962C8B-B14F-4D97-AF65-F5344CB8AC3E}">
        <p14:creationId xmlns:p14="http://schemas.microsoft.com/office/powerpoint/2010/main" val="29900053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5FE111-A825-4EE6-9F36-E5660A1EAD49}" type="datetimeFigureOut">
              <a:rPr lang="en-US" smtClean="0"/>
              <a:t>10/31/2023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47AECB-6C3C-4478-BE73-2694A4915A23}" type="slidenum">
              <a:rPr lang="en-US" smtClean="0"/>
              <a:t>‹#›</a:t>
            </a:fld>
            <a:endParaRPr lang="en-US"/>
          </a:p>
        </p:txBody>
      </p:sp>
    </p:spTree>
    <p:extLst>
      <p:ext uri="{BB962C8B-B14F-4D97-AF65-F5344CB8AC3E}">
        <p14:creationId xmlns:p14="http://schemas.microsoft.com/office/powerpoint/2010/main" val="26999298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5FE111-A825-4EE6-9F36-E5660A1EAD49}" type="datetimeFigureOut">
              <a:rPr lang="en-US" smtClean="0"/>
              <a:t>10/31/2023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47AECB-6C3C-4478-BE73-2694A4915A23}" type="slidenum">
              <a:rPr lang="en-US" smtClean="0"/>
              <a:t>‹#›</a:t>
            </a:fld>
            <a:endParaRPr lang="en-US"/>
          </a:p>
        </p:txBody>
      </p:sp>
    </p:spTree>
    <p:extLst>
      <p:ext uri="{BB962C8B-B14F-4D97-AF65-F5344CB8AC3E}">
        <p14:creationId xmlns:p14="http://schemas.microsoft.com/office/powerpoint/2010/main" val="19779763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D5FE111-A825-4EE6-9F36-E5660A1EAD49}" type="datetimeFigureOut">
              <a:rPr lang="en-US" smtClean="0"/>
              <a:t>10/31/2023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7AECB-6C3C-4478-BE73-2694A4915A23}" type="slidenum">
              <a:rPr lang="en-US" smtClean="0"/>
              <a:t>‹#›</a:t>
            </a:fld>
            <a:endParaRPr lang="en-US"/>
          </a:p>
        </p:txBody>
      </p:sp>
    </p:spTree>
    <p:extLst>
      <p:ext uri="{BB962C8B-B14F-4D97-AF65-F5344CB8AC3E}">
        <p14:creationId xmlns:p14="http://schemas.microsoft.com/office/powerpoint/2010/main" val="21612937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D5FE111-A825-4EE6-9F36-E5660A1EAD49}" type="datetimeFigureOut">
              <a:rPr lang="en-US" smtClean="0"/>
              <a:t>10/31/2023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7AECB-6C3C-4478-BE73-2694A4915A23}" type="slidenum">
              <a:rPr lang="en-US" smtClean="0"/>
              <a:t>‹#›</a:t>
            </a:fld>
            <a:endParaRPr lang="en-US"/>
          </a:p>
        </p:txBody>
      </p:sp>
    </p:spTree>
    <p:extLst>
      <p:ext uri="{BB962C8B-B14F-4D97-AF65-F5344CB8AC3E}">
        <p14:creationId xmlns:p14="http://schemas.microsoft.com/office/powerpoint/2010/main" val="4090288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5FE111-A825-4EE6-9F36-E5660A1EAD49}" type="datetimeFigureOut">
              <a:rPr lang="en-US" smtClean="0"/>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7AECB-6C3C-4478-BE73-2694A4915A23}" type="slidenum">
              <a:rPr lang="en-US" smtClean="0"/>
              <a:t>‹#›</a:t>
            </a:fld>
            <a:endParaRPr lang="en-US"/>
          </a:p>
        </p:txBody>
      </p:sp>
    </p:spTree>
    <p:extLst>
      <p:ext uri="{BB962C8B-B14F-4D97-AF65-F5344CB8AC3E}">
        <p14:creationId xmlns:p14="http://schemas.microsoft.com/office/powerpoint/2010/main" val="26530006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5FE111-A825-4EE6-9F36-E5660A1EAD49}" type="datetimeFigureOut">
              <a:rPr lang="en-US" smtClean="0"/>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7AECB-6C3C-4478-BE73-2694A4915A23}" type="slidenum">
              <a:rPr lang="en-US" smtClean="0"/>
              <a:t>‹#›</a:t>
            </a:fld>
            <a:endParaRPr lang="en-US"/>
          </a:p>
        </p:txBody>
      </p:sp>
    </p:spTree>
    <p:extLst>
      <p:ext uri="{BB962C8B-B14F-4D97-AF65-F5344CB8AC3E}">
        <p14:creationId xmlns:p14="http://schemas.microsoft.com/office/powerpoint/2010/main" val="39356483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10/31/2023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156178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10/31/2023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907962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10/31/2023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92123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05C5CF-0152-4F67-A9D7-3926E862D6E6}" type="datetimeFigureOut">
              <a:rPr lang="en-US" smtClean="0"/>
              <a:t>10/31/2023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8300835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10/31/2023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527187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10/31/2023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480547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10/31/2023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078681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10/31/2023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542894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10/31/2023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006927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10/31/2023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525225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10/31/2023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507293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10/31/2023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46779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prstClr val="black">
                    <a:lumMod val="50000"/>
                    <a:lumOff val="50000"/>
                  </a:prstClr>
                </a:solidFill>
                <a:latin typeface="Helvetica"/>
                <a:cs typeface="Helvetica"/>
              </a:rPr>
              <a:t>Introduction</a:t>
            </a:r>
          </a:p>
        </p:txBody>
      </p:sp>
      <p:sp>
        <p:nvSpPr>
          <p:cNvPr id="13" name="Rectangle 12"/>
          <p:cNvSpPr/>
          <p:nvPr userDrawn="1"/>
        </p:nvSpPr>
        <p:spPr>
          <a:xfrm>
            <a:off x="2285998"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prstClr val="black">
                    <a:lumMod val="50000"/>
                    <a:lumOff val="50000"/>
                  </a:prstClr>
                </a:solidFill>
                <a:latin typeface="Helvetica"/>
                <a:cs typeface="Helvetica"/>
              </a:rPr>
              <a:t>Methods	</a:t>
            </a:r>
          </a:p>
        </p:txBody>
      </p:sp>
      <p:sp>
        <p:nvSpPr>
          <p:cNvPr id="15" name="Rectangle 14"/>
          <p:cNvSpPr/>
          <p:nvPr userDrawn="1"/>
        </p:nvSpPr>
        <p:spPr>
          <a:xfrm>
            <a:off x="4572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prstClr val="black">
                    <a:lumMod val="50000"/>
                    <a:lumOff val="50000"/>
                  </a:prstClr>
                </a:solidFill>
                <a:latin typeface="Helvetica"/>
                <a:cs typeface="Helvetica"/>
              </a:rPr>
              <a:t>Physical Mechanisms</a:t>
            </a: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prstClr val="black">
                    <a:lumMod val="50000"/>
                    <a:lumOff val="50000"/>
                  </a:prstClr>
                </a:solidFill>
                <a:latin typeface="Helvetica"/>
                <a:cs typeface="Helvetica"/>
              </a:rPr>
              <a:t>Conclusions</a:t>
            </a:r>
          </a:p>
        </p:txBody>
      </p:sp>
    </p:spTree>
    <p:extLst>
      <p:ext uri="{BB962C8B-B14F-4D97-AF65-F5344CB8AC3E}">
        <p14:creationId xmlns:p14="http://schemas.microsoft.com/office/powerpoint/2010/main" val="6262863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prstClr val="black">
                    <a:lumMod val="50000"/>
                    <a:lumOff val="50000"/>
                  </a:prstClr>
                </a:solidFill>
                <a:latin typeface="Helvetica"/>
                <a:cs typeface="Helvetica"/>
              </a:rPr>
              <a:t>Introduction</a:t>
            </a:r>
          </a:p>
        </p:txBody>
      </p:sp>
      <p:sp>
        <p:nvSpPr>
          <p:cNvPr id="13" name="Rectangle 12"/>
          <p:cNvSpPr/>
          <p:nvPr userDrawn="1"/>
        </p:nvSpPr>
        <p:spPr>
          <a:xfrm>
            <a:off x="2285998" y="0"/>
            <a:ext cx="2286000" cy="304800"/>
          </a:xfrm>
          <a:prstGeom prst="rect">
            <a:avLst/>
          </a:prstGeom>
          <a:solidFill>
            <a:schemeClr val="accent2">
              <a:lumMod val="40000"/>
              <a:lumOff val="60000"/>
            </a:schemeClr>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prstClr val="black">
                    <a:lumMod val="50000"/>
                    <a:lumOff val="50000"/>
                  </a:prstClr>
                </a:solidFill>
                <a:latin typeface="Helvetica"/>
                <a:cs typeface="Helvetica"/>
              </a:rPr>
              <a:t>Methods	</a:t>
            </a:r>
          </a:p>
        </p:txBody>
      </p:sp>
      <p:sp>
        <p:nvSpPr>
          <p:cNvPr id="15" name="Rectangle 14"/>
          <p:cNvSpPr/>
          <p:nvPr userDrawn="1"/>
        </p:nvSpPr>
        <p:spPr>
          <a:xfrm>
            <a:off x="4572000"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prstClr val="black">
                    <a:lumMod val="50000"/>
                    <a:lumOff val="50000"/>
                  </a:prstClr>
                </a:solidFill>
                <a:latin typeface="Helvetica"/>
                <a:cs typeface="Helvetica"/>
              </a:rPr>
              <a:t>Physical Mechanisms</a:t>
            </a: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prstClr val="black">
                    <a:lumMod val="50000"/>
                    <a:lumOff val="50000"/>
                  </a:prstClr>
                </a:solidFill>
                <a:latin typeface="Helvetica"/>
                <a:cs typeface="Helvetica"/>
              </a:rPr>
              <a:t>Conclusions</a:t>
            </a:r>
          </a:p>
        </p:txBody>
      </p:sp>
    </p:spTree>
    <p:extLst>
      <p:ext uri="{BB962C8B-B14F-4D97-AF65-F5344CB8AC3E}">
        <p14:creationId xmlns:p14="http://schemas.microsoft.com/office/powerpoint/2010/main" val="1283823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05C5CF-0152-4F67-A9D7-3926E862D6E6}" type="datetimeFigureOut">
              <a:rPr lang="en-US" smtClean="0"/>
              <a:t>10/31/2023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22723175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5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prstClr val="black">
                    <a:lumMod val="50000"/>
                    <a:lumOff val="50000"/>
                  </a:prstClr>
                </a:solidFill>
                <a:latin typeface="Helvetica"/>
                <a:cs typeface="Helvetica"/>
              </a:rPr>
              <a:t>Introduction</a:t>
            </a:r>
          </a:p>
        </p:txBody>
      </p:sp>
      <p:sp>
        <p:nvSpPr>
          <p:cNvPr id="13" name="Rectangle 12"/>
          <p:cNvSpPr/>
          <p:nvPr userDrawn="1"/>
        </p:nvSpPr>
        <p:spPr>
          <a:xfrm>
            <a:off x="2285998"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prstClr val="black">
                    <a:lumMod val="50000"/>
                    <a:lumOff val="50000"/>
                  </a:prstClr>
                </a:solidFill>
                <a:latin typeface="Helvetica"/>
                <a:cs typeface="Helvetica"/>
              </a:rPr>
              <a:t>Methods	</a:t>
            </a:r>
          </a:p>
        </p:txBody>
      </p:sp>
      <p:sp>
        <p:nvSpPr>
          <p:cNvPr id="15" name="Rectangle 14"/>
          <p:cNvSpPr/>
          <p:nvPr userDrawn="1"/>
        </p:nvSpPr>
        <p:spPr>
          <a:xfrm>
            <a:off x="4572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prstClr val="black">
                    <a:lumMod val="50000"/>
                    <a:lumOff val="50000"/>
                  </a:prstClr>
                </a:solidFill>
                <a:latin typeface="Helvetica"/>
                <a:cs typeface="Helvetica"/>
              </a:rPr>
              <a:t>Physical Mechanisms</a:t>
            </a: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prstClr val="black">
                    <a:lumMod val="50000"/>
                    <a:lumOff val="50000"/>
                  </a:prstClr>
                </a:solidFill>
                <a:latin typeface="Helvetica"/>
                <a:cs typeface="Helvetica"/>
              </a:rPr>
              <a:t>Conclusions</a:t>
            </a:r>
          </a:p>
        </p:txBody>
      </p:sp>
    </p:spTree>
    <p:extLst>
      <p:ext uri="{BB962C8B-B14F-4D97-AF65-F5344CB8AC3E}">
        <p14:creationId xmlns:p14="http://schemas.microsoft.com/office/powerpoint/2010/main" val="981818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6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prstClr val="black">
                    <a:lumMod val="50000"/>
                    <a:lumOff val="50000"/>
                  </a:prstClr>
                </a:solidFill>
                <a:latin typeface="Helvetica"/>
                <a:cs typeface="Helvetica"/>
              </a:rPr>
              <a:t>Introduction</a:t>
            </a:r>
          </a:p>
        </p:txBody>
      </p:sp>
      <p:sp>
        <p:nvSpPr>
          <p:cNvPr id="13" name="Rectangle 12"/>
          <p:cNvSpPr/>
          <p:nvPr userDrawn="1"/>
        </p:nvSpPr>
        <p:spPr>
          <a:xfrm>
            <a:off x="2285998" y="0"/>
            <a:ext cx="2286000" cy="304800"/>
          </a:xfrm>
          <a:prstGeom prst="rect">
            <a:avLst/>
          </a:prstGeom>
          <a:solidFill>
            <a:schemeClr val="accent2">
              <a:lumMod val="40000"/>
              <a:lumOff val="60000"/>
            </a:schemeClr>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prstClr val="black">
                    <a:lumMod val="50000"/>
                    <a:lumOff val="50000"/>
                  </a:prstClr>
                </a:solidFill>
                <a:latin typeface="Helvetica"/>
                <a:cs typeface="Helvetica"/>
              </a:rPr>
              <a:t>Methods	</a:t>
            </a:r>
          </a:p>
        </p:txBody>
      </p:sp>
      <p:sp>
        <p:nvSpPr>
          <p:cNvPr id="15" name="Rectangle 14"/>
          <p:cNvSpPr/>
          <p:nvPr userDrawn="1"/>
        </p:nvSpPr>
        <p:spPr>
          <a:xfrm>
            <a:off x="4572000"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prstClr val="black">
                    <a:lumMod val="50000"/>
                    <a:lumOff val="50000"/>
                  </a:prstClr>
                </a:solidFill>
                <a:latin typeface="Helvetica"/>
                <a:cs typeface="Helvetica"/>
              </a:rPr>
              <a:t>Physical Mechanisms</a:t>
            </a: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prstClr val="black">
                    <a:lumMod val="50000"/>
                    <a:lumOff val="50000"/>
                  </a:prstClr>
                </a:solidFill>
                <a:latin typeface="Helvetica"/>
                <a:cs typeface="Helvetica"/>
              </a:rPr>
              <a:t>Conclusions</a:t>
            </a:r>
          </a:p>
        </p:txBody>
      </p:sp>
    </p:spTree>
    <p:extLst>
      <p:ext uri="{BB962C8B-B14F-4D97-AF65-F5344CB8AC3E}">
        <p14:creationId xmlns:p14="http://schemas.microsoft.com/office/powerpoint/2010/main" val="34846387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7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prstClr val="black">
                    <a:lumMod val="50000"/>
                    <a:lumOff val="50000"/>
                  </a:prstClr>
                </a:solidFill>
                <a:latin typeface="Helvetica"/>
                <a:cs typeface="Helvetica"/>
              </a:rPr>
              <a:t>Introduction</a:t>
            </a:r>
          </a:p>
        </p:txBody>
      </p:sp>
      <p:sp>
        <p:nvSpPr>
          <p:cNvPr id="13" name="Rectangle 12"/>
          <p:cNvSpPr/>
          <p:nvPr userDrawn="1"/>
        </p:nvSpPr>
        <p:spPr>
          <a:xfrm>
            <a:off x="2285998"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prstClr val="black">
                    <a:lumMod val="50000"/>
                    <a:lumOff val="50000"/>
                  </a:prstClr>
                </a:solidFill>
                <a:latin typeface="Helvetica"/>
                <a:cs typeface="Helvetica"/>
              </a:rPr>
              <a:t>Methods	</a:t>
            </a:r>
          </a:p>
        </p:txBody>
      </p:sp>
      <p:sp>
        <p:nvSpPr>
          <p:cNvPr id="15" name="Rectangle 14"/>
          <p:cNvSpPr/>
          <p:nvPr userDrawn="1"/>
        </p:nvSpPr>
        <p:spPr>
          <a:xfrm>
            <a:off x="4572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prstClr val="black">
                    <a:lumMod val="50000"/>
                    <a:lumOff val="50000"/>
                  </a:prstClr>
                </a:solidFill>
                <a:latin typeface="Helvetica"/>
                <a:cs typeface="Helvetica"/>
              </a:rPr>
              <a:t>Physical Mechanisms</a:t>
            </a: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prstClr val="black">
                    <a:lumMod val="50000"/>
                    <a:lumOff val="50000"/>
                  </a:prstClr>
                </a:solidFill>
                <a:latin typeface="Helvetica"/>
                <a:cs typeface="Helvetica"/>
              </a:rPr>
              <a:t>Conclusions</a:t>
            </a:r>
          </a:p>
        </p:txBody>
      </p:sp>
    </p:spTree>
    <p:extLst>
      <p:ext uri="{BB962C8B-B14F-4D97-AF65-F5344CB8AC3E}">
        <p14:creationId xmlns:p14="http://schemas.microsoft.com/office/powerpoint/2010/main" val="28429307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8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black">
                    <a:lumMod val="50000"/>
                    <a:lumOff val="50000"/>
                  </a:prstClr>
                </a:solidFill>
                <a:latin typeface="Helvetica"/>
                <a:cs typeface="Helvetica"/>
              </a:rPr>
              <a:t>Introduction</a:t>
            </a:r>
          </a:p>
        </p:txBody>
      </p:sp>
      <p:sp>
        <p:nvSpPr>
          <p:cNvPr id="13" name="Rectangle 12"/>
          <p:cNvSpPr/>
          <p:nvPr userDrawn="1"/>
        </p:nvSpPr>
        <p:spPr>
          <a:xfrm>
            <a:off x="2285998" y="0"/>
            <a:ext cx="2286000" cy="304800"/>
          </a:xfrm>
          <a:prstGeom prst="rect">
            <a:avLst/>
          </a:prstGeom>
          <a:solidFill>
            <a:schemeClr val="accent2">
              <a:lumMod val="40000"/>
              <a:lumOff val="60000"/>
            </a:schemeClr>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black">
                    <a:lumMod val="50000"/>
                    <a:lumOff val="50000"/>
                  </a:prstClr>
                </a:solidFill>
                <a:latin typeface="Helvetica"/>
                <a:cs typeface="Helvetica"/>
              </a:rPr>
              <a:t>Methods	</a:t>
            </a:r>
          </a:p>
        </p:txBody>
      </p:sp>
      <p:sp>
        <p:nvSpPr>
          <p:cNvPr id="15" name="Rectangle 14"/>
          <p:cNvSpPr/>
          <p:nvPr userDrawn="1"/>
        </p:nvSpPr>
        <p:spPr>
          <a:xfrm>
            <a:off x="4572000"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black">
                    <a:lumMod val="50000"/>
                    <a:lumOff val="50000"/>
                  </a:prstClr>
                </a:solidFill>
                <a:latin typeface="Helvetica"/>
                <a:cs typeface="Helvetica"/>
              </a:rPr>
              <a:t>Physical Mechanisms</a:t>
            </a: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black">
                    <a:lumMod val="50000"/>
                    <a:lumOff val="50000"/>
                  </a:prstClr>
                </a:solidFill>
                <a:latin typeface="Helvetica"/>
                <a:cs typeface="Helvetica"/>
              </a:rPr>
              <a:t>Conclusions</a:t>
            </a:r>
          </a:p>
        </p:txBody>
      </p:sp>
    </p:spTree>
    <p:extLst>
      <p:ext uri="{BB962C8B-B14F-4D97-AF65-F5344CB8AC3E}">
        <p14:creationId xmlns:p14="http://schemas.microsoft.com/office/powerpoint/2010/main" val="13229772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9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black">
                    <a:lumMod val="50000"/>
                    <a:lumOff val="50000"/>
                  </a:prstClr>
                </a:solidFill>
                <a:latin typeface="Helvetica"/>
                <a:cs typeface="Helvetica"/>
              </a:rPr>
              <a:t>Introduction</a:t>
            </a:r>
          </a:p>
        </p:txBody>
      </p:sp>
      <p:sp>
        <p:nvSpPr>
          <p:cNvPr id="13" name="Rectangle 12"/>
          <p:cNvSpPr/>
          <p:nvPr userDrawn="1"/>
        </p:nvSpPr>
        <p:spPr>
          <a:xfrm>
            <a:off x="2285998"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black">
                    <a:lumMod val="50000"/>
                    <a:lumOff val="50000"/>
                  </a:prstClr>
                </a:solidFill>
                <a:latin typeface="Helvetica"/>
                <a:cs typeface="Helvetica"/>
              </a:rPr>
              <a:t>Methods	</a:t>
            </a:r>
          </a:p>
        </p:txBody>
      </p:sp>
      <p:sp>
        <p:nvSpPr>
          <p:cNvPr id="15" name="Rectangle 14"/>
          <p:cNvSpPr/>
          <p:nvPr userDrawn="1"/>
        </p:nvSpPr>
        <p:spPr>
          <a:xfrm>
            <a:off x="4572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black">
                    <a:lumMod val="50000"/>
                    <a:lumOff val="50000"/>
                  </a:prstClr>
                </a:solidFill>
                <a:latin typeface="Helvetica"/>
                <a:cs typeface="Helvetica"/>
              </a:rPr>
              <a:t>Physical Mechanisms</a:t>
            </a: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black">
                    <a:lumMod val="50000"/>
                    <a:lumOff val="50000"/>
                  </a:prstClr>
                </a:solidFill>
                <a:latin typeface="Helvetica"/>
                <a:cs typeface="Helvetica"/>
              </a:rPr>
              <a:t>Conclusions</a:t>
            </a:r>
          </a:p>
        </p:txBody>
      </p:sp>
    </p:spTree>
    <p:extLst>
      <p:ext uri="{BB962C8B-B14F-4D97-AF65-F5344CB8AC3E}">
        <p14:creationId xmlns:p14="http://schemas.microsoft.com/office/powerpoint/2010/main" val="9515000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2CF61A5-9220-4104-8C41-A3BFE98442E0}" type="slidenum">
              <a:rPr lang="en-US"/>
              <a:pPr/>
              <a:t>‹#›</a:t>
            </a:fld>
            <a:endParaRPr lang="en-US"/>
          </a:p>
        </p:txBody>
      </p:sp>
    </p:spTree>
    <p:extLst>
      <p:ext uri="{BB962C8B-B14F-4D97-AF65-F5344CB8AC3E}">
        <p14:creationId xmlns:p14="http://schemas.microsoft.com/office/powerpoint/2010/main" val="20726676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0B9DA1E-F26B-4D15-A9CD-420F1E94DB4F}" type="slidenum">
              <a:rPr lang="en-US"/>
              <a:pPr/>
              <a:t>‹#›</a:t>
            </a:fld>
            <a:endParaRPr lang="en-US"/>
          </a:p>
        </p:txBody>
      </p:sp>
    </p:spTree>
    <p:extLst>
      <p:ext uri="{BB962C8B-B14F-4D97-AF65-F5344CB8AC3E}">
        <p14:creationId xmlns:p14="http://schemas.microsoft.com/office/powerpoint/2010/main" val="39399318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400E258-02EE-43AB-8ABF-EDE581B4684D}" type="slidenum">
              <a:rPr lang="en-US"/>
              <a:pPr/>
              <a:t>‹#›</a:t>
            </a:fld>
            <a:endParaRPr lang="en-US"/>
          </a:p>
        </p:txBody>
      </p:sp>
    </p:spTree>
    <p:extLst>
      <p:ext uri="{BB962C8B-B14F-4D97-AF65-F5344CB8AC3E}">
        <p14:creationId xmlns:p14="http://schemas.microsoft.com/office/powerpoint/2010/main" val="31806243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FEDA3F5-1226-4BE4-8DF9-0A1811DC6F0F}" type="slidenum">
              <a:rPr lang="en-US"/>
              <a:pPr/>
              <a:t>‹#›</a:t>
            </a:fld>
            <a:endParaRPr lang="en-US"/>
          </a:p>
        </p:txBody>
      </p:sp>
    </p:spTree>
    <p:extLst>
      <p:ext uri="{BB962C8B-B14F-4D97-AF65-F5344CB8AC3E}">
        <p14:creationId xmlns:p14="http://schemas.microsoft.com/office/powerpoint/2010/main" val="34576331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6506AE0-3F1E-41CD-B3D1-0781EF3D352B}" type="slidenum">
              <a:rPr lang="en-US"/>
              <a:pPr/>
              <a:t>‹#›</a:t>
            </a:fld>
            <a:endParaRPr lang="en-US"/>
          </a:p>
        </p:txBody>
      </p:sp>
    </p:spTree>
    <p:extLst>
      <p:ext uri="{BB962C8B-B14F-4D97-AF65-F5344CB8AC3E}">
        <p14:creationId xmlns:p14="http://schemas.microsoft.com/office/powerpoint/2010/main" val="259689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05C5CF-0152-4F67-A9D7-3926E862D6E6}" type="datetimeFigureOut">
              <a:rPr lang="en-US" smtClean="0"/>
              <a:t>10/31/2023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6371909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A199FA4-44A6-47D3-AC1B-9A7A2B597722}" type="slidenum">
              <a:rPr lang="en-US"/>
              <a:pPr/>
              <a:t>‹#›</a:t>
            </a:fld>
            <a:endParaRPr lang="en-US"/>
          </a:p>
        </p:txBody>
      </p:sp>
    </p:spTree>
    <p:extLst>
      <p:ext uri="{BB962C8B-B14F-4D97-AF65-F5344CB8AC3E}">
        <p14:creationId xmlns:p14="http://schemas.microsoft.com/office/powerpoint/2010/main" val="14724151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27D2A0D-7D5C-46E7-90F7-C107FA576FFE}" type="slidenum">
              <a:rPr lang="en-US"/>
              <a:pPr/>
              <a:t>‹#›</a:t>
            </a:fld>
            <a:endParaRPr lang="en-US"/>
          </a:p>
        </p:txBody>
      </p:sp>
    </p:spTree>
    <p:extLst>
      <p:ext uri="{BB962C8B-B14F-4D97-AF65-F5344CB8AC3E}">
        <p14:creationId xmlns:p14="http://schemas.microsoft.com/office/powerpoint/2010/main" val="34280045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13058F4-F319-42EC-A445-021DACCB8CAD}" type="slidenum">
              <a:rPr lang="en-US"/>
              <a:pPr/>
              <a:t>‹#›</a:t>
            </a:fld>
            <a:endParaRPr lang="en-US"/>
          </a:p>
        </p:txBody>
      </p:sp>
    </p:spTree>
    <p:extLst>
      <p:ext uri="{BB962C8B-B14F-4D97-AF65-F5344CB8AC3E}">
        <p14:creationId xmlns:p14="http://schemas.microsoft.com/office/powerpoint/2010/main" val="40265177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A8BEE74-9A8C-4B4B-92AF-0927D87E0B05}" type="slidenum">
              <a:rPr lang="en-US"/>
              <a:pPr/>
              <a:t>‹#›</a:t>
            </a:fld>
            <a:endParaRPr lang="en-US"/>
          </a:p>
        </p:txBody>
      </p:sp>
    </p:spTree>
    <p:extLst>
      <p:ext uri="{BB962C8B-B14F-4D97-AF65-F5344CB8AC3E}">
        <p14:creationId xmlns:p14="http://schemas.microsoft.com/office/powerpoint/2010/main" val="27300484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DCE9A42-D81B-4EFE-A481-E567649BE8D3}" type="slidenum">
              <a:rPr lang="en-US"/>
              <a:pPr/>
              <a:t>‹#›</a:t>
            </a:fld>
            <a:endParaRPr lang="en-US"/>
          </a:p>
        </p:txBody>
      </p:sp>
    </p:spTree>
    <p:extLst>
      <p:ext uri="{BB962C8B-B14F-4D97-AF65-F5344CB8AC3E}">
        <p14:creationId xmlns:p14="http://schemas.microsoft.com/office/powerpoint/2010/main" val="37672484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A3D0C52-1913-4F1A-B644-AAF571270F85}" type="slidenum">
              <a:rPr lang="en-US"/>
              <a:pPr/>
              <a:t>‹#›</a:t>
            </a:fld>
            <a:endParaRPr lang="en-US"/>
          </a:p>
        </p:txBody>
      </p:sp>
    </p:spTree>
    <p:extLst>
      <p:ext uri="{BB962C8B-B14F-4D97-AF65-F5344CB8AC3E}">
        <p14:creationId xmlns:p14="http://schemas.microsoft.com/office/powerpoint/2010/main" val="13005075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D1587D3-1BE5-4F66-BFC1-6991A140224A}" type="slidenum">
              <a:rPr lang="en-US"/>
              <a:pPr>
                <a:defRPr/>
              </a:pPr>
              <a:t>‹#›</a:t>
            </a:fld>
            <a:endParaRPr lang="en-US"/>
          </a:p>
        </p:txBody>
      </p:sp>
    </p:spTree>
    <p:extLst>
      <p:ext uri="{BB962C8B-B14F-4D97-AF65-F5344CB8AC3E}">
        <p14:creationId xmlns:p14="http://schemas.microsoft.com/office/powerpoint/2010/main" val="3678514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05C5CF-0152-4F67-A9D7-3926E862D6E6}" type="datetimeFigureOut">
              <a:rPr lang="en-US" smtClean="0"/>
              <a:t>10/31/2023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885110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05C5CF-0152-4F67-A9D7-3926E862D6E6}" type="datetimeFigureOut">
              <a:rPr lang="en-US" smtClean="0"/>
              <a:t>10/31/2023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84453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tiff"/><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theme" Target="../theme/theme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6.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05C5CF-0152-4F67-A9D7-3926E862D6E6}" type="datetimeFigureOut">
              <a:rPr lang="en-US" smtClean="0"/>
              <a:t>10/31/2023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4949B-05E9-43E4-A9B6-E9231BC04EB0}" type="slidenum">
              <a:rPr lang="en-US" smtClean="0"/>
              <a:t>‹#›</a:t>
            </a:fld>
            <a:endParaRPr lang="en-US"/>
          </a:p>
        </p:txBody>
      </p:sp>
    </p:spTree>
    <p:extLst>
      <p:ext uri="{BB962C8B-B14F-4D97-AF65-F5344CB8AC3E}">
        <p14:creationId xmlns:p14="http://schemas.microsoft.com/office/powerpoint/2010/main" val="20022957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3F7FE57-08AF-41AA-BFEB-9B124F76FCF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12B2864-19D6-4CD5-9B8B-0AAE61CEC3E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427502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pPr>
                <a:defRPr/>
              </a:pPr>
              <a:t>10/31/2023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pPr>
                <a:defRPr/>
              </a:pPr>
              <a:t>‹#›</a:t>
            </a:fld>
            <a:endParaRPr lang="en-US"/>
          </a:p>
        </p:txBody>
      </p:sp>
    </p:spTree>
    <p:extLst>
      <p:ext uri="{BB962C8B-B14F-4D97-AF65-F5344CB8AC3E}">
        <p14:creationId xmlns:p14="http://schemas.microsoft.com/office/powerpoint/2010/main" val="51496204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D5FE111-A825-4EE6-9F36-E5660A1EAD49}" type="datetimeFigureOut">
              <a:rPr lang="en-US" smtClean="0"/>
              <a:t>10/31/2023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47AECB-6C3C-4478-BE73-2694A4915A23}" type="slidenum">
              <a:rPr lang="en-US" smtClean="0"/>
              <a:t>‹#›</a:t>
            </a:fld>
            <a:endParaRPr lang="en-US"/>
          </a:p>
        </p:txBody>
      </p:sp>
    </p:spTree>
    <p:extLst>
      <p:ext uri="{BB962C8B-B14F-4D97-AF65-F5344CB8AC3E}">
        <p14:creationId xmlns:p14="http://schemas.microsoft.com/office/powerpoint/2010/main" val="179847213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10/31/2023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7287590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105D5C8-632D-4A12-AF43-07EFFA1F736A}" type="slidenum">
              <a:rPr lang="en-US"/>
              <a:pPr/>
              <a:t>‹#›</a:t>
            </a:fld>
            <a:endParaRPr lang="en-US"/>
          </a:p>
        </p:txBody>
      </p:sp>
    </p:spTree>
    <p:extLst>
      <p:ext uri="{BB962C8B-B14F-4D97-AF65-F5344CB8AC3E}">
        <p14:creationId xmlns:p14="http://schemas.microsoft.com/office/powerpoint/2010/main" val="140654663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oleObject" Target="../embeddings/oleObject2.bin"/><Relationship Id="rId1" Type="http://schemas.openxmlformats.org/officeDocument/2006/relationships/slideLayout" Target="../slideLayouts/slideLayout7.xml"/><Relationship Id="rId5" Type="http://schemas.openxmlformats.org/officeDocument/2006/relationships/hyperlink" Target="https://doi.org/10.1175/jas-d-18-0238.1" TargetMode="External"/><Relationship Id="rId4" Type="http://schemas.openxmlformats.org/officeDocument/2006/relationships/image" Target="../media/image11.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30.wmf"/><Relationship Id="rId5" Type="http://schemas.openxmlformats.org/officeDocument/2006/relationships/oleObject" Target="../embeddings/oleObject4.bin"/><Relationship Id="rId4" Type="http://schemas.openxmlformats.org/officeDocument/2006/relationships/image" Target="../media/image29.wmf"/></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42.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w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53.xml"/></Relationships>
</file>

<file path=ppt/slides/_rels/slide51.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5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doi.org/10.1007/s11069-017-2890-7" TargetMode="External"/><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doi.org/10.1175/JAS-D-23-0018.1" TargetMode="External"/><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71.xml"/><Relationship Id="rId4" Type="http://schemas.openxmlformats.org/officeDocument/2006/relationships/image" Target="../media/image50.png"/></Relationships>
</file>

<file path=ppt/slides/_rels/slide6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2.xml"/></Relationships>
</file>

<file path=ppt/slides/_rels/slide62.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53.xml"/></Relationships>
</file>

<file path=ppt/slides/_rels/slide63.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image" Target="../media/image53.jpg"/><Relationship Id="rId1" Type="http://schemas.openxmlformats.org/officeDocument/2006/relationships/slideLayout" Target="../slideLayouts/slideLayout13.xml"/><Relationship Id="rId6" Type="http://schemas.openxmlformats.org/officeDocument/2006/relationships/image" Target="../media/image55.wmf"/><Relationship Id="rId5" Type="http://schemas.openxmlformats.org/officeDocument/2006/relationships/oleObject" Target="../embeddings/oleObject6.bin"/><Relationship Id="rId4" Type="http://schemas.openxmlformats.org/officeDocument/2006/relationships/image" Target="../media/image54.wmf"/></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3000" r="-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C0913-BEBF-40E6-B5A4-403D26B848BE}"/>
              </a:ext>
            </a:extLst>
          </p:cNvPr>
          <p:cNvSpPr>
            <a:spLocks noGrp="1"/>
          </p:cNvSpPr>
          <p:nvPr>
            <p:ph type="ctrTitle"/>
          </p:nvPr>
        </p:nvSpPr>
        <p:spPr/>
        <p:txBody>
          <a:bodyPr>
            <a:normAutofit fontScale="90000"/>
          </a:bodyPr>
          <a:lstStyle/>
          <a:p>
            <a:r>
              <a:rPr lang="en-US" b="1" dirty="0">
                <a:effectLst>
                  <a:outerShdw blurRad="38100" dist="38100" dir="2700000" algn="tl">
                    <a:srgbClr val="000000">
                      <a:alpha val="43137"/>
                    </a:srgbClr>
                  </a:outerShdw>
                </a:effectLst>
              </a:rPr>
              <a:t>The Enduring Enigma of Tropical Cyclones and Climate</a:t>
            </a:r>
          </a:p>
        </p:txBody>
      </p:sp>
      <p:sp>
        <p:nvSpPr>
          <p:cNvPr id="3" name="Subtitle 2">
            <a:extLst>
              <a:ext uri="{FF2B5EF4-FFF2-40B4-BE49-F238E27FC236}">
                <a16:creationId xmlns:a16="http://schemas.microsoft.com/office/drawing/2014/main" id="{CEE475CB-7086-4FAD-8314-D05CEA8CAA9F}"/>
              </a:ext>
            </a:extLst>
          </p:cNvPr>
          <p:cNvSpPr>
            <a:spLocks noGrp="1"/>
          </p:cNvSpPr>
          <p:nvPr>
            <p:ph type="subTitle" idx="1"/>
          </p:nvPr>
        </p:nvSpPr>
        <p:spPr>
          <a:xfrm>
            <a:off x="1143000" y="4079875"/>
            <a:ext cx="6858000" cy="1655762"/>
          </a:xfrm>
        </p:spPr>
        <p:txBody>
          <a:bodyPr/>
          <a:lstStyle/>
          <a:p>
            <a:r>
              <a:rPr lang="en-US" b="1" dirty="0"/>
              <a:t>Kerry Emanuel</a:t>
            </a:r>
          </a:p>
          <a:p>
            <a:r>
              <a:rPr lang="en-US" b="1" dirty="0"/>
              <a:t>Lorenz Center</a:t>
            </a:r>
          </a:p>
          <a:p>
            <a:r>
              <a:rPr lang="en-US" b="1" dirty="0"/>
              <a:t>MIT</a:t>
            </a:r>
          </a:p>
        </p:txBody>
      </p:sp>
    </p:spTree>
    <p:extLst>
      <p:ext uri="{BB962C8B-B14F-4D97-AF65-F5344CB8AC3E}">
        <p14:creationId xmlns:p14="http://schemas.microsoft.com/office/powerpoint/2010/main" val="2544864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886A906-2EE5-238E-6051-C9AE7EA86575}"/>
              </a:ext>
            </a:extLst>
          </p:cNvPr>
          <p:cNvGraphicFramePr>
            <a:graphicFrameLocks noChangeAspect="1"/>
          </p:cNvGraphicFramePr>
          <p:nvPr>
            <p:extLst>
              <p:ext uri="{D42A27DB-BD31-4B8C-83A1-F6EECF244321}">
                <p14:modId xmlns:p14="http://schemas.microsoft.com/office/powerpoint/2010/main" val="2992409621"/>
              </p:ext>
            </p:extLst>
          </p:nvPr>
        </p:nvGraphicFramePr>
        <p:xfrm>
          <a:off x="1545631" y="896537"/>
          <a:ext cx="5680633" cy="1557593"/>
        </p:xfrm>
        <a:graphic>
          <a:graphicData uri="http://schemas.openxmlformats.org/presentationml/2006/ole">
            <mc:AlternateContent xmlns:mc="http://schemas.openxmlformats.org/markup-compatibility/2006">
              <mc:Choice xmlns:v="urn:schemas-microsoft-com:vml" Requires="v">
                <p:oleObj name="Equation" r:id="rId2" imgW="2361960" imgH="647640" progId="Equation.DSMT4">
                  <p:embed/>
                </p:oleObj>
              </mc:Choice>
              <mc:Fallback>
                <p:oleObj name="Equation" r:id="rId2" imgW="2361960" imgH="647640" progId="Equation.DSMT4">
                  <p:embed/>
                  <p:pic>
                    <p:nvPicPr>
                      <p:cNvPr id="0" name=""/>
                      <p:cNvPicPr/>
                      <p:nvPr/>
                    </p:nvPicPr>
                    <p:blipFill>
                      <a:blip r:embed="rId3"/>
                      <a:stretch>
                        <a:fillRect/>
                      </a:stretch>
                    </p:blipFill>
                    <p:spPr>
                      <a:xfrm>
                        <a:off x="1545631" y="896537"/>
                        <a:ext cx="5680633" cy="1557593"/>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BB291329-23D5-10C5-7D4D-4E7D8625A8AD}"/>
              </a:ext>
            </a:extLst>
          </p:cNvPr>
          <p:cNvSpPr txBox="1"/>
          <p:nvPr/>
        </p:nvSpPr>
        <p:spPr>
          <a:xfrm>
            <a:off x="1545631" y="241874"/>
            <a:ext cx="5451004"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Potential Intensity</a:t>
            </a:r>
          </a:p>
        </p:txBody>
      </p:sp>
      <p:pic>
        <p:nvPicPr>
          <p:cNvPr id="5" name="Picture 4">
            <a:extLst>
              <a:ext uri="{FF2B5EF4-FFF2-40B4-BE49-F238E27FC236}">
                <a16:creationId xmlns:a16="http://schemas.microsoft.com/office/drawing/2014/main" id="{A76D555B-99B8-840E-A49A-0FC800D8A947}"/>
              </a:ext>
            </a:extLst>
          </p:cNvPr>
          <p:cNvPicPr>
            <a:picLocks noChangeAspect="1"/>
          </p:cNvPicPr>
          <p:nvPr/>
        </p:nvPicPr>
        <p:blipFill>
          <a:blip r:embed="rId4"/>
          <a:stretch>
            <a:fillRect/>
          </a:stretch>
        </p:blipFill>
        <p:spPr>
          <a:xfrm>
            <a:off x="1469439" y="2585573"/>
            <a:ext cx="5756825" cy="3617864"/>
          </a:xfrm>
          <a:prstGeom prst="rect">
            <a:avLst/>
          </a:prstGeom>
        </p:spPr>
      </p:pic>
      <p:sp>
        <p:nvSpPr>
          <p:cNvPr id="6" name="TextBox 5">
            <a:extLst>
              <a:ext uri="{FF2B5EF4-FFF2-40B4-BE49-F238E27FC236}">
                <a16:creationId xmlns:a16="http://schemas.microsoft.com/office/drawing/2014/main" id="{23C4C70A-F14E-5E1A-D24D-26C01582EF39}"/>
              </a:ext>
            </a:extLst>
          </p:cNvPr>
          <p:cNvSpPr txBox="1"/>
          <p:nvPr/>
        </p:nvSpPr>
        <p:spPr>
          <a:xfrm>
            <a:off x="88490" y="6306410"/>
            <a:ext cx="8955221" cy="523220"/>
          </a:xfrm>
          <a:prstGeom prst="rect">
            <a:avLst/>
          </a:prstGeom>
          <a:noFill/>
        </p:spPr>
        <p:txBody>
          <a:bodyPr wrap="square" rtlCol="0">
            <a:spAutoFit/>
          </a:bodyPr>
          <a:lstStyle/>
          <a:p>
            <a:r>
              <a:rPr lang="en-US" sz="1400" dirty="0"/>
              <a:t>Rousseau-</a:t>
            </a:r>
            <a:r>
              <a:rPr lang="en-US" sz="1400" dirty="0" err="1"/>
              <a:t>Rizzi</a:t>
            </a:r>
            <a:r>
              <a:rPr lang="en-US" sz="1400" dirty="0"/>
              <a:t>, R., and K. Emanuel, 2019: An evaluation of hurricane superintensity in axisymmetric numerical models. 	</a:t>
            </a:r>
            <a:r>
              <a:rPr lang="en-US" sz="1400" i="1" dirty="0"/>
              <a:t>Journal of the Atmospheric Sciences</a:t>
            </a:r>
            <a:r>
              <a:rPr lang="en-US" sz="1400" dirty="0"/>
              <a:t>, </a:t>
            </a:r>
            <a:r>
              <a:rPr lang="en-US" sz="1400" b="1" dirty="0"/>
              <a:t>76</a:t>
            </a:r>
            <a:r>
              <a:rPr lang="en-US" sz="1400" dirty="0"/>
              <a:t>, 1697–1708, </a:t>
            </a:r>
            <a:r>
              <a:rPr lang="en-US" sz="1400" dirty="0">
                <a:hlinkClick r:id="rId5"/>
              </a:rPr>
              <a:t>https://doi.org/10.1175/jas-d-18-0238.1</a:t>
            </a:r>
            <a:r>
              <a:rPr lang="en-US" sz="1400" dirty="0"/>
              <a:t>.</a:t>
            </a:r>
          </a:p>
        </p:txBody>
      </p:sp>
    </p:spTree>
    <p:extLst>
      <p:ext uri="{BB962C8B-B14F-4D97-AF65-F5344CB8AC3E}">
        <p14:creationId xmlns:p14="http://schemas.microsoft.com/office/powerpoint/2010/main" val="655911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42028-0925-FDFE-B670-DCFBD4B7872C}"/>
              </a:ext>
            </a:extLst>
          </p:cNvPr>
          <p:cNvSpPr>
            <a:spLocks noGrp="1"/>
          </p:cNvSpPr>
          <p:nvPr>
            <p:ph type="title"/>
          </p:nvPr>
        </p:nvSpPr>
        <p:spPr/>
        <p:txBody>
          <a:bodyPr/>
          <a:lstStyle/>
          <a:p>
            <a:pPr algn="ctr"/>
            <a:r>
              <a:rPr lang="en-US" dirty="0"/>
              <a:t>Rainfall</a:t>
            </a:r>
          </a:p>
        </p:txBody>
      </p:sp>
      <p:sp>
        <p:nvSpPr>
          <p:cNvPr id="3" name="Content Placeholder 2">
            <a:extLst>
              <a:ext uri="{FF2B5EF4-FFF2-40B4-BE49-F238E27FC236}">
                <a16:creationId xmlns:a16="http://schemas.microsoft.com/office/drawing/2014/main" id="{8212DC84-7F42-94E5-2D3D-881483179E54}"/>
              </a:ext>
            </a:extLst>
          </p:cNvPr>
          <p:cNvSpPr>
            <a:spLocks noGrp="1"/>
          </p:cNvSpPr>
          <p:nvPr>
            <p:ph idx="1"/>
          </p:nvPr>
        </p:nvSpPr>
        <p:spPr>
          <a:xfrm>
            <a:off x="628650" y="2138290"/>
            <a:ext cx="7886700" cy="3548687"/>
          </a:xfrm>
        </p:spPr>
        <p:txBody>
          <a:bodyPr/>
          <a:lstStyle/>
          <a:p>
            <a:r>
              <a:rPr lang="en-US" dirty="0"/>
              <a:t> Responsible for large mortality and damage in 	tropical cyclones </a:t>
            </a:r>
          </a:p>
          <a:p>
            <a:endParaRPr lang="en-US" dirty="0"/>
          </a:p>
          <a:p>
            <a:r>
              <a:rPr lang="en-US" dirty="0"/>
              <a:t> Increases </a:t>
            </a:r>
            <a:r>
              <a:rPr lang="en-US" i="1" dirty="0"/>
              <a:t>at least </a:t>
            </a:r>
            <a:r>
              <a:rPr lang="en-US" dirty="0"/>
              <a:t>as fast as Clausius-	Clapeyron (6% K</a:t>
            </a:r>
            <a:r>
              <a:rPr lang="en-US" baseline="30000" dirty="0"/>
              <a:t>-1</a:t>
            </a:r>
            <a:r>
              <a:rPr lang="en-US" dirty="0"/>
              <a:t>)</a:t>
            </a:r>
          </a:p>
        </p:txBody>
      </p:sp>
    </p:spTree>
    <p:extLst>
      <p:ext uri="{BB962C8B-B14F-4D97-AF65-F5344CB8AC3E}">
        <p14:creationId xmlns:p14="http://schemas.microsoft.com/office/powerpoint/2010/main" val="62603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78F9D-4B20-718D-B366-C256C4670808}"/>
              </a:ext>
            </a:extLst>
          </p:cNvPr>
          <p:cNvSpPr>
            <a:spLocks noGrp="1"/>
          </p:cNvSpPr>
          <p:nvPr>
            <p:ph type="title"/>
          </p:nvPr>
        </p:nvSpPr>
        <p:spPr/>
        <p:txBody>
          <a:bodyPr/>
          <a:lstStyle/>
          <a:p>
            <a:pPr algn="ctr"/>
            <a:r>
              <a:rPr lang="en-US" dirty="0"/>
              <a:t>Program</a:t>
            </a:r>
          </a:p>
        </p:txBody>
      </p:sp>
      <p:sp>
        <p:nvSpPr>
          <p:cNvPr id="3" name="Content Placeholder 2">
            <a:extLst>
              <a:ext uri="{FF2B5EF4-FFF2-40B4-BE49-F238E27FC236}">
                <a16:creationId xmlns:a16="http://schemas.microsoft.com/office/drawing/2014/main" id="{9975E8D2-FCEC-1D46-8D09-2BFEF4567C81}"/>
              </a:ext>
            </a:extLst>
          </p:cNvPr>
          <p:cNvSpPr>
            <a:spLocks noGrp="1"/>
          </p:cNvSpPr>
          <p:nvPr>
            <p:ph idx="1"/>
          </p:nvPr>
        </p:nvSpPr>
        <p:spPr/>
        <p:txBody>
          <a:bodyPr>
            <a:normAutofit/>
          </a:bodyPr>
          <a:lstStyle/>
          <a:p>
            <a:pPr>
              <a:spcBef>
                <a:spcPts val="3000"/>
              </a:spcBef>
            </a:pPr>
            <a:r>
              <a:rPr lang="en-US" dirty="0"/>
              <a:t> </a:t>
            </a:r>
            <a:r>
              <a:rPr lang="en-US" dirty="0">
                <a:solidFill>
                  <a:schemeClr val="bg1">
                    <a:lumMod val="65000"/>
                  </a:schemeClr>
                </a:solidFill>
              </a:rPr>
              <a:t>What distinguishes tropical cyclones from 	other 	forms of convection</a:t>
            </a:r>
          </a:p>
          <a:p>
            <a:pPr>
              <a:spcBef>
                <a:spcPts val="3000"/>
              </a:spcBef>
            </a:pPr>
            <a:r>
              <a:rPr lang="en-US" dirty="0">
                <a:solidFill>
                  <a:schemeClr val="bg1">
                    <a:lumMod val="65000"/>
                  </a:schemeClr>
                </a:solidFill>
              </a:rPr>
              <a:t> What we know about tropical cyclone intensity 	and rainfall</a:t>
            </a:r>
          </a:p>
          <a:p>
            <a:pPr>
              <a:spcBef>
                <a:spcPts val="3000"/>
              </a:spcBef>
            </a:pPr>
            <a:r>
              <a:rPr lang="en-US" dirty="0"/>
              <a:t> History of genesis research</a:t>
            </a:r>
          </a:p>
          <a:p>
            <a:pPr marL="0" indent="0">
              <a:spcBef>
                <a:spcPts val="3000"/>
              </a:spcBef>
              <a:buNone/>
            </a:pPr>
            <a:endParaRPr lang="en-US" dirty="0"/>
          </a:p>
        </p:txBody>
      </p:sp>
    </p:spTree>
    <p:extLst>
      <p:ext uri="{BB962C8B-B14F-4D97-AF65-F5344CB8AC3E}">
        <p14:creationId xmlns:p14="http://schemas.microsoft.com/office/powerpoint/2010/main" val="1113403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B510D0-F6BE-4801-8802-257DAE5843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440" y="550986"/>
            <a:ext cx="8254914" cy="5706118"/>
          </a:xfrm>
          <a:prstGeom prst="rect">
            <a:avLst/>
          </a:prstGeom>
        </p:spPr>
      </p:pic>
    </p:spTree>
    <p:extLst>
      <p:ext uri="{BB962C8B-B14F-4D97-AF65-F5344CB8AC3E}">
        <p14:creationId xmlns:p14="http://schemas.microsoft.com/office/powerpoint/2010/main" val="1459846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EAB596-4386-062F-CCD3-328CE32958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08" y="699510"/>
            <a:ext cx="7897384" cy="5458979"/>
          </a:xfrm>
          <a:prstGeom prst="rect">
            <a:avLst/>
          </a:prstGeom>
        </p:spPr>
      </p:pic>
    </p:spTree>
    <p:extLst>
      <p:ext uri="{BB962C8B-B14F-4D97-AF65-F5344CB8AC3E}">
        <p14:creationId xmlns:p14="http://schemas.microsoft.com/office/powerpoint/2010/main" val="1099153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BEF91E-4C4C-EBDB-3784-8C3C81954125}"/>
              </a:ext>
            </a:extLst>
          </p:cNvPr>
          <p:cNvPicPr>
            <a:picLocks noChangeAspect="1"/>
          </p:cNvPicPr>
          <p:nvPr/>
        </p:nvPicPr>
        <p:blipFill rotWithShape="1">
          <a:blip r:embed="rId2">
            <a:extLst>
              <a:ext uri="{28A0092B-C50C-407E-A947-70E740481C1C}">
                <a14:useLocalDpi xmlns:a14="http://schemas.microsoft.com/office/drawing/2010/main" val="0"/>
              </a:ext>
            </a:extLst>
          </a:blip>
          <a:srcRect l="8646" t="24916" r="8334" b="25763"/>
          <a:stretch/>
        </p:blipFill>
        <p:spPr>
          <a:xfrm>
            <a:off x="39509" y="1766888"/>
            <a:ext cx="9104491" cy="3324224"/>
          </a:xfrm>
          <a:prstGeom prst="rect">
            <a:avLst/>
          </a:prstGeom>
        </p:spPr>
      </p:pic>
    </p:spTree>
    <p:extLst>
      <p:ext uri="{BB962C8B-B14F-4D97-AF65-F5344CB8AC3E}">
        <p14:creationId xmlns:p14="http://schemas.microsoft.com/office/powerpoint/2010/main" val="1943920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20050824"/>
          <p:cNvPicPr>
            <a:picLocks noGrp="1" noChangeAspect="1" noChangeArrowheads="1"/>
          </p:cNvPicPr>
          <p:nvPr>
            <p:ph idx="1"/>
          </p:nvPr>
        </p:nvPicPr>
        <p:blipFill>
          <a:blip r:embed="rId3" cstate="print">
            <a:lum bright="26000" contrast="-56000"/>
          </a:blip>
          <a:srcRect l="8438" t="18750" r="8438" b="18750"/>
          <a:stretch>
            <a:fillRect/>
          </a:stretch>
        </p:blipFill>
        <p:spPr>
          <a:xfrm>
            <a:off x="0" y="0"/>
            <a:ext cx="9144000" cy="6858000"/>
          </a:xfrm>
          <a:noFill/>
        </p:spPr>
      </p:pic>
      <p:sp>
        <p:nvSpPr>
          <p:cNvPr id="143364" name="Rectangle 4"/>
          <p:cNvSpPr>
            <a:spLocks noGrp="1" noChangeArrowheads="1"/>
          </p:cNvSpPr>
          <p:nvPr>
            <p:ph type="title"/>
          </p:nvPr>
        </p:nvSpPr>
        <p:spPr>
          <a:xfrm>
            <a:off x="381000" y="1676400"/>
            <a:ext cx="8305800" cy="2286000"/>
          </a:xfrm>
        </p:spPr>
        <p:txBody>
          <a:bodyPr rtlCol="0">
            <a:noAutofit/>
          </a:bodyPr>
          <a:lstStyle/>
          <a:p>
            <a:pPr eaLnBrk="1" fontAlgn="auto" hangingPunct="1">
              <a:spcAft>
                <a:spcPts val="0"/>
              </a:spcAft>
              <a:defRPr/>
            </a:pPr>
            <a:r>
              <a:rPr lang="en-US" sz="3600" b="1" dirty="0">
                <a:solidFill>
                  <a:srgbClr val="0033CC"/>
                </a:solidFill>
                <a:effectLst>
                  <a:outerShdw blurRad="38100" dist="38100" dir="2700000" algn="tl">
                    <a:srgbClr val="000000">
                      <a:alpha val="43137"/>
                    </a:srgbClr>
                  </a:outerShdw>
                </a:effectLst>
                <a:latin typeface="Arial" pitchFamily="34" charset="0"/>
                <a:cs typeface="Arial" pitchFamily="34" charset="0"/>
              </a:rPr>
              <a:t>Two Distinct Threads of Genesis and Maintenance Theories</a:t>
            </a:r>
          </a:p>
        </p:txBody>
      </p:sp>
    </p:spTree>
    <p:extLst>
      <p:ext uri="{BB962C8B-B14F-4D97-AF65-F5344CB8AC3E}">
        <p14:creationId xmlns:p14="http://schemas.microsoft.com/office/powerpoint/2010/main" val="3579081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754293" y="338853"/>
            <a:ext cx="7886700" cy="3702655"/>
          </a:xfrm>
        </p:spPr>
        <p:txBody>
          <a:bodyPr>
            <a:normAutofit fontScale="85000" lnSpcReduction="20000"/>
          </a:bodyPr>
          <a:lstStyle/>
          <a:p>
            <a:r>
              <a:rPr lang="en-US" b="1" dirty="0"/>
              <a:t>  TC formation as a mode of release of conditional 	instability</a:t>
            </a:r>
          </a:p>
          <a:p>
            <a:endParaRPr lang="en-US" dirty="0"/>
          </a:p>
          <a:p>
            <a:pPr lvl="1"/>
            <a:r>
              <a:rPr lang="en-US" dirty="0"/>
              <a:t>Espy (1841), </a:t>
            </a:r>
            <a:r>
              <a:rPr lang="en-US" i="1" dirty="0"/>
              <a:t>The Philosophy of Storms</a:t>
            </a:r>
          </a:p>
          <a:p>
            <a:pPr lvl="1"/>
            <a:endParaRPr lang="en-US" i="1" dirty="0"/>
          </a:p>
          <a:p>
            <a:pPr lvl="1"/>
            <a:r>
              <a:rPr lang="en-US" dirty="0" err="1"/>
              <a:t>Palmén</a:t>
            </a:r>
            <a:r>
              <a:rPr lang="en-US" dirty="0"/>
              <a:t> (1948), </a:t>
            </a:r>
            <a:r>
              <a:rPr lang="en-US" i="1" dirty="0"/>
              <a:t>On the formation and structure of tropical 	hurricanes</a:t>
            </a:r>
          </a:p>
          <a:p>
            <a:pPr lvl="1"/>
            <a:endParaRPr lang="en-US" i="1" dirty="0"/>
          </a:p>
          <a:p>
            <a:pPr lvl="1"/>
            <a:r>
              <a:rPr lang="en-US" dirty="0" err="1"/>
              <a:t>Charney</a:t>
            </a:r>
            <a:r>
              <a:rPr lang="en-US" dirty="0"/>
              <a:t> and </a:t>
            </a:r>
            <a:r>
              <a:rPr lang="en-US" dirty="0" err="1"/>
              <a:t>Eliassen</a:t>
            </a:r>
            <a:r>
              <a:rPr lang="en-US" dirty="0"/>
              <a:t> (1964): </a:t>
            </a:r>
            <a:r>
              <a:rPr lang="en-US" i="1" dirty="0"/>
              <a:t>On the growth of the hurricane 	depression</a:t>
            </a:r>
          </a:p>
          <a:p>
            <a:pPr lvl="1"/>
            <a:endParaRPr lang="en-US" i="1" dirty="0"/>
          </a:p>
          <a:p>
            <a:pPr lvl="1"/>
            <a:r>
              <a:rPr lang="en-US" dirty="0"/>
              <a:t>Yamasaki (1968): </a:t>
            </a:r>
            <a:r>
              <a:rPr lang="en-US" i="1" dirty="0"/>
              <a:t>Numerical simulation of tropical cyclone 	development with the use of primitive equations</a:t>
            </a:r>
          </a:p>
          <a:p>
            <a:pPr marL="0" indent="0">
              <a:buNone/>
            </a:pPr>
            <a:endParaRPr lang="en-US" dirty="0"/>
          </a:p>
        </p:txBody>
      </p:sp>
      <p:sp>
        <p:nvSpPr>
          <p:cNvPr id="5" name="Text Box 6"/>
          <p:cNvSpPr txBox="1">
            <a:spLocks noChangeArrowheads="1"/>
          </p:cNvSpPr>
          <p:nvPr/>
        </p:nvSpPr>
        <p:spPr bwMode="auto">
          <a:xfrm>
            <a:off x="255358" y="3687901"/>
            <a:ext cx="8458200" cy="3170099"/>
          </a:xfrm>
          <a:prstGeom prst="rect">
            <a:avLst/>
          </a:prstGeom>
          <a:noFill/>
          <a:ln w="9525">
            <a:noFill/>
            <a:miter lim="800000"/>
            <a:headEnd/>
            <a:tailEnd/>
          </a:ln>
        </p:spPr>
        <p:txBody>
          <a:bodyPr>
            <a:spAutoFit/>
          </a:bodyPr>
          <a:lstStyle/>
          <a:p>
            <a:pPr>
              <a:spcBef>
                <a:spcPct val="50000"/>
              </a:spcBef>
            </a:pPr>
            <a:r>
              <a:rPr lang="en-US" sz="2000" b="1" i="1" dirty="0">
                <a:solidFill>
                  <a:srgbClr val="0033CC"/>
                </a:solidFill>
                <a:latin typeface="Arial" pitchFamily="34" charset="0"/>
                <a:cs typeface="Arial" pitchFamily="34" charset="0"/>
              </a:rPr>
              <a:t>Example: </a:t>
            </a:r>
          </a:p>
          <a:p>
            <a:pPr>
              <a:spcBef>
                <a:spcPct val="50000"/>
              </a:spcBef>
            </a:pPr>
            <a:r>
              <a:rPr lang="en-US" sz="2000" dirty="0">
                <a:solidFill>
                  <a:srgbClr val="0033CC"/>
                </a:solidFill>
                <a:latin typeface="Arial" pitchFamily="34" charset="0"/>
                <a:cs typeface="Arial" pitchFamily="34" charset="0"/>
              </a:rPr>
              <a:t>	Numerous cumulonimbus clouds warm and gradually moisten their environment. This warming…produces a pressure fall at the surface, because warm air weighs less than cool air. The slowly converging horizontal winds near the surface respond to this slight drop of pressure by accelerating inward. But the increased inflow produces increased lifting, so that the thunderstorms become more numerous and intense. The feedback loop is now established. </a:t>
            </a:r>
          </a:p>
          <a:p>
            <a:pPr>
              <a:spcBef>
                <a:spcPct val="50000"/>
              </a:spcBef>
            </a:pPr>
            <a:r>
              <a:rPr lang="en-US" sz="2000" dirty="0">
                <a:solidFill>
                  <a:srgbClr val="0033CC"/>
                </a:solidFill>
                <a:latin typeface="Arial" pitchFamily="34" charset="0"/>
                <a:cs typeface="Arial" pitchFamily="34" charset="0"/>
              </a:rPr>
              <a:t>			-- from a textbook published in the late 1970s</a:t>
            </a:r>
          </a:p>
        </p:txBody>
      </p:sp>
    </p:spTree>
    <p:extLst>
      <p:ext uri="{BB962C8B-B14F-4D97-AF65-F5344CB8AC3E}">
        <p14:creationId xmlns:p14="http://schemas.microsoft.com/office/powerpoint/2010/main" val="223058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4"/>
          <p:cNvSpPr txBox="1">
            <a:spLocks noChangeArrowheads="1"/>
          </p:cNvSpPr>
          <p:nvPr/>
        </p:nvSpPr>
        <p:spPr bwMode="auto">
          <a:xfrm>
            <a:off x="228600" y="381000"/>
            <a:ext cx="8763000" cy="1077218"/>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1" u="none" strike="noStrike" kern="1200" cap="none" spc="0" normalizeH="0" baseline="0" noProof="0" dirty="0">
                <a:ln>
                  <a:noFill/>
                </a:ln>
                <a:solidFill>
                  <a:srgbClr val="0033CC"/>
                </a:solidFill>
                <a:effectLst/>
                <a:uLnTx/>
                <a:uFillTx/>
                <a:latin typeface="Arial" pitchFamily="34" charset="0"/>
                <a:ea typeface="+mn-ea"/>
                <a:cs typeface="Arial" pitchFamily="34" charset="0"/>
              </a:rPr>
              <a:t>Already in 1901 J</a:t>
            </a:r>
            <a:r>
              <a:rPr lang="en-US" sz="3200" b="1" i="1" dirty="0" err="1">
                <a:solidFill>
                  <a:srgbClr val="0033CC"/>
                </a:solidFill>
                <a:latin typeface="Arial" pitchFamily="34" charset="0"/>
                <a:cs typeface="Arial" pitchFamily="34" charset="0"/>
              </a:rPr>
              <a:t>ulius</a:t>
            </a:r>
            <a:r>
              <a:rPr kumimoji="0" lang="en-US" sz="3200" b="1" i="1" u="none" strike="noStrike" kern="1200" cap="none" spc="0" normalizeH="0" baseline="0" noProof="0" dirty="0">
                <a:ln>
                  <a:noFill/>
                </a:ln>
                <a:solidFill>
                  <a:srgbClr val="0033CC"/>
                </a:solidFill>
                <a:effectLst/>
                <a:uLnTx/>
                <a:uFillTx/>
                <a:latin typeface="Arial" pitchFamily="34" charset="0"/>
                <a:ea typeface="+mn-ea"/>
                <a:cs typeface="Arial" pitchFamily="34" charset="0"/>
              </a:rPr>
              <a:t> von Hann</a:t>
            </a:r>
            <a:r>
              <a:rPr lang="en-US" sz="3200" b="1" i="1" dirty="0">
                <a:solidFill>
                  <a:srgbClr val="0033CC"/>
                </a:solidFill>
                <a:latin typeface="Arial" pitchFamily="34" charset="0"/>
                <a:cs typeface="Arial" pitchFamily="34" charset="0"/>
              </a:rPr>
              <a:t> voiced an objection:</a:t>
            </a:r>
            <a:endParaRPr kumimoji="0" lang="en-US" sz="3200" b="1" i="1" u="none" strike="noStrike" kern="1200" cap="none" spc="0" normalizeH="0" baseline="0" noProof="0" dirty="0">
              <a:ln>
                <a:noFill/>
              </a:ln>
              <a:solidFill>
                <a:srgbClr val="0033CC"/>
              </a:solidFill>
              <a:effectLst/>
              <a:uLnTx/>
              <a:uFillTx/>
              <a:latin typeface="Arial" pitchFamily="34" charset="0"/>
              <a:ea typeface="+mn-ea"/>
              <a:cs typeface="Arial" pitchFamily="34" charset="0"/>
            </a:endParaRPr>
          </a:p>
        </p:txBody>
      </p:sp>
      <p:sp>
        <p:nvSpPr>
          <p:cNvPr id="22531" name="Text Box 5"/>
          <p:cNvSpPr txBox="1">
            <a:spLocks noChangeArrowheads="1"/>
          </p:cNvSpPr>
          <p:nvPr/>
        </p:nvSpPr>
        <p:spPr bwMode="auto">
          <a:xfrm>
            <a:off x="381000" y="1905000"/>
            <a:ext cx="8382000" cy="2800767"/>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800" b="0" i="0" u="none" strike="noStrike" kern="1200" cap="none" spc="0" normalizeH="0" baseline="0" noProof="0" dirty="0">
                <a:ln>
                  <a:noFill/>
                </a:ln>
                <a:solidFill>
                  <a:srgbClr val="0033CC"/>
                </a:solidFill>
                <a:effectLst/>
                <a:uLnTx/>
                <a:uFillTx/>
                <a:latin typeface="Arial" pitchFamily="34" charset="0"/>
                <a:ea typeface="+mn-ea"/>
                <a:cs typeface="Arial" pitchFamily="34" charset="0"/>
              </a:rPr>
              <a:t>“Since a thundercloud does not give any appreciable pressure fall [at the surface] but even a pressure rise, it would be unreasonable to assume that a magnifying of this process would cause the strongest pressure falls known”</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0" i="0" u="none" strike="noStrike" kern="1200" cap="none" spc="0" normalizeH="0" baseline="0" noProof="0" dirty="0">
                <a:ln>
                  <a:noFill/>
                </a:ln>
                <a:solidFill>
                  <a:srgbClr val="0033CC"/>
                </a:solidFill>
                <a:effectLst/>
                <a:uLnTx/>
                <a:uFillTx/>
                <a:latin typeface="Arial" pitchFamily="34" charset="0"/>
                <a:ea typeface="+mn-ea"/>
                <a:cs typeface="Arial" pitchFamily="34" charset="0"/>
              </a:rPr>
              <a:t>             -- As paraphrased by Bergeron, QJRMS, 1954</a:t>
            </a:r>
          </a:p>
        </p:txBody>
      </p:sp>
    </p:spTree>
    <p:extLst>
      <p:ext uri="{BB962C8B-B14F-4D97-AF65-F5344CB8AC3E}">
        <p14:creationId xmlns:p14="http://schemas.microsoft.com/office/powerpoint/2010/main" val="2545955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p:cNvPicPr>
            <a:picLocks noChangeAspect="1" noChangeArrowheads="1"/>
          </p:cNvPicPr>
          <p:nvPr/>
        </p:nvPicPr>
        <p:blipFill>
          <a:blip r:embed="rId3" cstate="print"/>
          <a:srcRect/>
          <a:stretch>
            <a:fillRect/>
          </a:stretch>
        </p:blipFill>
        <p:spPr bwMode="auto">
          <a:xfrm>
            <a:off x="1905000" y="1524000"/>
            <a:ext cx="5505450" cy="4568825"/>
          </a:xfrm>
          <a:prstGeom prst="rect">
            <a:avLst/>
          </a:prstGeom>
          <a:noFill/>
          <a:ln w="9525">
            <a:noFill/>
            <a:miter lim="800000"/>
            <a:headEnd/>
            <a:tailEnd/>
          </a:ln>
        </p:spPr>
      </p:pic>
      <p:sp>
        <p:nvSpPr>
          <p:cNvPr id="23555" name="Text Box 5"/>
          <p:cNvSpPr txBox="1">
            <a:spLocks noChangeArrowheads="1"/>
          </p:cNvSpPr>
          <p:nvPr/>
        </p:nvSpPr>
        <p:spPr bwMode="auto">
          <a:xfrm>
            <a:off x="1981200" y="838200"/>
            <a:ext cx="5715000" cy="45720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Diagram from Bergeron, QJRMS, 1954</a:t>
            </a:r>
          </a:p>
        </p:txBody>
      </p:sp>
      <p:sp>
        <p:nvSpPr>
          <p:cNvPr id="23556" name="Line 7"/>
          <p:cNvSpPr>
            <a:spLocks noChangeShapeType="1"/>
          </p:cNvSpPr>
          <p:nvPr/>
        </p:nvSpPr>
        <p:spPr bwMode="auto">
          <a:xfrm flipV="1">
            <a:off x="7239000" y="2438400"/>
            <a:ext cx="0" cy="990600"/>
          </a:xfrm>
          <a:prstGeom prst="line">
            <a:avLst/>
          </a:prstGeom>
          <a:noFill/>
          <a:ln w="38100">
            <a:solidFill>
              <a:schemeClr val="tx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557" name="Line 8"/>
          <p:cNvSpPr>
            <a:spLocks noChangeShapeType="1"/>
          </p:cNvSpPr>
          <p:nvPr/>
        </p:nvSpPr>
        <p:spPr bwMode="auto">
          <a:xfrm>
            <a:off x="7239000" y="3429000"/>
            <a:ext cx="838200" cy="0"/>
          </a:xfrm>
          <a:prstGeom prst="line">
            <a:avLst/>
          </a:prstGeom>
          <a:noFill/>
          <a:ln w="38100">
            <a:solidFill>
              <a:schemeClr val="tx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558" name="Text Box 10"/>
          <p:cNvSpPr txBox="1">
            <a:spLocks noChangeArrowheads="1"/>
          </p:cNvSpPr>
          <p:nvPr/>
        </p:nvSpPr>
        <p:spPr bwMode="auto">
          <a:xfrm>
            <a:off x="8077200" y="3200400"/>
            <a:ext cx="381000" cy="3968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itchFamily="34" charset="0"/>
                <a:ea typeface="+mn-ea"/>
                <a:cs typeface="+mn-cs"/>
              </a:rPr>
              <a:t>x</a:t>
            </a:r>
          </a:p>
        </p:txBody>
      </p:sp>
      <p:sp>
        <p:nvSpPr>
          <p:cNvPr id="23559" name="Text Box 11"/>
          <p:cNvSpPr txBox="1">
            <a:spLocks noChangeArrowheads="1"/>
          </p:cNvSpPr>
          <p:nvPr/>
        </p:nvSpPr>
        <p:spPr bwMode="auto">
          <a:xfrm>
            <a:off x="7086600" y="2057400"/>
            <a:ext cx="381000" cy="3968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itchFamily="34" charset="0"/>
                <a:ea typeface="+mn-ea"/>
                <a:cs typeface="+mn-cs"/>
              </a:rPr>
              <a:t>z</a:t>
            </a:r>
          </a:p>
        </p:txBody>
      </p:sp>
      <p:sp>
        <p:nvSpPr>
          <p:cNvPr id="23560" name="Line 12"/>
          <p:cNvSpPr>
            <a:spLocks noChangeShapeType="1"/>
          </p:cNvSpPr>
          <p:nvPr/>
        </p:nvSpPr>
        <p:spPr bwMode="auto">
          <a:xfrm flipV="1">
            <a:off x="7162800" y="4495800"/>
            <a:ext cx="0" cy="1066800"/>
          </a:xfrm>
          <a:prstGeom prst="line">
            <a:avLst/>
          </a:prstGeom>
          <a:noFill/>
          <a:ln w="38100">
            <a:solidFill>
              <a:schemeClr val="tx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561" name="Line 13"/>
          <p:cNvSpPr>
            <a:spLocks noChangeShapeType="1"/>
          </p:cNvSpPr>
          <p:nvPr/>
        </p:nvSpPr>
        <p:spPr bwMode="auto">
          <a:xfrm>
            <a:off x="7162800" y="5562600"/>
            <a:ext cx="914400" cy="0"/>
          </a:xfrm>
          <a:prstGeom prst="line">
            <a:avLst/>
          </a:prstGeom>
          <a:noFill/>
          <a:ln w="38100">
            <a:solidFill>
              <a:schemeClr val="tx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562" name="Text Box 14"/>
          <p:cNvSpPr txBox="1">
            <a:spLocks noChangeArrowheads="1"/>
          </p:cNvSpPr>
          <p:nvPr/>
        </p:nvSpPr>
        <p:spPr bwMode="auto">
          <a:xfrm>
            <a:off x="8077200" y="5334000"/>
            <a:ext cx="381000" cy="3968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itchFamily="34" charset="0"/>
                <a:ea typeface="+mn-ea"/>
                <a:cs typeface="+mn-cs"/>
              </a:rPr>
              <a:t>x</a:t>
            </a:r>
          </a:p>
        </p:txBody>
      </p:sp>
      <p:sp>
        <p:nvSpPr>
          <p:cNvPr id="23563" name="Text Box 15"/>
          <p:cNvSpPr txBox="1">
            <a:spLocks noChangeArrowheads="1"/>
          </p:cNvSpPr>
          <p:nvPr/>
        </p:nvSpPr>
        <p:spPr bwMode="auto">
          <a:xfrm>
            <a:off x="7010400" y="4038600"/>
            <a:ext cx="381000" cy="3968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itchFamily="34" charset="0"/>
                <a:ea typeface="+mn-ea"/>
                <a:cs typeface="+mn-cs"/>
              </a:rPr>
              <a:t>y</a:t>
            </a:r>
          </a:p>
        </p:txBody>
      </p:sp>
    </p:spTree>
    <p:extLst>
      <p:ext uri="{BB962C8B-B14F-4D97-AF65-F5344CB8AC3E}">
        <p14:creationId xmlns:p14="http://schemas.microsoft.com/office/powerpoint/2010/main" val="1307050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78F9D-4B20-718D-B366-C256C4670808}"/>
              </a:ext>
            </a:extLst>
          </p:cNvPr>
          <p:cNvSpPr>
            <a:spLocks noGrp="1"/>
          </p:cNvSpPr>
          <p:nvPr>
            <p:ph type="title"/>
          </p:nvPr>
        </p:nvSpPr>
        <p:spPr/>
        <p:txBody>
          <a:bodyPr/>
          <a:lstStyle/>
          <a:p>
            <a:pPr algn="ctr"/>
            <a:r>
              <a:rPr lang="en-US" dirty="0"/>
              <a:t>Program</a:t>
            </a:r>
          </a:p>
        </p:txBody>
      </p:sp>
      <p:sp>
        <p:nvSpPr>
          <p:cNvPr id="3" name="Content Placeholder 2">
            <a:extLst>
              <a:ext uri="{FF2B5EF4-FFF2-40B4-BE49-F238E27FC236}">
                <a16:creationId xmlns:a16="http://schemas.microsoft.com/office/drawing/2014/main" id="{9975E8D2-FCEC-1D46-8D09-2BFEF4567C81}"/>
              </a:ext>
            </a:extLst>
          </p:cNvPr>
          <p:cNvSpPr>
            <a:spLocks noGrp="1"/>
          </p:cNvSpPr>
          <p:nvPr>
            <p:ph idx="1"/>
          </p:nvPr>
        </p:nvSpPr>
        <p:spPr/>
        <p:txBody>
          <a:bodyPr>
            <a:normAutofit/>
          </a:bodyPr>
          <a:lstStyle/>
          <a:p>
            <a:pPr>
              <a:spcBef>
                <a:spcPts val="3000"/>
              </a:spcBef>
            </a:pPr>
            <a:r>
              <a:rPr lang="en-US" dirty="0"/>
              <a:t> What distinguishes tropical cyclones from 	other 	forms of convection</a:t>
            </a:r>
          </a:p>
          <a:p>
            <a:pPr>
              <a:spcBef>
                <a:spcPts val="3000"/>
              </a:spcBef>
            </a:pPr>
            <a:r>
              <a:rPr lang="en-US" dirty="0"/>
              <a:t> What we know about tropical cyclone intensity 	and rainfall</a:t>
            </a:r>
          </a:p>
          <a:p>
            <a:pPr>
              <a:spcBef>
                <a:spcPts val="3000"/>
              </a:spcBef>
            </a:pPr>
            <a:r>
              <a:rPr lang="en-US" dirty="0"/>
              <a:t> History of genesis research</a:t>
            </a:r>
          </a:p>
          <a:p>
            <a:pPr>
              <a:spcBef>
                <a:spcPts val="3000"/>
              </a:spcBef>
            </a:pPr>
            <a:r>
              <a:rPr lang="en-US" dirty="0"/>
              <a:t> The genesis enigma</a:t>
            </a:r>
          </a:p>
          <a:p>
            <a:pPr>
              <a:spcBef>
                <a:spcPts val="3000"/>
              </a:spcBef>
            </a:pPr>
            <a:r>
              <a:rPr lang="en-US" dirty="0"/>
              <a:t> Summary</a:t>
            </a:r>
          </a:p>
        </p:txBody>
      </p:sp>
    </p:spTree>
    <p:extLst>
      <p:ext uri="{BB962C8B-B14F-4D97-AF65-F5344CB8AC3E}">
        <p14:creationId xmlns:p14="http://schemas.microsoft.com/office/powerpoint/2010/main" val="185406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754293" y="338853"/>
            <a:ext cx="7886700" cy="4261068"/>
          </a:xfrm>
        </p:spPr>
        <p:txBody>
          <a:bodyPr>
            <a:normAutofit fontScale="77500" lnSpcReduction="20000"/>
          </a:bodyPr>
          <a:lstStyle/>
          <a:p>
            <a:r>
              <a:rPr lang="en-US" b="1" dirty="0"/>
              <a:t>  TC formation as a surface flux-driven phenomenon</a:t>
            </a:r>
          </a:p>
          <a:p>
            <a:endParaRPr lang="en-US" dirty="0"/>
          </a:p>
          <a:p>
            <a:pPr lvl="1"/>
            <a:r>
              <a:rPr lang="en-US" dirty="0"/>
              <a:t>Riehl (1950): </a:t>
            </a:r>
            <a:r>
              <a:rPr lang="en-US" i="1" dirty="0"/>
              <a:t>A model for hurricane formation</a:t>
            </a:r>
          </a:p>
          <a:p>
            <a:pPr lvl="1"/>
            <a:endParaRPr lang="en-US" i="1" dirty="0"/>
          </a:p>
          <a:p>
            <a:pPr lvl="1"/>
            <a:r>
              <a:rPr lang="en-US" dirty="0"/>
              <a:t>Kleinschmidt (1951): </a:t>
            </a:r>
            <a:r>
              <a:rPr lang="en-US" i="1" dirty="0"/>
              <a:t>Principles of the theory of tropical cyclones 	(in German)</a:t>
            </a:r>
          </a:p>
          <a:p>
            <a:pPr lvl="1"/>
            <a:endParaRPr lang="en-US" i="1" dirty="0"/>
          </a:p>
          <a:p>
            <a:pPr lvl="1"/>
            <a:r>
              <a:rPr lang="en-US" dirty="0"/>
              <a:t>Ooyama (1969): </a:t>
            </a:r>
            <a:r>
              <a:rPr lang="en-US" i="1" dirty="0"/>
              <a:t>Numerical simulation of the life cycle of tropical 	cyclones </a:t>
            </a:r>
            <a:r>
              <a:rPr lang="en-US" dirty="0"/>
              <a:t>(Note:  A foot in both camps)</a:t>
            </a:r>
          </a:p>
          <a:p>
            <a:pPr lvl="1"/>
            <a:endParaRPr lang="en-US" i="1" dirty="0"/>
          </a:p>
          <a:p>
            <a:pPr lvl="1"/>
            <a:r>
              <a:rPr lang="en-US" dirty="0"/>
              <a:t>Rosenthal (1971): </a:t>
            </a:r>
            <a:r>
              <a:rPr lang="en-US" i="1" dirty="0"/>
              <a:t>The response of a tropical cyclone model to 	variations in boundary layer parameters, initial conditions, 	lateral boundary conditions, and domain size</a:t>
            </a:r>
          </a:p>
          <a:p>
            <a:pPr marL="342900" lvl="1" indent="0">
              <a:buNone/>
            </a:pPr>
            <a:endParaRPr lang="en-US" i="1" dirty="0"/>
          </a:p>
          <a:p>
            <a:pPr lvl="1"/>
            <a:r>
              <a:rPr lang="en-US" dirty="0"/>
              <a:t>Gray (1975):  </a:t>
            </a:r>
            <a:r>
              <a:rPr lang="en-US" i="1" dirty="0"/>
              <a:t>Tropical Cyclone Genesis. (First to note role of 	cloud-radiation interactions)</a:t>
            </a:r>
          </a:p>
        </p:txBody>
      </p:sp>
      <p:sp>
        <p:nvSpPr>
          <p:cNvPr id="2" name="TextBox 1"/>
          <p:cNvSpPr txBox="1"/>
          <p:nvPr/>
        </p:nvSpPr>
        <p:spPr>
          <a:xfrm>
            <a:off x="376928" y="4341655"/>
            <a:ext cx="8201680" cy="2246769"/>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Example:</a:t>
            </a:r>
          </a:p>
          <a:p>
            <a:endParaRPr lang="en-US" sz="2000" dirty="0">
              <a:solidFill>
                <a:srgbClr val="0000FF"/>
              </a:solidFill>
              <a:latin typeface="Arial" panose="020B0604020202020204" pitchFamily="34" charset="0"/>
              <a:cs typeface="Arial" panose="020B0604020202020204" pitchFamily="34" charset="0"/>
            </a:endParaRPr>
          </a:p>
          <a:p>
            <a:r>
              <a:rPr lang="en-US" sz="2000" i="1" dirty="0">
                <a:solidFill>
                  <a:srgbClr val="0000FF"/>
                </a:solidFill>
                <a:latin typeface="Arial" panose="020B0604020202020204" pitchFamily="34" charset="0"/>
                <a:cs typeface="Arial" panose="020B0604020202020204" pitchFamily="34" charset="0"/>
              </a:rPr>
              <a:t>The heat removed from the sea by the storm is the basic energy</a:t>
            </a:r>
          </a:p>
          <a:p>
            <a:r>
              <a:rPr lang="en-US" sz="2000" i="1" dirty="0">
                <a:solidFill>
                  <a:srgbClr val="0000FF"/>
                </a:solidFill>
                <a:latin typeface="Arial" panose="020B0604020202020204" pitchFamily="34" charset="0"/>
                <a:cs typeface="Arial" panose="020B0604020202020204" pitchFamily="34" charset="0"/>
              </a:rPr>
              <a:t>source of typhoon. In comparison to it, the latent heat of the water vapor, which the air carries with it from the outside, plays no more than a secondary role.  </a:t>
            </a:r>
          </a:p>
          <a:p>
            <a:r>
              <a:rPr lang="en-US" sz="2000" i="1" dirty="0">
                <a:solidFill>
                  <a:srgbClr val="0000FF"/>
                </a:solidFill>
                <a:latin typeface="Arial" panose="020B0604020202020204" pitchFamily="34" charset="0"/>
                <a:cs typeface="Arial" panose="020B0604020202020204" pitchFamily="34" charset="0"/>
              </a:rPr>
              <a:t>				- </a:t>
            </a:r>
            <a:r>
              <a:rPr lang="en-US" sz="2000" dirty="0">
                <a:solidFill>
                  <a:srgbClr val="0000FF"/>
                </a:solidFill>
                <a:latin typeface="Arial" panose="020B0604020202020204" pitchFamily="34" charset="0"/>
                <a:cs typeface="Arial" panose="020B0604020202020204" pitchFamily="34" charset="0"/>
              </a:rPr>
              <a:t>Ernst Kleinschmidt, 1951</a:t>
            </a:r>
          </a:p>
        </p:txBody>
      </p:sp>
    </p:spTree>
    <p:extLst>
      <p:ext uri="{BB962C8B-B14F-4D97-AF65-F5344CB8AC3E}">
        <p14:creationId xmlns:p14="http://schemas.microsoft.com/office/powerpoint/2010/main" val="82284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78F9D-4B20-718D-B366-C256C4670808}"/>
              </a:ext>
            </a:extLst>
          </p:cNvPr>
          <p:cNvSpPr>
            <a:spLocks noGrp="1"/>
          </p:cNvSpPr>
          <p:nvPr>
            <p:ph type="title"/>
          </p:nvPr>
        </p:nvSpPr>
        <p:spPr/>
        <p:txBody>
          <a:bodyPr/>
          <a:lstStyle/>
          <a:p>
            <a:pPr algn="ctr"/>
            <a:r>
              <a:rPr lang="en-US" dirty="0"/>
              <a:t>Program</a:t>
            </a:r>
          </a:p>
        </p:txBody>
      </p:sp>
      <p:sp>
        <p:nvSpPr>
          <p:cNvPr id="3" name="Content Placeholder 2">
            <a:extLst>
              <a:ext uri="{FF2B5EF4-FFF2-40B4-BE49-F238E27FC236}">
                <a16:creationId xmlns:a16="http://schemas.microsoft.com/office/drawing/2014/main" id="{9975E8D2-FCEC-1D46-8D09-2BFEF4567C81}"/>
              </a:ext>
            </a:extLst>
          </p:cNvPr>
          <p:cNvSpPr>
            <a:spLocks noGrp="1"/>
          </p:cNvSpPr>
          <p:nvPr>
            <p:ph idx="1"/>
          </p:nvPr>
        </p:nvSpPr>
        <p:spPr/>
        <p:txBody>
          <a:bodyPr>
            <a:normAutofit/>
          </a:bodyPr>
          <a:lstStyle/>
          <a:p>
            <a:pPr>
              <a:spcBef>
                <a:spcPts val="3000"/>
              </a:spcBef>
            </a:pPr>
            <a:r>
              <a:rPr lang="en-US" dirty="0"/>
              <a:t> </a:t>
            </a:r>
            <a:r>
              <a:rPr lang="en-US" dirty="0">
                <a:solidFill>
                  <a:schemeClr val="bg1">
                    <a:lumMod val="65000"/>
                  </a:schemeClr>
                </a:solidFill>
              </a:rPr>
              <a:t>What distinguishes tropical cyclones from 	other 	forms of convection</a:t>
            </a:r>
          </a:p>
          <a:p>
            <a:pPr>
              <a:spcBef>
                <a:spcPts val="3000"/>
              </a:spcBef>
            </a:pPr>
            <a:r>
              <a:rPr lang="en-US" dirty="0">
                <a:solidFill>
                  <a:schemeClr val="bg1">
                    <a:lumMod val="65000"/>
                  </a:schemeClr>
                </a:solidFill>
              </a:rPr>
              <a:t> What we know about tropical cyclone intensity 	and rainfall</a:t>
            </a:r>
          </a:p>
          <a:p>
            <a:pPr>
              <a:spcBef>
                <a:spcPts val="3000"/>
              </a:spcBef>
            </a:pPr>
            <a:r>
              <a:rPr lang="en-US" dirty="0">
                <a:solidFill>
                  <a:schemeClr val="bg1">
                    <a:lumMod val="65000"/>
                  </a:schemeClr>
                </a:solidFill>
              </a:rPr>
              <a:t> History of genesis research</a:t>
            </a:r>
          </a:p>
          <a:p>
            <a:pPr>
              <a:spcBef>
                <a:spcPts val="3000"/>
              </a:spcBef>
            </a:pPr>
            <a:r>
              <a:rPr lang="en-US" dirty="0"/>
              <a:t> The genesis enigma</a:t>
            </a:r>
          </a:p>
        </p:txBody>
      </p:sp>
    </p:spTree>
    <p:extLst>
      <p:ext uri="{BB962C8B-B14F-4D97-AF65-F5344CB8AC3E}">
        <p14:creationId xmlns:p14="http://schemas.microsoft.com/office/powerpoint/2010/main" val="11646677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3000" r="-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C0913-BEBF-40E6-B5A4-403D26B848BE}"/>
              </a:ext>
            </a:extLst>
          </p:cNvPr>
          <p:cNvSpPr>
            <a:spLocks noGrp="1"/>
          </p:cNvSpPr>
          <p:nvPr>
            <p:ph type="title"/>
          </p:nvPr>
        </p:nvSpPr>
        <p:spPr>
          <a:xfrm>
            <a:off x="628650" y="1213741"/>
            <a:ext cx="7886700" cy="1325563"/>
          </a:xfrm>
        </p:spPr>
        <p:txBody>
          <a:bodyPr>
            <a:normAutofit/>
          </a:bodyPr>
          <a:lstStyle/>
          <a:p>
            <a:pPr algn="ctr"/>
            <a:r>
              <a:rPr lang="en-US" dirty="0"/>
              <a:t>The Local View</a:t>
            </a:r>
          </a:p>
        </p:txBody>
      </p:sp>
    </p:spTree>
    <p:extLst>
      <p:ext uri="{BB962C8B-B14F-4D97-AF65-F5344CB8AC3E}">
        <p14:creationId xmlns:p14="http://schemas.microsoft.com/office/powerpoint/2010/main" val="20733817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029E9-225C-1DAC-F1A8-28DE524056BD}"/>
              </a:ext>
            </a:extLst>
          </p:cNvPr>
          <p:cNvSpPr>
            <a:spLocks noGrp="1"/>
          </p:cNvSpPr>
          <p:nvPr>
            <p:ph type="title"/>
          </p:nvPr>
        </p:nvSpPr>
        <p:spPr/>
        <p:txBody>
          <a:bodyPr>
            <a:normAutofit/>
          </a:bodyPr>
          <a:lstStyle/>
          <a:p>
            <a:pPr algn="ctr"/>
            <a:r>
              <a:rPr lang="en-US" sz="3200" dirty="0"/>
              <a:t>Case Study: Hurricane Ivan, 2004</a:t>
            </a:r>
          </a:p>
        </p:txBody>
      </p:sp>
      <p:pic>
        <p:nvPicPr>
          <p:cNvPr id="4" name="Picture 3">
            <a:extLst>
              <a:ext uri="{FF2B5EF4-FFF2-40B4-BE49-F238E27FC236}">
                <a16:creationId xmlns:a16="http://schemas.microsoft.com/office/drawing/2014/main" id="{B0C80EC5-072E-68EE-9149-C7C9067792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1563329"/>
            <a:ext cx="7954749" cy="4973309"/>
          </a:xfrm>
          <a:prstGeom prst="rect">
            <a:avLst/>
          </a:prstGeom>
        </p:spPr>
      </p:pic>
    </p:spTree>
    <p:extLst>
      <p:ext uri="{BB962C8B-B14F-4D97-AF65-F5344CB8AC3E}">
        <p14:creationId xmlns:p14="http://schemas.microsoft.com/office/powerpoint/2010/main" val="11689736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B52307-6DCD-A9C8-CE2E-AD0239BFD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145"/>
            <a:ext cx="9144000" cy="6757710"/>
          </a:xfrm>
          <a:prstGeom prst="rect">
            <a:avLst/>
          </a:prstGeom>
        </p:spPr>
      </p:pic>
    </p:spTree>
    <p:extLst>
      <p:ext uri="{BB962C8B-B14F-4D97-AF65-F5344CB8AC3E}">
        <p14:creationId xmlns:p14="http://schemas.microsoft.com/office/powerpoint/2010/main" val="1231890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4713CA-E7B1-5197-F9F7-A7D164FF40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1112"/>
            <a:ext cx="9144000" cy="6495775"/>
          </a:xfrm>
          <a:prstGeom prst="rect">
            <a:avLst/>
          </a:prstGeom>
        </p:spPr>
      </p:pic>
    </p:spTree>
    <p:extLst>
      <p:ext uri="{BB962C8B-B14F-4D97-AF65-F5344CB8AC3E}">
        <p14:creationId xmlns:p14="http://schemas.microsoft.com/office/powerpoint/2010/main" val="788854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B2839-5099-D2E0-E505-B9744D30CEB3}"/>
              </a:ext>
            </a:extLst>
          </p:cNvPr>
          <p:cNvSpPr>
            <a:spLocks noGrp="1"/>
          </p:cNvSpPr>
          <p:nvPr>
            <p:ph type="title"/>
          </p:nvPr>
        </p:nvSpPr>
        <p:spPr/>
        <p:txBody>
          <a:bodyPr/>
          <a:lstStyle/>
          <a:p>
            <a:pPr algn="ctr"/>
            <a:r>
              <a:rPr lang="en-US" dirty="0"/>
              <a:t>Tropical Experiment in Mexico (TEXMEX)</a:t>
            </a:r>
          </a:p>
        </p:txBody>
      </p:sp>
      <p:sp>
        <p:nvSpPr>
          <p:cNvPr id="3" name="TextBox 2">
            <a:extLst>
              <a:ext uri="{FF2B5EF4-FFF2-40B4-BE49-F238E27FC236}">
                <a16:creationId xmlns:a16="http://schemas.microsoft.com/office/drawing/2014/main" id="{873A0CE7-D56E-4B9F-8B29-4636C99FC4FF}"/>
              </a:ext>
            </a:extLst>
          </p:cNvPr>
          <p:cNvSpPr txBox="1"/>
          <p:nvPr/>
        </p:nvSpPr>
        <p:spPr>
          <a:xfrm>
            <a:off x="695325" y="1803112"/>
            <a:ext cx="76581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Summer of 1991</a:t>
            </a:r>
          </a:p>
        </p:txBody>
      </p:sp>
      <p:pic>
        <p:nvPicPr>
          <p:cNvPr id="4" name="Picture 3">
            <a:extLst>
              <a:ext uri="{FF2B5EF4-FFF2-40B4-BE49-F238E27FC236}">
                <a16:creationId xmlns:a16="http://schemas.microsoft.com/office/drawing/2014/main" id="{DA22F0F5-8B29-2921-DA50-AD08CB980013}"/>
              </a:ext>
            </a:extLst>
          </p:cNvPr>
          <p:cNvPicPr>
            <a:picLocks noChangeAspect="1"/>
          </p:cNvPicPr>
          <p:nvPr/>
        </p:nvPicPr>
        <p:blipFill>
          <a:blip r:embed="rId2"/>
          <a:stretch>
            <a:fillRect/>
          </a:stretch>
        </p:blipFill>
        <p:spPr>
          <a:xfrm>
            <a:off x="876300" y="2397412"/>
            <a:ext cx="7143750" cy="3505200"/>
          </a:xfrm>
          <a:prstGeom prst="rect">
            <a:avLst/>
          </a:prstGeom>
        </p:spPr>
      </p:pic>
    </p:spTree>
    <p:extLst>
      <p:ext uri="{BB962C8B-B14F-4D97-AF65-F5344CB8AC3E}">
        <p14:creationId xmlns:p14="http://schemas.microsoft.com/office/powerpoint/2010/main" val="36659793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FF3692-13CC-1ECB-025F-EA0AC8538850}"/>
              </a:ext>
            </a:extLst>
          </p:cNvPr>
          <p:cNvPicPr>
            <a:picLocks noChangeAspect="1"/>
          </p:cNvPicPr>
          <p:nvPr/>
        </p:nvPicPr>
        <p:blipFill>
          <a:blip r:embed="rId2"/>
          <a:stretch>
            <a:fillRect/>
          </a:stretch>
        </p:blipFill>
        <p:spPr>
          <a:xfrm>
            <a:off x="685800" y="133350"/>
            <a:ext cx="4543425" cy="3028950"/>
          </a:xfrm>
          <a:prstGeom prst="rect">
            <a:avLst/>
          </a:prstGeom>
        </p:spPr>
      </p:pic>
      <p:pic>
        <p:nvPicPr>
          <p:cNvPr id="4" name="Picture 3">
            <a:extLst>
              <a:ext uri="{FF2B5EF4-FFF2-40B4-BE49-F238E27FC236}">
                <a16:creationId xmlns:a16="http://schemas.microsoft.com/office/drawing/2014/main" id="{B98B55CE-B89F-7D35-1B7B-0F1291EC7438}"/>
              </a:ext>
            </a:extLst>
          </p:cNvPr>
          <p:cNvPicPr>
            <a:picLocks noChangeAspect="1"/>
          </p:cNvPicPr>
          <p:nvPr/>
        </p:nvPicPr>
        <p:blipFill>
          <a:blip r:embed="rId3"/>
          <a:stretch>
            <a:fillRect/>
          </a:stretch>
        </p:blipFill>
        <p:spPr>
          <a:xfrm>
            <a:off x="3971925" y="3295650"/>
            <a:ext cx="4572000" cy="3429000"/>
          </a:xfrm>
          <a:prstGeom prst="rect">
            <a:avLst/>
          </a:prstGeom>
        </p:spPr>
      </p:pic>
      <p:sp>
        <p:nvSpPr>
          <p:cNvPr id="5" name="TextBox 4">
            <a:extLst>
              <a:ext uri="{FF2B5EF4-FFF2-40B4-BE49-F238E27FC236}">
                <a16:creationId xmlns:a16="http://schemas.microsoft.com/office/drawing/2014/main" id="{E45FA6DC-1EE9-ECDB-1EE0-001ABB44711A}"/>
              </a:ext>
            </a:extLst>
          </p:cNvPr>
          <p:cNvSpPr txBox="1"/>
          <p:nvPr/>
        </p:nvSpPr>
        <p:spPr>
          <a:xfrm>
            <a:off x="5457825" y="1076325"/>
            <a:ext cx="28479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NSF/NCAR Lockheed Electra</a:t>
            </a:r>
          </a:p>
        </p:txBody>
      </p:sp>
      <p:sp>
        <p:nvSpPr>
          <p:cNvPr id="6" name="TextBox 5">
            <a:extLst>
              <a:ext uri="{FF2B5EF4-FFF2-40B4-BE49-F238E27FC236}">
                <a16:creationId xmlns:a16="http://schemas.microsoft.com/office/drawing/2014/main" id="{B67A7CB1-8454-B505-2274-9BC12F5BC061}"/>
              </a:ext>
            </a:extLst>
          </p:cNvPr>
          <p:cNvSpPr txBox="1"/>
          <p:nvPr/>
        </p:nvSpPr>
        <p:spPr>
          <a:xfrm>
            <a:off x="847725" y="4800600"/>
            <a:ext cx="291465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NOAA Lockheed P3 Orion</a:t>
            </a:r>
          </a:p>
        </p:txBody>
      </p:sp>
    </p:spTree>
    <p:extLst>
      <p:ext uri="{BB962C8B-B14F-4D97-AF65-F5344CB8AC3E}">
        <p14:creationId xmlns:p14="http://schemas.microsoft.com/office/powerpoint/2010/main" val="26463014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53A652-D263-058C-2B50-E2C809CF29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264" y="1600196"/>
            <a:ext cx="7839472" cy="5120650"/>
          </a:xfrm>
          <a:prstGeom prst="rect">
            <a:avLst/>
          </a:prstGeom>
        </p:spPr>
      </p:pic>
      <p:sp>
        <p:nvSpPr>
          <p:cNvPr id="4" name="TextBox 3">
            <a:extLst>
              <a:ext uri="{FF2B5EF4-FFF2-40B4-BE49-F238E27FC236}">
                <a16:creationId xmlns:a16="http://schemas.microsoft.com/office/drawing/2014/main" id="{D82B827D-C617-89C3-48C4-6048D8C851DA}"/>
              </a:ext>
            </a:extLst>
          </p:cNvPr>
          <p:cNvSpPr txBox="1"/>
          <p:nvPr/>
        </p:nvSpPr>
        <p:spPr>
          <a:xfrm>
            <a:off x="1089329" y="278296"/>
            <a:ext cx="7005099" cy="954107"/>
          </a:xfrm>
          <a:prstGeom prst="rect">
            <a:avLst/>
          </a:prstGeom>
          <a:noFill/>
        </p:spPr>
        <p:txBody>
          <a:bodyPr wrap="square" rtlCol="0">
            <a:spAutoFit/>
          </a:bodyPr>
          <a:lstStyle/>
          <a:p>
            <a:pPr algn="ctr"/>
            <a:r>
              <a:rPr lang="en-US" sz="2800" dirty="0"/>
              <a:t>Genesis of Eastern North Pacific Hurricane Guillermo, August, 1991</a:t>
            </a:r>
          </a:p>
        </p:txBody>
      </p:sp>
      <p:sp>
        <p:nvSpPr>
          <p:cNvPr id="5" name="Oval 4">
            <a:extLst>
              <a:ext uri="{FF2B5EF4-FFF2-40B4-BE49-F238E27FC236}">
                <a16:creationId xmlns:a16="http://schemas.microsoft.com/office/drawing/2014/main" id="{E522D10D-0665-94AF-7307-09E096E0DB8E}"/>
              </a:ext>
            </a:extLst>
          </p:cNvPr>
          <p:cNvSpPr/>
          <p:nvPr/>
        </p:nvSpPr>
        <p:spPr>
          <a:xfrm>
            <a:off x="7164124" y="3315694"/>
            <a:ext cx="103367" cy="1133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30D6AE1-56F1-5DCE-CEF9-414F1D91E18E}"/>
              </a:ext>
            </a:extLst>
          </p:cNvPr>
          <p:cNvSpPr txBox="1"/>
          <p:nvPr/>
        </p:nvSpPr>
        <p:spPr>
          <a:xfrm>
            <a:off x="6376947" y="3245752"/>
            <a:ext cx="1327868" cy="307777"/>
          </a:xfrm>
          <a:prstGeom prst="rect">
            <a:avLst/>
          </a:prstGeom>
          <a:noFill/>
        </p:spPr>
        <p:txBody>
          <a:bodyPr wrap="square" rtlCol="0">
            <a:spAutoFit/>
          </a:bodyPr>
          <a:lstStyle/>
          <a:p>
            <a:r>
              <a:rPr lang="en-US" sz="1400" b="1" dirty="0"/>
              <a:t>Acapulco</a:t>
            </a:r>
          </a:p>
        </p:txBody>
      </p:sp>
    </p:spTree>
    <p:extLst>
      <p:ext uri="{BB962C8B-B14F-4D97-AF65-F5344CB8AC3E}">
        <p14:creationId xmlns:p14="http://schemas.microsoft.com/office/powerpoint/2010/main" val="28752461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guiller3"/>
          <p:cNvPicPr>
            <a:picLocks noGrp="1" noChangeAspect="1" noChangeArrowheads="1"/>
          </p:cNvPicPr>
          <p:nvPr>
            <p:ph idx="4294967295"/>
          </p:nvPr>
        </p:nvPicPr>
        <p:blipFill>
          <a:blip r:embed="rId3" cstate="print"/>
          <a:srcRect/>
          <a:stretch>
            <a:fillRect/>
          </a:stretch>
        </p:blipFill>
        <p:spPr>
          <a:xfrm>
            <a:off x="1676400" y="152400"/>
            <a:ext cx="5846763" cy="6705600"/>
          </a:xfrm>
          <a:noFill/>
        </p:spPr>
      </p:pic>
      <p:sp>
        <p:nvSpPr>
          <p:cNvPr id="3" name="TextBox 2">
            <a:extLst>
              <a:ext uri="{FF2B5EF4-FFF2-40B4-BE49-F238E27FC236}">
                <a16:creationId xmlns:a16="http://schemas.microsoft.com/office/drawing/2014/main" id="{03824AE7-7095-C7E1-90FC-CB92A9733E0B}"/>
              </a:ext>
            </a:extLst>
          </p:cNvPr>
          <p:cNvSpPr txBox="1"/>
          <p:nvPr/>
        </p:nvSpPr>
        <p:spPr>
          <a:xfrm>
            <a:off x="113016" y="6102849"/>
            <a:ext cx="251716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Analysis by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Marja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Bister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And K. Emanuel</a:t>
            </a:r>
          </a:p>
        </p:txBody>
      </p:sp>
      <p:sp>
        <p:nvSpPr>
          <p:cNvPr id="4" name="TextBox 3">
            <a:extLst>
              <a:ext uri="{FF2B5EF4-FFF2-40B4-BE49-F238E27FC236}">
                <a16:creationId xmlns:a16="http://schemas.microsoft.com/office/drawing/2014/main" id="{4ED2034A-E7B8-CB5C-57B9-F89C930DDC7C}"/>
              </a:ext>
            </a:extLst>
          </p:cNvPr>
          <p:cNvSpPr txBox="1"/>
          <p:nvPr/>
        </p:nvSpPr>
        <p:spPr>
          <a:xfrm>
            <a:off x="74957" y="1334217"/>
            <a:ext cx="2049739" cy="203132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Flight level winds at 975 hPa and temperature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(blue in tenths + 20)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August 4 1991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08-10 UTC</a:t>
            </a:r>
          </a:p>
        </p:txBody>
      </p:sp>
      <p:sp>
        <p:nvSpPr>
          <p:cNvPr id="2" name="Rectangle 1">
            <a:extLst>
              <a:ext uri="{FF2B5EF4-FFF2-40B4-BE49-F238E27FC236}">
                <a16:creationId xmlns:a16="http://schemas.microsoft.com/office/drawing/2014/main" id="{EFAA8967-D67B-69E2-055B-CB4246A41271}"/>
              </a:ext>
            </a:extLst>
          </p:cNvPr>
          <p:cNvSpPr/>
          <p:nvPr/>
        </p:nvSpPr>
        <p:spPr>
          <a:xfrm>
            <a:off x="2250219" y="152400"/>
            <a:ext cx="5272944" cy="56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D32F2630-617D-6AF3-C3ED-2EC4342BDA90}"/>
              </a:ext>
            </a:extLst>
          </p:cNvPr>
          <p:cNvSpPr/>
          <p:nvPr/>
        </p:nvSpPr>
        <p:spPr>
          <a:xfrm>
            <a:off x="2814762" y="6273579"/>
            <a:ext cx="3228229" cy="584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95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78F9D-4B20-718D-B366-C256C4670808}"/>
              </a:ext>
            </a:extLst>
          </p:cNvPr>
          <p:cNvSpPr>
            <a:spLocks noGrp="1"/>
          </p:cNvSpPr>
          <p:nvPr>
            <p:ph type="title"/>
          </p:nvPr>
        </p:nvSpPr>
        <p:spPr/>
        <p:txBody>
          <a:bodyPr/>
          <a:lstStyle/>
          <a:p>
            <a:pPr algn="ctr"/>
            <a:r>
              <a:rPr lang="en-US" dirty="0"/>
              <a:t>Program</a:t>
            </a:r>
          </a:p>
        </p:txBody>
      </p:sp>
      <p:sp>
        <p:nvSpPr>
          <p:cNvPr id="3" name="Content Placeholder 2">
            <a:extLst>
              <a:ext uri="{FF2B5EF4-FFF2-40B4-BE49-F238E27FC236}">
                <a16:creationId xmlns:a16="http://schemas.microsoft.com/office/drawing/2014/main" id="{9975E8D2-FCEC-1D46-8D09-2BFEF4567C81}"/>
              </a:ext>
            </a:extLst>
          </p:cNvPr>
          <p:cNvSpPr>
            <a:spLocks noGrp="1"/>
          </p:cNvSpPr>
          <p:nvPr>
            <p:ph idx="1"/>
          </p:nvPr>
        </p:nvSpPr>
        <p:spPr/>
        <p:txBody>
          <a:bodyPr>
            <a:normAutofit/>
          </a:bodyPr>
          <a:lstStyle/>
          <a:p>
            <a:pPr>
              <a:spcBef>
                <a:spcPts val="3000"/>
              </a:spcBef>
            </a:pPr>
            <a:r>
              <a:rPr lang="en-US" dirty="0"/>
              <a:t> What distinguishes tropical cyclones from 	other 	forms of convection</a:t>
            </a:r>
          </a:p>
        </p:txBody>
      </p:sp>
    </p:spTree>
    <p:extLst>
      <p:ext uri="{BB962C8B-B14F-4D97-AF65-F5344CB8AC3E}">
        <p14:creationId xmlns:p14="http://schemas.microsoft.com/office/powerpoint/2010/main" val="15837389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1CD225-FFD3-7A8E-F8CB-D2219FD1E8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240" y="1727329"/>
            <a:ext cx="7149085" cy="4477026"/>
          </a:xfrm>
          <a:prstGeom prst="rect">
            <a:avLst/>
          </a:prstGeom>
        </p:spPr>
      </p:pic>
      <p:sp>
        <p:nvSpPr>
          <p:cNvPr id="7" name="TextBox 6">
            <a:extLst>
              <a:ext uri="{FF2B5EF4-FFF2-40B4-BE49-F238E27FC236}">
                <a16:creationId xmlns:a16="http://schemas.microsoft.com/office/drawing/2014/main" id="{B58CCFBA-A67A-938B-2D5D-8375AA800B6D}"/>
              </a:ext>
            </a:extLst>
          </p:cNvPr>
          <p:cNvSpPr txBox="1"/>
          <p:nvPr/>
        </p:nvSpPr>
        <p:spPr>
          <a:xfrm>
            <a:off x="1238864" y="414390"/>
            <a:ext cx="6860949" cy="646331"/>
          </a:xfrm>
          <a:prstGeom prst="rect">
            <a:avLst/>
          </a:prstGeom>
          <a:noFill/>
        </p:spPr>
        <p:txBody>
          <a:bodyPr wrap="square">
            <a:spAutoFit/>
          </a:bodyPr>
          <a:lstStyle/>
          <a:p>
            <a:pPr algn="ctr"/>
            <a:r>
              <a:rPr lang="en-US" dirty="0"/>
              <a:t> Configuration of a “showerhead” inserted into the center of the nonhydrostatic, axisymmetric model of Rotunno and Emanuel (1987)</a:t>
            </a:r>
          </a:p>
        </p:txBody>
      </p:sp>
    </p:spTree>
    <p:extLst>
      <p:ext uri="{BB962C8B-B14F-4D97-AF65-F5344CB8AC3E}">
        <p14:creationId xmlns:p14="http://schemas.microsoft.com/office/powerpoint/2010/main" val="511665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D8CEA9-4ED9-9797-DD36-84A36338E3F0}"/>
              </a:ext>
            </a:extLst>
          </p:cNvPr>
          <p:cNvPicPr>
            <a:picLocks noChangeAspect="1"/>
          </p:cNvPicPr>
          <p:nvPr/>
        </p:nvPicPr>
        <p:blipFill>
          <a:blip r:embed="rId2"/>
          <a:stretch>
            <a:fillRect/>
          </a:stretch>
        </p:blipFill>
        <p:spPr>
          <a:xfrm>
            <a:off x="1120416" y="1467680"/>
            <a:ext cx="6903168" cy="4649951"/>
          </a:xfrm>
          <a:prstGeom prst="rect">
            <a:avLst/>
          </a:prstGeom>
        </p:spPr>
      </p:pic>
      <p:sp>
        <p:nvSpPr>
          <p:cNvPr id="4" name="TextBox 3">
            <a:extLst>
              <a:ext uri="{FF2B5EF4-FFF2-40B4-BE49-F238E27FC236}">
                <a16:creationId xmlns:a16="http://schemas.microsoft.com/office/drawing/2014/main" id="{887FBEF5-82CA-4364-38E9-771534BC1AA3}"/>
              </a:ext>
            </a:extLst>
          </p:cNvPr>
          <p:cNvSpPr txBox="1"/>
          <p:nvPr/>
        </p:nvSpPr>
        <p:spPr>
          <a:xfrm>
            <a:off x="702024" y="299759"/>
            <a:ext cx="7787148" cy="923330"/>
          </a:xfrm>
          <a:prstGeom prst="rect">
            <a:avLst/>
          </a:prstGeom>
          <a:noFill/>
        </p:spPr>
        <p:txBody>
          <a:bodyPr wrap="square">
            <a:spAutoFit/>
          </a:bodyPr>
          <a:lstStyle/>
          <a:p>
            <a:r>
              <a:rPr lang="en-US" dirty="0"/>
              <a:t> Cross-section of azimuthal wind speed (m s</a:t>
            </a:r>
            <a:r>
              <a:rPr lang="en-US" baseline="30000" dirty="0"/>
              <a:t>-1</a:t>
            </a:r>
            <a:r>
              <a:rPr lang="en-US" dirty="0"/>
              <a:t>) at about the time that a warm core vortex appears within the broader cold-core mesocyclone in a simulation using the non-hydrostatic, axisymmetric model of Rotunno and Emanuel (1987). </a:t>
            </a:r>
          </a:p>
        </p:txBody>
      </p:sp>
    </p:spTree>
    <p:extLst>
      <p:ext uri="{BB962C8B-B14F-4D97-AF65-F5344CB8AC3E}">
        <p14:creationId xmlns:p14="http://schemas.microsoft.com/office/powerpoint/2010/main" val="5295419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78F9D-4B20-718D-B366-C256C4670808}"/>
              </a:ext>
            </a:extLst>
          </p:cNvPr>
          <p:cNvSpPr>
            <a:spLocks noGrp="1"/>
          </p:cNvSpPr>
          <p:nvPr>
            <p:ph type="title"/>
          </p:nvPr>
        </p:nvSpPr>
        <p:spPr>
          <a:xfrm>
            <a:off x="628650" y="1982912"/>
            <a:ext cx="7886700" cy="1325563"/>
          </a:xfrm>
        </p:spPr>
        <p:txBody>
          <a:bodyPr/>
          <a:lstStyle/>
          <a:p>
            <a:pPr algn="ctr"/>
            <a:r>
              <a:rPr lang="en-US" dirty="0"/>
              <a:t>The Thermodynamic Inhibition to Genesis</a:t>
            </a:r>
          </a:p>
        </p:txBody>
      </p:sp>
    </p:spTree>
    <p:extLst>
      <p:ext uri="{BB962C8B-B14F-4D97-AF65-F5344CB8AC3E}">
        <p14:creationId xmlns:p14="http://schemas.microsoft.com/office/powerpoint/2010/main" val="17360681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a:bodyPr>
          <a:lstStyle/>
          <a:p>
            <a:pPr eaLnBrk="1" hangingPunct="1"/>
            <a:r>
              <a:rPr lang="en-US" sz="3600" dirty="0">
                <a:solidFill>
                  <a:srgbClr val="002060"/>
                </a:solidFill>
                <a:effectLst>
                  <a:outerShdw blurRad="38100" dist="38100" dir="2700000" algn="tl">
                    <a:srgbClr val="000000">
                      <a:alpha val="43137"/>
                    </a:srgbClr>
                  </a:outerShdw>
                </a:effectLst>
                <a:latin typeface="Arial" pitchFamily="34" charset="0"/>
                <a:cs typeface="Arial" pitchFamily="34" charset="0"/>
              </a:rPr>
              <a:t>“Air-Mass” Showers:</a:t>
            </a:r>
          </a:p>
        </p:txBody>
      </p:sp>
      <p:pic>
        <p:nvPicPr>
          <p:cNvPr id="24579" name="Picture 3" descr="air_mass_storm"/>
          <p:cNvPicPr>
            <a:picLocks noGrp="1" noChangeAspect="1" noChangeArrowheads="1"/>
          </p:cNvPicPr>
          <p:nvPr>
            <p:ph idx="1"/>
          </p:nvPr>
        </p:nvPicPr>
        <p:blipFill>
          <a:blip r:embed="rId3" cstate="print"/>
          <a:srcRect/>
          <a:stretch>
            <a:fillRect/>
          </a:stretch>
        </p:blipFill>
        <p:spPr>
          <a:xfrm>
            <a:off x="304800" y="1905000"/>
            <a:ext cx="8534400" cy="4306888"/>
          </a:xfrm>
          <a:noFill/>
        </p:spPr>
      </p:pic>
      <p:sp>
        <p:nvSpPr>
          <p:cNvPr id="2" name="TextBox 1">
            <a:extLst>
              <a:ext uri="{FF2B5EF4-FFF2-40B4-BE49-F238E27FC236}">
                <a16:creationId xmlns:a16="http://schemas.microsoft.com/office/drawing/2014/main" id="{A8142012-2AC4-720F-2ED2-24B37E1687C8}"/>
              </a:ext>
            </a:extLst>
          </p:cNvPr>
          <p:cNvSpPr txBox="1"/>
          <p:nvPr/>
        </p:nvSpPr>
        <p:spPr>
          <a:xfrm>
            <a:off x="4428877" y="6424654"/>
            <a:ext cx="4257923" cy="369332"/>
          </a:xfrm>
          <a:prstGeom prst="rect">
            <a:avLst/>
          </a:prstGeom>
          <a:noFill/>
        </p:spPr>
        <p:txBody>
          <a:bodyPr wrap="square" rtlCol="0">
            <a:spAutoFit/>
          </a:bodyPr>
          <a:lstStyle/>
          <a:p>
            <a:pPr algn="r"/>
            <a:r>
              <a:rPr lang="en-US" dirty="0"/>
              <a:t>After Byers and Braham, 1948</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3" name="Line 3"/>
          <p:cNvSpPr>
            <a:spLocks noChangeShapeType="1"/>
          </p:cNvSpPr>
          <p:nvPr/>
        </p:nvSpPr>
        <p:spPr bwMode="auto">
          <a:xfrm>
            <a:off x="7391400" y="4876800"/>
            <a:ext cx="0" cy="762000"/>
          </a:xfrm>
          <a:prstGeom prst="line">
            <a:avLst/>
          </a:prstGeom>
          <a:noFill/>
          <a:ln w="38100">
            <a:solidFill>
              <a:srgbClr val="0000FF"/>
            </a:solidFill>
            <a:round/>
            <a:headEnd/>
            <a:tailEnd type="triangle" w="med" len="me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04" name="Text Box 4"/>
          <p:cNvSpPr txBox="1">
            <a:spLocks noChangeArrowheads="1"/>
          </p:cNvSpPr>
          <p:nvPr/>
        </p:nvSpPr>
        <p:spPr bwMode="auto">
          <a:xfrm>
            <a:off x="6400800" y="4419600"/>
            <a:ext cx="1981200" cy="336550"/>
          </a:xfrm>
          <a:prstGeom prst="rect">
            <a:avLst/>
          </a:prstGeom>
          <a:noFill/>
          <a:ln w="9525">
            <a:noFill/>
            <a:miter lim="800000"/>
            <a:headEnd/>
            <a:tailEnd/>
          </a:ln>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itchFamily="34" charset="0"/>
                <a:ea typeface="+mn-ea"/>
                <a:cs typeface="+mn-cs"/>
              </a:rPr>
              <a:t>Saturation at SST</a:t>
            </a:r>
          </a:p>
        </p:txBody>
      </p:sp>
      <p:pic>
        <p:nvPicPr>
          <p:cNvPr id="3" name="Picture 2">
            <a:extLst>
              <a:ext uri="{FF2B5EF4-FFF2-40B4-BE49-F238E27FC236}">
                <a16:creationId xmlns:a16="http://schemas.microsoft.com/office/drawing/2014/main" id="{5ECA487D-D70E-9404-CE5A-61A3054143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412" y="1661651"/>
            <a:ext cx="7931648" cy="4641430"/>
          </a:xfrm>
          <a:prstGeom prst="rect">
            <a:avLst/>
          </a:prstGeom>
        </p:spPr>
      </p:pic>
      <p:sp>
        <p:nvSpPr>
          <p:cNvPr id="2" name="TextBox 1">
            <a:extLst>
              <a:ext uri="{FF2B5EF4-FFF2-40B4-BE49-F238E27FC236}">
                <a16:creationId xmlns:a16="http://schemas.microsoft.com/office/drawing/2014/main" id="{43777C8D-10DB-40BA-00DB-B1F48A46ACEF}"/>
              </a:ext>
            </a:extLst>
          </p:cNvPr>
          <p:cNvSpPr txBox="1"/>
          <p:nvPr/>
        </p:nvSpPr>
        <p:spPr>
          <a:xfrm>
            <a:off x="324465" y="230075"/>
            <a:ext cx="8324595"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To overcome thermodynamic inhibition, mesoscale column must come close to saturation. How does that happen?</a:t>
            </a:r>
          </a:p>
        </p:txBody>
      </p:sp>
    </p:spTree>
    <p:extLst>
      <p:ext uri="{BB962C8B-B14F-4D97-AF65-F5344CB8AC3E}">
        <p14:creationId xmlns:p14="http://schemas.microsoft.com/office/powerpoint/2010/main" val="326994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3000" r="-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C0913-BEBF-40E6-B5A4-403D26B848BE}"/>
              </a:ext>
            </a:extLst>
          </p:cNvPr>
          <p:cNvSpPr>
            <a:spLocks noGrp="1"/>
          </p:cNvSpPr>
          <p:nvPr>
            <p:ph type="title"/>
          </p:nvPr>
        </p:nvSpPr>
        <p:spPr>
          <a:xfrm>
            <a:off x="628650" y="1213741"/>
            <a:ext cx="7886700" cy="1325563"/>
          </a:xfrm>
        </p:spPr>
        <p:txBody>
          <a:bodyPr>
            <a:normAutofit/>
          </a:bodyPr>
          <a:lstStyle/>
          <a:p>
            <a:pPr algn="ctr"/>
            <a:r>
              <a:rPr lang="en-US" dirty="0"/>
              <a:t>The Global View</a:t>
            </a:r>
          </a:p>
        </p:txBody>
      </p:sp>
    </p:spTree>
    <p:extLst>
      <p:ext uri="{BB962C8B-B14F-4D97-AF65-F5344CB8AC3E}">
        <p14:creationId xmlns:p14="http://schemas.microsoft.com/office/powerpoint/2010/main" val="25041727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1130E-CFB6-E854-351B-D4E9ADE4584D}"/>
              </a:ext>
            </a:extLst>
          </p:cNvPr>
          <p:cNvSpPr>
            <a:spLocks noGrp="1"/>
          </p:cNvSpPr>
          <p:nvPr>
            <p:ph type="title"/>
          </p:nvPr>
        </p:nvSpPr>
        <p:spPr>
          <a:xfrm>
            <a:off x="628650" y="1653237"/>
            <a:ext cx="7886700" cy="2075924"/>
          </a:xfrm>
        </p:spPr>
        <p:txBody>
          <a:bodyPr>
            <a:normAutofit/>
          </a:bodyPr>
          <a:lstStyle/>
          <a:p>
            <a:pPr algn="ctr"/>
            <a:r>
              <a:rPr lang="en-US" dirty="0"/>
              <a:t>Genesis Indices</a:t>
            </a:r>
            <a:br>
              <a:rPr lang="en-US" dirty="0"/>
            </a:br>
            <a:br>
              <a:rPr lang="en-US" dirty="0"/>
            </a:br>
            <a:r>
              <a:rPr lang="en-US" sz="2800" dirty="0"/>
              <a:t>Pioneered by Bill Gray (1975)</a:t>
            </a:r>
          </a:p>
        </p:txBody>
      </p:sp>
    </p:spTree>
    <p:extLst>
      <p:ext uri="{BB962C8B-B14F-4D97-AF65-F5344CB8AC3E}">
        <p14:creationId xmlns:p14="http://schemas.microsoft.com/office/powerpoint/2010/main" val="6230302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990600"/>
          </a:xfrm>
        </p:spPr>
        <p:txBody>
          <a:bodyPr rtlCol="0">
            <a:normAutofit/>
          </a:bodyPr>
          <a:lstStyle/>
          <a:p>
            <a:pPr fontAlgn="auto">
              <a:spcAft>
                <a:spcPts val="0"/>
              </a:spcAft>
              <a:defRPr/>
            </a:pPr>
            <a:r>
              <a:rPr lang="en-US" dirty="0">
                <a:solidFill>
                  <a:srgbClr val="002060"/>
                </a:solidFill>
                <a:effectLst>
                  <a:outerShdw blurRad="38100" dist="38100" dir="2700000" algn="tl">
                    <a:srgbClr val="000000">
                      <a:alpha val="43137"/>
                    </a:srgbClr>
                  </a:outerShdw>
                </a:effectLst>
              </a:rPr>
              <a:t>A Genesis Potential Index:</a:t>
            </a:r>
          </a:p>
        </p:txBody>
      </p:sp>
      <p:graphicFrame>
        <p:nvGraphicFramePr>
          <p:cNvPr id="5122" name="Object 2"/>
          <p:cNvGraphicFramePr>
            <a:graphicFrameLocks noChangeAspect="1"/>
          </p:cNvGraphicFramePr>
          <p:nvPr>
            <p:extLst>
              <p:ext uri="{D42A27DB-BD31-4B8C-83A1-F6EECF244321}">
                <p14:modId xmlns:p14="http://schemas.microsoft.com/office/powerpoint/2010/main" val="1408779248"/>
              </p:ext>
            </p:extLst>
          </p:nvPr>
        </p:nvGraphicFramePr>
        <p:xfrm>
          <a:off x="660400" y="1371600"/>
          <a:ext cx="7364413" cy="1981200"/>
        </p:xfrm>
        <a:graphic>
          <a:graphicData uri="http://schemas.openxmlformats.org/presentationml/2006/ole">
            <mc:AlternateContent xmlns:mc="http://schemas.openxmlformats.org/markup-compatibility/2006">
              <mc:Choice xmlns:v="urn:schemas-microsoft-com:vml" Requires="v">
                <p:oleObj name="Equation" r:id="rId3" imgW="1841400" imgH="495000" progId="Equation.DSMT4">
                  <p:embed/>
                </p:oleObj>
              </mc:Choice>
              <mc:Fallback>
                <p:oleObj name="Equation" r:id="rId3" imgW="1841400" imgH="495000" progId="Equation.DSMT4">
                  <p:embed/>
                  <p:pic>
                    <p:nvPicPr>
                      <p:cNvPr id="5122" name="Object 2"/>
                      <p:cNvPicPr>
                        <a:picLocks noChangeAspect="1" noChangeArrowheads="1"/>
                      </p:cNvPicPr>
                      <p:nvPr/>
                    </p:nvPicPr>
                    <p:blipFill>
                      <a:blip r:embed="rId4"/>
                      <a:srcRect/>
                      <a:stretch>
                        <a:fillRect/>
                      </a:stretch>
                    </p:blipFill>
                    <p:spPr bwMode="auto">
                      <a:xfrm>
                        <a:off x="660400" y="1371600"/>
                        <a:ext cx="7364413" cy="1981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Content Placeholder 3"/>
          <p:cNvSpPr txBox="1">
            <a:spLocks/>
          </p:cNvSpPr>
          <p:nvPr/>
        </p:nvSpPr>
        <p:spPr>
          <a:xfrm>
            <a:off x="457200" y="3657600"/>
            <a:ext cx="8229600" cy="2895600"/>
          </a:xfrm>
          <a:prstGeom prst="rect">
            <a:avLst/>
          </a:prstGeom>
        </p:spPr>
        <p:txBody>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a:ln>
                  <a:noFill/>
                </a:ln>
                <a:solidFill>
                  <a:srgbClr val="002060"/>
                </a:solidFill>
                <a:effectLst/>
                <a:uLnTx/>
                <a:uFillTx/>
                <a:latin typeface="Calibri"/>
                <a:ea typeface="+mn-ea"/>
                <a:cs typeface="Arial" charset="0"/>
              </a:rPr>
              <a:t>850 hPa absolute vorticity (</a:t>
            </a:r>
            <a:r>
              <a:rPr kumimoji="0" lang="en-US" sz="3200" b="0" i="0" u="none" strike="noStrike" kern="1200" cap="none" spc="0" normalizeH="0" baseline="0" noProof="0" dirty="0">
                <a:ln>
                  <a:noFill/>
                </a:ln>
                <a:solidFill>
                  <a:srgbClr val="002060"/>
                </a:solidFill>
                <a:effectLst/>
                <a:uLnTx/>
                <a:uFillTx/>
                <a:latin typeface="Euclid Symbol" pitchFamily="18" charset="2"/>
                <a:ea typeface="+mn-ea"/>
                <a:cs typeface="Arial" charset="0"/>
              </a:rPr>
              <a:t>h</a:t>
            </a:r>
            <a:r>
              <a:rPr kumimoji="0" lang="en-US" sz="3200" b="0" i="0" u="none" strike="noStrike" kern="1200" cap="none" spc="0" normalizeH="0" baseline="0" noProof="0" dirty="0">
                <a:ln>
                  <a:noFill/>
                </a:ln>
                <a:solidFill>
                  <a:srgbClr val="002060"/>
                </a:solidFill>
                <a:effectLst/>
                <a:uLnTx/>
                <a:uFillTx/>
                <a:latin typeface="Calibri"/>
                <a:ea typeface="+mn-ea"/>
                <a:cs typeface="Arial" charset="0"/>
              </a:rPr>
              <a:t>)</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a:ln>
                  <a:noFill/>
                </a:ln>
                <a:solidFill>
                  <a:srgbClr val="002060"/>
                </a:solidFill>
                <a:effectLst/>
                <a:uLnTx/>
                <a:uFillTx/>
                <a:latin typeface="Calibri"/>
                <a:ea typeface="+mn-ea"/>
                <a:cs typeface="Arial" charset="0"/>
              </a:rPr>
              <a:t>850 – 250 hPa shear  (</a:t>
            </a:r>
            <a:r>
              <a:rPr kumimoji="0" lang="en-US" sz="3200" b="0" i="1" u="none" strike="noStrike" kern="1200" cap="none" spc="0" normalizeH="0" baseline="0" noProof="0" dirty="0">
                <a:ln>
                  <a:noFill/>
                </a:ln>
                <a:solidFill>
                  <a:srgbClr val="002060"/>
                </a:solidFill>
                <a:effectLst/>
                <a:uLnTx/>
                <a:uFillTx/>
                <a:latin typeface="Calibri"/>
                <a:ea typeface="+mn-ea"/>
                <a:cs typeface="Arial" charset="0"/>
              </a:rPr>
              <a:t>S</a:t>
            </a:r>
            <a:r>
              <a:rPr kumimoji="0" lang="en-US" sz="3200" b="0" i="0" u="none" strike="noStrike" kern="1200" cap="none" spc="0" normalizeH="0" baseline="0" noProof="0" dirty="0">
                <a:ln>
                  <a:noFill/>
                </a:ln>
                <a:solidFill>
                  <a:srgbClr val="002060"/>
                </a:solidFill>
                <a:effectLst/>
                <a:uLnTx/>
                <a:uFillTx/>
                <a:latin typeface="Calibri"/>
                <a:ea typeface="+mn-ea"/>
                <a:cs typeface="Arial" charset="0"/>
              </a:rPr>
              <a:t>)</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a:ln>
                  <a:noFill/>
                </a:ln>
                <a:solidFill>
                  <a:srgbClr val="002060"/>
                </a:solidFill>
                <a:effectLst/>
                <a:uLnTx/>
                <a:uFillTx/>
                <a:latin typeface="Calibri"/>
                <a:ea typeface="+mn-ea"/>
                <a:cs typeface="Arial" charset="0"/>
              </a:rPr>
              <a:t>Potential intensity (</a:t>
            </a:r>
            <a:r>
              <a:rPr kumimoji="0" lang="en-US" sz="3200" b="0" i="1" u="none" strike="noStrike" kern="1200" cap="none" spc="0" normalizeH="0" baseline="0" noProof="0" dirty="0">
                <a:ln>
                  <a:noFill/>
                </a:ln>
                <a:solidFill>
                  <a:srgbClr val="002060"/>
                </a:solidFill>
                <a:effectLst/>
                <a:uLnTx/>
                <a:uFillTx/>
                <a:latin typeface="Calibri"/>
                <a:ea typeface="+mn-ea"/>
                <a:cs typeface="Arial" charset="0"/>
              </a:rPr>
              <a:t>PI</a:t>
            </a:r>
            <a:r>
              <a:rPr kumimoji="0" lang="en-US" sz="3200" b="0" i="0" u="none" strike="noStrike" kern="1200" cap="none" spc="0" normalizeH="0" baseline="0" noProof="0" dirty="0">
                <a:ln>
                  <a:noFill/>
                </a:ln>
                <a:solidFill>
                  <a:srgbClr val="002060"/>
                </a:solidFill>
                <a:effectLst/>
                <a:uLnTx/>
                <a:uFillTx/>
                <a:latin typeface="Calibri"/>
                <a:ea typeface="+mn-ea"/>
                <a:cs typeface="Arial" charset="0"/>
              </a:rPr>
              <a:t>)</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a:ln>
                  <a:noFill/>
                </a:ln>
                <a:solidFill>
                  <a:srgbClr val="002060"/>
                </a:solidFill>
                <a:effectLst/>
                <a:uLnTx/>
                <a:uFillTx/>
                <a:latin typeface="Calibri"/>
                <a:ea typeface="+mn-ea"/>
                <a:cs typeface="Arial" charset="0"/>
              </a:rPr>
              <a:t>Non-dimensional </a:t>
            </a:r>
            <a:r>
              <a:rPr kumimoji="0" lang="en-US" sz="3200" b="0" i="0" u="none" strike="noStrike" kern="1200" cap="none" spc="0" normalizeH="0" baseline="0" noProof="0" dirty="0" err="1">
                <a:ln>
                  <a:noFill/>
                </a:ln>
                <a:solidFill>
                  <a:srgbClr val="002060"/>
                </a:solidFill>
                <a:effectLst/>
                <a:uLnTx/>
                <a:uFillTx/>
                <a:latin typeface="Calibri"/>
                <a:ea typeface="+mn-ea"/>
                <a:cs typeface="Arial" charset="0"/>
              </a:rPr>
              <a:t>subsaturation</a:t>
            </a:r>
            <a:r>
              <a:rPr kumimoji="0" lang="en-US" sz="3200" b="0" i="0" u="none" strike="noStrike" kern="1200" cap="none" spc="0" normalizeH="0" baseline="0" noProof="0" dirty="0">
                <a:ln>
                  <a:noFill/>
                </a:ln>
                <a:solidFill>
                  <a:srgbClr val="002060"/>
                </a:solidFill>
                <a:effectLst/>
                <a:uLnTx/>
                <a:uFillTx/>
                <a:latin typeface="Calibri"/>
                <a:ea typeface="+mn-ea"/>
                <a:cs typeface="Arial" charset="0"/>
              </a:rPr>
              <a:t> of the middle troposphere:</a:t>
            </a:r>
          </a:p>
        </p:txBody>
      </p:sp>
      <p:graphicFrame>
        <p:nvGraphicFramePr>
          <p:cNvPr id="51203" name="Object 2"/>
          <p:cNvGraphicFramePr>
            <a:graphicFrameLocks noChangeAspect="1"/>
          </p:cNvGraphicFramePr>
          <p:nvPr/>
        </p:nvGraphicFramePr>
        <p:xfrm>
          <a:off x="3657601" y="5912720"/>
          <a:ext cx="1904999" cy="945279"/>
        </p:xfrm>
        <a:graphic>
          <a:graphicData uri="http://schemas.openxmlformats.org/presentationml/2006/ole">
            <mc:AlternateContent xmlns:mc="http://schemas.openxmlformats.org/markup-compatibility/2006">
              <mc:Choice xmlns:v="urn:schemas-microsoft-com:vml" Requires="v">
                <p:oleObj name="Equation" r:id="rId5" imgW="749160" imgH="406080" progId="Equation.DSMT4">
                  <p:embed/>
                </p:oleObj>
              </mc:Choice>
              <mc:Fallback>
                <p:oleObj name="Equation" r:id="rId5" imgW="749160" imgH="406080" progId="Equation.DSMT4">
                  <p:embed/>
                  <p:pic>
                    <p:nvPicPr>
                      <p:cNvPr id="51203"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1" y="5912720"/>
                        <a:ext cx="1904999" cy="94527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4CA5CF-75A1-6940-AF73-27B0AB3D4B4A}"/>
              </a:ext>
            </a:extLst>
          </p:cNvPr>
          <p:cNvPicPr>
            <a:picLocks noChangeAspect="1"/>
          </p:cNvPicPr>
          <p:nvPr/>
        </p:nvPicPr>
        <p:blipFill rotWithShape="1">
          <a:blip r:embed="rId2">
            <a:extLst>
              <a:ext uri="{28A0092B-C50C-407E-A947-70E740481C1C}">
                <a14:useLocalDpi xmlns:a14="http://schemas.microsoft.com/office/drawing/2010/main" val="0"/>
              </a:ext>
            </a:extLst>
          </a:blip>
          <a:srcRect l="7282" t="27886" r="7812" b="29317"/>
          <a:stretch/>
        </p:blipFill>
        <p:spPr>
          <a:xfrm>
            <a:off x="-1" y="1874520"/>
            <a:ext cx="9144001" cy="3584540"/>
          </a:xfrm>
          <a:prstGeom prst="rect">
            <a:avLst/>
          </a:prstGeom>
        </p:spPr>
      </p:pic>
      <p:sp>
        <p:nvSpPr>
          <p:cNvPr id="5" name="TextBox 4">
            <a:extLst>
              <a:ext uri="{FF2B5EF4-FFF2-40B4-BE49-F238E27FC236}">
                <a16:creationId xmlns:a16="http://schemas.microsoft.com/office/drawing/2014/main" id="{6312EC9E-8497-6D08-2675-4A10F815F5A0}"/>
              </a:ext>
            </a:extLst>
          </p:cNvPr>
          <p:cNvSpPr txBox="1"/>
          <p:nvPr/>
        </p:nvSpPr>
        <p:spPr>
          <a:xfrm>
            <a:off x="723569" y="389614"/>
            <a:ext cx="7728668" cy="830997"/>
          </a:xfrm>
          <a:prstGeom prst="rect">
            <a:avLst/>
          </a:prstGeom>
          <a:noFill/>
        </p:spPr>
        <p:txBody>
          <a:bodyPr wrap="square" rtlCol="0">
            <a:spAutoFit/>
          </a:bodyPr>
          <a:lstStyle/>
          <a:p>
            <a:pPr algn="ctr"/>
            <a:r>
              <a:rPr lang="en-US" sz="2400" dirty="0"/>
              <a:t>GPI from ERA-Interim Data, 1979-2016, with Observed Genesis Points</a:t>
            </a:r>
          </a:p>
        </p:txBody>
      </p:sp>
    </p:spTree>
    <p:extLst>
      <p:ext uri="{BB962C8B-B14F-4D97-AF65-F5344CB8AC3E}">
        <p14:creationId xmlns:p14="http://schemas.microsoft.com/office/powerpoint/2010/main" val="12942582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1269" y="983617"/>
            <a:ext cx="3193805" cy="2397938"/>
          </a:xfrm>
          <a:prstGeom prst="rect">
            <a:avLst/>
          </a:prstGeom>
        </p:spPr>
      </p:pic>
      <p:pic>
        <p:nvPicPr>
          <p:cNvPr id="3" name="Picture 2"/>
          <p:cNvPicPr>
            <a:picLocks noChangeAspect="1"/>
          </p:cNvPicPr>
          <p:nvPr/>
        </p:nvPicPr>
        <p:blipFill>
          <a:blip r:embed="rId3"/>
          <a:stretch>
            <a:fillRect/>
          </a:stretch>
        </p:blipFill>
        <p:spPr>
          <a:xfrm>
            <a:off x="3062184" y="983617"/>
            <a:ext cx="3193805" cy="2397938"/>
          </a:xfrm>
          <a:prstGeom prst="rect">
            <a:avLst/>
          </a:prstGeom>
        </p:spPr>
      </p:pic>
      <p:pic>
        <p:nvPicPr>
          <p:cNvPr id="4" name="Picture 3"/>
          <p:cNvPicPr>
            <a:picLocks noChangeAspect="1"/>
          </p:cNvPicPr>
          <p:nvPr/>
        </p:nvPicPr>
        <p:blipFill>
          <a:blip r:embed="rId4"/>
          <a:stretch>
            <a:fillRect/>
          </a:stretch>
        </p:blipFill>
        <p:spPr>
          <a:xfrm>
            <a:off x="5950195" y="983617"/>
            <a:ext cx="3193805" cy="2397938"/>
          </a:xfrm>
          <a:prstGeom prst="rect">
            <a:avLst/>
          </a:prstGeom>
        </p:spPr>
      </p:pic>
      <p:pic>
        <p:nvPicPr>
          <p:cNvPr id="5" name="Picture 4"/>
          <p:cNvPicPr>
            <a:picLocks noChangeAspect="1"/>
          </p:cNvPicPr>
          <p:nvPr/>
        </p:nvPicPr>
        <p:blipFill>
          <a:blip r:embed="rId5"/>
          <a:stretch>
            <a:fillRect/>
          </a:stretch>
        </p:blipFill>
        <p:spPr>
          <a:xfrm>
            <a:off x="2185883" y="3476445"/>
            <a:ext cx="3193805" cy="2397938"/>
          </a:xfrm>
          <a:prstGeom prst="rect">
            <a:avLst/>
          </a:prstGeom>
        </p:spPr>
      </p:pic>
      <p:pic>
        <p:nvPicPr>
          <p:cNvPr id="6" name="Picture 5"/>
          <p:cNvPicPr>
            <a:picLocks noChangeAspect="1"/>
          </p:cNvPicPr>
          <p:nvPr/>
        </p:nvPicPr>
        <p:blipFill>
          <a:blip r:embed="rId6"/>
          <a:stretch>
            <a:fillRect/>
          </a:stretch>
        </p:blipFill>
        <p:spPr>
          <a:xfrm>
            <a:off x="5538683" y="3476445"/>
            <a:ext cx="3193805" cy="2397938"/>
          </a:xfrm>
          <a:prstGeom prst="rect">
            <a:avLst/>
          </a:prstGeom>
        </p:spPr>
      </p:pic>
      <p:sp>
        <p:nvSpPr>
          <p:cNvPr id="7" name="TextBox 6"/>
          <p:cNvSpPr txBox="1"/>
          <p:nvPr/>
        </p:nvSpPr>
        <p:spPr>
          <a:xfrm>
            <a:off x="474680" y="3793924"/>
            <a:ext cx="1341089" cy="1546577"/>
          </a:xfrm>
          <a:prstGeom prst="rect">
            <a:avLst/>
          </a:prstGeom>
          <a:noFill/>
        </p:spPr>
        <p:txBody>
          <a:bodyPr wrap="square" rtlCol="0">
            <a:spAutoFit/>
          </a:bodyPr>
          <a:lstStyle/>
          <a:p>
            <a:pPr algn="ctr" defTabSz="685800"/>
            <a:r>
              <a:rPr lang="en-US" sz="1350" dirty="0">
                <a:solidFill>
                  <a:prstClr val="black"/>
                </a:solidFill>
                <a:latin typeface="Calibri" panose="020F0502020204030204"/>
              </a:rPr>
              <a:t>Genesis Potential Index from ERA5 reanalysis, 1979-2018 vs. Observed TCs, 1980-2018</a:t>
            </a:r>
          </a:p>
        </p:txBody>
      </p:sp>
      <p:sp>
        <p:nvSpPr>
          <p:cNvPr id="8" name="TextBox 7">
            <a:extLst>
              <a:ext uri="{FF2B5EF4-FFF2-40B4-BE49-F238E27FC236}">
                <a16:creationId xmlns:a16="http://schemas.microsoft.com/office/drawing/2014/main" id="{F2755730-12BB-F428-F9A9-48EBBD1F8542}"/>
              </a:ext>
            </a:extLst>
          </p:cNvPr>
          <p:cNvSpPr txBox="1"/>
          <p:nvPr/>
        </p:nvSpPr>
        <p:spPr>
          <a:xfrm>
            <a:off x="474680" y="166977"/>
            <a:ext cx="8033216" cy="523220"/>
          </a:xfrm>
          <a:prstGeom prst="rect">
            <a:avLst/>
          </a:prstGeom>
          <a:noFill/>
        </p:spPr>
        <p:txBody>
          <a:bodyPr wrap="square" rtlCol="0">
            <a:spAutoFit/>
          </a:bodyPr>
          <a:lstStyle/>
          <a:p>
            <a:pPr algn="ctr"/>
            <a:r>
              <a:rPr lang="en-US" sz="2800" dirty="0"/>
              <a:t>Seasonal Cycle</a:t>
            </a:r>
          </a:p>
        </p:txBody>
      </p:sp>
    </p:spTree>
    <p:extLst>
      <p:ext uri="{BB962C8B-B14F-4D97-AF65-F5344CB8AC3E}">
        <p14:creationId xmlns:p14="http://schemas.microsoft.com/office/powerpoint/2010/main" val="2972227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C33477-AC00-B45F-6408-14274784D4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263" y="1928223"/>
            <a:ext cx="4855474" cy="2148844"/>
          </a:xfrm>
          <a:prstGeom prst="rect">
            <a:avLst/>
          </a:prstGeom>
        </p:spPr>
      </p:pic>
      <p:sp>
        <p:nvSpPr>
          <p:cNvPr id="6" name="Title 5">
            <a:extLst>
              <a:ext uri="{FF2B5EF4-FFF2-40B4-BE49-F238E27FC236}">
                <a16:creationId xmlns:a16="http://schemas.microsoft.com/office/drawing/2014/main" id="{83F957F3-8821-A4A0-0EA8-D00135BF418B}"/>
              </a:ext>
            </a:extLst>
          </p:cNvPr>
          <p:cNvSpPr>
            <a:spLocks noGrp="1"/>
          </p:cNvSpPr>
          <p:nvPr>
            <p:ph type="title"/>
          </p:nvPr>
        </p:nvSpPr>
        <p:spPr/>
        <p:txBody>
          <a:bodyPr>
            <a:normAutofit/>
          </a:bodyPr>
          <a:lstStyle/>
          <a:p>
            <a:pPr algn="ctr"/>
            <a:r>
              <a:rPr lang="en-US" sz="3600" dirty="0"/>
              <a:t>Back to Basics: </a:t>
            </a:r>
            <a:br>
              <a:rPr lang="en-US" sz="3600" dirty="0"/>
            </a:br>
            <a:r>
              <a:rPr lang="en-US" sz="3600" dirty="0"/>
              <a:t>Parallel-Plate Convection</a:t>
            </a:r>
          </a:p>
        </p:txBody>
      </p:sp>
      <p:sp>
        <p:nvSpPr>
          <p:cNvPr id="7" name="Content Placeholder 6">
            <a:extLst>
              <a:ext uri="{FF2B5EF4-FFF2-40B4-BE49-F238E27FC236}">
                <a16:creationId xmlns:a16="http://schemas.microsoft.com/office/drawing/2014/main" id="{C3974CA2-92D8-FF57-C55D-7DA44B15878F}"/>
              </a:ext>
            </a:extLst>
          </p:cNvPr>
          <p:cNvSpPr>
            <a:spLocks noGrp="1"/>
          </p:cNvSpPr>
          <p:nvPr>
            <p:ph idx="1"/>
          </p:nvPr>
        </p:nvSpPr>
        <p:spPr>
          <a:xfrm>
            <a:off x="1968334" y="4314601"/>
            <a:ext cx="5624313" cy="2426280"/>
          </a:xfrm>
        </p:spPr>
        <p:txBody>
          <a:bodyPr>
            <a:normAutofit/>
          </a:bodyPr>
          <a:lstStyle/>
          <a:p>
            <a:r>
              <a:rPr lang="en-US" sz="2000" dirty="0"/>
              <a:t>Three types of boundary conditions:</a:t>
            </a:r>
          </a:p>
          <a:p>
            <a:pPr lvl="1"/>
            <a:r>
              <a:rPr lang="en-US" sz="1600" dirty="0"/>
              <a:t>Constant temperature (Rayleigh, 1916)</a:t>
            </a:r>
          </a:p>
          <a:p>
            <a:pPr lvl="1"/>
            <a:r>
              <a:rPr lang="en-US" sz="1600" dirty="0"/>
              <a:t>Constant heat flux</a:t>
            </a:r>
          </a:p>
          <a:p>
            <a:pPr lvl="1"/>
            <a:r>
              <a:rPr lang="en-US" sz="1600" dirty="0"/>
              <a:t>Aerodynamic (rough boundaries)</a:t>
            </a:r>
          </a:p>
        </p:txBody>
      </p:sp>
      <p:graphicFrame>
        <p:nvGraphicFramePr>
          <p:cNvPr id="8" name="Object 7">
            <a:extLst>
              <a:ext uri="{FF2B5EF4-FFF2-40B4-BE49-F238E27FC236}">
                <a16:creationId xmlns:a16="http://schemas.microsoft.com/office/drawing/2014/main" id="{76C1FCC9-8DFB-413D-36A3-09C1590F8911}"/>
              </a:ext>
            </a:extLst>
          </p:cNvPr>
          <p:cNvGraphicFramePr>
            <a:graphicFrameLocks noChangeAspect="1"/>
          </p:cNvGraphicFramePr>
          <p:nvPr>
            <p:extLst>
              <p:ext uri="{D42A27DB-BD31-4B8C-83A1-F6EECF244321}">
                <p14:modId xmlns:p14="http://schemas.microsoft.com/office/powerpoint/2010/main" val="3965547911"/>
              </p:ext>
            </p:extLst>
          </p:nvPr>
        </p:nvGraphicFramePr>
        <p:xfrm>
          <a:off x="2731811" y="5600044"/>
          <a:ext cx="2255034" cy="381901"/>
        </p:xfrm>
        <a:graphic>
          <a:graphicData uri="http://schemas.openxmlformats.org/presentationml/2006/ole">
            <mc:AlternateContent xmlns:mc="http://schemas.openxmlformats.org/markup-compatibility/2006">
              <mc:Choice xmlns:v="urn:schemas-microsoft-com:vml" Requires="v">
                <p:oleObj name="Equation" r:id="rId3" imgW="1574640" imgH="266400" progId="Equation.DSMT4">
                  <p:embed/>
                </p:oleObj>
              </mc:Choice>
              <mc:Fallback>
                <p:oleObj name="Equation" r:id="rId3" imgW="1574640" imgH="266400" progId="Equation.DSMT4">
                  <p:embed/>
                  <p:pic>
                    <p:nvPicPr>
                      <p:cNvPr id="0" name=""/>
                      <p:cNvPicPr/>
                      <p:nvPr/>
                    </p:nvPicPr>
                    <p:blipFill>
                      <a:blip r:embed="rId4"/>
                      <a:stretch>
                        <a:fillRect/>
                      </a:stretch>
                    </p:blipFill>
                    <p:spPr>
                      <a:xfrm>
                        <a:off x="2731811" y="5600044"/>
                        <a:ext cx="2255034" cy="381901"/>
                      </a:xfrm>
                      <a:prstGeom prst="rect">
                        <a:avLst/>
                      </a:prstGeom>
                    </p:spPr>
                  </p:pic>
                </p:oleObj>
              </mc:Fallback>
            </mc:AlternateContent>
          </a:graphicData>
        </a:graphic>
      </p:graphicFrame>
    </p:spTree>
    <p:extLst>
      <p:ext uri="{BB962C8B-B14F-4D97-AF65-F5344CB8AC3E}">
        <p14:creationId xmlns:p14="http://schemas.microsoft.com/office/powerpoint/2010/main" val="102109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28B0C-0CED-4351-5B28-262611DFA9B2}"/>
              </a:ext>
            </a:extLst>
          </p:cNvPr>
          <p:cNvSpPr>
            <a:spLocks noGrp="1"/>
          </p:cNvSpPr>
          <p:nvPr>
            <p:ph type="title"/>
          </p:nvPr>
        </p:nvSpPr>
        <p:spPr/>
        <p:txBody>
          <a:bodyPr>
            <a:normAutofit/>
          </a:bodyPr>
          <a:lstStyle/>
          <a:p>
            <a:pPr algn="ctr"/>
            <a:r>
              <a:rPr lang="en-US" sz="3200" dirty="0">
                <a:latin typeface="Arial" panose="020B0604020202020204" pitchFamily="34" charset="0"/>
                <a:cs typeface="Arial" panose="020B0604020202020204" pitchFamily="34" charset="0"/>
              </a:rPr>
              <a:t>Random Seeding and Natural Selection</a:t>
            </a:r>
          </a:p>
        </p:txBody>
      </p:sp>
      <p:sp>
        <p:nvSpPr>
          <p:cNvPr id="4" name="Content Placeholder 3">
            <a:extLst>
              <a:ext uri="{FF2B5EF4-FFF2-40B4-BE49-F238E27FC236}">
                <a16:creationId xmlns:a16="http://schemas.microsoft.com/office/drawing/2014/main" id="{725119FC-1DAA-274D-2A0E-CAFC4F103B98}"/>
              </a:ext>
            </a:extLst>
          </p:cNvPr>
          <p:cNvSpPr>
            <a:spLocks noGrp="1"/>
          </p:cNvSpPr>
          <p:nvPr>
            <p:ph idx="1"/>
          </p:nvPr>
        </p:nvSpPr>
        <p:spPr/>
        <p:txBody>
          <a:bodyPr/>
          <a:lstStyle/>
          <a:p>
            <a:r>
              <a:rPr lang="en-US" dirty="0"/>
              <a:t>  Seed time-evolving, global state with very 	weak tropical cyclone seeds</a:t>
            </a:r>
          </a:p>
          <a:p>
            <a:r>
              <a:rPr lang="en-US" dirty="0"/>
              <a:t>  Random in space and time</a:t>
            </a:r>
          </a:p>
          <a:p>
            <a:r>
              <a:rPr lang="en-US" dirty="0"/>
              <a:t>  Seeds move with prevailing large-scale winds 	plus a correction for earth’s rotation </a:t>
            </a:r>
          </a:p>
          <a:p>
            <a:r>
              <a:rPr lang="en-US" dirty="0"/>
              <a:t>  Coupled ocean-atmosphere, very high 	resolution model used to calculate 	disturbance intensity</a:t>
            </a:r>
          </a:p>
          <a:p>
            <a:r>
              <a:rPr lang="en-US" dirty="0"/>
              <a:t>  Throw out seeds that fail to develop</a:t>
            </a:r>
          </a:p>
        </p:txBody>
      </p:sp>
    </p:spTree>
    <p:extLst>
      <p:ext uri="{BB962C8B-B14F-4D97-AF65-F5344CB8AC3E}">
        <p14:creationId xmlns:p14="http://schemas.microsoft.com/office/powerpoint/2010/main" val="229100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948EC7-A25C-A9B7-C51C-F076A28EC479}"/>
              </a:ext>
            </a:extLst>
          </p:cNvPr>
          <p:cNvPicPr>
            <a:picLocks noChangeAspect="1"/>
          </p:cNvPicPr>
          <p:nvPr/>
        </p:nvPicPr>
        <p:blipFill rotWithShape="1">
          <a:blip r:embed="rId2">
            <a:extLst>
              <a:ext uri="{28A0092B-C50C-407E-A947-70E740481C1C}">
                <a14:useLocalDpi xmlns:a14="http://schemas.microsoft.com/office/drawing/2010/main" val="0"/>
              </a:ext>
            </a:extLst>
          </a:blip>
          <a:srcRect l="8920" t="18335" r="8418" b="24012"/>
          <a:stretch/>
        </p:blipFill>
        <p:spPr>
          <a:xfrm>
            <a:off x="179820" y="1539349"/>
            <a:ext cx="8772601" cy="3993100"/>
          </a:xfrm>
          <a:prstGeom prst="rect">
            <a:avLst/>
          </a:prstGeom>
        </p:spPr>
      </p:pic>
      <p:sp>
        <p:nvSpPr>
          <p:cNvPr id="6" name="TextBox 5">
            <a:extLst>
              <a:ext uri="{FF2B5EF4-FFF2-40B4-BE49-F238E27FC236}">
                <a16:creationId xmlns:a16="http://schemas.microsoft.com/office/drawing/2014/main" id="{625E6287-FF95-AD90-C0E1-F2B1B2DDB395}"/>
              </a:ext>
            </a:extLst>
          </p:cNvPr>
          <p:cNvSpPr txBox="1"/>
          <p:nvPr/>
        </p:nvSpPr>
        <p:spPr>
          <a:xfrm>
            <a:off x="179820" y="730205"/>
            <a:ext cx="8772600"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Origin points of successful seeds (</a:t>
            </a:r>
            <a:r>
              <a:rPr lang="en-US" sz="2000" dirty="0">
                <a:solidFill>
                  <a:srgbClr val="FF0000"/>
                </a:solidFill>
                <a:latin typeface="Arial" panose="020B0604020202020204" pitchFamily="34" charset="0"/>
                <a:cs typeface="Arial" panose="020B0604020202020204" pitchFamily="34" charset="0"/>
              </a:rPr>
              <a:t>red</a:t>
            </a:r>
            <a:r>
              <a:rPr lang="en-US" sz="2000" dirty="0">
                <a:latin typeface="Arial" panose="020B0604020202020204" pitchFamily="34" charset="0"/>
                <a:cs typeface="Arial" panose="020B0604020202020204" pitchFamily="34" charset="0"/>
              </a:rPr>
              <a:t>); observed genesis locations (</a:t>
            </a:r>
            <a:r>
              <a:rPr lang="en-US" sz="2000" dirty="0">
                <a:solidFill>
                  <a:srgbClr val="0000FF"/>
                </a:solidFill>
                <a:latin typeface="Arial" panose="020B0604020202020204" pitchFamily="34" charset="0"/>
                <a:cs typeface="Arial" panose="020B0604020202020204" pitchFamily="34" charset="0"/>
              </a:rPr>
              <a:t>blue</a:t>
            </a:r>
            <a:r>
              <a:rPr lang="en-US"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5691230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5D72D9-FD4A-6B84-E85F-1C22D9383C6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117" y="651350"/>
            <a:ext cx="7437445" cy="4239215"/>
          </a:xfrm>
          <a:prstGeom prst="rect">
            <a:avLst/>
          </a:prstGeom>
          <a:noFill/>
          <a:ln>
            <a:noFill/>
          </a:ln>
        </p:spPr>
      </p:pic>
      <p:sp>
        <p:nvSpPr>
          <p:cNvPr id="5" name="TextBox 4">
            <a:extLst>
              <a:ext uri="{FF2B5EF4-FFF2-40B4-BE49-F238E27FC236}">
                <a16:creationId xmlns:a16="http://schemas.microsoft.com/office/drawing/2014/main" id="{67F37ACA-26C1-792A-55E9-9B6800D5D835}"/>
              </a:ext>
            </a:extLst>
          </p:cNvPr>
          <p:cNvSpPr txBox="1"/>
          <p:nvPr/>
        </p:nvSpPr>
        <p:spPr>
          <a:xfrm>
            <a:off x="1532357" y="5101563"/>
            <a:ext cx="6079285" cy="923330"/>
          </a:xfrm>
          <a:prstGeom prst="rect">
            <a:avLst/>
          </a:prstGeom>
          <a:noFill/>
        </p:spPr>
        <p:txBody>
          <a:bodyPr wrap="square">
            <a:spAutoFit/>
          </a:bodyPr>
          <a:lstStyle/>
          <a:p>
            <a:r>
              <a:rPr lang="en-US" dirty="0"/>
              <a:t>Average annual number of tropical cyclones over the period 1980-2020 in observations (</a:t>
            </a:r>
            <a:r>
              <a:rPr lang="en-US" dirty="0" err="1"/>
              <a:t>IBTrACS</a:t>
            </a:r>
            <a:r>
              <a:rPr lang="en-US" dirty="0"/>
              <a:t>; Knapp et al. 2010; black bars) and from random seeding of ERA-5 (gray bars)</a:t>
            </a:r>
          </a:p>
        </p:txBody>
      </p:sp>
    </p:spTree>
    <p:extLst>
      <p:ext uri="{BB962C8B-B14F-4D97-AF65-F5344CB8AC3E}">
        <p14:creationId xmlns:p14="http://schemas.microsoft.com/office/powerpoint/2010/main" val="3890755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359A0A-02ED-B93B-C98F-0BCACBACE4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993" y="155067"/>
            <a:ext cx="5016582" cy="3273933"/>
          </a:xfrm>
          <a:prstGeom prst="rect">
            <a:avLst/>
          </a:prstGeom>
        </p:spPr>
      </p:pic>
      <p:pic>
        <p:nvPicPr>
          <p:cNvPr id="5" name="Picture 4">
            <a:extLst>
              <a:ext uri="{FF2B5EF4-FFF2-40B4-BE49-F238E27FC236}">
                <a16:creationId xmlns:a16="http://schemas.microsoft.com/office/drawing/2014/main" id="{68A02D89-38A8-9C0B-1750-AEC996636A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965" y="3429000"/>
            <a:ext cx="5156637" cy="3365336"/>
          </a:xfrm>
          <a:prstGeom prst="rect">
            <a:avLst/>
          </a:prstGeom>
        </p:spPr>
      </p:pic>
      <p:sp>
        <p:nvSpPr>
          <p:cNvPr id="6" name="TextBox 5">
            <a:extLst>
              <a:ext uri="{FF2B5EF4-FFF2-40B4-BE49-F238E27FC236}">
                <a16:creationId xmlns:a16="http://schemas.microsoft.com/office/drawing/2014/main" id="{9D038311-C93D-27BC-436A-6B8F59BFF674}"/>
              </a:ext>
            </a:extLst>
          </p:cNvPr>
          <p:cNvSpPr txBox="1"/>
          <p:nvPr/>
        </p:nvSpPr>
        <p:spPr>
          <a:xfrm>
            <a:off x="5539027" y="1092018"/>
            <a:ext cx="3091856" cy="646331"/>
          </a:xfrm>
          <a:prstGeom prst="rect">
            <a:avLst/>
          </a:prstGeom>
          <a:noFill/>
        </p:spPr>
        <p:txBody>
          <a:bodyPr wrap="square" rtlCol="0">
            <a:spAutoFit/>
          </a:bodyPr>
          <a:lstStyle/>
          <a:p>
            <a:pPr algn="ctr"/>
            <a:r>
              <a:rPr lang="en-US" dirty="0"/>
              <a:t>Seasonal Cycle</a:t>
            </a:r>
          </a:p>
          <a:p>
            <a:pPr algn="ctr"/>
            <a:r>
              <a:rPr lang="en-US" dirty="0"/>
              <a:t>North Atlantic</a:t>
            </a:r>
          </a:p>
        </p:txBody>
      </p:sp>
      <p:sp>
        <p:nvSpPr>
          <p:cNvPr id="7" name="TextBox 6">
            <a:extLst>
              <a:ext uri="{FF2B5EF4-FFF2-40B4-BE49-F238E27FC236}">
                <a16:creationId xmlns:a16="http://schemas.microsoft.com/office/drawing/2014/main" id="{7F47AD3D-2BCF-F5EB-67C6-1C6ADCB578C3}"/>
              </a:ext>
            </a:extLst>
          </p:cNvPr>
          <p:cNvSpPr txBox="1"/>
          <p:nvPr/>
        </p:nvSpPr>
        <p:spPr>
          <a:xfrm>
            <a:off x="5645378" y="4473320"/>
            <a:ext cx="3091856" cy="646331"/>
          </a:xfrm>
          <a:prstGeom prst="rect">
            <a:avLst/>
          </a:prstGeom>
          <a:noFill/>
        </p:spPr>
        <p:txBody>
          <a:bodyPr wrap="square" rtlCol="0">
            <a:spAutoFit/>
          </a:bodyPr>
          <a:lstStyle/>
          <a:p>
            <a:pPr algn="ctr"/>
            <a:r>
              <a:rPr lang="en-US" dirty="0"/>
              <a:t>Seasonal Cycle</a:t>
            </a:r>
          </a:p>
          <a:p>
            <a:pPr algn="ctr"/>
            <a:r>
              <a:rPr lang="en-US" dirty="0"/>
              <a:t>Northwest Pacific</a:t>
            </a:r>
          </a:p>
        </p:txBody>
      </p:sp>
    </p:spTree>
    <p:extLst>
      <p:ext uri="{BB962C8B-B14F-4D97-AF65-F5344CB8AC3E}">
        <p14:creationId xmlns:p14="http://schemas.microsoft.com/office/powerpoint/2010/main" val="29936983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78F9D-4B20-718D-B366-C256C4670808}"/>
              </a:ext>
            </a:extLst>
          </p:cNvPr>
          <p:cNvSpPr>
            <a:spLocks noGrp="1"/>
          </p:cNvSpPr>
          <p:nvPr>
            <p:ph type="title"/>
          </p:nvPr>
        </p:nvSpPr>
        <p:spPr/>
        <p:txBody>
          <a:bodyPr/>
          <a:lstStyle/>
          <a:p>
            <a:pPr algn="ctr"/>
            <a:r>
              <a:rPr lang="en-US" dirty="0"/>
              <a:t>Three Views on Genesis Rates</a:t>
            </a:r>
          </a:p>
        </p:txBody>
      </p:sp>
      <p:sp>
        <p:nvSpPr>
          <p:cNvPr id="3" name="Content Placeholder 2">
            <a:extLst>
              <a:ext uri="{FF2B5EF4-FFF2-40B4-BE49-F238E27FC236}">
                <a16:creationId xmlns:a16="http://schemas.microsoft.com/office/drawing/2014/main" id="{5861B928-90ED-A340-7AFC-B56E45F4B240}"/>
              </a:ext>
            </a:extLst>
          </p:cNvPr>
          <p:cNvSpPr>
            <a:spLocks noGrp="1"/>
          </p:cNvSpPr>
          <p:nvPr>
            <p:ph idx="1"/>
          </p:nvPr>
        </p:nvSpPr>
        <p:spPr/>
        <p:txBody>
          <a:bodyPr/>
          <a:lstStyle/>
          <a:p>
            <a:pPr marL="0" indent="0">
              <a:buNone/>
            </a:pPr>
            <a:r>
              <a:rPr lang="en-US" dirty="0"/>
              <a:t>1) Genesis requires favorable large-scale 		environment and suitable initiating 		disturbances; rates affected by both</a:t>
            </a:r>
          </a:p>
          <a:p>
            <a:pPr marL="0" indent="0">
              <a:buNone/>
            </a:pPr>
            <a:r>
              <a:rPr lang="en-US" dirty="0"/>
              <a:t>2) TC numbers reflect how many storms can 	 	be packed into a region of favorable 	 	large-scale environment, independent of 	triggering disturbances</a:t>
            </a:r>
          </a:p>
          <a:p>
            <a:pPr marL="0" indent="0">
              <a:buNone/>
            </a:pPr>
            <a:r>
              <a:rPr lang="en-US" dirty="0"/>
              <a:t>3) Global TC numbers determined by a self-	organized critical process involving 	feedbacks of TCs on climate</a:t>
            </a:r>
          </a:p>
        </p:txBody>
      </p:sp>
    </p:spTree>
    <p:extLst>
      <p:ext uri="{BB962C8B-B14F-4D97-AF65-F5344CB8AC3E}">
        <p14:creationId xmlns:p14="http://schemas.microsoft.com/office/powerpoint/2010/main" val="316957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55040-7798-543B-B12D-EB266CFD820E}"/>
              </a:ext>
            </a:extLst>
          </p:cNvPr>
          <p:cNvSpPr>
            <a:spLocks noGrp="1"/>
          </p:cNvSpPr>
          <p:nvPr>
            <p:ph type="title"/>
          </p:nvPr>
        </p:nvSpPr>
        <p:spPr/>
        <p:txBody>
          <a:bodyPr>
            <a:normAutofit fontScale="90000"/>
          </a:bodyPr>
          <a:lstStyle/>
          <a:p>
            <a:r>
              <a:rPr lang="en-US" sz="2800" dirty="0"/>
              <a:t>Early researchers recognized that genesis must depend on a combination of environmental favorability and the presence of initiating disturbances</a:t>
            </a:r>
          </a:p>
        </p:txBody>
      </p:sp>
      <p:sp>
        <p:nvSpPr>
          <p:cNvPr id="3" name="Content Placeholder 2">
            <a:extLst>
              <a:ext uri="{FF2B5EF4-FFF2-40B4-BE49-F238E27FC236}">
                <a16:creationId xmlns:a16="http://schemas.microsoft.com/office/drawing/2014/main" id="{03D5AD05-AB81-C46B-D692-67D160A350E3}"/>
              </a:ext>
            </a:extLst>
          </p:cNvPr>
          <p:cNvSpPr>
            <a:spLocks noGrp="1"/>
          </p:cNvSpPr>
          <p:nvPr>
            <p:ph idx="1"/>
          </p:nvPr>
        </p:nvSpPr>
        <p:spPr/>
        <p:txBody>
          <a:bodyPr/>
          <a:lstStyle/>
          <a:p>
            <a:r>
              <a:rPr lang="en-US" dirty="0"/>
              <a:t> </a:t>
            </a:r>
            <a:r>
              <a:rPr lang="en-US" i="1" dirty="0"/>
              <a:t>“The origin of tropical disturbances cannot be 	explained solely from the local structure of 	the air masses in which the vortex motion 	develops. A suitable combination of 	external forces and local conditions is 	necessary” – </a:t>
            </a:r>
            <a:r>
              <a:rPr lang="en-US" dirty="0"/>
              <a:t>Riehl</a:t>
            </a:r>
            <a:r>
              <a:rPr lang="en-US" i="1" dirty="0"/>
              <a:t> </a:t>
            </a:r>
            <a:r>
              <a:rPr lang="en-US" dirty="0"/>
              <a:t>and </a:t>
            </a:r>
            <a:r>
              <a:rPr lang="en-US" dirty="0" err="1"/>
              <a:t>Burgner</a:t>
            </a:r>
            <a:r>
              <a:rPr lang="en-US" dirty="0"/>
              <a:t> (1950)</a:t>
            </a:r>
          </a:p>
        </p:txBody>
      </p:sp>
      <p:sp>
        <p:nvSpPr>
          <p:cNvPr id="4" name="TextBox 3">
            <a:extLst>
              <a:ext uri="{FF2B5EF4-FFF2-40B4-BE49-F238E27FC236}">
                <a16:creationId xmlns:a16="http://schemas.microsoft.com/office/drawing/2014/main" id="{7DA59B67-262B-7960-D0A7-FE93555CA596}"/>
              </a:ext>
            </a:extLst>
          </p:cNvPr>
          <p:cNvSpPr txBox="1"/>
          <p:nvPr/>
        </p:nvSpPr>
        <p:spPr>
          <a:xfrm>
            <a:off x="421240" y="4869951"/>
            <a:ext cx="7767263" cy="584775"/>
          </a:xfrm>
          <a:prstGeom prst="rect">
            <a:avLst/>
          </a:prstGeom>
          <a:noFill/>
        </p:spPr>
        <p:txBody>
          <a:bodyPr wrap="square" rtlCol="0">
            <a:spAutoFit/>
          </a:bodyPr>
          <a:lstStyle/>
          <a:p>
            <a:pPr algn="ctr"/>
            <a:r>
              <a:rPr lang="en-US" sz="3200" b="1" dirty="0"/>
              <a:t>This is the prevailing view today</a:t>
            </a:r>
          </a:p>
        </p:txBody>
      </p:sp>
    </p:spTree>
    <p:extLst>
      <p:ext uri="{BB962C8B-B14F-4D97-AF65-F5344CB8AC3E}">
        <p14:creationId xmlns:p14="http://schemas.microsoft.com/office/powerpoint/2010/main" val="160121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E10B8-D2EC-FCC1-8BFA-16C0C7D94DB6}"/>
              </a:ext>
            </a:extLst>
          </p:cNvPr>
          <p:cNvSpPr>
            <a:spLocks noGrp="1"/>
          </p:cNvSpPr>
          <p:nvPr>
            <p:ph type="title"/>
          </p:nvPr>
        </p:nvSpPr>
        <p:spPr/>
        <p:txBody>
          <a:bodyPr>
            <a:normAutofit/>
          </a:bodyPr>
          <a:lstStyle/>
          <a:p>
            <a:r>
              <a:rPr lang="en-US" sz="3200" dirty="0"/>
              <a:t>Contemporary support for this view:</a:t>
            </a:r>
          </a:p>
        </p:txBody>
      </p:sp>
      <p:sp>
        <p:nvSpPr>
          <p:cNvPr id="3" name="Content Placeholder 2">
            <a:extLst>
              <a:ext uri="{FF2B5EF4-FFF2-40B4-BE49-F238E27FC236}">
                <a16:creationId xmlns:a16="http://schemas.microsoft.com/office/drawing/2014/main" id="{7F465DD5-7832-6350-510F-CA501EA7002E}"/>
              </a:ext>
            </a:extLst>
          </p:cNvPr>
          <p:cNvSpPr>
            <a:spLocks noGrp="1"/>
          </p:cNvSpPr>
          <p:nvPr>
            <p:ph idx="1"/>
          </p:nvPr>
        </p:nvSpPr>
        <p:spPr>
          <a:xfrm>
            <a:off x="628650" y="1301065"/>
            <a:ext cx="7886700" cy="3700246"/>
          </a:xfrm>
        </p:spPr>
        <p:txBody>
          <a:bodyPr/>
          <a:lstStyle/>
          <a:p>
            <a:pPr marL="0" indent="0">
              <a:buNone/>
            </a:pPr>
            <a:endParaRPr lang="en-US" dirty="0"/>
          </a:p>
          <a:p>
            <a:r>
              <a:rPr lang="en-US" sz="2000" dirty="0" err="1"/>
              <a:t>Sugi</a:t>
            </a:r>
            <a:r>
              <a:rPr lang="en-US" sz="2000" dirty="0"/>
              <a:t> et al. (2020): Examined TCs in high-resolution global 	models; showed that TC rates largely determined by 	frequency of seeds, defined as disturbances with max winds 	of 20-35 kts</a:t>
            </a:r>
          </a:p>
          <a:p>
            <a:r>
              <a:rPr lang="en-US" sz="2000" dirty="0"/>
              <a:t>Hsieh et al. (2020) used a 50-km resolution AGCM and showed 	that the frequency of simulated TCs can be well described 	by </a:t>
            </a:r>
            <a:r>
              <a:rPr lang="en-US" sz="2000" i="1" dirty="0" err="1"/>
              <a:t>n</a:t>
            </a:r>
            <a:r>
              <a:rPr lang="en-US" sz="2000" i="1" baseline="-25000" dirty="0" err="1"/>
              <a:t>tc</a:t>
            </a:r>
            <a:r>
              <a:rPr lang="en-US" sz="2000" i="1" dirty="0"/>
              <a:t> = </a:t>
            </a:r>
            <a:r>
              <a:rPr lang="en-US" sz="2000" i="1" dirty="0" err="1"/>
              <a:t>n</a:t>
            </a:r>
            <a:r>
              <a:rPr lang="en-US" sz="2000" i="1" baseline="-25000" dirty="0" err="1"/>
              <a:t>c</a:t>
            </a:r>
            <a:r>
              <a:rPr lang="en-US" sz="2000" i="1" dirty="0"/>
              <a:t> x P</a:t>
            </a:r>
            <a:r>
              <a:rPr lang="en-US" sz="2000" i="1" baseline="-25000" dirty="0"/>
              <a:t>1</a:t>
            </a:r>
            <a:r>
              <a:rPr lang="en-US" sz="2000" i="1" dirty="0"/>
              <a:t> x P</a:t>
            </a:r>
            <a:r>
              <a:rPr lang="en-US" sz="2000" i="1" baseline="-25000" dirty="0"/>
              <a:t>2</a:t>
            </a:r>
            <a:r>
              <a:rPr lang="en-US" sz="2000" dirty="0"/>
              <a:t>, where </a:t>
            </a:r>
          </a:p>
          <a:p>
            <a:pPr lvl="1"/>
            <a:r>
              <a:rPr lang="en-US" sz="1600" i="1" dirty="0" err="1"/>
              <a:t>n</a:t>
            </a:r>
            <a:r>
              <a:rPr lang="en-US" sz="1600" i="1" baseline="-25000" dirty="0" err="1"/>
              <a:t>c</a:t>
            </a:r>
            <a:r>
              <a:rPr lang="en-US" sz="1600" dirty="0"/>
              <a:t> = frequency of non-rotating clusters</a:t>
            </a:r>
          </a:p>
          <a:p>
            <a:pPr lvl="1"/>
            <a:r>
              <a:rPr lang="en-US" sz="1600" i="1" dirty="0"/>
              <a:t>P</a:t>
            </a:r>
            <a:r>
              <a:rPr lang="en-US" sz="1600" i="1" baseline="-25000" dirty="0"/>
              <a:t>1</a:t>
            </a:r>
            <a:r>
              <a:rPr lang="en-US" sz="1600" dirty="0"/>
              <a:t> = probability of transition to seeds</a:t>
            </a:r>
          </a:p>
          <a:p>
            <a:pPr lvl="1"/>
            <a:r>
              <a:rPr lang="en-US" sz="1600" i="1" dirty="0"/>
              <a:t>P</a:t>
            </a:r>
            <a:r>
              <a:rPr lang="en-US" sz="1600" i="1" baseline="-25000" dirty="0"/>
              <a:t>2</a:t>
            </a:r>
            <a:r>
              <a:rPr lang="en-US" sz="1600" dirty="0"/>
              <a:t> = probability of transition from seeds to TCs</a:t>
            </a:r>
          </a:p>
          <a:p>
            <a:pPr marL="0" indent="0">
              <a:buNone/>
            </a:pPr>
            <a:endParaRPr lang="en-US" sz="2000" dirty="0"/>
          </a:p>
        </p:txBody>
      </p:sp>
      <p:sp>
        <p:nvSpPr>
          <p:cNvPr id="4" name="TextBox 3">
            <a:extLst>
              <a:ext uri="{FF2B5EF4-FFF2-40B4-BE49-F238E27FC236}">
                <a16:creationId xmlns:a16="http://schemas.microsoft.com/office/drawing/2014/main" id="{DCD986A0-EE40-5D36-8698-9D2F58B9167D}"/>
              </a:ext>
            </a:extLst>
          </p:cNvPr>
          <p:cNvSpPr txBox="1"/>
          <p:nvPr/>
        </p:nvSpPr>
        <p:spPr>
          <a:xfrm>
            <a:off x="1230164" y="5001311"/>
            <a:ext cx="7348092"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They formulated </a:t>
            </a:r>
            <a:r>
              <a:rPr lang="en-US" i="1" dirty="0" err="1">
                <a:latin typeface="Arial" panose="020B0604020202020204" pitchFamily="34" charset="0"/>
                <a:cs typeface="Arial" panose="020B0604020202020204" pitchFamily="34" charset="0"/>
              </a:rPr>
              <a:t>n</a:t>
            </a:r>
            <a:r>
              <a:rPr lang="en-US" i="1" baseline="-25000" dirty="0" err="1">
                <a:latin typeface="Arial" panose="020B0604020202020204" pitchFamily="34" charset="0"/>
                <a:cs typeface="Arial" panose="020B0604020202020204" pitchFamily="34" charset="0"/>
              </a:rPr>
              <a:t>c</a:t>
            </a:r>
            <a:r>
              <a:rPr lang="en-US" i="1" dirty="0">
                <a:latin typeface="Arial" panose="020B0604020202020204" pitchFamily="34" charset="0"/>
                <a:cs typeface="Arial" panose="020B0604020202020204" pitchFamily="34" charset="0"/>
              </a:rPr>
              <a:t>, P</a:t>
            </a:r>
            <a:r>
              <a:rPr lang="en-US" i="1" baseline="-25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 and </a:t>
            </a:r>
            <a:r>
              <a:rPr lang="en-US" i="1" dirty="0">
                <a:latin typeface="Arial" panose="020B0604020202020204" pitchFamily="34" charset="0"/>
                <a:cs typeface="Arial" panose="020B0604020202020204" pitchFamily="34" charset="0"/>
              </a:rPr>
              <a:t>P</a:t>
            </a:r>
            <a:r>
              <a:rPr lang="en-US" i="1"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as functions of large-scale model variables, so that </a:t>
            </a:r>
            <a:r>
              <a:rPr lang="en-US" i="1" dirty="0">
                <a:latin typeface="Arial" panose="020B0604020202020204" pitchFamily="34" charset="0"/>
                <a:cs typeface="Arial" panose="020B0604020202020204" pitchFamily="34" charset="0"/>
              </a:rPr>
              <a:t>net rate could be regarded as a genesis index</a:t>
            </a:r>
            <a:r>
              <a:rPr lang="en-US" dirty="0">
                <a:latin typeface="Arial" panose="020B0604020202020204" pitchFamily="34" charset="0"/>
                <a:cs typeface="Arial" panose="020B0604020202020204" pitchFamily="34" charset="0"/>
              </a:rPr>
              <a:t>. But innovation here is that different physics may operate at different stages of TC evolution. </a:t>
            </a:r>
          </a:p>
        </p:txBody>
      </p:sp>
    </p:spTree>
    <p:extLst>
      <p:ext uri="{BB962C8B-B14F-4D97-AF65-F5344CB8AC3E}">
        <p14:creationId xmlns:p14="http://schemas.microsoft.com/office/powerpoint/2010/main" val="270031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7D6155-1256-BC46-5B94-C74F49AA571F}"/>
              </a:ext>
            </a:extLst>
          </p:cNvPr>
          <p:cNvSpPr>
            <a:spLocks noGrp="1"/>
          </p:cNvSpPr>
          <p:nvPr>
            <p:ph type="title"/>
          </p:nvPr>
        </p:nvSpPr>
        <p:spPr>
          <a:xfrm>
            <a:off x="556287" y="1365045"/>
            <a:ext cx="7886700" cy="1325563"/>
          </a:xfrm>
        </p:spPr>
        <p:txBody>
          <a:bodyPr/>
          <a:lstStyle/>
          <a:p>
            <a:pPr algn="ctr"/>
            <a:r>
              <a:rPr lang="en-US" dirty="0"/>
              <a:t>BUT………</a:t>
            </a:r>
          </a:p>
        </p:txBody>
      </p:sp>
    </p:spTree>
    <p:extLst>
      <p:ext uri="{BB962C8B-B14F-4D97-AF65-F5344CB8AC3E}">
        <p14:creationId xmlns:p14="http://schemas.microsoft.com/office/powerpoint/2010/main" val="27900056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BE976-7487-2F44-9888-62C6D6AEBB0C}"/>
              </a:ext>
            </a:extLst>
          </p:cNvPr>
          <p:cNvSpPr>
            <a:spLocks noGrp="1"/>
          </p:cNvSpPr>
          <p:nvPr>
            <p:ph type="title"/>
          </p:nvPr>
        </p:nvSpPr>
        <p:spPr/>
        <p:txBody>
          <a:bodyPr>
            <a:normAutofit/>
          </a:bodyPr>
          <a:lstStyle/>
          <a:p>
            <a:pPr algn="ctr"/>
            <a:r>
              <a:rPr lang="en-US" sz="2800" dirty="0"/>
              <a:t>In random seeding, selection does not work if seeds too strong</a:t>
            </a:r>
          </a:p>
        </p:txBody>
      </p:sp>
      <p:grpSp>
        <p:nvGrpSpPr>
          <p:cNvPr id="11" name="Group 10">
            <a:extLst>
              <a:ext uri="{FF2B5EF4-FFF2-40B4-BE49-F238E27FC236}">
                <a16:creationId xmlns:a16="http://schemas.microsoft.com/office/drawing/2014/main" id="{C77111BA-A7CB-48B7-F89A-AE097DA30BA6}"/>
              </a:ext>
            </a:extLst>
          </p:cNvPr>
          <p:cNvGrpSpPr/>
          <p:nvPr/>
        </p:nvGrpSpPr>
        <p:grpSpPr>
          <a:xfrm>
            <a:off x="65784" y="2355074"/>
            <a:ext cx="4695479" cy="3516843"/>
            <a:chOff x="65784" y="2355074"/>
            <a:chExt cx="4695479" cy="3516843"/>
          </a:xfrm>
        </p:grpSpPr>
        <p:pic>
          <p:nvPicPr>
            <p:cNvPr id="8" name="Picture 7">
              <a:extLst>
                <a:ext uri="{FF2B5EF4-FFF2-40B4-BE49-F238E27FC236}">
                  <a16:creationId xmlns:a16="http://schemas.microsoft.com/office/drawing/2014/main" id="{CA608EB9-0988-36DA-5551-BE5DBD8A58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84" y="2355074"/>
              <a:ext cx="4695479" cy="3064374"/>
            </a:xfrm>
            <a:prstGeom prst="rect">
              <a:avLst/>
            </a:prstGeom>
          </p:spPr>
        </p:pic>
        <p:sp>
          <p:nvSpPr>
            <p:cNvPr id="9" name="TextBox 8">
              <a:extLst>
                <a:ext uri="{FF2B5EF4-FFF2-40B4-BE49-F238E27FC236}">
                  <a16:creationId xmlns:a16="http://schemas.microsoft.com/office/drawing/2014/main" id="{2B800AED-DC8A-5184-D701-58EBC62F2FC0}"/>
                </a:ext>
              </a:extLst>
            </p:cNvPr>
            <p:cNvSpPr txBox="1"/>
            <p:nvPr/>
          </p:nvSpPr>
          <p:spPr>
            <a:xfrm>
              <a:off x="519695" y="5502585"/>
              <a:ext cx="3838106" cy="369332"/>
            </a:xfrm>
            <a:prstGeom prst="rect">
              <a:avLst/>
            </a:prstGeom>
            <a:noFill/>
          </p:spPr>
          <p:txBody>
            <a:bodyPr wrap="square" rtlCol="0">
              <a:spAutoFit/>
            </a:bodyPr>
            <a:lstStyle/>
            <a:p>
              <a:pPr algn="ctr"/>
              <a:r>
                <a:rPr lang="en-US" dirty="0"/>
                <a:t>Seed amplitude = 12 knots</a:t>
              </a:r>
            </a:p>
          </p:txBody>
        </p:sp>
      </p:grpSp>
      <p:grpSp>
        <p:nvGrpSpPr>
          <p:cNvPr id="12" name="Group 11">
            <a:extLst>
              <a:ext uri="{FF2B5EF4-FFF2-40B4-BE49-F238E27FC236}">
                <a16:creationId xmlns:a16="http://schemas.microsoft.com/office/drawing/2014/main" id="{26B293BB-47D4-C82B-2671-DBC88673D1C4}"/>
              </a:ext>
            </a:extLst>
          </p:cNvPr>
          <p:cNvGrpSpPr/>
          <p:nvPr/>
        </p:nvGrpSpPr>
        <p:grpSpPr>
          <a:xfrm>
            <a:off x="4357801" y="2363750"/>
            <a:ext cx="4786199" cy="3508167"/>
            <a:chOff x="4357801" y="2363750"/>
            <a:chExt cx="4786199" cy="3508167"/>
          </a:xfrm>
        </p:grpSpPr>
        <p:pic>
          <p:nvPicPr>
            <p:cNvPr id="6" name="Picture 5">
              <a:extLst>
                <a:ext uri="{FF2B5EF4-FFF2-40B4-BE49-F238E27FC236}">
                  <a16:creationId xmlns:a16="http://schemas.microsoft.com/office/drawing/2014/main" id="{6D7BB7BC-B0B2-8EAF-BCC8-A079690FB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7801" y="2363750"/>
              <a:ext cx="4786199" cy="3123580"/>
            </a:xfrm>
            <a:prstGeom prst="rect">
              <a:avLst/>
            </a:prstGeom>
          </p:spPr>
        </p:pic>
        <p:sp>
          <p:nvSpPr>
            <p:cNvPr id="10" name="TextBox 9">
              <a:extLst>
                <a:ext uri="{FF2B5EF4-FFF2-40B4-BE49-F238E27FC236}">
                  <a16:creationId xmlns:a16="http://schemas.microsoft.com/office/drawing/2014/main" id="{3285398A-4E42-3284-051E-301AE230F475}"/>
                </a:ext>
              </a:extLst>
            </p:cNvPr>
            <p:cNvSpPr txBox="1"/>
            <p:nvPr/>
          </p:nvSpPr>
          <p:spPr>
            <a:xfrm>
              <a:off x="4884878" y="5502585"/>
              <a:ext cx="3838106" cy="369332"/>
            </a:xfrm>
            <a:prstGeom prst="rect">
              <a:avLst/>
            </a:prstGeom>
            <a:noFill/>
          </p:spPr>
          <p:txBody>
            <a:bodyPr wrap="square" rtlCol="0">
              <a:spAutoFit/>
            </a:bodyPr>
            <a:lstStyle/>
            <a:p>
              <a:pPr algn="ctr"/>
              <a:r>
                <a:rPr lang="en-US" dirty="0"/>
                <a:t>Seed amplitude = 20 knots</a:t>
              </a:r>
            </a:p>
          </p:txBody>
        </p:sp>
      </p:grpSp>
    </p:spTree>
    <p:extLst>
      <p:ext uri="{BB962C8B-B14F-4D97-AF65-F5344CB8AC3E}">
        <p14:creationId xmlns:p14="http://schemas.microsoft.com/office/powerpoint/2010/main" val="305713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C09290-8980-A689-0FDD-F6BCDE7306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484" y="901372"/>
            <a:ext cx="6983031" cy="4365791"/>
          </a:xfrm>
          <a:prstGeom prst="rect">
            <a:avLst/>
          </a:prstGeom>
        </p:spPr>
      </p:pic>
      <p:sp>
        <p:nvSpPr>
          <p:cNvPr id="5" name="TextBox 4">
            <a:extLst>
              <a:ext uri="{FF2B5EF4-FFF2-40B4-BE49-F238E27FC236}">
                <a16:creationId xmlns:a16="http://schemas.microsoft.com/office/drawing/2014/main" id="{F374ED75-FAF3-5406-8EFB-BABD5FD19B24}"/>
              </a:ext>
            </a:extLst>
          </p:cNvPr>
          <p:cNvSpPr txBox="1"/>
          <p:nvPr/>
        </p:nvSpPr>
        <p:spPr>
          <a:xfrm>
            <a:off x="1328840" y="335499"/>
            <a:ext cx="6578418"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Selection in Action</a:t>
            </a:r>
          </a:p>
        </p:txBody>
      </p:sp>
      <p:sp>
        <p:nvSpPr>
          <p:cNvPr id="6" name="TextBox 5">
            <a:extLst>
              <a:ext uri="{FF2B5EF4-FFF2-40B4-BE49-F238E27FC236}">
                <a16:creationId xmlns:a16="http://schemas.microsoft.com/office/drawing/2014/main" id="{A933BD93-E880-17A2-B074-C5F35B253D11}"/>
              </a:ext>
            </a:extLst>
          </p:cNvPr>
          <p:cNvSpPr txBox="1"/>
          <p:nvPr/>
        </p:nvSpPr>
        <p:spPr>
          <a:xfrm>
            <a:off x="5999517" y="6522501"/>
            <a:ext cx="2762935" cy="369332"/>
          </a:xfrm>
          <a:prstGeom prst="rect">
            <a:avLst/>
          </a:prstGeom>
          <a:noFill/>
        </p:spPr>
        <p:txBody>
          <a:bodyPr wrap="square" rtlCol="0">
            <a:spAutoFit/>
          </a:bodyPr>
          <a:lstStyle/>
          <a:p>
            <a:pPr algn="r"/>
            <a:r>
              <a:rPr lang="en-US" dirty="0"/>
              <a:t>Emanuel (2022)</a:t>
            </a:r>
          </a:p>
        </p:txBody>
      </p:sp>
      <p:sp>
        <p:nvSpPr>
          <p:cNvPr id="3" name="TextBox 2">
            <a:extLst>
              <a:ext uri="{FF2B5EF4-FFF2-40B4-BE49-F238E27FC236}">
                <a16:creationId xmlns:a16="http://schemas.microsoft.com/office/drawing/2014/main" id="{4E70EB2A-6E09-5A02-5E2F-8B62D7C9A001}"/>
              </a:ext>
            </a:extLst>
          </p:cNvPr>
          <p:cNvSpPr txBox="1"/>
          <p:nvPr/>
        </p:nvSpPr>
        <p:spPr>
          <a:xfrm>
            <a:off x="159283" y="5446329"/>
            <a:ext cx="8984717" cy="923330"/>
          </a:xfrm>
          <a:prstGeom prst="rect">
            <a:avLst/>
          </a:prstGeom>
          <a:noFill/>
        </p:spPr>
        <p:txBody>
          <a:bodyPr wrap="square">
            <a:spAutoFit/>
          </a:bodyPr>
          <a:lstStyle/>
          <a:p>
            <a:r>
              <a:rPr lang="en-US" dirty="0"/>
              <a:t>The annual average monthly frequency of simulated storms whose lifetime maximum circular wind speed exceeds the values labeled on the curves, from the weak seed simulation. Blue dots are from historical observations. </a:t>
            </a:r>
          </a:p>
        </p:txBody>
      </p:sp>
    </p:spTree>
    <p:extLst>
      <p:ext uri="{BB962C8B-B14F-4D97-AF65-F5344CB8AC3E}">
        <p14:creationId xmlns:p14="http://schemas.microsoft.com/office/powerpoint/2010/main" val="395518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5E0F05-1321-4117-31AF-9FCFD5C2BA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7927" y="1134010"/>
            <a:ext cx="4786516" cy="4694554"/>
          </a:xfrm>
          <a:prstGeom prst="rect">
            <a:avLst/>
          </a:prstGeom>
        </p:spPr>
      </p:pic>
      <p:sp>
        <p:nvSpPr>
          <p:cNvPr id="6" name="Title 5">
            <a:extLst>
              <a:ext uri="{FF2B5EF4-FFF2-40B4-BE49-F238E27FC236}">
                <a16:creationId xmlns:a16="http://schemas.microsoft.com/office/drawing/2014/main" id="{7CD815CF-DEA4-8FD0-F6F3-A26B0895393B}"/>
              </a:ext>
            </a:extLst>
          </p:cNvPr>
          <p:cNvSpPr>
            <a:spLocks noGrp="1"/>
          </p:cNvSpPr>
          <p:nvPr>
            <p:ph type="title"/>
          </p:nvPr>
        </p:nvSpPr>
        <p:spPr>
          <a:xfrm>
            <a:off x="632890" y="135052"/>
            <a:ext cx="7878220" cy="867839"/>
          </a:xfrm>
        </p:spPr>
        <p:txBody>
          <a:bodyPr>
            <a:normAutofit/>
          </a:bodyPr>
          <a:lstStyle/>
          <a:p>
            <a:pPr algn="ctr"/>
            <a:r>
              <a:rPr lang="en-US" sz="3600" dirty="0"/>
              <a:t>Classical case with rotation (</a:t>
            </a:r>
            <a:r>
              <a:rPr lang="en-US" sz="3600" i="1" dirty="0"/>
              <a:t>f</a:t>
            </a:r>
            <a:r>
              <a:rPr lang="en-US" sz="3600" dirty="0"/>
              <a:t>)</a:t>
            </a:r>
          </a:p>
        </p:txBody>
      </p:sp>
      <p:sp>
        <p:nvSpPr>
          <p:cNvPr id="7" name="TextBox 6">
            <a:extLst>
              <a:ext uri="{FF2B5EF4-FFF2-40B4-BE49-F238E27FC236}">
                <a16:creationId xmlns:a16="http://schemas.microsoft.com/office/drawing/2014/main" id="{6F3D882D-7D9E-8A79-2AF5-1CDFBA21187A}"/>
              </a:ext>
            </a:extLst>
          </p:cNvPr>
          <p:cNvSpPr txBox="1"/>
          <p:nvPr/>
        </p:nvSpPr>
        <p:spPr>
          <a:xfrm>
            <a:off x="2007927" y="5934751"/>
            <a:ext cx="4786516" cy="369332"/>
          </a:xfrm>
          <a:prstGeom prst="rect">
            <a:avLst/>
          </a:prstGeom>
          <a:noFill/>
        </p:spPr>
        <p:txBody>
          <a:bodyPr wrap="square" rtlCol="0">
            <a:spAutoFit/>
          </a:bodyPr>
          <a:lstStyle/>
          <a:p>
            <a:pPr algn="ctr"/>
            <a:r>
              <a:rPr lang="en-US" dirty="0"/>
              <a:t>Horizontal wind speed at 20% of domain height</a:t>
            </a:r>
          </a:p>
        </p:txBody>
      </p:sp>
    </p:spTree>
    <p:extLst>
      <p:ext uri="{BB962C8B-B14F-4D97-AF65-F5344CB8AC3E}">
        <p14:creationId xmlns:p14="http://schemas.microsoft.com/office/powerpoint/2010/main" val="19087222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712" y="218868"/>
            <a:ext cx="8865988"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Arial" charset="0"/>
                <a:ea typeface="+mn-ea"/>
                <a:cs typeface="+mn-cs"/>
              </a:rPr>
              <a:t>Do African Easterly Waves Control Atlantic TC Frequency?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Arial" charset="0"/>
                <a:ea typeface="+mn-ea"/>
                <a:cs typeface="+mn-cs"/>
              </a:rPr>
              <a:t>Experiments with a regional model forced by reanalysis boundary conditions</a:t>
            </a:r>
          </a:p>
        </p:txBody>
      </p:sp>
      <p:pic>
        <p:nvPicPr>
          <p:cNvPr id="3" name="Picture 2"/>
          <p:cNvPicPr>
            <a:picLocks noChangeAspect="1"/>
          </p:cNvPicPr>
          <p:nvPr/>
        </p:nvPicPr>
        <p:blipFill>
          <a:blip r:embed="rId2"/>
          <a:stretch>
            <a:fillRect/>
          </a:stretch>
        </p:blipFill>
        <p:spPr>
          <a:xfrm>
            <a:off x="131757" y="1038580"/>
            <a:ext cx="8865988" cy="3505200"/>
          </a:xfrm>
          <a:prstGeom prst="rect">
            <a:avLst/>
          </a:prstGeom>
        </p:spPr>
      </p:pic>
      <p:sp>
        <p:nvSpPr>
          <p:cNvPr id="4" name="Rectangle 3"/>
          <p:cNvSpPr/>
          <p:nvPr/>
        </p:nvSpPr>
        <p:spPr>
          <a:xfrm>
            <a:off x="266700" y="4655607"/>
            <a:ext cx="8763000" cy="147732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(a) The regional climate model domain. The blue rectangle denotes the latitude over which a 2–10 day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Lanczos</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filter was applied to the eastern LBC in the AEW suppressed experiment. (b) The time series of 6-hourly meridional wind (m/s)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at 15°N, 15°W (denoted by star in Figure 1a) and 700 hPa prescribed in the eastern LBC for the (black) control simulation and (blue) AEW suppressed experiment.</a:t>
            </a:r>
          </a:p>
        </p:txBody>
      </p:sp>
      <p:sp>
        <p:nvSpPr>
          <p:cNvPr id="5" name="Rectangle 4"/>
          <p:cNvSpPr/>
          <p:nvPr/>
        </p:nvSpPr>
        <p:spPr>
          <a:xfrm>
            <a:off x="3352800" y="6400800"/>
            <a:ext cx="5943600"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a:ea typeface="+mn-ea"/>
                <a:cs typeface="+mn-cs"/>
              </a:rPr>
              <a:t>Patricola et al., 2017, </a:t>
            </a:r>
            <a:r>
              <a:rPr kumimoji="0" lang="en-US" sz="1600" b="0" i="1" u="none" strike="noStrike" kern="1200" cap="none" spc="0" normalizeH="0" baseline="0" noProof="0" dirty="0">
                <a:ln>
                  <a:noFill/>
                </a:ln>
                <a:solidFill>
                  <a:prstClr val="black"/>
                </a:solidFill>
                <a:effectLst/>
                <a:uLnTx/>
                <a:uFillTx/>
                <a:latin typeface="Calibri"/>
                <a:ea typeface="+mn-ea"/>
                <a:cs typeface="+mn-cs"/>
              </a:rPr>
              <a:t>Geophysical Research Letters</a:t>
            </a:r>
            <a:r>
              <a:rPr kumimoji="0" lang="en-US" sz="1600" b="0" i="0" u="none" strike="noStrike" kern="1200" cap="none" spc="0" normalizeH="0" baseline="0" noProof="0" dirty="0">
                <a:ln>
                  <a:noFill/>
                </a:ln>
                <a:solidFill>
                  <a:prstClr val="black"/>
                </a:solidFill>
                <a:effectLst/>
                <a:uLnTx/>
                <a:uFillTx/>
                <a:latin typeface="Calibri"/>
                <a:ea typeface="+mn-ea"/>
                <a:cs typeface="+mn-cs"/>
              </a:rPr>
              <a:t>, 45, 471–479</a:t>
            </a:r>
          </a:p>
        </p:txBody>
      </p:sp>
    </p:spTree>
    <p:extLst>
      <p:ext uri="{BB962C8B-B14F-4D97-AF65-F5344CB8AC3E}">
        <p14:creationId xmlns:p14="http://schemas.microsoft.com/office/powerpoint/2010/main" val="34901514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206" y="1023492"/>
            <a:ext cx="9126794" cy="2278435"/>
          </a:xfrm>
          <a:prstGeom prst="rect">
            <a:avLst/>
          </a:prstGeom>
        </p:spPr>
      </p:pic>
      <p:sp>
        <p:nvSpPr>
          <p:cNvPr id="3" name="TextBox 2"/>
          <p:cNvSpPr txBox="1"/>
          <p:nvPr/>
        </p:nvSpPr>
        <p:spPr>
          <a:xfrm>
            <a:off x="1295400" y="228600"/>
            <a:ext cx="6096000"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Arial" charset="0"/>
                <a:ea typeface="+mn-ea"/>
                <a:cs typeface="+mn-cs"/>
              </a:rPr>
              <a:t>Results with 10-member ensembles</a:t>
            </a:r>
          </a:p>
        </p:txBody>
      </p:sp>
      <p:sp>
        <p:nvSpPr>
          <p:cNvPr id="4" name="Rectangle 3"/>
          <p:cNvSpPr/>
          <p:nvPr/>
        </p:nvSpPr>
        <p:spPr>
          <a:xfrm>
            <a:off x="3352800" y="6400800"/>
            <a:ext cx="5943600"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a:ea typeface="+mn-ea"/>
                <a:cs typeface="+mn-cs"/>
              </a:rPr>
              <a:t>Patricola et al., 2017, </a:t>
            </a:r>
            <a:r>
              <a:rPr kumimoji="0" lang="en-US" sz="1600" b="0" i="1" u="none" strike="noStrike" kern="1200" cap="none" spc="0" normalizeH="0" baseline="0" noProof="0" dirty="0">
                <a:ln>
                  <a:noFill/>
                </a:ln>
                <a:solidFill>
                  <a:prstClr val="black"/>
                </a:solidFill>
                <a:effectLst/>
                <a:uLnTx/>
                <a:uFillTx/>
                <a:latin typeface="Calibri"/>
                <a:ea typeface="+mn-ea"/>
                <a:cs typeface="+mn-cs"/>
              </a:rPr>
              <a:t>Geophysical Research Letters</a:t>
            </a:r>
            <a:r>
              <a:rPr kumimoji="0" lang="en-US" sz="1600" b="0" i="0" u="none" strike="noStrike" kern="1200" cap="none" spc="0" normalizeH="0" baseline="0" noProof="0" dirty="0">
                <a:ln>
                  <a:noFill/>
                </a:ln>
                <a:solidFill>
                  <a:prstClr val="black"/>
                </a:solidFill>
                <a:effectLst/>
                <a:uLnTx/>
                <a:uFillTx/>
                <a:latin typeface="Calibri"/>
                <a:ea typeface="+mn-ea"/>
                <a:cs typeface="+mn-cs"/>
              </a:rPr>
              <a:t>, 45, 471–479</a:t>
            </a:r>
          </a:p>
        </p:txBody>
      </p:sp>
      <p:sp>
        <p:nvSpPr>
          <p:cNvPr id="5" name="TextBox 4">
            <a:extLst>
              <a:ext uri="{FF2B5EF4-FFF2-40B4-BE49-F238E27FC236}">
                <a16:creationId xmlns:a16="http://schemas.microsoft.com/office/drawing/2014/main" id="{593EA10C-2AEB-7DA9-091B-DA0A7677794B}"/>
              </a:ext>
            </a:extLst>
          </p:cNvPr>
          <p:cNvSpPr txBox="1"/>
          <p:nvPr/>
        </p:nvSpPr>
        <p:spPr>
          <a:xfrm>
            <a:off x="171039" y="3690492"/>
            <a:ext cx="8821657" cy="1200329"/>
          </a:xfrm>
          <a:prstGeom prst="rect">
            <a:avLst/>
          </a:prstGeom>
          <a:noFill/>
        </p:spPr>
        <p:txBody>
          <a:bodyPr wrap="square" rtlCol="0">
            <a:spAutoFit/>
          </a:bodyPr>
          <a:lstStyle/>
          <a:p>
            <a:r>
              <a:rPr lang="en-US" b="1" dirty="0"/>
              <a:t>Note:</a:t>
            </a:r>
            <a:r>
              <a:rPr lang="en-US" dirty="0"/>
              <a:t>  </a:t>
            </a:r>
            <a:r>
              <a:rPr lang="en-US" i="1" dirty="0"/>
              <a:t>With African easterly waves</a:t>
            </a:r>
            <a:r>
              <a:rPr lang="en-US" dirty="0"/>
              <a:t>, location and timing of genesis highly correlated among 		the ten ensemble members. </a:t>
            </a:r>
          </a:p>
          <a:p>
            <a:endParaRPr lang="en-US" dirty="0"/>
          </a:p>
          <a:p>
            <a:r>
              <a:rPr lang="en-US" dirty="0"/>
              <a:t>            </a:t>
            </a:r>
            <a:r>
              <a:rPr lang="en-US" i="1" dirty="0"/>
              <a:t>Without AEWs</a:t>
            </a:r>
            <a:r>
              <a:rPr lang="en-US" dirty="0"/>
              <a:t>, location and timing uncorrelated among the ensemble members</a:t>
            </a:r>
          </a:p>
        </p:txBody>
      </p:sp>
    </p:spTree>
    <p:extLst>
      <p:ext uri="{BB962C8B-B14F-4D97-AF65-F5344CB8AC3E}">
        <p14:creationId xmlns:p14="http://schemas.microsoft.com/office/powerpoint/2010/main" val="170426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55FB1-E661-7496-45C3-1B12662D4D35}"/>
              </a:ext>
            </a:extLst>
          </p:cNvPr>
          <p:cNvSpPr>
            <a:spLocks noGrp="1"/>
          </p:cNvSpPr>
          <p:nvPr>
            <p:ph type="title"/>
          </p:nvPr>
        </p:nvSpPr>
        <p:spPr>
          <a:xfrm>
            <a:off x="457200" y="1465331"/>
            <a:ext cx="8229600" cy="2830375"/>
          </a:xfrm>
        </p:spPr>
        <p:txBody>
          <a:bodyPr/>
          <a:lstStyle/>
          <a:p>
            <a:r>
              <a:rPr lang="en-US" dirty="0">
                <a:latin typeface="Arial" panose="020B0604020202020204" pitchFamily="34" charset="0"/>
                <a:cs typeface="Arial" panose="020B0604020202020204" pitchFamily="34" charset="0"/>
              </a:rPr>
              <a:t>If global TC rate is not controlled by “seed” frequency, then what does control it?</a:t>
            </a:r>
          </a:p>
        </p:txBody>
      </p:sp>
    </p:spTree>
    <p:extLst>
      <p:ext uri="{BB962C8B-B14F-4D97-AF65-F5344CB8AC3E}">
        <p14:creationId xmlns:p14="http://schemas.microsoft.com/office/powerpoint/2010/main" val="18337256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12F932-25BD-4AD2-9DE6-5E71EC4E3694}"/>
              </a:ext>
            </a:extLst>
          </p:cNvPr>
          <p:cNvSpPr>
            <a:spLocks noGrp="1"/>
          </p:cNvSpPr>
          <p:nvPr>
            <p:ph type="title"/>
          </p:nvPr>
        </p:nvSpPr>
        <p:spPr/>
        <p:txBody>
          <a:bodyPr>
            <a:normAutofit/>
          </a:bodyPr>
          <a:lstStyle/>
          <a:p>
            <a:pPr algn="ctr"/>
            <a:r>
              <a:rPr lang="en-US" sz="2800" b="1" dirty="0"/>
              <a:t>Hypothesis advanced by </a:t>
            </a:r>
            <a:r>
              <a:rPr lang="en-US" sz="2800" b="1" dirty="0" err="1"/>
              <a:t>Hoogewind</a:t>
            </a:r>
            <a:r>
              <a:rPr lang="en-US" sz="2800" b="1" dirty="0"/>
              <a:t>, </a:t>
            </a:r>
            <a:r>
              <a:rPr lang="en-US" sz="2800" b="1" dirty="0" err="1"/>
              <a:t>Chavas</a:t>
            </a:r>
            <a:r>
              <a:rPr lang="en-US" sz="2800" b="1" dirty="0"/>
              <a:t>, Schenkel, and O’Neill, 2020:</a:t>
            </a:r>
          </a:p>
        </p:txBody>
      </p:sp>
      <p:sp>
        <p:nvSpPr>
          <p:cNvPr id="6" name="Content Placeholder 5">
            <a:extLst>
              <a:ext uri="{FF2B5EF4-FFF2-40B4-BE49-F238E27FC236}">
                <a16:creationId xmlns:a16="http://schemas.microsoft.com/office/drawing/2014/main" id="{9BB702B6-1BC4-F49E-3D1A-1101A0E5E009}"/>
              </a:ext>
            </a:extLst>
          </p:cNvPr>
          <p:cNvSpPr>
            <a:spLocks noGrp="1"/>
          </p:cNvSpPr>
          <p:nvPr>
            <p:ph idx="1"/>
          </p:nvPr>
        </p:nvSpPr>
        <p:spPr>
          <a:xfrm>
            <a:off x="628650" y="2075605"/>
            <a:ext cx="7886700" cy="3470001"/>
          </a:xfrm>
        </p:spPr>
        <p:txBody>
          <a:bodyPr/>
          <a:lstStyle/>
          <a:p>
            <a:r>
              <a:rPr lang="en-US" dirty="0"/>
              <a:t> Actual global TC count is a packing problem 	conditioned on places and times that 	large-scale environment is favorable</a:t>
            </a:r>
          </a:p>
          <a:p>
            <a:pPr marL="0" indent="0">
              <a:buNone/>
            </a:pPr>
            <a:endParaRPr lang="en-US" dirty="0"/>
          </a:p>
          <a:p>
            <a:r>
              <a:rPr lang="en-US" dirty="0"/>
              <a:t>  Still overestimates the observed global 	tropical cyclone frequency by an order of 	magnitude</a:t>
            </a:r>
          </a:p>
        </p:txBody>
      </p:sp>
    </p:spTree>
    <p:extLst>
      <p:ext uri="{BB962C8B-B14F-4D97-AF65-F5344CB8AC3E}">
        <p14:creationId xmlns:p14="http://schemas.microsoft.com/office/powerpoint/2010/main" val="136367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0E040-62D0-B2EB-AA66-B9D314343719}"/>
              </a:ext>
            </a:extLst>
          </p:cNvPr>
          <p:cNvSpPr>
            <a:spLocks noGrp="1"/>
          </p:cNvSpPr>
          <p:nvPr>
            <p:ph type="title"/>
          </p:nvPr>
        </p:nvSpPr>
        <p:spPr/>
        <p:txBody>
          <a:bodyPr>
            <a:normAutofit/>
          </a:bodyPr>
          <a:lstStyle/>
          <a:p>
            <a:pPr algn="ctr"/>
            <a:r>
              <a:rPr lang="en-US" sz="3600" dirty="0"/>
              <a:t>Third Possibility:</a:t>
            </a:r>
            <a:br>
              <a:rPr lang="en-US" sz="3600" dirty="0"/>
            </a:br>
            <a:r>
              <a:rPr lang="en-US" sz="3600" dirty="0"/>
              <a:t>TC-Climate Feedback</a:t>
            </a:r>
          </a:p>
        </p:txBody>
      </p:sp>
      <p:sp>
        <p:nvSpPr>
          <p:cNvPr id="3" name="Content Placeholder 2">
            <a:extLst>
              <a:ext uri="{FF2B5EF4-FFF2-40B4-BE49-F238E27FC236}">
                <a16:creationId xmlns:a16="http://schemas.microsoft.com/office/drawing/2014/main" id="{9164CF83-AF99-BA57-18F6-1B547178D246}"/>
              </a:ext>
            </a:extLst>
          </p:cNvPr>
          <p:cNvSpPr>
            <a:spLocks noGrp="1"/>
          </p:cNvSpPr>
          <p:nvPr>
            <p:ph idx="1"/>
          </p:nvPr>
        </p:nvSpPr>
        <p:spPr>
          <a:xfrm>
            <a:off x="628649" y="1825624"/>
            <a:ext cx="8127223" cy="4851469"/>
          </a:xfrm>
        </p:spPr>
        <p:txBody>
          <a:bodyPr>
            <a:normAutofit fontScale="92500"/>
          </a:bodyPr>
          <a:lstStyle/>
          <a:p>
            <a:r>
              <a:rPr lang="en-US" sz="2000" dirty="0"/>
              <a:t>TCs depend on high potential intensity, low shear, humid 	troposphere</a:t>
            </a:r>
          </a:p>
          <a:p>
            <a:r>
              <a:rPr lang="en-US" sz="2000" dirty="0"/>
              <a:t>Aggregated convection dries out troposphere in models (Bretherton 	and Khairoutdinov, 2005), opening IR window, lowering both 	potential intensity and increasing genesis inhibition</a:t>
            </a:r>
          </a:p>
          <a:p>
            <a:r>
              <a:rPr lang="en-US" sz="2000" dirty="0"/>
              <a:t>Aggregation is observed to dry out troposphere (Tobin et al., 2012, 	2013; Holloway et al. (2017); Stein et al.,2017; Bony et al., 2020)</a:t>
            </a:r>
          </a:p>
          <a:p>
            <a:r>
              <a:rPr lang="en-US" sz="2000" dirty="0"/>
              <a:t>Vu et al. (2021) used a tropical channel version of WRF to show that 	episodes of high TC activity are preceded by high GPI and 	followed by lower GPI, with much of the effect on GPI through 	mid-tropospheric water vapor</a:t>
            </a:r>
          </a:p>
          <a:p>
            <a:r>
              <a:rPr lang="en-US" sz="2000" dirty="0"/>
              <a:t>In addition, strong TCs mix cold water to the surface, leading to an 	export of ocean heat energy to colder regions</a:t>
            </a:r>
          </a:p>
          <a:p>
            <a:r>
              <a:rPr lang="en-US" sz="2000" dirty="0"/>
              <a:t>These are negative feedbacks on TCs themselves, possibly leading to 	self-regulation of both TCs  and climate (Khairoutdinov and 	Emanuel, 2010, </a:t>
            </a:r>
            <a:r>
              <a:rPr lang="en-US" sz="2000" dirty="0" err="1"/>
              <a:t>Mauritsen</a:t>
            </a:r>
            <a:r>
              <a:rPr lang="en-US" sz="2000" dirty="0"/>
              <a:t> and Stevens, 2015)</a:t>
            </a:r>
          </a:p>
          <a:p>
            <a:endParaRPr lang="en-US" sz="2000" dirty="0"/>
          </a:p>
        </p:txBody>
      </p:sp>
    </p:spTree>
    <p:extLst>
      <p:ext uri="{BB962C8B-B14F-4D97-AF65-F5344CB8AC3E}">
        <p14:creationId xmlns:p14="http://schemas.microsoft.com/office/powerpoint/2010/main" val="102756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AFD1B8-9438-3F97-4C6A-B8622211A5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3764" y="1239174"/>
            <a:ext cx="6494755" cy="4274863"/>
          </a:xfrm>
          <a:prstGeom prst="rect">
            <a:avLst/>
          </a:prstGeom>
        </p:spPr>
      </p:pic>
      <p:sp>
        <p:nvSpPr>
          <p:cNvPr id="6" name="TextBox 5">
            <a:extLst>
              <a:ext uri="{FF2B5EF4-FFF2-40B4-BE49-F238E27FC236}">
                <a16:creationId xmlns:a16="http://schemas.microsoft.com/office/drawing/2014/main" id="{E1ED89E7-08B5-2F3C-3A7A-362D8C1003B5}"/>
              </a:ext>
            </a:extLst>
          </p:cNvPr>
          <p:cNvSpPr txBox="1"/>
          <p:nvPr/>
        </p:nvSpPr>
        <p:spPr>
          <a:xfrm>
            <a:off x="530943" y="265470"/>
            <a:ext cx="8164707"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Manifold of the FAST nonlinear hurricane intensity model</a:t>
            </a:r>
          </a:p>
        </p:txBody>
      </p:sp>
      <p:sp>
        <p:nvSpPr>
          <p:cNvPr id="7" name="TextBox 6">
            <a:extLst>
              <a:ext uri="{FF2B5EF4-FFF2-40B4-BE49-F238E27FC236}">
                <a16:creationId xmlns:a16="http://schemas.microsoft.com/office/drawing/2014/main" id="{42A02586-B556-3F75-C672-84063C51C26F}"/>
              </a:ext>
            </a:extLst>
          </p:cNvPr>
          <p:cNvSpPr txBox="1"/>
          <p:nvPr/>
        </p:nvSpPr>
        <p:spPr>
          <a:xfrm>
            <a:off x="3427525" y="6168590"/>
            <a:ext cx="5627985" cy="523220"/>
          </a:xfrm>
          <a:prstGeom prst="rect">
            <a:avLst/>
          </a:prstGeom>
          <a:noFill/>
        </p:spPr>
        <p:txBody>
          <a:bodyPr wrap="square" rtlCol="0">
            <a:spAutoFit/>
          </a:bodyPr>
          <a:lstStyle/>
          <a:p>
            <a:r>
              <a:rPr lang="en-US" sz="1400" dirty="0"/>
              <a:t>Emanuel, K., 2017: A fast intensity simulator for tropical cyclone risk analysis. </a:t>
            </a:r>
            <a:r>
              <a:rPr lang="en-US" sz="1400" i="1" dirty="0"/>
              <a:t>Nat. Hazards</a:t>
            </a:r>
            <a:r>
              <a:rPr lang="en-US" sz="1400" dirty="0"/>
              <a:t>, </a:t>
            </a:r>
            <a:r>
              <a:rPr lang="en-US" sz="1400" dirty="0">
                <a:hlinkClick r:id="rId3"/>
              </a:rPr>
              <a:t>https://doi.org/10.1007/s11069-017-2890-7</a:t>
            </a:r>
            <a:r>
              <a:rPr lang="en-US" sz="1400" dirty="0"/>
              <a:t>.</a:t>
            </a:r>
          </a:p>
        </p:txBody>
      </p:sp>
      <p:sp>
        <p:nvSpPr>
          <p:cNvPr id="8" name="TextBox 7">
            <a:extLst>
              <a:ext uri="{FF2B5EF4-FFF2-40B4-BE49-F238E27FC236}">
                <a16:creationId xmlns:a16="http://schemas.microsoft.com/office/drawing/2014/main" id="{AB200075-BFE0-804D-DF19-3659768E6BC8}"/>
              </a:ext>
            </a:extLst>
          </p:cNvPr>
          <p:cNvSpPr txBox="1"/>
          <p:nvPr/>
        </p:nvSpPr>
        <p:spPr>
          <a:xfrm>
            <a:off x="1289227" y="903592"/>
            <a:ext cx="7043828"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Warm colors indicate intensification; cold colors denote decaying solutions</a:t>
            </a:r>
          </a:p>
          <a:p>
            <a:pPr algn="ctr"/>
            <a:r>
              <a:rPr lang="en-US" sz="1600" dirty="0">
                <a:latin typeface="Arial" panose="020B0604020202020204" pitchFamily="34" charset="0"/>
                <a:cs typeface="Arial" panose="020B0604020202020204" pitchFamily="34" charset="0"/>
              </a:rPr>
              <a:t>Growth rates are for nullcline of core moisture variable</a:t>
            </a:r>
          </a:p>
        </p:txBody>
      </p:sp>
      <p:sp>
        <p:nvSpPr>
          <p:cNvPr id="9" name="TextBox 8">
            <a:extLst>
              <a:ext uri="{FF2B5EF4-FFF2-40B4-BE49-F238E27FC236}">
                <a16:creationId xmlns:a16="http://schemas.microsoft.com/office/drawing/2014/main" id="{5A705883-FDAE-D3E7-7FD1-3361D5F20572}"/>
              </a:ext>
            </a:extLst>
          </p:cNvPr>
          <p:cNvSpPr txBox="1"/>
          <p:nvPr/>
        </p:nvSpPr>
        <p:spPr>
          <a:xfrm>
            <a:off x="101765" y="3114996"/>
            <a:ext cx="1743260"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Non-dimensional</a:t>
            </a:r>
          </a:p>
          <a:p>
            <a:pPr algn="ctr"/>
            <a:r>
              <a:rPr lang="en-US" sz="1400" dirty="0">
                <a:latin typeface="Arial" panose="020B0604020202020204" pitchFamily="34" charset="0"/>
                <a:cs typeface="Arial" panose="020B0604020202020204" pitchFamily="34" charset="0"/>
              </a:rPr>
              <a:t>Surface wind speed</a:t>
            </a:r>
          </a:p>
        </p:txBody>
      </p:sp>
      <p:sp>
        <p:nvSpPr>
          <p:cNvPr id="12" name="TextBox 11">
            <a:extLst>
              <a:ext uri="{FF2B5EF4-FFF2-40B4-BE49-F238E27FC236}">
                <a16:creationId xmlns:a16="http://schemas.microsoft.com/office/drawing/2014/main" id="{617823FF-CC09-5E1C-328D-F834E3AB940E}"/>
              </a:ext>
            </a:extLst>
          </p:cNvPr>
          <p:cNvSpPr txBox="1"/>
          <p:nvPr/>
        </p:nvSpPr>
        <p:spPr>
          <a:xfrm>
            <a:off x="2990970" y="5600427"/>
            <a:ext cx="4058757"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Non-dimensional ventilation parameter (shear)</a:t>
            </a:r>
          </a:p>
        </p:txBody>
      </p:sp>
    </p:spTree>
    <p:extLst>
      <p:ext uri="{BB962C8B-B14F-4D97-AF65-F5344CB8AC3E}">
        <p14:creationId xmlns:p14="http://schemas.microsoft.com/office/powerpoint/2010/main" val="18346162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97C098-4748-2A7C-7A3A-2E048C035A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872" y="949796"/>
            <a:ext cx="6597620" cy="4342569"/>
          </a:xfrm>
          <a:prstGeom prst="rect">
            <a:avLst/>
          </a:prstGeom>
        </p:spPr>
      </p:pic>
      <p:sp>
        <p:nvSpPr>
          <p:cNvPr id="4" name="TextBox 3">
            <a:extLst>
              <a:ext uri="{FF2B5EF4-FFF2-40B4-BE49-F238E27FC236}">
                <a16:creationId xmlns:a16="http://schemas.microsoft.com/office/drawing/2014/main" id="{D22A327D-4C5F-EA91-E424-147CE3D88D81}"/>
              </a:ext>
            </a:extLst>
          </p:cNvPr>
          <p:cNvSpPr txBox="1"/>
          <p:nvPr/>
        </p:nvSpPr>
        <p:spPr>
          <a:xfrm>
            <a:off x="2985070" y="5482440"/>
            <a:ext cx="4058757"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Non-dimensional ventilation parameter (shear)</a:t>
            </a:r>
          </a:p>
        </p:txBody>
      </p:sp>
      <p:sp>
        <p:nvSpPr>
          <p:cNvPr id="5" name="TextBox 4">
            <a:extLst>
              <a:ext uri="{FF2B5EF4-FFF2-40B4-BE49-F238E27FC236}">
                <a16:creationId xmlns:a16="http://schemas.microsoft.com/office/drawing/2014/main" id="{CBECA6B3-C902-7EB6-7C92-B015A4CF6037}"/>
              </a:ext>
            </a:extLst>
          </p:cNvPr>
          <p:cNvSpPr txBox="1"/>
          <p:nvPr/>
        </p:nvSpPr>
        <p:spPr>
          <a:xfrm>
            <a:off x="100290" y="2790394"/>
            <a:ext cx="1575128"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Non-dimensional core moisture</a:t>
            </a:r>
          </a:p>
        </p:txBody>
      </p:sp>
      <p:sp>
        <p:nvSpPr>
          <p:cNvPr id="6" name="TextBox 5">
            <a:extLst>
              <a:ext uri="{FF2B5EF4-FFF2-40B4-BE49-F238E27FC236}">
                <a16:creationId xmlns:a16="http://schemas.microsoft.com/office/drawing/2014/main" id="{79D9C232-17E9-27F4-6A86-351A5497A9B6}"/>
              </a:ext>
            </a:extLst>
          </p:cNvPr>
          <p:cNvSpPr txBox="1"/>
          <p:nvPr/>
        </p:nvSpPr>
        <p:spPr>
          <a:xfrm>
            <a:off x="1275768" y="562371"/>
            <a:ext cx="7043828"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Warm colors indicate intensification; cold colors denote decaying solutions</a:t>
            </a:r>
          </a:p>
          <a:p>
            <a:pPr algn="ctr"/>
            <a:r>
              <a:rPr lang="en-US" sz="1600" dirty="0">
                <a:latin typeface="Arial" panose="020B0604020202020204" pitchFamily="34" charset="0"/>
                <a:cs typeface="Arial" panose="020B0604020202020204" pitchFamily="34" charset="0"/>
              </a:rPr>
              <a:t>Growth rates are for nullcline of surface wind speed variable</a:t>
            </a:r>
          </a:p>
        </p:txBody>
      </p:sp>
    </p:spTree>
    <p:extLst>
      <p:ext uri="{BB962C8B-B14F-4D97-AF65-F5344CB8AC3E}">
        <p14:creationId xmlns:p14="http://schemas.microsoft.com/office/powerpoint/2010/main" val="31504815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90B698-C8DA-2A3F-30D3-6E335D6CA8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141" y="955696"/>
            <a:ext cx="6631308" cy="5194382"/>
          </a:xfrm>
          <a:prstGeom prst="rect">
            <a:avLst/>
          </a:prstGeom>
        </p:spPr>
      </p:pic>
      <p:sp>
        <p:nvSpPr>
          <p:cNvPr id="4" name="TextBox 3">
            <a:extLst>
              <a:ext uri="{FF2B5EF4-FFF2-40B4-BE49-F238E27FC236}">
                <a16:creationId xmlns:a16="http://schemas.microsoft.com/office/drawing/2014/main" id="{B97172D4-1859-4978-28CF-12ED6FD2EAD6}"/>
              </a:ext>
            </a:extLst>
          </p:cNvPr>
          <p:cNvSpPr txBox="1"/>
          <p:nvPr/>
        </p:nvSpPr>
        <p:spPr>
          <a:xfrm>
            <a:off x="1114979" y="578137"/>
            <a:ext cx="7474482"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Red dashed curves denote joint probability distribution of weather noise in mid-level moisture and ventilation </a:t>
            </a:r>
          </a:p>
        </p:txBody>
      </p:sp>
      <p:sp>
        <p:nvSpPr>
          <p:cNvPr id="5" name="TextBox 4">
            <a:extLst>
              <a:ext uri="{FF2B5EF4-FFF2-40B4-BE49-F238E27FC236}">
                <a16:creationId xmlns:a16="http://schemas.microsoft.com/office/drawing/2014/main" id="{89F8DE6A-3226-C1F6-ABDE-1E3DDE03A8AD}"/>
              </a:ext>
            </a:extLst>
          </p:cNvPr>
          <p:cNvSpPr txBox="1"/>
          <p:nvPr/>
        </p:nvSpPr>
        <p:spPr>
          <a:xfrm>
            <a:off x="3002772" y="6259215"/>
            <a:ext cx="4111850"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Weather noise in ventilation</a:t>
            </a:r>
          </a:p>
        </p:txBody>
      </p:sp>
      <p:sp>
        <p:nvSpPr>
          <p:cNvPr id="6" name="TextBox 5">
            <a:extLst>
              <a:ext uri="{FF2B5EF4-FFF2-40B4-BE49-F238E27FC236}">
                <a16:creationId xmlns:a16="http://schemas.microsoft.com/office/drawing/2014/main" id="{BF71376F-C3DC-C1C2-CB63-62DE04C23D9F}"/>
              </a:ext>
            </a:extLst>
          </p:cNvPr>
          <p:cNvSpPr txBox="1"/>
          <p:nvPr/>
        </p:nvSpPr>
        <p:spPr>
          <a:xfrm>
            <a:off x="321327" y="4409769"/>
            <a:ext cx="2318447"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Weather noise in mid-level moisture</a:t>
            </a:r>
          </a:p>
        </p:txBody>
      </p:sp>
    </p:spTree>
    <p:extLst>
      <p:ext uri="{BB962C8B-B14F-4D97-AF65-F5344CB8AC3E}">
        <p14:creationId xmlns:p14="http://schemas.microsoft.com/office/powerpoint/2010/main" val="13168329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06DC5-A98F-DD1A-1FDF-0A5B83E0ACBF}"/>
              </a:ext>
            </a:extLst>
          </p:cNvPr>
          <p:cNvSpPr>
            <a:spLocks noGrp="1"/>
          </p:cNvSpPr>
          <p:nvPr>
            <p:ph type="title"/>
          </p:nvPr>
        </p:nvSpPr>
        <p:spPr>
          <a:xfrm>
            <a:off x="628650" y="365127"/>
            <a:ext cx="7886700" cy="957136"/>
          </a:xfrm>
        </p:spPr>
        <p:txBody>
          <a:bodyPr>
            <a:normAutofit/>
          </a:bodyPr>
          <a:lstStyle/>
          <a:p>
            <a:pPr algn="ctr"/>
            <a:r>
              <a:rPr lang="en-US" sz="3600" dirty="0"/>
              <a:t>Summary</a:t>
            </a:r>
          </a:p>
        </p:txBody>
      </p:sp>
      <p:sp>
        <p:nvSpPr>
          <p:cNvPr id="3" name="Content Placeholder 2">
            <a:extLst>
              <a:ext uri="{FF2B5EF4-FFF2-40B4-BE49-F238E27FC236}">
                <a16:creationId xmlns:a16="http://schemas.microsoft.com/office/drawing/2014/main" id="{95E3BD5E-5EE8-48ED-1978-1B3CD75A2053}"/>
              </a:ext>
            </a:extLst>
          </p:cNvPr>
          <p:cNvSpPr>
            <a:spLocks noGrp="1"/>
          </p:cNvSpPr>
          <p:nvPr>
            <p:ph idx="1"/>
          </p:nvPr>
        </p:nvSpPr>
        <p:spPr>
          <a:xfrm>
            <a:off x="628650" y="1825625"/>
            <a:ext cx="8515350" cy="4430449"/>
          </a:xfrm>
        </p:spPr>
        <p:txBody>
          <a:bodyPr>
            <a:normAutofit fontScale="85000" lnSpcReduction="20000"/>
          </a:bodyPr>
          <a:lstStyle/>
          <a:p>
            <a:pPr>
              <a:spcBef>
                <a:spcPts val="2500"/>
              </a:spcBef>
            </a:pPr>
            <a:r>
              <a:rPr lang="en-US" dirty="0"/>
              <a:t> Theory and observations strongly suggest that TC intensity 	and rainfall both increase in a warming climate</a:t>
            </a:r>
          </a:p>
          <a:p>
            <a:pPr>
              <a:spcBef>
                <a:spcPts val="2500"/>
              </a:spcBef>
            </a:pPr>
            <a:r>
              <a:rPr lang="en-US" dirty="0"/>
              <a:t> Appreciable advances have been made in 	understanding both the detailed physics behind 	individual cases of genesis and the control of 	genesis statistics by the large-scale environment</a:t>
            </a:r>
          </a:p>
          <a:p>
            <a:pPr>
              <a:spcBef>
                <a:spcPts val="2500"/>
              </a:spcBef>
            </a:pPr>
            <a:r>
              <a:rPr lang="en-US" dirty="0"/>
              <a:t> In spite of these advances, we still lack a generally 	accepted theory for the observed global rate of 	genesis</a:t>
            </a:r>
          </a:p>
          <a:p>
            <a:pPr>
              <a:spcBef>
                <a:spcPts val="2500"/>
              </a:spcBef>
            </a:pPr>
            <a:r>
              <a:rPr lang="en-US" dirty="0"/>
              <a:t> Understanding genesis in the context of climate, 	including feedbacks of TCs on climate and the 	possibility of self-regulation of climate and TCs, 	may prove essential</a:t>
            </a:r>
          </a:p>
        </p:txBody>
      </p:sp>
    </p:spTree>
    <p:extLst>
      <p:ext uri="{BB962C8B-B14F-4D97-AF65-F5344CB8AC3E}">
        <p14:creationId xmlns:p14="http://schemas.microsoft.com/office/powerpoint/2010/main" val="381286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F04116-ADE9-4795-6876-4E5810345170}"/>
              </a:ext>
            </a:extLst>
          </p:cNvPr>
          <p:cNvSpPr>
            <a:spLocks noGrp="1"/>
          </p:cNvSpPr>
          <p:nvPr>
            <p:ph type="title"/>
          </p:nvPr>
        </p:nvSpPr>
        <p:spPr>
          <a:xfrm>
            <a:off x="628650" y="1969751"/>
            <a:ext cx="7886700" cy="1325563"/>
          </a:xfrm>
        </p:spPr>
        <p:txBody>
          <a:bodyPr/>
          <a:lstStyle/>
          <a:p>
            <a:pPr algn="ctr"/>
            <a:r>
              <a:rPr lang="en-US" dirty="0"/>
              <a:t>Spare Slides</a:t>
            </a:r>
          </a:p>
        </p:txBody>
      </p:sp>
    </p:spTree>
    <p:extLst>
      <p:ext uri="{BB962C8B-B14F-4D97-AF65-F5344CB8AC3E}">
        <p14:creationId xmlns:p14="http://schemas.microsoft.com/office/powerpoint/2010/main" val="1525484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23AA7E-A3BD-86D7-F185-F1C91F6E15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681" y="0"/>
            <a:ext cx="8858638" cy="6858000"/>
          </a:xfrm>
          <a:prstGeom prst="rect">
            <a:avLst/>
          </a:prstGeom>
        </p:spPr>
      </p:pic>
      <p:sp>
        <p:nvSpPr>
          <p:cNvPr id="5" name="TextBox 4">
            <a:extLst>
              <a:ext uri="{FF2B5EF4-FFF2-40B4-BE49-F238E27FC236}">
                <a16:creationId xmlns:a16="http://schemas.microsoft.com/office/drawing/2014/main" id="{246E3598-CAB9-5D59-D6B7-FA843F6E7B61}"/>
              </a:ext>
            </a:extLst>
          </p:cNvPr>
          <p:cNvSpPr txBox="1"/>
          <p:nvPr/>
        </p:nvSpPr>
        <p:spPr>
          <a:xfrm>
            <a:off x="5244526" y="4973156"/>
            <a:ext cx="3669399" cy="1384995"/>
          </a:xfrm>
          <a:prstGeom prst="rect">
            <a:avLst/>
          </a:prstGeom>
          <a:noFill/>
        </p:spPr>
        <p:txBody>
          <a:bodyPr wrap="square" rtlCol="0">
            <a:spAutoFit/>
          </a:bodyPr>
          <a:lstStyle/>
          <a:p>
            <a:r>
              <a:rPr lang="en-US" sz="1400" dirty="0"/>
              <a:t>Velez-Pardo, M., and T. W. Cronin, 2023: Large-scale circulations and dry tropical cyclones in direct numerical simulations of rotating Rayleigh-</a:t>
            </a:r>
            <a:r>
              <a:rPr lang="en-US" sz="1400" dirty="0" err="1"/>
              <a:t>Bénard</a:t>
            </a:r>
            <a:r>
              <a:rPr lang="en-US" sz="1400" dirty="0"/>
              <a:t> convection. </a:t>
            </a:r>
            <a:r>
              <a:rPr lang="en-US" sz="1400" i="1" dirty="0"/>
              <a:t>Journal of the Atmospheric Sciences</a:t>
            </a:r>
            <a:r>
              <a:rPr lang="en-US" sz="1400" dirty="0"/>
              <a:t>, </a:t>
            </a:r>
            <a:r>
              <a:rPr lang="en-US" sz="1400" dirty="0">
                <a:hlinkClick r:id="rId3"/>
              </a:rPr>
              <a:t>https://doi.org/10.1175/JAS-D-23-0018.1</a:t>
            </a:r>
            <a:r>
              <a:rPr lang="en-US" sz="1400" dirty="0"/>
              <a:t>.</a:t>
            </a:r>
          </a:p>
        </p:txBody>
      </p:sp>
    </p:spTree>
    <p:extLst>
      <p:ext uri="{BB962C8B-B14F-4D97-AF65-F5344CB8AC3E}">
        <p14:creationId xmlns:p14="http://schemas.microsoft.com/office/powerpoint/2010/main" val="39145675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sum1a"/>
          <p:cNvPicPr>
            <a:picLocks noGrp="1" noChangeAspect="1" noChangeArrowheads="1"/>
          </p:cNvPicPr>
          <p:nvPr>
            <p:ph sz="half" idx="4294967295"/>
          </p:nvPr>
        </p:nvPicPr>
        <p:blipFill>
          <a:blip r:embed="rId3" cstate="print"/>
          <a:srcRect/>
          <a:stretch>
            <a:fillRect/>
          </a:stretch>
        </p:blipFill>
        <p:spPr>
          <a:xfrm>
            <a:off x="0" y="228600"/>
            <a:ext cx="4579938" cy="6629400"/>
          </a:xfrm>
          <a:noFill/>
        </p:spPr>
      </p:pic>
      <p:pic>
        <p:nvPicPr>
          <p:cNvPr id="33795" name="Picture 3" descr="sum2"/>
          <p:cNvPicPr>
            <a:picLocks noGrp="1" noChangeAspect="1" noChangeArrowheads="1"/>
          </p:cNvPicPr>
          <p:nvPr>
            <p:ph sz="half" idx="4294967295"/>
          </p:nvPr>
        </p:nvPicPr>
        <p:blipFill>
          <a:blip r:embed="rId4" cstate="print"/>
          <a:srcRect/>
          <a:stretch>
            <a:fillRect/>
          </a:stretch>
        </p:blipFill>
        <p:spPr>
          <a:xfrm>
            <a:off x="4713288" y="152400"/>
            <a:ext cx="4430712" cy="6248400"/>
          </a:xfrm>
          <a:noFill/>
        </p:spPr>
      </p:pic>
    </p:spTree>
    <p:extLst>
      <p:ext uri="{BB962C8B-B14F-4D97-AF65-F5344CB8AC3E}">
        <p14:creationId xmlns:p14="http://schemas.microsoft.com/office/powerpoint/2010/main" val="5402730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2874B4-5760-72C6-2FFB-17A60A4844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468" y="1518737"/>
            <a:ext cx="8055292" cy="4428838"/>
          </a:xfrm>
          <a:prstGeom prst="rect">
            <a:avLst/>
          </a:prstGeom>
        </p:spPr>
      </p:pic>
      <p:sp>
        <p:nvSpPr>
          <p:cNvPr id="4" name="TextBox 3">
            <a:extLst>
              <a:ext uri="{FF2B5EF4-FFF2-40B4-BE49-F238E27FC236}">
                <a16:creationId xmlns:a16="http://schemas.microsoft.com/office/drawing/2014/main" id="{A2E0CAC5-D178-9E41-9673-FE4619590D01}"/>
              </a:ext>
            </a:extLst>
          </p:cNvPr>
          <p:cNvSpPr txBox="1"/>
          <p:nvPr/>
        </p:nvSpPr>
        <p:spPr>
          <a:xfrm>
            <a:off x="659957" y="341905"/>
            <a:ext cx="7696863"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TC Worlds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f-plane Experiments in doubly-periodic boxes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Bretherton and Khairoutdinov (2005), Nolan et al. (2007), and many others</a:t>
            </a:r>
          </a:p>
        </p:txBody>
      </p:sp>
      <p:sp>
        <p:nvSpPr>
          <p:cNvPr id="5" name="TextBox 4">
            <a:extLst>
              <a:ext uri="{FF2B5EF4-FFF2-40B4-BE49-F238E27FC236}">
                <a16:creationId xmlns:a16="http://schemas.microsoft.com/office/drawing/2014/main" id="{C4660501-6018-D219-881D-3EFE8BDF2367}"/>
              </a:ext>
            </a:extLst>
          </p:cNvPr>
          <p:cNvSpPr txBox="1"/>
          <p:nvPr/>
        </p:nvSpPr>
        <p:spPr>
          <a:xfrm>
            <a:off x="3267986" y="6416703"/>
            <a:ext cx="5311471" cy="3693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From Zhou, Held and Garner, 2014</a:t>
            </a:r>
          </a:p>
        </p:txBody>
      </p:sp>
      <p:sp>
        <p:nvSpPr>
          <p:cNvPr id="6" name="TextBox 5">
            <a:extLst>
              <a:ext uri="{FF2B5EF4-FFF2-40B4-BE49-F238E27FC236}">
                <a16:creationId xmlns:a16="http://schemas.microsoft.com/office/drawing/2014/main" id="{FE9BBA19-97D6-F7D0-401C-DA4A5CF56BC7}"/>
              </a:ext>
            </a:extLst>
          </p:cNvPr>
          <p:cNvSpPr txBox="1"/>
          <p:nvPr/>
        </p:nvSpPr>
        <p:spPr>
          <a:xfrm>
            <a:off x="1375576" y="1180365"/>
            <a:ext cx="2488758"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SST=24</a:t>
            </a:r>
            <a:r>
              <a:rPr kumimoji="0" lang="en-US" sz="1800" b="1" i="0" u="none" strike="noStrike" kern="1200" cap="none" spc="0" normalizeH="0" baseline="30000" noProof="0" dirty="0">
                <a:ln>
                  <a:noFill/>
                </a:ln>
                <a:solidFill>
                  <a:prstClr val="black"/>
                </a:solidFill>
                <a:effectLst/>
                <a:uLnTx/>
                <a:uFillTx/>
                <a:latin typeface="Calibri" panose="020F0502020204030204"/>
                <a:ea typeface="+mn-ea"/>
                <a:cs typeface="+mn-cs"/>
              </a:rPr>
              <a:t>o</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a:t>
            </a:r>
          </a:p>
        </p:txBody>
      </p:sp>
      <p:sp>
        <p:nvSpPr>
          <p:cNvPr id="7" name="TextBox 6">
            <a:extLst>
              <a:ext uri="{FF2B5EF4-FFF2-40B4-BE49-F238E27FC236}">
                <a16:creationId xmlns:a16="http://schemas.microsoft.com/office/drawing/2014/main" id="{BC842196-0B8E-C194-554F-518674B7DDFA}"/>
              </a:ext>
            </a:extLst>
          </p:cNvPr>
          <p:cNvSpPr txBox="1"/>
          <p:nvPr/>
        </p:nvSpPr>
        <p:spPr>
          <a:xfrm>
            <a:off x="5279666" y="1186568"/>
            <a:ext cx="2488758"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SST=32</a:t>
            </a:r>
            <a:r>
              <a:rPr kumimoji="0" lang="en-US" sz="1800" b="1" i="0" u="none" strike="noStrike" kern="1200" cap="none" spc="0" normalizeH="0" baseline="30000" noProof="0" dirty="0">
                <a:ln>
                  <a:noFill/>
                </a:ln>
                <a:solidFill>
                  <a:prstClr val="black"/>
                </a:solidFill>
                <a:effectLst/>
                <a:uLnTx/>
                <a:uFillTx/>
                <a:latin typeface="Calibri" panose="020F0502020204030204"/>
                <a:ea typeface="+mn-ea"/>
                <a:cs typeface="+mn-cs"/>
              </a:rPr>
              <a:t>o</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a:t>
            </a:r>
          </a:p>
        </p:txBody>
      </p:sp>
    </p:spTree>
    <p:extLst>
      <p:ext uri="{BB962C8B-B14F-4D97-AF65-F5344CB8AC3E}">
        <p14:creationId xmlns:p14="http://schemas.microsoft.com/office/powerpoint/2010/main" val="35857481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86400" y="6456121"/>
            <a:ext cx="35052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Wing et al., </a:t>
            </a:r>
            <a:r>
              <a:rPr kumimoji="0" lang="en-US" sz="1800" b="0" i="1" u="none" strike="noStrike" kern="1200" cap="none" spc="0" normalizeH="0" baseline="0" noProof="0" dirty="0">
                <a:ln>
                  <a:noFill/>
                </a:ln>
                <a:solidFill>
                  <a:prstClr val="black"/>
                </a:solidFill>
                <a:effectLst/>
                <a:uLnTx/>
                <a:uFillTx/>
                <a:latin typeface="Arial" charset="0"/>
                <a:ea typeface="+mn-ea"/>
                <a:cs typeface="+mn-cs"/>
              </a:rPr>
              <a:t>J. Atmos. Sci</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2016</a:t>
            </a:r>
          </a:p>
        </p:txBody>
      </p:sp>
      <p:pic>
        <p:nvPicPr>
          <p:cNvPr id="3" name="Picture 2"/>
          <p:cNvPicPr>
            <a:picLocks noChangeAspect="1"/>
          </p:cNvPicPr>
          <p:nvPr/>
        </p:nvPicPr>
        <p:blipFill>
          <a:blip r:embed="rId2"/>
          <a:stretch>
            <a:fillRect/>
          </a:stretch>
        </p:blipFill>
        <p:spPr>
          <a:xfrm>
            <a:off x="838200" y="1447800"/>
            <a:ext cx="7546971" cy="4572000"/>
          </a:xfrm>
          <a:prstGeom prst="rect">
            <a:avLst/>
          </a:prstGeom>
        </p:spPr>
      </p:pic>
      <p:sp>
        <p:nvSpPr>
          <p:cNvPr id="4" name="TextBox 3"/>
          <p:cNvSpPr txBox="1"/>
          <p:nvPr/>
        </p:nvSpPr>
        <p:spPr>
          <a:xfrm>
            <a:off x="228600" y="228600"/>
            <a:ext cx="8534400"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mn-cs"/>
              </a:rPr>
              <a:t>Budget of variance of column moist static energy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mn-cs"/>
              </a:rPr>
              <a:t>(Lines: ensemble mean; Shading: Std. deviation)</a:t>
            </a:r>
          </a:p>
        </p:txBody>
      </p:sp>
      <p:sp>
        <p:nvSpPr>
          <p:cNvPr id="5" name="TextBox 4"/>
          <p:cNvSpPr txBox="1"/>
          <p:nvPr/>
        </p:nvSpPr>
        <p:spPr>
          <a:xfrm>
            <a:off x="2286000" y="1981200"/>
            <a:ext cx="1828800"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Radiation and surface fluxes comparable</a:t>
            </a:r>
          </a:p>
        </p:txBody>
      </p:sp>
      <p:cxnSp>
        <p:nvCxnSpPr>
          <p:cNvPr id="7" name="Straight Arrow Connector 6"/>
          <p:cNvCxnSpPr>
            <a:cxnSpLocks/>
          </p:cNvCxnSpPr>
          <p:nvPr/>
        </p:nvCxnSpPr>
        <p:spPr>
          <a:xfrm>
            <a:off x="3886200" y="2514600"/>
            <a:ext cx="614238" cy="9144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53024" y="1998406"/>
            <a:ext cx="213360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Surface fluxes dominant</a:t>
            </a:r>
          </a:p>
        </p:txBody>
      </p:sp>
      <p:cxnSp>
        <p:nvCxnSpPr>
          <p:cNvPr id="10" name="Straight Arrow Connector 9"/>
          <p:cNvCxnSpPr/>
          <p:nvPr/>
        </p:nvCxnSpPr>
        <p:spPr>
          <a:xfrm>
            <a:off x="6096000" y="2442865"/>
            <a:ext cx="1143000" cy="37653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91729" y="6066814"/>
            <a:ext cx="585288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Note:  Genesis does occur with homogeneous radiation</a:t>
            </a:r>
          </a:p>
        </p:txBody>
      </p:sp>
    </p:spTree>
    <p:extLst>
      <p:ext uri="{BB962C8B-B14F-4D97-AF65-F5344CB8AC3E}">
        <p14:creationId xmlns:p14="http://schemas.microsoft.com/office/powerpoint/2010/main" val="354885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28650" y="365126"/>
            <a:ext cx="7886700" cy="1001711"/>
          </a:xfrm>
        </p:spPr>
        <p:txBody>
          <a:bodyPr>
            <a:normAutofit/>
          </a:bodyPr>
          <a:lstStyle/>
          <a:p>
            <a:pPr algn="ctr"/>
            <a:r>
              <a:rPr lang="en-US" sz="4000" dirty="0">
                <a:solidFill>
                  <a:srgbClr val="0033CC"/>
                </a:solidFill>
                <a:effectLst>
                  <a:outerShdw blurRad="38100" dist="38100" dir="2700000" algn="tl">
                    <a:srgbClr val="000000">
                      <a:alpha val="43137"/>
                    </a:srgbClr>
                  </a:outerShdw>
                </a:effectLst>
                <a:latin typeface="Arial" pitchFamily="34" charset="0"/>
                <a:cs typeface="Arial" pitchFamily="34" charset="0"/>
              </a:rPr>
              <a:t>Hurricane-World Scaling </a:t>
            </a:r>
          </a:p>
        </p:txBody>
      </p:sp>
      <p:sp>
        <p:nvSpPr>
          <p:cNvPr id="4" name="Content Placeholder 3"/>
          <p:cNvSpPr>
            <a:spLocks noGrp="1"/>
          </p:cNvSpPr>
          <p:nvPr>
            <p:ph idx="1"/>
          </p:nvPr>
        </p:nvSpPr>
        <p:spPr/>
        <p:txBody>
          <a:bodyPr>
            <a:normAutofit/>
          </a:bodyPr>
          <a:lstStyle/>
          <a:p>
            <a:pPr>
              <a:buSzPct val="75000"/>
              <a:buNone/>
            </a:pPr>
            <a:endParaRPr lang="en-US" sz="3000" dirty="0">
              <a:solidFill>
                <a:srgbClr val="0033CC"/>
              </a:solidFill>
              <a:latin typeface="Arial" pitchFamily="34" charset="0"/>
              <a:cs typeface="Arial" pitchFamily="34" charset="0"/>
            </a:endParaRPr>
          </a:p>
          <a:p>
            <a:pPr>
              <a:buSzPct val="70000"/>
              <a:buBlip>
                <a:blip r:embed="rId2"/>
              </a:buBlip>
            </a:pPr>
            <a:r>
              <a:rPr lang="en-US" sz="2400" dirty="0">
                <a:latin typeface="Arial" pitchFamily="34" charset="0"/>
                <a:cs typeface="Arial" pitchFamily="34" charset="0"/>
              </a:rPr>
              <a:t>Radius of maximum winds:</a:t>
            </a:r>
          </a:p>
          <a:p>
            <a:pPr>
              <a:buSzPct val="70000"/>
              <a:buBlip>
                <a:blip r:embed="rId2"/>
              </a:buBlip>
            </a:pPr>
            <a:endParaRPr lang="en-US" sz="2400" dirty="0">
              <a:latin typeface="Arial" pitchFamily="34" charset="0"/>
              <a:cs typeface="Arial" pitchFamily="34" charset="0"/>
            </a:endParaRPr>
          </a:p>
          <a:p>
            <a:pPr>
              <a:buSzPct val="70000"/>
              <a:buBlip>
                <a:blip r:embed="rId2"/>
              </a:buBlip>
            </a:pPr>
            <a:r>
              <a:rPr lang="en-US" sz="2400" dirty="0">
                <a:latin typeface="Arial" pitchFamily="34" charset="0"/>
                <a:cs typeface="Arial" pitchFamily="34" charset="0"/>
              </a:rPr>
              <a:t>Distance between storm centers:</a:t>
            </a:r>
          </a:p>
          <a:p>
            <a:pPr>
              <a:buSzPct val="70000"/>
              <a:buBlip>
                <a:blip r:embed="rId2"/>
              </a:buBlip>
            </a:pPr>
            <a:endParaRPr lang="en-US" sz="2400" dirty="0">
              <a:latin typeface="Arial" pitchFamily="34" charset="0"/>
              <a:cs typeface="Arial" pitchFamily="34" charset="0"/>
            </a:endParaRPr>
          </a:p>
          <a:p>
            <a:pPr>
              <a:buSzPct val="70000"/>
              <a:buBlip>
                <a:blip r:embed="rId2"/>
              </a:buBlip>
            </a:pPr>
            <a:r>
              <a:rPr lang="en-US" sz="2400" dirty="0">
                <a:latin typeface="Arial" pitchFamily="34" charset="0"/>
                <a:cs typeface="Arial" pitchFamily="34" charset="0"/>
              </a:rPr>
              <a:t>Number density: </a:t>
            </a:r>
          </a:p>
        </p:txBody>
      </p:sp>
      <p:graphicFrame>
        <p:nvGraphicFramePr>
          <p:cNvPr id="9" name="Object 8"/>
          <p:cNvGraphicFramePr>
            <a:graphicFrameLocks noChangeAspect="1"/>
          </p:cNvGraphicFramePr>
          <p:nvPr/>
        </p:nvGraphicFramePr>
        <p:xfrm>
          <a:off x="6324600" y="1981200"/>
          <a:ext cx="1066800" cy="782320"/>
        </p:xfrm>
        <a:graphic>
          <a:graphicData uri="http://schemas.openxmlformats.org/presentationml/2006/ole">
            <mc:AlternateContent xmlns:mc="http://schemas.openxmlformats.org/markup-compatibility/2006">
              <mc:Choice xmlns:v="urn:schemas-microsoft-com:vml" Requires="v">
                <p:oleObj name="Equation" r:id="rId3" imgW="571320" imgH="419040" progId="Equation.DSMT4">
                  <p:embed/>
                </p:oleObj>
              </mc:Choice>
              <mc:Fallback>
                <p:oleObj name="Equation" r:id="rId3" imgW="571320" imgH="419040" progId="Equation.DSMT4">
                  <p:embed/>
                  <p:pic>
                    <p:nvPicPr>
                      <p:cNvPr id="9"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981200"/>
                        <a:ext cx="1066800" cy="7823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6324600" y="2895600"/>
          <a:ext cx="1219200" cy="748632"/>
        </p:xfrm>
        <a:graphic>
          <a:graphicData uri="http://schemas.openxmlformats.org/presentationml/2006/ole">
            <mc:AlternateContent xmlns:mc="http://schemas.openxmlformats.org/markup-compatibility/2006">
              <mc:Choice xmlns:v="urn:schemas-microsoft-com:vml" Requires="v">
                <p:oleObj name="Equation" r:id="rId5" imgW="723600" imgH="444240" progId="Equation.DSMT4">
                  <p:embed/>
                </p:oleObj>
              </mc:Choice>
              <mc:Fallback>
                <p:oleObj name="Equation" r:id="rId5" imgW="723600" imgH="444240" progId="Equation.DSMT4">
                  <p:embed/>
                  <p:pic>
                    <p:nvPicPr>
                      <p:cNvPr id="1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2895600"/>
                        <a:ext cx="1219200" cy="7486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6400800" y="3810000"/>
          <a:ext cx="1047750" cy="838200"/>
        </p:xfrm>
        <a:graphic>
          <a:graphicData uri="http://schemas.openxmlformats.org/presentationml/2006/ole">
            <mc:AlternateContent xmlns:mc="http://schemas.openxmlformats.org/markup-compatibility/2006">
              <mc:Choice xmlns:v="urn:schemas-microsoft-com:vml" Requires="v">
                <p:oleObj name="Equation" r:id="rId7" imgW="571320" imgH="457200" progId="Equation.DSMT4">
                  <p:embed/>
                </p:oleObj>
              </mc:Choice>
              <mc:Fallback>
                <p:oleObj name="Equation" r:id="rId7" imgW="571320" imgH="457200" progId="Equation.DSMT4">
                  <p:embed/>
                  <p:pic>
                    <p:nvPicPr>
                      <p:cNvPr id="11"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00800" y="3810000"/>
                        <a:ext cx="104775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Box 1">
            <a:extLst>
              <a:ext uri="{FF2B5EF4-FFF2-40B4-BE49-F238E27FC236}">
                <a16:creationId xmlns:a16="http://schemas.microsoft.com/office/drawing/2014/main" id="{9CCE6045-59E9-154C-8C7A-17AA01059C2B}"/>
              </a:ext>
            </a:extLst>
          </p:cNvPr>
          <p:cNvSpPr txBox="1"/>
          <p:nvPr/>
        </p:nvSpPr>
        <p:spPr>
          <a:xfrm>
            <a:off x="3260035" y="6137831"/>
            <a:ext cx="5426765" cy="3693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Khairoutdinov and Emanuel, 2013</a:t>
            </a:r>
          </a:p>
        </p:txBody>
      </p:sp>
      <p:sp>
        <p:nvSpPr>
          <p:cNvPr id="5" name="TextBox 4">
            <a:extLst>
              <a:ext uri="{FF2B5EF4-FFF2-40B4-BE49-F238E27FC236}">
                <a16:creationId xmlns:a16="http://schemas.microsoft.com/office/drawing/2014/main" id="{B91229C3-090E-19C7-EADC-AD1927FD005F}"/>
              </a:ext>
            </a:extLst>
          </p:cNvPr>
          <p:cNvSpPr txBox="1"/>
          <p:nvPr/>
        </p:nvSpPr>
        <p:spPr>
          <a:xfrm>
            <a:off x="286247" y="4738977"/>
            <a:ext cx="8070574"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Note:  I was able to show (2022) that the D scale above is consistent with the matched inner-outer radial profile developed by Dan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Chavas</a:t>
            </a:r>
            <a:r>
              <a:rPr kumimoji="0" lang="en-US" sz="1800" b="0" i="0" u="none" strike="noStrike" kern="1200" cap="none" spc="0" normalizeH="0" baseline="0" noProof="0" dirty="0">
                <a:ln>
                  <a:noFill/>
                </a:ln>
                <a:solidFill>
                  <a:prstClr val="black"/>
                </a:solidFill>
                <a:effectLst/>
                <a:uLnTx/>
                <a:uFillTx/>
                <a:latin typeface="Calibri"/>
                <a:ea typeface="+mn-ea"/>
                <a:cs typeface="+mn-cs"/>
              </a:rPr>
              <a:t> and me, if it is assumed that the inner core radius scales as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V</a:t>
            </a:r>
            <a:r>
              <a:rPr kumimoji="0" lang="en-US" sz="1800" b="0" i="0" u="none" strike="noStrike" kern="1200" cap="none" spc="0" normalizeH="0" baseline="-25000" noProof="0" dirty="0" err="1">
                <a:ln>
                  <a:noFill/>
                </a:ln>
                <a:solidFill>
                  <a:prstClr val="black"/>
                </a:solidFill>
                <a:effectLst/>
                <a:uLnTx/>
                <a:uFillTx/>
                <a:latin typeface="Calibri"/>
                <a:ea typeface="+mn-ea"/>
                <a:cs typeface="+mn-cs"/>
              </a:rPr>
              <a:t>pot</a:t>
            </a:r>
            <a:r>
              <a:rPr kumimoji="0" lang="en-US" sz="1800" b="0" i="0" u="none" strike="noStrike" kern="1200" cap="none" spc="0" normalizeH="0" baseline="0" noProof="0" dirty="0">
                <a:ln>
                  <a:noFill/>
                </a:ln>
                <a:solidFill>
                  <a:prstClr val="black"/>
                </a:solidFill>
                <a:effectLst/>
                <a:uLnTx/>
                <a:uFillTx/>
                <a:latin typeface="Calibri"/>
                <a:ea typeface="+mn-ea"/>
                <a:cs typeface="+mn-cs"/>
              </a:rPr>
              <a:t>/f</a:t>
            </a:r>
          </a:p>
        </p:txBody>
      </p:sp>
    </p:spTree>
    <p:extLst>
      <p:ext uri="{BB962C8B-B14F-4D97-AF65-F5344CB8AC3E}">
        <p14:creationId xmlns:p14="http://schemas.microsoft.com/office/powerpoint/2010/main" val="418078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blinds(horizontal)">
                                      <p:cBhvr>
                                        <p:cTn id="15" dur="500"/>
                                        <p:tgtEl>
                                          <p:spTgt spid="4">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blinds(horizontal)">
                                      <p:cBhvr>
                                        <p:cTn id="23" dur="500"/>
                                        <p:tgtEl>
                                          <p:spTgt spid="4">
                                            <p:txEl>
                                              <p:pRg st="5" end="5"/>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linds(horizont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cc_run-L512-f2e-4-TS300-EF0.000-TT200-QR1.0-vmag85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8868"/>
          <a:stretch/>
        </p:blipFill>
        <p:spPr>
          <a:xfrm>
            <a:off x="1354346" y="1293962"/>
            <a:ext cx="6858000" cy="5564038"/>
          </a:xfrm>
          <a:prstGeom prst="rect">
            <a:avLst/>
          </a:prstGeom>
        </p:spPr>
      </p:pic>
      <p:sp>
        <p:nvSpPr>
          <p:cNvPr id="3" name="TextBox 2"/>
          <p:cNvSpPr txBox="1"/>
          <p:nvPr/>
        </p:nvSpPr>
        <p:spPr>
          <a:xfrm>
            <a:off x="543464" y="198408"/>
            <a:ext cx="816921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Dry Hurricanes in Dry RCE State</a:t>
            </a:r>
          </a:p>
        </p:txBody>
      </p:sp>
      <p:sp>
        <p:nvSpPr>
          <p:cNvPr id="5" name="TextBox 4"/>
          <p:cNvSpPr txBox="1"/>
          <p:nvPr/>
        </p:nvSpPr>
        <p:spPr>
          <a:xfrm>
            <a:off x="931654" y="5771071"/>
            <a:ext cx="70736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(Courtesy Tim Cronin)</a:t>
            </a:r>
          </a:p>
        </p:txBody>
      </p:sp>
      <p:sp>
        <p:nvSpPr>
          <p:cNvPr id="4" name="TextBox 3">
            <a:extLst>
              <a:ext uri="{FF2B5EF4-FFF2-40B4-BE49-F238E27FC236}">
                <a16:creationId xmlns:a16="http://schemas.microsoft.com/office/drawing/2014/main" id="{DA7BCDBC-7242-8F8E-4023-577A37BF198F}"/>
              </a:ext>
            </a:extLst>
          </p:cNvPr>
          <p:cNvSpPr txBox="1"/>
          <p:nvPr/>
        </p:nvSpPr>
        <p:spPr>
          <a:xfrm>
            <a:off x="2146851" y="676649"/>
            <a:ext cx="460380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Cronin and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Chavas</a:t>
            </a:r>
            <a:r>
              <a:rPr kumimoji="0" lang="en-US" sz="2400" b="0" i="0" u="none" strike="noStrike" kern="1200" cap="none" spc="0" normalizeH="0" baseline="0" noProof="0" dirty="0">
                <a:ln>
                  <a:noFill/>
                </a:ln>
                <a:solidFill>
                  <a:prstClr val="black"/>
                </a:solidFill>
                <a:effectLst/>
                <a:uLnTx/>
                <a:uFillTx/>
                <a:latin typeface="Calibri"/>
                <a:ea typeface="+mn-ea"/>
                <a:cs typeface="+mn-cs"/>
              </a:rPr>
              <a:t>, 2019</a:t>
            </a:r>
          </a:p>
        </p:txBody>
      </p:sp>
    </p:spTree>
    <p:extLst>
      <p:ext uri="{BB962C8B-B14F-4D97-AF65-F5344CB8AC3E}">
        <p14:creationId xmlns:p14="http://schemas.microsoft.com/office/powerpoint/2010/main" val="23924787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74479-48D7-1568-71D3-EE4DC31D0DA4}"/>
              </a:ext>
            </a:extLst>
          </p:cNvPr>
          <p:cNvSpPr>
            <a:spLocks noGrp="1"/>
          </p:cNvSpPr>
          <p:nvPr>
            <p:ph type="title"/>
          </p:nvPr>
        </p:nvSpPr>
        <p:spPr/>
        <p:txBody>
          <a:bodyPr>
            <a:normAutofit/>
          </a:bodyPr>
          <a:lstStyle/>
          <a:p>
            <a:pPr algn="ctr"/>
            <a:r>
              <a:rPr lang="en-US" sz="3600" dirty="0"/>
              <a:t>The idea that ‘triggers” are needed has a long history</a:t>
            </a:r>
          </a:p>
        </p:txBody>
      </p:sp>
      <p:sp>
        <p:nvSpPr>
          <p:cNvPr id="3" name="Content Placeholder 2">
            <a:extLst>
              <a:ext uri="{FF2B5EF4-FFF2-40B4-BE49-F238E27FC236}">
                <a16:creationId xmlns:a16="http://schemas.microsoft.com/office/drawing/2014/main" id="{6695A729-3BAD-6F17-56F3-4F64A07C021B}"/>
              </a:ext>
            </a:extLst>
          </p:cNvPr>
          <p:cNvSpPr>
            <a:spLocks noGrp="1"/>
          </p:cNvSpPr>
          <p:nvPr>
            <p:ph idx="1"/>
          </p:nvPr>
        </p:nvSpPr>
        <p:spPr/>
        <p:txBody>
          <a:bodyPr/>
          <a:lstStyle/>
          <a:p>
            <a:r>
              <a:rPr lang="en-US" dirty="0"/>
              <a:t> “</a:t>
            </a:r>
            <a:r>
              <a:rPr lang="en-US" i="1" dirty="0"/>
              <a:t>In all cases of hurricane formation noted in 	the course of this study, deepening began, 	without exception, in pre-existing tropical 	disturbances</a:t>
            </a:r>
            <a:r>
              <a:rPr lang="en-US" dirty="0"/>
              <a:t>” – Gordan Dunn (1951)</a:t>
            </a:r>
          </a:p>
          <a:p>
            <a:pPr marL="0" indent="0">
              <a:buNone/>
            </a:pPr>
            <a:endParaRPr lang="en-US" dirty="0"/>
          </a:p>
          <a:p>
            <a:r>
              <a:rPr lang="en-US" dirty="0"/>
              <a:t> “</a:t>
            </a:r>
            <a:r>
              <a:rPr lang="en-US" i="1" dirty="0"/>
              <a:t>Storms never develop spontaneously in the 	undisturbed tropical currents but always in 	a preexisting disturbance </a:t>
            </a:r>
            <a:r>
              <a:rPr lang="en-US" dirty="0"/>
              <a:t>– Herbert Riehl 	(1951)</a:t>
            </a:r>
          </a:p>
        </p:txBody>
      </p:sp>
    </p:spTree>
    <p:extLst>
      <p:ext uri="{BB962C8B-B14F-4D97-AF65-F5344CB8AC3E}">
        <p14:creationId xmlns:p14="http://schemas.microsoft.com/office/powerpoint/2010/main" val="99288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E87F2C-300D-8ABE-EA1A-9D6128820B02}"/>
              </a:ext>
            </a:extLst>
          </p:cNvPr>
          <p:cNvSpPr>
            <a:spLocks noGrp="1"/>
          </p:cNvSpPr>
          <p:nvPr>
            <p:ph type="title"/>
          </p:nvPr>
        </p:nvSpPr>
        <p:spPr>
          <a:xfrm>
            <a:off x="700569" y="324029"/>
            <a:ext cx="7886700" cy="1325563"/>
          </a:xfrm>
        </p:spPr>
        <p:txBody>
          <a:bodyPr>
            <a:noAutofit/>
          </a:bodyPr>
          <a:lstStyle/>
          <a:p>
            <a:r>
              <a:rPr lang="en-US" sz="3200" dirty="0"/>
              <a:t>Early researchers focused some attention on the nature of pre-existing disturbances:</a:t>
            </a:r>
          </a:p>
        </p:txBody>
      </p:sp>
      <p:sp>
        <p:nvSpPr>
          <p:cNvPr id="3" name="Content Placeholder 2">
            <a:extLst>
              <a:ext uri="{FF2B5EF4-FFF2-40B4-BE49-F238E27FC236}">
                <a16:creationId xmlns:a16="http://schemas.microsoft.com/office/drawing/2014/main" id="{F33C946C-440B-CF4A-E443-1005BCD20396}"/>
              </a:ext>
            </a:extLst>
          </p:cNvPr>
          <p:cNvSpPr>
            <a:spLocks noGrp="1"/>
          </p:cNvSpPr>
          <p:nvPr>
            <p:ph idx="1"/>
          </p:nvPr>
        </p:nvSpPr>
        <p:spPr/>
        <p:txBody>
          <a:bodyPr/>
          <a:lstStyle/>
          <a:p>
            <a:r>
              <a:rPr lang="en-US" dirty="0"/>
              <a:t> </a:t>
            </a:r>
            <a:r>
              <a:rPr lang="en-US" i="1" dirty="0"/>
              <a:t>“Tropical cyclones originate in easterly waves, 	in the intertropical convergence zone, and 	occasionally in the trailing southerly 	portions of old polar troughs….[but] there 	is as yet no generally accepted definition 	of exactly what synoptic situation is 	responsible for the formation of a tropical 	cyclone” </a:t>
            </a:r>
            <a:r>
              <a:rPr lang="en-US" dirty="0"/>
              <a:t>– Dunn (1951)</a:t>
            </a:r>
          </a:p>
        </p:txBody>
      </p:sp>
    </p:spTree>
    <p:extLst>
      <p:ext uri="{BB962C8B-B14F-4D97-AF65-F5344CB8AC3E}">
        <p14:creationId xmlns:p14="http://schemas.microsoft.com/office/powerpoint/2010/main" val="3742640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F2B260-99AD-A4A1-7AEB-5FDF8179408E}"/>
              </a:ext>
            </a:extLst>
          </p:cNvPr>
          <p:cNvSpPr txBox="1"/>
          <p:nvPr/>
        </p:nvSpPr>
        <p:spPr>
          <a:xfrm>
            <a:off x="660727" y="1563328"/>
            <a:ext cx="7728155" cy="2062103"/>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Tropical cyclones are driven by wind-dependent lower boundary heat fluxes. They are NOT driven by latent heat release in clouds.</a:t>
            </a:r>
          </a:p>
        </p:txBody>
      </p:sp>
    </p:spTree>
    <p:extLst>
      <p:ext uri="{BB962C8B-B14F-4D97-AF65-F5344CB8AC3E}">
        <p14:creationId xmlns:p14="http://schemas.microsoft.com/office/powerpoint/2010/main" val="626009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78F9D-4B20-718D-B366-C256C4670808}"/>
              </a:ext>
            </a:extLst>
          </p:cNvPr>
          <p:cNvSpPr>
            <a:spLocks noGrp="1"/>
          </p:cNvSpPr>
          <p:nvPr>
            <p:ph type="title"/>
          </p:nvPr>
        </p:nvSpPr>
        <p:spPr/>
        <p:txBody>
          <a:bodyPr/>
          <a:lstStyle/>
          <a:p>
            <a:pPr algn="ctr"/>
            <a:r>
              <a:rPr lang="en-US" dirty="0"/>
              <a:t>Program</a:t>
            </a:r>
          </a:p>
        </p:txBody>
      </p:sp>
      <p:sp>
        <p:nvSpPr>
          <p:cNvPr id="3" name="Content Placeholder 2">
            <a:extLst>
              <a:ext uri="{FF2B5EF4-FFF2-40B4-BE49-F238E27FC236}">
                <a16:creationId xmlns:a16="http://schemas.microsoft.com/office/drawing/2014/main" id="{9975E8D2-FCEC-1D46-8D09-2BFEF4567C81}"/>
              </a:ext>
            </a:extLst>
          </p:cNvPr>
          <p:cNvSpPr>
            <a:spLocks noGrp="1"/>
          </p:cNvSpPr>
          <p:nvPr>
            <p:ph idx="1"/>
          </p:nvPr>
        </p:nvSpPr>
        <p:spPr/>
        <p:txBody>
          <a:bodyPr>
            <a:normAutofit/>
          </a:bodyPr>
          <a:lstStyle/>
          <a:p>
            <a:pPr>
              <a:spcBef>
                <a:spcPts val="3000"/>
              </a:spcBef>
            </a:pPr>
            <a:r>
              <a:rPr lang="en-US" dirty="0"/>
              <a:t> </a:t>
            </a:r>
            <a:r>
              <a:rPr lang="en-US" dirty="0">
                <a:solidFill>
                  <a:schemeClr val="bg1">
                    <a:lumMod val="65000"/>
                  </a:schemeClr>
                </a:solidFill>
              </a:rPr>
              <a:t>What distinguishes tropical cyclones from 	other 	forms of convection</a:t>
            </a:r>
          </a:p>
          <a:p>
            <a:pPr>
              <a:spcBef>
                <a:spcPts val="3000"/>
              </a:spcBef>
            </a:pPr>
            <a:r>
              <a:rPr lang="en-US" dirty="0"/>
              <a:t> What we know about tropical cyclone intensity 	and rainfall</a:t>
            </a:r>
          </a:p>
          <a:p>
            <a:pPr marL="0" indent="0">
              <a:spcBef>
                <a:spcPts val="3000"/>
              </a:spcBef>
              <a:buNone/>
            </a:pPr>
            <a:endParaRPr lang="en-US" dirty="0"/>
          </a:p>
        </p:txBody>
      </p:sp>
    </p:spTree>
    <p:extLst>
      <p:ext uri="{BB962C8B-B14F-4D97-AF65-F5344CB8AC3E}">
        <p14:creationId xmlns:p14="http://schemas.microsoft.com/office/powerpoint/2010/main" val="886292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C06AF5-ED90-D4FB-27A3-D3361B8618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818" y="1126777"/>
            <a:ext cx="6917104" cy="5731223"/>
          </a:xfrm>
          <a:prstGeom prst="rect">
            <a:avLst/>
          </a:prstGeom>
        </p:spPr>
      </p:pic>
    </p:spTree>
    <p:extLst>
      <p:ext uri="{BB962C8B-B14F-4D97-AF65-F5344CB8AC3E}">
        <p14:creationId xmlns:p14="http://schemas.microsoft.com/office/powerpoint/2010/main" val="28021056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iel2.potx" id="{250AC1EA-DA14-4220-9E36-111C7C5F504E}" vid="{0FB28C82-03FD-43C2-9C06-BBD8F4212DC3}"/>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Ariel2</Template>
  <TotalTime>3154</TotalTime>
  <Words>2421</Words>
  <Application>Microsoft Office PowerPoint</Application>
  <PresentationFormat>On-screen Show (4:3)</PresentationFormat>
  <Paragraphs>220</Paragraphs>
  <Slides>66</Slides>
  <Notes>8</Notes>
  <HiddenSlides>0</HiddenSlides>
  <MMClips>1</MMClips>
  <ScaleCrop>false</ScaleCrop>
  <HeadingPairs>
    <vt:vector size="8" baseType="variant">
      <vt:variant>
        <vt:lpstr>Fonts Used</vt:lpstr>
      </vt:variant>
      <vt:variant>
        <vt:i4>5</vt:i4>
      </vt:variant>
      <vt:variant>
        <vt:lpstr>Theme</vt:lpstr>
      </vt:variant>
      <vt:variant>
        <vt:i4>6</vt:i4>
      </vt:variant>
      <vt:variant>
        <vt:lpstr>Embedded OLE Servers</vt:lpstr>
      </vt:variant>
      <vt:variant>
        <vt:i4>2</vt:i4>
      </vt:variant>
      <vt:variant>
        <vt:lpstr>Slide Titles</vt:lpstr>
      </vt:variant>
      <vt:variant>
        <vt:i4>66</vt:i4>
      </vt:variant>
    </vt:vector>
  </HeadingPairs>
  <TitlesOfParts>
    <vt:vector size="79" baseType="lpstr">
      <vt:lpstr>Arial</vt:lpstr>
      <vt:lpstr>Calibri</vt:lpstr>
      <vt:lpstr>Calibri Light</vt:lpstr>
      <vt:lpstr>Euclid Symbol</vt:lpstr>
      <vt:lpstr>Helvetica</vt:lpstr>
      <vt:lpstr>Office Theme</vt:lpstr>
      <vt:lpstr>2_Office Theme</vt:lpstr>
      <vt:lpstr>1_Office Theme</vt:lpstr>
      <vt:lpstr>3_Office Theme</vt:lpstr>
      <vt:lpstr>4_Office Theme</vt:lpstr>
      <vt:lpstr>Default Design</vt:lpstr>
      <vt:lpstr>Equation</vt:lpstr>
      <vt:lpstr>MathType 6.0 Equation</vt:lpstr>
      <vt:lpstr>The Enduring Enigma of Tropical Cyclones and Climate</vt:lpstr>
      <vt:lpstr>Program</vt:lpstr>
      <vt:lpstr>Program</vt:lpstr>
      <vt:lpstr>Back to Basics:  Parallel-Plate Convection</vt:lpstr>
      <vt:lpstr>Classical case with rotation (f)</vt:lpstr>
      <vt:lpstr>PowerPoint Presentation</vt:lpstr>
      <vt:lpstr>PowerPoint Presentation</vt:lpstr>
      <vt:lpstr>Program</vt:lpstr>
      <vt:lpstr>PowerPoint Presentation</vt:lpstr>
      <vt:lpstr>PowerPoint Presentation</vt:lpstr>
      <vt:lpstr>Rainfall</vt:lpstr>
      <vt:lpstr>Program</vt:lpstr>
      <vt:lpstr>PowerPoint Presentation</vt:lpstr>
      <vt:lpstr>PowerPoint Presentation</vt:lpstr>
      <vt:lpstr>PowerPoint Presentation</vt:lpstr>
      <vt:lpstr>Two Distinct Threads of Genesis and Maintenance Theories</vt:lpstr>
      <vt:lpstr>PowerPoint Presentation</vt:lpstr>
      <vt:lpstr>PowerPoint Presentation</vt:lpstr>
      <vt:lpstr>PowerPoint Presentation</vt:lpstr>
      <vt:lpstr>PowerPoint Presentation</vt:lpstr>
      <vt:lpstr>Program</vt:lpstr>
      <vt:lpstr>The Local View</vt:lpstr>
      <vt:lpstr>Case Study: Hurricane Ivan, 2004</vt:lpstr>
      <vt:lpstr>PowerPoint Presentation</vt:lpstr>
      <vt:lpstr>PowerPoint Presentation</vt:lpstr>
      <vt:lpstr>Tropical Experiment in Mexico (TEXMEX)</vt:lpstr>
      <vt:lpstr>PowerPoint Presentation</vt:lpstr>
      <vt:lpstr>PowerPoint Presentation</vt:lpstr>
      <vt:lpstr>PowerPoint Presentation</vt:lpstr>
      <vt:lpstr>PowerPoint Presentation</vt:lpstr>
      <vt:lpstr>PowerPoint Presentation</vt:lpstr>
      <vt:lpstr>The Thermodynamic Inhibition to Genesis</vt:lpstr>
      <vt:lpstr>“Air-Mass” Showers:</vt:lpstr>
      <vt:lpstr>PowerPoint Presentation</vt:lpstr>
      <vt:lpstr>The Global View</vt:lpstr>
      <vt:lpstr>Genesis Indices  Pioneered by Bill Gray (1975)</vt:lpstr>
      <vt:lpstr>A Genesis Potential Index:</vt:lpstr>
      <vt:lpstr>PowerPoint Presentation</vt:lpstr>
      <vt:lpstr>PowerPoint Presentation</vt:lpstr>
      <vt:lpstr>Random Seeding and Natural Selection</vt:lpstr>
      <vt:lpstr>PowerPoint Presentation</vt:lpstr>
      <vt:lpstr>PowerPoint Presentation</vt:lpstr>
      <vt:lpstr>PowerPoint Presentation</vt:lpstr>
      <vt:lpstr>Three Views on Genesis Rates</vt:lpstr>
      <vt:lpstr>Early researchers recognized that genesis must depend on a combination of environmental favorability and the presence of initiating disturbances</vt:lpstr>
      <vt:lpstr>Contemporary support for this view:</vt:lpstr>
      <vt:lpstr>BUT………</vt:lpstr>
      <vt:lpstr>In random seeding, selection does not work if seeds too strong</vt:lpstr>
      <vt:lpstr>PowerPoint Presentation</vt:lpstr>
      <vt:lpstr>PowerPoint Presentation</vt:lpstr>
      <vt:lpstr>PowerPoint Presentation</vt:lpstr>
      <vt:lpstr>If global TC rate is not controlled by “seed” frequency, then what does control it?</vt:lpstr>
      <vt:lpstr>Hypothesis advanced by Hoogewind, Chavas, Schenkel, and O’Neill, 2020:</vt:lpstr>
      <vt:lpstr>Third Possibility: TC-Climate Feedback</vt:lpstr>
      <vt:lpstr>PowerPoint Presentation</vt:lpstr>
      <vt:lpstr>PowerPoint Presentation</vt:lpstr>
      <vt:lpstr>PowerPoint Presentation</vt:lpstr>
      <vt:lpstr>Summary</vt:lpstr>
      <vt:lpstr>Spare Slides</vt:lpstr>
      <vt:lpstr>PowerPoint Presentation</vt:lpstr>
      <vt:lpstr>PowerPoint Presentation</vt:lpstr>
      <vt:lpstr>PowerPoint Presentation</vt:lpstr>
      <vt:lpstr>Hurricane-World Scaling </vt:lpstr>
      <vt:lpstr>PowerPoint Presentation</vt:lpstr>
      <vt:lpstr>The idea that ‘triggers” are needed has a long history</vt:lpstr>
      <vt:lpstr>Early researchers focused some attention on the nature of pre-existing disturbances: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Enduring Enigma of Tropical Cyclone Formation</dc:title>
  <dc:creator>Kerry Emanuel</dc:creator>
  <cp:lastModifiedBy>Kerry Emanuel</cp:lastModifiedBy>
  <cp:revision>41</cp:revision>
  <dcterms:created xsi:type="dcterms:W3CDTF">2022-06-14T10:54:40Z</dcterms:created>
  <dcterms:modified xsi:type="dcterms:W3CDTF">2023-11-01T14:40:35Z</dcterms:modified>
</cp:coreProperties>
</file>