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72"/>
  </p:notesMasterIdLst>
  <p:sldIdLst>
    <p:sldId id="263" r:id="rId4"/>
    <p:sldId id="264" r:id="rId5"/>
    <p:sldId id="265" r:id="rId6"/>
    <p:sldId id="296" r:id="rId7"/>
    <p:sldId id="267" r:id="rId8"/>
    <p:sldId id="268" r:id="rId9"/>
    <p:sldId id="327" r:id="rId10"/>
    <p:sldId id="328" r:id="rId11"/>
    <p:sldId id="297" r:id="rId12"/>
    <p:sldId id="271" r:id="rId13"/>
    <p:sldId id="329" r:id="rId14"/>
    <p:sldId id="330" r:id="rId15"/>
    <p:sldId id="331" r:id="rId16"/>
    <p:sldId id="272" r:id="rId17"/>
    <p:sldId id="332" r:id="rId18"/>
    <p:sldId id="333" r:id="rId19"/>
    <p:sldId id="298" r:id="rId20"/>
    <p:sldId id="274" r:id="rId21"/>
    <p:sldId id="275" r:id="rId22"/>
    <p:sldId id="276" r:id="rId23"/>
    <p:sldId id="277" r:id="rId24"/>
    <p:sldId id="278" r:id="rId25"/>
    <p:sldId id="279" r:id="rId26"/>
    <p:sldId id="299" r:id="rId27"/>
    <p:sldId id="334" r:id="rId28"/>
    <p:sldId id="335" r:id="rId29"/>
    <p:sldId id="336" r:id="rId30"/>
    <p:sldId id="337" r:id="rId31"/>
    <p:sldId id="338" r:id="rId32"/>
    <p:sldId id="339" r:id="rId33"/>
    <p:sldId id="340" r:id="rId34"/>
    <p:sldId id="341" r:id="rId35"/>
    <p:sldId id="342" r:id="rId36"/>
    <p:sldId id="343" r:id="rId37"/>
    <p:sldId id="344" r:id="rId38"/>
    <p:sldId id="351" r:id="rId39"/>
    <p:sldId id="345" r:id="rId40"/>
    <p:sldId id="346" r:id="rId41"/>
    <p:sldId id="347" r:id="rId42"/>
    <p:sldId id="352" r:id="rId43"/>
    <p:sldId id="353" r:id="rId44"/>
    <p:sldId id="354" r:id="rId45"/>
    <p:sldId id="348" r:id="rId46"/>
    <p:sldId id="349" r:id="rId47"/>
    <p:sldId id="350" r:id="rId48"/>
    <p:sldId id="300" r:id="rId49"/>
    <p:sldId id="293" r:id="rId50"/>
    <p:sldId id="302" r:id="rId51"/>
    <p:sldId id="304" r:id="rId52"/>
    <p:sldId id="307" r:id="rId53"/>
    <p:sldId id="308" r:id="rId54"/>
    <p:sldId id="309" r:id="rId55"/>
    <p:sldId id="305" r:id="rId56"/>
    <p:sldId id="310" r:id="rId57"/>
    <p:sldId id="311" r:id="rId58"/>
    <p:sldId id="312" r:id="rId59"/>
    <p:sldId id="314" r:id="rId60"/>
    <p:sldId id="317" r:id="rId61"/>
    <p:sldId id="318" r:id="rId62"/>
    <p:sldId id="319" r:id="rId63"/>
    <p:sldId id="313" r:id="rId64"/>
    <p:sldId id="261" r:id="rId65"/>
    <p:sldId id="262" r:id="rId66"/>
    <p:sldId id="256" r:id="rId67"/>
    <p:sldId id="257" r:id="rId68"/>
    <p:sldId id="258" r:id="rId69"/>
    <p:sldId id="260" r:id="rId70"/>
    <p:sldId id="30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83797" autoAdjust="0"/>
  </p:normalViewPr>
  <p:slideViewPr>
    <p:cSldViewPr snapToGrid="0">
      <p:cViewPr varScale="1">
        <p:scale>
          <a:sx n="75" d="100"/>
          <a:sy n="75" d="100"/>
        </p:scale>
        <p:origin x="970" y="4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FB9AA-08D5-4CBE-B547-897FA77CA8B7}" type="datetimeFigureOut">
              <a:rPr lang="en-US" smtClean="0"/>
              <a:t>3/30/2014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B48AC-F0A4-4B58-A67F-C05AC42687FF}" type="slidenum">
              <a:rPr lang="en-US" smtClean="0"/>
              <a:t>‹#›</a:t>
            </a:fld>
            <a:endParaRPr lang="en-US"/>
          </a:p>
        </p:txBody>
      </p:sp>
    </p:spTree>
    <p:extLst>
      <p:ext uri="{BB962C8B-B14F-4D97-AF65-F5344CB8AC3E}">
        <p14:creationId xmlns:p14="http://schemas.microsoft.com/office/powerpoint/2010/main" val="133202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4</a:t>
            </a:fld>
            <a:endParaRPr lang="en-US"/>
          </a:p>
        </p:txBody>
      </p:sp>
    </p:spTree>
    <p:extLst>
      <p:ext uri="{BB962C8B-B14F-4D97-AF65-F5344CB8AC3E}">
        <p14:creationId xmlns:p14="http://schemas.microsoft.com/office/powerpoint/2010/main" val="2702518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E7924-4FCC-4EEE-9ABC-B61EE2FA4EBD}" type="slidenum">
              <a:rPr lang="en-US">
                <a:solidFill>
                  <a:prstClr val="black"/>
                </a:solidFill>
              </a:rPr>
              <a:pPr/>
              <a:t>30</a:t>
            </a:fld>
            <a:endParaRPr lang="en-US">
              <a:solidFill>
                <a:prstClr val="black"/>
              </a:solidFill>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3118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CEFD395-ADA9-437A-9184-89346F5896C3}" type="slidenum">
              <a:rPr lang="en-US" smtClean="0">
                <a:solidFill>
                  <a:prstClr val="black"/>
                </a:solidFill>
              </a:rPr>
              <a:pPr/>
              <a:t>33</a:t>
            </a:fld>
            <a:endParaRPr lang="en-US" smtClean="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81675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34828DD-64C9-4A29-92C9-B8E3219D772E}" type="slidenum">
              <a:rPr lang="en-US" smtClean="0">
                <a:solidFill>
                  <a:prstClr val="black"/>
                </a:solidFill>
              </a:rPr>
              <a:pPr/>
              <a:t>34</a:t>
            </a:fld>
            <a:endParaRPr lang="en-US" smtClean="0">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05245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http://www.skepticalscience.com/graphics.php?g=46</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698953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B4FB4C-0643-4917-874D-F47ED05F17E4}" type="slidenum">
              <a:rPr lang="en-US" smtClean="0">
                <a:solidFill>
                  <a:prstClr val="black"/>
                </a:solidFill>
              </a:rPr>
              <a:pPr/>
              <a:t>38</a:t>
            </a:fld>
            <a:endParaRPr lang="en-US" smtClean="0">
              <a:solidFill>
                <a:prstClr val="black"/>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5759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5B387-3EB6-4A47-AF74-8717047B00BE}" type="slidenum">
              <a:rPr lang="en-GB">
                <a:solidFill>
                  <a:prstClr val="black"/>
                </a:solidFill>
              </a:rPr>
              <a:pPr/>
              <a:t>43</a:t>
            </a:fld>
            <a:endParaRPr lang="en-GB">
              <a:solidFill>
                <a:prstClr val="black"/>
              </a:solidFill>
            </a:endParaRPr>
          </a:p>
        </p:txBody>
      </p:sp>
      <p:sp>
        <p:nvSpPr>
          <p:cNvPr id="460802" name="Rectangle 2"/>
          <p:cNvSpPr>
            <a:spLocks noGrp="1" noRot="1" noChangeAspect="1" noChangeArrowheads="1" noTextEdit="1"/>
          </p:cNvSpPr>
          <p:nvPr>
            <p:ph type="sldImg"/>
          </p:nvPr>
        </p:nvSpPr>
        <p:spPr>
          <a:xfrm>
            <a:off x="1144588" y="685800"/>
            <a:ext cx="4570412" cy="3429000"/>
          </a:xfrm>
          <a:ln/>
        </p:spPr>
      </p:sp>
      <p:sp>
        <p:nvSpPr>
          <p:cNvPr id="460803" name="Rectangle 3"/>
          <p:cNvSpPr>
            <a:spLocks noGrp="1" noChangeArrowheads="1"/>
          </p:cNvSpPr>
          <p:nvPr>
            <p:ph type="body" idx="1"/>
          </p:nvPr>
        </p:nvSpPr>
        <p:spPr/>
        <p:txBody>
          <a:bodyPr lIns="91424" tIns="45712" rIns="91424" bIns="45712">
            <a:normAutofit fontScale="85000" lnSpcReduction="20000"/>
          </a:bodyPr>
          <a:lstStyle/>
          <a:p>
            <a:r>
              <a:rPr lang="de-DE" b="1">
                <a:latin typeface="Frutiger-BlackCn" charset="0"/>
              </a:rPr>
              <a:t>Abbildung 4.3-1</a:t>
            </a:r>
          </a:p>
          <a:p>
            <a:r>
              <a:rPr lang="de-DE">
                <a:latin typeface="TimesTen-Roman" charset="0"/>
              </a:rPr>
              <a:t>Aragonitsättigung und</a:t>
            </a:r>
          </a:p>
          <a:p>
            <a:r>
              <a:rPr lang="de-DE">
                <a:latin typeface="TimesTen-Roman" charset="0"/>
              </a:rPr>
              <a:t>gegenwärtige Riffstandorte</a:t>
            </a:r>
          </a:p>
          <a:p>
            <a:r>
              <a:rPr lang="de-DE">
                <a:latin typeface="TimesTen-Roman" charset="0"/>
              </a:rPr>
              <a:t>von Warmwasserkorallen</a:t>
            </a:r>
          </a:p>
          <a:p>
            <a:r>
              <a:rPr lang="de-DE">
                <a:latin typeface="TimesTen-Roman" charset="0"/>
              </a:rPr>
              <a:t>(blaue Punkte). (a)</a:t>
            </a:r>
          </a:p>
          <a:p>
            <a:r>
              <a:rPr lang="de-DE">
                <a:latin typeface="TimesTen-Roman" charset="0"/>
              </a:rPr>
              <a:t>vorindustrielle Werte</a:t>
            </a:r>
          </a:p>
          <a:p>
            <a:r>
              <a:rPr lang="de-DE">
                <a:latin typeface="TimesTen-Roman" charset="0"/>
              </a:rPr>
              <a:t>(ca. 1870, atmosphärische</a:t>
            </a:r>
          </a:p>
          <a:p>
            <a:r>
              <a:rPr lang="de-DE">
                <a:latin typeface="TimesTen-Roman" charset="0"/>
              </a:rPr>
              <a:t>CO2-Konzentration</a:t>
            </a:r>
          </a:p>
          <a:p>
            <a:r>
              <a:rPr lang="de-DE">
                <a:latin typeface="TimesTen-Roman" charset="0"/>
              </a:rPr>
              <a:t>280 ppm), (b) Gegenwart</a:t>
            </a:r>
          </a:p>
          <a:p>
            <a:r>
              <a:rPr lang="de-DE">
                <a:latin typeface="TimesTen-Roman" charset="0"/>
              </a:rPr>
              <a:t>(ca. 2005, 375 ppm CO2), (c)</a:t>
            </a:r>
          </a:p>
          <a:p>
            <a:r>
              <a:rPr lang="de-DE">
                <a:latin typeface="TimesTen-Roman" charset="0"/>
              </a:rPr>
              <a:t>Zukunft (ca. 2065, 517 ppm</a:t>
            </a:r>
          </a:p>
          <a:p>
            <a:r>
              <a:rPr lang="de-DE">
                <a:latin typeface="TimesTen-Roman" charset="0"/>
              </a:rPr>
              <a:t>CO2). Der Grad der</a:t>
            </a:r>
          </a:p>
          <a:p>
            <a:r>
              <a:rPr lang="de-DE">
                <a:latin typeface="TimesTen-Roman" charset="0"/>
              </a:rPr>
              <a:t>Aragonitsättigung (</a:t>
            </a:r>
            <a:r>
              <a:rPr lang="de-DE">
                <a:latin typeface="LucidaGrande" charset="0"/>
              </a:rPr>
              <a:t>Ù</a:t>
            </a:r>
            <a:r>
              <a:rPr lang="de-DE">
                <a:latin typeface="TimesTen-Roman" charset="0"/>
              </a:rPr>
              <a:t>)</a:t>
            </a:r>
          </a:p>
          <a:p>
            <a:r>
              <a:rPr lang="de-DE">
                <a:latin typeface="TimesTen-Roman" charset="0"/>
              </a:rPr>
              <a:t>bezeichnet das relative</a:t>
            </a:r>
          </a:p>
          <a:p>
            <a:r>
              <a:rPr lang="de-DE">
                <a:latin typeface="TimesTen-Roman" charset="0"/>
              </a:rPr>
              <a:t>Verhältnis zwischen dem</a:t>
            </a:r>
          </a:p>
          <a:p>
            <a:r>
              <a:rPr lang="de-DE">
                <a:latin typeface="TimesTen-Roman" charset="0"/>
              </a:rPr>
              <a:t>Produkt der Konzentrationen</a:t>
            </a:r>
          </a:p>
          <a:p>
            <a:r>
              <a:rPr lang="de-DE">
                <a:latin typeface="TimesTen-Roman" charset="0"/>
              </a:rPr>
              <a:t>von Kalzium- und</a:t>
            </a:r>
          </a:p>
          <a:p>
            <a:r>
              <a:rPr lang="de-DE">
                <a:latin typeface="TimesTen-Roman" charset="0"/>
              </a:rPr>
              <a:t>Karbonationen und dem</a:t>
            </a:r>
          </a:p>
          <a:p>
            <a:r>
              <a:rPr lang="de-DE">
                <a:latin typeface="TimesTen-Roman" charset="0"/>
              </a:rPr>
              <a:t>Löslichkeitsprodukt für</a:t>
            </a:r>
          </a:p>
          <a:p>
            <a:r>
              <a:rPr lang="de-DE">
                <a:latin typeface="TimesTen-Roman" charset="0"/>
              </a:rPr>
              <a:t>Aragonit. Standorte mit</a:t>
            </a:r>
          </a:p>
          <a:p>
            <a:r>
              <a:rPr lang="de-DE">
                <a:latin typeface="TimesTen-Roman" charset="0"/>
              </a:rPr>
              <a:t>einer Aragonitsättigung</a:t>
            </a:r>
          </a:p>
          <a:p>
            <a:r>
              <a:rPr lang="de-DE">
                <a:latin typeface="TimesTen-Roman" charset="0"/>
              </a:rPr>
              <a:t>unterhalb von 3,5 sind nur</a:t>
            </a:r>
          </a:p>
          <a:p>
            <a:r>
              <a:rPr lang="de-DE">
                <a:latin typeface="TimesTen-Roman" charset="0"/>
              </a:rPr>
              <a:t>noch bedingt für riffbildende</a:t>
            </a:r>
          </a:p>
          <a:p>
            <a:r>
              <a:rPr lang="de-DE">
                <a:latin typeface="TimesTen-Roman" charset="0"/>
              </a:rPr>
              <a:t>Warmwasserkorallen</a:t>
            </a:r>
          </a:p>
          <a:p>
            <a:r>
              <a:rPr lang="de-DE">
                <a:latin typeface="TimesTen-Roman" charset="0"/>
              </a:rPr>
              <a:t>geeignet (marginal),</a:t>
            </a:r>
          </a:p>
          <a:p>
            <a:r>
              <a:rPr lang="de-DE">
                <a:latin typeface="TimesTen-Roman" charset="0"/>
              </a:rPr>
              <a:t>unterhalb von 3 sind sie</a:t>
            </a:r>
          </a:p>
          <a:p>
            <a:r>
              <a:rPr lang="de-DE">
                <a:latin typeface="TimesTen-Roman" charset="0"/>
              </a:rPr>
              <a:t>ungeeignet.</a:t>
            </a:r>
          </a:p>
          <a:p>
            <a:r>
              <a:rPr lang="de-DE">
                <a:latin typeface="TimesTen-Roman" charset="0"/>
              </a:rPr>
              <a:t>Quelle: Steffen et al., 2004</a:t>
            </a:r>
            <a:endParaRPr lang="de-DE">
              <a:latin typeface="Frutiger-BlackCn" charset="0"/>
            </a:endParaRPr>
          </a:p>
          <a:p>
            <a:endParaRPr lang="de-DE"/>
          </a:p>
        </p:txBody>
      </p:sp>
    </p:spTree>
    <p:extLst>
      <p:ext uri="{BB962C8B-B14F-4D97-AF65-F5344CB8AC3E}">
        <p14:creationId xmlns:p14="http://schemas.microsoft.com/office/powerpoint/2010/main" val="1156931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Describe </a:t>
            </a:r>
            <a:r>
              <a:rPr lang="en-GB" dirty="0" err="1" smtClean="0"/>
              <a:t>pdf</a:t>
            </a:r>
            <a:r>
              <a:rPr lang="en-GB" dirty="0" smtClean="0"/>
              <a:t>. Reflects</a:t>
            </a:r>
            <a:r>
              <a:rPr lang="en-GB" baseline="0" dirty="0" smtClean="0"/>
              <a:t> post-IPCC knowledge as well as IPCC AR4.</a:t>
            </a:r>
            <a:endParaRPr lang="en-GB" dirty="0"/>
          </a:p>
        </p:txBody>
      </p:sp>
      <p:sp>
        <p:nvSpPr>
          <p:cNvPr id="4" name="Slide Number Placeholder 3"/>
          <p:cNvSpPr>
            <a:spLocks noGrp="1"/>
          </p:cNvSpPr>
          <p:nvPr>
            <p:ph type="sldNum" sz="quarter" idx="10"/>
          </p:nvPr>
        </p:nvSpPr>
        <p:spPr/>
        <p:txBody>
          <a:bodyPr/>
          <a:lstStyle/>
          <a:p>
            <a:pPr>
              <a:defRPr/>
            </a:pPr>
            <a:fld id="{FF44F763-4979-444B-93C0-8B2420FBB9FA}" type="slidenum">
              <a:rPr lang="en-GB">
                <a:solidFill>
                  <a:prstClr val="black"/>
                </a:solidFill>
              </a:rPr>
              <a:pPr>
                <a:defRPr/>
              </a:pPr>
              <a:t>51</a:t>
            </a:fld>
            <a:endParaRPr lang="en-GB">
              <a:solidFill>
                <a:prstClr val="black"/>
              </a:solidFill>
            </a:endParaRPr>
          </a:p>
        </p:txBody>
      </p:sp>
    </p:spTree>
    <p:extLst>
      <p:ext uri="{BB962C8B-B14F-4D97-AF65-F5344CB8AC3E}">
        <p14:creationId xmlns:p14="http://schemas.microsoft.com/office/powerpoint/2010/main" val="1058055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http://tamino.wordpress.com/2011/01/20/how-fast-is-earth-warming/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64</a:t>
            </a:fld>
            <a:endParaRPr lang="en-US"/>
          </a:p>
        </p:txBody>
      </p:sp>
    </p:spTree>
    <p:extLst>
      <p:ext uri="{BB962C8B-B14F-4D97-AF65-F5344CB8AC3E}">
        <p14:creationId xmlns:p14="http://schemas.microsoft.com/office/powerpoint/2010/main" val="113659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http://www.skepticalscience.com/christy-exaggerates-model-data-discrepancy.html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65</a:t>
            </a:fld>
            <a:endParaRPr lang="en-US"/>
          </a:p>
        </p:txBody>
      </p:sp>
    </p:spTree>
    <p:extLst>
      <p:ext uri="{BB962C8B-B14F-4D97-AF65-F5344CB8AC3E}">
        <p14:creationId xmlns:p14="http://schemas.microsoft.com/office/powerpoint/2010/main" val="1912234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http://www.skepticalscience.com/christy-exaggerates-model-data-discrepancy.html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66</a:t>
            </a:fld>
            <a:endParaRPr lang="en-US"/>
          </a:p>
        </p:txBody>
      </p:sp>
    </p:spTree>
    <p:extLst>
      <p:ext uri="{BB962C8B-B14F-4D97-AF65-F5344CB8AC3E}">
        <p14:creationId xmlns:p14="http://schemas.microsoft.com/office/powerpoint/2010/main" val="9815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00D8039-63E1-48B0-A8F1-1A9D2B235D88}" type="slidenum">
              <a:rPr lang="en-US" smtClean="0"/>
              <a:pPr/>
              <a:t>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88115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http://www.skepticalscience.com/christy-exaggerates-model-data-discrepancy.html </a:t>
            </a:r>
            <a:endParaRPr lang="en-US" dirty="0"/>
          </a:p>
        </p:txBody>
      </p:sp>
      <p:sp>
        <p:nvSpPr>
          <p:cNvPr id="4" name="Slide Number Placeholder 3"/>
          <p:cNvSpPr>
            <a:spLocks noGrp="1"/>
          </p:cNvSpPr>
          <p:nvPr>
            <p:ph type="sldNum" sz="quarter" idx="10"/>
          </p:nvPr>
        </p:nvSpPr>
        <p:spPr/>
        <p:txBody>
          <a:bodyPr/>
          <a:lstStyle/>
          <a:p>
            <a:fld id="{3EFB48AC-F0A4-4B58-A67F-C05AC42687FF}" type="slidenum">
              <a:rPr lang="en-US" smtClean="0"/>
              <a:t>67</a:t>
            </a:fld>
            <a:endParaRPr lang="en-US"/>
          </a:p>
        </p:txBody>
      </p:sp>
    </p:spTree>
    <p:extLst>
      <p:ext uri="{BB962C8B-B14F-4D97-AF65-F5344CB8AC3E}">
        <p14:creationId xmlns:p14="http://schemas.microsoft.com/office/powerpoint/2010/main" val="702412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8E1C3-8CD4-468F-AA41-4EEABCC62DC6}" type="slidenum">
              <a:rPr lang="en-GB"/>
              <a:pPr/>
              <a:t>68</a:t>
            </a:fld>
            <a:endParaRPr lang="en-GB"/>
          </a:p>
        </p:txBody>
      </p:sp>
      <p:sp>
        <p:nvSpPr>
          <p:cNvPr id="514050" name="Rectangle 2"/>
          <p:cNvSpPr>
            <a:spLocks noGrp="1" noRot="1" noChangeAspect="1" noChangeArrowheads="1" noTextEdit="1"/>
          </p:cNvSpPr>
          <p:nvPr>
            <p:ph type="sldImg"/>
          </p:nvPr>
        </p:nvSpPr>
        <p:spPr>
          <a:xfrm>
            <a:off x="1144588" y="685800"/>
            <a:ext cx="4570412" cy="3429000"/>
          </a:xfrm>
          <a:ln/>
        </p:spPr>
      </p:sp>
      <p:sp>
        <p:nvSpPr>
          <p:cNvPr id="514051" name="Rectangle 3"/>
          <p:cNvSpPr>
            <a:spLocks noGrp="1" noChangeArrowheads="1"/>
          </p:cNvSpPr>
          <p:nvPr>
            <p:ph type="body" idx="1"/>
          </p:nvPr>
        </p:nvSpPr>
        <p:spPr>
          <a:xfrm>
            <a:off x="1180207" y="4343704"/>
            <a:ext cx="4500563" cy="4113892"/>
          </a:xfrm>
        </p:spPr>
        <p:txBody>
          <a:bodyPr/>
          <a:lstStyle/>
          <a:p>
            <a:r>
              <a:rPr lang="en-GB"/>
              <a:t>This graph shows how temperature and sea level were closely related in Earth’s history. During the last Ice Age, temperatures were about 6 </a:t>
            </a:r>
            <a:r>
              <a:rPr lang="en-US"/>
              <a:t>ºC colder than now, while sea level was 120 meters lower. During the Pliocene, when it was last significantly warmer than now (by about 2 ºC), sea level was 20-30 meters higher. During the Eocene there was almost no ice on the planet, and sea level was about 70 meters higher.</a:t>
            </a:r>
          </a:p>
          <a:p>
            <a:r>
              <a:rPr lang="en-GB"/>
              <a:t>The history of climate thus sends a strong warning: past climate changes by just a few degrees in global temperature have come with very large sea level changes, by tens of meters. In the long run, this is likely to happen again. The sea level rise by the year 2100 (likely below one meter) is only the small beginning of a much larger rise that will unfold over coming centuries and perhaps millennia, caused by our carbon emissions in this century.</a:t>
            </a:r>
            <a:endParaRPr lang="en-US"/>
          </a:p>
        </p:txBody>
      </p:sp>
    </p:spTree>
    <p:extLst>
      <p:ext uri="{BB962C8B-B14F-4D97-AF65-F5344CB8AC3E}">
        <p14:creationId xmlns:p14="http://schemas.microsoft.com/office/powerpoint/2010/main" val="48329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51D6359-36F8-49E8-AFAC-A919C8338286}" type="slidenum">
              <a:rPr lang="en-US" smtClean="0">
                <a:solidFill>
                  <a:prstClr val="black"/>
                </a:solidFill>
              </a:rPr>
              <a:pPr/>
              <a:t>8</a:t>
            </a:fld>
            <a:endParaRPr lang="en-US"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9918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CA9F3D-3340-4DB1-A4F8-28003B37011B}" type="slidenum">
              <a:rPr lang="en-US" smtClean="0"/>
              <a:pPr/>
              <a:t>10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78249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2C32065-6C2F-4763-A1AA-ED4B38693156}" type="slidenum">
              <a:rPr lang="en-US" smtClean="0">
                <a:solidFill>
                  <a:prstClr val="black"/>
                </a:solidFill>
              </a:rPr>
              <a:pPr/>
              <a:t>11</a:t>
            </a:fld>
            <a:endParaRPr lang="en-US" smtClean="0">
              <a:solidFill>
                <a:prstClr val="black"/>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6127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BAB5D63-49F3-415C-B1C0-766EB7DA5C28}" type="slidenum">
              <a:rPr lang="en-US" smtClean="0">
                <a:solidFill>
                  <a:prstClr val="black"/>
                </a:solidFill>
              </a:rPr>
              <a:pPr/>
              <a:t>13</a:t>
            </a:fld>
            <a:endParaRPr lang="en-US" smtClean="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00639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CA9F3D-3340-4DB1-A4F8-28003B37011B}" type="slidenum">
              <a:rPr lang="en-US" smtClean="0"/>
              <a:pPr/>
              <a:t>18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50914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D2B8268-C7E8-4350-BA6C-B6B2D14280CC}" type="slidenum">
              <a:rPr lang="en-US" smtClean="0">
                <a:solidFill>
                  <a:prstClr val="black"/>
                </a:solidFill>
              </a:rPr>
              <a:pPr/>
              <a:t>28</a:t>
            </a:fld>
            <a:endParaRPr lang="en-US" smtClean="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04918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2713F9-D66A-4421-BAB1-0FBC37875CFB}" type="slidenum">
              <a:rPr lang="en-US" smtClean="0">
                <a:solidFill>
                  <a:prstClr val="black"/>
                </a:solidFill>
              </a:rPr>
              <a:pPr/>
              <a:t>29</a:t>
            </a:fld>
            <a:endParaRPr lang="en-US" smtClean="0">
              <a:solidFill>
                <a:prstClr val="black"/>
              </a:solidFill>
            </a:endParaRPr>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939409-4BA0-4A04-AFA4-8AB3DCA4195E}" type="slidenum">
              <a:rPr lang="en-US" sz="1200">
                <a:solidFill>
                  <a:prstClr val="black"/>
                </a:solidFill>
              </a:rPr>
              <a:pPr algn="r"/>
              <a:t>29</a:t>
            </a:fld>
            <a:endParaRPr lang="en-US" sz="1200">
              <a:solidFill>
                <a:prstClr val="black"/>
              </a:solidFill>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1758447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964420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287716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1929749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3/30/2014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71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3/30/2014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03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3/30/2014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71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3/30/2014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906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solidFill>
                  <a:prstClr val="black">
                    <a:tint val="75000"/>
                  </a:prstClr>
                </a:solidFill>
              </a:rPr>
              <a:pPr/>
              <a:t>3/30/2014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44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solidFill>
                  <a:prstClr val="black">
                    <a:tint val="75000"/>
                  </a:prstClr>
                </a:solidFill>
              </a:rPr>
              <a:pPr/>
              <a:t>3/30/2014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764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solidFill>
                  <a:prstClr val="black">
                    <a:tint val="75000"/>
                  </a:prstClr>
                </a:solidFill>
              </a:rPr>
              <a:pPr/>
              <a:t>3/30/2014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015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3/30/2014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62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252690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solidFill>
                  <a:prstClr val="black">
                    <a:tint val="75000"/>
                  </a:prstClr>
                </a:solidFill>
              </a:rPr>
              <a:pPr/>
              <a:t>3/30/2014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010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3/30/2014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52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solidFill>
                  <a:prstClr val="black">
                    <a:tint val="75000"/>
                  </a:prstClr>
                </a:solidFill>
              </a:rPr>
              <a:pPr/>
              <a:t>3/30/2014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3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3/30/2014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068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171450" indent="-171450">
              <a:buFontTx/>
              <a:buBlip>
                <a:blip r:embed="rId2"/>
              </a:buBlip>
              <a:defRPr>
                <a:latin typeface="Arial" panose="020B0604020202020204" pitchFamily="34" charset="0"/>
                <a:cs typeface="Arial" panose="020B0604020202020204" pitchFamily="34" charset="0"/>
              </a:defRPr>
            </a:lvl1pPr>
            <a:lvl2pPr marL="514350" indent="-171450">
              <a:buSzPct val="70000"/>
              <a:buFontTx/>
              <a:buBlip>
                <a:blip r:embed="rId2"/>
              </a:buBlip>
              <a:defRPr>
                <a:latin typeface="Arial" panose="020B0604020202020204" pitchFamily="34" charset="0"/>
                <a:cs typeface="Arial" panose="020B0604020202020204" pitchFamily="34" charset="0"/>
              </a:defRPr>
            </a:lvl2pPr>
            <a:lvl3pPr marL="857250" indent="-171450">
              <a:buSzPct val="40000"/>
              <a:buFontTx/>
              <a:buBlip>
                <a:blip r:embed="rId2"/>
              </a:buBlip>
              <a:defRPr>
                <a:latin typeface="Arial" panose="020B0604020202020204" pitchFamily="34" charset="0"/>
                <a:cs typeface="Arial" panose="020B0604020202020204" pitchFamily="34" charset="0"/>
              </a:defRPr>
            </a:lvl3pPr>
            <a:lvl4pPr marL="1200150" indent="-171450">
              <a:buSzPct val="40000"/>
              <a:buFontTx/>
              <a:buBlip>
                <a:blip r:embed="rId2"/>
              </a:buBlip>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3/30/2014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8871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3/30/2014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34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3/30/2014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609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solidFill>
                  <a:prstClr val="black">
                    <a:tint val="75000"/>
                  </a:prstClr>
                </a:solidFill>
              </a:rPr>
              <a:pPr/>
              <a:t>3/30/2014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519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solidFill>
                  <a:prstClr val="black">
                    <a:tint val="75000"/>
                  </a:prstClr>
                </a:solidFill>
              </a:rPr>
              <a:pPr/>
              <a:t>3/30/2014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595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solidFill>
                  <a:prstClr val="black">
                    <a:tint val="75000"/>
                  </a:prstClr>
                </a:solidFill>
              </a:rPr>
              <a:pPr/>
              <a:t>3/30/2014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04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AE6FB-3507-458B-9CFF-D59A9CAEE579}" type="datetimeFigureOut">
              <a:rPr lang="en-US" smtClean="0"/>
              <a:t>3/30/2014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552250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3/30/2014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67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solidFill>
                  <a:prstClr val="black">
                    <a:tint val="75000"/>
                  </a:prstClr>
                </a:solidFill>
              </a:rPr>
              <a:pPr/>
              <a:t>3/30/2014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598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3/30/2014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251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AE6FB-3507-458B-9CFF-D59A9CAEE579}" type="datetimeFigureOut">
              <a:rPr lang="en-US" smtClean="0">
                <a:solidFill>
                  <a:prstClr val="black">
                    <a:tint val="75000"/>
                  </a:prstClr>
                </a:solidFill>
              </a:rPr>
              <a:pPr/>
              <a:t>3/30/2014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64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AE6FB-3507-458B-9CFF-D59A9CAEE579}"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8937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AE6FB-3507-458B-9CFF-D59A9CAEE579}" type="datetimeFigureOut">
              <a:rPr lang="en-US" smtClean="0"/>
              <a:t>3/30/2014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35298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DAE6FB-3507-458B-9CFF-D59A9CAEE579}" type="datetimeFigureOut">
              <a:rPr lang="en-US" smtClean="0"/>
              <a:t>3/30/2014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581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AE6FB-3507-458B-9CFF-D59A9CAEE579}" type="datetimeFigureOut">
              <a:rPr lang="en-US" smtClean="0"/>
              <a:t>3/30/2014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64959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390283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AE6FB-3507-458B-9CFF-D59A9CAEE579}" type="datetimeFigureOut">
              <a:rPr lang="en-US" smtClean="0"/>
              <a:t>3/30/2014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BD21C-8D66-40C3-9BAD-DDB80803ACAE}" type="slidenum">
              <a:rPr lang="en-US" smtClean="0"/>
              <a:t>‹#›</a:t>
            </a:fld>
            <a:endParaRPr lang="en-US"/>
          </a:p>
        </p:txBody>
      </p:sp>
    </p:spTree>
    <p:extLst>
      <p:ext uri="{BB962C8B-B14F-4D97-AF65-F5344CB8AC3E}">
        <p14:creationId xmlns:p14="http://schemas.microsoft.com/office/powerpoint/2010/main" val="40250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t>3/30/2014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t>‹#›</a:t>
            </a:fld>
            <a:endParaRPr lang="en-US"/>
          </a:p>
        </p:txBody>
      </p:sp>
    </p:spTree>
    <p:extLst>
      <p:ext uri="{BB962C8B-B14F-4D97-AF65-F5344CB8AC3E}">
        <p14:creationId xmlns:p14="http://schemas.microsoft.com/office/powerpoint/2010/main" val="204577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solidFill>
                  <a:prstClr val="black">
                    <a:tint val="75000"/>
                  </a:prstClr>
                </a:solidFill>
              </a:rPr>
              <a:pPr/>
              <a:t>3/30/2014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24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DAE6FB-3507-458B-9CFF-D59A9CAEE579}" type="datetimeFigureOut">
              <a:rPr lang="en-US" smtClean="0">
                <a:solidFill>
                  <a:prstClr val="black">
                    <a:tint val="75000"/>
                  </a:prstClr>
                </a:solidFill>
              </a:rPr>
              <a:pPr/>
              <a:t>3/30/2014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D21C-8D66-40C3-9BAD-DDB80803ACA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6577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Image:John_Tyndall_(scientist).jpg" TargetMode="External"/><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upload.wikimedia.org/wikipedia/en/a/aa/Fourier2.jpg"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6/6c/Arrhenius2.jpg"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Image:John_Tyndall_(scientist).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6/6c/Arrhenius2.jp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upload.wikimedia.org/wikipedia/commons/7/7e/Satellite_Temperatures.pn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emf"/></Relationships>
</file>

<file path=ppt/slides/_rels/slide52.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1/1d/Post-Glacial_Sea_Level.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What We Know About Climate Change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ubtitle 4"/>
          <p:cNvSpPr>
            <a:spLocks noGrp="1"/>
          </p:cNvSpPr>
          <p:nvPr>
            <p:ph type="subTitle" idx="1"/>
          </p:nvPr>
        </p:nvSpPr>
        <p:spPr>
          <a:xfrm>
            <a:off x="1073989" y="4016106"/>
            <a:ext cx="6858000" cy="1655762"/>
          </a:xfrm>
        </p:spPr>
        <p:txBody>
          <a:bodyPr>
            <a:normAutofit/>
          </a:bodyPr>
          <a:lstStyle/>
          <a:p>
            <a:r>
              <a:rPr lang="en-US" sz="2000" dirty="0" smtClean="0">
                <a:solidFill>
                  <a:srgbClr val="0033CC"/>
                </a:solidFill>
                <a:latin typeface="Arial" pitchFamily="34" charset="0"/>
                <a:cs typeface="Arial" pitchFamily="34" charset="0"/>
              </a:rPr>
              <a:t>Kerry Emanuel</a:t>
            </a:r>
          </a:p>
          <a:p>
            <a:r>
              <a:rPr lang="en-US" sz="2000" b="1" dirty="0" smtClean="0">
                <a:solidFill>
                  <a:srgbClr val="0033CC"/>
                </a:solidFill>
              </a:rPr>
              <a:t>Lorenz Center</a:t>
            </a:r>
          </a:p>
          <a:p>
            <a:r>
              <a:rPr lang="en-US" sz="2000" dirty="0" smtClean="0">
                <a:solidFill>
                  <a:srgbClr val="0033CC"/>
                </a:solidFill>
                <a:latin typeface="Arial" pitchFamily="34" charset="0"/>
                <a:cs typeface="Arial" pitchFamily="34" charset="0"/>
              </a:rPr>
              <a:t>Department of Earth, Atmospheric, and Planetary Sciences, MIT</a:t>
            </a:r>
            <a:endParaRPr lang="en-US" sz="2000"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8949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John Tyndall.">
            <a:hlinkClick r:id="rId3" tooltip="John Tyndall."/>
          </p:cNvPr>
          <p:cNvPicPr>
            <a:picLocks noChangeAspect="1" noChangeArrowheads="1"/>
          </p:cNvPicPr>
          <p:nvPr/>
        </p:nvPicPr>
        <p:blipFill>
          <a:blip r:embed="rId4" cstate="print"/>
          <a:srcRect/>
          <a:stretch>
            <a:fillRect/>
          </a:stretch>
        </p:blipFill>
        <p:spPr bwMode="auto">
          <a:xfrm>
            <a:off x="6934200" y="304800"/>
            <a:ext cx="1905000" cy="2409825"/>
          </a:xfrm>
          <a:prstGeom prst="rect">
            <a:avLst/>
          </a:prstGeom>
          <a:noFill/>
          <a:ln w="9525">
            <a:noFill/>
            <a:miter lim="800000"/>
            <a:headEnd/>
            <a:tailEnd/>
          </a:ln>
        </p:spPr>
      </p:pic>
      <p:pic>
        <p:nvPicPr>
          <p:cNvPr id="17411" name="Picture 6" descr="tyndall2"/>
          <p:cNvPicPr>
            <a:picLocks noChangeAspect="1" noChangeArrowheads="1"/>
          </p:cNvPicPr>
          <p:nvPr/>
        </p:nvPicPr>
        <p:blipFill>
          <a:blip r:embed="rId5" cstate="print"/>
          <a:srcRect/>
          <a:stretch>
            <a:fillRect/>
          </a:stretch>
        </p:blipFill>
        <p:spPr bwMode="auto">
          <a:xfrm>
            <a:off x="1676400" y="2819400"/>
            <a:ext cx="6172200" cy="3917950"/>
          </a:xfrm>
          <a:prstGeom prst="rect">
            <a:avLst/>
          </a:prstGeom>
          <a:noFill/>
          <a:ln w="9525">
            <a:noFill/>
            <a:miter lim="800000"/>
            <a:headEnd/>
            <a:tailEnd/>
          </a:ln>
        </p:spPr>
      </p:pic>
      <p:sp>
        <p:nvSpPr>
          <p:cNvPr id="17412" name="Text Box 7"/>
          <p:cNvSpPr txBox="1">
            <a:spLocks noChangeArrowheads="1"/>
          </p:cNvSpPr>
          <p:nvPr/>
        </p:nvSpPr>
        <p:spPr bwMode="auto">
          <a:xfrm>
            <a:off x="7086600" y="2895600"/>
            <a:ext cx="1676400" cy="641350"/>
          </a:xfrm>
          <a:prstGeom prst="rect">
            <a:avLst/>
          </a:prstGeom>
          <a:noFill/>
          <a:ln w="9525">
            <a:noFill/>
            <a:miter lim="800000"/>
            <a:headEnd/>
            <a:tailEnd/>
          </a:ln>
        </p:spPr>
        <p:txBody>
          <a:bodyPr>
            <a:spAutoFit/>
          </a:bodyPr>
          <a:lstStyle/>
          <a:p>
            <a:pPr algn="ctr">
              <a:spcBef>
                <a:spcPct val="50000"/>
              </a:spcBef>
            </a:pPr>
            <a:r>
              <a:rPr lang="en-US" sz="1800" b="1">
                <a:solidFill>
                  <a:srgbClr val="002162"/>
                </a:solidFill>
              </a:rPr>
              <a:t>John Tyndall (1820-1893)</a:t>
            </a:r>
          </a:p>
        </p:txBody>
      </p:sp>
      <p:pic>
        <p:nvPicPr>
          <p:cNvPr id="17414" name="Picture 7" descr="File:Fourier2.jpg">
            <a:hlinkClick r:id="rId6"/>
          </p:cNvPr>
          <p:cNvPicPr>
            <a:picLocks noChangeAspect="1" noChangeArrowheads="1"/>
          </p:cNvPicPr>
          <p:nvPr/>
        </p:nvPicPr>
        <p:blipFill>
          <a:blip r:embed="rId7" cstate="print"/>
          <a:srcRect/>
          <a:stretch>
            <a:fillRect/>
          </a:stretch>
        </p:blipFill>
        <p:spPr bwMode="auto">
          <a:xfrm>
            <a:off x="304800" y="228600"/>
            <a:ext cx="2066925" cy="2362200"/>
          </a:xfrm>
          <a:prstGeom prst="rect">
            <a:avLst/>
          </a:prstGeom>
          <a:noFill/>
          <a:ln w="9525">
            <a:noFill/>
            <a:miter lim="800000"/>
            <a:headEnd/>
            <a:tailEnd/>
          </a:ln>
        </p:spPr>
      </p:pic>
      <p:sp>
        <p:nvSpPr>
          <p:cNvPr id="17415" name="TextBox 6"/>
          <p:cNvSpPr txBox="1">
            <a:spLocks noChangeArrowheads="1"/>
          </p:cNvSpPr>
          <p:nvPr/>
        </p:nvSpPr>
        <p:spPr bwMode="auto">
          <a:xfrm>
            <a:off x="304800" y="2667000"/>
            <a:ext cx="2286000" cy="923925"/>
          </a:xfrm>
          <a:prstGeom prst="rect">
            <a:avLst/>
          </a:prstGeom>
          <a:noFill/>
          <a:ln w="9525">
            <a:noFill/>
            <a:miter lim="800000"/>
            <a:headEnd/>
            <a:tailEnd/>
          </a:ln>
        </p:spPr>
        <p:txBody>
          <a:bodyPr>
            <a:spAutoFit/>
          </a:bodyPr>
          <a:lstStyle/>
          <a:p>
            <a:r>
              <a:rPr lang="en-US" sz="1800" b="1">
                <a:solidFill>
                  <a:srgbClr val="002060"/>
                </a:solidFill>
              </a:rPr>
              <a:t>Jean Baptiste Joseph Fourier</a:t>
            </a:r>
          </a:p>
          <a:p>
            <a:r>
              <a:rPr lang="en-US" sz="1800" b="1">
                <a:solidFill>
                  <a:srgbClr val="002060"/>
                </a:solidFill>
              </a:rPr>
              <a:t>(1768-1830)</a:t>
            </a:r>
          </a:p>
        </p:txBody>
      </p:sp>
    </p:spTree>
    <p:extLst>
      <p:ext uri="{BB962C8B-B14F-4D97-AF65-F5344CB8AC3E}">
        <p14:creationId xmlns:p14="http://schemas.microsoft.com/office/powerpoint/2010/main" val="391182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2751826" cy="2773362"/>
          </a:xfrm>
        </p:spPr>
        <p:txBody>
          <a:bodyPr>
            <a:normAutofit/>
          </a:bodyPr>
          <a:lstStyle/>
          <a:p>
            <a:pPr algn="ctr" eaLnBrk="1" hangingPunct="1">
              <a:defRPr/>
            </a:pPr>
            <a:r>
              <a:rPr lang="en-US" sz="28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Climate Forcing by Orbital Variations (1912)</a:t>
            </a:r>
          </a:p>
        </p:txBody>
      </p:sp>
      <p:pic>
        <p:nvPicPr>
          <p:cNvPr id="23555" name="Picture 2" descr="C:\Users\Kerry Emaanuel\Class\CLIMATE\milankovitch.gif"/>
          <p:cNvPicPr>
            <a:picLocks noChangeAspect="1" noChangeArrowheads="1"/>
          </p:cNvPicPr>
          <p:nvPr/>
        </p:nvPicPr>
        <p:blipFill>
          <a:blip r:embed="rId3" cstate="print"/>
          <a:srcRect/>
          <a:stretch>
            <a:fillRect/>
          </a:stretch>
        </p:blipFill>
        <p:spPr bwMode="auto">
          <a:xfrm>
            <a:off x="3733800" y="152400"/>
            <a:ext cx="5148263" cy="6618288"/>
          </a:xfrm>
          <a:prstGeom prst="rect">
            <a:avLst/>
          </a:prstGeom>
          <a:noFill/>
          <a:ln w="9525">
            <a:noFill/>
            <a:miter lim="800000"/>
            <a:headEnd/>
            <a:tailEnd/>
          </a:ln>
        </p:spPr>
      </p:pic>
      <p:pic>
        <p:nvPicPr>
          <p:cNvPr id="23556" name="Picture 3" descr="C:\Users\Kerry Emaanuel\Class\CLIMATE\280px-MilutinMilankovic.png"/>
          <p:cNvPicPr>
            <a:picLocks noChangeAspect="1" noChangeArrowheads="1"/>
          </p:cNvPicPr>
          <p:nvPr/>
        </p:nvPicPr>
        <p:blipFill>
          <a:blip r:embed="rId4" cstate="print"/>
          <a:srcRect/>
          <a:stretch>
            <a:fillRect/>
          </a:stretch>
        </p:blipFill>
        <p:spPr bwMode="auto">
          <a:xfrm>
            <a:off x="685800" y="3048000"/>
            <a:ext cx="2062163" cy="3019425"/>
          </a:xfrm>
          <a:prstGeom prst="rect">
            <a:avLst/>
          </a:prstGeom>
          <a:noFill/>
          <a:ln w="9525">
            <a:noFill/>
            <a:miter lim="800000"/>
            <a:headEnd/>
            <a:tailEnd/>
          </a:ln>
        </p:spPr>
      </p:pic>
      <p:sp>
        <p:nvSpPr>
          <p:cNvPr id="23557" name="TextBox 4"/>
          <p:cNvSpPr txBox="1">
            <a:spLocks noChangeArrowheads="1"/>
          </p:cNvSpPr>
          <p:nvPr/>
        </p:nvSpPr>
        <p:spPr bwMode="auto">
          <a:xfrm>
            <a:off x="152400" y="6248400"/>
            <a:ext cx="3200400" cy="366713"/>
          </a:xfrm>
          <a:prstGeom prst="rect">
            <a:avLst/>
          </a:prstGeom>
          <a:noFill/>
          <a:ln w="9525">
            <a:noFill/>
            <a:miter lim="800000"/>
            <a:headEnd/>
            <a:tailEnd/>
          </a:ln>
        </p:spPr>
        <p:txBody>
          <a:bodyPr>
            <a:spAutoFit/>
          </a:bodyPr>
          <a:lstStyle/>
          <a:p>
            <a:r>
              <a:rPr lang="en-US" b="1">
                <a:solidFill>
                  <a:prstClr val="black"/>
                </a:solidFill>
              </a:rPr>
              <a:t>Milutin Milanković, 1879-1958</a:t>
            </a:r>
            <a:endParaRPr lang="en-US">
              <a:solidFill>
                <a:prstClr val="black"/>
              </a:solidFill>
            </a:endParaRPr>
          </a:p>
        </p:txBody>
      </p:sp>
    </p:spTree>
    <p:extLst>
      <p:ext uri="{BB962C8B-B14F-4D97-AF65-F5344CB8AC3E}">
        <p14:creationId xmlns:p14="http://schemas.microsoft.com/office/powerpoint/2010/main" val="776393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Last 450 Thousand Years</a:t>
            </a:r>
            <a:endParaRPr lang="en-US" sz="40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23554" name="Picture 2"/>
          <p:cNvPicPr>
            <a:picLocks noChangeAspect="1" noChangeArrowheads="1"/>
          </p:cNvPicPr>
          <p:nvPr/>
        </p:nvPicPr>
        <p:blipFill>
          <a:blip r:embed="rId2" cstate="print"/>
          <a:srcRect/>
          <a:stretch>
            <a:fillRect/>
          </a:stretch>
        </p:blipFill>
        <p:spPr bwMode="auto">
          <a:xfrm>
            <a:off x="914400" y="1600200"/>
            <a:ext cx="7352797" cy="4854895"/>
          </a:xfrm>
          <a:prstGeom prst="rect">
            <a:avLst/>
          </a:prstGeom>
          <a:noFill/>
          <a:ln w="9525">
            <a:noFill/>
            <a:miter lim="800000"/>
            <a:headEnd/>
            <a:tailEnd/>
          </a:ln>
        </p:spPr>
      </p:pic>
    </p:spTree>
    <p:extLst>
      <p:ext uri="{BB962C8B-B14F-4D97-AF65-F5344CB8AC3E}">
        <p14:creationId xmlns:p14="http://schemas.microsoft.com/office/powerpoint/2010/main" val="703901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313_508_F2"/>
          <p:cNvPicPr>
            <a:picLocks noChangeAspect="1" noChangeArrowheads="1"/>
          </p:cNvPicPr>
          <p:nvPr/>
        </p:nvPicPr>
        <p:blipFill>
          <a:blip r:embed="rId3" cstate="print"/>
          <a:srcRect t="66206" r="21001"/>
          <a:stretch>
            <a:fillRect/>
          </a:stretch>
        </p:blipFill>
        <p:spPr bwMode="auto">
          <a:xfrm>
            <a:off x="152400" y="1295400"/>
            <a:ext cx="8610600" cy="2922588"/>
          </a:xfrm>
          <a:prstGeom prst="rect">
            <a:avLst/>
          </a:prstGeom>
          <a:noFill/>
          <a:ln w="9525">
            <a:noFill/>
            <a:miter lim="800000"/>
            <a:headEnd/>
            <a:tailEnd/>
          </a:ln>
        </p:spPr>
      </p:pic>
      <p:sp>
        <p:nvSpPr>
          <p:cNvPr id="198662" name="Text Box 6"/>
          <p:cNvSpPr txBox="1">
            <a:spLocks noChangeArrowheads="1"/>
          </p:cNvSpPr>
          <p:nvPr/>
        </p:nvSpPr>
        <p:spPr bwMode="auto">
          <a:xfrm>
            <a:off x="1752600" y="4572000"/>
            <a:ext cx="6629400" cy="1004888"/>
          </a:xfrm>
          <a:prstGeom prst="rect">
            <a:avLst/>
          </a:prstGeom>
          <a:noFill/>
          <a:ln w="9525">
            <a:noFill/>
            <a:miter lim="800000"/>
            <a:headEnd/>
            <a:tailEnd/>
          </a:ln>
          <a:effectLst/>
        </p:spPr>
        <p:txBody>
          <a:bodyPr>
            <a:spAutoFit/>
          </a:bodyPr>
          <a:lstStyle/>
          <a:p>
            <a:pPr>
              <a:spcBef>
                <a:spcPct val="50000"/>
              </a:spcBef>
              <a:defRPr/>
            </a:pPr>
            <a:r>
              <a:rPr lang="en-US" sz="2400">
                <a:solidFill>
                  <a:prstClr val="black"/>
                </a:solidFill>
                <a:effectLst>
                  <a:outerShdw blurRad="38100" dist="38100" dir="2700000" algn="tl">
                    <a:srgbClr val="C0C0C0"/>
                  </a:outerShdw>
                </a:effectLst>
              </a:rPr>
              <a:t>Black:  Time rate of change of ice volume</a:t>
            </a:r>
          </a:p>
          <a:p>
            <a:pPr>
              <a:spcBef>
                <a:spcPct val="50000"/>
              </a:spcBef>
              <a:defRPr/>
            </a:pPr>
            <a:r>
              <a:rPr lang="en-US" sz="2400">
                <a:solidFill>
                  <a:srgbClr val="C82004"/>
                </a:solidFill>
                <a:effectLst>
                  <a:outerShdw blurRad="38100" dist="38100" dir="2700000" algn="tl">
                    <a:srgbClr val="C0C0C0"/>
                  </a:outerShdw>
                </a:effectLst>
              </a:rPr>
              <a:t>Red:    Summer high latitude sunlight</a:t>
            </a:r>
          </a:p>
        </p:txBody>
      </p:sp>
      <p:sp>
        <p:nvSpPr>
          <p:cNvPr id="198663" name="Text Box 7"/>
          <p:cNvSpPr txBox="1">
            <a:spLocks noChangeArrowheads="1"/>
          </p:cNvSpPr>
          <p:nvPr/>
        </p:nvSpPr>
        <p:spPr bwMode="auto">
          <a:xfrm>
            <a:off x="381000" y="304800"/>
            <a:ext cx="8305800" cy="830997"/>
          </a:xfrm>
          <a:prstGeom prst="rect">
            <a:avLst/>
          </a:prstGeom>
          <a:noFill/>
          <a:ln w="9525">
            <a:noFill/>
            <a:miter lim="800000"/>
            <a:headEnd/>
            <a:tailEnd/>
          </a:ln>
          <a:effectLst/>
        </p:spPr>
        <p:txBody>
          <a:bodyPr>
            <a:spAutoFit/>
          </a:bodyPr>
          <a:lstStyle/>
          <a:p>
            <a:pPr algn="ctr">
              <a:spcBef>
                <a:spcPct val="50000"/>
              </a:spcBef>
              <a:defRPr/>
            </a:pPr>
            <a:r>
              <a:rPr lang="en-US" sz="2400" b="1" dirty="0">
                <a:solidFill>
                  <a:srgbClr val="0070C0"/>
                </a:solidFill>
                <a:effectLst>
                  <a:outerShdw blurRad="38100" dist="38100" dir="2700000" algn="tl">
                    <a:srgbClr val="C0C0C0"/>
                  </a:outerShdw>
                </a:effectLst>
              </a:rPr>
              <a:t>Strong Correlation between High Latitude Summer Insolation and Ice Volume</a:t>
            </a:r>
          </a:p>
        </p:txBody>
      </p:sp>
      <p:sp>
        <p:nvSpPr>
          <p:cNvPr id="25605" name="TextBox 6"/>
          <p:cNvSpPr txBox="1">
            <a:spLocks noChangeArrowheads="1"/>
          </p:cNvSpPr>
          <p:nvPr/>
        </p:nvSpPr>
        <p:spPr bwMode="auto">
          <a:xfrm>
            <a:off x="5486400" y="6096000"/>
            <a:ext cx="3352800" cy="369888"/>
          </a:xfrm>
          <a:prstGeom prst="rect">
            <a:avLst/>
          </a:prstGeom>
          <a:noFill/>
          <a:ln w="9525">
            <a:noFill/>
            <a:miter lim="800000"/>
            <a:headEnd/>
            <a:tailEnd/>
          </a:ln>
        </p:spPr>
        <p:txBody>
          <a:bodyPr>
            <a:spAutoFit/>
          </a:bodyPr>
          <a:lstStyle/>
          <a:p>
            <a:r>
              <a:rPr lang="en-US">
                <a:solidFill>
                  <a:prstClr val="black"/>
                </a:solidFill>
              </a:rPr>
              <a:t>P. Huybers, </a:t>
            </a:r>
            <a:r>
              <a:rPr lang="en-US" i="1">
                <a:solidFill>
                  <a:prstClr val="black"/>
                </a:solidFill>
              </a:rPr>
              <a:t>Science</a:t>
            </a:r>
            <a:r>
              <a:rPr lang="en-US">
                <a:solidFill>
                  <a:prstClr val="black"/>
                </a:solidFill>
              </a:rPr>
              <a:t>, 2006</a:t>
            </a:r>
          </a:p>
        </p:txBody>
      </p:sp>
      <p:sp>
        <p:nvSpPr>
          <p:cNvPr id="6" name="Rectangle 5"/>
          <p:cNvSpPr/>
          <p:nvPr/>
        </p:nvSpPr>
        <p:spPr>
          <a:xfrm>
            <a:off x="0" y="12954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05129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20" y="1760379"/>
            <a:ext cx="4800600" cy="2544762"/>
          </a:xfrm>
        </p:spPr>
        <p:txBody>
          <a:bodyPr/>
          <a:lstStyle/>
          <a:p>
            <a:r>
              <a:rPr lang="en-US" sz="4000" dirty="0" err="1" smtClean="0">
                <a:solidFill>
                  <a:srgbClr val="0033CC"/>
                </a:solidFill>
                <a:effectLst>
                  <a:outerShdw blurRad="38100" dist="38100" dir="2700000" algn="tl">
                    <a:srgbClr val="000000">
                      <a:alpha val="43137"/>
                    </a:srgbClr>
                  </a:outerShdw>
                </a:effectLst>
              </a:rPr>
              <a:t>Svante</a:t>
            </a:r>
            <a:r>
              <a:rPr lang="en-US" sz="4000" dirty="0" smtClean="0">
                <a:solidFill>
                  <a:srgbClr val="0033CC"/>
                </a:solidFill>
                <a:effectLst>
                  <a:outerShdw blurRad="38100" dist="38100" dir="2700000" algn="tl">
                    <a:srgbClr val="000000">
                      <a:alpha val="43137"/>
                    </a:srgbClr>
                  </a:outerShdw>
                </a:effectLst>
              </a:rPr>
              <a:t> Arrhenius, 1859-1927</a:t>
            </a:r>
            <a:endParaRPr lang="en-US" sz="4000" dirty="0">
              <a:solidFill>
                <a:srgbClr val="0033CC"/>
              </a:solidFill>
              <a:effectLst>
                <a:outerShdw blurRad="38100" dist="38100" dir="2700000" algn="tl">
                  <a:srgbClr val="000000">
                    <a:alpha val="43137"/>
                  </a:srgbClr>
                </a:outerShdw>
              </a:effectLst>
            </a:endParaRPr>
          </a:p>
        </p:txBody>
      </p:sp>
      <p:pic>
        <p:nvPicPr>
          <p:cNvPr id="46082" name="Picture 2" descr="File:Arrhenius2.jpg">
            <a:hlinkClick r:id="rId2"/>
          </p:cNvPr>
          <p:cNvPicPr>
            <a:picLocks noChangeAspect="1" noChangeArrowheads="1"/>
          </p:cNvPicPr>
          <p:nvPr/>
        </p:nvPicPr>
        <p:blipFill>
          <a:blip r:embed="rId3" cstate="print"/>
          <a:srcRect/>
          <a:stretch>
            <a:fillRect/>
          </a:stretch>
        </p:blipFill>
        <p:spPr bwMode="auto">
          <a:xfrm>
            <a:off x="5432679" y="1051560"/>
            <a:ext cx="3163316" cy="3962400"/>
          </a:xfrm>
          <a:prstGeom prst="rect">
            <a:avLst/>
          </a:prstGeom>
          <a:noFill/>
          <a:ln w="38100" cmpd="thickThin">
            <a:solidFill>
              <a:schemeClr val="accent1"/>
            </a:solidFill>
          </a:ln>
        </p:spPr>
      </p:pic>
    </p:spTree>
    <p:extLst>
      <p:ext uri="{BB962C8B-B14F-4D97-AF65-F5344CB8AC3E}">
        <p14:creationId xmlns:p14="http://schemas.microsoft.com/office/powerpoint/2010/main" val="2135993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219200"/>
            <a:ext cx="4572000" cy="1143000"/>
          </a:xfrm>
        </p:spPr>
        <p:txBody>
          <a:bodyPr>
            <a:normAutofit/>
          </a:bodyPr>
          <a:lstStyle/>
          <a:p>
            <a:r>
              <a:rPr lang="en-US" sz="3200" dirty="0" smtClean="0">
                <a:solidFill>
                  <a:srgbClr val="0033CC"/>
                </a:solidFill>
                <a:latin typeface="Arial" pitchFamily="34" charset="0"/>
                <a:cs typeface="Arial" pitchFamily="34" charset="0"/>
              </a:rPr>
              <a:t>Guy Stewart Callendar (1898 - 1964)</a:t>
            </a:r>
            <a:endParaRPr lang="en-US" sz="3200" dirty="0">
              <a:solidFill>
                <a:srgbClr val="0033CC"/>
              </a:solidFill>
              <a:latin typeface="Arial" pitchFamily="34" charset="0"/>
              <a:cs typeface="Arial" pitchFamily="34" charset="0"/>
            </a:endParaRPr>
          </a:p>
        </p:txBody>
      </p:sp>
      <p:pic>
        <p:nvPicPr>
          <p:cNvPr id="84994" name="Picture 2" descr="File:GSCallendar1934.jpg"/>
          <p:cNvPicPr>
            <a:picLocks noChangeAspect="1" noChangeArrowheads="1"/>
          </p:cNvPicPr>
          <p:nvPr/>
        </p:nvPicPr>
        <p:blipFill>
          <a:blip r:embed="rId2" cstate="print"/>
          <a:srcRect/>
          <a:stretch>
            <a:fillRect/>
          </a:stretch>
        </p:blipFill>
        <p:spPr bwMode="auto">
          <a:xfrm>
            <a:off x="557403" y="0"/>
            <a:ext cx="3109722" cy="4038600"/>
          </a:xfrm>
          <a:prstGeom prst="rect">
            <a:avLst/>
          </a:prstGeom>
          <a:noFill/>
          <a:ln w="38100">
            <a:solidFill>
              <a:schemeClr val="accent1"/>
            </a:solidFill>
          </a:ln>
        </p:spPr>
      </p:pic>
      <p:pic>
        <p:nvPicPr>
          <p:cNvPr id="84995" name="Picture 3"/>
          <p:cNvPicPr>
            <a:picLocks noChangeAspect="1" noChangeArrowheads="1"/>
          </p:cNvPicPr>
          <p:nvPr/>
        </p:nvPicPr>
        <p:blipFill>
          <a:blip r:embed="rId3" cstate="print"/>
          <a:srcRect/>
          <a:stretch>
            <a:fillRect/>
          </a:stretch>
        </p:blipFill>
        <p:spPr bwMode="auto">
          <a:xfrm>
            <a:off x="1" y="4063732"/>
            <a:ext cx="9144000" cy="2794268"/>
          </a:xfrm>
          <a:prstGeom prst="rect">
            <a:avLst/>
          </a:prstGeom>
          <a:noFill/>
          <a:ln w="9525">
            <a:noFill/>
            <a:miter lim="800000"/>
            <a:headEnd/>
            <a:tailEnd/>
          </a:ln>
        </p:spPr>
      </p:pic>
    </p:spTree>
    <p:extLst>
      <p:ext uri="{BB962C8B-B14F-4D97-AF65-F5344CB8AC3E}">
        <p14:creationId xmlns:p14="http://schemas.microsoft.com/office/powerpoint/2010/main" val="2303646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438400"/>
          </a:xfrm>
        </p:spPr>
        <p:txBody>
          <a:bodyPr>
            <a:normAutofit fontScale="90000"/>
          </a:bodyPr>
          <a:lstStyle/>
          <a:p>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Carbon Dioxide and Climate:</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 Scientific Assessment</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Report to the National Academy of Sciences</a:t>
            </a:r>
            <a:b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Jule</a:t>
            </a: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G. </a:t>
            </a:r>
            <a:r>
              <a:rPr lang="en-US" sz="3100" b="1"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Charney</a:t>
            </a: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and co-authors</a:t>
            </a:r>
            <a:b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1979</a:t>
            </a:r>
            <a:endParaRPr lang="en-US" sz="31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990600" y="3810000"/>
            <a:ext cx="7315200" cy="2308324"/>
          </a:xfrm>
          <a:prstGeom prst="rect">
            <a:avLst/>
          </a:prstGeom>
        </p:spPr>
        <p:txBody>
          <a:bodyPr wrap="square">
            <a:spAutoFit/>
          </a:bodyPr>
          <a:lstStyle/>
          <a:p>
            <a:pPr algn="just"/>
            <a:r>
              <a:rPr lang="en-US" sz="2400" i="1" dirty="0" smtClean="0">
                <a:latin typeface="Arial" pitchFamily="34" charset="0"/>
                <a:cs typeface="Arial" pitchFamily="34" charset="0"/>
              </a:rPr>
              <a:t>When it is assumed that the CO2 content of the atmosphere is doubled and statistical thermal equilibrium is achieved, the more realistic of the modeling efforts predict a global surface warming of between </a:t>
            </a:r>
            <a:r>
              <a:rPr lang="en-US" sz="2400" i="1" dirty="0" smtClean="0">
                <a:solidFill>
                  <a:srgbClr val="0033CC"/>
                </a:solidFill>
                <a:latin typeface="Arial" pitchFamily="34" charset="0"/>
                <a:cs typeface="Arial" pitchFamily="34" charset="0"/>
              </a:rPr>
              <a:t>2°C and 3.5 °C</a:t>
            </a:r>
            <a:r>
              <a:rPr lang="en-US" sz="2400" i="1" dirty="0" smtClean="0">
                <a:latin typeface="Arial" pitchFamily="34" charset="0"/>
                <a:cs typeface="Arial" pitchFamily="34" charset="0"/>
              </a:rPr>
              <a:t>, with greater increases at high latitudes.</a:t>
            </a:r>
            <a:endParaRPr lang="en-US" sz="2400" i="1" dirty="0">
              <a:latin typeface="Arial" pitchFamily="34" charset="0"/>
              <a:cs typeface="Arial" pitchFamily="34" charset="0"/>
            </a:endParaRPr>
          </a:p>
        </p:txBody>
      </p:sp>
    </p:spTree>
    <p:extLst>
      <p:ext uri="{BB962C8B-B14F-4D97-AF65-F5344CB8AC3E}">
        <p14:creationId xmlns:p14="http://schemas.microsoft.com/office/powerpoint/2010/main" val="36951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Important Points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183921"/>
            <a:ext cx="8229600" cy="3647536"/>
          </a:xfrm>
        </p:spPr>
        <p:txBody>
          <a:bodyPr>
            <a:normAutofit/>
          </a:bodyPr>
          <a:lstStyle/>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Earth’s climate is not terribly stable</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Climate science has a long and illustrious history</a:t>
            </a:r>
          </a:p>
          <a:p>
            <a:pPr>
              <a:spcAft>
                <a:spcPts val="1000"/>
              </a:spcAft>
              <a:buSzPct val="70000"/>
              <a:buBlip>
                <a:blip r:embed="rId2"/>
              </a:buBlip>
            </a:pPr>
            <a:r>
              <a:rPr lang="en-US" dirty="0" smtClean="0">
                <a:latin typeface="Arial" pitchFamily="34" charset="0"/>
                <a:cs typeface="Arial" pitchFamily="34" charset="0"/>
              </a:rPr>
              <a:t>Human activities can and do have a strong effect on climate</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The idea that we are altering climate is based on much more than complex global models</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Anthropogenic climate change is not controversial among climate scientists</a:t>
            </a:r>
          </a:p>
          <a:p>
            <a:pPr>
              <a:buSzPct val="70000"/>
              <a:buBlip>
                <a:blip r:embed="rId2"/>
              </a:buBlip>
            </a:pPr>
            <a:endParaRPr lang="en-US" dirty="0"/>
          </a:p>
        </p:txBody>
      </p:sp>
    </p:spTree>
    <p:extLst>
      <p:ext uri="{BB962C8B-B14F-4D97-AF65-F5344CB8AC3E}">
        <p14:creationId xmlns:p14="http://schemas.microsoft.com/office/powerpoint/2010/main" val="3605590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John Tyndall.">
            <a:hlinkClick r:id="rId3" tooltip="John Tyndall."/>
          </p:cNvPr>
          <p:cNvPicPr>
            <a:picLocks noChangeAspect="1" noChangeArrowheads="1"/>
          </p:cNvPicPr>
          <p:nvPr/>
        </p:nvPicPr>
        <p:blipFill>
          <a:blip r:embed="rId4" cstate="print"/>
          <a:srcRect/>
          <a:stretch>
            <a:fillRect/>
          </a:stretch>
        </p:blipFill>
        <p:spPr bwMode="auto">
          <a:xfrm>
            <a:off x="6486337" y="681228"/>
            <a:ext cx="2352863" cy="2976372"/>
          </a:xfrm>
          <a:prstGeom prst="rect">
            <a:avLst/>
          </a:prstGeom>
          <a:noFill/>
          <a:ln w="9525">
            <a:noFill/>
            <a:miter lim="800000"/>
            <a:headEnd/>
            <a:tailEnd/>
          </a:ln>
        </p:spPr>
      </p:pic>
      <p:pic>
        <p:nvPicPr>
          <p:cNvPr id="17411" name="Picture 6" descr="tyndall2"/>
          <p:cNvPicPr>
            <a:picLocks noChangeAspect="1" noChangeArrowheads="1"/>
          </p:cNvPicPr>
          <p:nvPr/>
        </p:nvPicPr>
        <p:blipFill>
          <a:blip r:embed="rId5" cstate="print"/>
          <a:srcRect/>
          <a:stretch>
            <a:fillRect/>
          </a:stretch>
        </p:blipFill>
        <p:spPr bwMode="auto">
          <a:xfrm>
            <a:off x="228600" y="1447800"/>
            <a:ext cx="6172200" cy="3917950"/>
          </a:xfrm>
          <a:prstGeom prst="rect">
            <a:avLst/>
          </a:prstGeom>
          <a:noFill/>
          <a:ln w="9525">
            <a:noFill/>
            <a:miter lim="800000"/>
            <a:headEnd/>
            <a:tailEnd/>
          </a:ln>
        </p:spPr>
      </p:pic>
      <p:sp>
        <p:nvSpPr>
          <p:cNvPr id="17412" name="Text Box 7"/>
          <p:cNvSpPr txBox="1">
            <a:spLocks noChangeArrowheads="1"/>
          </p:cNvSpPr>
          <p:nvPr/>
        </p:nvSpPr>
        <p:spPr bwMode="auto">
          <a:xfrm>
            <a:off x="6858000" y="4114800"/>
            <a:ext cx="1676400" cy="641350"/>
          </a:xfrm>
          <a:prstGeom prst="rect">
            <a:avLst/>
          </a:prstGeom>
          <a:noFill/>
          <a:ln w="9525">
            <a:noFill/>
            <a:miter lim="800000"/>
            <a:headEnd/>
            <a:tailEnd/>
          </a:ln>
        </p:spPr>
        <p:txBody>
          <a:bodyPr>
            <a:spAutoFit/>
          </a:bodyPr>
          <a:lstStyle/>
          <a:p>
            <a:pPr algn="ctr">
              <a:spcBef>
                <a:spcPct val="50000"/>
              </a:spcBef>
            </a:pPr>
            <a:r>
              <a:rPr lang="en-US" sz="1800" b="1" dirty="0">
                <a:solidFill>
                  <a:srgbClr val="002162"/>
                </a:solidFill>
              </a:rPr>
              <a:t>John Tyndall (1820-1893)</a:t>
            </a:r>
          </a:p>
        </p:txBody>
      </p:sp>
    </p:spTree>
    <p:extLst>
      <p:ext uri="{BB962C8B-B14F-4D97-AF65-F5344CB8AC3E}">
        <p14:creationId xmlns:p14="http://schemas.microsoft.com/office/powerpoint/2010/main" val="2441686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rPr>
              <a:t>Tyndall’s Essential Results:</a:t>
            </a:r>
            <a:endParaRPr lang="en-US" dirty="0">
              <a:solidFill>
                <a:srgbClr val="0033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800600"/>
          </a:xfrm>
        </p:spPr>
        <p:txBody>
          <a:bodyPr>
            <a:normAutofit fontScale="92500" lnSpcReduction="10000"/>
          </a:bodyPr>
          <a:lstStyle/>
          <a:p>
            <a:pPr>
              <a:buSzPct val="70000"/>
              <a:buBlip>
                <a:blip r:embed="rId2"/>
              </a:buBlip>
            </a:pPr>
            <a:r>
              <a:rPr lang="en-US" sz="2800" b="1" dirty="0" smtClean="0">
                <a:solidFill>
                  <a:srgbClr val="0033CC"/>
                </a:solidFill>
              </a:rPr>
              <a:t>Oxygen (O</a:t>
            </a:r>
            <a:r>
              <a:rPr lang="en-US" sz="2800" b="1" baseline="-25000" dirty="0" smtClean="0">
                <a:solidFill>
                  <a:srgbClr val="0033CC"/>
                </a:solidFill>
              </a:rPr>
              <a:t>2</a:t>
            </a:r>
            <a:r>
              <a:rPr lang="en-US" sz="2800" b="1" dirty="0" smtClean="0">
                <a:solidFill>
                  <a:srgbClr val="0033CC"/>
                </a:solidFill>
              </a:rPr>
              <a:t> ), nitrogen (N</a:t>
            </a:r>
            <a:r>
              <a:rPr lang="en-US" sz="2800" b="1" baseline="-25000" dirty="0" smtClean="0">
                <a:solidFill>
                  <a:srgbClr val="0033CC"/>
                </a:solidFill>
              </a:rPr>
              <a:t>2</a:t>
            </a:r>
            <a:r>
              <a:rPr lang="en-US" sz="2800" b="1" dirty="0" smtClean="0">
                <a:solidFill>
                  <a:srgbClr val="0033CC"/>
                </a:solidFill>
              </a:rPr>
              <a:t>), and argon (</a:t>
            </a:r>
            <a:r>
              <a:rPr lang="en-US" sz="2800" b="1" dirty="0" err="1" smtClean="0">
                <a:solidFill>
                  <a:srgbClr val="0033CC"/>
                </a:solidFill>
              </a:rPr>
              <a:t>Ar</a:t>
            </a:r>
            <a:r>
              <a:rPr lang="en-US" sz="2800" b="1" dirty="0" smtClean="0">
                <a:solidFill>
                  <a:srgbClr val="0033CC"/>
                </a:solidFill>
              </a:rPr>
              <a:t>), though they make up ~99% of the atmosphere, are almost entirely transparent to solar and terrestrial radiation</a:t>
            </a:r>
          </a:p>
          <a:p>
            <a:pPr>
              <a:buSzPct val="70000"/>
              <a:buNone/>
            </a:pPr>
            <a:endParaRPr lang="en-US" sz="2800" b="1" dirty="0" smtClean="0">
              <a:solidFill>
                <a:srgbClr val="0033CC"/>
              </a:solidFill>
            </a:endParaRPr>
          </a:p>
          <a:p>
            <a:pPr>
              <a:buSzPct val="70000"/>
              <a:buBlip>
                <a:blip r:embed="rId2"/>
              </a:buBlip>
            </a:pPr>
            <a:r>
              <a:rPr lang="en-US" sz="2800" b="1" dirty="0" smtClean="0">
                <a:solidFill>
                  <a:srgbClr val="0033CC"/>
                </a:solidFill>
              </a:rPr>
              <a:t>Water vapor (H</a:t>
            </a:r>
            <a:r>
              <a:rPr lang="en-US" sz="2800" b="1" baseline="-25000" dirty="0" smtClean="0">
                <a:solidFill>
                  <a:srgbClr val="0033CC"/>
                </a:solidFill>
              </a:rPr>
              <a:t>2</a:t>
            </a:r>
            <a:r>
              <a:rPr lang="en-US" sz="2800" b="1" dirty="0" smtClean="0">
                <a:solidFill>
                  <a:srgbClr val="0033CC"/>
                </a:solidFill>
              </a:rPr>
              <a:t>O), carbon dioxide (CO</a:t>
            </a:r>
            <a:r>
              <a:rPr lang="en-US" sz="2800" b="1" baseline="-25000" dirty="0" smtClean="0">
                <a:solidFill>
                  <a:srgbClr val="0033CC"/>
                </a:solidFill>
              </a:rPr>
              <a:t>2</a:t>
            </a:r>
            <a:r>
              <a:rPr lang="en-US" sz="2800" b="1" dirty="0" smtClean="0">
                <a:solidFill>
                  <a:srgbClr val="0033CC"/>
                </a:solidFill>
              </a:rPr>
              <a:t>), nitrous oxide (N</a:t>
            </a:r>
            <a:r>
              <a:rPr lang="en-US" sz="2800" b="1" baseline="-25000" dirty="0" smtClean="0">
                <a:solidFill>
                  <a:srgbClr val="0033CC"/>
                </a:solidFill>
              </a:rPr>
              <a:t>2</a:t>
            </a:r>
            <a:r>
              <a:rPr lang="en-US" sz="2800" b="1" dirty="0" smtClean="0">
                <a:solidFill>
                  <a:srgbClr val="0033CC"/>
                </a:solidFill>
              </a:rPr>
              <a:t>O), and a handful of other trace gases make the lower atmosphere nearly opaque to infrared radiation, though still largely transparent to solar radiation (but clouds have strong effects on radiation at all wavelengths). Together they increase the Earth’s surface temperature from about 0</a:t>
            </a:r>
            <a:r>
              <a:rPr lang="en-US" sz="2800" b="1" baseline="30000" dirty="0" smtClean="0">
                <a:solidFill>
                  <a:srgbClr val="0033CC"/>
                </a:solidFill>
              </a:rPr>
              <a:t>o</a:t>
            </a:r>
            <a:r>
              <a:rPr lang="en-US" sz="2800" b="1" dirty="0" smtClean="0">
                <a:solidFill>
                  <a:srgbClr val="0033CC"/>
                </a:solidFill>
              </a:rPr>
              <a:t>F to around 60</a:t>
            </a:r>
            <a:r>
              <a:rPr lang="en-US" sz="2800" b="1" baseline="30000" dirty="0" smtClean="0">
                <a:solidFill>
                  <a:srgbClr val="0033CC"/>
                </a:solidFill>
              </a:rPr>
              <a:t>o</a:t>
            </a:r>
            <a:r>
              <a:rPr lang="en-US" sz="2800" b="1" dirty="0" smtClean="0">
                <a:solidFill>
                  <a:srgbClr val="0033CC"/>
                </a:solidFill>
              </a:rPr>
              <a:t>F.  </a:t>
            </a:r>
            <a:endParaRPr lang="en-US" sz="2800" b="1" dirty="0">
              <a:solidFill>
                <a:srgbClr val="0033CC"/>
              </a:solidFill>
            </a:endParaRPr>
          </a:p>
        </p:txBody>
      </p:sp>
    </p:spTree>
    <p:extLst>
      <p:ext uri="{BB962C8B-B14F-4D97-AF65-F5344CB8AC3E}">
        <p14:creationId xmlns:p14="http://schemas.microsoft.com/office/powerpoint/2010/main" val="279722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effectLst>
                  <a:outerShdw blurRad="38100" dist="38100" dir="2700000" algn="tl">
                    <a:srgbClr val="000000">
                      <a:alpha val="43137"/>
                    </a:srgbClr>
                  </a:outerShdw>
                </a:effectLst>
              </a:rPr>
              <a:t>This Evening’s Program</a:t>
            </a:r>
            <a:endParaRPr lang="en-US"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2404745"/>
            <a:ext cx="7886700" cy="2014855"/>
          </a:xfrm>
        </p:spPr>
        <p:txBody>
          <a:bodyPr>
            <a:normAutofit fontScale="92500" lnSpcReduction="20000"/>
          </a:bodyPr>
          <a:lstStyle/>
          <a:p>
            <a:r>
              <a:rPr lang="en-US" sz="2400" dirty="0" smtClean="0"/>
              <a:t>  Overview </a:t>
            </a:r>
            <a:r>
              <a:rPr lang="en-US" sz="2400" dirty="0"/>
              <a:t>of climate and climate change</a:t>
            </a:r>
            <a:endParaRPr lang="en-US" sz="2400" dirty="0" smtClean="0"/>
          </a:p>
          <a:p>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r>
              <a:rPr lang="en-US" sz="2400" dirty="0"/>
              <a:t> </a:t>
            </a:r>
            <a:r>
              <a:rPr lang="en-US" sz="2400" dirty="0" smtClean="0"/>
              <a:t> Solutions</a:t>
            </a:r>
            <a:endParaRPr lang="en-US" sz="2400" dirty="0"/>
          </a:p>
        </p:txBody>
      </p:sp>
    </p:spTree>
    <p:extLst>
      <p:ext uri="{BB962C8B-B14F-4D97-AF65-F5344CB8AC3E}">
        <p14:creationId xmlns:p14="http://schemas.microsoft.com/office/powerpoint/2010/main" val="77168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erry\Documents\Graphics\atmos_pie.tif"/>
          <p:cNvPicPr>
            <a:picLocks noChangeAspect="1" noChangeArrowheads="1"/>
          </p:cNvPicPr>
          <p:nvPr/>
        </p:nvPicPr>
        <p:blipFill>
          <a:blip r:embed="rId2" cstate="print"/>
          <a:srcRect/>
          <a:stretch>
            <a:fillRect/>
          </a:stretch>
        </p:blipFill>
        <p:spPr bwMode="auto">
          <a:xfrm>
            <a:off x="0" y="0"/>
            <a:ext cx="9146740" cy="6858000"/>
          </a:xfrm>
          <a:prstGeom prst="rect">
            <a:avLst/>
          </a:prstGeom>
          <a:noFill/>
        </p:spPr>
      </p:pic>
      <p:sp>
        <p:nvSpPr>
          <p:cNvPr id="5" name="TextBox 4"/>
          <p:cNvSpPr txBox="1"/>
          <p:nvPr/>
        </p:nvSpPr>
        <p:spPr>
          <a:xfrm>
            <a:off x="533400" y="228600"/>
            <a:ext cx="8001000" cy="584775"/>
          </a:xfrm>
          <a:prstGeom prst="rect">
            <a:avLst/>
          </a:prstGeom>
          <a:noFill/>
        </p:spPr>
        <p:txBody>
          <a:bodyPr wrap="square" rtlCol="0">
            <a:spAutoFit/>
          </a:bodyPr>
          <a:lstStyle/>
          <a:p>
            <a:pPr algn="ctr"/>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Atmospheric Composition</a:t>
            </a:r>
            <a:endParaRPr lang="en-US"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TextBox 1"/>
          <p:cNvSpPr txBox="1"/>
          <p:nvPr/>
        </p:nvSpPr>
        <p:spPr>
          <a:xfrm>
            <a:off x="267419" y="5313872"/>
            <a:ext cx="8471139" cy="707886"/>
          </a:xfrm>
          <a:prstGeom prst="rect">
            <a:avLst/>
          </a:prstGeom>
          <a:noFill/>
        </p:spPr>
        <p:txBody>
          <a:bodyPr wrap="square" rtlCol="0">
            <a:spAutoFit/>
          </a:bodyPr>
          <a:lstStyle/>
          <a:p>
            <a:r>
              <a:rPr lang="en-US" sz="2000" dirty="0" smtClean="0">
                <a:solidFill>
                  <a:srgbClr val="0000FF"/>
                </a:solidFill>
                <a:latin typeface="Arial" panose="020B0604020202020204" pitchFamily="34" charset="0"/>
                <a:cs typeface="Arial" panose="020B0604020202020204" pitchFamily="34" charset="0"/>
              </a:rPr>
              <a:t>The orange sliver (can you see it?) makes the difference between a mean surface temperature of 0</a:t>
            </a:r>
            <a:r>
              <a:rPr lang="en-US" sz="2000" baseline="30000" dirty="0" smtClean="0">
                <a:solidFill>
                  <a:srgbClr val="0000FF"/>
                </a:solidFill>
                <a:latin typeface="Arial" panose="020B0604020202020204" pitchFamily="34" charset="0"/>
                <a:cs typeface="Arial" panose="020B0604020202020204" pitchFamily="34" charset="0"/>
              </a:rPr>
              <a:t>o</a:t>
            </a:r>
            <a:r>
              <a:rPr lang="en-US" sz="2000" dirty="0" smtClean="0">
                <a:solidFill>
                  <a:srgbClr val="0000FF"/>
                </a:solidFill>
                <a:latin typeface="Arial" panose="020B0604020202020204" pitchFamily="34" charset="0"/>
                <a:cs typeface="Arial" panose="020B0604020202020204" pitchFamily="34" charset="0"/>
              </a:rPr>
              <a:t>F and of 60</a:t>
            </a:r>
            <a:r>
              <a:rPr lang="en-US" sz="2000" baseline="30000" dirty="0" smtClean="0">
                <a:solidFill>
                  <a:srgbClr val="0000FF"/>
                </a:solidFill>
                <a:latin typeface="Arial" panose="020B0604020202020204" pitchFamily="34" charset="0"/>
                <a:cs typeface="Arial" panose="020B0604020202020204" pitchFamily="34" charset="0"/>
              </a:rPr>
              <a:t>o</a:t>
            </a:r>
            <a:r>
              <a:rPr lang="en-US" sz="2000" dirty="0" smtClean="0">
                <a:solidFill>
                  <a:srgbClr val="0000FF"/>
                </a:solidFill>
                <a:latin typeface="Arial" panose="020B0604020202020204" pitchFamily="34" charset="0"/>
                <a:cs typeface="Arial" panose="020B0604020202020204" pitchFamily="34" charset="0"/>
              </a:rPr>
              <a:t>F. </a:t>
            </a:r>
          </a:p>
        </p:txBody>
      </p:sp>
    </p:spTree>
    <p:extLst>
      <p:ext uri="{BB962C8B-B14F-4D97-AF65-F5344CB8AC3E}">
        <p14:creationId xmlns:p14="http://schemas.microsoft.com/office/powerpoint/2010/main" val="32923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525963"/>
          </a:xfrm>
        </p:spPr>
        <p:txBody>
          <a:bodyPr>
            <a:normAutofit lnSpcReduction="10000"/>
          </a:bodyPr>
          <a:lstStyle/>
          <a:p>
            <a:pPr>
              <a:buSzPct val="70000"/>
              <a:buBlip>
                <a:blip r:embed="rId2"/>
              </a:buBlip>
            </a:pPr>
            <a:r>
              <a:rPr lang="en-US" sz="2800" b="1" dirty="0" smtClean="0">
                <a:solidFill>
                  <a:srgbClr val="0033CC"/>
                </a:solidFill>
                <a:cs typeface="Arial" pitchFamily="34" charset="0"/>
              </a:rPr>
              <a:t>Water Vapor (H</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O), about 0.25% of the mass of the atmosphere, is the most important greenhouse gas, but responds to atmospheric temperature change on a time scale of about 2 weeks</a:t>
            </a:r>
          </a:p>
          <a:p>
            <a:pPr>
              <a:buSzPct val="70000"/>
              <a:buBlip>
                <a:blip r:embed="rId2"/>
              </a:buBlip>
            </a:pPr>
            <a:endParaRPr lang="en-US" sz="2800" b="1" dirty="0" smtClean="0">
              <a:solidFill>
                <a:srgbClr val="0033CC"/>
              </a:solidFill>
              <a:cs typeface="Arial" pitchFamily="34" charset="0"/>
            </a:endParaRPr>
          </a:p>
          <a:p>
            <a:pPr>
              <a:buSzPct val="70000"/>
              <a:buBlip>
                <a:blip r:embed="rId2"/>
              </a:buBlip>
            </a:pPr>
            <a:r>
              <a:rPr lang="en-US" sz="2800" b="1" dirty="0" smtClean="0">
                <a:solidFill>
                  <a:srgbClr val="0033CC"/>
                </a:solidFill>
                <a:cs typeface="Arial" pitchFamily="34" charset="0"/>
              </a:rPr>
              <a:t>Climate is therefore strongly influenced by long-lived greenhouse gases (e.g. CO</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 CH</a:t>
            </a:r>
            <a:r>
              <a:rPr lang="en-US" sz="2800" b="1" baseline="-25000" dirty="0" smtClean="0">
                <a:solidFill>
                  <a:srgbClr val="0033CC"/>
                </a:solidFill>
                <a:cs typeface="Arial" pitchFamily="34" charset="0"/>
              </a:rPr>
              <a:t>4</a:t>
            </a:r>
            <a:r>
              <a:rPr lang="en-US" sz="2800" b="1" dirty="0" smtClean="0">
                <a:solidFill>
                  <a:srgbClr val="0033CC"/>
                </a:solidFill>
                <a:cs typeface="Arial" pitchFamily="34" charset="0"/>
              </a:rPr>
              <a:t>, N</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O) that together comprise about </a:t>
            </a:r>
            <a:r>
              <a:rPr lang="en-US" sz="2800" b="1" dirty="0" smtClean="0">
                <a:solidFill>
                  <a:srgbClr val="FF0000"/>
                </a:solidFill>
                <a:cs typeface="Arial" pitchFamily="34" charset="0"/>
              </a:rPr>
              <a:t>0.04%</a:t>
            </a:r>
            <a:r>
              <a:rPr lang="en-US" sz="2800" b="1" dirty="0" smtClean="0">
                <a:solidFill>
                  <a:srgbClr val="0033CC"/>
                </a:solidFill>
                <a:cs typeface="Arial" pitchFamily="34" charset="0"/>
              </a:rPr>
              <a:t> of the mass of the atmosphere. Concentration of CO</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 has increased by 43% since the dawn of the industrial revolution</a:t>
            </a:r>
            <a:endParaRPr lang="en-US" sz="2800" b="1" dirty="0">
              <a:solidFill>
                <a:srgbClr val="0033CC"/>
              </a:solidFill>
              <a:cs typeface="Arial" pitchFamily="34" charset="0"/>
            </a:endParaRPr>
          </a:p>
        </p:txBody>
      </p:sp>
    </p:spTree>
    <p:extLst>
      <p:ext uri="{BB962C8B-B14F-4D97-AF65-F5344CB8AC3E}">
        <p14:creationId xmlns:p14="http://schemas.microsoft.com/office/powerpoint/2010/main" val="297799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2544762"/>
          </a:xfrm>
        </p:spPr>
        <p:txBody>
          <a:bodyPr/>
          <a:lstStyle/>
          <a:p>
            <a:r>
              <a:rPr lang="en-US" sz="4000" dirty="0" err="1" smtClean="0">
                <a:solidFill>
                  <a:srgbClr val="0033CC"/>
                </a:solidFill>
                <a:effectLst>
                  <a:outerShdw blurRad="38100" dist="38100" dir="2700000" algn="tl">
                    <a:srgbClr val="000000">
                      <a:alpha val="43137"/>
                    </a:srgbClr>
                  </a:outerShdw>
                </a:effectLst>
              </a:rPr>
              <a:t>Svante</a:t>
            </a:r>
            <a:r>
              <a:rPr lang="en-US" sz="4000" dirty="0" smtClean="0">
                <a:solidFill>
                  <a:srgbClr val="0033CC"/>
                </a:solidFill>
                <a:effectLst>
                  <a:outerShdw blurRad="38100" dist="38100" dir="2700000" algn="tl">
                    <a:srgbClr val="000000">
                      <a:alpha val="43137"/>
                    </a:srgbClr>
                  </a:outerShdw>
                </a:effectLst>
              </a:rPr>
              <a:t> Arrhenius, 1859-1927</a:t>
            </a:r>
            <a:endParaRPr lang="en-US" sz="4000" dirty="0">
              <a:solidFill>
                <a:srgbClr val="0033CC"/>
              </a:solidFill>
              <a:effectLst>
                <a:outerShdw blurRad="38100" dist="38100" dir="2700000" algn="tl">
                  <a:srgbClr val="000000">
                    <a:alpha val="43137"/>
                  </a:srgbClr>
                </a:outerShdw>
              </a:effectLst>
            </a:endParaRPr>
          </a:p>
        </p:txBody>
      </p:sp>
      <p:pic>
        <p:nvPicPr>
          <p:cNvPr id="46082" name="Picture 2" descr="File:Arrhenius2.jpg">
            <a:hlinkClick r:id="rId2"/>
          </p:cNvPr>
          <p:cNvPicPr>
            <a:picLocks noChangeAspect="1" noChangeArrowheads="1"/>
          </p:cNvPicPr>
          <p:nvPr/>
        </p:nvPicPr>
        <p:blipFill>
          <a:blip r:embed="rId3" cstate="print"/>
          <a:srcRect/>
          <a:stretch>
            <a:fillRect/>
          </a:stretch>
        </p:blipFill>
        <p:spPr bwMode="auto">
          <a:xfrm>
            <a:off x="5513959" y="228600"/>
            <a:ext cx="3163316" cy="3962400"/>
          </a:xfrm>
          <a:prstGeom prst="rect">
            <a:avLst/>
          </a:prstGeom>
          <a:noFill/>
          <a:ln w="38100" cmpd="thickThin">
            <a:solidFill>
              <a:schemeClr val="accent1"/>
            </a:solidFill>
          </a:ln>
        </p:spPr>
      </p:pic>
      <p:sp>
        <p:nvSpPr>
          <p:cNvPr id="4" name="TextBox 3"/>
          <p:cNvSpPr txBox="1"/>
          <p:nvPr/>
        </p:nvSpPr>
        <p:spPr>
          <a:xfrm>
            <a:off x="762000" y="4495800"/>
            <a:ext cx="8077200" cy="1938992"/>
          </a:xfrm>
          <a:prstGeom prst="rect">
            <a:avLst/>
          </a:prstGeom>
          <a:noFill/>
        </p:spPr>
        <p:txBody>
          <a:bodyPr wrap="square" rtlCol="0">
            <a:spAutoFit/>
          </a:bodyPr>
          <a:lstStyle/>
          <a:p>
            <a:r>
              <a:rPr lang="en-US" sz="2400" i="1" dirty="0" smtClean="0">
                <a:solidFill>
                  <a:srgbClr val="0033CC"/>
                </a:solidFill>
              </a:rPr>
              <a:t>“Any doubling of the percentage of carbon dioxide in the air would raise the temperature of the earth's surface by 4°; and if the carbon dioxide were increased fourfold, the temperature would rise by 8°.” </a:t>
            </a:r>
            <a:r>
              <a:rPr lang="en-US" sz="2400" dirty="0" smtClean="0"/>
              <a:t>– </a:t>
            </a:r>
            <a:r>
              <a:rPr lang="en-US" sz="2400" i="1" dirty="0" err="1" smtClean="0"/>
              <a:t>Världarnas</a:t>
            </a:r>
            <a:r>
              <a:rPr lang="en-US" sz="2400" i="1" dirty="0" smtClean="0"/>
              <a:t> </a:t>
            </a:r>
            <a:r>
              <a:rPr lang="en-US" sz="2400" i="1" dirty="0" err="1" smtClean="0"/>
              <a:t>utveckling</a:t>
            </a:r>
            <a:r>
              <a:rPr lang="en-US" sz="2400" i="1" dirty="0" smtClean="0"/>
              <a:t> (</a:t>
            </a:r>
            <a:r>
              <a:rPr lang="en-US" sz="2400" dirty="0" smtClean="0"/>
              <a:t>Worlds in the Making), 1906</a:t>
            </a:r>
            <a:endParaRPr lang="en-US" sz="2400" dirty="0">
              <a:solidFill>
                <a:srgbClr val="002060"/>
              </a:solidFill>
            </a:endParaRPr>
          </a:p>
        </p:txBody>
      </p:sp>
    </p:spTree>
    <p:extLst>
      <p:ext uri="{BB962C8B-B14F-4D97-AF65-F5344CB8AC3E}">
        <p14:creationId xmlns:p14="http://schemas.microsoft.com/office/powerpoint/2010/main" val="9295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Documents\GlobalT\CO2_versus_T.png"/>
          <p:cNvPicPr>
            <a:picLocks noChangeAspect="1" noChangeArrowheads="1"/>
          </p:cNvPicPr>
          <p:nvPr/>
        </p:nvPicPr>
        <p:blipFill>
          <a:blip r:embed="rId2" cstate="print"/>
          <a:srcRect/>
          <a:stretch>
            <a:fillRect/>
          </a:stretch>
        </p:blipFill>
        <p:spPr bwMode="auto">
          <a:xfrm>
            <a:off x="712334" y="533400"/>
            <a:ext cx="7819293" cy="5867399"/>
          </a:xfrm>
          <a:prstGeom prst="rect">
            <a:avLst/>
          </a:prstGeom>
          <a:noFill/>
        </p:spPr>
      </p:pic>
    </p:spTree>
    <p:extLst>
      <p:ext uri="{BB962C8B-B14F-4D97-AF65-F5344CB8AC3E}">
        <p14:creationId xmlns:p14="http://schemas.microsoft.com/office/powerpoint/2010/main" val="3760829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Important Points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183921"/>
            <a:ext cx="8229600" cy="3647536"/>
          </a:xfrm>
        </p:spPr>
        <p:txBody>
          <a:bodyPr>
            <a:normAutofit/>
          </a:bodyPr>
          <a:lstStyle/>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Earth’s climate is not terribly stable</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Climate science has a long and illustrious history</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Human activities can and do have a strong effect on climate</a:t>
            </a:r>
          </a:p>
          <a:p>
            <a:pPr>
              <a:spcAft>
                <a:spcPts val="1000"/>
              </a:spcAft>
              <a:buSzPct val="70000"/>
              <a:buBlip>
                <a:blip r:embed="rId2"/>
              </a:buBlip>
            </a:pPr>
            <a:r>
              <a:rPr lang="en-US" dirty="0" smtClean="0">
                <a:latin typeface="Arial" pitchFamily="34" charset="0"/>
                <a:cs typeface="Arial" pitchFamily="34" charset="0"/>
              </a:rPr>
              <a:t>The idea that we are altering climate is based on much more than complex global models</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Anthropogenic climate change is not controversial among climate scientists</a:t>
            </a:r>
          </a:p>
          <a:p>
            <a:pPr>
              <a:buSzPct val="70000"/>
              <a:buBlip>
                <a:blip r:embed="rId2"/>
              </a:buBlip>
            </a:pPr>
            <a:endParaRPr lang="en-US" dirty="0"/>
          </a:p>
        </p:txBody>
      </p:sp>
    </p:spTree>
    <p:extLst>
      <p:ext uri="{BB962C8B-B14F-4D97-AF65-F5344CB8AC3E}">
        <p14:creationId xmlns:p14="http://schemas.microsoft.com/office/powerpoint/2010/main" val="971872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Paleoclimate</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2394421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3400" y="914400"/>
            <a:ext cx="7820025" cy="5676900"/>
          </a:xfrm>
          <a:prstGeom prst="rect">
            <a:avLst/>
          </a:prstGeom>
          <a:noFill/>
          <a:ln w="9525">
            <a:noFill/>
            <a:miter lim="800000"/>
            <a:headEnd/>
            <a:tailEnd/>
          </a:ln>
        </p:spPr>
      </p:pic>
      <p:sp>
        <p:nvSpPr>
          <p:cNvPr id="5" name="TextBox 4"/>
          <p:cNvSpPr txBox="1"/>
          <p:nvPr/>
        </p:nvSpPr>
        <p:spPr>
          <a:xfrm>
            <a:off x="1447800" y="0"/>
            <a:ext cx="7010400" cy="830997"/>
          </a:xfrm>
          <a:prstGeom prst="rect">
            <a:avLst/>
          </a:prstGeom>
          <a:noFill/>
        </p:spPr>
        <p:txBody>
          <a:bodyPr wrap="square" rtlCol="0">
            <a:spAutoFit/>
          </a:bodyPr>
          <a:lstStyle/>
          <a:p>
            <a:pPr algn="ctr"/>
            <a:r>
              <a:rPr lang="en-US" sz="2400" dirty="0" smtClean="0">
                <a:solidFill>
                  <a:srgbClr val="0033CC"/>
                </a:solidFill>
              </a:rPr>
              <a:t>Carbon Dioxide from Ice Cores and Direct Measurements</a:t>
            </a:r>
            <a:endParaRPr lang="en-US" sz="2400" dirty="0">
              <a:solidFill>
                <a:srgbClr val="0033CC"/>
              </a:solidFill>
            </a:endParaRPr>
          </a:p>
        </p:txBody>
      </p:sp>
    </p:spTree>
    <p:extLst>
      <p:ext uri="{BB962C8B-B14F-4D97-AF65-F5344CB8AC3E}">
        <p14:creationId xmlns:p14="http://schemas.microsoft.com/office/powerpoint/2010/main" val="2098701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838200"/>
            <a:ext cx="7950200" cy="5448300"/>
          </a:xfrm>
          <a:prstGeom prst="rect">
            <a:avLst/>
          </a:prstGeom>
          <a:noFill/>
          <a:ln w="9525">
            <a:noFill/>
            <a:miter lim="800000"/>
            <a:headEnd/>
            <a:tailEnd/>
          </a:ln>
        </p:spPr>
      </p:pic>
    </p:spTree>
    <p:extLst>
      <p:ext uri="{BB962C8B-B14F-4D97-AF65-F5344CB8AC3E}">
        <p14:creationId xmlns:p14="http://schemas.microsoft.com/office/powerpoint/2010/main" val="1342170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srcRect/>
          <a:stretch>
            <a:fillRect/>
          </a:stretch>
        </p:blipFill>
        <p:spPr bwMode="auto">
          <a:xfrm>
            <a:off x="762000" y="0"/>
            <a:ext cx="4598988" cy="6858000"/>
          </a:xfrm>
          <a:prstGeom prst="rect">
            <a:avLst/>
          </a:prstGeom>
          <a:noFill/>
          <a:ln w="9525">
            <a:noFill/>
            <a:miter lim="800000"/>
            <a:headEnd/>
            <a:tailEnd/>
          </a:ln>
        </p:spPr>
      </p:pic>
      <p:sp>
        <p:nvSpPr>
          <p:cNvPr id="106501" name="Text Box 5"/>
          <p:cNvSpPr txBox="1">
            <a:spLocks noChangeArrowheads="1"/>
          </p:cNvSpPr>
          <p:nvPr/>
        </p:nvSpPr>
        <p:spPr bwMode="auto">
          <a:xfrm>
            <a:off x="5715000" y="1600200"/>
            <a:ext cx="3124200" cy="3508375"/>
          </a:xfrm>
          <a:prstGeom prst="rect">
            <a:avLst/>
          </a:prstGeom>
          <a:noFill/>
          <a:ln w="9525">
            <a:noFill/>
            <a:miter lim="800000"/>
            <a:headEnd/>
            <a:tailEnd/>
          </a:ln>
          <a:effectLst/>
        </p:spPr>
        <p:txBody>
          <a:bodyPr>
            <a:spAutoFit/>
          </a:bodyPr>
          <a:lstStyle/>
          <a:p>
            <a:pPr>
              <a:spcBef>
                <a:spcPct val="50000"/>
              </a:spcBef>
              <a:defRPr/>
            </a:pPr>
            <a:r>
              <a:rPr lang="en-US" sz="2800" b="1">
                <a:solidFill>
                  <a:srgbClr val="002162"/>
                </a:solidFill>
                <a:effectLst>
                  <a:outerShdw blurRad="38100" dist="38100" dir="2700000" algn="tl">
                    <a:srgbClr val="C0C0C0"/>
                  </a:outerShdw>
                </a:effectLst>
              </a:rPr>
              <a:t>Variation in carbon dioxide and methane over the past 20,000 years, based on ice core and other records</a:t>
            </a:r>
          </a:p>
        </p:txBody>
      </p:sp>
    </p:spTree>
    <p:extLst>
      <p:ext uri="{BB962C8B-B14F-4D97-AF65-F5344CB8AC3E}">
        <p14:creationId xmlns:p14="http://schemas.microsoft.com/office/powerpoint/2010/main" val="4062440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09600" y="171450"/>
            <a:ext cx="7886700" cy="1325563"/>
          </a:xfrm>
        </p:spPr>
        <p:txBody>
          <a:bodyPr>
            <a:normAutofit/>
          </a:bodyPr>
          <a:lstStyle/>
          <a:p>
            <a:pPr algn="ctr" eaLnBrk="1" hangingPunct="1">
              <a:defRPr/>
            </a:pPr>
            <a:r>
              <a:rPr lang="en-US" sz="3200" dirty="0" err="1" smtClean="0">
                <a:solidFill>
                  <a:srgbClr val="0033CC"/>
                </a:solidFill>
                <a:effectLst>
                  <a:outerShdw blurRad="38100" dist="38100" dir="2700000" algn="tl">
                    <a:srgbClr val="C0C0C0"/>
                  </a:outerShdw>
                </a:effectLst>
                <a:latin typeface="Arial" pitchFamily="34" charset="0"/>
                <a:cs typeface="Arial" pitchFamily="34" charset="0"/>
              </a:rPr>
              <a:t>Paleo</a:t>
            </a:r>
            <a:r>
              <a:rPr lang="en-US" sz="3200" dirty="0" smtClean="0">
                <a:solidFill>
                  <a:srgbClr val="0033CC"/>
                </a:solidFill>
                <a:effectLst>
                  <a:outerShdw blurRad="38100" dist="38100" dir="2700000" algn="tl">
                    <a:srgbClr val="C0C0C0"/>
                  </a:outerShdw>
                </a:effectLst>
                <a:latin typeface="Arial" pitchFamily="34" charset="0"/>
                <a:cs typeface="Arial" pitchFamily="34" charset="0"/>
              </a:rPr>
              <a:t> reconstructions of temperature change over the last 2000 years</a:t>
            </a:r>
          </a:p>
        </p:txBody>
      </p:sp>
      <p:pic>
        <p:nvPicPr>
          <p:cNvPr id="13315" name="Picture 5" descr="2000_Year_Temperature_Comparison"/>
          <p:cNvPicPr>
            <a:picLocks noChangeAspect="1" noChangeArrowheads="1"/>
          </p:cNvPicPr>
          <p:nvPr/>
        </p:nvPicPr>
        <p:blipFill>
          <a:blip r:embed="rId3" cstate="print"/>
          <a:srcRect t="6935"/>
          <a:stretch>
            <a:fillRect/>
          </a:stretch>
        </p:blipFill>
        <p:spPr bwMode="auto">
          <a:xfrm>
            <a:off x="990600" y="1501775"/>
            <a:ext cx="7010400" cy="4818063"/>
          </a:xfrm>
          <a:prstGeom prst="rect">
            <a:avLst/>
          </a:prstGeom>
          <a:noFill/>
          <a:ln w="9525">
            <a:noFill/>
            <a:miter lim="800000"/>
            <a:headEnd/>
            <a:tailEnd/>
          </a:ln>
        </p:spPr>
      </p:pic>
      <p:sp>
        <p:nvSpPr>
          <p:cNvPr id="13316" name="Text Box 6"/>
          <p:cNvSpPr txBox="1">
            <a:spLocks noChangeArrowheads="1"/>
          </p:cNvSpPr>
          <p:nvPr/>
        </p:nvSpPr>
        <p:spPr bwMode="auto">
          <a:xfrm>
            <a:off x="4495800" y="6324600"/>
            <a:ext cx="914400" cy="336550"/>
          </a:xfrm>
          <a:prstGeom prst="rect">
            <a:avLst/>
          </a:prstGeom>
          <a:noFill/>
          <a:ln w="9525">
            <a:noFill/>
            <a:miter lim="800000"/>
            <a:headEnd/>
            <a:tailEnd/>
          </a:ln>
        </p:spPr>
        <p:txBody>
          <a:bodyPr>
            <a:spAutoFit/>
          </a:bodyPr>
          <a:lstStyle/>
          <a:p>
            <a:pPr>
              <a:spcBef>
                <a:spcPct val="50000"/>
              </a:spcBef>
            </a:pPr>
            <a:r>
              <a:rPr lang="en-US" sz="1600">
                <a:solidFill>
                  <a:prstClr val="black"/>
                </a:solidFill>
              </a:rPr>
              <a:t>Year</a:t>
            </a:r>
          </a:p>
        </p:txBody>
      </p:sp>
      <p:sp>
        <p:nvSpPr>
          <p:cNvPr id="13317" name="Text Box 7"/>
          <p:cNvSpPr txBox="1">
            <a:spLocks noChangeArrowheads="1"/>
          </p:cNvSpPr>
          <p:nvPr/>
        </p:nvSpPr>
        <p:spPr bwMode="auto">
          <a:xfrm>
            <a:off x="7848600" y="2590800"/>
            <a:ext cx="1295400" cy="523220"/>
          </a:xfrm>
          <a:prstGeom prst="rect">
            <a:avLst/>
          </a:prstGeom>
          <a:noFill/>
          <a:ln w="9525">
            <a:noFill/>
            <a:miter lim="800000"/>
            <a:headEnd/>
            <a:tailEnd/>
          </a:ln>
        </p:spPr>
        <p:txBody>
          <a:bodyPr>
            <a:spAutoFit/>
          </a:bodyPr>
          <a:lstStyle/>
          <a:p>
            <a:pPr>
              <a:spcBef>
                <a:spcPct val="50000"/>
              </a:spcBef>
            </a:pPr>
            <a:r>
              <a:rPr lang="en-US" sz="1400" b="1" dirty="0">
                <a:solidFill>
                  <a:prstClr val="black"/>
                </a:solidFill>
                <a:latin typeface="Arial" pitchFamily="34" charset="0"/>
                <a:cs typeface="Arial" pitchFamily="34" charset="0"/>
              </a:rPr>
              <a:t>Instrumental Record</a:t>
            </a:r>
          </a:p>
        </p:txBody>
      </p:sp>
      <p:sp>
        <p:nvSpPr>
          <p:cNvPr id="13318" name="Line 8"/>
          <p:cNvSpPr>
            <a:spLocks noChangeShapeType="1"/>
          </p:cNvSpPr>
          <p:nvPr/>
        </p:nvSpPr>
        <p:spPr bwMode="auto">
          <a:xfrm flipH="1" flipV="1">
            <a:off x="7696200" y="2438400"/>
            <a:ext cx="533400" cy="152400"/>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7" name="TextBox 6"/>
          <p:cNvSpPr txBox="1"/>
          <p:nvPr/>
        </p:nvSpPr>
        <p:spPr>
          <a:xfrm>
            <a:off x="1828800" y="1828800"/>
            <a:ext cx="1981200" cy="400110"/>
          </a:xfrm>
          <a:prstGeom prst="rect">
            <a:avLst/>
          </a:prstGeom>
          <a:noFill/>
        </p:spPr>
        <p:txBody>
          <a:bodyPr wrap="square" rtlCol="0">
            <a:spAutoFit/>
          </a:bodyPr>
          <a:lstStyle/>
          <a:p>
            <a:r>
              <a:rPr lang="en-US" sz="2000" dirty="0" smtClean="0">
                <a:solidFill>
                  <a:prstClr val="black"/>
                </a:solidFill>
              </a:rPr>
              <a:t>“Hockey Stick”</a:t>
            </a:r>
            <a:endParaRPr lang="en-US" sz="2000" dirty="0">
              <a:solidFill>
                <a:prstClr val="black"/>
              </a:solidFill>
            </a:endParaRPr>
          </a:p>
        </p:txBody>
      </p:sp>
    </p:spTree>
    <p:extLst>
      <p:ext uri="{BB962C8B-B14F-4D97-AF65-F5344CB8AC3E}">
        <p14:creationId xmlns:p14="http://schemas.microsoft.com/office/powerpoint/2010/main" val="113435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Important Points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183921"/>
            <a:ext cx="8229600" cy="3647536"/>
          </a:xfrm>
        </p:spPr>
        <p:txBody>
          <a:bodyPr>
            <a:normAutofit/>
          </a:bodyPr>
          <a:lstStyle/>
          <a:p>
            <a:pPr>
              <a:spcAft>
                <a:spcPts val="1000"/>
              </a:spcAft>
              <a:buSzPct val="70000"/>
              <a:buBlip>
                <a:blip r:embed="rId2"/>
              </a:buBlip>
            </a:pPr>
            <a:r>
              <a:rPr lang="en-US" dirty="0" smtClean="0">
                <a:latin typeface="Arial" pitchFamily="34" charset="0"/>
                <a:cs typeface="Arial" pitchFamily="34" charset="0"/>
              </a:rPr>
              <a:t>Earth’s climate is not terribly stable</a:t>
            </a:r>
          </a:p>
          <a:p>
            <a:pPr>
              <a:spcAft>
                <a:spcPts val="1000"/>
              </a:spcAft>
              <a:buSzPct val="70000"/>
              <a:buBlip>
                <a:blip r:embed="rId2"/>
              </a:buBlip>
            </a:pPr>
            <a:r>
              <a:rPr lang="en-US" dirty="0" smtClean="0">
                <a:latin typeface="Arial" pitchFamily="34" charset="0"/>
                <a:cs typeface="Arial" pitchFamily="34" charset="0"/>
              </a:rPr>
              <a:t>Climate science has a long and illustrious history</a:t>
            </a:r>
          </a:p>
          <a:p>
            <a:pPr>
              <a:spcAft>
                <a:spcPts val="1000"/>
              </a:spcAft>
              <a:buSzPct val="70000"/>
              <a:buBlip>
                <a:blip r:embed="rId2"/>
              </a:buBlip>
            </a:pPr>
            <a:r>
              <a:rPr lang="en-US" dirty="0" smtClean="0">
                <a:latin typeface="Arial" pitchFamily="34" charset="0"/>
                <a:cs typeface="Arial" pitchFamily="34" charset="0"/>
              </a:rPr>
              <a:t>Human activities can and do have a strong effect on climate</a:t>
            </a:r>
          </a:p>
          <a:p>
            <a:pPr>
              <a:spcAft>
                <a:spcPts val="1000"/>
              </a:spcAft>
              <a:buSzPct val="70000"/>
              <a:buBlip>
                <a:blip r:embed="rId2"/>
              </a:buBlip>
            </a:pPr>
            <a:r>
              <a:rPr lang="en-US" dirty="0" smtClean="0">
                <a:latin typeface="Arial" pitchFamily="34" charset="0"/>
                <a:cs typeface="Arial" pitchFamily="34" charset="0"/>
              </a:rPr>
              <a:t>The idea that we are altering climate is based on much more than complex global models</a:t>
            </a:r>
          </a:p>
          <a:p>
            <a:pPr>
              <a:spcAft>
                <a:spcPts val="1000"/>
              </a:spcAft>
              <a:buSzPct val="70000"/>
              <a:buBlip>
                <a:blip r:embed="rId2"/>
              </a:buBlip>
            </a:pPr>
            <a:r>
              <a:rPr lang="en-US" dirty="0" smtClean="0">
                <a:latin typeface="Arial" pitchFamily="34" charset="0"/>
                <a:cs typeface="Arial" pitchFamily="34" charset="0"/>
              </a:rPr>
              <a:t>Anthropogenic climate change is not controversial among climate scientists</a:t>
            </a:r>
          </a:p>
          <a:p>
            <a:pPr>
              <a:buSzPct val="70000"/>
              <a:buBlip>
                <a:blip r:embed="rId2"/>
              </a:buBlip>
            </a:pPr>
            <a:endParaRPr lang="en-US" dirty="0"/>
          </a:p>
        </p:txBody>
      </p:sp>
    </p:spTree>
    <p:extLst>
      <p:ext uri="{BB962C8B-B14F-4D97-AF65-F5344CB8AC3E}">
        <p14:creationId xmlns:p14="http://schemas.microsoft.com/office/powerpoint/2010/main" val="17647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914400" y="381000"/>
            <a:ext cx="7391400" cy="830997"/>
          </a:xfrm>
          <a:prstGeom prst="rect">
            <a:avLst/>
          </a:prstGeom>
          <a:noFill/>
          <a:ln w="9525">
            <a:noFill/>
            <a:miter lim="800000"/>
            <a:headEnd/>
            <a:tailEnd/>
          </a:ln>
        </p:spPr>
        <p:txBody>
          <a:bodyPr wrap="square">
            <a:spAutoFit/>
          </a:bodyPr>
          <a:lstStyle/>
          <a:p>
            <a:pPr algn="ctr"/>
            <a:r>
              <a:rPr lang="en-US" sz="2400"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Arctic </a:t>
            </a:r>
            <a:r>
              <a:rPr lang="en-US" sz="24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air temperature change reconstructed (blue), observed (red) </a:t>
            </a:r>
          </a:p>
        </p:txBody>
      </p:sp>
      <p:pic>
        <p:nvPicPr>
          <p:cNvPr id="13313" name="Picture 1"/>
          <p:cNvPicPr>
            <a:picLocks noChangeAspect="1" noChangeArrowheads="1"/>
          </p:cNvPicPr>
          <p:nvPr/>
        </p:nvPicPr>
        <p:blipFill>
          <a:blip r:embed="rId3" cstate="print"/>
          <a:srcRect/>
          <a:stretch>
            <a:fillRect/>
          </a:stretch>
        </p:blipFill>
        <p:spPr bwMode="auto">
          <a:xfrm>
            <a:off x="224196" y="1146495"/>
            <a:ext cx="8615004" cy="4187505"/>
          </a:xfrm>
          <a:prstGeom prst="rect">
            <a:avLst/>
          </a:prstGeom>
          <a:noFill/>
          <a:ln w="9525">
            <a:noFill/>
            <a:miter lim="800000"/>
            <a:headEnd/>
            <a:tailEnd/>
          </a:ln>
        </p:spPr>
      </p:pic>
      <p:sp>
        <p:nvSpPr>
          <p:cNvPr id="5" name="Rectangle 4"/>
          <p:cNvSpPr/>
          <p:nvPr/>
        </p:nvSpPr>
        <p:spPr>
          <a:xfrm>
            <a:off x="304800" y="5486400"/>
            <a:ext cx="8534400" cy="1323439"/>
          </a:xfrm>
          <a:prstGeom prst="rect">
            <a:avLst/>
          </a:prstGeom>
        </p:spPr>
        <p:txBody>
          <a:bodyPr wrap="square">
            <a:spAutoFit/>
          </a:bodyPr>
          <a:lstStyle/>
          <a:p>
            <a:r>
              <a:rPr lang="en-US" sz="1600" dirty="0" smtClean="0">
                <a:solidFill>
                  <a:prstClr val="black"/>
                </a:solidFill>
                <a:latin typeface="Arial" panose="020B0604020202020204" pitchFamily="34" charset="0"/>
                <a:cs typeface="Arial" panose="020B0604020202020204" pitchFamily="34" charset="0"/>
              </a:rPr>
              <a:t>The long-term cooling trend in the Arctic was reversed during recent decades. The blue line shows the estimated Arctic average summer temperature over the last 2000 years, based on proxy records from lake sediments, ice cores, and tree rings. The shaded area represents variability among the 23 sites use for the reconstruction. The red line shows the recent warming based on instrumental temperatures. From Kaufman et al. (2009). </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633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Instrumental Record</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815743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tatic.berkeleyearth.org/img/decadal-comparison-small.png"/>
          <p:cNvPicPr>
            <a:picLocks noChangeAspect="1" noChangeArrowheads="1"/>
          </p:cNvPicPr>
          <p:nvPr/>
        </p:nvPicPr>
        <p:blipFill>
          <a:blip r:embed="rId2" cstate="print"/>
          <a:srcRect/>
          <a:stretch>
            <a:fillRect/>
          </a:stretch>
        </p:blipFill>
        <p:spPr bwMode="auto">
          <a:xfrm>
            <a:off x="990600" y="586491"/>
            <a:ext cx="7176135" cy="5509509"/>
          </a:xfrm>
          <a:prstGeom prst="rect">
            <a:avLst/>
          </a:prstGeom>
          <a:noFill/>
        </p:spPr>
      </p:pic>
    </p:spTree>
    <p:extLst>
      <p:ext uri="{BB962C8B-B14F-4D97-AF65-F5344CB8AC3E}">
        <p14:creationId xmlns:p14="http://schemas.microsoft.com/office/powerpoint/2010/main" val="1598177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Image:Satellite Temperatures.png">
            <a:hlinkClick r:id="rId3"/>
          </p:cNvPr>
          <p:cNvPicPr>
            <a:picLocks noChangeAspect="1" noChangeArrowheads="1"/>
          </p:cNvPicPr>
          <p:nvPr/>
        </p:nvPicPr>
        <p:blipFill>
          <a:blip r:embed="rId4" cstate="print"/>
          <a:srcRect/>
          <a:stretch>
            <a:fillRect/>
          </a:stretch>
        </p:blipFill>
        <p:spPr bwMode="auto">
          <a:xfrm>
            <a:off x="685800" y="685800"/>
            <a:ext cx="7391400" cy="5241925"/>
          </a:xfrm>
          <a:prstGeom prst="rect">
            <a:avLst/>
          </a:prstGeom>
          <a:noFill/>
          <a:ln w="9525">
            <a:noFill/>
            <a:miter lim="800000"/>
            <a:headEnd/>
            <a:tailEnd/>
          </a:ln>
        </p:spPr>
      </p:pic>
    </p:spTree>
    <p:extLst>
      <p:ext uri="{BB962C8B-B14F-4D97-AF65-F5344CB8AC3E}">
        <p14:creationId xmlns:p14="http://schemas.microsoft.com/office/powerpoint/2010/main" val="31322706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l="11232"/>
          <a:stretch>
            <a:fillRect/>
          </a:stretch>
        </p:blipFill>
        <p:spPr bwMode="auto">
          <a:xfrm>
            <a:off x="609600" y="1200150"/>
            <a:ext cx="8032750" cy="4960938"/>
          </a:xfrm>
          <a:prstGeom prst="rect">
            <a:avLst/>
          </a:prstGeom>
          <a:noFill/>
          <a:ln w="9525">
            <a:noFill/>
            <a:miter lim="800000"/>
            <a:headEnd/>
            <a:tailEnd/>
          </a:ln>
        </p:spPr>
      </p:pic>
      <p:sp>
        <p:nvSpPr>
          <p:cNvPr id="29701" name="Text Box 5"/>
          <p:cNvSpPr txBox="1">
            <a:spLocks noChangeArrowheads="1"/>
          </p:cNvSpPr>
          <p:nvPr/>
        </p:nvSpPr>
        <p:spPr bwMode="auto">
          <a:xfrm>
            <a:off x="838200" y="609600"/>
            <a:ext cx="7696200" cy="519113"/>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33CC"/>
                </a:solidFill>
                <a:effectLst>
                  <a:outerShdw blurRad="38100" dist="38100" dir="2700000" algn="tl">
                    <a:srgbClr val="C0C0C0"/>
                  </a:outerShdw>
                </a:effectLst>
                <a:latin typeface="Arial" pitchFamily="34" charset="0"/>
                <a:cs typeface="Arial" pitchFamily="34" charset="0"/>
              </a:rPr>
              <a:t>Distribution of temperature change, 1901-2005</a:t>
            </a:r>
          </a:p>
        </p:txBody>
      </p:sp>
    </p:spTree>
    <p:extLst>
      <p:ext uri="{BB962C8B-B14F-4D97-AF65-F5344CB8AC3E}">
        <p14:creationId xmlns:p14="http://schemas.microsoft.com/office/powerpoint/2010/main" val="1234607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16" y="1000059"/>
            <a:ext cx="7555727" cy="5072750"/>
          </a:xfrm>
          <a:prstGeom prst="rect">
            <a:avLst/>
          </a:prstGeom>
        </p:spPr>
      </p:pic>
      <p:sp>
        <p:nvSpPr>
          <p:cNvPr id="5" name="TextBox 4"/>
          <p:cNvSpPr txBox="1"/>
          <p:nvPr/>
        </p:nvSpPr>
        <p:spPr>
          <a:xfrm>
            <a:off x="556591" y="6192078"/>
            <a:ext cx="5466522" cy="338554"/>
          </a:xfrm>
          <a:prstGeom prst="rect">
            <a:avLst/>
          </a:prstGeom>
          <a:noFill/>
        </p:spPr>
        <p:txBody>
          <a:bodyPr wrap="square" rtlCol="0">
            <a:spAutoFit/>
          </a:bodyPr>
          <a:lstStyle/>
          <a:p>
            <a:r>
              <a:rPr lang="en-US" sz="1600" dirty="0" smtClean="0">
                <a:solidFill>
                  <a:prstClr val="black"/>
                </a:solidFill>
                <a:latin typeface="Arial" panose="020B0604020202020204" pitchFamily="34" charset="0"/>
                <a:cs typeface="Arial" panose="020B0604020202020204" pitchFamily="34" charset="0"/>
              </a:rPr>
              <a:t>Based on bathythermograph and ARGO (post-2004) data</a:t>
            </a:r>
          </a:p>
        </p:txBody>
      </p:sp>
      <p:sp>
        <p:nvSpPr>
          <p:cNvPr id="6" name="TextBox 5"/>
          <p:cNvSpPr txBox="1"/>
          <p:nvPr/>
        </p:nvSpPr>
        <p:spPr>
          <a:xfrm>
            <a:off x="6621635" y="6376743"/>
            <a:ext cx="2045287" cy="307777"/>
          </a:xfrm>
          <a:prstGeom prst="rect">
            <a:avLst/>
          </a:prstGeom>
          <a:noFill/>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Image credit: </a:t>
            </a:r>
            <a:r>
              <a:rPr lang="en-US" sz="1400" i="1" dirty="0" smtClean="0">
                <a:solidFill>
                  <a:prstClr val="black"/>
                </a:solidFill>
                <a:latin typeface="Arial" panose="020B0604020202020204" pitchFamily="34" charset="0"/>
                <a:cs typeface="Arial" panose="020B0604020202020204" pitchFamily="34" charset="0"/>
              </a:rPr>
              <a:t>NOAA</a:t>
            </a:r>
          </a:p>
        </p:txBody>
      </p:sp>
    </p:spTree>
    <p:extLst>
      <p:ext uri="{BB962C8B-B14F-4D97-AF65-F5344CB8AC3E}">
        <p14:creationId xmlns:p14="http://schemas.microsoft.com/office/powerpoint/2010/main" val="30353259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0" y="5657671"/>
            <a:ext cx="8707120" cy="923330"/>
          </a:xfrm>
          <a:prstGeom prst="rect">
            <a:avLst/>
          </a:prstGeom>
        </p:spPr>
        <p:txBody>
          <a:bodyPr wrap="square">
            <a:spAutoFit/>
          </a:bodyPr>
          <a:lstStyle/>
          <a:p>
            <a:r>
              <a:rPr lang="en-US" dirty="0">
                <a:solidFill>
                  <a:prstClr val="black"/>
                </a:solidFill>
              </a:rPr>
              <a:t>Total amount of heat from global warming that has accumulated in Earth's climate system since 1961, from Church et al. (2011) (many thanks to Neil White from the CSIRO for sharing their data).  </a:t>
            </a:r>
          </a:p>
        </p:txBody>
      </p:sp>
      <p:pic>
        <p:nvPicPr>
          <p:cNvPr id="3076" name="Picture 4" descr="http://www.skepticalscience.com/graphics/Total_Heat_Content_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2139" y="569466"/>
            <a:ext cx="6547962" cy="490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20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6/60/RSS_troposphere_stratosphere_trend.png"/>
          <p:cNvPicPr>
            <a:picLocks noChangeAspect="1" noChangeArrowheads="1"/>
          </p:cNvPicPr>
          <p:nvPr/>
        </p:nvPicPr>
        <p:blipFill>
          <a:blip r:embed="rId2" cstate="print"/>
          <a:srcRect r="161" b="47059"/>
          <a:stretch>
            <a:fillRect/>
          </a:stretch>
        </p:blipFill>
        <p:spPr bwMode="auto">
          <a:xfrm>
            <a:off x="457200" y="0"/>
            <a:ext cx="6262471" cy="3630743"/>
          </a:xfrm>
          <a:prstGeom prst="rect">
            <a:avLst/>
          </a:prstGeom>
          <a:noFill/>
        </p:spPr>
      </p:pic>
      <p:sp>
        <p:nvSpPr>
          <p:cNvPr id="3" name="Rectangle 2"/>
          <p:cNvSpPr/>
          <p:nvPr/>
        </p:nvSpPr>
        <p:spPr>
          <a:xfrm>
            <a:off x="6858000" y="1143000"/>
            <a:ext cx="2286000" cy="1477328"/>
          </a:xfrm>
          <a:prstGeom prst="rect">
            <a:avLst/>
          </a:prstGeom>
        </p:spPr>
        <p:txBody>
          <a:bodyPr wrap="square">
            <a:spAutoFit/>
          </a:bodyPr>
          <a:lstStyle/>
          <a:p>
            <a:r>
              <a:rPr lang="en-US" b="1" dirty="0" smtClean="0">
                <a:solidFill>
                  <a:prstClr val="black"/>
                </a:solidFill>
              </a:rPr>
              <a:t>Tropospheric temperature trend from 1979-2012 based on satellite measurements (RSS)</a:t>
            </a:r>
            <a:endParaRPr lang="en-US" b="1" dirty="0">
              <a:solidFill>
                <a:prstClr val="black"/>
              </a:solidFill>
            </a:endParaRPr>
          </a:p>
        </p:txBody>
      </p:sp>
      <p:pic>
        <p:nvPicPr>
          <p:cNvPr id="1028" name="Picture 4" descr="File:STAR TTS SSU Trend.png"/>
          <p:cNvPicPr>
            <a:picLocks noChangeAspect="1" noChangeArrowheads="1"/>
          </p:cNvPicPr>
          <p:nvPr/>
        </p:nvPicPr>
        <p:blipFill>
          <a:blip r:embed="rId3" cstate="print"/>
          <a:srcRect/>
          <a:stretch>
            <a:fillRect/>
          </a:stretch>
        </p:blipFill>
        <p:spPr bwMode="auto">
          <a:xfrm>
            <a:off x="381000" y="3581400"/>
            <a:ext cx="5334000" cy="2973706"/>
          </a:xfrm>
          <a:prstGeom prst="rect">
            <a:avLst/>
          </a:prstGeom>
          <a:noFill/>
        </p:spPr>
      </p:pic>
      <p:sp>
        <p:nvSpPr>
          <p:cNvPr id="5" name="Rectangle 4"/>
          <p:cNvSpPr/>
          <p:nvPr/>
        </p:nvSpPr>
        <p:spPr>
          <a:xfrm>
            <a:off x="6934200" y="4267200"/>
            <a:ext cx="2209800" cy="1200329"/>
          </a:xfrm>
          <a:prstGeom prst="rect">
            <a:avLst/>
          </a:prstGeom>
        </p:spPr>
        <p:txBody>
          <a:bodyPr wrap="square">
            <a:spAutoFit/>
          </a:bodyPr>
          <a:lstStyle/>
          <a:p>
            <a:r>
              <a:rPr lang="en-US" b="1" dirty="0" smtClean="0">
                <a:solidFill>
                  <a:prstClr val="black"/>
                </a:solidFill>
              </a:rPr>
              <a:t>Top of the stratosphere (TTS) 1979-2006 temperature trend.</a:t>
            </a:r>
            <a:endParaRPr lang="en-US" b="1" dirty="0">
              <a:solidFill>
                <a:prstClr val="black"/>
              </a:solidFill>
            </a:endParaRPr>
          </a:p>
        </p:txBody>
      </p:sp>
    </p:spTree>
    <p:extLst>
      <p:ext uri="{BB962C8B-B14F-4D97-AF65-F5344CB8AC3E}">
        <p14:creationId xmlns:p14="http://schemas.microsoft.com/office/powerpoint/2010/main" val="40205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Glacier_Mass_Balance_Map"/>
          <p:cNvPicPr>
            <a:picLocks noChangeAspect="1" noChangeArrowheads="1"/>
          </p:cNvPicPr>
          <p:nvPr/>
        </p:nvPicPr>
        <p:blipFill>
          <a:blip r:embed="rId3" cstate="print"/>
          <a:srcRect/>
          <a:stretch>
            <a:fillRect/>
          </a:stretch>
        </p:blipFill>
        <p:spPr bwMode="auto">
          <a:xfrm>
            <a:off x="838200" y="688975"/>
            <a:ext cx="7391400" cy="5424488"/>
          </a:xfrm>
          <a:prstGeom prst="rect">
            <a:avLst/>
          </a:prstGeom>
          <a:noFill/>
          <a:ln w="9525">
            <a:noFill/>
            <a:miter lim="800000"/>
            <a:headEnd/>
            <a:tailEnd/>
          </a:ln>
        </p:spPr>
      </p:pic>
    </p:spTree>
    <p:extLst>
      <p:ext uri="{BB962C8B-B14F-4D97-AF65-F5344CB8AC3E}">
        <p14:creationId xmlns:p14="http://schemas.microsoft.com/office/powerpoint/2010/main" val="3049223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nsidc.org/arcticseaicenews/files/2012/08/Figure52.png"/>
          <p:cNvPicPr>
            <a:picLocks noChangeAspect="1" noChangeArrowheads="1"/>
          </p:cNvPicPr>
          <p:nvPr/>
        </p:nvPicPr>
        <p:blipFill>
          <a:blip r:embed="rId2" cstate="print"/>
          <a:srcRect/>
          <a:stretch>
            <a:fillRect/>
          </a:stretch>
        </p:blipFill>
        <p:spPr bwMode="auto">
          <a:xfrm>
            <a:off x="152400" y="990600"/>
            <a:ext cx="8630226" cy="4953000"/>
          </a:xfrm>
          <a:prstGeom prst="rect">
            <a:avLst/>
          </a:prstGeom>
          <a:noFill/>
        </p:spPr>
      </p:pic>
      <p:sp>
        <p:nvSpPr>
          <p:cNvPr id="3" name="Rectangle 2"/>
          <p:cNvSpPr/>
          <p:nvPr/>
        </p:nvSpPr>
        <p:spPr>
          <a:xfrm>
            <a:off x="609600" y="6248400"/>
            <a:ext cx="8077200" cy="369332"/>
          </a:xfrm>
          <a:prstGeom prst="rect">
            <a:avLst/>
          </a:prstGeom>
        </p:spPr>
        <p:txBody>
          <a:bodyPr wrap="square">
            <a:spAutoFit/>
          </a:bodyPr>
          <a:lstStyle/>
          <a:p>
            <a:r>
              <a:rPr lang="en-US" b="1" dirty="0" smtClean="0">
                <a:solidFill>
                  <a:prstClr val="black"/>
                </a:solidFill>
                <a:latin typeface="Arial" pitchFamily="34" charset="0"/>
                <a:cs typeface="Arial" pitchFamily="34" charset="0"/>
              </a:rPr>
              <a:t>Credit: National Snow and Ice Data Center courtesy </a:t>
            </a:r>
            <a:r>
              <a:rPr lang="en-US" b="1" dirty="0" err="1" smtClean="0">
                <a:solidFill>
                  <a:prstClr val="black"/>
                </a:solidFill>
                <a:latin typeface="Arial" pitchFamily="34" charset="0"/>
                <a:cs typeface="Arial" pitchFamily="34" charset="0"/>
              </a:rPr>
              <a:t>Stroeve</a:t>
            </a:r>
            <a:r>
              <a:rPr lang="en-US" b="1" dirty="0" smtClean="0">
                <a:solidFill>
                  <a:prstClr val="black"/>
                </a:solidFill>
                <a:latin typeface="Arial" pitchFamily="34" charset="0"/>
                <a:cs typeface="Arial" pitchFamily="34" charset="0"/>
              </a:rPr>
              <a:t> et al. 2012 </a:t>
            </a:r>
            <a:endParaRPr lang="en-US" b="1" dirty="0">
              <a:solidFill>
                <a:prstClr val="black"/>
              </a:solidFill>
              <a:latin typeface="Arial" pitchFamily="34" charset="0"/>
              <a:cs typeface="Arial" pitchFamily="34" charset="0"/>
            </a:endParaRPr>
          </a:p>
        </p:txBody>
      </p:sp>
      <p:sp>
        <p:nvSpPr>
          <p:cNvPr id="4" name="Title 3"/>
          <p:cNvSpPr>
            <a:spLocks noGrp="1"/>
          </p:cNvSpPr>
          <p:nvPr>
            <p:ph type="title"/>
          </p:nvPr>
        </p:nvSpPr>
        <p:spPr>
          <a:xfrm>
            <a:off x="457200" y="274638"/>
            <a:ext cx="8229600" cy="563562"/>
          </a:xfrm>
        </p:spPr>
        <p:txBody>
          <a:bodyPr>
            <a:normAutofit fontScale="90000"/>
          </a:bodyPr>
          <a:lstStyle/>
          <a:p>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September Arctic Sea Ice Extent</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5181600" y="3048000"/>
            <a:ext cx="457200" cy="1015663"/>
          </a:xfrm>
          <a:prstGeom prst="rect">
            <a:avLst/>
          </a:prstGeom>
          <a:noFill/>
        </p:spPr>
        <p:txBody>
          <a:bodyPr wrap="square" rtlCol="0">
            <a:spAutoFit/>
          </a:bodyPr>
          <a:lstStyle/>
          <a:p>
            <a:r>
              <a:rPr lang="en-US" sz="6000" dirty="0" smtClean="0">
                <a:solidFill>
                  <a:prstClr val="black"/>
                </a:solidFill>
              </a:rPr>
              <a:t>.</a:t>
            </a:r>
            <a:endParaRPr lang="en-US" sz="6000" dirty="0">
              <a:solidFill>
                <a:prstClr val="black"/>
              </a:solidFill>
            </a:endParaRPr>
          </a:p>
        </p:txBody>
      </p:sp>
      <p:sp>
        <p:nvSpPr>
          <p:cNvPr id="6" name="TextBox 5"/>
          <p:cNvSpPr txBox="1"/>
          <p:nvPr/>
        </p:nvSpPr>
        <p:spPr>
          <a:xfrm>
            <a:off x="4724400" y="3962400"/>
            <a:ext cx="762000" cy="381000"/>
          </a:xfrm>
          <a:prstGeom prst="rect">
            <a:avLst/>
          </a:prstGeom>
          <a:noFill/>
        </p:spPr>
        <p:txBody>
          <a:bodyPr wrap="square" rtlCol="0">
            <a:spAutoFit/>
          </a:bodyPr>
          <a:lstStyle/>
          <a:p>
            <a:r>
              <a:rPr lang="en-US" dirty="0" smtClean="0">
                <a:solidFill>
                  <a:prstClr val="black"/>
                </a:solidFill>
              </a:rPr>
              <a:t>2012</a:t>
            </a:r>
            <a:endParaRPr lang="en-US" dirty="0">
              <a:solidFill>
                <a:prstClr val="black"/>
              </a:solidFill>
            </a:endParaRPr>
          </a:p>
        </p:txBody>
      </p:sp>
      <p:cxnSp>
        <p:nvCxnSpPr>
          <p:cNvPr id="8" name="Straight Arrow Connector 7"/>
          <p:cNvCxnSpPr/>
          <p:nvPr/>
        </p:nvCxnSpPr>
        <p:spPr>
          <a:xfrm flipV="1">
            <a:off x="4876800" y="3810000"/>
            <a:ext cx="381000" cy="1524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885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Important Points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183921"/>
            <a:ext cx="8229600" cy="3647536"/>
          </a:xfrm>
        </p:spPr>
        <p:txBody>
          <a:bodyPr>
            <a:normAutofit/>
          </a:bodyPr>
          <a:lstStyle/>
          <a:p>
            <a:pPr>
              <a:spcAft>
                <a:spcPts val="1000"/>
              </a:spcAft>
              <a:buSzPct val="70000"/>
              <a:buBlip>
                <a:blip r:embed="rId3"/>
              </a:buBlip>
            </a:pPr>
            <a:r>
              <a:rPr lang="en-US" dirty="0" smtClean="0">
                <a:latin typeface="Arial" pitchFamily="34" charset="0"/>
                <a:cs typeface="Arial" pitchFamily="34" charset="0"/>
              </a:rPr>
              <a:t>Earth’s climate is not terribly stable</a:t>
            </a:r>
          </a:p>
          <a:p>
            <a:pPr>
              <a:spcAft>
                <a:spcPts val="1000"/>
              </a:spcAft>
              <a:buSzPct val="70000"/>
              <a:buBlip>
                <a:blip r:embed="rId3"/>
              </a:buBlip>
            </a:pPr>
            <a:r>
              <a:rPr lang="en-US" dirty="0" smtClean="0">
                <a:solidFill>
                  <a:schemeClr val="bg1">
                    <a:lumMod val="85000"/>
                  </a:schemeClr>
                </a:solidFill>
                <a:latin typeface="Arial" pitchFamily="34" charset="0"/>
                <a:cs typeface="Arial" pitchFamily="34" charset="0"/>
              </a:rPr>
              <a:t>Climate science has a long and illustrious history</a:t>
            </a:r>
          </a:p>
          <a:p>
            <a:pPr>
              <a:spcAft>
                <a:spcPts val="1000"/>
              </a:spcAft>
              <a:buSzPct val="70000"/>
              <a:buBlip>
                <a:blip r:embed="rId3"/>
              </a:buBlip>
            </a:pPr>
            <a:r>
              <a:rPr lang="en-US" dirty="0" smtClean="0">
                <a:solidFill>
                  <a:schemeClr val="bg1">
                    <a:lumMod val="85000"/>
                  </a:schemeClr>
                </a:solidFill>
                <a:latin typeface="Arial" pitchFamily="34" charset="0"/>
                <a:cs typeface="Arial" pitchFamily="34" charset="0"/>
              </a:rPr>
              <a:t>Human activities can and do have a strong effect on climate</a:t>
            </a:r>
          </a:p>
          <a:p>
            <a:pPr>
              <a:spcAft>
                <a:spcPts val="1000"/>
              </a:spcAft>
              <a:buSzPct val="70000"/>
              <a:buBlip>
                <a:blip r:embed="rId3"/>
              </a:buBlip>
            </a:pPr>
            <a:r>
              <a:rPr lang="en-US" dirty="0" smtClean="0">
                <a:solidFill>
                  <a:schemeClr val="bg1">
                    <a:lumMod val="85000"/>
                  </a:schemeClr>
                </a:solidFill>
                <a:latin typeface="Arial" pitchFamily="34" charset="0"/>
                <a:cs typeface="Arial" pitchFamily="34" charset="0"/>
              </a:rPr>
              <a:t>The idea that we are altering climate is based on much more than complex global models</a:t>
            </a:r>
          </a:p>
          <a:p>
            <a:pPr>
              <a:spcAft>
                <a:spcPts val="1000"/>
              </a:spcAft>
              <a:buSzPct val="70000"/>
              <a:buBlip>
                <a:blip r:embed="rId3"/>
              </a:buBlip>
            </a:pPr>
            <a:r>
              <a:rPr lang="en-US" dirty="0" smtClean="0">
                <a:solidFill>
                  <a:schemeClr val="bg1">
                    <a:lumMod val="85000"/>
                  </a:schemeClr>
                </a:solidFill>
                <a:latin typeface="Arial" pitchFamily="34" charset="0"/>
                <a:cs typeface="Arial" pitchFamily="34" charset="0"/>
              </a:rPr>
              <a:t>Anthropogenic climate change is not controversial among climate scientists</a:t>
            </a:r>
          </a:p>
          <a:p>
            <a:pPr>
              <a:buSzPct val="70000"/>
              <a:buBlip>
                <a:blip r:embed="rId3"/>
              </a:buBlip>
            </a:pPr>
            <a:endParaRPr lang="en-US" dirty="0"/>
          </a:p>
        </p:txBody>
      </p:sp>
    </p:spTree>
    <p:extLst>
      <p:ext uri="{BB962C8B-B14F-4D97-AF65-F5344CB8AC3E}">
        <p14:creationId xmlns:p14="http://schemas.microsoft.com/office/powerpoint/2010/main" val="1937115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60" y="463683"/>
            <a:ext cx="7599680" cy="5701945"/>
          </a:xfrm>
          <a:prstGeom prst="rect">
            <a:avLst/>
          </a:prstGeom>
        </p:spPr>
      </p:pic>
    </p:spTree>
    <p:extLst>
      <p:ext uri="{BB962C8B-B14F-4D97-AF65-F5344CB8AC3E}">
        <p14:creationId xmlns:p14="http://schemas.microsoft.com/office/powerpoint/2010/main" val="3472446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111" y="477520"/>
            <a:ext cx="7596767" cy="5699760"/>
          </a:xfrm>
          <a:prstGeom prst="rect">
            <a:avLst/>
          </a:prstGeom>
        </p:spPr>
      </p:pic>
    </p:spTree>
    <p:extLst>
      <p:ext uri="{BB962C8B-B14F-4D97-AF65-F5344CB8AC3E}">
        <p14:creationId xmlns:p14="http://schemas.microsoft.com/office/powerpoint/2010/main" val="16001635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WOA05 GLODAP del pH AYo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389" y="1722178"/>
            <a:ext cx="6733034" cy="4536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255048" y="380942"/>
            <a:ext cx="6535478" cy="1341236"/>
          </a:xfrm>
          <a:prstGeom prst="rect">
            <a:avLst/>
          </a:prstGeom>
        </p:spPr>
      </p:pic>
    </p:spTree>
    <p:extLst>
      <p:ext uri="{BB962C8B-B14F-4D97-AF65-F5344CB8AC3E}">
        <p14:creationId xmlns:p14="http://schemas.microsoft.com/office/powerpoint/2010/main" val="25588504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D72A390E-1027-4F8A-A08E-0A1233E0D43F}" type="slidenum">
              <a:rPr lang="en-US">
                <a:solidFill>
                  <a:prstClr val="black">
                    <a:tint val="75000"/>
                  </a:prstClr>
                </a:solidFill>
              </a:rPr>
              <a:pPr/>
              <a:t>43</a:t>
            </a:fld>
            <a:endParaRPr lang="en-US">
              <a:solidFill>
                <a:prstClr val="black">
                  <a:tint val="75000"/>
                </a:prstClr>
              </a:solidFill>
            </a:endParaRPr>
          </a:p>
        </p:txBody>
      </p:sp>
      <p:sp>
        <p:nvSpPr>
          <p:cNvPr id="459779" name="Text Box 3"/>
          <p:cNvSpPr txBox="1">
            <a:spLocks noChangeArrowheads="1"/>
          </p:cNvSpPr>
          <p:nvPr/>
        </p:nvSpPr>
        <p:spPr bwMode="auto">
          <a:xfrm>
            <a:off x="4973638" y="1184275"/>
            <a:ext cx="4170362" cy="762000"/>
          </a:xfrm>
          <a:prstGeom prst="rect">
            <a:avLst/>
          </a:prstGeom>
          <a:solidFill>
            <a:schemeClr val="bg1"/>
          </a:solidFill>
          <a:ln w="9525">
            <a:noFill/>
            <a:miter lim="800000"/>
            <a:headEnd/>
            <a:tailEnd/>
          </a:ln>
          <a:effectLst/>
        </p:spPr>
        <p:txBody>
          <a:bodyPr wrap="square">
            <a:spAutoFit/>
          </a:bodyPr>
          <a:lstStyle/>
          <a:p>
            <a:pPr marL="457200" indent="-457200" eaLnBrk="0" hangingPunct="0">
              <a:spcBef>
                <a:spcPct val="50000"/>
              </a:spcBef>
              <a:buClr>
                <a:srgbClr val="91005C"/>
              </a:buClr>
              <a:buSzPct val="80000"/>
              <a:buFont typeface="Wingdings 3" pitchFamily="18" charset="2"/>
              <a:buChar char="p"/>
            </a:pPr>
            <a:r>
              <a:rPr lang="en-GB" sz="2200" dirty="0">
                <a:solidFill>
                  <a:prstClr val="black"/>
                </a:solidFill>
              </a:rPr>
              <a:t>Acidification through CO</a:t>
            </a:r>
            <a:r>
              <a:rPr lang="en-GB" sz="2200" baseline="-25000" dirty="0">
                <a:solidFill>
                  <a:prstClr val="black"/>
                </a:solidFill>
              </a:rPr>
              <a:t>2</a:t>
            </a:r>
            <a:r>
              <a:rPr lang="en-GB" sz="2200" dirty="0">
                <a:solidFill>
                  <a:prstClr val="black"/>
                </a:solidFill>
              </a:rPr>
              <a:t> threatens marine life</a:t>
            </a:r>
          </a:p>
        </p:txBody>
      </p:sp>
      <p:pic>
        <p:nvPicPr>
          <p:cNvPr id="459780" name="Picture 4"/>
          <p:cNvPicPr>
            <a:picLocks noChangeAspect="1" noChangeArrowheads="1"/>
          </p:cNvPicPr>
          <p:nvPr/>
        </p:nvPicPr>
        <p:blipFill>
          <a:blip r:embed="rId3" cstate="print"/>
          <a:srcRect/>
          <a:stretch>
            <a:fillRect/>
          </a:stretch>
        </p:blipFill>
        <p:spPr bwMode="auto">
          <a:xfrm>
            <a:off x="3721100" y="3466169"/>
            <a:ext cx="4792980" cy="3312456"/>
          </a:xfrm>
          <a:prstGeom prst="rect">
            <a:avLst/>
          </a:prstGeom>
          <a:noFill/>
          <a:ln w="9525">
            <a:noFill/>
            <a:miter lim="800000"/>
            <a:headEnd/>
            <a:tailEnd/>
          </a:ln>
          <a:effectLst/>
        </p:spPr>
      </p:pic>
      <p:pic>
        <p:nvPicPr>
          <p:cNvPr id="459781" name="Picture 5"/>
          <p:cNvPicPr>
            <a:picLocks noChangeAspect="1" noChangeArrowheads="1"/>
          </p:cNvPicPr>
          <p:nvPr/>
        </p:nvPicPr>
        <p:blipFill>
          <a:blip r:embed="rId4" cstate="print"/>
          <a:srcRect/>
          <a:stretch>
            <a:fillRect/>
          </a:stretch>
        </p:blipFill>
        <p:spPr bwMode="auto">
          <a:xfrm>
            <a:off x="28575" y="0"/>
            <a:ext cx="4822825" cy="3363913"/>
          </a:xfrm>
          <a:prstGeom prst="rect">
            <a:avLst/>
          </a:prstGeom>
          <a:noFill/>
          <a:ln w="9525">
            <a:noFill/>
            <a:miter lim="800000"/>
            <a:headEnd/>
            <a:tailEnd/>
          </a:ln>
          <a:effectLst/>
        </p:spPr>
      </p:pic>
      <p:sp>
        <p:nvSpPr>
          <p:cNvPr id="459782" name="Text Box 6"/>
          <p:cNvSpPr txBox="1">
            <a:spLocks noChangeArrowheads="1"/>
          </p:cNvSpPr>
          <p:nvPr/>
        </p:nvSpPr>
        <p:spPr bwMode="auto">
          <a:xfrm>
            <a:off x="7440930" y="2997201"/>
            <a:ext cx="1073150" cy="366712"/>
          </a:xfrm>
          <a:prstGeom prst="rect">
            <a:avLst/>
          </a:prstGeom>
          <a:noFill/>
          <a:ln w="9525">
            <a:noFill/>
            <a:miter lim="800000"/>
            <a:headEnd/>
            <a:tailEnd/>
          </a:ln>
          <a:effectLst/>
        </p:spPr>
        <p:txBody>
          <a:bodyPr wrap="none">
            <a:spAutoFit/>
          </a:bodyPr>
          <a:lstStyle/>
          <a:p>
            <a:r>
              <a:rPr lang="en-GB" dirty="0">
                <a:solidFill>
                  <a:prstClr val="black"/>
                </a:solidFill>
              </a:rPr>
              <a:t>Plankton</a:t>
            </a:r>
            <a:endParaRPr lang="en-US" dirty="0">
              <a:solidFill>
                <a:prstClr val="black"/>
              </a:solidFill>
            </a:endParaRPr>
          </a:p>
        </p:txBody>
      </p:sp>
      <p:pic>
        <p:nvPicPr>
          <p:cNvPr id="459783" name="Picture 7"/>
          <p:cNvPicPr>
            <a:picLocks noChangeAspect="1" noChangeArrowheads="1"/>
          </p:cNvPicPr>
          <p:nvPr/>
        </p:nvPicPr>
        <p:blipFill>
          <a:blip r:embed="rId5" cstate="print"/>
          <a:srcRect/>
          <a:stretch>
            <a:fillRect/>
          </a:stretch>
        </p:blipFill>
        <p:spPr bwMode="auto">
          <a:xfrm>
            <a:off x="399098" y="4186239"/>
            <a:ext cx="2894012" cy="2170112"/>
          </a:xfrm>
          <a:prstGeom prst="rect">
            <a:avLst/>
          </a:prstGeom>
          <a:noFill/>
          <a:ln w="9525">
            <a:noFill/>
            <a:miter lim="800000"/>
            <a:headEnd/>
            <a:tailEnd/>
          </a:ln>
          <a:effectLst/>
        </p:spPr>
      </p:pic>
      <p:sp>
        <p:nvSpPr>
          <p:cNvPr id="459784" name="Text Box 8"/>
          <p:cNvSpPr txBox="1">
            <a:spLocks noChangeArrowheads="1"/>
          </p:cNvSpPr>
          <p:nvPr/>
        </p:nvSpPr>
        <p:spPr bwMode="auto">
          <a:xfrm>
            <a:off x="28575" y="4554538"/>
            <a:ext cx="1390650" cy="366712"/>
          </a:xfrm>
          <a:prstGeom prst="rect">
            <a:avLst/>
          </a:prstGeom>
          <a:noFill/>
          <a:ln w="9525">
            <a:noFill/>
            <a:miter lim="800000"/>
            <a:headEnd/>
            <a:tailEnd/>
          </a:ln>
          <a:effectLst/>
        </p:spPr>
        <p:txBody>
          <a:bodyPr wrap="none">
            <a:spAutoFit/>
          </a:bodyPr>
          <a:lstStyle/>
          <a:p>
            <a:r>
              <a:rPr lang="en-GB">
                <a:solidFill>
                  <a:prstClr val="black"/>
                </a:solidFill>
              </a:rPr>
              <a:t>Coral Reefs</a:t>
            </a:r>
            <a:endParaRPr lang="en-US">
              <a:solidFill>
                <a:prstClr val="black"/>
              </a:solidFill>
            </a:endParaRPr>
          </a:p>
        </p:txBody>
      </p:sp>
    </p:spTree>
    <p:extLst>
      <p:ext uri="{BB962C8B-B14F-4D97-AF65-F5344CB8AC3E}">
        <p14:creationId xmlns:p14="http://schemas.microsoft.com/office/powerpoint/2010/main" val="579997837"/>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Simple Models</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4167989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Kerry\Documents\Convect\RCnew\fifteen_doublings.png"/>
          <p:cNvPicPr>
            <a:picLocks noChangeAspect="1" noChangeArrowheads="1"/>
          </p:cNvPicPr>
          <p:nvPr/>
        </p:nvPicPr>
        <p:blipFill>
          <a:blip r:embed="rId2" cstate="print"/>
          <a:srcRect/>
          <a:stretch>
            <a:fillRect/>
          </a:stretch>
        </p:blipFill>
        <p:spPr bwMode="auto">
          <a:xfrm>
            <a:off x="609600" y="988521"/>
            <a:ext cx="7822065" cy="5869479"/>
          </a:xfrm>
          <a:prstGeom prst="rect">
            <a:avLst/>
          </a:prstGeom>
          <a:noFill/>
        </p:spPr>
      </p:pic>
      <p:sp>
        <p:nvSpPr>
          <p:cNvPr id="4" name="Title 3"/>
          <p:cNvSpPr>
            <a:spLocks noGrp="1"/>
          </p:cNvSpPr>
          <p:nvPr>
            <p:ph type="title"/>
          </p:nvPr>
        </p:nvSpPr>
        <p:spPr>
          <a:xfrm>
            <a:off x="457200" y="274638"/>
            <a:ext cx="8229600" cy="715962"/>
          </a:xfrm>
        </p:spPr>
        <p:txBody>
          <a:bodyPr>
            <a:normAutofit/>
          </a:bodyPr>
          <a:lstStyle/>
          <a:p>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MIT Single Column Model</a:t>
            </a:r>
            <a:endParaRPr lang="en-US"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p:cNvSpPr txBox="1"/>
          <p:nvPr/>
        </p:nvSpPr>
        <p:spPr>
          <a:xfrm>
            <a:off x="7848600" y="2514600"/>
            <a:ext cx="1143000" cy="923330"/>
          </a:xfrm>
          <a:prstGeom prst="rect">
            <a:avLst/>
          </a:prstGeom>
          <a:noFill/>
        </p:spPr>
        <p:txBody>
          <a:bodyPr wrap="square" rtlCol="0">
            <a:spAutoFit/>
          </a:bodyPr>
          <a:lstStyle/>
          <a:p>
            <a:r>
              <a:rPr lang="en-US" b="1" dirty="0" smtClean="0">
                <a:solidFill>
                  <a:prstClr val="black"/>
                </a:solidFill>
              </a:rPr>
              <a:t>IPCC Estimate:</a:t>
            </a:r>
          </a:p>
          <a:p>
            <a:r>
              <a:rPr lang="en-US" b="1" dirty="0" smtClean="0">
                <a:solidFill>
                  <a:prstClr val="black"/>
                </a:solidFill>
              </a:rPr>
              <a:t>2-4.5 </a:t>
            </a:r>
            <a:r>
              <a:rPr lang="en-US" b="1" baseline="30000" dirty="0" err="1" smtClean="0">
                <a:solidFill>
                  <a:prstClr val="black"/>
                </a:solidFill>
              </a:rPr>
              <a:t>o</a:t>
            </a:r>
            <a:r>
              <a:rPr lang="en-US" b="1" dirty="0" err="1" smtClean="0">
                <a:solidFill>
                  <a:prstClr val="black"/>
                </a:solidFill>
              </a:rPr>
              <a:t>C</a:t>
            </a:r>
            <a:endParaRPr lang="en-US" b="1" dirty="0">
              <a:solidFill>
                <a:prstClr val="black"/>
              </a:solidFill>
            </a:endParaRPr>
          </a:p>
        </p:txBody>
      </p:sp>
    </p:spTree>
    <p:extLst>
      <p:ext uri="{BB962C8B-B14F-4D97-AF65-F5344CB8AC3E}">
        <p14:creationId xmlns:p14="http://schemas.microsoft.com/office/powerpoint/2010/main" val="31159758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Important Points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183921"/>
            <a:ext cx="8229600" cy="3647536"/>
          </a:xfrm>
        </p:spPr>
        <p:txBody>
          <a:bodyPr>
            <a:normAutofit/>
          </a:bodyPr>
          <a:lstStyle/>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Earth’s climate is not terribly stable</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Climate science has a long and illustrious history</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Human activities can and do have a strong effect on climate</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The idea that we are altering climate is based on much more than complex global models</a:t>
            </a:r>
          </a:p>
          <a:p>
            <a:pPr>
              <a:spcAft>
                <a:spcPts val="1000"/>
              </a:spcAft>
              <a:buSzPct val="70000"/>
              <a:buBlip>
                <a:blip r:embed="rId2"/>
              </a:buBlip>
            </a:pPr>
            <a:r>
              <a:rPr lang="en-US" dirty="0" smtClean="0">
                <a:latin typeface="Arial" pitchFamily="34" charset="0"/>
                <a:cs typeface="Arial" pitchFamily="34" charset="0"/>
              </a:rPr>
              <a:t>Anthropogenic climate change is not controversial among climate scientists</a:t>
            </a:r>
          </a:p>
          <a:p>
            <a:pPr>
              <a:buSzPct val="70000"/>
              <a:buBlip>
                <a:blip r:embed="rId2"/>
              </a:buBlip>
            </a:pPr>
            <a:endParaRPr lang="en-US" dirty="0"/>
          </a:p>
        </p:txBody>
      </p:sp>
    </p:spTree>
    <p:extLst>
      <p:ext uri="{BB962C8B-B14F-4D97-AF65-F5344CB8AC3E}">
        <p14:creationId xmlns:p14="http://schemas.microsoft.com/office/powerpoint/2010/main" val="108805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environment.yale.edu/climate-communication/files/Fig1-pie2-with_logo1_copy.jpg"/>
          <p:cNvPicPr>
            <a:picLocks noChangeAspect="1" noChangeArrowheads="1"/>
          </p:cNvPicPr>
          <p:nvPr/>
        </p:nvPicPr>
        <p:blipFill>
          <a:blip r:embed="rId2" cstate="print"/>
          <a:srcRect/>
          <a:stretch>
            <a:fillRect/>
          </a:stretch>
        </p:blipFill>
        <p:spPr bwMode="auto">
          <a:xfrm>
            <a:off x="294970" y="0"/>
            <a:ext cx="8849030" cy="6858000"/>
          </a:xfrm>
          <a:prstGeom prst="rect">
            <a:avLst/>
          </a:prstGeom>
          <a:noFill/>
        </p:spPr>
      </p:pic>
    </p:spTree>
    <p:extLst>
      <p:ext uri="{BB962C8B-B14F-4D97-AF65-F5344CB8AC3E}">
        <p14:creationId xmlns:p14="http://schemas.microsoft.com/office/powerpoint/2010/main" val="21056336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Risks</a:t>
            </a:r>
            <a:endParaRPr lang="en-US" dirty="0"/>
          </a:p>
        </p:txBody>
      </p:sp>
      <p:sp>
        <p:nvSpPr>
          <p:cNvPr id="3" name="Content Placeholder 2"/>
          <p:cNvSpPr>
            <a:spLocks noGrp="1"/>
          </p:cNvSpPr>
          <p:nvPr>
            <p:ph idx="1"/>
          </p:nvPr>
        </p:nvSpPr>
        <p:spPr/>
        <p:txBody>
          <a:bodyPr/>
          <a:lstStyle/>
          <a:p>
            <a:r>
              <a:rPr lang="en-US" dirty="0" smtClean="0"/>
              <a:t> Increasing sea level</a:t>
            </a:r>
          </a:p>
          <a:p>
            <a:endParaRPr lang="en-US" dirty="0" smtClean="0"/>
          </a:p>
          <a:p>
            <a:r>
              <a:rPr lang="en-US" dirty="0"/>
              <a:t> </a:t>
            </a:r>
            <a:r>
              <a:rPr lang="en-US" dirty="0" smtClean="0"/>
              <a:t>Increasing hydrological events…  droughts and floods</a:t>
            </a:r>
          </a:p>
          <a:p>
            <a:endParaRPr lang="en-US" dirty="0" smtClean="0"/>
          </a:p>
          <a:p>
            <a:r>
              <a:rPr lang="en-US" dirty="0"/>
              <a:t> </a:t>
            </a:r>
            <a:r>
              <a:rPr lang="en-US" dirty="0" smtClean="0"/>
              <a:t>Increasing incidence of high category hurricanes and associated storm surges and freshwater flooding</a:t>
            </a:r>
          </a:p>
          <a:p>
            <a:endParaRPr lang="en-US" dirty="0" smtClean="0"/>
          </a:p>
          <a:p>
            <a:r>
              <a:rPr lang="en-US" dirty="0"/>
              <a:t> </a:t>
            </a:r>
            <a:r>
              <a:rPr lang="en-US" dirty="0" smtClean="0"/>
              <a:t>More heat stress</a:t>
            </a:r>
            <a:endParaRPr lang="en-US" dirty="0"/>
          </a:p>
        </p:txBody>
      </p:sp>
    </p:spTree>
    <p:extLst>
      <p:ext uri="{BB962C8B-B14F-4D97-AF65-F5344CB8AC3E}">
        <p14:creationId xmlns:p14="http://schemas.microsoft.com/office/powerpoint/2010/main" val="389069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1304329"/>
            <a:ext cx="8458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0033CC"/>
                </a:solidFill>
                <a:effectLst/>
                <a:ea typeface="Times New Roman" pitchFamily="18" charset="0"/>
                <a:cs typeface="Arial" pitchFamily="34" charset="0"/>
              </a:rPr>
              <a:t>“Climate change could have significant geopolitical impacts around the world, contributing to poverty, environmental degradation, and the further weakening of fragile governments. Climate change will contribute to food and water scarcity, will increase the spread of disease, and may spur or exacerbate mass migration.”</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i="1" dirty="0" smtClean="0">
              <a:solidFill>
                <a:srgbClr val="0033CC"/>
              </a:solidFill>
              <a:cs typeface="Arial" pitchFamily="34" charset="0"/>
            </a:endParaRPr>
          </a:p>
          <a:p>
            <a:pPr fontAlgn="base">
              <a:spcBef>
                <a:spcPct val="0"/>
              </a:spcBef>
              <a:spcAft>
                <a:spcPct val="0"/>
              </a:spcAft>
            </a:pPr>
            <a:endParaRPr lang="en-US" sz="2400" dirty="0" smtClean="0">
              <a:solidFill>
                <a:srgbClr val="0033CC"/>
              </a:solidFill>
            </a:endParaRPr>
          </a:p>
          <a:p>
            <a:pPr lvl="2" fontAlgn="base">
              <a:spcBef>
                <a:spcPct val="0"/>
              </a:spcBef>
              <a:spcAft>
                <a:spcPct val="0"/>
              </a:spcAft>
            </a:pPr>
            <a:r>
              <a:rPr lang="en-US" sz="2400" dirty="0" smtClean="0">
                <a:solidFill>
                  <a:srgbClr val="0033CC"/>
                </a:solidFill>
                <a:cs typeface="Arial" pitchFamily="34" charset="0"/>
              </a:rPr>
              <a:t>--</a:t>
            </a:r>
            <a:r>
              <a:rPr kumimoji="0" lang="en-US" sz="2400" b="0" i="0" u="none" strike="noStrike" cap="none" normalizeH="0" baseline="0" dirty="0" smtClean="0">
                <a:ln>
                  <a:noFill/>
                </a:ln>
                <a:solidFill>
                  <a:srgbClr val="0033CC"/>
                </a:solidFill>
                <a:effectLst/>
                <a:cs typeface="Arial" pitchFamily="34" charset="0"/>
              </a:rPr>
              <a:t> Quadrennial Defense Review, U.S. Department of Defense, February, 2010</a:t>
            </a:r>
          </a:p>
        </p:txBody>
      </p:sp>
    </p:spTree>
    <p:extLst>
      <p:ext uri="{BB962C8B-B14F-4D97-AF65-F5344CB8AC3E}">
        <p14:creationId xmlns:p14="http://schemas.microsoft.com/office/powerpoint/2010/main" val="427948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8170" y="274955"/>
            <a:ext cx="6667500" cy="6267450"/>
          </a:xfrm>
          <a:prstGeom prst="rect">
            <a:avLst/>
          </a:prstGeom>
        </p:spPr>
      </p:pic>
      <p:sp>
        <p:nvSpPr>
          <p:cNvPr id="2" name="TextBox 1"/>
          <p:cNvSpPr txBox="1"/>
          <p:nvPr/>
        </p:nvSpPr>
        <p:spPr>
          <a:xfrm>
            <a:off x="7508240" y="3515360"/>
            <a:ext cx="1452880" cy="923330"/>
          </a:xfrm>
          <a:prstGeom prst="rect">
            <a:avLst/>
          </a:prstGeom>
          <a:noFill/>
        </p:spPr>
        <p:txBody>
          <a:bodyPr wrap="square" rtlCol="0">
            <a:spAutoFit/>
          </a:bodyPr>
          <a:lstStyle/>
          <a:p>
            <a:r>
              <a:rPr lang="en-US" dirty="0" smtClean="0">
                <a:solidFill>
                  <a:srgbClr val="0000FF"/>
                </a:solidFill>
                <a:latin typeface="Arial" panose="020B0604020202020204" pitchFamily="34" charset="0"/>
                <a:cs typeface="Arial" panose="020B0604020202020204" pitchFamily="34" charset="0"/>
              </a:rPr>
              <a:t>~ 20,000 years before present</a:t>
            </a:r>
          </a:p>
        </p:txBody>
      </p:sp>
    </p:spTree>
    <p:extLst>
      <p:ext uri="{BB962C8B-B14F-4D97-AF65-F5344CB8AC3E}">
        <p14:creationId xmlns:p14="http://schemas.microsoft.com/office/powerpoint/2010/main" val="7278079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The Future</a:t>
            </a:r>
            <a:endParaRPr lang="en-US" dirty="0">
              <a:solidFill>
                <a:srgbClr val="0033CC"/>
              </a:solidFill>
              <a:latin typeface="Arial" pitchFamily="34" charset="0"/>
              <a:cs typeface="Arial" pitchFamily="34" charset="0"/>
            </a:endParaRPr>
          </a:p>
        </p:txBody>
      </p:sp>
    </p:spTree>
    <p:extLst>
      <p:ext uri="{BB962C8B-B14F-4D97-AF65-F5344CB8AC3E}">
        <p14:creationId xmlns:p14="http://schemas.microsoft.com/office/powerpoint/2010/main" val="28112490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072" y="980728"/>
            <a:ext cx="8615928" cy="4893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2880" y="5522976"/>
            <a:ext cx="6336792" cy="338554"/>
          </a:xfrm>
          <a:prstGeom prst="rect">
            <a:avLst/>
          </a:prstGeom>
          <a:noFill/>
        </p:spPr>
        <p:txBody>
          <a:bodyPr wrap="square" rtlCol="0">
            <a:spAutoFit/>
          </a:bodyPr>
          <a:lstStyle/>
          <a:p>
            <a:pPr fontAlgn="base">
              <a:spcBef>
                <a:spcPct val="0"/>
              </a:spcBef>
              <a:spcAft>
                <a:spcPct val="0"/>
              </a:spcAft>
            </a:pPr>
            <a:r>
              <a:rPr lang="en-GB" sz="1600" i="1" dirty="0">
                <a:solidFill>
                  <a:srgbClr val="000000"/>
                </a:solidFill>
                <a:latin typeface="Arial" pitchFamily="34" charset="0"/>
                <a:cs typeface="Arial" pitchFamily="34" charset="0"/>
              </a:rPr>
              <a:t>Source: </a:t>
            </a:r>
            <a:r>
              <a:rPr lang="en-GB" sz="1600" i="1" dirty="0" smtClean="0">
                <a:solidFill>
                  <a:srgbClr val="000000"/>
                </a:solidFill>
                <a:latin typeface="Arial" pitchFamily="34" charset="0"/>
                <a:cs typeface="Arial" pitchFamily="34" charset="0"/>
              </a:rPr>
              <a:t>100000 </a:t>
            </a:r>
            <a:r>
              <a:rPr lang="en-GB" sz="1600" i="1" dirty="0">
                <a:solidFill>
                  <a:srgbClr val="000000"/>
                </a:solidFill>
                <a:latin typeface="Arial" pitchFamily="34" charset="0"/>
                <a:cs typeface="Arial" pitchFamily="34" charset="0"/>
              </a:rPr>
              <a:t>PAGE09 runs</a:t>
            </a:r>
          </a:p>
        </p:txBody>
      </p:sp>
      <p:grpSp>
        <p:nvGrpSpPr>
          <p:cNvPr id="2" name="Group 5"/>
          <p:cNvGrpSpPr/>
          <p:nvPr/>
        </p:nvGrpSpPr>
        <p:grpSpPr>
          <a:xfrm>
            <a:off x="124786" y="6225215"/>
            <a:ext cx="4941473" cy="523057"/>
            <a:chOff x="124786" y="6225215"/>
            <a:chExt cx="4941473" cy="523057"/>
          </a:xfrm>
        </p:grpSpPr>
        <p:pic>
          <p:nvPicPr>
            <p:cNvPr id="7" name="Picture 6" descr="SEILogosmall.JPG"/>
            <p:cNvPicPr>
              <a:picLocks noChangeAspect="1"/>
            </p:cNvPicPr>
            <p:nvPr/>
          </p:nvPicPr>
          <p:blipFill>
            <a:blip r:embed="rId5" cstate="print"/>
            <a:stretch>
              <a:fillRect/>
            </a:stretch>
          </p:blipFill>
          <p:spPr>
            <a:xfrm>
              <a:off x="124786" y="6225215"/>
              <a:ext cx="1201094" cy="523057"/>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3097759" y="6282856"/>
              <a:ext cx="1968500" cy="309563"/>
            </a:xfrm>
            <a:prstGeom prst="rect">
              <a:avLst/>
            </a:prstGeom>
            <a:noFill/>
            <a:ln w="12700">
              <a:noFill/>
              <a:miter lim="800000"/>
              <a:headEnd/>
              <a:tailEnd/>
            </a:ln>
          </p:spPr>
        </p:pic>
      </p:grpSp>
      <p:sp>
        <p:nvSpPr>
          <p:cNvPr id="15" name="Title 1"/>
          <p:cNvSpPr>
            <a:spLocks noGrp="1"/>
          </p:cNvSpPr>
          <p:nvPr>
            <p:ph type="title"/>
          </p:nvPr>
        </p:nvSpPr>
        <p:spPr>
          <a:xfrm>
            <a:off x="467544" y="115094"/>
            <a:ext cx="8226425" cy="1009650"/>
          </a:xfrm>
        </p:spPr>
        <p:txBody>
          <a:bodyPr/>
          <a:lstStyle/>
          <a:p>
            <a:r>
              <a:rPr lang="en-GB" sz="2400" b="0" dirty="0" smtClean="0"/>
              <a:t> </a:t>
            </a:r>
            <a:r>
              <a:rPr lang="en-GB" sz="2400" b="0" dirty="0" smtClean="0">
                <a:solidFill>
                  <a:srgbClr val="0033CC"/>
                </a:solidFill>
                <a:latin typeface="Arial" pitchFamily="34" charset="0"/>
                <a:cs typeface="Arial" pitchFamily="34" charset="0"/>
              </a:rPr>
              <a:t>Estimate of how </a:t>
            </a:r>
            <a:r>
              <a:rPr lang="en-GB" sz="2400" dirty="0" smtClean="0">
                <a:solidFill>
                  <a:srgbClr val="0033CC"/>
                </a:solidFill>
                <a:latin typeface="Arial" pitchFamily="34" charset="0"/>
                <a:cs typeface="Arial" pitchFamily="34" charset="0"/>
              </a:rPr>
              <a:t>much global climate will warm as a result of doubling CO</a:t>
            </a:r>
            <a:r>
              <a:rPr lang="en-GB" sz="2400" baseline="-25000" dirty="0" smtClean="0">
                <a:solidFill>
                  <a:srgbClr val="0033CC"/>
                </a:solidFill>
                <a:latin typeface="Arial" pitchFamily="34" charset="0"/>
                <a:cs typeface="Arial" pitchFamily="34" charset="0"/>
              </a:rPr>
              <a:t>2</a:t>
            </a:r>
            <a:r>
              <a:rPr lang="en-GB" sz="2400" dirty="0" smtClean="0">
                <a:solidFill>
                  <a:srgbClr val="0033CC"/>
                </a:solidFill>
                <a:latin typeface="Arial" pitchFamily="34" charset="0"/>
                <a:cs typeface="Arial" pitchFamily="34" charset="0"/>
              </a:rPr>
              <a:t>: a </a:t>
            </a:r>
            <a:r>
              <a:rPr lang="en-GB" sz="2400" b="0" dirty="0" smtClean="0">
                <a:solidFill>
                  <a:srgbClr val="0033CC"/>
                </a:solidFill>
                <a:latin typeface="Arial" pitchFamily="34" charset="0"/>
                <a:cs typeface="Arial" pitchFamily="34" charset="0"/>
              </a:rPr>
              <a:t>probability distribution</a:t>
            </a:r>
            <a:endParaRPr lang="en-GB" sz="2400" b="0" dirty="0">
              <a:solidFill>
                <a:srgbClr val="0033CC"/>
              </a:solidFill>
              <a:latin typeface="Arial" pitchFamily="34" charset="0"/>
              <a:cs typeface="Arial" pitchFamily="34" charset="0"/>
            </a:endParaRPr>
          </a:p>
        </p:txBody>
      </p:sp>
      <p:sp>
        <p:nvSpPr>
          <p:cNvPr id="8" name="TextBox 7"/>
          <p:cNvSpPr txBox="1"/>
          <p:nvPr/>
        </p:nvSpPr>
        <p:spPr>
          <a:xfrm>
            <a:off x="5292080" y="6093296"/>
            <a:ext cx="3268216" cy="646331"/>
          </a:xfrm>
          <a:prstGeom prst="rect">
            <a:avLst/>
          </a:prstGeom>
          <a:noFill/>
        </p:spPr>
        <p:txBody>
          <a:bodyPr wrap="square" rtlCol="0">
            <a:spAutoFit/>
          </a:bodyPr>
          <a:lstStyle/>
          <a:p>
            <a:pPr defTabSz="457200"/>
            <a:r>
              <a:rPr lang="en-US" dirty="0" smtClean="0">
                <a:solidFill>
                  <a:srgbClr val="FF0000"/>
                </a:solidFill>
                <a:latin typeface="Arial"/>
                <a:cs typeface="Arial"/>
              </a:rPr>
              <a:t>Chris Hope, U. Cambridge</a:t>
            </a:r>
          </a:p>
          <a:p>
            <a:pPr defTabSz="457200"/>
            <a:r>
              <a:rPr lang="en-US" dirty="0" smtClean="0">
                <a:solidFill>
                  <a:srgbClr val="FF0000"/>
                </a:solidFill>
                <a:latin typeface="Arial"/>
                <a:cs typeface="Arial"/>
              </a:rPr>
              <a:t>courtesy Tim Palmer</a:t>
            </a:r>
            <a:endParaRPr lang="en-US" dirty="0">
              <a:solidFill>
                <a:srgbClr val="FF0000"/>
              </a:solidFill>
              <a:latin typeface="Arial"/>
              <a:cs typeface="Arial"/>
            </a:endParaRPr>
          </a:p>
        </p:txBody>
      </p:sp>
    </p:spTree>
    <p:custDataLst>
      <p:tags r:id="rId1"/>
    </p:custDataLst>
    <p:extLst>
      <p:ext uri="{BB962C8B-B14F-4D97-AF65-F5344CB8AC3E}">
        <p14:creationId xmlns:p14="http://schemas.microsoft.com/office/powerpoint/2010/main" val="149966694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00FF"/>
                </a:solidFill>
              </a:rPr>
              <a:t>CO</a:t>
            </a:r>
            <a:r>
              <a:rPr lang="en-US" baseline="-25000" dirty="0" smtClean="0">
                <a:solidFill>
                  <a:srgbClr val="0000FF"/>
                </a:solidFill>
              </a:rPr>
              <a:t>2</a:t>
            </a:r>
            <a:r>
              <a:rPr lang="en-US" dirty="0" smtClean="0">
                <a:solidFill>
                  <a:srgbClr val="0000FF"/>
                </a:solidFill>
              </a:rPr>
              <a:t> Will Go Well Beyond Doubling</a:t>
            </a:r>
            <a:endParaRPr lang="en-US" dirty="0">
              <a:solidFill>
                <a:srgbClr val="0000FF"/>
              </a:solidFill>
            </a:endParaRPr>
          </a:p>
        </p:txBody>
      </p:sp>
      <p:pic>
        <p:nvPicPr>
          <p:cNvPr id="1026" name="Picture 2" descr="http://www.skepticalscience.com/images/CO2_emission_scenario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75" y="1739676"/>
            <a:ext cx="7287128" cy="425568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1567814" y="3657600"/>
            <a:ext cx="5902661" cy="17254"/>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00590" y="3288268"/>
            <a:ext cx="1095555" cy="738664"/>
          </a:xfrm>
          <a:prstGeom prst="rect">
            <a:avLst/>
          </a:prstGeom>
          <a:noFill/>
        </p:spPr>
        <p:txBody>
          <a:bodyPr wrap="square" rtlCol="0">
            <a:spAutoFit/>
          </a:bodyPr>
          <a:lstStyle/>
          <a:p>
            <a:r>
              <a:rPr lang="en-US" sz="1400" dirty="0" smtClean="0">
                <a:solidFill>
                  <a:srgbClr val="0000FF"/>
                </a:solidFill>
                <a:latin typeface="Arial" panose="020B0604020202020204" pitchFamily="34" charset="0"/>
                <a:cs typeface="Arial" panose="020B0604020202020204" pitchFamily="34" charset="0"/>
              </a:rPr>
              <a:t>Double Pre-Industrial</a:t>
            </a:r>
          </a:p>
        </p:txBody>
      </p:sp>
    </p:spTree>
    <p:extLst>
      <p:ext uri="{BB962C8B-B14F-4D97-AF65-F5344CB8AC3E}">
        <p14:creationId xmlns:p14="http://schemas.microsoft.com/office/powerpoint/2010/main" val="3050936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352799" y="152401"/>
            <a:ext cx="5668403" cy="6705600"/>
          </a:xfrm>
          <a:prstGeom prst="rect">
            <a:avLst/>
          </a:prstGeom>
          <a:noFill/>
          <a:ln w="9525">
            <a:noFill/>
            <a:miter lim="800000"/>
            <a:headEnd/>
            <a:tailEnd/>
          </a:ln>
        </p:spPr>
      </p:pic>
      <p:sp>
        <p:nvSpPr>
          <p:cNvPr id="3" name="TextBox 2"/>
          <p:cNvSpPr txBox="1"/>
          <p:nvPr/>
        </p:nvSpPr>
        <p:spPr>
          <a:xfrm>
            <a:off x="304800" y="1600200"/>
            <a:ext cx="3124200" cy="1200329"/>
          </a:xfrm>
          <a:prstGeom prst="rect">
            <a:avLst/>
          </a:prstGeom>
          <a:noFill/>
        </p:spPr>
        <p:txBody>
          <a:bodyPr wrap="square" rtlCol="0">
            <a:spAutoFit/>
          </a:bodyPr>
          <a:lstStyle/>
          <a:p>
            <a:pPr algn="ctr"/>
            <a:r>
              <a:rPr lang="en-US" dirty="0" smtClean="0">
                <a:solidFill>
                  <a:srgbClr val="0033CC"/>
                </a:solidFill>
              </a:rPr>
              <a:t>Atmospheric CO</a:t>
            </a:r>
            <a:r>
              <a:rPr lang="en-US" baseline="-25000" dirty="0" smtClean="0">
                <a:solidFill>
                  <a:srgbClr val="0033CC"/>
                </a:solidFill>
              </a:rPr>
              <a:t>2</a:t>
            </a:r>
            <a:r>
              <a:rPr lang="en-US" dirty="0" smtClean="0">
                <a:solidFill>
                  <a:srgbClr val="0033CC"/>
                </a:solidFill>
              </a:rPr>
              <a:t> assuming that emissions stop altogether after peak concentrations</a:t>
            </a:r>
            <a:endParaRPr lang="en-US" dirty="0">
              <a:solidFill>
                <a:srgbClr val="0033CC"/>
              </a:solidFill>
            </a:endParaRPr>
          </a:p>
        </p:txBody>
      </p:sp>
      <p:sp>
        <p:nvSpPr>
          <p:cNvPr id="4" name="TextBox 3"/>
          <p:cNvSpPr txBox="1"/>
          <p:nvPr/>
        </p:nvSpPr>
        <p:spPr>
          <a:xfrm>
            <a:off x="381000" y="4419600"/>
            <a:ext cx="2971800" cy="923330"/>
          </a:xfrm>
          <a:prstGeom prst="rect">
            <a:avLst/>
          </a:prstGeom>
          <a:noFill/>
        </p:spPr>
        <p:txBody>
          <a:bodyPr wrap="square" rtlCol="0">
            <a:spAutoFit/>
          </a:bodyPr>
          <a:lstStyle/>
          <a:p>
            <a:pPr algn="ctr"/>
            <a:r>
              <a:rPr lang="en-US" dirty="0" smtClean="0">
                <a:solidFill>
                  <a:srgbClr val="0033CC"/>
                </a:solidFill>
              </a:rPr>
              <a:t>Global mean surface temperature corresponding to atmospheric CO</a:t>
            </a:r>
            <a:r>
              <a:rPr lang="en-US" baseline="-25000" dirty="0" smtClean="0">
                <a:solidFill>
                  <a:srgbClr val="0033CC"/>
                </a:solidFill>
              </a:rPr>
              <a:t>2</a:t>
            </a:r>
            <a:r>
              <a:rPr lang="en-US" dirty="0" smtClean="0">
                <a:solidFill>
                  <a:srgbClr val="0033CC"/>
                </a:solidFill>
              </a:rPr>
              <a:t> above</a:t>
            </a:r>
            <a:endParaRPr lang="en-US" dirty="0">
              <a:solidFill>
                <a:srgbClr val="0033CC"/>
              </a:solidFill>
            </a:endParaRPr>
          </a:p>
        </p:txBody>
      </p:sp>
      <p:sp>
        <p:nvSpPr>
          <p:cNvPr id="5" name="TextBox 4"/>
          <p:cNvSpPr txBox="1"/>
          <p:nvPr/>
        </p:nvSpPr>
        <p:spPr>
          <a:xfrm>
            <a:off x="0" y="152400"/>
            <a:ext cx="3733800" cy="923330"/>
          </a:xfrm>
          <a:prstGeom prst="rect">
            <a:avLst/>
          </a:prstGeom>
          <a:noFill/>
        </p:spPr>
        <p:txBody>
          <a:bodyPr wrap="square" rtlCol="0">
            <a:spAutoFit/>
          </a:bodyPr>
          <a:lstStyle/>
          <a:p>
            <a:pPr algn="ctr"/>
            <a:r>
              <a:rPr lang="en-US" dirty="0" smtClean="0"/>
              <a:t>IPCC 2007: Doubling CO</a:t>
            </a:r>
            <a:r>
              <a:rPr lang="en-US" baseline="-25000" dirty="0" smtClean="0"/>
              <a:t>2</a:t>
            </a:r>
            <a:r>
              <a:rPr lang="en-US" dirty="0" smtClean="0"/>
              <a:t> will lead to an increase in mean global surface temperature of 2 to 4.5 </a:t>
            </a:r>
            <a:r>
              <a:rPr lang="en-US" baseline="30000" dirty="0" err="1" smtClean="0"/>
              <a:t>o</a:t>
            </a:r>
            <a:r>
              <a:rPr lang="en-US" dirty="0" err="1" smtClean="0"/>
              <a:t>C.</a:t>
            </a:r>
            <a:r>
              <a:rPr lang="en-US" dirty="0" smtClean="0"/>
              <a:t> </a:t>
            </a:r>
            <a:endParaRPr lang="en-US" dirty="0"/>
          </a:p>
        </p:txBody>
      </p:sp>
      <p:sp>
        <p:nvSpPr>
          <p:cNvPr id="6" name="TextBox 5"/>
          <p:cNvSpPr txBox="1"/>
          <p:nvPr/>
        </p:nvSpPr>
        <p:spPr>
          <a:xfrm>
            <a:off x="228600" y="6096000"/>
            <a:ext cx="3429000" cy="369332"/>
          </a:xfrm>
          <a:prstGeom prst="rect">
            <a:avLst/>
          </a:prstGeom>
          <a:noFill/>
        </p:spPr>
        <p:txBody>
          <a:bodyPr wrap="square" rtlCol="0">
            <a:spAutoFit/>
          </a:bodyPr>
          <a:lstStyle/>
          <a:p>
            <a:pPr algn="ctr"/>
            <a:r>
              <a:rPr lang="en-US" dirty="0" smtClean="0"/>
              <a:t>Courtesy Susan Solomon</a:t>
            </a:r>
            <a:endParaRPr lang="en-US" dirty="0"/>
          </a:p>
        </p:txBody>
      </p:sp>
    </p:spTree>
    <p:extLst>
      <p:ext uri="{BB962C8B-B14F-4D97-AF65-F5344CB8AC3E}">
        <p14:creationId xmlns:p14="http://schemas.microsoft.com/office/powerpoint/2010/main" val="30596246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Realistic Solutions</a:t>
            </a:r>
            <a:endParaRPr lang="en-US" dirty="0"/>
          </a:p>
        </p:txBody>
      </p:sp>
      <p:sp>
        <p:nvSpPr>
          <p:cNvPr id="3" name="Content Placeholder 2"/>
          <p:cNvSpPr>
            <a:spLocks noGrp="1"/>
          </p:cNvSpPr>
          <p:nvPr>
            <p:ph idx="1"/>
          </p:nvPr>
        </p:nvSpPr>
        <p:spPr/>
        <p:txBody>
          <a:bodyPr/>
          <a:lstStyle/>
          <a:p>
            <a:r>
              <a:rPr lang="en-US" dirty="0" smtClean="0"/>
              <a:t>   Carbon Capture and Sequestration</a:t>
            </a:r>
          </a:p>
          <a:p>
            <a:pPr marL="0" indent="0">
              <a:buNone/>
            </a:pPr>
            <a:endParaRPr lang="en-US" dirty="0" smtClean="0"/>
          </a:p>
          <a:p>
            <a:pPr lvl="1"/>
            <a:r>
              <a:rPr lang="en-US" dirty="0"/>
              <a:t> </a:t>
            </a:r>
            <a:r>
              <a:rPr lang="en-US" dirty="0" smtClean="0"/>
              <a:t>Currently would add ~$200/ton to energy costs</a:t>
            </a:r>
          </a:p>
          <a:p>
            <a:pPr lvl="1"/>
            <a:endParaRPr lang="en-US" dirty="0" smtClean="0"/>
          </a:p>
          <a:p>
            <a:pPr lvl="1"/>
            <a:r>
              <a:rPr lang="en-US" dirty="0"/>
              <a:t> </a:t>
            </a:r>
            <a:r>
              <a:rPr lang="en-US" dirty="0" smtClean="0"/>
              <a:t>Reasonable prospects for reducing this to ~$100/ton</a:t>
            </a:r>
          </a:p>
          <a:p>
            <a:pPr marL="342900" lvl="1" indent="0">
              <a:buNone/>
            </a:pPr>
            <a:endParaRPr lang="en-US" dirty="0" smtClean="0"/>
          </a:p>
          <a:p>
            <a:pPr lvl="1"/>
            <a:r>
              <a:rPr lang="en-US" dirty="0"/>
              <a:t> </a:t>
            </a:r>
            <a:r>
              <a:rPr lang="en-US" dirty="0" smtClean="0"/>
              <a:t>Currently little incentive to develop this</a:t>
            </a:r>
          </a:p>
          <a:p>
            <a:pPr marL="342900" lvl="1" indent="0">
              <a:buNone/>
            </a:pPr>
            <a:endParaRPr lang="en-US" dirty="0" smtClean="0"/>
          </a:p>
          <a:p>
            <a:r>
              <a:rPr lang="en-US" dirty="0"/>
              <a:t> </a:t>
            </a:r>
            <a:r>
              <a:rPr lang="en-US" dirty="0" smtClean="0"/>
              <a:t>   Nuclear Energy</a:t>
            </a:r>
            <a:endParaRPr lang="en-US" dirty="0"/>
          </a:p>
        </p:txBody>
      </p:sp>
    </p:spTree>
    <p:extLst>
      <p:ext uri="{BB962C8B-B14F-4D97-AF65-F5344CB8AC3E}">
        <p14:creationId xmlns:p14="http://schemas.microsoft.com/office/powerpoint/2010/main" val="6659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73" r="864" b="2189"/>
          <a:stretch/>
        </p:blipFill>
        <p:spPr>
          <a:xfrm>
            <a:off x="397829" y="1422400"/>
            <a:ext cx="8587280" cy="4257040"/>
          </a:xfrm>
          <a:prstGeom prst="rect">
            <a:avLst/>
          </a:prstGeom>
        </p:spPr>
      </p:pic>
      <p:sp>
        <p:nvSpPr>
          <p:cNvPr id="5" name="Title 4"/>
          <p:cNvSpPr>
            <a:spLocks noGrp="1"/>
          </p:cNvSpPr>
          <p:nvPr>
            <p:ph type="title"/>
          </p:nvPr>
        </p:nvSpPr>
        <p:spPr/>
        <p:txBody>
          <a:bodyPr/>
          <a:lstStyle/>
          <a:p>
            <a:r>
              <a:rPr lang="en-US" dirty="0" smtClean="0"/>
              <a:t>Renewables Require </a:t>
            </a:r>
            <a:r>
              <a:rPr lang="en-US" dirty="0" err="1" smtClean="0"/>
              <a:t>Baseload</a:t>
            </a:r>
            <a:endParaRPr lang="en-US" dirty="0"/>
          </a:p>
        </p:txBody>
      </p:sp>
    </p:spTree>
    <p:extLst>
      <p:ext uri="{BB962C8B-B14F-4D97-AF65-F5344CB8AC3E}">
        <p14:creationId xmlns:p14="http://schemas.microsoft.com/office/powerpoint/2010/main" val="41765864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be deployed on 15-25 year time scale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45" y="2252578"/>
            <a:ext cx="8505825" cy="3436069"/>
          </a:xfrm>
          <a:prstGeom prst="rect">
            <a:avLst/>
          </a:prstGeom>
        </p:spPr>
      </p:pic>
    </p:spTree>
    <p:extLst>
      <p:ext uri="{BB962C8B-B14F-4D97-AF65-F5344CB8AC3E}">
        <p14:creationId xmlns:p14="http://schemas.microsoft.com/office/powerpoint/2010/main" val="13949009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9920"/>
            <a:ext cx="9144000" cy="5364480"/>
          </a:xfrm>
          <a:prstGeom prst="rect">
            <a:avLst/>
          </a:prstGeom>
        </p:spPr>
      </p:pic>
      <p:sp>
        <p:nvSpPr>
          <p:cNvPr id="2" name="TextBox 1"/>
          <p:cNvSpPr txBox="1"/>
          <p:nvPr/>
        </p:nvSpPr>
        <p:spPr>
          <a:xfrm>
            <a:off x="6797040" y="5875030"/>
            <a:ext cx="1899920" cy="52322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(includes Chernobyl, Fukushima)</a:t>
            </a:r>
          </a:p>
        </p:txBody>
      </p:sp>
      <p:cxnSp>
        <p:nvCxnSpPr>
          <p:cNvPr id="5" name="Straight Arrow Connector 4"/>
          <p:cNvCxnSpPr/>
          <p:nvPr/>
        </p:nvCxnSpPr>
        <p:spPr>
          <a:xfrm flipH="1" flipV="1">
            <a:off x="7284720" y="5628640"/>
            <a:ext cx="284480" cy="2463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7873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 of Main Points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47800"/>
            <a:ext cx="8229600" cy="5105400"/>
          </a:xfrm>
        </p:spPr>
        <p:txBody>
          <a:bodyPr>
            <a:normAutofit/>
          </a:bodyPr>
          <a:lstStyle/>
          <a:p>
            <a:pPr>
              <a:buSzPct val="70000"/>
              <a:buBlip>
                <a:blip r:embed="rId2"/>
              </a:buBlip>
            </a:pPr>
            <a:r>
              <a:rPr lang="en-US" dirty="0" smtClean="0">
                <a:latin typeface="Arial" pitchFamily="34" charset="0"/>
                <a:cs typeface="Arial" pitchFamily="34" charset="0"/>
              </a:rPr>
              <a:t>Several aspects of climate science are well established</a:t>
            </a:r>
          </a:p>
          <a:p>
            <a:pPr>
              <a:buSzPct val="70000"/>
              <a:buBlip>
                <a:blip r:embed="rId2"/>
              </a:buBlip>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Projections entail uncertainty, particularly at the regional scale</a:t>
            </a:r>
          </a:p>
          <a:p>
            <a:pPr>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Ill effects felt mostly through sea level rise, weather extremes and through indirect fallout, such as global armed conflict</a:t>
            </a:r>
          </a:p>
          <a:p>
            <a:pPr>
              <a:buSzPct val="70000"/>
              <a:buNone/>
            </a:pPr>
            <a:endParaRPr lang="en-US" dirty="0"/>
          </a:p>
        </p:txBody>
      </p:sp>
    </p:spTree>
    <p:extLst>
      <p:ext uri="{BB962C8B-B14F-4D97-AF65-F5344CB8AC3E}">
        <p14:creationId xmlns:p14="http://schemas.microsoft.com/office/powerpoint/2010/main" val="147659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 of Main Points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209800"/>
            <a:ext cx="8229600" cy="3962400"/>
          </a:xfrm>
        </p:spPr>
        <p:txBody>
          <a:bodyPr>
            <a:normAutofit fontScale="92500" lnSpcReduction="10000"/>
          </a:bodyPr>
          <a:lstStyle/>
          <a:p>
            <a:pPr>
              <a:buSzPct val="70000"/>
              <a:buBlip>
                <a:blip r:embed="rId2"/>
              </a:buBlip>
            </a:pPr>
            <a:r>
              <a:rPr lang="en-US" dirty="0" smtClean="0">
                <a:latin typeface="Arial" pitchFamily="34" charset="0"/>
                <a:cs typeface="Arial" pitchFamily="34" charset="0"/>
              </a:rPr>
              <a:t>Highly asymmetric risk function</a:t>
            </a:r>
          </a:p>
          <a:p>
            <a:pPr>
              <a:buSzPct val="70000"/>
              <a:buBlip>
                <a:blip r:embed="rId2"/>
              </a:buBlip>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Rational response to risk impeded by well-funded and highly effective marketing campaign by fossil fuel interests</a:t>
            </a:r>
          </a:p>
          <a:p>
            <a:pPr>
              <a:buSzPct val="70000"/>
              <a:buBlip>
                <a:blip r:embed="rId2"/>
              </a:buBlip>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Rational measures possible when many begin to notice tangible climate change</a:t>
            </a:r>
          </a:p>
          <a:p>
            <a:pPr>
              <a:buSzPct val="70000"/>
              <a:buNone/>
            </a:pPr>
            <a:endParaRPr lang="en-US" dirty="0"/>
          </a:p>
        </p:txBody>
      </p:sp>
    </p:spTree>
    <p:extLst>
      <p:ext uri="{BB962C8B-B14F-4D97-AF65-F5344CB8AC3E}">
        <p14:creationId xmlns:p14="http://schemas.microsoft.com/office/powerpoint/2010/main" val="17289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ox(i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Image:Post-Glacial Sea Level.png">
            <a:hlinkClick r:id="rId3"/>
          </p:cNvPr>
          <p:cNvPicPr>
            <a:picLocks noChangeAspect="1" noChangeArrowheads="1"/>
          </p:cNvPicPr>
          <p:nvPr/>
        </p:nvPicPr>
        <p:blipFill>
          <a:blip r:embed="rId4" cstate="print"/>
          <a:srcRect/>
          <a:stretch>
            <a:fillRect/>
          </a:stretch>
        </p:blipFill>
        <p:spPr bwMode="auto">
          <a:xfrm>
            <a:off x="594360" y="264161"/>
            <a:ext cx="7621519" cy="5201920"/>
          </a:xfrm>
          <a:prstGeom prst="rect">
            <a:avLst/>
          </a:prstGeom>
          <a:noFill/>
          <a:ln w="9525">
            <a:noFill/>
            <a:miter lim="800000"/>
            <a:headEnd/>
            <a:tailEnd/>
          </a:ln>
        </p:spPr>
      </p:pic>
      <p:sp>
        <p:nvSpPr>
          <p:cNvPr id="3" name="Content Placeholder 2"/>
          <p:cNvSpPr>
            <a:spLocks noGrp="1"/>
          </p:cNvSpPr>
          <p:nvPr>
            <p:ph idx="1"/>
          </p:nvPr>
        </p:nvSpPr>
        <p:spPr>
          <a:xfrm>
            <a:off x="679450" y="5761039"/>
            <a:ext cx="7886700" cy="944562"/>
          </a:xfrm>
        </p:spPr>
        <p:txBody>
          <a:bodyPr/>
          <a:lstStyle/>
          <a:p>
            <a:r>
              <a:rPr lang="en-US" dirty="0" smtClean="0"/>
              <a:t>  Polar radiative forcing:  10 W/m</a:t>
            </a:r>
            <a:r>
              <a:rPr lang="en-US" sz="2000" baseline="30000" dirty="0" smtClean="0"/>
              <a:t>2</a:t>
            </a:r>
            <a:r>
              <a:rPr lang="en-US" sz="2000" dirty="0" smtClean="0"/>
              <a:t>    (</a:t>
            </a:r>
            <a:r>
              <a:rPr lang="en-US" sz="2000" dirty="0"/>
              <a:t>4 </a:t>
            </a:r>
            <a:r>
              <a:rPr lang="en-US" sz="2000" dirty="0" smtClean="0"/>
              <a:t>W/m</a:t>
            </a:r>
            <a:r>
              <a:rPr lang="en-US" sz="1800" baseline="30000" dirty="0" smtClean="0"/>
              <a:t>2</a:t>
            </a:r>
            <a:r>
              <a:rPr lang="en-US" sz="1800" dirty="0" smtClean="0"/>
              <a:t> for 2 x CO</a:t>
            </a:r>
            <a:r>
              <a:rPr lang="en-US" sz="1800" baseline="-25000" dirty="0" smtClean="0"/>
              <a:t>2</a:t>
            </a:r>
            <a:r>
              <a:rPr lang="en-US" sz="1800" dirty="0" smtClean="0"/>
              <a:t>)</a:t>
            </a:r>
            <a:endParaRPr lang="en-US" sz="2000" baseline="30000" dirty="0" smtClean="0"/>
          </a:p>
          <a:p>
            <a:r>
              <a:rPr lang="en-US" sz="2000" baseline="30000" dirty="0"/>
              <a:t> </a:t>
            </a:r>
            <a:r>
              <a:rPr lang="en-US" sz="2000" baseline="30000" dirty="0" smtClean="0"/>
              <a:t>  </a:t>
            </a:r>
            <a:r>
              <a:rPr lang="en-US" sz="2000" dirty="0" smtClean="0"/>
              <a:t>Global mean temperature fluctuation:  ~5 C</a:t>
            </a:r>
            <a:endParaRPr lang="en-US" sz="2000" dirty="0"/>
          </a:p>
        </p:txBody>
      </p:sp>
    </p:spTree>
    <p:extLst>
      <p:ext uri="{BB962C8B-B14F-4D97-AF65-F5344CB8AC3E}">
        <p14:creationId xmlns:p14="http://schemas.microsoft.com/office/powerpoint/2010/main" val="203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160" y="2113598"/>
            <a:ext cx="8229600" cy="1143000"/>
          </a:xfrm>
        </p:spPr>
        <p:txBody>
          <a:bodyPr/>
          <a:lstStyle/>
          <a:p>
            <a:r>
              <a:rPr lang="en-US" dirty="0" smtClean="0"/>
              <a:t>Spare Slides</a:t>
            </a:r>
            <a:endParaRPr lang="en-US" dirty="0"/>
          </a:p>
        </p:txBody>
      </p:sp>
    </p:spTree>
    <p:extLst>
      <p:ext uri="{BB962C8B-B14F-4D97-AF65-F5344CB8AC3E}">
        <p14:creationId xmlns:p14="http://schemas.microsoft.com/office/powerpoint/2010/main" val="11663121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6720" y="851327"/>
            <a:ext cx="8534400" cy="3416320"/>
          </a:xfrm>
          <a:prstGeom prst="rect">
            <a:avLst/>
          </a:prstGeom>
        </p:spPr>
        <p:txBody>
          <a:bodyPr wrap="square">
            <a:spAutoFit/>
          </a:bodyPr>
          <a:lstStyle/>
          <a:p>
            <a:r>
              <a:rPr lang="en-US" b="1" u="sng" dirty="0"/>
              <a:t>Energy Source</a:t>
            </a:r>
            <a:r>
              <a:rPr lang="en-US" dirty="0"/>
              <a:t>              </a:t>
            </a:r>
            <a:r>
              <a:rPr lang="en-US" dirty="0" smtClean="0"/>
              <a:t>  </a:t>
            </a:r>
            <a:r>
              <a:rPr lang="en-US" dirty="0"/>
              <a:t> </a:t>
            </a:r>
            <a:r>
              <a:rPr lang="en-US" dirty="0" smtClean="0"/>
              <a:t>   </a:t>
            </a:r>
            <a:r>
              <a:rPr lang="en-US" b="1" u="sng" dirty="0" smtClean="0"/>
              <a:t>Mortality </a:t>
            </a:r>
            <a:r>
              <a:rPr lang="en-US" b="1" u="sng" dirty="0"/>
              <a:t>Rate (deaths/</a:t>
            </a:r>
            <a:r>
              <a:rPr lang="en-US" b="1" u="sng" dirty="0" err="1"/>
              <a:t>trillionkWhr</a:t>
            </a:r>
            <a:r>
              <a:rPr lang="en-US" b="1" u="sng" dirty="0" smtClean="0"/>
              <a:t>)</a:t>
            </a:r>
          </a:p>
          <a:p>
            <a:endParaRPr lang="en-US" b="1" u="sng" dirty="0"/>
          </a:p>
          <a:p>
            <a:r>
              <a:rPr lang="en-US" dirty="0"/>
              <a:t>Coal – global average         170,000    (50% global electricity)</a:t>
            </a:r>
          </a:p>
          <a:p>
            <a:r>
              <a:rPr lang="en-US" dirty="0"/>
              <a:t>Coal – China                         280,000 </a:t>
            </a:r>
            <a:r>
              <a:rPr lang="en-US" dirty="0" smtClean="0"/>
              <a:t> </a:t>
            </a:r>
            <a:r>
              <a:rPr lang="en-US" dirty="0"/>
              <a:t>  (75% China’s electricity)</a:t>
            </a:r>
          </a:p>
          <a:p>
            <a:r>
              <a:rPr lang="en-US" dirty="0"/>
              <a:t>Coal – U.S.                               15,000    (44% U.S. electricity)</a:t>
            </a:r>
          </a:p>
          <a:p>
            <a:r>
              <a:rPr lang="en-US" dirty="0"/>
              <a:t>Oil </a:t>
            </a:r>
            <a:r>
              <a:rPr lang="en-US" dirty="0" smtClean="0"/>
              <a:t> (electricity) </a:t>
            </a:r>
            <a:r>
              <a:rPr lang="en-US" dirty="0"/>
              <a:t>                      36,000    (36% of energy, 8% of </a:t>
            </a:r>
            <a:r>
              <a:rPr lang="en-US" dirty="0" smtClean="0"/>
              <a:t>Natural </a:t>
            </a:r>
            <a:r>
              <a:rPr lang="en-US" dirty="0"/>
              <a:t>Gas                             </a:t>
            </a:r>
            <a:r>
              <a:rPr lang="en-US" dirty="0" smtClean="0"/>
              <a:t>              </a:t>
            </a:r>
            <a:r>
              <a:rPr lang="en-US" dirty="0"/>
              <a:t>  </a:t>
            </a:r>
            <a:r>
              <a:rPr lang="en-US" dirty="0" smtClean="0"/>
              <a:t>4,000</a:t>
            </a:r>
            <a:r>
              <a:rPr lang="en-US" dirty="0"/>
              <a:t>    (20% global electricity)</a:t>
            </a:r>
          </a:p>
          <a:p>
            <a:r>
              <a:rPr lang="en-US" dirty="0"/>
              <a:t>Biofuel/Biomass                    24,000    (21% global energy)</a:t>
            </a:r>
          </a:p>
          <a:p>
            <a:r>
              <a:rPr lang="en-US" dirty="0"/>
              <a:t>Solar (rooftop)                            </a:t>
            </a:r>
            <a:r>
              <a:rPr lang="en-US" dirty="0" smtClean="0"/>
              <a:t>440</a:t>
            </a:r>
            <a:r>
              <a:rPr lang="en-US" dirty="0"/>
              <a:t> </a:t>
            </a:r>
            <a:r>
              <a:rPr lang="en-US" dirty="0" smtClean="0"/>
              <a:t> </a:t>
            </a:r>
            <a:r>
              <a:rPr lang="en-US" dirty="0"/>
              <a:t>   (&lt; 1% global electricity)</a:t>
            </a:r>
          </a:p>
          <a:p>
            <a:r>
              <a:rPr lang="en-US" dirty="0"/>
              <a:t>Wind                                            </a:t>
            </a:r>
            <a:r>
              <a:rPr lang="en-US" dirty="0" smtClean="0"/>
              <a:t> 150</a:t>
            </a:r>
            <a:r>
              <a:rPr lang="en-US" dirty="0"/>
              <a:t>    (~ 1% global electricity)</a:t>
            </a:r>
          </a:p>
          <a:p>
            <a:r>
              <a:rPr lang="en-US" dirty="0"/>
              <a:t>Hydro – global average          1,400    (15% global electricity)</a:t>
            </a:r>
          </a:p>
          <a:p>
            <a:r>
              <a:rPr lang="en-US" dirty="0"/>
              <a:t>Nuclear – global average            90    (17%  global electricity w/</a:t>
            </a:r>
            <a:r>
              <a:rPr lang="en-US" dirty="0" err="1"/>
              <a:t>Chern&amp;Fukush</a:t>
            </a:r>
            <a:r>
              <a:rPr lang="en-US" dirty="0"/>
              <a:t>)</a:t>
            </a:r>
          </a:p>
        </p:txBody>
      </p:sp>
    </p:spTree>
    <p:extLst>
      <p:ext uri="{BB962C8B-B14F-4D97-AF65-F5344CB8AC3E}">
        <p14:creationId xmlns:p14="http://schemas.microsoft.com/office/powerpoint/2010/main" val="4179476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cilogs.de/klimalounge/files/had4_v2_gi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54" y="386715"/>
            <a:ext cx="7403465" cy="51380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0694" y="5830391"/>
            <a:ext cx="8185786" cy="646331"/>
          </a:xfrm>
          <a:prstGeom prst="rect">
            <a:avLst/>
          </a:prstGeom>
        </p:spPr>
        <p:txBody>
          <a:bodyPr wrap="square">
            <a:spAutoFit/>
          </a:bodyPr>
          <a:lstStyle/>
          <a:p>
            <a:r>
              <a:rPr lang="en-US" dirty="0"/>
              <a:t>Global temperature (annual values) in the data from NASA GISS (orange) and from </a:t>
            </a:r>
            <a:r>
              <a:rPr lang="en-US" dirty="0" err="1"/>
              <a:t>Cowtan</a:t>
            </a:r>
            <a:r>
              <a:rPr lang="en-US" dirty="0"/>
              <a:t> &amp; Way (blue), i.e. HadCRUT4 with interpolated data gaps. </a:t>
            </a:r>
          </a:p>
        </p:txBody>
      </p:sp>
    </p:spTree>
    <p:extLst>
      <p:ext uri="{BB962C8B-B14F-4D97-AF65-F5344CB8AC3E}">
        <p14:creationId xmlns:p14="http://schemas.microsoft.com/office/powerpoint/2010/main" val="21172407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cilogs.de/klimalounge/files/gistemp_nino_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5" y="1686877"/>
            <a:ext cx="8572500" cy="2933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2801" y="5077778"/>
            <a:ext cx="7823834" cy="646331"/>
          </a:xfrm>
          <a:prstGeom prst="rect">
            <a:avLst/>
          </a:prstGeom>
        </p:spPr>
        <p:txBody>
          <a:bodyPr wrap="square">
            <a:spAutoFit/>
          </a:bodyPr>
          <a:lstStyle/>
          <a:p>
            <a:r>
              <a:rPr lang="en-US" dirty="0"/>
              <a:t>The GISS data, with El Niño and La Niña conditions highlighted. Neutral years like 2013 are gray. </a:t>
            </a:r>
            <a:endParaRPr lang="en-US" dirty="0">
              <a:effectLst/>
            </a:endParaRPr>
          </a:p>
        </p:txBody>
      </p:sp>
    </p:spTree>
    <p:extLst>
      <p:ext uri="{BB962C8B-B14F-4D97-AF65-F5344CB8AC3E}">
        <p14:creationId xmlns:p14="http://schemas.microsoft.com/office/powerpoint/2010/main" val="27095426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mino trend ENSO volcanic remov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9" y="908654"/>
            <a:ext cx="7306274" cy="47636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65200" y="5528427"/>
            <a:ext cx="7160883" cy="923330"/>
          </a:xfrm>
          <a:prstGeom prst="rect">
            <a:avLst/>
          </a:prstGeom>
        </p:spPr>
        <p:txBody>
          <a:bodyPr wrap="square">
            <a:spAutoFit/>
          </a:bodyPr>
          <a:lstStyle/>
          <a:p>
            <a:r>
              <a:rPr lang="en-US" dirty="0" smtClean="0"/>
              <a:t>Adjusted </a:t>
            </a:r>
            <a:r>
              <a:rPr lang="en-US" dirty="0"/>
              <a:t>annual average temperature data with the estimated impact of El Niño, volcanic eruptions, solar variation, and the residual annual cycle </a:t>
            </a:r>
            <a:r>
              <a:rPr lang="en-US" dirty="0" smtClean="0"/>
              <a:t>removed.</a:t>
            </a:r>
            <a:endParaRPr lang="en-US" dirty="0"/>
          </a:p>
        </p:txBody>
      </p:sp>
    </p:spTree>
    <p:extLst>
      <p:ext uri="{BB962C8B-B14F-4D97-AF65-F5344CB8AC3E}">
        <p14:creationId xmlns:p14="http://schemas.microsoft.com/office/powerpoint/2010/main" val="33180764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18907" y="441007"/>
            <a:ext cx="6448425" cy="4391025"/>
          </a:xfrm>
          <a:prstGeom prst="rect">
            <a:avLst/>
          </a:prstGeom>
        </p:spPr>
      </p:pic>
      <p:sp>
        <p:nvSpPr>
          <p:cNvPr id="3" name="Rectangle 2"/>
          <p:cNvSpPr/>
          <p:nvPr/>
        </p:nvSpPr>
        <p:spPr>
          <a:xfrm>
            <a:off x="1249680" y="5122317"/>
            <a:ext cx="7162800" cy="1200329"/>
          </a:xfrm>
          <a:prstGeom prst="rect">
            <a:avLst/>
          </a:prstGeom>
        </p:spPr>
        <p:txBody>
          <a:bodyPr wrap="square">
            <a:spAutoFit/>
          </a:bodyPr>
          <a:lstStyle/>
          <a:p>
            <a:r>
              <a:rPr lang="en-US" dirty="0"/>
              <a:t>Figure 1: Average global temperature surface anomaly multi-model mean from CMIP5 (green) and as measured by the NASA Goddard Institute for Space Studies (GISS black).  Most of this figure is a </a:t>
            </a:r>
            <a:r>
              <a:rPr lang="en-US" dirty="0" err="1"/>
              <a:t>hindcast</a:t>
            </a:r>
            <a:r>
              <a:rPr lang="en-US" dirty="0"/>
              <a:t> of models fitting past temperature data.</a:t>
            </a:r>
          </a:p>
        </p:txBody>
      </p:sp>
    </p:spTree>
    <p:extLst>
      <p:ext uri="{BB962C8B-B14F-4D97-AF65-F5344CB8AC3E}">
        <p14:creationId xmlns:p14="http://schemas.microsoft.com/office/powerpoint/2010/main" val="11858898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hmidt model-data compari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175" y="181080"/>
            <a:ext cx="6478906" cy="54163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25880" y="5597445"/>
            <a:ext cx="6492240" cy="923330"/>
          </a:xfrm>
          <a:prstGeom prst="rect">
            <a:avLst/>
          </a:prstGeom>
        </p:spPr>
        <p:txBody>
          <a:bodyPr wrap="square">
            <a:spAutoFit/>
          </a:bodyPr>
          <a:lstStyle/>
          <a:p>
            <a:r>
              <a:rPr lang="en-US" dirty="0"/>
              <a:t>Figure 2: 2007 IPCC report model ensemble mean (black) and 95% individual model run envelope (grey) vs. surface temperature </a:t>
            </a:r>
            <a:r>
              <a:rPr lang="en-US" dirty="0" smtClean="0"/>
              <a:t>anomaly </a:t>
            </a:r>
            <a:r>
              <a:rPr lang="en-US" dirty="0"/>
              <a:t>from GISS (blue), NOAA (yellow), and HadCRUT3 (red).</a:t>
            </a:r>
          </a:p>
        </p:txBody>
      </p:sp>
    </p:spTree>
    <p:extLst>
      <p:ext uri="{BB962C8B-B14F-4D97-AF65-F5344CB8AC3E}">
        <p14:creationId xmlns:p14="http://schemas.microsoft.com/office/powerpoint/2010/main" val="11304993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1240" y="170180"/>
            <a:ext cx="5471160" cy="2735580"/>
          </a:xfrm>
          <a:prstGeom prst="rect">
            <a:avLst/>
          </a:prstGeom>
        </p:spPr>
      </p:pic>
      <p:sp>
        <p:nvSpPr>
          <p:cNvPr id="3" name="Rectangle 2"/>
          <p:cNvSpPr/>
          <p:nvPr/>
        </p:nvSpPr>
        <p:spPr>
          <a:xfrm>
            <a:off x="731520" y="2828836"/>
            <a:ext cx="6126480" cy="923330"/>
          </a:xfrm>
          <a:prstGeom prst="rect">
            <a:avLst/>
          </a:prstGeom>
        </p:spPr>
        <p:txBody>
          <a:bodyPr wrap="square">
            <a:spAutoFit/>
          </a:bodyPr>
          <a:lstStyle/>
          <a:p>
            <a:r>
              <a:rPr lang="en-US" dirty="0"/>
              <a:t>Figure 5: 1970-1990 aerosol loading of the atmosphere over the lower 48 United States and estimated associated surface air temperature change.</a:t>
            </a:r>
          </a:p>
        </p:txBody>
      </p:sp>
      <p:pic>
        <p:nvPicPr>
          <p:cNvPr id="4" name="Picture 3"/>
          <p:cNvPicPr>
            <a:picLocks noChangeAspect="1"/>
          </p:cNvPicPr>
          <p:nvPr/>
        </p:nvPicPr>
        <p:blipFill>
          <a:blip r:embed="rId4"/>
          <a:stretch>
            <a:fillRect/>
          </a:stretch>
        </p:blipFill>
        <p:spPr>
          <a:xfrm>
            <a:off x="731520" y="4010522"/>
            <a:ext cx="4800600" cy="2400300"/>
          </a:xfrm>
          <a:prstGeom prst="rect">
            <a:avLst/>
          </a:prstGeom>
        </p:spPr>
      </p:pic>
      <p:sp>
        <p:nvSpPr>
          <p:cNvPr id="5" name="Rectangle 4"/>
          <p:cNvSpPr/>
          <p:nvPr/>
        </p:nvSpPr>
        <p:spPr>
          <a:xfrm>
            <a:off x="5750560" y="4702046"/>
            <a:ext cx="3393440" cy="1200329"/>
          </a:xfrm>
          <a:prstGeom prst="rect">
            <a:avLst/>
          </a:prstGeom>
        </p:spPr>
        <p:txBody>
          <a:bodyPr wrap="square">
            <a:spAutoFit/>
          </a:bodyPr>
          <a:lstStyle/>
          <a:p>
            <a:r>
              <a:rPr lang="en-US" dirty="0"/>
              <a:t>Figure 6: Observed total surface temperature change over the lower 48 United States from 1930 to 1990.</a:t>
            </a:r>
          </a:p>
        </p:txBody>
      </p:sp>
    </p:spTree>
    <p:extLst>
      <p:ext uri="{BB962C8B-B14F-4D97-AF65-F5344CB8AC3E}">
        <p14:creationId xmlns:p14="http://schemas.microsoft.com/office/powerpoint/2010/main" val="15754030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5724525" y="6554788"/>
            <a:ext cx="3436938" cy="304800"/>
          </a:xfrm>
          <a:prstGeom prst="rect">
            <a:avLst/>
          </a:prstGeom>
          <a:noFill/>
          <a:ln w="9525">
            <a:noFill/>
            <a:miter lim="800000"/>
            <a:headEnd/>
            <a:tailEnd/>
          </a:ln>
          <a:effectLst/>
        </p:spPr>
        <p:txBody>
          <a:bodyPr wrap="none">
            <a:spAutoFit/>
          </a:bodyPr>
          <a:lstStyle/>
          <a:p>
            <a:r>
              <a:rPr lang="en-GB" sz="1400"/>
              <a:t>(Source: WBGU after David Archer 2006)</a:t>
            </a:r>
            <a:endParaRPr lang="de-DE" sz="1400"/>
          </a:p>
        </p:txBody>
      </p:sp>
      <p:sp>
        <p:nvSpPr>
          <p:cNvPr id="513027" name="Rectangle 3"/>
          <p:cNvSpPr>
            <a:spLocks noGrp="1" noChangeArrowheads="1"/>
          </p:cNvSpPr>
          <p:nvPr>
            <p:ph type="title"/>
          </p:nvPr>
        </p:nvSpPr>
        <p:spPr>
          <a:xfrm>
            <a:off x="685800" y="228600"/>
            <a:ext cx="8229600" cy="1143000"/>
          </a:xfrm>
        </p:spPr>
        <p:txBody>
          <a:bodyPr>
            <a:normAutofit/>
          </a:bodyPr>
          <a:lstStyle/>
          <a:p>
            <a:r>
              <a:rPr lang="en-GB"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Past and Projected </a:t>
            </a:r>
            <a:r>
              <a:rPr lang="en-GB" sz="3600" dirty="0">
                <a:solidFill>
                  <a:srgbClr val="0033CC"/>
                </a:solidFill>
                <a:effectLst>
                  <a:outerShdw blurRad="38100" dist="38100" dir="2700000" algn="tl">
                    <a:srgbClr val="000000">
                      <a:alpha val="43137"/>
                    </a:srgbClr>
                  </a:outerShdw>
                </a:effectLst>
                <a:latin typeface="Arial" pitchFamily="34" charset="0"/>
                <a:cs typeface="Arial" pitchFamily="34" charset="0"/>
              </a:rPr>
              <a:t>Sea Level vs. Temperature</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513028" name="Picture 4"/>
          <p:cNvPicPr>
            <a:picLocks noChangeAspect="1" noChangeArrowheads="1"/>
          </p:cNvPicPr>
          <p:nvPr/>
        </p:nvPicPr>
        <p:blipFill>
          <a:blip r:embed="rId3" cstate="print"/>
          <a:srcRect/>
          <a:stretch>
            <a:fillRect/>
          </a:stretch>
        </p:blipFill>
        <p:spPr bwMode="auto">
          <a:xfrm>
            <a:off x="533400" y="1295400"/>
            <a:ext cx="7753350" cy="4908550"/>
          </a:xfrm>
          <a:prstGeom prst="rect">
            <a:avLst/>
          </a:prstGeom>
          <a:noFill/>
          <a:ln w="9525">
            <a:noFill/>
            <a:miter lim="800000"/>
            <a:headEnd/>
            <a:tailEnd/>
          </a:ln>
          <a:effectLst/>
        </p:spPr>
      </p:pic>
    </p:spTree>
    <p:extLst>
      <p:ext uri="{BB962C8B-B14F-4D97-AF65-F5344CB8AC3E}">
        <p14:creationId xmlns:p14="http://schemas.microsoft.com/office/powerpoint/2010/main" val="258193841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Last 450 Thousand Years</a:t>
            </a:r>
            <a:endParaRPr lang="en-US" sz="40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23554" name="Picture 2"/>
          <p:cNvPicPr>
            <a:picLocks noChangeAspect="1" noChangeArrowheads="1"/>
          </p:cNvPicPr>
          <p:nvPr/>
        </p:nvPicPr>
        <p:blipFill>
          <a:blip r:embed="rId2" cstate="print"/>
          <a:srcRect/>
          <a:stretch>
            <a:fillRect/>
          </a:stretch>
        </p:blipFill>
        <p:spPr bwMode="auto">
          <a:xfrm>
            <a:off x="914400" y="1600200"/>
            <a:ext cx="7352797" cy="4854895"/>
          </a:xfrm>
          <a:prstGeom prst="rect">
            <a:avLst/>
          </a:prstGeom>
          <a:noFill/>
          <a:ln w="9525">
            <a:noFill/>
            <a:miter lim="800000"/>
            <a:headEnd/>
            <a:tailEnd/>
          </a:ln>
        </p:spPr>
      </p:pic>
    </p:spTree>
    <p:extLst>
      <p:ext uri="{BB962C8B-B14F-4D97-AF65-F5344CB8AC3E}">
        <p14:creationId xmlns:p14="http://schemas.microsoft.com/office/powerpoint/2010/main" val="2576037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idx="4294967295"/>
          </p:nvPr>
        </p:nvSpPr>
        <p:spPr/>
        <p:txBody>
          <a:bodyPr>
            <a:normAutofit/>
          </a:bodyPr>
          <a:lstStyle/>
          <a:p>
            <a:pPr algn="ctr" eaLnBrk="1" hangingPunct="1">
              <a:defRPr/>
            </a:pPr>
            <a:r>
              <a:rPr lang="en-US" sz="3600"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The Snowball Earth, 650-750 </a:t>
            </a:r>
            <a:r>
              <a:rPr lang="en-US" sz="3600" dirty="0" err="1"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rPr>
              <a:t>mya</a:t>
            </a:r>
            <a:endParaRPr lang="en-US" sz="3600" dirty="0" smtClean="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8195" name="Picture 2" descr="C:\Users\Kerry Emaanuel\Class\CLIMATE\snowball.gif"/>
          <p:cNvPicPr>
            <a:picLocks noChangeAspect="1" noChangeArrowheads="1"/>
          </p:cNvPicPr>
          <p:nvPr/>
        </p:nvPicPr>
        <p:blipFill>
          <a:blip r:embed="rId3" cstate="print"/>
          <a:srcRect/>
          <a:stretch>
            <a:fillRect/>
          </a:stretch>
        </p:blipFill>
        <p:spPr bwMode="auto">
          <a:xfrm>
            <a:off x="685800" y="1524000"/>
            <a:ext cx="3962400" cy="4802188"/>
          </a:xfrm>
          <a:prstGeom prst="rect">
            <a:avLst/>
          </a:prstGeom>
          <a:noFill/>
          <a:ln w="9525">
            <a:noFill/>
            <a:miter lim="800000"/>
            <a:headEnd/>
            <a:tailEnd/>
          </a:ln>
        </p:spPr>
      </p:pic>
      <p:pic>
        <p:nvPicPr>
          <p:cNvPr id="8196" name="Picture 3" descr="C:\Users\Kerry Emaanuel\Class\CLIMATE\untitled.bmp"/>
          <p:cNvPicPr>
            <a:picLocks noChangeAspect="1" noChangeArrowheads="1"/>
          </p:cNvPicPr>
          <p:nvPr/>
        </p:nvPicPr>
        <p:blipFill>
          <a:blip r:embed="rId4" cstate="print"/>
          <a:srcRect/>
          <a:stretch>
            <a:fillRect/>
          </a:stretch>
        </p:blipFill>
        <p:spPr bwMode="auto">
          <a:xfrm>
            <a:off x="5105400" y="1524000"/>
            <a:ext cx="3148013" cy="2362200"/>
          </a:xfrm>
          <a:prstGeom prst="rect">
            <a:avLst/>
          </a:prstGeom>
          <a:noFill/>
          <a:ln w="9525">
            <a:noFill/>
            <a:miter lim="800000"/>
            <a:headEnd/>
            <a:tailEnd/>
          </a:ln>
        </p:spPr>
      </p:pic>
      <p:pic>
        <p:nvPicPr>
          <p:cNvPr id="8197" name="Picture 4" descr="65my"/>
          <p:cNvPicPr>
            <a:picLocks noChangeAspect="1" noChangeArrowheads="1"/>
          </p:cNvPicPr>
          <p:nvPr/>
        </p:nvPicPr>
        <p:blipFill>
          <a:blip r:embed="rId5" cstate="print"/>
          <a:srcRect/>
          <a:stretch>
            <a:fillRect/>
          </a:stretch>
        </p:blipFill>
        <p:spPr bwMode="auto">
          <a:xfrm>
            <a:off x="5105400" y="3962400"/>
            <a:ext cx="3176588" cy="2392363"/>
          </a:xfrm>
          <a:prstGeom prst="rect">
            <a:avLst/>
          </a:prstGeom>
          <a:noFill/>
          <a:ln w="9525">
            <a:noFill/>
            <a:miter lim="800000"/>
            <a:headEnd/>
            <a:tailEnd/>
          </a:ln>
        </p:spPr>
      </p:pic>
    </p:spTree>
    <p:extLst>
      <p:ext uri="{BB962C8B-B14F-4D97-AF65-F5344CB8AC3E}">
        <p14:creationId xmlns:p14="http://schemas.microsoft.com/office/powerpoint/2010/main" val="2822505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Important Points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183921"/>
            <a:ext cx="8229600" cy="3647536"/>
          </a:xfrm>
        </p:spPr>
        <p:txBody>
          <a:bodyPr>
            <a:normAutofit/>
          </a:bodyPr>
          <a:lstStyle/>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Earth’s climate is not terribly stable</a:t>
            </a:r>
          </a:p>
          <a:p>
            <a:pPr>
              <a:spcAft>
                <a:spcPts val="1000"/>
              </a:spcAft>
              <a:buSzPct val="70000"/>
              <a:buBlip>
                <a:blip r:embed="rId2"/>
              </a:buBlip>
            </a:pPr>
            <a:r>
              <a:rPr lang="en-US" dirty="0" smtClean="0">
                <a:latin typeface="Arial" pitchFamily="34" charset="0"/>
                <a:cs typeface="Arial" pitchFamily="34" charset="0"/>
              </a:rPr>
              <a:t>Climate science has a long and illustrious history</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Human activities can and do have a strong effect on climate</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The idea that we are altering climate is based on much more than complex global models</a:t>
            </a:r>
          </a:p>
          <a:p>
            <a:pPr>
              <a:spcAft>
                <a:spcPts val="1000"/>
              </a:spcAft>
              <a:buSzPct val="70000"/>
              <a:buBlip>
                <a:blip r:embed="rId2"/>
              </a:buBlip>
            </a:pPr>
            <a:r>
              <a:rPr lang="en-US" dirty="0" smtClean="0">
                <a:solidFill>
                  <a:schemeClr val="bg1">
                    <a:lumMod val="85000"/>
                  </a:schemeClr>
                </a:solidFill>
                <a:latin typeface="Arial" pitchFamily="34" charset="0"/>
                <a:cs typeface="Arial" pitchFamily="34" charset="0"/>
              </a:rPr>
              <a:t>Anthropogenic climate change is not controversial among climate scientists</a:t>
            </a:r>
          </a:p>
          <a:p>
            <a:pPr>
              <a:buSzPct val="70000"/>
              <a:buBlip>
                <a:blip r:embed="rId2"/>
              </a:buBlip>
            </a:pPr>
            <a:endParaRPr lang="en-US" dirty="0"/>
          </a:p>
        </p:txBody>
      </p:sp>
    </p:spTree>
    <p:extLst>
      <p:ext uri="{BB962C8B-B14F-4D97-AF65-F5344CB8AC3E}">
        <p14:creationId xmlns:p14="http://schemas.microsoft.com/office/powerpoint/2010/main" val="4409053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riel2.potx" id="{8D7F14D1-26D0-4A26-ABBD-DD2D7DC99EAF}" vid="{DA866886-4644-4880-8314-28E7856239F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000FF"/>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A3F6CE7F-051D-4097-99B8-BFB0C10834C8}" vid="{1027D983-5421-4602-A5EE-9989E9207A5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Ariel2</Template>
  <TotalTime>647</TotalTime>
  <Words>1939</Words>
  <Application>Microsoft Office PowerPoint</Application>
  <PresentationFormat>On-screen Show (4:3)</PresentationFormat>
  <Paragraphs>233</Paragraphs>
  <Slides>68</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68</vt:i4>
      </vt:variant>
    </vt:vector>
  </HeadingPairs>
  <TitlesOfParts>
    <vt:vector size="79" baseType="lpstr">
      <vt:lpstr>Arial</vt:lpstr>
      <vt:lpstr>Calibri</vt:lpstr>
      <vt:lpstr>Calibri Light</vt:lpstr>
      <vt:lpstr>Frutiger-BlackCn</vt:lpstr>
      <vt:lpstr>LucidaGrande</vt:lpstr>
      <vt:lpstr>Times New Roman</vt:lpstr>
      <vt:lpstr>TimesTen-Roman</vt:lpstr>
      <vt:lpstr>Wingdings 3</vt:lpstr>
      <vt:lpstr>Office Theme</vt:lpstr>
      <vt:lpstr>1_Office Theme</vt:lpstr>
      <vt:lpstr>3_Office Theme</vt:lpstr>
      <vt:lpstr>What We Know About Climate Change</vt:lpstr>
      <vt:lpstr>This Evening’s Program</vt:lpstr>
      <vt:lpstr>Important Points about Climate and Climate Science</vt:lpstr>
      <vt:lpstr>Important Points about Climate and Climate Science</vt:lpstr>
      <vt:lpstr>PowerPoint Presentation</vt:lpstr>
      <vt:lpstr>PowerPoint Presentation</vt:lpstr>
      <vt:lpstr>Last 450 Thousand Years</vt:lpstr>
      <vt:lpstr>The Snowball Earth, 650-750 mya</vt:lpstr>
      <vt:lpstr>Important Points about Climate and Climate Science</vt:lpstr>
      <vt:lpstr>PowerPoint Presentation</vt:lpstr>
      <vt:lpstr>Climate Forcing by Orbital Variations (1912)</vt:lpstr>
      <vt:lpstr>Last 450 Thousand Years</vt:lpstr>
      <vt:lpstr>PowerPoint Presentation</vt:lpstr>
      <vt:lpstr>Svante Arrhenius, 1859-1927</vt:lpstr>
      <vt:lpstr>Guy Stewart Callendar (1898 - 1964)</vt:lpstr>
      <vt:lpstr>Carbon Dioxide and Climate: A Scientific Assessment  Report to the National Academy of Sciences Jule G. Charney and co-authors 1979</vt:lpstr>
      <vt:lpstr>Important Points about Climate and Climate Science</vt:lpstr>
      <vt:lpstr>PowerPoint Presentation</vt:lpstr>
      <vt:lpstr>Tyndall’s Essential Results:</vt:lpstr>
      <vt:lpstr>PowerPoint Presentation</vt:lpstr>
      <vt:lpstr>PowerPoint Presentation</vt:lpstr>
      <vt:lpstr>Svante Arrhenius, 1859-1927</vt:lpstr>
      <vt:lpstr>PowerPoint Presentation</vt:lpstr>
      <vt:lpstr>Important Points about Climate and Climate Science</vt:lpstr>
      <vt:lpstr>Paleoclimate</vt:lpstr>
      <vt:lpstr>PowerPoint Presentation</vt:lpstr>
      <vt:lpstr>PowerPoint Presentation</vt:lpstr>
      <vt:lpstr>PowerPoint Presentation</vt:lpstr>
      <vt:lpstr>Paleo reconstructions of temperature change over the last 2000 years</vt:lpstr>
      <vt:lpstr>PowerPoint Presentation</vt:lpstr>
      <vt:lpstr>Instrumental Record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September Arctic Sea Ice Extent</vt:lpstr>
      <vt:lpstr>PowerPoint Presentation</vt:lpstr>
      <vt:lpstr>PowerPoint Presentation</vt:lpstr>
      <vt:lpstr>PowerPoint Presentation</vt:lpstr>
      <vt:lpstr>PowerPoint Presentation</vt:lpstr>
      <vt:lpstr>Simple Models</vt:lpstr>
      <vt:lpstr>MIT Single Column Model</vt:lpstr>
      <vt:lpstr>Important Points about Climate and Climate Science</vt:lpstr>
      <vt:lpstr>PowerPoint Presentation</vt:lpstr>
      <vt:lpstr>Known Risks</vt:lpstr>
      <vt:lpstr>PowerPoint Presentation</vt:lpstr>
      <vt:lpstr>The Future</vt:lpstr>
      <vt:lpstr> Estimate of how much global climate will warm as a result of doubling CO2: a probability distribution</vt:lpstr>
      <vt:lpstr>CO2 Will Go Well Beyond Doubling</vt:lpstr>
      <vt:lpstr>PowerPoint Presentation</vt:lpstr>
      <vt:lpstr>Realistic Solutions</vt:lpstr>
      <vt:lpstr>Renewables Require Baseload</vt:lpstr>
      <vt:lpstr>Can be deployed on 15-25 year time scale</vt:lpstr>
      <vt:lpstr>PowerPoint Presentation</vt:lpstr>
      <vt:lpstr>Summary of Main Points</vt:lpstr>
      <vt:lpstr>Summary of Main Points</vt:lpstr>
      <vt:lpstr>Spare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Past and Projected Sea Level vs. Temperature</vt:lpstr>
    </vt:vector>
  </TitlesOfParts>
  <Company>Massachusetts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Emanuel</dc:creator>
  <cp:lastModifiedBy>Kerry Emanuel</cp:lastModifiedBy>
  <cp:revision>39</cp:revision>
  <dcterms:created xsi:type="dcterms:W3CDTF">2014-01-27T00:55:57Z</dcterms:created>
  <dcterms:modified xsi:type="dcterms:W3CDTF">2014-03-30T18:37:34Z</dcterms:modified>
</cp:coreProperties>
</file>