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7" r:id="rId3"/>
    <p:sldMasterId id="2147483709" r:id="rId4"/>
    <p:sldMasterId id="2147483722" r:id="rId5"/>
  </p:sldMasterIdLst>
  <p:notesMasterIdLst>
    <p:notesMasterId r:id="rId23"/>
  </p:notesMasterIdLst>
  <p:sldIdLst>
    <p:sldId id="541" r:id="rId6"/>
    <p:sldId id="260" r:id="rId7"/>
    <p:sldId id="406" r:id="rId8"/>
    <p:sldId id="655" r:id="rId9"/>
    <p:sldId id="648" r:id="rId10"/>
    <p:sldId id="649" r:id="rId11"/>
    <p:sldId id="650" r:id="rId12"/>
    <p:sldId id="644" r:id="rId13"/>
    <p:sldId id="663" r:id="rId14"/>
    <p:sldId id="665" r:id="rId15"/>
    <p:sldId id="488" r:id="rId16"/>
    <p:sldId id="666" r:id="rId17"/>
    <p:sldId id="692" r:id="rId18"/>
    <p:sldId id="703" r:id="rId19"/>
    <p:sldId id="693" r:id="rId20"/>
    <p:sldId id="694" r:id="rId21"/>
    <p:sldId id="69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3" autoAdjust="0"/>
    <p:restoredTop sz="94660"/>
  </p:normalViewPr>
  <p:slideViewPr>
    <p:cSldViewPr snapToGrid="0">
      <p:cViewPr varScale="1">
        <p:scale>
          <a:sx n="116" d="100"/>
          <a:sy n="116" d="100"/>
        </p:scale>
        <p:origin x="4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27EE3F-203B-41D6-81E3-31B60AB9136E}" type="datetimeFigureOut">
              <a:rPr lang="en-US" smtClean="0"/>
              <a:t>7/31/2023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E4EA6B-D311-4CD0-AEAE-FE57EA78D71E}" type="slidenum">
              <a:rPr lang="en-US" smtClean="0"/>
              <a:t>‹#›</a:t>
            </a:fld>
            <a:endParaRPr lang="en-US"/>
          </a:p>
        </p:txBody>
      </p:sp>
    </p:spTree>
    <p:extLst>
      <p:ext uri="{BB962C8B-B14F-4D97-AF65-F5344CB8AC3E}">
        <p14:creationId xmlns:p14="http://schemas.microsoft.com/office/powerpoint/2010/main" val="265920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BA8BB-1C88-4506-9CC3-A349AE0CAA7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74315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kern="1200" baseline="0" dirty="0">
              <a:solidFill>
                <a:schemeClr val="tx1"/>
              </a:solidFill>
              <a:effectLst/>
              <a:latin typeface="+mn-lt"/>
              <a:ea typeface="+mn-ea"/>
              <a:cs typeface="+mn-cs"/>
            </a:endParaRPr>
          </a:p>
          <a:p>
            <a:endParaRPr lang="en-US" sz="2000" baseline="0" dirty="0"/>
          </a:p>
        </p:txBody>
      </p:sp>
      <p:sp>
        <p:nvSpPr>
          <p:cNvPr id="4" name="Slide Number Placeholder 3"/>
          <p:cNvSpPr>
            <a:spLocks noGrp="1"/>
          </p:cNvSpPr>
          <p:nvPr>
            <p:ph type="sldNum" sz="quarter" idx="10"/>
          </p:nvPr>
        </p:nvSpPr>
        <p:spPr/>
        <p:txBody>
          <a:bodyPr/>
          <a:lstStyle/>
          <a:p>
            <a:fld id="{36F59F41-4F28-DC41-B71B-1D2136B1B901}" type="slidenum">
              <a:rPr lang="en-US" smtClean="0"/>
              <a:t>13</a:t>
            </a:fld>
            <a:endParaRPr lang="en-US"/>
          </a:p>
        </p:txBody>
      </p:sp>
    </p:spTree>
    <p:extLst>
      <p:ext uri="{BB962C8B-B14F-4D97-AF65-F5344CB8AC3E}">
        <p14:creationId xmlns:p14="http://schemas.microsoft.com/office/powerpoint/2010/main" val="445281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kern="1200" baseline="0" dirty="0">
                <a:solidFill>
                  <a:schemeClr val="tx1"/>
                </a:solidFill>
                <a:effectLst/>
                <a:latin typeface="+mn-lt"/>
                <a:ea typeface="+mn-ea"/>
                <a:cs typeface="+mn-cs"/>
              </a:rPr>
              <a:t>Performance evaluation of the LISFLOOD hydraulic model in simulating Sandy's surge driven flooding occurred in October 2012 in NYC. (A) Simulated surge driven flooding map from the Sandy-like event (synthetic track \#1299 downscaled from ERA-Interim reanalysis) restricted to NYC. (B) Sandy's surge driven flooding extent map recorded from FEMA in NYC. Note that the FEMA map does not show flood levels but only areas inundated.</a:t>
            </a:r>
          </a:p>
          <a:p>
            <a:endParaRPr lang="en-US" sz="2000" baseline="0" dirty="0"/>
          </a:p>
        </p:txBody>
      </p:sp>
      <p:sp>
        <p:nvSpPr>
          <p:cNvPr id="4" name="Slide Number Placeholder 3"/>
          <p:cNvSpPr>
            <a:spLocks noGrp="1"/>
          </p:cNvSpPr>
          <p:nvPr>
            <p:ph type="sldNum" sz="quarter" idx="10"/>
          </p:nvPr>
        </p:nvSpPr>
        <p:spPr/>
        <p:txBody>
          <a:bodyPr/>
          <a:lstStyle/>
          <a:p>
            <a:fld id="{36F59F41-4F28-DC41-B71B-1D2136B1B901}" type="slidenum">
              <a:rPr lang="en-US" smtClean="0"/>
              <a:t>14</a:t>
            </a:fld>
            <a:endParaRPr lang="en-US"/>
          </a:p>
        </p:txBody>
      </p:sp>
    </p:spTree>
    <p:extLst>
      <p:ext uri="{BB962C8B-B14F-4D97-AF65-F5344CB8AC3E}">
        <p14:creationId xmlns:p14="http://schemas.microsoft.com/office/powerpoint/2010/main" val="1249815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kern="1200" baseline="0" dirty="0">
              <a:solidFill>
                <a:schemeClr val="tx1"/>
              </a:solidFill>
              <a:effectLst/>
              <a:latin typeface="+mn-lt"/>
              <a:ea typeface="+mn-ea"/>
              <a:cs typeface="+mn-cs"/>
            </a:endParaRPr>
          </a:p>
          <a:p>
            <a:endParaRPr lang="en-US" sz="2000" baseline="0" dirty="0"/>
          </a:p>
        </p:txBody>
      </p:sp>
      <p:sp>
        <p:nvSpPr>
          <p:cNvPr id="4" name="Slide Number Placeholder 3"/>
          <p:cNvSpPr>
            <a:spLocks noGrp="1"/>
          </p:cNvSpPr>
          <p:nvPr>
            <p:ph type="sldNum" sz="quarter" idx="10"/>
          </p:nvPr>
        </p:nvSpPr>
        <p:spPr/>
        <p:txBody>
          <a:bodyPr/>
          <a:lstStyle/>
          <a:p>
            <a:fld id="{36F59F41-4F28-DC41-B71B-1D2136B1B901}" type="slidenum">
              <a:rPr lang="en-US" smtClean="0"/>
              <a:t>15</a:t>
            </a:fld>
            <a:endParaRPr lang="en-US"/>
          </a:p>
        </p:txBody>
      </p:sp>
    </p:spTree>
    <p:extLst>
      <p:ext uri="{BB962C8B-B14F-4D97-AF65-F5344CB8AC3E}">
        <p14:creationId xmlns:p14="http://schemas.microsoft.com/office/powerpoint/2010/main" val="3445552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kern="1200" baseline="0" dirty="0">
              <a:solidFill>
                <a:schemeClr val="tx1"/>
              </a:solidFill>
              <a:effectLst/>
              <a:latin typeface="+mn-lt"/>
              <a:ea typeface="+mn-ea"/>
              <a:cs typeface="+mn-cs"/>
            </a:endParaRPr>
          </a:p>
          <a:p>
            <a:endParaRPr lang="en-US" sz="2000" baseline="0" dirty="0"/>
          </a:p>
        </p:txBody>
      </p:sp>
      <p:sp>
        <p:nvSpPr>
          <p:cNvPr id="4" name="Slide Number Placeholder 3"/>
          <p:cNvSpPr>
            <a:spLocks noGrp="1"/>
          </p:cNvSpPr>
          <p:nvPr>
            <p:ph type="sldNum" sz="quarter" idx="10"/>
          </p:nvPr>
        </p:nvSpPr>
        <p:spPr/>
        <p:txBody>
          <a:bodyPr/>
          <a:lstStyle/>
          <a:p>
            <a:fld id="{36F59F41-4F28-DC41-B71B-1D2136B1B901}" type="slidenum">
              <a:rPr lang="en-US" smtClean="0"/>
              <a:t>16</a:t>
            </a:fld>
            <a:endParaRPr lang="en-US"/>
          </a:p>
        </p:txBody>
      </p:sp>
    </p:spTree>
    <p:extLst>
      <p:ext uri="{BB962C8B-B14F-4D97-AF65-F5344CB8AC3E}">
        <p14:creationId xmlns:p14="http://schemas.microsoft.com/office/powerpoint/2010/main" val="3556848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kern="1200" baseline="0" dirty="0">
                <a:solidFill>
                  <a:schemeClr val="tx1"/>
                </a:solidFill>
                <a:effectLst/>
                <a:latin typeface="+mn-lt"/>
                <a:ea typeface="+mn-ea"/>
                <a:cs typeface="+mn-cs"/>
              </a:rPr>
              <a:t>Impact of future TC climatology change and SLR on the risk of compound flooding in NYC. (A) Contribution of TC climatology change alone, and (B) contribution of both TC climatology change and SLR to the future risk of compound flooding. The results are based on the mean of compound flooding level (calculated for the depicted coastal area) in the current and future climates. Each line shows the results from synthetic TCs downscaled from each climate model in the current and future climates. The blue color represents the results for the current climate, orange color represents the middle of the century, and red color represents the end of the century. The gray dashed line shows the magnitude of compound flooding from Sandy (calculated from the Sandy-like event (\#1299) for the depicted area.</a:t>
            </a:r>
          </a:p>
          <a:p>
            <a:endParaRPr lang="en-US" sz="2000" baseline="0" dirty="0"/>
          </a:p>
        </p:txBody>
      </p:sp>
      <p:sp>
        <p:nvSpPr>
          <p:cNvPr id="4" name="Slide Number Placeholder 3"/>
          <p:cNvSpPr>
            <a:spLocks noGrp="1"/>
          </p:cNvSpPr>
          <p:nvPr>
            <p:ph type="sldNum" sz="quarter" idx="10"/>
          </p:nvPr>
        </p:nvSpPr>
        <p:spPr/>
        <p:txBody>
          <a:bodyPr/>
          <a:lstStyle/>
          <a:p>
            <a:fld id="{36F59F41-4F28-DC41-B71B-1D2136B1B901}" type="slidenum">
              <a:rPr lang="en-US" smtClean="0"/>
              <a:t>17</a:t>
            </a:fld>
            <a:endParaRPr lang="en-US"/>
          </a:p>
        </p:txBody>
      </p:sp>
    </p:spTree>
    <p:extLst>
      <p:ext uri="{BB962C8B-B14F-4D97-AF65-F5344CB8AC3E}">
        <p14:creationId xmlns:p14="http://schemas.microsoft.com/office/powerpoint/2010/main" val="212905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10547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0659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033152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7/31/2023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2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7/31/2023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137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7/31/2023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709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7/31/2023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045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F1DECC-25E8-4336-8E25-4D6A729A299B}" type="datetimeFigureOut">
              <a:rPr lang="en-US" smtClean="0">
                <a:solidFill>
                  <a:prstClr val="black">
                    <a:tint val="75000"/>
                  </a:prstClr>
                </a:solidFill>
              </a:rPr>
              <a:pPr/>
              <a:t>7/31/2023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255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F1DECC-25E8-4336-8E25-4D6A729A299B}" type="datetimeFigureOut">
              <a:rPr lang="en-US" smtClean="0">
                <a:solidFill>
                  <a:prstClr val="black">
                    <a:tint val="75000"/>
                  </a:prstClr>
                </a:solidFill>
              </a:rPr>
              <a:pPr/>
              <a:t>7/31/2023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802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1DECC-25E8-4336-8E25-4D6A729A299B}" type="datetimeFigureOut">
              <a:rPr lang="en-US" smtClean="0">
                <a:solidFill>
                  <a:prstClr val="black">
                    <a:tint val="75000"/>
                  </a:prstClr>
                </a:solidFill>
              </a:rPr>
              <a:pPr/>
              <a:t>7/31/2023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937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7/31/2023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496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19252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7/31/2023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0010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7/31/2023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606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7/31/2023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191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8ADF67A3-E60F-40FF-A7DC-03DE7CE6A6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84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7/31/2023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470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7/31/2023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733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7/31/2023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736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7/31/2023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274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7/31/2023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951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7/31/2023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942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80355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7/31/2023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90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7/31/2023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930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7/31/2023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734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7/31/2023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150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7/31/2023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484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449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563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731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7718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479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1943888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3398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091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458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183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540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832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725392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5844664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9565456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080361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7/31/2023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7122285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8129103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1805163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10542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7339279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578056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0327999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2159054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1824187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2_Title and Content">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D6EC42A-7065-024F-8B72-D0147B83D642}" type="datetime1">
              <a:rPr lang="en-US" smtClean="0"/>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E46EF2-C602-814A-94F4-207C2713DA11}" type="slidenum">
              <a:rPr lang="en-US" smtClean="0"/>
              <a:t>‹#›</a:t>
            </a:fld>
            <a:endParaRPr lang="en-US"/>
          </a:p>
        </p:txBody>
      </p:sp>
    </p:spTree>
    <p:extLst>
      <p:ext uri="{BB962C8B-B14F-4D97-AF65-F5344CB8AC3E}">
        <p14:creationId xmlns:p14="http://schemas.microsoft.com/office/powerpoint/2010/main" val="357417071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7/31/2023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20668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7/31/2023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781328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59803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53598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7/31/2023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17871657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1DECC-25E8-4336-8E25-4D6A729A299B}" type="datetimeFigureOut">
              <a:rPr lang="en-US" smtClean="0">
                <a:solidFill>
                  <a:prstClr val="black">
                    <a:tint val="75000"/>
                  </a:prstClr>
                </a:solidFill>
              </a:rPr>
              <a:pPr/>
              <a:t>7/31/2023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0116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7/31/2023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41499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7213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7/31/2023</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233336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4"/>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4"/>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5908" y="422031"/>
            <a:ext cx="73386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a:ea typeface="+mn-ea"/>
                <a:cs typeface="+mn-cs"/>
              </a:rPr>
              <a:t>Example: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a:ea typeface="+mn-ea"/>
                <a:cs typeface="+mn-cs"/>
              </a:rPr>
              <a:t>Top 100 out of 2000 TCs Affecting Kyoto, 1981-2000</a:t>
            </a:r>
          </a:p>
        </p:txBody>
      </p:sp>
      <p:pic>
        <p:nvPicPr>
          <p:cNvPr id="4" name="Picture 3"/>
          <p:cNvPicPr>
            <a:picLocks noChangeAspect="1"/>
          </p:cNvPicPr>
          <p:nvPr/>
        </p:nvPicPr>
        <p:blipFill rotWithShape="1">
          <a:blip r:embed="rId2"/>
          <a:srcRect l="6070" t="7998" r="5393" b="11697"/>
          <a:stretch/>
        </p:blipFill>
        <p:spPr>
          <a:xfrm>
            <a:off x="698016" y="1193605"/>
            <a:ext cx="8029532" cy="5453330"/>
          </a:xfrm>
          <a:prstGeom prst="rect">
            <a:avLst/>
          </a:prstGeom>
        </p:spPr>
      </p:pic>
    </p:spTree>
    <p:extLst>
      <p:ext uri="{BB962C8B-B14F-4D97-AF65-F5344CB8AC3E}">
        <p14:creationId xmlns:p14="http://schemas.microsoft.com/office/powerpoint/2010/main" val="1918683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6507C19-4C10-667D-03B4-155B525A9407}"/>
              </a:ext>
            </a:extLst>
          </p:cNvPr>
          <p:cNvSpPr txBox="1"/>
          <p:nvPr/>
        </p:nvSpPr>
        <p:spPr>
          <a:xfrm>
            <a:off x="158788" y="3546015"/>
            <a:ext cx="4966231"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Median annual loss (2-year return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1984 – 2014: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$ 37 million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($ 1 million – $ 132 million)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2070 – 2100: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$ 9.8 billion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($ 11 million – $ 70 billion)</a:t>
            </a:r>
          </a:p>
        </p:txBody>
      </p:sp>
      <p:sp>
        <p:nvSpPr>
          <p:cNvPr id="11" name="TextBox 10">
            <a:extLst>
              <a:ext uri="{FF2B5EF4-FFF2-40B4-BE49-F238E27FC236}">
                <a16:creationId xmlns:a16="http://schemas.microsoft.com/office/drawing/2014/main" id="{FFC7E91B-25B6-C91F-4114-4FE79D5C6757}"/>
              </a:ext>
            </a:extLst>
          </p:cNvPr>
          <p:cNvSpPr txBox="1"/>
          <p:nvPr/>
        </p:nvSpPr>
        <p:spPr>
          <a:xfrm>
            <a:off x="4571999" y="3546015"/>
            <a:ext cx="4572001"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Average annual loss</a:t>
            </a:r>
            <a:r>
              <a:rPr kumimoji="0" lang="en-US" sz="12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1984 – 2014: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$ 940 million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($675 million – $11 billion)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2070 – 2100: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 billion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billion – $93 billion)</a:t>
            </a:r>
          </a:p>
        </p:txBody>
      </p:sp>
      <p:sp>
        <p:nvSpPr>
          <p:cNvPr id="12" name="TextBox 11">
            <a:extLst>
              <a:ext uri="{FF2B5EF4-FFF2-40B4-BE49-F238E27FC236}">
                <a16:creationId xmlns:a16="http://schemas.microsoft.com/office/drawing/2014/main" id="{791450F8-8411-0931-5E48-2A665079D44F}"/>
              </a:ext>
            </a:extLst>
          </p:cNvPr>
          <p:cNvSpPr txBox="1"/>
          <p:nvPr/>
        </p:nvSpPr>
        <p:spPr>
          <a:xfrm>
            <a:off x="476364" y="5409744"/>
            <a:ext cx="8191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Annual average loss strongly dominated by rare events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may not be evident in historical records</a:t>
            </a:r>
          </a:p>
        </p:txBody>
      </p:sp>
      <p:pic>
        <p:nvPicPr>
          <p:cNvPr id="3" name="Picture 2">
            <a:extLst>
              <a:ext uri="{FF2B5EF4-FFF2-40B4-BE49-F238E27FC236}">
                <a16:creationId xmlns:a16="http://schemas.microsoft.com/office/drawing/2014/main" id="{A93D4775-3B35-9386-FD80-0C7ADEB813E0}"/>
              </a:ext>
            </a:extLst>
          </p:cNvPr>
          <p:cNvPicPr>
            <a:picLocks noChangeAspect="1"/>
          </p:cNvPicPr>
          <p:nvPr/>
        </p:nvPicPr>
        <p:blipFill>
          <a:blip r:embed="rId2"/>
          <a:stretch>
            <a:fillRect/>
          </a:stretch>
        </p:blipFill>
        <p:spPr>
          <a:xfrm>
            <a:off x="-1" y="196431"/>
            <a:ext cx="4703410" cy="2939631"/>
          </a:xfrm>
          <a:prstGeom prst="rect">
            <a:avLst/>
          </a:prstGeom>
        </p:spPr>
      </p:pic>
      <p:pic>
        <p:nvPicPr>
          <p:cNvPr id="5" name="Picture 4">
            <a:extLst>
              <a:ext uri="{FF2B5EF4-FFF2-40B4-BE49-F238E27FC236}">
                <a16:creationId xmlns:a16="http://schemas.microsoft.com/office/drawing/2014/main" id="{AC4B5A81-1717-7872-A105-BCB10F718AD5}"/>
              </a:ext>
            </a:extLst>
          </p:cNvPr>
          <p:cNvPicPr>
            <a:picLocks noChangeAspect="1"/>
          </p:cNvPicPr>
          <p:nvPr/>
        </p:nvPicPr>
        <p:blipFill>
          <a:blip r:embed="rId3"/>
          <a:stretch>
            <a:fillRect/>
          </a:stretch>
        </p:blipFill>
        <p:spPr>
          <a:xfrm>
            <a:off x="4287276" y="196429"/>
            <a:ext cx="4703410" cy="2939631"/>
          </a:xfrm>
          <a:prstGeom prst="rect">
            <a:avLst/>
          </a:prstGeom>
        </p:spPr>
      </p:pic>
    </p:spTree>
    <p:extLst>
      <p:ext uri="{BB962C8B-B14F-4D97-AF65-F5344CB8AC3E}">
        <p14:creationId xmlns:p14="http://schemas.microsoft.com/office/powerpoint/2010/main" val="89047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2801" y="1146629"/>
            <a:ext cx="7490962" cy="5275351"/>
          </a:xfrm>
          <a:prstGeom prst="rect">
            <a:avLst/>
          </a:prstGeom>
        </p:spPr>
      </p:pic>
      <p:sp>
        <p:nvSpPr>
          <p:cNvPr id="3" name="TextBox 2"/>
          <p:cNvSpPr txBox="1"/>
          <p:nvPr/>
        </p:nvSpPr>
        <p:spPr>
          <a:xfrm>
            <a:off x="812801" y="413657"/>
            <a:ext cx="74603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a:ea typeface="+mn-ea"/>
                <a:cs typeface="+mn-cs"/>
              </a:rPr>
              <a:t>2,000 year rain event for Houston</a:t>
            </a:r>
          </a:p>
        </p:txBody>
      </p:sp>
    </p:spTree>
    <p:extLst>
      <p:ext uri="{BB962C8B-B14F-4D97-AF65-F5344CB8AC3E}">
        <p14:creationId xmlns:p14="http://schemas.microsoft.com/office/powerpoint/2010/main" val="2938733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69CE43-4E87-FEA6-982E-67D1ED69801C}"/>
              </a:ext>
            </a:extLst>
          </p:cNvPr>
          <p:cNvPicPr>
            <a:picLocks noChangeAspect="1"/>
          </p:cNvPicPr>
          <p:nvPr/>
        </p:nvPicPr>
        <p:blipFill>
          <a:blip r:embed="rId2"/>
          <a:stretch>
            <a:fillRect/>
          </a:stretch>
        </p:blipFill>
        <p:spPr>
          <a:xfrm>
            <a:off x="0" y="1083336"/>
            <a:ext cx="9144000" cy="5425037"/>
          </a:xfrm>
          <a:prstGeom prst="rect">
            <a:avLst/>
          </a:prstGeom>
        </p:spPr>
      </p:pic>
      <p:sp>
        <p:nvSpPr>
          <p:cNvPr id="5" name="Title 4">
            <a:extLst>
              <a:ext uri="{FF2B5EF4-FFF2-40B4-BE49-F238E27FC236}">
                <a16:creationId xmlns:a16="http://schemas.microsoft.com/office/drawing/2014/main" id="{12C7EDCE-0368-1679-80CA-B4E4C931065C}"/>
              </a:ext>
            </a:extLst>
          </p:cNvPr>
          <p:cNvSpPr>
            <a:spLocks noGrp="1"/>
          </p:cNvSpPr>
          <p:nvPr>
            <p:ph type="title"/>
          </p:nvPr>
        </p:nvSpPr>
        <p:spPr>
          <a:xfrm>
            <a:off x="457200" y="274638"/>
            <a:ext cx="8229600" cy="760222"/>
          </a:xfrm>
        </p:spPr>
        <p:txBody>
          <a:bodyPr>
            <a:normAutofit/>
          </a:bodyPr>
          <a:lstStyle/>
          <a:p>
            <a:r>
              <a:rPr lang="en-US" sz="2400" dirty="0">
                <a:solidFill>
                  <a:schemeClr val="tx1"/>
                </a:solidFill>
                <a:effectLst/>
              </a:rPr>
              <a:t>Top 100 of 11,700 tropical cyclones affecting New York City</a:t>
            </a:r>
          </a:p>
        </p:txBody>
      </p:sp>
    </p:spTree>
    <p:extLst>
      <p:ext uri="{BB962C8B-B14F-4D97-AF65-F5344CB8AC3E}">
        <p14:creationId xmlns:p14="http://schemas.microsoft.com/office/powerpoint/2010/main" val="2631487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52921C-0E21-2B4B-0E24-F1475274CE1D}"/>
              </a:ext>
            </a:extLst>
          </p:cNvPr>
          <p:cNvSpPr/>
          <p:nvPr/>
        </p:nvSpPr>
        <p:spPr>
          <a:xfrm>
            <a:off x="908924" y="879505"/>
            <a:ext cx="7240893" cy="380873"/>
          </a:xfrm>
          <a:prstGeom prst="rect">
            <a:avLst/>
          </a:prstGeom>
        </p:spPr>
        <p:txBody>
          <a:bodyPr wrap="none">
            <a:spAutoFit/>
          </a:bodyPr>
          <a:lstStyle/>
          <a:p>
            <a:r>
              <a:rPr lang="en-CA" sz="1875" b="1" cap="all" spc="225" dirty="0">
                <a:solidFill>
                  <a:schemeClr val="tx2"/>
                </a:solidFill>
                <a:latin typeface="Arial"/>
                <a:ea typeface="MS PGothic" panose="020B0600070205080204" pitchFamily="34" charset="-128"/>
                <a:cs typeface="Arial"/>
              </a:rPr>
              <a:t>Sandy: surge driven Flooding – ERA5 #1299 </a:t>
            </a:r>
            <a:endParaRPr lang="en-US" sz="1875" b="1" cap="all" spc="225" dirty="0">
              <a:solidFill>
                <a:schemeClr val="tx2"/>
              </a:solidFill>
              <a:latin typeface="Arial"/>
              <a:ea typeface="MS PGothic" panose="020B0600070205080204" pitchFamily="34" charset="-128"/>
              <a:cs typeface="Arial"/>
            </a:endParaRPr>
          </a:p>
        </p:txBody>
      </p:sp>
      <p:pic>
        <p:nvPicPr>
          <p:cNvPr id="7" name="Picture 6">
            <a:extLst>
              <a:ext uri="{FF2B5EF4-FFF2-40B4-BE49-F238E27FC236}">
                <a16:creationId xmlns:a16="http://schemas.microsoft.com/office/drawing/2014/main" id="{9114E586-F4E3-6B5D-B2A8-0F397F0F4906}"/>
              </a:ext>
            </a:extLst>
          </p:cNvPr>
          <p:cNvPicPr>
            <a:picLocks noChangeAspect="1"/>
          </p:cNvPicPr>
          <p:nvPr/>
        </p:nvPicPr>
        <p:blipFill rotWithShape="1">
          <a:blip r:embed="rId3"/>
          <a:srcRect l="8645" t="5448"/>
          <a:stretch/>
        </p:blipFill>
        <p:spPr>
          <a:xfrm>
            <a:off x="477980" y="1613786"/>
            <a:ext cx="7793496" cy="4114800"/>
          </a:xfrm>
          <a:prstGeom prst="rect">
            <a:avLst/>
          </a:prstGeom>
        </p:spPr>
      </p:pic>
    </p:spTree>
    <p:extLst>
      <p:ext uri="{BB962C8B-B14F-4D97-AF65-F5344CB8AC3E}">
        <p14:creationId xmlns:p14="http://schemas.microsoft.com/office/powerpoint/2010/main" val="1993582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52921C-0E21-2B4B-0E24-F1475274CE1D}"/>
              </a:ext>
            </a:extLst>
          </p:cNvPr>
          <p:cNvSpPr/>
          <p:nvPr/>
        </p:nvSpPr>
        <p:spPr>
          <a:xfrm>
            <a:off x="882791" y="864134"/>
            <a:ext cx="7299819" cy="380873"/>
          </a:xfrm>
          <a:prstGeom prst="rect">
            <a:avLst/>
          </a:prstGeom>
        </p:spPr>
        <p:txBody>
          <a:bodyPr wrap="none">
            <a:spAutoFit/>
          </a:bodyPr>
          <a:lstStyle/>
          <a:p>
            <a:r>
              <a:rPr lang="en-CA" sz="1875" b="1" cap="all" spc="225" dirty="0">
                <a:solidFill>
                  <a:schemeClr val="tx2"/>
                </a:solidFill>
                <a:latin typeface="Arial"/>
                <a:ea typeface="MS PGothic" panose="020B0600070205080204" pitchFamily="34" charset="-128"/>
                <a:cs typeface="Arial"/>
              </a:rPr>
              <a:t>Sandy: surge driven Flooding – evaluation</a:t>
            </a:r>
            <a:endParaRPr lang="en-US" sz="1875" b="1" cap="all" spc="225" dirty="0">
              <a:solidFill>
                <a:schemeClr val="tx2"/>
              </a:solidFill>
              <a:latin typeface="Arial"/>
              <a:ea typeface="MS PGothic" panose="020B0600070205080204" pitchFamily="34" charset="-128"/>
              <a:cs typeface="Arial"/>
            </a:endParaRPr>
          </a:p>
        </p:txBody>
      </p:sp>
      <p:pic>
        <p:nvPicPr>
          <p:cNvPr id="10" name="Picture 9">
            <a:extLst>
              <a:ext uri="{FF2B5EF4-FFF2-40B4-BE49-F238E27FC236}">
                <a16:creationId xmlns:a16="http://schemas.microsoft.com/office/drawing/2014/main" id="{9286082F-FF43-9E2B-F569-AEB731C0099B}"/>
              </a:ext>
            </a:extLst>
          </p:cNvPr>
          <p:cNvPicPr>
            <a:picLocks noChangeAspect="1"/>
          </p:cNvPicPr>
          <p:nvPr/>
        </p:nvPicPr>
        <p:blipFill rotWithShape="1">
          <a:blip r:embed="rId3"/>
          <a:srcRect t="6814"/>
          <a:stretch/>
        </p:blipFill>
        <p:spPr>
          <a:xfrm>
            <a:off x="756856" y="1766334"/>
            <a:ext cx="7659669" cy="3962252"/>
          </a:xfrm>
          <a:prstGeom prst="rect">
            <a:avLst/>
          </a:prstGeom>
        </p:spPr>
      </p:pic>
      <p:sp>
        <p:nvSpPr>
          <p:cNvPr id="3" name="TextBox 2">
            <a:extLst>
              <a:ext uri="{FF2B5EF4-FFF2-40B4-BE49-F238E27FC236}">
                <a16:creationId xmlns:a16="http://schemas.microsoft.com/office/drawing/2014/main" id="{23551120-1AEA-7B7F-37F3-049324615C01}"/>
              </a:ext>
            </a:extLst>
          </p:cNvPr>
          <p:cNvSpPr txBox="1"/>
          <p:nvPr/>
        </p:nvSpPr>
        <p:spPr>
          <a:xfrm>
            <a:off x="740820" y="1423545"/>
            <a:ext cx="3680110" cy="311624"/>
          </a:xfrm>
          <a:prstGeom prst="rect">
            <a:avLst/>
          </a:prstGeom>
          <a:noFill/>
        </p:spPr>
        <p:txBody>
          <a:bodyPr wrap="none" rtlCol="0">
            <a:spAutoFit/>
          </a:bodyPr>
          <a:lstStyle/>
          <a:p>
            <a:r>
              <a:rPr lang="en-US" sz="1425" b="1" dirty="0">
                <a:latin typeface="Calisto MT" panose="02040603050505030304" pitchFamily="18" charset="77"/>
              </a:rPr>
              <a:t>FEMA surge driven flooding extent (Observed)</a:t>
            </a:r>
          </a:p>
        </p:txBody>
      </p:sp>
      <p:sp>
        <p:nvSpPr>
          <p:cNvPr id="5" name="TextBox 4">
            <a:extLst>
              <a:ext uri="{FF2B5EF4-FFF2-40B4-BE49-F238E27FC236}">
                <a16:creationId xmlns:a16="http://schemas.microsoft.com/office/drawing/2014/main" id="{B86E387F-17A3-D911-89DB-B56D361F7DF2}"/>
              </a:ext>
            </a:extLst>
          </p:cNvPr>
          <p:cNvSpPr txBox="1"/>
          <p:nvPr/>
        </p:nvSpPr>
        <p:spPr>
          <a:xfrm>
            <a:off x="5093509" y="1404551"/>
            <a:ext cx="2718949" cy="311624"/>
          </a:xfrm>
          <a:prstGeom prst="rect">
            <a:avLst/>
          </a:prstGeom>
          <a:noFill/>
        </p:spPr>
        <p:txBody>
          <a:bodyPr wrap="none" rtlCol="0">
            <a:spAutoFit/>
          </a:bodyPr>
          <a:lstStyle/>
          <a:p>
            <a:r>
              <a:rPr lang="en-US" sz="1425" b="1" dirty="0">
                <a:latin typeface="Calisto MT" panose="02040603050505030304" pitchFamily="18" charset="77"/>
              </a:rPr>
              <a:t>Surge driven flooding (Simulated)</a:t>
            </a:r>
          </a:p>
        </p:txBody>
      </p:sp>
    </p:spTree>
    <p:extLst>
      <p:ext uri="{BB962C8B-B14F-4D97-AF65-F5344CB8AC3E}">
        <p14:creationId xmlns:p14="http://schemas.microsoft.com/office/powerpoint/2010/main" val="917622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52921C-0E21-2B4B-0E24-F1475274CE1D}"/>
              </a:ext>
            </a:extLst>
          </p:cNvPr>
          <p:cNvSpPr/>
          <p:nvPr/>
        </p:nvSpPr>
        <p:spPr>
          <a:xfrm>
            <a:off x="644551" y="938977"/>
            <a:ext cx="7657674" cy="380873"/>
          </a:xfrm>
          <a:prstGeom prst="rect">
            <a:avLst/>
          </a:prstGeom>
        </p:spPr>
        <p:txBody>
          <a:bodyPr wrap="none">
            <a:spAutoFit/>
          </a:bodyPr>
          <a:lstStyle/>
          <a:p>
            <a:r>
              <a:rPr lang="en-CA" sz="1875" b="1" cap="all" spc="225" dirty="0">
                <a:solidFill>
                  <a:schemeClr val="tx2"/>
                </a:solidFill>
                <a:latin typeface="Arial"/>
                <a:ea typeface="MS PGothic" panose="020B0600070205080204" pitchFamily="34" charset="-128"/>
                <a:cs typeface="Arial"/>
              </a:rPr>
              <a:t>Sandy: rainfall driven Flooding – ERA5 #1299 </a:t>
            </a:r>
            <a:endParaRPr lang="en-US" sz="1875" b="1" cap="all" spc="225" dirty="0">
              <a:solidFill>
                <a:schemeClr val="tx2"/>
              </a:solidFill>
              <a:latin typeface="Arial"/>
              <a:ea typeface="MS PGothic" panose="020B0600070205080204" pitchFamily="34" charset="-128"/>
              <a:cs typeface="Arial"/>
            </a:endParaRPr>
          </a:p>
        </p:txBody>
      </p:sp>
      <p:pic>
        <p:nvPicPr>
          <p:cNvPr id="2" name="Picture 1">
            <a:extLst>
              <a:ext uri="{FF2B5EF4-FFF2-40B4-BE49-F238E27FC236}">
                <a16:creationId xmlns:a16="http://schemas.microsoft.com/office/drawing/2014/main" id="{A552599A-389B-1ABB-9D0D-212B9A931C1B}"/>
              </a:ext>
            </a:extLst>
          </p:cNvPr>
          <p:cNvPicPr>
            <a:picLocks noChangeAspect="1"/>
          </p:cNvPicPr>
          <p:nvPr/>
        </p:nvPicPr>
        <p:blipFill rotWithShape="1">
          <a:blip r:embed="rId3"/>
          <a:srcRect l="9358" t="6608"/>
          <a:stretch/>
        </p:blipFill>
        <p:spPr>
          <a:xfrm>
            <a:off x="421222" y="1613786"/>
            <a:ext cx="8135303" cy="4114800"/>
          </a:xfrm>
          <a:prstGeom prst="rect">
            <a:avLst/>
          </a:prstGeom>
        </p:spPr>
      </p:pic>
    </p:spTree>
    <p:extLst>
      <p:ext uri="{BB962C8B-B14F-4D97-AF65-F5344CB8AC3E}">
        <p14:creationId xmlns:p14="http://schemas.microsoft.com/office/powerpoint/2010/main" val="1074265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52921C-0E21-2B4B-0E24-F1475274CE1D}"/>
              </a:ext>
            </a:extLst>
          </p:cNvPr>
          <p:cNvSpPr/>
          <p:nvPr/>
        </p:nvSpPr>
        <p:spPr>
          <a:xfrm>
            <a:off x="1040336" y="895932"/>
            <a:ext cx="6724726" cy="380873"/>
          </a:xfrm>
          <a:prstGeom prst="rect">
            <a:avLst/>
          </a:prstGeom>
        </p:spPr>
        <p:txBody>
          <a:bodyPr wrap="none">
            <a:spAutoFit/>
          </a:bodyPr>
          <a:lstStyle/>
          <a:p>
            <a:r>
              <a:rPr lang="en-CA" sz="1875" b="1" cap="all" spc="225" dirty="0">
                <a:solidFill>
                  <a:schemeClr val="tx2"/>
                </a:solidFill>
                <a:latin typeface="Arial"/>
                <a:ea typeface="MS PGothic" panose="020B0600070205080204" pitchFamily="34" charset="-128"/>
                <a:cs typeface="Arial"/>
              </a:rPr>
              <a:t>Sandy: Compound Flooding – ERA5 #1299 </a:t>
            </a:r>
            <a:endParaRPr lang="en-US" sz="1875" b="1" cap="all" spc="225" dirty="0">
              <a:solidFill>
                <a:schemeClr val="tx2"/>
              </a:solidFill>
              <a:latin typeface="Arial"/>
              <a:ea typeface="MS PGothic" panose="020B0600070205080204" pitchFamily="34" charset="-128"/>
              <a:cs typeface="Arial"/>
            </a:endParaRPr>
          </a:p>
        </p:txBody>
      </p:sp>
      <p:pic>
        <p:nvPicPr>
          <p:cNvPr id="6" name="Picture 5">
            <a:extLst>
              <a:ext uri="{FF2B5EF4-FFF2-40B4-BE49-F238E27FC236}">
                <a16:creationId xmlns:a16="http://schemas.microsoft.com/office/drawing/2014/main" id="{786593E0-3A3E-BE96-C74A-42AD5F5A7548}"/>
              </a:ext>
            </a:extLst>
          </p:cNvPr>
          <p:cNvPicPr>
            <a:picLocks noChangeAspect="1"/>
          </p:cNvPicPr>
          <p:nvPr/>
        </p:nvPicPr>
        <p:blipFill rotWithShape="1">
          <a:blip r:embed="rId3"/>
          <a:srcRect l="3841"/>
          <a:stretch/>
        </p:blipFill>
        <p:spPr>
          <a:xfrm>
            <a:off x="1267691" y="1353357"/>
            <a:ext cx="6400800" cy="4647393"/>
          </a:xfrm>
          <a:prstGeom prst="rect">
            <a:avLst/>
          </a:prstGeom>
        </p:spPr>
      </p:pic>
    </p:spTree>
    <p:extLst>
      <p:ext uri="{BB962C8B-B14F-4D97-AF65-F5344CB8AC3E}">
        <p14:creationId xmlns:p14="http://schemas.microsoft.com/office/powerpoint/2010/main" val="2675352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52921C-0E21-2B4B-0E24-F1475274CE1D}"/>
              </a:ext>
            </a:extLst>
          </p:cNvPr>
          <p:cNvSpPr/>
          <p:nvPr/>
        </p:nvSpPr>
        <p:spPr>
          <a:xfrm>
            <a:off x="176642" y="1089085"/>
            <a:ext cx="8920840" cy="380873"/>
          </a:xfrm>
          <a:prstGeom prst="rect">
            <a:avLst/>
          </a:prstGeom>
        </p:spPr>
        <p:txBody>
          <a:bodyPr wrap="none">
            <a:spAutoFit/>
          </a:bodyPr>
          <a:lstStyle/>
          <a:p>
            <a:r>
              <a:rPr lang="en-CA" sz="1875" b="1" cap="all" spc="225" dirty="0">
                <a:solidFill>
                  <a:schemeClr val="tx2"/>
                </a:solidFill>
                <a:latin typeface="Arial"/>
                <a:ea typeface="MS PGothic" panose="020B0600070205080204" pitchFamily="34" charset="-128"/>
                <a:cs typeface="Arial"/>
              </a:rPr>
              <a:t>Impact of drivers on future compound flooding (TC)</a:t>
            </a:r>
            <a:endParaRPr lang="en-US" sz="1875" b="1" cap="all" spc="225" dirty="0">
              <a:solidFill>
                <a:schemeClr val="tx2"/>
              </a:solidFill>
              <a:latin typeface="Arial"/>
              <a:ea typeface="MS PGothic" panose="020B0600070205080204" pitchFamily="34" charset="-128"/>
              <a:cs typeface="Arial"/>
            </a:endParaRPr>
          </a:p>
        </p:txBody>
      </p:sp>
      <p:pic>
        <p:nvPicPr>
          <p:cNvPr id="5" name="Picture 4">
            <a:extLst>
              <a:ext uri="{FF2B5EF4-FFF2-40B4-BE49-F238E27FC236}">
                <a16:creationId xmlns:a16="http://schemas.microsoft.com/office/drawing/2014/main" id="{97027A9D-3514-D8FD-A135-894B8FDEC72B}"/>
              </a:ext>
            </a:extLst>
          </p:cNvPr>
          <p:cNvPicPr>
            <a:picLocks noChangeAspect="1"/>
          </p:cNvPicPr>
          <p:nvPr/>
        </p:nvPicPr>
        <p:blipFill>
          <a:blip r:embed="rId3"/>
          <a:stretch>
            <a:fillRect/>
          </a:stretch>
        </p:blipFill>
        <p:spPr>
          <a:xfrm>
            <a:off x="261029" y="1613786"/>
            <a:ext cx="8620881" cy="4114800"/>
          </a:xfrm>
          <a:prstGeom prst="rect">
            <a:avLst/>
          </a:prstGeom>
        </p:spPr>
      </p:pic>
    </p:spTree>
    <p:extLst>
      <p:ext uri="{BB962C8B-B14F-4D97-AF65-F5344CB8AC3E}">
        <p14:creationId xmlns:p14="http://schemas.microsoft.com/office/powerpoint/2010/main" val="2974359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08" y="422031"/>
            <a:ext cx="73386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a:ea typeface="+mn-ea"/>
                <a:cs typeface="+mn-cs"/>
              </a:rPr>
              <a:t>Same, but with top 20 historical tracks</a:t>
            </a:r>
          </a:p>
        </p:txBody>
      </p:sp>
      <p:pic>
        <p:nvPicPr>
          <p:cNvPr id="2" name="Picture 1"/>
          <p:cNvPicPr>
            <a:picLocks noChangeAspect="1"/>
          </p:cNvPicPr>
          <p:nvPr/>
        </p:nvPicPr>
        <p:blipFill rotWithShape="1">
          <a:blip r:embed="rId2"/>
          <a:srcRect l="7584" t="10869" r="7024" b="12132"/>
          <a:stretch/>
        </p:blipFill>
        <p:spPr>
          <a:xfrm>
            <a:off x="835710" y="1375090"/>
            <a:ext cx="7691599" cy="5193234"/>
          </a:xfrm>
          <a:prstGeom prst="rect">
            <a:avLst/>
          </a:prstGeom>
        </p:spPr>
      </p:pic>
    </p:spTree>
    <p:extLst>
      <p:ext uri="{BB962C8B-B14F-4D97-AF65-F5344CB8AC3E}">
        <p14:creationId xmlns:p14="http://schemas.microsoft.com/office/powerpoint/2010/main" val="1958461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747" y="215660"/>
            <a:ext cx="7665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Atlantic Annual Cycle</a:t>
            </a:r>
          </a:p>
        </p:txBody>
      </p:sp>
      <p:pic>
        <p:nvPicPr>
          <p:cNvPr id="4" name="Picture 3"/>
          <p:cNvPicPr>
            <a:picLocks noChangeAspect="1"/>
          </p:cNvPicPr>
          <p:nvPr/>
        </p:nvPicPr>
        <p:blipFill>
          <a:blip r:embed="rId2"/>
          <a:stretch>
            <a:fillRect/>
          </a:stretch>
        </p:blipFill>
        <p:spPr>
          <a:xfrm>
            <a:off x="760838" y="1010866"/>
            <a:ext cx="7840308" cy="5452756"/>
          </a:xfrm>
          <a:prstGeom prst="rect">
            <a:avLst/>
          </a:prstGeom>
        </p:spPr>
      </p:pic>
      <p:sp>
        <p:nvSpPr>
          <p:cNvPr id="5" name="TextBox 4"/>
          <p:cNvSpPr txBox="1"/>
          <p:nvPr/>
        </p:nvSpPr>
        <p:spPr>
          <a:xfrm>
            <a:off x="678747" y="6100653"/>
            <a:ext cx="112213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5402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title"/>
          </p:nvPr>
        </p:nvSpPr>
        <p:spPr>
          <a:xfrm>
            <a:off x="457200" y="152400"/>
            <a:ext cx="8229600" cy="944562"/>
          </a:xfrm>
        </p:spPr>
        <p:txBody>
          <a:bodyPr>
            <a:noAutofit/>
          </a:bodyPr>
          <a:lstStyle/>
          <a:p>
            <a:pPr>
              <a:defRPr/>
            </a:pPr>
            <a:r>
              <a:rPr lang="en-US" sz="2600" dirty="0">
                <a:solidFill>
                  <a:srgbClr val="0033CC"/>
                </a:solidFill>
                <a:effectLst>
                  <a:outerShdw blurRad="38100" dist="38100" dir="2700000" algn="tl">
                    <a:srgbClr val="C0C0C0"/>
                  </a:outerShdw>
                </a:effectLst>
                <a:latin typeface="Arial" pitchFamily="34" charset="0"/>
                <a:cs typeface="Arial" pitchFamily="34" charset="0"/>
              </a:rPr>
              <a:t>Cumulative Distribution of Storm Lifetime Peak Wind Speed, with Sample of 1755</a:t>
            </a:r>
            <a:r>
              <a:rPr lang="en-US" sz="2600" dirty="0">
                <a:solidFill>
                  <a:srgbClr val="0033CC"/>
                </a:solidFill>
                <a:latin typeface="Arial" pitchFamily="34" charset="0"/>
                <a:cs typeface="Arial" pitchFamily="34" charset="0"/>
              </a:rPr>
              <a:t> </a:t>
            </a:r>
            <a:r>
              <a:rPr lang="en-US" sz="2600" dirty="0">
                <a:solidFill>
                  <a:srgbClr val="0033CC"/>
                </a:solidFill>
                <a:effectLst>
                  <a:outerShdw blurRad="38100" dist="38100" dir="2700000" algn="tl">
                    <a:srgbClr val="C0C0C0"/>
                  </a:outerShdw>
                </a:effectLst>
                <a:latin typeface="Arial" pitchFamily="34" charset="0"/>
                <a:cs typeface="Arial" pitchFamily="34" charset="0"/>
              </a:rPr>
              <a:t>Synthetic Tracks</a:t>
            </a:r>
          </a:p>
        </p:txBody>
      </p:sp>
      <p:pic>
        <p:nvPicPr>
          <p:cNvPr id="43011" name="Picture 3" descr="C:\Users\Kerry Emaanuel\Riskproject\atlanticrand4histot.png"/>
          <p:cNvPicPr>
            <a:picLocks noChangeAspect="1" noChangeArrowheads="1"/>
          </p:cNvPicPr>
          <p:nvPr/>
        </p:nvPicPr>
        <p:blipFill>
          <a:blip r:embed="rId3" cstate="print"/>
          <a:srcRect/>
          <a:stretch>
            <a:fillRect/>
          </a:stretch>
        </p:blipFill>
        <p:spPr bwMode="auto">
          <a:xfrm>
            <a:off x="685800" y="838200"/>
            <a:ext cx="7571871" cy="5676651"/>
          </a:xfrm>
          <a:prstGeom prst="rect">
            <a:avLst/>
          </a:prstGeom>
          <a:noFill/>
        </p:spPr>
      </p:pic>
      <p:sp>
        <p:nvSpPr>
          <p:cNvPr id="9" name="Text Box 12"/>
          <p:cNvSpPr txBox="1">
            <a:spLocks noChangeArrowheads="1"/>
          </p:cNvSpPr>
          <p:nvPr/>
        </p:nvSpPr>
        <p:spPr bwMode="auto">
          <a:xfrm>
            <a:off x="5995951" y="6216650"/>
            <a:ext cx="2919449" cy="36933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charset="0"/>
              </a:rPr>
              <a:t>90% confidence bounds</a:t>
            </a:r>
          </a:p>
        </p:txBody>
      </p:sp>
      <p:sp>
        <p:nvSpPr>
          <p:cNvPr id="5" name="TextBox 4"/>
          <p:cNvSpPr txBox="1"/>
          <p:nvPr/>
        </p:nvSpPr>
        <p:spPr>
          <a:xfrm>
            <a:off x="4332514" y="2888343"/>
            <a:ext cx="22206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a:ea typeface="+mn-ea"/>
                <a:cs typeface="+mn-cs"/>
              </a:rPr>
              <a:t>Blue bars: </a:t>
            </a:r>
            <a:r>
              <a:rPr kumimoji="0" lang="en-US" sz="1800" b="0" i="0" u="none" strike="noStrike" kern="1200" cap="none" spc="0" normalizeH="0" baseline="0" noProof="0" dirty="0">
                <a:ln>
                  <a:noFill/>
                </a:ln>
                <a:solidFill>
                  <a:prstClr val="black"/>
                </a:solidFill>
                <a:effectLst/>
                <a:uLnTx/>
                <a:uFillTx/>
                <a:latin typeface="Arial"/>
                <a:ea typeface="+mn-ea"/>
                <a:cs typeface="+mn-cs"/>
              </a:rPr>
              <a:t>Actual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Red bars</a:t>
            </a:r>
            <a:r>
              <a:rPr kumimoji="0" lang="en-US" sz="1800" b="0" i="0" u="none" strike="noStrike" kern="1200" cap="none" spc="0" normalizeH="0" baseline="0" noProof="0" dirty="0">
                <a:ln>
                  <a:noFill/>
                </a:ln>
                <a:solidFill>
                  <a:prstClr val="black"/>
                </a:solidFill>
                <a:effectLst/>
                <a:uLnTx/>
                <a:uFillTx/>
                <a:latin typeface="Arial"/>
                <a:ea typeface="+mn-ea"/>
                <a:cs typeface="+mn-cs"/>
              </a:rPr>
              <a:t>: Predicted</a:t>
            </a:r>
          </a:p>
        </p:txBody>
      </p:sp>
    </p:spTree>
    <p:extLst>
      <p:ext uri="{BB962C8B-B14F-4D97-AF65-F5344CB8AC3E}">
        <p14:creationId xmlns:p14="http://schemas.microsoft.com/office/powerpoint/2010/main" val="1595900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7ACE74-6C5E-46EB-A07D-C63A5BC933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449" b="6482"/>
          <a:stretch/>
        </p:blipFill>
        <p:spPr>
          <a:xfrm>
            <a:off x="264637" y="1200150"/>
            <a:ext cx="8767126" cy="5574352"/>
          </a:xfrm>
          <a:prstGeom prst="rect">
            <a:avLst/>
          </a:prstGeom>
        </p:spPr>
      </p:pic>
      <p:sp>
        <p:nvSpPr>
          <p:cNvPr id="2" name="TextBox 1">
            <a:extLst>
              <a:ext uri="{FF2B5EF4-FFF2-40B4-BE49-F238E27FC236}">
                <a16:creationId xmlns:a16="http://schemas.microsoft.com/office/drawing/2014/main" id="{D8E9B8CF-8C58-C0BC-25E9-1BFA771EE245}"/>
              </a:ext>
            </a:extLst>
          </p:cNvPr>
          <p:cNvSpPr txBox="1"/>
          <p:nvPr/>
        </p:nvSpPr>
        <p:spPr>
          <a:xfrm>
            <a:off x="342900" y="83498"/>
            <a:ext cx="832485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a:ea typeface="+mn-ea"/>
                <a:cs typeface="+mn-cs"/>
              </a:rPr>
              <a:t>100-year hurricane peak wind based on downscaling 8 CMIP6 climate models, 1984-2014</a:t>
            </a:r>
          </a:p>
        </p:txBody>
      </p:sp>
    </p:spTree>
    <p:extLst>
      <p:ext uri="{BB962C8B-B14F-4D97-AF65-F5344CB8AC3E}">
        <p14:creationId xmlns:p14="http://schemas.microsoft.com/office/powerpoint/2010/main" val="3487487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0C187-3FD1-4134-B69E-1DD2F951D4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56" b="5101"/>
          <a:stretch/>
        </p:blipFill>
        <p:spPr>
          <a:xfrm>
            <a:off x="267843" y="1143001"/>
            <a:ext cx="8741664" cy="5631502"/>
          </a:xfrm>
          <a:prstGeom prst="rect">
            <a:avLst/>
          </a:prstGeom>
        </p:spPr>
      </p:pic>
      <p:sp>
        <p:nvSpPr>
          <p:cNvPr id="4" name="TextBox 3">
            <a:extLst>
              <a:ext uri="{FF2B5EF4-FFF2-40B4-BE49-F238E27FC236}">
                <a16:creationId xmlns:a16="http://schemas.microsoft.com/office/drawing/2014/main" id="{6504F6DE-9C54-166C-F91C-318DCE06D696}"/>
              </a:ext>
            </a:extLst>
          </p:cNvPr>
          <p:cNvSpPr txBox="1"/>
          <p:nvPr/>
        </p:nvSpPr>
        <p:spPr>
          <a:xfrm>
            <a:off x="342900" y="83498"/>
            <a:ext cx="832485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a:ea typeface="+mn-ea"/>
                <a:cs typeface="+mn-cs"/>
              </a:rPr>
              <a:t>100-year hurricane peak wind based on downscaling 8 CMIP6 climate models, 2070-2100</a:t>
            </a:r>
          </a:p>
        </p:txBody>
      </p:sp>
    </p:spTree>
    <p:extLst>
      <p:ext uri="{BB962C8B-B14F-4D97-AF65-F5344CB8AC3E}">
        <p14:creationId xmlns:p14="http://schemas.microsoft.com/office/powerpoint/2010/main" val="263975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 t="7144" r="5" b="8704"/>
          <a:stretch/>
        </p:blipFill>
        <p:spPr>
          <a:xfrm>
            <a:off x="56307" y="1126177"/>
            <a:ext cx="9031386" cy="5648325"/>
          </a:xfrm>
          <a:prstGeom prst="rect">
            <a:avLst/>
          </a:prstGeom>
        </p:spPr>
      </p:pic>
      <p:sp>
        <p:nvSpPr>
          <p:cNvPr id="3" name="TextBox 2">
            <a:extLst>
              <a:ext uri="{FF2B5EF4-FFF2-40B4-BE49-F238E27FC236}">
                <a16:creationId xmlns:a16="http://schemas.microsoft.com/office/drawing/2014/main" id="{03FB3EA8-9494-3F7B-0DFB-F12A52A4D6A3}"/>
              </a:ext>
            </a:extLst>
          </p:cNvPr>
          <p:cNvSpPr txBox="1"/>
          <p:nvPr/>
        </p:nvSpPr>
        <p:spPr>
          <a:xfrm>
            <a:off x="342900" y="83498"/>
            <a:ext cx="832485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100-year hurricane storm total rain based on downscaling 8 climate models, 1984-2014</a:t>
            </a:r>
          </a:p>
        </p:txBody>
      </p:sp>
    </p:spTree>
    <p:extLst>
      <p:ext uri="{BB962C8B-B14F-4D97-AF65-F5344CB8AC3E}">
        <p14:creationId xmlns:p14="http://schemas.microsoft.com/office/powerpoint/2010/main" val="886932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5316" b="9216"/>
          <a:stretch/>
        </p:blipFill>
        <p:spPr>
          <a:xfrm>
            <a:off x="-20430" y="1057274"/>
            <a:ext cx="9164430" cy="5562601"/>
          </a:xfrm>
          <a:prstGeom prst="rect">
            <a:avLst/>
          </a:prstGeom>
        </p:spPr>
      </p:pic>
      <p:sp>
        <p:nvSpPr>
          <p:cNvPr id="3" name="TextBox 2">
            <a:extLst>
              <a:ext uri="{FF2B5EF4-FFF2-40B4-BE49-F238E27FC236}">
                <a16:creationId xmlns:a16="http://schemas.microsoft.com/office/drawing/2014/main" id="{8B9773C1-95F8-C1AF-F860-3CA60008A01A}"/>
              </a:ext>
            </a:extLst>
          </p:cNvPr>
          <p:cNvSpPr txBox="1"/>
          <p:nvPr/>
        </p:nvSpPr>
        <p:spPr>
          <a:xfrm>
            <a:off x="342900" y="83498"/>
            <a:ext cx="832485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100-year hurricane storm total rain based on downscaling 8 climate models, 2070-2100</a:t>
            </a:r>
          </a:p>
        </p:txBody>
      </p:sp>
    </p:spTree>
    <p:extLst>
      <p:ext uri="{BB962C8B-B14F-4D97-AF65-F5344CB8AC3E}">
        <p14:creationId xmlns:p14="http://schemas.microsoft.com/office/powerpoint/2010/main" val="31710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9392A0-C018-AE2F-8597-C24F786C0312}"/>
              </a:ext>
            </a:extLst>
          </p:cNvPr>
          <p:cNvPicPr>
            <a:picLocks noChangeAspect="1"/>
          </p:cNvPicPr>
          <p:nvPr/>
        </p:nvPicPr>
        <p:blipFill>
          <a:blip r:embed="rId2"/>
          <a:stretch>
            <a:fillRect/>
          </a:stretch>
        </p:blipFill>
        <p:spPr>
          <a:xfrm>
            <a:off x="466406" y="1264158"/>
            <a:ext cx="7956758" cy="5593842"/>
          </a:xfrm>
          <a:prstGeom prst="rect">
            <a:avLst/>
          </a:prstGeom>
        </p:spPr>
      </p:pic>
      <p:sp>
        <p:nvSpPr>
          <p:cNvPr id="4" name="TextBox 3">
            <a:extLst>
              <a:ext uri="{FF2B5EF4-FFF2-40B4-BE49-F238E27FC236}">
                <a16:creationId xmlns:a16="http://schemas.microsoft.com/office/drawing/2014/main" id="{197DD288-053D-322C-F902-8E0DA5BB07D8}"/>
              </a:ext>
            </a:extLst>
          </p:cNvPr>
          <p:cNvSpPr txBox="1"/>
          <p:nvPr/>
        </p:nvSpPr>
        <p:spPr>
          <a:xfrm>
            <a:off x="466406" y="245477"/>
            <a:ext cx="81252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nature of financial risks from weather hazards: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Hurricanes as an example</a:t>
            </a:r>
          </a:p>
        </p:txBody>
      </p:sp>
      <p:sp>
        <p:nvSpPr>
          <p:cNvPr id="5" name="TextBox 4">
            <a:extLst>
              <a:ext uri="{FF2B5EF4-FFF2-40B4-BE49-F238E27FC236}">
                <a16:creationId xmlns:a16="http://schemas.microsoft.com/office/drawing/2014/main" id="{D8A5C7AF-EC53-B39F-AF26-B073BCF854FE}"/>
              </a:ext>
            </a:extLst>
          </p:cNvPr>
          <p:cNvSpPr txBox="1"/>
          <p:nvPr/>
        </p:nvSpPr>
        <p:spPr>
          <a:xfrm>
            <a:off x="782456" y="1144026"/>
            <a:ext cx="75790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Total insured values (TIVs) of particular insurance firm aggregated over zip codes</a:t>
            </a:r>
          </a:p>
        </p:txBody>
      </p:sp>
      <p:sp>
        <p:nvSpPr>
          <p:cNvPr id="6" name="TextBox 5">
            <a:extLst>
              <a:ext uri="{FF2B5EF4-FFF2-40B4-BE49-F238E27FC236}">
                <a16:creationId xmlns:a16="http://schemas.microsoft.com/office/drawing/2014/main" id="{E2E0EB4C-0656-40D1-B318-19914E1DD2F6}"/>
              </a:ext>
            </a:extLst>
          </p:cNvPr>
          <p:cNvSpPr txBox="1"/>
          <p:nvPr/>
        </p:nvSpPr>
        <p:spPr>
          <a:xfrm>
            <a:off x="6844127" y="6319219"/>
            <a:ext cx="19116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12,968 zip codes</a:t>
            </a:r>
          </a:p>
        </p:txBody>
      </p:sp>
      <p:sp>
        <p:nvSpPr>
          <p:cNvPr id="7" name="TextBox 6">
            <a:extLst>
              <a:ext uri="{FF2B5EF4-FFF2-40B4-BE49-F238E27FC236}">
                <a16:creationId xmlns:a16="http://schemas.microsoft.com/office/drawing/2014/main" id="{3D48B105-43F4-4998-B29C-6F325661E8F6}"/>
              </a:ext>
            </a:extLst>
          </p:cNvPr>
          <p:cNvSpPr txBox="1"/>
          <p:nvPr/>
        </p:nvSpPr>
        <p:spPr>
          <a:xfrm>
            <a:off x="466406" y="6327157"/>
            <a:ext cx="24854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Net TIV:  $ 2 trillion</a:t>
            </a:r>
          </a:p>
        </p:txBody>
      </p:sp>
    </p:spTree>
    <p:extLst>
      <p:ext uri="{BB962C8B-B14F-4D97-AF65-F5344CB8AC3E}">
        <p14:creationId xmlns:p14="http://schemas.microsoft.com/office/powerpoint/2010/main" val="895484972"/>
      </p:ext>
    </p:extLst>
  </p:cSld>
  <p:clrMapOvr>
    <a:masterClrMapping/>
  </p:clrMapOvr>
</p:sld>
</file>

<file path=ppt/theme/theme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5.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75</TotalTime>
  <Words>533</Words>
  <Application>Microsoft Office PowerPoint</Application>
  <PresentationFormat>On-screen Show (4:3)</PresentationFormat>
  <Paragraphs>46</Paragraphs>
  <Slides>17</Slides>
  <Notes>6</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17</vt:i4>
      </vt:variant>
    </vt:vector>
  </HeadingPairs>
  <TitlesOfParts>
    <vt:vector size="26" baseType="lpstr">
      <vt:lpstr>Arial</vt:lpstr>
      <vt:lpstr>Calibri</vt:lpstr>
      <vt:lpstr>Calibri Light</vt:lpstr>
      <vt:lpstr>Calisto MT</vt:lpstr>
      <vt:lpstr>12_Office Theme</vt:lpstr>
      <vt:lpstr>2_Office Theme</vt:lpstr>
      <vt:lpstr>1_Ariel</vt:lpstr>
      <vt:lpstr>9_Office Theme</vt:lpstr>
      <vt:lpstr>Ariel</vt:lpstr>
      <vt:lpstr>PowerPoint Presentation</vt:lpstr>
      <vt:lpstr>PowerPoint Presentation</vt:lpstr>
      <vt:lpstr>PowerPoint Presentation</vt:lpstr>
      <vt:lpstr>Cumulative Distribution of Storm Lifetime Peak Wind Speed, with Sample of 1755 Synthetic Tracks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 100 of 11,700 tropical cyclones affecting New York City</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Kerry Emanuel</cp:lastModifiedBy>
  <cp:revision>5</cp:revision>
  <dcterms:created xsi:type="dcterms:W3CDTF">2023-07-31T14:18:37Z</dcterms:created>
  <dcterms:modified xsi:type="dcterms:W3CDTF">2023-07-31T15:34:21Z</dcterms:modified>
</cp:coreProperties>
</file>