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736" r:id="rId5"/>
    <p:sldMasterId id="2147483749" r:id="rId6"/>
    <p:sldMasterId id="2147483762" r:id="rId7"/>
    <p:sldMasterId id="2147483774" r:id="rId8"/>
  </p:sldMasterIdLst>
  <p:notesMasterIdLst>
    <p:notesMasterId r:id="rId67"/>
  </p:notesMasterIdLst>
  <p:sldIdLst>
    <p:sldId id="256" r:id="rId9"/>
    <p:sldId id="315" r:id="rId10"/>
    <p:sldId id="316" r:id="rId11"/>
    <p:sldId id="257" r:id="rId12"/>
    <p:sldId id="258" r:id="rId13"/>
    <p:sldId id="259" r:id="rId14"/>
    <p:sldId id="260" r:id="rId15"/>
    <p:sldId id="261" r:id="rId16"/>
    <p:sldId id="262" r:id="rId17"/>
    <p:sldId id="300" r:id="rId18"/>
    <p:sldId id="263" r:id="rId19"/>
    <p:sldId id="307" r:id="rId20"/>
    <p:sldId id="264" r:id="rId21"/>
    <p:sldId id="265" r:id="rId22"/>
    <p:sldId id="266" r:id="rId23"/>
    <p:sldId id="267" r:id="rId24"/>
    <p:sldId id="269" r:id="rId25"/>
    <p:sldId id="311" r:id="rId26"/>
    <p:sldId id="312" r:id="rId27"/>
    <p:sldId id="328" r:id="rId28"/>
    <p:sldId id="292" r:id="rId29"/>
    <p:sldId id="302" r:id="rId30"/>
    <p:sldId id="297" r:id="rId31"/>
    <p:sldId id="268" r:id="rId32"/>
    <p:sldId id="272" r:id="rId33"/>
    <p:sldId id="314" r:id="rId34"/>
    <p:sldId id="271" r:id="rId35"/>
    <p:sldId id="273" r:id="rId36"/>
    <p:sldId id="317" r:id="rId37"/>
    <p:sldId id="318" r:id="rId38"/>
    <p:sldId id="319" r:id="rId39"/>
    <p:sldId id="320" r:id="rId40"/>
    <p:sldId id="321" r:id="rId41"/>
    <p:sldId id="322" r:id="rId42"/>
    <p:sldId id="326" r:id="rId43"/>
    <p:sldId id="276" r:id="rId44"/>
    <p:sldId id="277" r:id="rId45"/>
    <p:sldId id="278" r:id="rId46"/>
    <p:sldId id="279" r:id="rId47"/>
    <p:sldId id="293" r:id="rId48"/>
    <p:sldId id="290" r:id="rId49"/>
    <p:sldId id="295" r:id="rId50"/>
    <p:sldId id="329" r:id="rId51"/>
    <p:sldId id="289" r:id="rId52"/>
    <p:sldId id="330" r:id="rId53"/>
    <p:sldId id="331" r:id="rId54"/>
    <p:sldId id="332" r:id="rId55"/>
    <p:sldId id="333" r:id="rId56"/>
    <p:sldId id="335" r:id="rId57"/>
    <p:sldId id="336" r:id="rId58"/>
    <p:sldId id="337" r:id="rId59"/>
    <p:sldId id="338" r:id="rId60"/>
    <p:sldId id="299" r:id="rId61"/>
    <p:sldId id="303" r:id="rId62"/>
    <p:sldId id="291" r:id="rId63"/>
    <p:sldId id="325" r:id="rId64"/>
    <p:sldId id="323" r:id="rId65"/>
    <p:sldId id="324"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06" autoAdjust="0"/>
    <p:restoredTop sz="83676" autoAdjust="0"/>
  </p:normalViewPr>
  <p:slideViewPr>
    <p:cSldViewPr snapToGrid="0">
      <p:cViewPr varScale="1">
        <p:scale>
          <a:sx n="87" d="100"/>
          <a:sy n="87" d="100"/>
        </p:scale>
        <p:origin x="880" y="68"/>
      </p:cViewPr>
      <p:guideLst/>
    </p:cSldViewPr>
  </p:slideViewPr>
  <p:notesTextViewPr>
    <p:cViewPr>
      <p:scale>
        <a:sx n="1" d="1"/>
        <a:sy n="1" d="1"/>
      </p:scale>
      <p:origin x="0" y="0"/>
    </p:cViewPr>
  </p:notesTextViewPr>
  <p:notesViewPr>
    <p:cSldViewPr snapToGrid="0">
      <p:cViewPr varScale="1">
        <p:scale>
          <a:sx n="68" d="100"/>
          <a:sy n="68" d="100"/>
        </p:scale>
        <p:origin x="3101"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68E82C-5F10-4197-B424-2243E443840F}" type="datetimeFigureOut">
              <a:rPr lang="en-US" smtClean="0"/>
              <a:t>11/12/2022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04068C-0F76-4BB1-B719-428646F3C728}" type="slidenum">
              <a:rPr lang="en-US" smtClean="0"/>
              <a:t>‹#›</a:t>
            </a:fld>
            <a:endParaRPr lang="en-US"/>
          </a:p>
        </p:txBody>
      </p:sp>
    </p:spTree>
    <p:extLst>
      <p:ext uri="{BB962C8B-B14F-4D97-AF65-F5344CB8AC3E}">
        <p14:creationId xmlns:p14="http://schemas.microsoft.com/office/powerpoint/2010/main" val="152402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p:spPr>
        <p:txBody>
          <a:bodyPr/>
          <a:lstStyle/>
          <a:p>
            <a:fld id="{F1707BD4-6659-4D60-BD6D-61900F01B5F2}" type="slidenum">
              <a:rPr lang="en-US" smtClean="0">
                <a:solidFill>
                  <a:srgbClr val="000000"/>
                </a:solidFill>
              </a:rPr>
              <a:pPr/>
              <a:t>15</a:t>
            </a:fld>
            <a:endParaRPr lang="en-US">
              <a:solidFill>
                <a:srgbClr val="000000"/>
              </a:solidFill>
            </a:endParaRPr>
          </a:p>
        </p:txBody>
      </p:sp>
      <p:sp>
        <p:nvSpPr>
          <p:cNvPr id="271363" name="Rectangle 2"/>
          <p:cNvSpPr>
            <a:spLocks noGrp="1" noRot="1" noChangeAspect="1" noChangeArrowheads="1" noTextEdit="1"/>
          </p:cNvSpPr>
          <p:nvPr>
            <p:ph type="sldImg"/>
          </p:nvPr>
        </p:nvSpPr>
        <p:spPr>
          <a:xfrm>
            <a:off x="1258888" y="720725"/>
            <a:ext cx="4800600" cy="3600450"/>
          </a:xfrm>
          <a:ln/>
        </p:spPr>
      </p:sp>
      <p:sp>
        <p:nvSpPr>
          <p:cNvPr id="2713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25592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42C77606-C567-4832-9715-BA90366CC4DE}" type="slidenum">
              <a:rPr lang="en-US" smtClean="0">
                <a:solidFill>
                  <a:srgbClr val="000000"/>
                </a:solidFill>
              </a:rPr>
              <a:pPr/>
              <a:t>21</a:t>
            </a:fld>
            <a:endParaRPr lang="en-US">
              <a:solidFill>
                <a:srgbClr val="000000"/>
              </a:solidFill>
            </a:endParaRPr>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12289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p:spPr>
        <p:txBody>
          <a:bodyPr/>
          <a:lstStyle/>
          <a:p>
            <a:fld id="{374623F4-ED9D-4AC9-AE2B-A0DDAD27D92D}" type="slidenum">
              <a:rPr lang="en-US" smtClean="0">
                <a:solidFill>
                  <a:srgbClr val="000000"/>
                </a:solidFill>
              </a:rPr>
              <a:pPr/>
              <a:t>23</a:t>
            </a:fld>
            <a:endParaRPr lang="en-US">
              <a:solidFill>
                <a:srgbClr val="000000"/>
              </a:solidFill>
            </a:endParaRPr>
          </a:p>
        </p:txBody>
      </p:sp>
      <p:sp>
        <p:nvSpPr>
          <p:cNvPr id="311299" name="Rectangle 2"/>
          <p:cNvSpPr>
            <a:spLocks noGrp="1" noRot="1" noChangeAspect="1" noChangeArrowheads="1" noTextEdit="1"/>
          </p:cNvSpPr>
          <p:nvPr>
            <p:ph type="sldImg"/>
          </p:nvPr>
        </p:nvSpPr>
        <p:spPr>
          <a:xfrm>
            <a:off x="1258888" y="720725"/>
            <a:ext cx="4800600" cy="3600450"/>
          </a:xfrm>
          <a:ln/>
        </p:spPr>
      </p:sp>
      <p:sp>
        <p:nvSpPr>
          <p:cNvPr id="3113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60147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4BA963B2-A6AA-4065-9DCF-F1EB71E8DA46}" type="slidenum">
              <a:rPr lang="en-US" smtClean="0">
                <a:solidFill>
                  <a:srgbClr val="000000"/>
                </a:solidFill>
              </a:rPr>
              <a:pPr/>
              <a:t>24</a:t>
            </a:fld>
            <a:endParaRPr lang="en-US">
              <a:solidFill>
                <a:srgbClr val="000000"/>
              </a:solidFill>
            </a:endParaRPr>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801282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8DAAF5A9-1F13-410A-8069-697A06B84146}" type="slidenum">
              <a:rPr lang="en-US" smtClean="0">
                <a:solidFill>
                  <a:srgbClr val="000000"/>
                </a:solidFill>
              </a:rPr>
              <a:pPr/>
              <a:t>25</a:t>
            </a:fld>
            <a:endParaRPr lang="en-US">
              <a:solidFill>
                <a:srgbClr val="000000"/>
              </a:solidFill>
            </a:endParaRPr>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191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maps of global soil moisture were created using data from the radiometer instrument on NASA's Soil Moisture Active Passive (SMAP) observatory. Each image is a composite of three days of SMAP radiometer data, centered on April 15, 18 and 22, 2015. The images show the volumetric water content in the top 2 inches (5 centimeters) of soil. Wetter areas are blue and drier areas are yellow. White areas indicate snow, ice or frozen ground.</a:t>
            </a:r>
          </a:p>
        </p:txBody>
      </p:sp>
      <p:sp>
        <p:nvSpPr>
          <p:cNvPr id="4" name="Slide Number Placeholder 3"/>
          <p:cNvSpPr>
            <a:spLocks noGrp="1"/>
          </p:cNvSpPr>
          <p:nvPr>
            <p:ph type="sldNum" sz="quarter" idx="10"/>
          </p:nvPr>
        </p:nvSpPr>
        <p:spPr/>
        <p:txBody>
          <a:bodyPr/>
          <a:lstStyle/>
          <a:p>
            <a:fld id="{B704068C-0F76-4BB1-B719-428646F3C728}"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892052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4BA963B2-A6AA-4065-9DCF-F1EB71E8DA46}" type="slidenum">
              <a:rPr lang="en-US" smtClean="0">
                <a:solidFill>
                  <a:srgbClr val="000000"/>
                </a:solidFill>
              </a:rPr>
              <a:pPr/>
              <a:t>54</a:t>
            </a:fld>
            <a:endParaRPr lang="en-US">
              <a:solidFill>
                <a:srgbClr val="000000"/>
              </a:solidFill>
            </a:endParaRPr>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70998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now we can think about this problem in terms of the dry and moist static energies in the different parts of the column.  Initially, before the BL forms, the entire column is just a solid block with constant dry static energy (dry adiabatic), and since there’s no moisture anywhere, its moist static energy is just equal to its dry static energy.  That all remains true in the free troposphere even after the BL forms.  However, in the BL, we make that requirement that moist static energy be conserved upon contact with the moist surface.  That means that the dry static energy must decrease when this happens, so D&lt;D0 in the BL, and we have a deficit of DSE between the BL and the FT.  On the other hand, we start off with M in the BL equal to D0, and it’s going to increase as heat and moisture get fluxed in.  Therefore, we have a *surplus* of MSE in the BL </a:t>
            </a:r>
            <a:r>
              <a:rPr lang="en-US" baseline="0" dirty="0" err="1"/>
              <a:t>wrt</a:t>
            </a:r>
            <a:r>
              <a:rPr lang="en-US" baseline="0" dirty="0"/>
              <a:t> the FT.  Since CAPE can be expressed as the vertical integral of the MSE difference between a lifted parcel and its environment, we can interpret the MSE surplus as an indicator of CAPE, and likewise, the DSE deficit is an indicator of CIN (convective inhibition).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171E71-51BE-4438-BFDF-D72B0AEBA0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0264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now we can think about this problem in terms of the dry and moist static energies in the different parts of the column.  Initially, before the BL forms, the entire column is just a solid block with constant dry static energy (dry adiabatic), and since there’s no moisture anywhere, its moist static energy is just equal to its dry static energy.  That all remains true in the free troposphere even after the BL forms.  However, in the BL, we make that requirement that moist static energy be conserved upon contact with the moist surface.  That means that the dry static energy must decrease when this happens, so D&lt;D0 in the BL, and we have a deficit of DSE between the BL and the FT.  On the other hand, we start off with M in the BL equal to D0, and it’s going to increase as heat and moisture get fluxed in.  Therefore, we have a *surplus* of MSE in the BL </a:t>
            </a:r>
            <a:r>
              <a:rPr lang="en-US" baseline="0" dirty="0" err="1"/>
              <a:t>wrt</a:t>
            </a:r>
            <a:r>
              <a:rPr lang="en-US" baseline="0" dirty="0"/>
              <a:t> the FT.  Since CAPE can be expressed as the vertical integral of the MSE difference between a lifted parcel and its environment, we can interpret the MSE surplus as an indicator of CAPE, and likewise, the DSE deficit is an indicator of CIN (convective inhibition).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171E71-51BE-4438-BFDF-D72B0AEBA0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5429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2964420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DAE6FB-3507-458B-9CFF-D59A9CAEE579}" type="datetimeFigureOut">
              <a:rPr lang="en-US" smtClean="0"/>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28771607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Topic 2">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828800" cy="304800"/>
          </a:xfrm>
          <a:prstGeom prst="rect">
            <a:avLst/>
          </a:prstGeom>
          <a:solidFill>
            <a:srgbClr val="DDE3E4"/>
          </a:solidFill>
          <a:ln w="9525">
            <a:solidFill>
              <a:srgbClr val="E9F5F4"/>
            </a:solidFill>
            <a:miter lim="800000"/>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Helvetica Light"/>
                <a:ea typeface="MS PGothic" panose="020B0600070205080204" pitchFamily="34" charset="-128"/>
                <a:cs typeface="Helvetica Light"/>
              </a:rPr>
              <a:t>Introduction</a:t>
            </a:r>
          </a:p>
        </p:txBody>
      </p:sp>
      <p:sp>
        <p:nvSpPr>
          <p:cNvPr id="5" name="Rectangle 4"/>
          <p:cNvSpPr>
            <a:spLocks noChangeArrowheads="1"/>
          </p:cNvSpPr>
          <p:nvPr userDrawn="1"/>
        </p:nvSpPr>
        <p:spPr bwMode="auto">
          <a:xfrm>
            <a:off x="3657600" y="0"/>
            <a:ext cx="1828800" cy="304800"/>
          </a:xfrm>
          <a:prstGeom prst="rect">
            <a:avLst/>
          </a:prstGeom>
          <a:noFill/>
          <a:ln w="9525">
            <a:noFill/>
            <a:miter lim="800000"/>
            <a:headEnd/>
            <a:tailEnd/>
          </a:ln>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7F7F7F"/>
                </a:solidFill>
                <a:effectLst/>
                <a:uLnTx/>
                <a:uFillTx/>
                <a:latin typeface="Helvetica Light" charset="0"/>
                <a:ea typeface="MS PGothic" panose="020B0600070205080204" pitchFamily="34" charset="-128"/>
                <a:cs typeface="+mn-cs"/>
              </a:rPr>
              <a:t>Peak CAPE scaling</a:t>
            </a:r>
          </a:p>
        </p:txBody>
      </p:sp>
      <p:sp>
        <p:nvSpPr>
          <p:cNvPr id="2" name="Title 1"/>
          <p:cNvSpPr>
            <a:spLocks noGrp="1"/>
          </p:cNvSpPr>
          <p:nvPr>
            <p:ph type="title"/>
          </p:nvPr>
        </p:nvSpPr>
        <p:spPr>
          <a:xfrm>
            <a:off x="628650" y="365126"/>
            <a:ext cx="7886700" cy="1325563"/>
          </a:xfrm>
          <a:prstGeom prst="rect">
            <a:avLst/>
          </a:prstGeom>
        </p:spPr>
        <p:txBody>
          <a:bodyPr/>
          <a:lstStyle>
            <a:lvl1pPr>
              <a:defRPr>
                <a:latin typeface="Helvetica"/>
                <a:cs typeface="Helvetica"/>
              </a:defRPr>
            </a:lvl1pPr>
          </a:lstStyle>
          <a:p>
            <a:r>
              <a:rPr lang="en-US"/>
              <a:t>Click to edit Master title style</a:t>
            </a:r>
          </a:p>
        </p:txBody>
      </p:sp>
      <p:sp>
        <p:nvSpPr>
          <p:cNvPr id="12" name="Rectangle 11"/>
          <p:cNvSpPr>
            <a:spLocks noChangeArrowheads="1"/>
          </p:cNvSpPr>
          <p:nvPr userDrawn="1"/>
        </p:nvSpPr>
        <p:spPr bwMode="auto">
          <a:xfrm>
            <a:off x="1828800" y="0"/>
            <a:ext cx="1828800" cy="304800"/>
          </a:xfrm>
          <a:prstGeom prst="rect">
            <a:avLst/>
          </a:prstGeom>
          <a:solidFill>
            <a:srgbClr val="DDE3E4"/>
          </a:solidFill>
          <a:ln w="9525">
            <a:solidFill>
              <a:srgbClr val="E9F5F4"/>
            </a:solidFill>
            <a:miter lim="800000"/>
            <a:headEnd/>
            <a:tailEnd/>
          </a:ln>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7F7F7F"/>
                </a:solidFill>
                <a:effectLst/>
                <a:uLnTx/>
                <a:uFillTx/>
                <a:latin typeface="Helvetica Light" charset="0"/>
                <a:ea typeface="MS PGothic" panose="020B0600070205080204" pitchFamily="34" charset="-128"/>
                <a:cs typeface="+mn-cs"/>
              </a:rPr>
              <a:t>Idealized model</a:t>
            </a:r>
          </a:p>
        </p:txBody>
      </p:sp>
      <p:sp>
        <p:nvSpPr>
          <p:cNvPr id="13" name="Rectangle 12"/>
          <p:cNvSpPr>
            <a:spLocks noChangeArrowheads="1"/>
          </p:cNvSpPr>
          <p:nvPr userDrawn="1"/>
        </p:nvSpPr>
        <p:spPr bwMode="auto">
          <a:xfrm>
            <a:off x="5486400" y="0"/>
            <a:ext cx="1828800" cy="304800"/>
          </a:xfrm>
          <a:prstGeom prst="rect">
            <a:avLst/>
          </a:prstGeom>
          <a:solidFill>
            <a:srgbClr val="DDE3E4"/>
          </a:solidFill>
          <a:ln w="9525">
            <a:solidFill>
              <a:srgbClr val="E9F5F4"/>
            </a:solidFill>
            <a:miter lim="800000"/>
            <a:headEnd/>
            <a:tailEnd/>
          </a:ln>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7F7F7F"/>
                </a:solidFill>
                <a:effectLst/>
                <a:uLnTx/>
                <a:uFillTx/>
                <a:latin typeface="Helvetica Light" charset="0"/>
                <a:ea typeface="MS PGothic" panose="020B0600070205080204" pitchFamily="34" charset="-128"/>
                <a:cs typeface="+mn-cs"/>
              </a:rPr>
              <a:t>Times and parameters</a:t>
            </a:r>
          </a:p>
        </p:txBody>
      </p:sp>
      <p:sp>
        <p:nvSpPr>
          <p:cNvPr id="14" name="Rectangle 13"/>
          <p:cNvSpPr>
            <a:spLocks noChangeArrowheads="1"/>
          </p:cNvSpPr>
          <p:nvPr userDrawn="1"/>
        </p:nvSpPr>
        <p:spPr bwMode="auto">
          <a:xfrm>
            <a:off x="7315200" y="0"/>
            <a:ext cx="1828800" cy="304800"/>
          </a:xfrm>
          <a:prstGeom prst="rect">
            <a:avLst/>
          </a:prstGeom>
          <a:solidFill>
            <a:srgbClr val="DDE3E4"/>
          </a:solidFill>
          <a:ln w="9525">
            <a:solidFill>
              <a:srgbClr val="E9F5F4"/>
            </a:solidFill>
            <a:miter lim="800000"/>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Helvetica Light"/>
                <a:ea typeface="MS PGothic" panose="020B0600070205080204" pitchFamily="34" charset="-128"/>
                <a:cs typeface="Helvetica Light"/>
              </a:rPr>
              <a:t>Next steps</a:t>
            </a:r>
          </a:p>
        </p:txBody>
      </p:sp>
    </p:spTree>
    <p:extLst>
      <p:ext uri="{BB962C8B-B14F-4D97-AF65-F5344CB8AC3E}">
        <p14:creationId xmlns:p14="http://schemas.microsoft.com/office/powerpoint/2010/main" val="14989293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Topic 3">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828800" cy="304800"/>
          </a:xfrm>
          <a:prstGeom prst="rect">
            <a:avLst/>
          </a:prstGeom>
          <a:solidFill>
            <a:srgbClr val="DDE3E4"/>
          </a:solidFill>
          <a:ln w="9525">
            <a:solidFill>
              <a:srgbClr val="E9F5F4"/>
            </a:solidFill>
            <a:miter lim="800000"/>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Helvetica Light"/>
                <a:ea typeface="MS PGothic" panose="020B0600070205080204" pitchFamily="34" charset="-128"/>
                <a:cs typeface="Helvetica Light"/>
              </a:rPr>
              <a:t>Introduction</a:t>
            </a:r>
          </a:p>
        </p:txBody>
      </p:sp>
      <p:sp>
        <p:nvSpPr>
          <p:cNvPr id="6" name="Rectangle 5"/>
          <p:cNvSpPr>
            <a:spLocks noChangeArrowheads="1"/>
          </p:cNvSpPr>
          <p:nvPr userDrawn="1"/>
        </p:nvSpPr>
        <p:spPr bwMode="auto">
          <a:xfrm>
            <a:off x="5486400" y="0"/>
            <a:ext cx="1828800" cy="304800"/>
          </a:xfrm>
          <a:prstGeom prst="rect">
            <a:avLst/>
          </a:prstGeom>
          <a:noFill/>
          <a:ln w="9525">
            <a:noFill/>
            <a:miter lim="800000"/>
            <a:headEnd/>
            <a:tailEnd/>
          </a:ln>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7F7F7F"/>
                </a:solidFill>
                <a:effectLst/>
                <a:uLnTx/>
                <a:uFillTx/>
                <a:latin typeface="Helvetica Light" charset="0"/>
                <a:ea typeface="MS PGothic" panose="020B0600070205080204" pitchFamily="34" charset="-128"/>
                <a:cs typeface="+mn-cs"/>
              </a:rPr>
              <a:t>Times and parameters</a:t>
            </a:r>
          </a:p>
        </p:txBody>
      </p:sp>
      <p:sp>
        <p:nvSpPr>
          <p:cNvPr id="7" name="Rectangle 6"/>
          <p:cNvSpPr>
            <a:spLocks noChangeArrowheads="1"/>
          </p:cNvSpPr>
          <p:nvPr userDrawn="1"/>
        </p:nvSpPr>
        <p:spPr bwMode="auto">
          <a:xfrm>
            <a:off x="7315200" y="0"/>
            <a:ext cx="1828800" cy="304800"/>
          </a:xfrm>
          <a:prstGeom prst="rect">
            <a:avLst/>
          </a:prstGeom>
          <a:solidFill>
            <a:srgbClr val="DDE3E4"/>
          </a:solidFill>
          <a:ln w="9525">
            <a:solidFill>
              <a:srgbClr val="E9F5F4"/>
            </a:solidFill>
            <a:miter lim="800000"/>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Helvetica Light"/>
                <a:ea typeface="MS PGothic" panose="020B0600070205080204" pitchFamily="34" charset="-128"/>
                <a:cs typeface="Helvetica Light"/>
              </a:rPr>
              <a:t>Next steps</a:t>
            </a:r>
          </a:p>
        </p:txBody>
      </p:sp>
      <p:sp>
        <p:nvSpPr>
          <p:cNvPr id="2" name="Title 1"/>
          <p:cNvSpPr>
            <a:spLocks noGrp="1"/>
          </p:cNvSpPr>
          <p:nvPr>
            <p:ph type="title"/>
          </p:nvPr>
        </p:nvSpPr>
        <p:spPr>
          <a:xfrm>
            <a:off x="628650" y="365126"/>
            <a:ext cx="7886700" cy="1325563"/>
          </a:xfrm>
          <a:prstGeom prst="rect">
            <a:avLst/>
          </a:prstGeom>
        </p:spPr>
        <p:txBody>
          <a:bodyPr/>
          <a:lstStyle>
            <a:lvl1pPr>
              <a:defRPr>
                <a:latin typeface="Helvetica"/>
                <a:cs typeface="Helvetica"/>
              </a:defRPr>
            </a:lvl1pPr>
          </a:lstStyle>
          <a:p>
            <a:r>
              <a:rPr lang="en-US"/>
              <a:t>Click to edit Master title style</a:t>
            </a:r>
          </a:p>
        </p:txBody>
      </p:sp>
      <p:sp>
        <p:nvSpPr>
          <p:cNvPr id="12" name="Rectangle 11"/>
          <p:cNvSpPr>
            <a:spLocks noChangeArrowheads="1"/>
          </p:cNvSpPr>
          <p:nvPr userDrawn="1"/>
        </p:nvSpPr>
        <p:spPr bwMode="auto">
          <a:xfrm>
            <a:off x="1828800" y="0"/>
            <a:ext cx="1828800" cy="304800"/>
          </a:xfrm>
          <a:prstGeom prst="rect">
            <a:avLst/>
          </a:prstGeom>
          <a:solidFill>
            <a:srgbClr val="DDE3E4"/>
          </a:solidFill>
          <a:ln w="9525">
            <a:solidFill>
              <a:srgbClr val="E9F5F4"/>
            </a:solidFill>
            <a:miter lim="800000"/>
            <a:headEnd/>
            <a:tailEnd/>
          </a:ln>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7F7F7F"/>
                </a:solidFill>
                <a:effectLst/>
                <a:uLnTx/>
                <a:uFillTx/>
                <a:latin typeface="Helvetica Light" charset="0"/>
                <a:ea typeface="MS PGothic" panose="020B0600070205080204" pitchFamily="34" charset="-128"/>
                <a:cs typeface="+mn-cs"/>
              </a:rPr>
              <a:t>Idealized model</a:t>
            </a:r>
          </a:p>
        </p:txBody>
      </p:sp>
      <p:sp>
        <p:nvSpPr>
          <p:cNvPr id="13" name="Rectangle 12"/>
          <p:cNvSpPr>
            <a:spLocks noChangeArrowheads="1"/>
          </p:cNvSpPr>
          <p:nvPr userDrawn="1"/>
        </p:nvSpPr>
        <p:spPr bwMode="auto">
          <a:xfrm>
            <a:off x="3657600" y="0"/>
            <a:ext cx="1828800" cy="304800"/>
          </a:xfrm>
          <a:prstGeom prst="rect">
            <a:avLst/>
          </a:prstGeom>
          <a:solidFill>
            <a:srgbClr val="DDE3E4"/>
          </a:solidFill>
          <a:ln w="9525">
            <a:solidFill>
              <a:srgbClr val="E9F5F4"/>
            </a:solidFill>
            <a:miter lim="800000"/>
            <a:headEnd/>
            <a:tailEnd/>
          </a:ln>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7F7F7F"/>
                </a:solidFill>
                <a:effectLst/>
                <a:uLnTx/>
                <a:uFillTx/>
                <a:latin typeface="Helvetica Light" charset="0"/>
                <a:ea typeface="MS PGothic" panose="020B0600070205080204" pitchFamily="34" charset="-128"/>
                <a:cs typeface="+mn-cs"/>
              </a:rPr>
              <a:t>Peak CAPE scaling</a:t>
            </a:r>
          </a:p>
        </p:txBody>
      </p:sp>
    </p:spTree>
    <p:extLst>
      <p:ext uri="{BB962C8B-B14F-4D97-AF65-F5344CB8AC3E}">
        <p14:creationId xmlns:p14="http://schemas.microsoft.com/office/powerpoint/2010/main" val="17156379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Conclusions">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828800" cy="304800"/>
          </a:xfrm>
          <a:prstGeom prst="rect">
            <a:avLst/>
          </a:prstGeom>
          <a:solidFill>
            <a:srgbClr val="DDE3E4"/>
          </a:solidFill>
          <a:ln w="9525">
            <a:solidFill>
              <a:srgbClr val="E9F5F4"/>
            </a:solidFill>
            <a:miter lim="800000"/>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Helvetica Light"/>
                <a:ea typeface="MS PGothic" panose="020B0600070205080204" pitchFamily="34" charset="-128"/>
                <a:cs typeface="Helvetica Light"/>
              </a:rPr>
              <a:t>Introduction</a:t>
            </a:r>
          </a:p>
        </p:txBody>
      </p:sp>
      <p:sp>
        <p:nvSpPr>
          <p:cNvPr id="7" name="Rectangle 6"/>
          <p:cNvSpPr>
            <a:spLocks noChangeArrowheads="1"/>
          </p:cNvSpPr>
          <p:nvPr userDrawn="1"/>
        </p:nvSpPr>
        <p:spPr bwMode="auto">
          <a:xfrm>
            <a:off x="7315200" y="0"/>
            <a:ext cx="1828800" cy="304800"/>
          </a:xfrm>
          <a:prstGeom prst="rect">
            <a:avLst/>
          </a:prstGeom>
          <a:noFill/>
          <a:ln w="9525">
            <a:noFill/>
            <a:miter lim="800000"/>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Helvetica Light"/>
                <a:ea typeface="MS PGothic" panose="020B0600070205080204" pitchFamily="34" charset="-128"/>
                <a:cs typeface="Helvetica Light"/>
              </a:rPr>
              <a:t>Next steps</a:t>
            </a:r>
          </a:p>
        </p:txBody>
      </p:sp>
      <p:sp>
        <p:nvSpPr>
          <p:cNvPr id="2" name="Title 1"/>
          <p:cNvSpPr>
            <a:spLocks noGrp="1"/>
          </p:cNvSpPr>
          <p:nvPr>
            <p:ph type="title"/>
          </p:nvPr>
        </p:nvSpPr>
        <p:spPr>
          <a:xfrm>
            <a:off x="628650" y="365126"/>
            <a:ext cx="7886700" cy="1325563"/>
          </a:xfrm>
          <a:prstGeom prst="rect">
            <a:avLst/>
          </a:prstGeom>
        </p:spPr>
        <p:txBody>
          <a:bodyPr/>
          <a:lstStyle>
            <a:lvl1pPr>
              <a:defRPr>
                <a:latin typeface="Helvetica"/>
                <a:cs typeface="Helvetica"/>
              </a:defRPr>
            </a:lvl1pPr>
          </a:lstStyle>
          <a:p>
            <a:r>
              <a:rPr lang="en-US"/>
              <a:t>Click to edit Master title style</a:t>
            </a:r>
          </a:p>
        </p:txBody>
      </p:sp>
      <p:sp>
        <p:nvSpPr>
          <p:cNvPr id="12" name="Rectangle 11"/>
          <p:cNvSpPr>
            <a:spLocks noChangeArrowheads="1"/>
          </p:cNvSpPr>
          <p:nvPr userDrawn="1"/>
        </p:nvSpPr>
        <p:spPr bwMode="auto">
          <a:xfrm>
            <a:off x="1828800" y="0"/>
            <a:ext cx="1828800" cy="304800"/>
          </a:xfrm>
          <a:prstGeom prst="rect">
            <a:avLst/>
          </a:prstGeom>
          <a:solidFill>
            <a:srgbClr val="DDE3E4"/>
          </a:solidFill>
          <a:ln w="9525">
            <a:solidFill>
              <a:srgbClr val="E9F5F4"/>
            </a:solidFill>
            <a:miter lim="800000"/>
            <a:headEnd/>
            <a:tailEnd/>
          </a:ln>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7F7F7F"/>
                </a:solidFill>
                <a:effectLst/>
                <a:uLnTx/>
                <a:uFillTx/>
                <a:latin typeface="Helvetica Light" charset="0"/>
                <a:ea typeface="MS PGothic" panose="020B0600070205080204" pitchFamily="34" charset="-128"/>
                <a:cs typeface="+mn-cs"/>
              </a:rPr>
              <a:t>Idealized model</a:t>
            </a:r>
          </a:p>
        </p:txBody>
      </p:sp>
      <p:sp>
        <p:nvSpPr>
          <p:cNvPr id="13" name="Rectangle 12"/>
          <p:cNvSpPr>
            <a:spLocks noChangeArrowheads="1"/>
          </p:cNvSpPr>
          <p:nvPr userDrawn="1"/>
        </p:nvSpPr>
        <p:spPr bwMode="auto">
          <a:xfrm>
            <a:off x="3657600" y="0"/>
            <a:ext cx="1828800" cy="304800"/>
          </a:xfrm>
          <a:prstGeom prst="rect">
            <a:avLst/>
          </a:prstGeom>
          <a:solidFill>
            <a:srgbClr val="DDE3E4"/>
          </a:solidFill>
          <a:ln w="9525">
            <a:solidFill>
              <a:srgbClr val="E9F5F4"/>
            </a:solidFill>
            <a:miter lim="800000"/>
            <a:headEnd/>
            <a:tailEnd/>
          </a:ln>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7F7F7F"/>
                </a:solidFill>
                <a:effectLst/>
                <a:uLnTx/>
                <a:uFillTx/>
                <a:latin typeface="Helvetica Light" charset="0"/>
                <a:ea typeface="MS PGothic" panose="020B0600070205080204" pitchFamily="34" charset="-128"/>
                <a:cs typeface="+mn-cs"/>
              </a:rPr>
              <a:t>Peak CAPE scaling</a:t>
            </a:r>
          </a:p>
        </p:txBody>
      </p:sp>
      <p:sp>
        <p:nvSpPr>
          <p:cNvPr id="14" name="Rectangle 13"/>
          <p:cNvSpPr>
            <a:spLocks noChangeArrowheads="1"/>
          </p:cNvSpPr>
          <p:nvPr userDrawn="1"/>
        </p:nvSpPr>
        <p:spPr bwMode="auto">
          <a:xfrm>
            <a:off x="5486400" y="0"/>
            <a:ext cx="1828800" cy="304800"/>
          </a:xfrm>
          <a:prstGeom prst="rect">
            <a:avLst/>
          </a:prstGeom>
          <a:solidFill>
            <a:srgbClr val="DDE3E4"/>
          </a:solidFill>
          <a:ln w="9525">
            <a:solidFill>
              <a:srgbClr val="E9F5F4"/>
            </a:solidFill>
            <a:miter lim="800000"/>
            <a:headEnd/>
            <a:tailEnd/>
          </a:ln>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7F7F7F"/>
                </a:solidFill>
                <a:effectLst/>
                <a:uLnTx/>
                <a:uFillTx/>
                <a:latin typeface="Helvetica Light" charset="0"/>
                <a:ea typeface="MS PGothic" panose="020B0600070205080204" pitchFamily="34" charset="-128"/>
                <a:cs typeface="+mn-cs"/>
              </a:rPr>
              <a:t>Times and parameters</a:t>
            </a:r>
          </a:p>
        </p:txBody>
      </p:sp>
    </p:spTree>
    <p:extLst>
      <p:ext uri="{BB962C8B-B14F-4D97-AF65-F5344CB8AC3E}">
        <p14:creationId xmlns:p14="http://schemas.microsoft.com/office/powerpoint/2010/main" val="29638423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Misc no tab">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828800" cy="304800"/>
          </a:xfrm>
          <a:prstGeom prst="rect">
            <a:avLst/>
          </a:prstGeom>
          <a:solidFill>
            <a:srgbClr val="DDE3E4"/>
          </a:solidFill>
          <a:ln w="9525">
            <a:solidFill>
              <a:srgbClr val="E9F5F4"/>
            </a:solidFill>
            <a:miter lim="800000"/>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Helvetica Light"/>
                <a:ea typeface="MS PGothic" panose="020B0600070205080204" pitchFamily="34" charset="-128"/>
                <a:cs typeface="Helvetica Light"/>
              </a:rPr>
              <a:t>Introduction</a:t>
            </a:r>
          </a:p>
        </p:txBody>
      </p:sp>
      <p:sp>
        <p:nvSpPr>
          <p:cNvPr id="7" name="Rectangle 6"/>
          <p:cNvSpPr>
            <a:spLocks noChangeArrowheads="1"/>
          </p:cNvSpPr>
          <p:nvPr userDrawn="1"/>
        </p:nvSpPr>
        <p:spPr bwMode="auto">
          <a:xfrm>
            <a:off x="7315200" y="0"/>
            <a:ext cx="1828800" cy="304800"/>
          </a:xfrm>
          <a:prstGeom prst="rect">
            <a:avLst/>
          </a:prstGeom>
          <a:solidFill>
            <a:srgbClr val="DDE3E4"/>
          </a:solidFill>
          <a:ln w="9525">
            <a:solidFill>
              <a:srgbClr val="E9F5F4"/>
            </a:solidFill>
            <a:miter lim="800000"/>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Helvetica Light"/>
                <a:ea typeface="MS PGothic" panose="020B0600070205080204" pitchFamily="34" charset="-128"/>
                <a:cs typeface="Helvetica Light"/>
              </a:rPr>
              <a:t>Next steps</a:t>
            </a:r>
          </a:p>
        </p:txBody>
      </p:sp>
      <p:sp>
        <p:nvSpPr>
          <p:cNvPr id="2" name="Title 1"/>
          <p:cNvSpPr>
            <a:spLocks noGrp="1"/>
          </p:cNvSpPr>
          <p:nvPr>
            <p:ph type="title"/>
          </p:nvPr>
        </p:nvSpPr>
        <p:spPr>
          <a:xfrm>
            <a:off x="628650" y="365126"/>
            <a:ext cx="7886700" cy="1325563"/>
          </a:xfrm>
          <a:prstGeom prst="rect">
            <a:avLst/>
          </a:prstGeom>
        </p:spPr>
        <p:txBody>
          <a:bodyPr/>
          <a:lstStyle>
            <a:lvl1pPr>
              <a:defRPr>
                <a:latin typeface="Helvetica"/>
                <a:cs typeface="Helvetica"/>
              </a:defRPr>
            </a:lvl1pPr>
          </a:lstStyle>
          <a:p>
            <a:r>
              <a:rPr lang="en-US"/>
              <a:t>Click to edit Master title style</a:t>
            </a:r>
          </a:p>
        </p:txBody>
      </p:sp>
      <p:sp>
        <p:nvSpPr>
          <p:cNvPr id="12" name="Rectangle 11"/>
          <p:cNvSpPr>
            <a:spLocks noChangeArrowheads="1"/>
          </p:cNvSpPr>
          <p:nvPr userDrawn="1"/>
        </p:nvSpPr>
        <p:spPr bwMode="auto">
          <a:xfrm>
            <a:off x="1828800" y="0"/>
            <a:ext cx="1828800" cy="304800"/>
          </a:xfrm>
          <a:prstGeom prst="rect">
            <a:avLst/>
          </a:prstGeom>
          <a:solidFill>
            <a:srgbClr val="DDE3E4"/>
          </a:solidFill>
          <a:ln w="9525">
            <a:solidFill>
              <a:srgbClr val="E9F5F4"/>
            </a:solidFill>
            <a:miter lim="800000"/>
            <a:headEnd/>
            <a:tailEnd/>
          </a:ln>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7F7F7F"/>
                </a:solidFill>
                <a:effectLst/>
                <a:uLnTx/>
                <a:uFillTx/>
                <a:latin typeface="Helvetica Light" charset="0"/>
                <a:ea typeface="MS PGothic" panose="020B0600070205080204" pitchFamily="34" charset="-128"/>
                <a:cs typeface="+mn-cs"/>
              </a:rPr>
              <a:t>Idealized model</a:t>
            </a:r>
          </a:p>
        </p:txBody>
      </p:sp>
      <p:sp>
        <p:nvSpPr>
          <p:cNvPr id="13" name="Rectangle 12"/>
          <p:cNvSpPr>
            <a:spLocks noChangeArrowheads="1"/>
          </p:cNvSpPr>
          <p:nvPr userDrawn="1"/>
        </p:nvSpPr>
        <p:spPr bwMode="auto">
          <a:xfrm>
            <a:off x="3657600" y="0"/>
            <a:ext cx="1828800" cy="304800"/>
          </a:xfrm>
          <a:prstGeom prst="rect">
            <a:avLst/>
          </a:prstGeom>
          <a:solidFill>
            <a:srgbClr val="DDE3E4"/>
          </a:solidFill>
          <a:ln w="9525">
            <a:solidFill>
              <a:srgbClr val="E9F5F4"/>
            </a:solidFill>
            <a:miter lim="800000"/>
            <a:headEnd/>
            <a:tailEnd/>
          </a:ln>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7F7F7F"/>
                </a:solidFill>
                <a:effectLst/>
                <a:uLnTx/>
                <a:uFillTx/>
                <a:latin typeface="Helvetica Light" charset="0"/>
                <a:ea typeface="MS PGothic" panose="020B0600070205080204" pitchFamily="34" charset="-128"/>
                <a:cs typeface="+mn-cs"/>
              </a:rPr>
              <a:t>Peak CAPE scaling</a:t>
            </a:r>
          </a:p>
        </p:txBody>
      </p:sp>
      <p:sp>
        <p:nvSpPr>
          <p:cNvPr id="14" name="Rectangle 13"/>
          <p:cNvSpPr>
            <a:spLocks noChangeArrowheads="1"/>
          </p:cNvSpPr>
          <p:nvPr userDrawn="1"/>
        </p:nvSpPr>
        <p:spPr bwMode="auto">
          <a:xfrm>
            <a:off x="5486400" y="0"/>
            <a:ext cx="1828800" cy="304800"/>
          </a:xfrm>
          <a:prstGeom prst="rect">
            <a:avLst/>
          </a:prstGeom>
          <a:solidFill>
            <a:srgbClr val="DDE3E4"/>
          </a:solidFill>
          <a:ln w="9525">
            <a:solidFill>
              <a:srgbClr val="E9F5F4"/>
            </a:solidFill>
            <a:miter lim="800000"/>
            <a:headEnd/>
            <a:tailEnd/>
          </a:ln>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7F7F7F"/>
                </a:solidFill>
                <a:effectLst/>
                <a:uLnTx/>
                <a:uFillTx/>
                <a:latin typeface="Helvetica Light" charset="0"/>
                <a:ea typeface="MS PGothic" panose="020B0600070205080204" pitchFamily="34" charset="-128"/>
                <a:cs typeface="+mn-cs"/>
              </a:rPr>
              <a:t>Times and parameters</a:t>
            </a:r>
          </a:p>
        </p:txBody>
      </p:sp>
    </p:spTree>
    <p:extLst>
      <p:ext uri="{BB962C8B-B14F-4D97-AF65-F5344CB8AC3E}">
        <p14:creationId xmlns:p14="http://schemas.microsoft.com/office/powerpoint/2010/main" val="704701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DAE6FB-3507-458B-9CFF-D59A9CAEE579}" type="datetimeFigureOut">
              <a:rPr lang="en-US" smtClean="0"/>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1929749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opic 1">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latin typeface="Helvetica"/>
                <a:cs typeface="Helvetica"/>
              </a:defRPr>
            </a:lvl1pPr>
          </a:lstStyle>
          <a:p>
            <a:r>
              <a:rPr lang="en-US"/>
              <a:t>Click to edit Master title style</a:t>
            </a:r>
          </a:p>
        </p:txBody>
      </p:sp>
    </p:spTree>
    <p:extLst>
      <p:ext uri="{BB962C8B-B14F-4D97-AF65-F5344CB8AC3E}">
        <p14:creationId xmlns:p14="http://schemas.microsoft.com/office/powerpoint/2010/main" val="2492280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828800" cy="304800"/>
          </a:xfrm>
          <a:prstGeom prst="rect">
            <a:avLst/>
          </a:prstGeom>
          <a:noFill/>
          <a:ln w="9525">
            <a:noFill/>
            <a:miter lim="800000"/>
            <a:headEnd/>
            <a:tailEnd/>
          </a:ln>
        </p:spPr>
        <p:txBody>
          <a:bodyPr anchor="ctr"/>
          <a:lstStyle/>
          <a:p>
            <a:pPr algn="ctr" defTabSz="457200">
              <a:defRPr/>
            </a:pPr>
            <a:r>
              <a:rPr lang="en-US" sz="1200" dirty="0">
                <a:solidFill>
                  <a:prstClr val="black">
                    <a:lumMod val="50000"/>
                    <a:lumOff val="50000"/>
                  </a:prstClr>
                </a:solidFill>
                <a:latin typeface="Helvetica Light"/>
                <a:ea typeface="MS PGothic" panose="020B0600070205080204" pitchFamily="34" charset="-128"/>
                <a:cs typeface="Helvetica Light"/>
              </a:rPr>
              <a:t>Introduction</a:t>
            </a:r>
          </a:p>
        </p:txBody>
      </p:sp>
      <p:sp>
        <p:nvSpPr>
          <p:cNvPr id="4" name="Rectangle 3"/>
          <p:cNvSpPr>
            <a:spLocks noChangeArrowheads="1"/>
          </p:cNvSpPr>
          <p:nvPr userDrawn="1"/>
        </p:nvSpPr>
        <p:spPr bwMode="auto">
          <a:xfrm>
            <a:off x="1828800" y="0"/>
            <a:ext cx="1828800" cy="304800"/>
          </a:xfrm>
          <a:prstGeom prst="rect">
            <a:avLst/>
          </a:prstGeom>
          <a:solidFill>
            <a:srgbClr val="DDE3E4"/>
          </a:solidFill>
          <a:ln w="9525">
            <a:solidFill>
              <a:srgbClr val="E9F5F4"/>
            </a:solidFill>
            <a:miter lim="800000"/>
            <a:headEnd/>
            <a:tailEnd/>
          </a:ln>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457200" fontAlgn="base">
              <a:spcBef>
                <a:spcPct val="0"/>
              </a:spcBef>
              <a:spcAft>
                <a:spcPct val="0"/>
              </a:spcAft>
            </a:pPr>
            <a:r>
              <a:rPr lang="en-US" sz="1200" dirty="0">
                <a:solidFill>
                  <a:srgbClr val="7F7F7F"/>
                </a:solidFill>
                <a:latin typeface="Helvetica Light" charset="0"/>
              </a:rPr>
              <a:t>Idealized model</a:t>
            </a:r>
          </a:p>
        </p:txBody>
      </p:sp>
      <p:sp>
        <p:nvSpPr>
          <p:cNvPr id="5" name="Rectangle 4"/>
          <p:cNvSpPr>
            <a:spLocks noChangeArrowheads="1"/>
          </p:cNvSpPr>
          <p:nvPr userDrawn="1"/>
        </p:nvSpPr>
        <p:spPr bwMode="auto">
          <a:xfrm>
            <a:off x="3657600" y="0"/>
            <a:ext cx="1828800" cy="304800"/>
          </a:xfrm>
          <a:prstGeom prst="rect">
            <a:avLst/>
          </a:prstGeom>
          <a:solidFill>
            <a:srgbClr val="DDE3E4"/>
          </a:solidFill>
          <a:ln w="9525">
            <a:solidFill>
              <a:srgbClr val="E9F5F4"/>
            </a:solidFill>
            <a:miter lim="800000"/>
            <a:headEnd/>
            <a:tailEnd/>
          </a:ln>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457200" fontAlgn="base">
              <a:spcBef>
                <a:spcPct val="0"/>
              </a:spcBef>
              <a:spcAft>
                <a:spcPct val="0"/>
              </a:spcAft>
            </a:pPr>
            <a:r>
              <a:rPr lang="en-US" sz="1200" dirty="0">
                <a:solidFill>
                  <a:srgbClr val="7F7F7F"/>
                </a:solidFill>
                <a:latin typeface="Helvetica Light" charset="0"/>
              </a:rPr>
              <a:t>Peak CAPE scaling</a:t>
            </a:r>
          </a:p>
        </p:txBody>
      </p:sp>
      <p:sp>
        <p:nvSpPr>
          <p:cNvPr id="6" name="Rectangle 5"/>
          <p:cNvSpPr>
            <a:spLocks noChangeArrowheads="1"/>
          </p:cNvSpPr>
          <p:nvPr userDrawn="1"/>
        </p:nvSpPr>
        <p:spPr bwMode="auto">
          <a:xfrm>
            <a:off x="5486400" y="0"/>
            <a:ext cx="1828800" cy="304800"/>
          </a:xfrm>
          <a:prstGeom prst="rect">
            <a:avLst/>
          </a:prstGeom>
          <a:solidFill>
            <a:srgbClr val="DDE3E4"/>
          </a:solidFill>
          <a:ln w="9525">
            <a:solidFill>
              <a:srgbClr val="E9F5F4"/>
            </a:solidFill>
            <a:miter lim="800000"/>
            <a:headEnd/>
            <a:tailEnd/>
          </a:ln>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457200" fontAlgn="base">
              <a:spcBef>
                <a:spcPct val="0"/>
              </a:spcBef>
              <a:spcAft>
                <a:spcPct val="0"/>
              </a:spcAft>
            </a:pPr>
            <a:r>
              <a:rPr lang="en-US" sz="1200" dirty="0">
                <a:solidFill>
                  <a:srgbClr val="7F7F7F"/>
                </a:solidFill>
                <a:latin typeface="Helvetica Light" charset="0"/>
              </a:rPr>
              <a:t>Times and parameters</a:t>
            </a:r>
          </a:p>
        </p:txBody>
      </p:sp>
      <p:sp>
        <p:nvSpPr>
          <p:cNvPr id="7" name="Rectangle 6"/>
          <p:cNvSpPr>
            <a:spLocks noChangeArrowheads="1"/>
          </p:cNvSpPr>
          <p:nvPr userDrawn="1"/>
        </p:nvSpPr>
        <p:spPr bwMode="auto">
          <a:xfrm>
            <a:off x="7315200" y="0"/>
            <a:ext cx="1828800" cy="304800"/>
          </a:xfrm>
          <a:prstGeom prst="rect">
            <a:avLst/>
          </a:prstGeom>
          <a:solidFill>
            <a:srgbClr val="DDE3E4"/>
          </a:solidFill>
          <a:ln w="9525">
            <a:solidFill>
              <a:srgbClr val="E9F5F4"/>
            </a:solidFill>
            <a:miter lim="800000"/>
            <a:headEnd/>
            <a:tailEnd/>
          </a:ln>
        </p:spPr>
        <p:txBody>
          <a:bodyPr anchor="ctr"/>
          <a:lstStyle/>
          <a:p>
            <a:pPr algn="ctr" defTabSz="457200">
              <a:defRPr/>
            </a:pPr>
            <a:r>
              <a:rPr lang="en-US" sz="1200" dirty="0">
                <a:solidFill>
                  <a:prstClr val="black">
                    <a:lumMod val="50000"/>
                    <a:lumOff val="50000"/>
                  </a:prstClr>
                </a:solidFill>
                <a:latin typeface="Helvetica Light"/>
                <a:ea typeface="MS PGothic" panose="020B0600070205080204" pitchFamily="34" charset="-128"/>
                <a:cs typeface="Helvetica Light"/>
              </a:rPr>
              <a:t>Next steps</a:t>
            </a:r>
          </a:p>
        </p:txBody>
      </p:sp>
      <p:sp>
        <p:nvSpPr>
          <p:cNvPr id="2" name="Title 1"/>
          <p:cNvSpPr>
            <a:spLocks noGrp="1"/>
          </p:cNvSpPr>
          <p:nvPr>
            <p:ph type="title"/>
          </p:nvPr>
        </p:nvSpPr>
        <p:spPr>
          <a:xfrm>
            <a:off x="628650" y="365126"/>
            <a:ext cx="7886700" cy="1325563"/>
          </a:xfrm>
          <a:prstGeom prst="rect">
            <a:avLst/>
          </a:prstGeom>
        </p:spPr>
        <p:txBody>
          <a:bodyPr/>
          <a:lstStyle>
            <a:lvl1pPr>
              <a:defRPr>
                <a:latin typeface="Helvetica"/>
                <a:cs typeface="Helvetica"/>
              </a:defRPr>
            </a:lvl1pPr>
          </a:lstStyle>
          <a:p>
            <a:r>
              <a:rPr lang="en-US" dirty="0"/>
              <a:t>Click to edit Master title style</a:t>
            </a:r>
          </a:p>
        </p:txBody>
      </p:sp>
    </p:spTree>
    <p:extLst>
      <p:ext uri="{BB962C8B-B14F-4D97-AF65-F5344CB8AC3E}">
        <p14:creationId xmlns:p14="http://schemas.microsoft.com/office/powerpoint/2010/main" val="4036458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clusion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latin typeface="Helvetica"/>
                <a:cs typeface="Helvetica"/>
              </a:defRPr>
            </a:lvl1pPr>
          </a:lstStyle>
          <a:p>
            <a:r>
              <a:rPr lang="en-US"/>
              <a:t>Click to edit Master title style</a:t>
            </a:r>
          </a:p>
        </p:txBody>
      </p:sp>
    </p:spTree>
    <p:extLst>
      <p:ext uri="{BB962C8B-B14F-4D97-AF65-F5344CB8AC3E}">
        <p14:creationId xmlns:p14="http://schemas.microsoft.com/office/powerpoint/2010/main" val="2980908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Misc no tab">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latin typeface="Helvetica"/>
                <a:cs typeface="Helvetica"/>
              </a:defRPr>
            </a:lvl1pPr>
          </a:lstStyle>
          <a:p>
            <a:r>
              <a:rPr lang="en-US"/>
              <a:t>Click to edit Master title style</a:t>
            </a:r>
          </a:p>
        </p:txBody>
      </p:sp>
    </p:spTree>
    <p:extLst>
      <p:ext uri="{BB962C8B-B14F-4D97-AF65-F5344CB8AC3E}">
        <p14:creationId xmlns:p14="http://schemas.microsoft.com/office/powerpoint/2010/main" val="3401100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FC83CC-6EBE-4277-9967-ED03951E0F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1086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3DE4FC-66A1-4A33-9A5D-F081C996BD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54559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DB0594-5C7E-4F01-9382-E8A922218D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5445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1B678D-E118-4260-9F5F-8340B65535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33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171450" indent="-171450">
              <a:buFontTx/>
              <a:buBlip>
                <a:blip r:embed="rId2"/>
              </a:buBlip>
              <a:defRPr>
                <a:latin typeface="Arial" panose="020B0604020202020204" pitchFamily="34" charset="0"/>
                <a:cs typeface="Arial" panose="020B0604020202020204" pitchFamily="34" charset="0"/>
              </a:defRPr>
            </a:lvl1pPr>
            <a:lvl2pPr marL="514350" indent="-171450">
              <a:buSzPct val="70000"/>
              <a:buFontTx/>
              <a:buBlip>
                <a:blip r:embed="rId2"/>
              </a:buBlip>
              <a:defRPr>
                <a:latin typeface="Arial" panose="020B0604020202020204" pitchFamily="34" charset="0"/>
                <a:cs typeface="Arial" panose="020B0604020202020204" pitchFamily="34" charset="0"/>
              </a:defRPr>
            </a:lvl2pPr>
            <a:lvl3pPr marL="857250" indent="-171450">
              <a:buSzPct val="40000"/>
              <a:buFontTx/>
              <a:buBlip>
                <a:blip r:embed="rId2"/>
              </a:buBlip>
              <a:defRPr>
                <a:latin typeface="Arial" panose="020B0604020202020204" pitchFamily="34" charset="0"/>
                <a:cs typeface="Arial" panose="020B0604020202020204" pitchFamily="34" charset="0"/>
              </a:defRPr>
            </a:lvl3pPr>
            <a:lvl4pPr marL="1200150" indent="-171450">
              <a:buSzPct val="40000"/>
              <a:buFontTx/>
              <a:buBlip>
                <a:blip r:embed="rId2"/>
              </a:buBlip>
              <a:defRPr>
                <a:latin typeface="Arial" panose="020B0604020202020204" pitchFamily="34" charset="0"/>
                <a:cs typeface="Arial" panose="020B06040202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252690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4DA9A1A-1E58-479E-9EBE-D418E3BA88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9602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B55346F-D03C-409E-BFD2-2B9C8802A4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1987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17528F9-8C0C-4F67-AAAC-6ED4614C6E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7180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ACC4E6-0624-4292-ABD5-C6515408BE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88756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A1CC322-9263-409A-AA27-05EB3A1057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34127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FCE9BF-6142-472F-B946-F1806E9291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07025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CBA128-9DAE-4480-AC85-EA0844C6FD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9624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B3549D-5C82-4F48-B81C-E15E01651A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31863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FC83CC-6EBE-4277-9967-ED03951E0F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7362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3DE4FC-66A1-4A33-9A5D-F081C996BD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3108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DAE6FB-3507-458B-9CFF-D59A9CAEE579}" type="datetimeFigureOut">
              <a:rPr lang="en-US" smtClean="0"/>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5522500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DB0594-5C7E-4F01-9382-E8A922218D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56292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1B678D-E118-4260-9F5F-8340B65535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96839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4DA9A1A-1E58-479E-9EBE-D418E3BA88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54493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B55346F-D03C-409E-BFD2-2B9C8802A4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57173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17528F9-8C0C-4F67-AAAC-6ED4614C6E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58457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ACC4E6-0624-4292-ABD5-C6515408BE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76030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A1CC322-9263-409A-AA27-05EB3A1057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13548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FCE9BF-6142-472F-B946-F1806E9291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95934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CBA128-9DAE-4480-AC85-EA0844C6FD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00339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B3549D-5C82-4F48-B81C-E15E01651A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6899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DAE6FB-3507-458B-9CFF-D59A9CAEE579}" type="datetimeFigureOut">
              <a:rPr lang="en-US" smtClean="0"/>
              <a:t>11/12/2022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893756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FC83CC-6EBE-4277-9967-ED03951E0F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89820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3DE4FC-66A1-4A33-9A5D-F081C996BD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96668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DB0594-5C7E-4F01-9382-E8A922218D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65965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1B678D-E118-4260-9F5F-8340B65535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1725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4DA9A1A-1E58-479E-9EBE-D418E3BA88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16235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B55346F-D03C-409E-BFD2-2B9C8802A4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16801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17528F9-8C0C-4F67-AAAC-6ED4614C6E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29454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ACC4E6-0624-4292-ABD5-C6515408BE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54724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A1CC322-9263-409A-AA27-05EB3A1057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95172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FCE9BF-6142-472F-B946-F1806E9291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2023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DAE6FB-3507-458B-9CFF-D59A9CAEE579}" type="datetimeFigureOut">
              <a:rPr lang="en-US" smtClean="0"/>
              <a:t>11/12/2022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3529833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CBA128-9DAE-4480-AC85-EA0844C6FD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21211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B3549D-5C82-4F48-B81C-E15E01651A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05158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FC83CC-6EBE-4277-9967-ED03951E0F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22992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3DE4FC-66A1-4A33-9A5D-F081C996BD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50632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DB0594-5C7E-4F01-9382-E8A922218D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90742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1B678D-E118-4260-9F5F-8340B65535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39114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4DA9A1A-1E58-479E-9EBE-D418E3BA88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91401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B55346F-D03C-409E-BFD2-2B9C8802A4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13501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17528F9-8C0C-4F67-AAAC-6ED4614C6E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6844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ACC4E6-0624-4292-ABD5-C6515408BE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4494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DAE6FB-3507-458B-9CFF-D59A9CAEE579}" type="datetimeFigureOut">
              <a:rPr lang="en-US" smtClean="0"/>
              <a:t>11/12/2022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958146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A1CC322-9263-409A-AA27-05EB3A1057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36582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FCE9BF-6142-472F-B946-F1806E9291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22472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CBA128-9DAE-4480-AC85-EA0844C6FD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3391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B3549D-5C82-4F48-B81C-E15E01651A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99488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FC83CC-6EBE-4277-9967-ED03951E0F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05465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3DE4FC-66A1-4A33-9A5D-F081C996BD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63031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DB0594-5C7E-4F01-9382-E8A922218D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88348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1B678D-E118-4260-9F5F-8340B65535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49176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4DA9A1A-1E58-479E-9EBE-D418E3BA88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72932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B55346F-D03C-409E-BFD2-2B9C8802A4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8249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AE6FB-3507-458B-9CFF-D59A9CAEE579}" type="datetimeFigureOut">
              <a:rPr lang="en-US" smtClean="0"/>
              <a:t>11/12/2022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6495968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17528F9-8C0C-4F67-AAAC-6ED4614C6E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85225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ACC4E6-0624-4292-ABD5-C6515408BE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03593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A1CC322-9263-409A-AA27-05EB3A1057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59162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FCE9BF-6142-472F-B946-F1806E9291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48497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CBA128-9DAE-4480-AC85-EA0844C6FD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92603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B3549D-5C82-4F48-B81C-E15E01651A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42914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04115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171450" indent="-171450">
              <a:buFontTx/>
              <a:buBlip>
                <a:blip r:embed="rId2"/>
              </a:buBlip>
              <a:defRPr>
                <a:latin typeface="Arial" panose="020B0604020202020204" pitchFamily="34" charset="0"/>
                <a:cs typeface="Arial" panose="020B0604020202020204" pitchFamily="34" charset="0"/>
              </a:defRPr>
            </a:lvl1pPr>
            <a:lvl2pPr marL="514350" indent="-171450">
              <a:buSzPct val="70000"/>
              <a:buFontTx/>
              <a:buBlip>
                <a:blip r:embed="rId2"/>
              </a:buBlip>
              <a:defRPr>
                <a:latin typeface="Arial" panose="020B0604020202020204" pitchFamily="34" charset="0"/>
                <a:cs typeface="Arial" panose="020B0604020202020204" pitchFamily="34" charset="0"/>
              </a:defRPr>
            </a:lvl2pPr>
            <a:lvl3pPr marL="857250" indent="-171450">
              <a:buSzPct val="40000"/>
              <a:buFontTx/>
              <a:buBlip>
                <a:blip r:embed="rId2"/>
              </a:buBlip>
              <a:defRPr>
                <a:latin typeface="Arial" panose="020B0604020202020204" pitchFamily="34" charset="0"/>
                <a:cs typeface="Arial" panose="020B0604020202020204" pitchFamily="34" charset="0"/>
              </a:defRPr>
            </a:lvl3pPr>
            <a:lvl4pPr marL="1200150" indent="-171450">
              <a:buSzPct val="40000"/>
              <a:buFontTx/>
              <a:buBlip>
                <a:blip r:embed="rId2"/>
              </a:buBlip>
              <a:defRPr>
                <a:latin typeface="Arial" panose="020B0604020202020204" pitchFamily="34" charset="0"/>
                <a:cs typeface="Arial" panose="020B0604020202020204" pitchFamily="34" charset="0"/>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52632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4511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2876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t>11/12/2022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9028369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35168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13319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23539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26635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18098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47274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11770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BE45950E-38B8-4D94-AA45-128C884729C2}" type="datetimeFigureOut">
              <a:rPr kumimoji="0" lang="en-US" sz="1200" b="0" i="0" u="none" strike="noStrike" kern="1200" cap="none" spc="0" normalizeH="0" baseline="0" noProof="0" smtClean="0">
                <a:ln>
                  <a:noFill/>
                </a:ln>
                <a:solidFill>
                  <a:srgbClr val="898989"/>
                </a:solidFill>
                <a:effectLst/>
                <a:uLnTx/>
                <a:uFillTx/>
                <a:latin typeface="Helvetica Light"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11/12/2022</a:t>
            </a:fld>
            <a:endParaRPr kumimoji="0" lang="en-US" sz="1200" b="0" i="0" u="none" strike="noStrike" kern="1200" cap="none" spc="0" normalizeH="0" baseline="0" noProof="0">
              <a:ln>
                <a:noFill/>
              </a:ln>
              <a:solidFill>
                <a:srgbClr val="898989"/>
              </a:solidFill>
              <a:effectLst/>
              <a:uLnTx/>
              <a:uFillTx/>
              <a:latin typeface="Helvetica Light" charset="0"/>
              <a:ea typeface="MS PGothic" panose="020B0600070205080204" pitchFamily="34" charset="-128"/>
              <a:cs typeface="+mn-cs"/>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Helvetica Light" charset="0"/>
              <a:ea typeface="MS PGothic" panose="020B0600070205080204" pitchFamily="34" charset="-128"/>
              <a:cs typeface="+mn-cs"/>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6AEA483B-0525-476B-B55A-57FAE60498AA}" type="slidenum">
              <a:rPr kumimoji="0" lang="en-US" sz="1200" b="0" i="0" u="none" strike="noStrike" kern="1200" cap="none" spc="0" normalizeH="0" baseline="0" noProof="0" smtClean="0">
                <a:ln>
                  <a:noFill/>
                </a:ln>
                <a:solidFill>
                  <a:srgbClr val="898989"/>
                </a:solidFill>
                <a:effectLst/>
                <a:uLnTx/>
                <a:uFillTx/>
                <a:latin typeface="Helvetica Light"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898989"/>
              </a:solidFill>
              <a:effectLst/>
              <a:uLnTx/>
              <a:uFillTx/>
              <a:latin typeface="Helvetica Light" charset="0"/>
              <a:ea typeface="MS PGothic" panose="020B0600070205080204" pitchFamily="34" charset="-128"/>
              <a:cs typeface="+mn-cs"/>
            </a:endParaRPr>
          </a:p>
        </p:txBody>
      </p:sp>
    </p:spTree>
    <p:extLst>
      <p:ext uri="{BB962C8B-B14F-4D97-AF65-F5344CB8AC3E}">
        <p14:creationId xmlns:p14="http://schemas.microsoft.com/office/powerpoint/2010/main" val="3999019683"/>
      </p:ext>
    </p:extLst>
  </p:cSld>
  <p:clrMapOvr>
    <a:masterClrMapping/>
  </p:clrMapOvr>
  <p:hf sldNum="0" hd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BE45950E-38B8-4D94-AA45-128C884729C2}" type="datetimeFigureOut">
              <a:rPr kumimoji="0" lang="en-US" sz="1200" b="0" i="0" u="none" strike="noStrike" kern="1200" cap="none" spc="0" normalizeH="0" baseline="0" noProof="0" smtClean="0">
                <a:ln>
                  <a:noFill/>
                </a:ln>
                <a:solidFill>
                  <a:srgbClr val="898989"/>
                </a:solidFill>
                <a:effectLst/>
                <a:uLnTx/>
                <a:uFillTx/>
                <a:latin typeface="Helvetica Light"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11/12/2022</a:t>
            </a:fld>
            <a:endParaRPr kumimoji="0" lang="en-US" sz="1200" b="0" i="0" u="none" strike="noStrike" kern="1200" cap="none" spc="0" normalizeH="0" baseline="0" noProof="0">
              <a:ln>
                <a:noFill/>
              </a:ln>
              <a:solidFill>
                <a:srgbClr val="898989"/>
              </a:solidFill>
              <a:effectLst/>
              <a:uLnTx/>
              <a:uFillTx/>
              <a:latin typeface="Helvetica Light" charset="0"/>
              <a:ea typeface="MS PGothic" panose="020B0600070205080204" pitchFamily="34" charset="-128"/>
              <a:cs typeface="+mn-cs"/>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898989"/>
                </a:solidFill>
                <a:effectLst/>
                <a:uLnTx/>
                <a:uFillTx/>
                <a:latin typeface="Helvetica Light" charset="0"/>
                <a:ea typeface="MS PGothic" panose="020B0600070205080204" pitchFamily="34" charset="-128"/>
                <a:cs typeface="+mn-cs"/>
              </a:rPr>
              <a:t>Vince Agard, Kerry Emanuel</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898989"/>
                </a:solidFill>
                <a:effectLst/>
                <a:uLnTx/>
                <a:uFillTx/>
                <a:latin typeface="Helvetica Light" charset="0"/>
                <a:ea typeface="MS PGothic" panose="020B0600070205080204" pitchFamily="34" charset="-128"/>
                <a:cs typeface="+mn-cs"/>
              </a:rPr>
              <a:t>AGU Fall Meeting 2014</a:t>
            </a:r>
            <a:endParaRPr kumimoji="0" lang="en-US" sz="1050" b="0" i="0" u="none" strike="noStrike" kern="1200" cap="none" spc="0" normalizeH="0" baseline="0" noProof="0" dirty="0">
              <a:ln>
                <a:noFill/>
              </a:ln>
              <a:solidFill>
                <a:srgbClr val="898989"/>
              </a:solidFill>
              <a:effectLst/>
              <a:uLnTx/>
              <a:uFillTx/>
              <a:latin typeface="Helvetica Light" charset="0"/>
              <a:ea typeface="MS PGothic" panose="020B0600070205080204" pitchFamily="34" charset="-128"/>
              <a:cs typeface="+mn-cs"/>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6662074-DA86-AF46-95F2-43A92CEE6BF4}" type="slidenum">
              <a:rPr kumimoji="0" lang="en-US" sz="1200" b="0" i="0" u="none" strike="noStrike" kern="1200" cap="none" spc="0" normalizeH="0" baseline="0" noProof="0" smtClean="0">
                <a:ln>
                  <a:noFill/>
                </a:ln>
                <a:solidFill>
                  <a:srgbClr val="898989"/>
                </a:solidFill>
                <a:effectLst/>
                <a:uLnTx/>
                <a:uFillTx/>
                <a:latin typeface="Helvetica Light"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898989"/>
              </a:solidFill>
              <a:effectLst/>
              <a:uLnTx/>
              <a:uFillTx/>
              <a:latin typeface="Helvetica Light" charset="0"/>
              <a:ea typeface="MS PGothic" panose="020B0600070205080204" pitchFamily="34" charset="-128"/>
              <a:cs typeface="+mn-cs"/>
            </a:endParaRPr>
          </a:p>
        </p:txBody>
      </p:sp>
    </p:spTree>
    <p:extLst>
      <p:ext uri="{BB962C8B-B14F-4D97-AF65-F5344CB8AC3E}">
        <p14:creationId xmlns:p14="http://schemas.microsoft.com/office/powerpoint/2010/main" val="764009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BE45950E-38B8-4D94-AA45-128C884729C2}" type="datetimeFigureOut">
              <a:rPr kumimoji="0" lang="en-US" sz="1200" b="0" i="0" u="none" strike="noStrike" kern="1200" cap="none" spc="0" normalizeH="0" baseline="0" noProof="0" smtClean="0">
                <a:ln>
                  <a:noFill/>
                </a:ln>
                <a:solidFill>
                  <a:srgbClr val="898989"/>
                </a:solidFill>
                <a:effectLst/>
                <a:uLnTx/>
                <a:uFillTx/>
                <a:latin typeface="Helvetica Light"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11/12/2022</a:t>
            </a:fld>
            <a:endParaRPr kumimoji="0" lang="en-US" sz="1200" b="0" i="0" u="none" strike="noStrike" kern="1200" cap="none" spc="0" normalizeH="0" baseline="0" noProof="0">
              <a:ln>
                <a:noFill/>
              </a:ln>
              <a:solidFill>
                <a:srgbClr val="898989"/>
              </a:solidFill>
              <a:effectLst/>
              <a:uLnTx/>
              <a:uFillTx/>
              <a:latin typeface="Helvetica Light" charset="0"/>
              <a:ea typeface="MS PGothic" panose="020B0600070205080204" pitchFamily="34" charset="-128"/>
              <a:cs typeface="+mn-cs"/>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Helvetica Light" charset="0"/>
              <a:ea typeface="MS PGothic" panose="020B0600070205080204" pitchFamily="34" charset="-128"/>
              <a:cs typeface="+mn-cs"/>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6AEA483B-0525-476B-B55A-57FAE60498AA}" type="slidenum">
              <a:rPr kumimoji="0" lang="en-US" sz="1200" b="0" i="0" u="none" strike="noStrike" kern="1200" cap="none" spc="0" normalizeH="0" baseline="0" noProof="0" smtClean="0">
                <a:ln>
                  <a:noFill/>
                </a:ln>
                <a:solidFill>
                  <a:srgbClr val="898989"/>
                </a:solidFill>
                <a:effectLst/>
                <a:uLnTx/>
                <a:uFillTx/>
                <a:latin typeface="Helvetica Light"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898989"/>
              </a:solidFill>
              <a:effectLst/>
              <a:uLnTx/>
              <a:uFillTx/>
              <a:latin typeface="Helvetica Light" charset="0"/>
              <a:ea typeface="MS PGothic" panose="020B0600070205080204" pitchFamily="34" charset="-128"/>
              <a:cs typeface="+mn-cs"/>
            </a:endParaRPr>
          </a:p>
        </p:txBody>
      </p:sp>
    </p:spTree>
    <p:extLst>
      <p:ext uri="{BB962C8B-B14F-4D97-AF65-F5344CB8AC3E}">
        <p14:creationId xmlns:p14="http://schemas.microsoft.com/office/powerpoint/2010/main" val="752774875"/>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t>11/12/2022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02509803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BE45950E-38B8-4D94-AA45-128C884729C2}" type="datetimeFigureOut">
              <a:rPr kumimoji="0" lang="en-US" sz="1200" b="0" i="0" u="none" strike="noStrike" kern="1200" cap="none" spc="0" normalizeH="0" baseline="0" noProof="0" smtClean="0">
                <a:ln>
                  <a:noFill/>
                </a:ln>
                <a:solidFill>
                  <a:srgbClr val="898989"/>
                </a:solidFill>
                <a:effectLst/>
                <a:uLnTx/>
                <a:uFillTx/>
                <a:latin typeface="Helvetica Light"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11/12/2022</a:t>
            </a:fld>
            <a:endParaRPr kumimoji="0" lang="en-US" sz="1200" b="0" i="0" u="none" strike="noStrike" kern="1200" cap="none" spc="0" normalizeH="0" baseline="0" noProof="0">
              <a:ln>
                <a:noFill/>
              </a:ln>
              <a:solidFill>
                <a:srgbClr val="898989"/>
              </a:solidFill>
              <a:effectLst/>
              <a:uLnTx/>
              <a:uFillTx/>
              <a:latin typeface="Helvetica Light" charset="0"/>
              <a:ea typeface="MS PGothic" panose="020B0600070205080204" pitchFamily="34" charset="-128"/>
              <a:cs typeface="+mn-cs"/>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Helvetica Light" charset="0"/>
              <a:ea typeface="MS PGothic" panose="020B0600070205080204" pitchFamily="34" charset="-128"/>
              <a:cs typeface="+mn-cs"/>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6AEA483B-0525-476B-B55A-57FAE60498AA}" type="slidenum">
              <a:rPr kumimoji="0" lang="en-US" sz="1200" b="0" i="0" u="none" strike="noStrike" kern="1200" cap="none" spc="0" normalizeH="0" baseline="0" noProof="0" smtClean="0">
                <a:ln>
                  <a:noFill/>
                </a:ln>
                <a:solidFill>
                  <a:srgbClr val="898989"/>
                </a:solidFill>
                <a:effectLst/>
                <a:uLnTx/>
                <a:uFillTx/>
                <a:latin typeface="Helvetica Light"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898989"/>
              </a:solidFill>
              <a:effectLst/>
              <a:uLnTx/>
              <a:uFillTx/>
              <a:latin typeface="Helvetica Light" charset="0"/>
              <a:ea typeface="MS PGothic" panose="020B0600070205080204" pitchFamily="34" charset="-128"/>
              <a:cs typeface="+mn-cs"/>
            </a:endParaRPr>
          </a:p>
        </p:txBody>
      </p:sp>
    </p:spTree>
    <p:extLst>
      <p:ext uri="{BB962C8B-B14F-4D97-AF65-F5344CB8AC3E}">
        <p14:creationId xmlns:p14="http://schemas.microsoft.com/office/powerpoint/2010/main" val="1116432401"/>
      </p:ext>
    </p:extLst>
  </p:cSld>
  <p:clrMapOvr>
    <a:masterClrMapping/>
  </p:clrMapOvr>
  <p:hf sldNum="0" hd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BE45950E-38B8-4D94-AA45-128C884729C2}" type="datetimeFigureOut">
              <a:rPr kumimoji="0" lang="en-US" sz="1200" b="0" i="0" u="none" strike="noStrike" kern="1200" cap="none" spc="0" normalizeH="0" baseline="0" noProof="0" smtClean="0">
                <a:ln>
                  <a:noFill/>
                </a:ln>
                <a:solidFill>
                  <a:srgbClr val="898989"/>
                </a:solidFill>
                <a:effectLst/>
                <a:uLnTx/>
                <a:uFillTx/>
                <a:latin typeface="Helvetica Light"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11/12/2022</a:t>
            </a:fld>
            <a:endParaRPr kumimoji="0" lang="en-US" sz="1200" b="0" i="0" u="none" strike="noStrike" kern="1200" cap="none" spc="0" normalizeH="0" baseline="0" noProof="0">
              <a:ln>
                <a:noFill/>
              </a:ln>
              <a:solidFill>
                <a:srgbClr val="898989"/>
              </a:solidFill>
              <a:effectLst/>
              <a:uLnTx/>
              <a:uFillTx/>
              <a:latin typeface="Helvetica Light" charset="0"/>
              <a:ea typeface="MS PGothic" panose="020B0600070205080204" pitchFamily="34" charset="-128"/>
              <a:cs typeface="+mn-cs"/>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Helvetica Light" charset="0"/>
              <a:ea typeface="MS PGothic" panose="020B0600070205080204" pitchFamily="34" charset="-128"/>
              <a:cs typeface="+mn-cs"/>
            </a:endParaRP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6AEA483B-0525-476B-B55A-57FAE60498AA}" type="slidenum">
              <a:rPr kumimoji="0" lang="en-US" sz="1200" b="0" i="0" u="none" strike="noStrike" kern="1200" cap="none" spc="0" normalizeH="0" baseline="0" noProof="0" smtClean="0">
                <a:ln>
                  <a:noFill/>
                </a:ln>
                <a:solidFill>
                  <a:srgbClr val="898989"/>
                </a:solidFill>
                <a:effectLst/>
                <a:uLnTx/>
                <a:uFillTx/>
                <a:latin typeface="Helvetica Light"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898989"/>
              </a:solidFill>
              <a:effectLst/>
              <a:uLnTx/>
              <a:uFillTx/>
              <a:latin typeface="Helvetica Light" charset="0"/>
              <a:ea typeface="MS PGothic" panose="020B0600070205080204" pitchFamily="34" charset="-128"/>
              <a:cs typeface="+mn-cs"/>
            </a:endParaRPr>
          </a:p>
        </p:txBody>
      </p:sp>
    </p:spTree>
    <p:extLst>
      <p:ext uri="{BB962C8B-B14F-4D97-AF65-F5344CB8AC3E}">
        <p14:creationId xmlns:p14="http://schemas.microsoft.com/office/powerpoint/2010/main" val="379932590"/>
      </p:ext>
    </p:extLst>
  </p:cSld>
  <p:clrMapOvr>
    <a:masterClrMapping/>
  </p:clrMapOvr>
  <p:hf sldNum="0" hdr="0" dt="0"/>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BE45950E-38B8-4D94-AA45-128C884729C2}" type="datetimeFigureOut">
              <a:rPr kumimoji="0" lang="en-US" sz="1200" b="0" i="0" u="none" strike="noStrike" kern="1200" cap="none" spc="0" normalizeH="0" baseline="0" noProof="0" smtClean="0">
                <a:ln>
                  <a:noFill/>
                </a:ln>
                <a:solidFill>
                  <a:srgbClr val="898989"/>
                </a:solidFill>
                <a:effectLst/>
                <a:uLnTx/>
                <a:uFillTx/>
                <a:latin typeface="Helvetica Light"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11/12/2022</a:t>
            </a:fld>
            <a:endParaRPr kumimoji="0" lang="en-US" sz="1200" b="0" i="0" u="none" strike="noStrike" kern="1200" cap="none" spc="0" normalizeH="0" baseline="0" noProof="0">
              <a:ln>
                <a:noFill/>
              </a:ln>
              <a:solidFill>
                <a:srgbClr val="898989"/>
              </a:solidFill>
              <a:effectLst/>
              <a:uLnTx/>
              <a:uFillTx/>
              <a:latin typeface="Helvetica Light" charset="0"/>
              <a:ea typeface="MS PGothic" panose="020B0600070205080204" pitchFamily="34" charset="-128"/>
              <a:cs typeface="+mn-cs"/>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Helvetica Light" charset="0"/>
              <a:ea typeface="MS PGothic" panose="020B0600070205080204" pitchFamily="34" charset="-128"/>
              <a:cs typeface="+mn-cs"/>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6AEA483B-0525-476B-B55A-57FAE60498AA}" type="slidenum">
              <a:rPr kumimoji="0" lang="en-US" sz="1200" b="0" i="0" u="none" strike="noStrike" kern="1200" cap="none" spc="0" normalizeH="0" baseline="0" noProof="0" smtClean="0">
                <a:ln>
                  <a:noFill/>
                </a:ln>
                <a:solidFill>
                  <a:srgbClr val="898989"/>
                </a:solidFill>
                <a:effectLst/>
                <a:uLnTx/>
                <a:uFillTx/>
                <a:latin typeface="Helvetica Light"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898989"/>
              </a:solidFill>
              <a:effectLst/>
              <a:uLnTx/>
              <a:uFillTx/>
              <a:latin typeface="Helvetica Light" charset="0"/>
              <a:ea typeface="MS PGothic" panose="020B0600070205080204" pitchFamily="34" charset="-128"/>
              <a:cs typeface="+mn-cs"/>
            </a:endParaRPr>
          </a:p>
        </p:txBody>
      </p:sp>
    </p:spTree>
    <p:extLst>
      <p:ext uri="{BB962C8B-B14F-4D97-AF65-F5344CB8AC3E}">
        <p14:creationId xmlns:p14="http://schemas.microsoft.com/office/powerpoint/2010/main" val="3904797196"/>
      </p:ext>
    </p:extLst>
  </p:cSld>
  <p:clrMapOvr>
    <a:masterClrMapping/>
  </p:clrMapOvr>
  <p:hf sldNum="0" hdr="0" dt="0"/>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BE45950E-38B8-4D94-AA45-128C884729C2}" type="datetimeFigureOut">
              <a:rPr kumimoji="0" lang="en-US" sz="1200" b="0" i="0" u="none" strike="noStrike" kern="1200" cap="none" spc="0" normalizeH="0" baseline="0" noProof="0" smtClean="0">
                <a:ln>
                  <a:noFill/>
                </a:ln>
                <a:solidFill>
                  <a:srgbClr val="898989"/>
                </a:solidFill>
                <a:effectLst/>
                <a:uLnTx/>
                <a:uFillTx/>
                <a:latin typeface="Helvetica Light"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11/12/2022</a:t>
            </a:fld>
            <a:endParaRPr kumimoji="0" lang="en-US" sz="1200" b="0" i="0" u="none" strike="noStrike" kern="1200" cap="none" spc="0" normalizeH="0" baseline="0" noProof="0">
              <a:ln>
                <a:noFill/>
              </a:ln>
              <a:solidFill>
                <a:srgbClr val="898989"/>
              </a:solidFill>
              <a:effectLst/>
              <a:uLnTx/>
              <a:uFillTx/>
              <a:latin typeface="Helvetica Light" charset="0"/>
              <a:ea typeface="MS PGothic" panose="020B0600070205080204" pitchFamily="34" charset="-128"/>
              <a:cs typeface="+mn-cs"/>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Helvetica Light" charset="0"/>
              <a:ea typeface="MS PGothic" panose="020B0600070205080204" pitchFamily="34" charset="-128"/>
              <a:cs typeface="+mn-cs"/>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6AEA483B-0525-476B-B55A-57FAE60498AA}" type="slidenum">
              <a:rPr kumimoji="0" lang="en-US" sz="1200" b="0" i="0" u="none" strike="noStrike" kern="1200" cap="none" spc="0" normalizeH="0" baseline="0" noProof="0" smtClean="0">
                <a:ln>
                  <a:noFill/>
                </a:ln>
                <a:solidFill>
                  <a:srgbClr val="898989"/>
                </a:solidFill>
                <a:effectLst/>
                <a:uLnTx/>
                <a:uFillTx/>
                <a:latin typeface="Helvetica Light"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898989"/>
              </a:solidFill>
              <a:effectLst/>
              <a:uLnTx/>
              <a:uFillTx/>
              <a:latin typeface="Helvetica Light" charset="0"/>
              <a:ea typeface="MS PGothic" panose="020B0600070205080204" pitchFamily="34" charset="-128"/>
              <a:cs typeface="+mn-cs"/>
            </a:endParaRPr>
          </a:p>
        </p:txBody>
      </p:sp>
    </p:spTree>
    <p:extLst>
      <p:ext uri="{BB962C8B-B14F-4D97-AF65-F5344CB8AC3E}">
        <p14:creationId xmlns:p14="http://schemas.microsoft.com/office/powerpoint/2010/main" val="1738858473"/>
      </p:ext>
    </p:extLst>
  </p:cSld>
  <p:clrMapOvr>
    <a:masterClrMapping/>
  </p:clrMapOvr>
  <p:hf sldNum="0" hdr="0" dt="0"/>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BE45950E-38B8-4D94-AA45-128C884729C2}" type="datetimeFigureOut">
              <a:rPr kumimoji="0" lang="en-US" sz="1200" b="0" i="0" u="none" strike="noStrike" kern="1200" cap="none" spc="0" normalizeH="0" baseline="0" noProof="0" smtClean="0">
                <a:ln>
                  <a:noFill/>
                </a:ln>
                <a:solidFill>
                  <a:srgbClr val="898989"/>
                </a:solidFill>
                <a:effectLst/>
                <a:uLnTx/>
                <a:uFillTx/>
                <a:latin typeface="Helvetica Light"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11/12/2022</a:t>
            </a:fld>
            <a:endParaRPr kumimoji="0" lang="en-US" sz="1200" b="0" i="0" u="none" strike="noStrike" kern="1200" cap="none" spc="0" normalizeH="0" baseline="0" noProof="0">
              <a:ln>
                <a:noFill/>
              </a:ln>
              <a:solidFill>
                <a:srgbClr val="898989"/>
              </a:solidFill>
              <a:effectLst/>
              <a:uLnTx/>
              <a:uFillTx/>
              <a:latin typeface="Helvetica Light" charset="0"/>
              <a:ea typeface="MS PGothic" panose="020B0600070205080204" pitchFamily="34" charset="-128"/>
              <a:cs typeface="+mn-cs"/>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Helvetica Light" charset="0"/>
              <a:ea typeface="MS PGothic" panose="020B0600070205080204" pitchFamily="34" charset="-128"/>
              <a:cs typeface="+mn-cs"/>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6AEA483B-0525-476B-B55A-57FAE60498AA}" type="slidenum">
              <a:rPr kumimoji="0" lang="en-US" sz="1200" b="0" i="0" u="none" strike="noStrike" kern="1200" cap="none" spc="0" normalizeH="0" baseline="0" noProof="0" smtClean="0">
                <a:ln>
                  <a:noFill/>
                </a:ln>
                <a:solidFill>
                  <a:srgbClr val="898989"/>
                </a:solidFill>
                <a:effectLst/>
                <a:uLnTx/>
                <a:uFillTx/>
                <a:latin typeface="Helvetica Light"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898989"/>
              </a:solidFill>
              <a:effectLst/>
              <a:uLnTx/>
              <a:uFillTx/>
              <a:latin typeface="Helvetica Light" charset="0"/>
              <a:ea typeface="MS PGothic" panose="020B0600070205080204" pitchFamily="34" charset="-128"/>
              <a:cs typeface="+mn-cs"/>
            </a:endParaRPr>
          </a:p>
        </p:txBody>
      </p:sp>
    </p:spTree>
    <p:extLst>
      <p:ext uri="{BB962C8B-B14F-4D97-AF65-F5344CB8AC3E}">
        <p14:creationId xmlns:p14="http://schemas.microsoft.com/office/powerpoint/2010/main" val="3428182876"/>
      </p:ext>
    </p:extLst>
  </p:cSld>
  <p:clrMapOvr>
    <a:masterClrMapping/>
  </p:clrMapOvr>
  <p:hf sldNum="0" hdr="0" dt="0"/>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BE45950E-38B8-4D94-AA45-128C884729C2}" type="datetimeFigureOut">
              <a:rPr kumimoji="0" lang="en-US" sz="1200" b="0" i="0" u="none" strike="noStrike" kern="1200" cap="none" spc="0" normalizeH="0" baseline="0" noProof="0" smtClean="0">
                <a:ln>
                  <a:noFill/>
                </a:ln>
                <a:solidFill>
                  <a:srgbClr val="898989"/>
                </a:solidFill>
                <a:effectLst/>
                <a:uLnTx/>
                <a:uFillTx/>
                <a:latin typeface="Helvetica Light"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11/12/2022</a:t>
            </a:fld>
            <a:endParaRPr kumimoji="0" lang="en-US" sz="1200" b="0" i="0" u="none" strike="noStrike" kern="1200" cap="none" spc="0" normalizeH="0" baseline="0" noProof="0">
              <a:ln>
                <a:noFill/>
              </a:ln>
              <a:solidFill>
                <a:srgbClr val="898989"/>
              </a:solidFill>
              <a:effectLst/>
              <a:uLnTx/>
              <a:uFillTx/>
              <a:latin typeface="Helvetica Light" charset="0"/>
              <a:ea typeface="MS PGothic" panose="020B0600070205080204" pitchFamily="34" charset="-128"/>
              <a:cs typeface="+mn-cs"/>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Helvetica Light" charset="0"/>
              <a:ea typeface="MS PGothic" panose="020B0600070205080204" pitchFamily="34" charset="-128"/>
              <a:cs typeface="+mn-cs"/>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6AEA483B-0525-476B-B55A-57FAE60498AA}" type="slidenum">
              <a:rPr kumimoji="0" lang="en-US" sz="1200" b="0" i="0" u="none" strike="noStrike" kern="1200" cap="none" spc="0" normalizeH="0" baseline="0" noProof="0" smtClean="0">
                <a:ln>
                  <a:noFill/>
                </a:ln>
                <a:solidFill>
                  <a:srgbClr val="898989"/>
                </a:solidFill>
                <a:effectLst/>
                <a:uLnTx/>
                <a:uFillTx/>
                <a:latin typeface="Helvetica Light"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898989"/>
              </a:solidFill>
              <a:effectLst/>
              <a:uLnTx/>
              <a:uFillTx/>
              <a:latin typeface="Helvetica Light" charset="0"/>
              <a:ea typeface="MS PGothic" panose="020B0600070205080204" pitchFamily="34" charset="-128"/>
              <a:cs typeface="+mn-cs"/>
            </a:endParaRPr>
          </a:p>
        </p:txBody>
      </p:sp>
    </p:spTree>
    <p:extLst>
      <p:ext uri="{BB962C8B-B14F-4D97-AF65-F5344CB8AC3E}">
        <p14:creationId xmlns:p14="http://schemas.microsoft.com/office/powerpoint/2010/main" val="1765214550"/>
      </p:ext>
    </p:extLst>
  </p:cSld>
  <p:clrMapOvr>
    <a:masterClrMapping/>
  </p:clrMapOvr>
  <p:hf sldNum="0" hdr="0" dt="0"/>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BE45950E-38B8-4D94-AA45-128C884729C2}" type="datetimeFigureOut">
              <a:rPr kumimoji="0" lang="en-US" sz="1200" b="0" i="0" u="none" strike="noStrike" kern="1200" cap="none" spc="0" normalizeH="0" baseline="0" noProof="0" smtClean="0">
                <a:ln>
                  <a:noFill/>
                </a:ln>
                <a:solidFill>
                  <a:srgbClr val="898989"/>
                </a:solidFill>
                <a:effectLst/>
                <a:uLnTx/>
                <a:uFillTx/>
                <a:latin typeface="Helvetica Light"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11/12/2022</a:t>
            </a:fld>
            <a:endParaRPr kumimoji="0" lang="en-US" sz="1200" b="0" i="0" u="none" strike="noStrike" kern="1200" cap="none" spc="0" normalizeH="0" baseline="0" noProof="0">
              <a:ln>
                <a:noFill/>
              </a:ln>
              <a:solidFill>
                <a:srgbClr val="898989"/>
              </a:solidFill>
              <a:effectLst/>
              <a:uLnTx/>
              <a:uFillTx/>
              <a:latin typeface="Helvetica Light" charset="0"/>
              <a:ea typeface="MS PGothic" panose="020B0600070205080204" pitchFamily="34" charset="-128"/>
              <a:cs typeface="+mn-cs"/>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Helvetica Light" charset="0"/>
              <a:ea typeface="MS PGothic" panose="020B0600070205080204" pitchFamily="34" charset="-128"/>
              <a:cs typeface="+mn-cs"/>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6AEA483B-0525-476B-B55A-57FAE60498AA}" type="slidenum">
              <a:rPr kumimoji="0" lang="en-US" sz="1200" b="0" i="0" u="none" strike="noStrike" kern="1200" cap="none" spc="0" normalizeH="0" baseline="0" noProof="0" smtClean="0">
                <a:ln>
                  <a:noFill/>
                </a:ln>
                <a:solidFill>
                  <a:srgbClr val="898989"/>
                </a:solidFill>
                <a:effectLst/>
                <a:uLnTx/>
                <a:uFillTx/>
                <a:latin typeface="Helvetica Light"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898989"/>
              </a:solidFill>
              <a:effectLst/>
              <a:uLnTx/>
              <a:uFillTx/>
              <a:latin typeface="Helvetica Light" charset="0"/>
              <a:ea typeface="MS PGothic" panose="020B0600070205080204" pitchFamily="34" charset="-128"/>
              <a:cs typeface="+mn-cs"/>
            </a:endParaRPr>
          </a:p>
        </p:txBody>
      </p:sp>
    </p:spTree>
    <p:extLst>
      <p:ext uri="{BB962C8B-B14F-4D97-AF65-F5344CB8AC3E}">
        <p14:creationId xmlns:p14="http://schemas.microsoft.com/office/powerpoint/2010/main" val="2748142575"/>
      </p:ext>
    </p:extLst>
  </p:cSld>
  <p:clrMapOvr>
    <a:masterClrMapping/>
  </p:clrMapOvr>
  <p:hf sldNum="0" hdr="0" dt="0"/>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BE45950E-38B8-4D94-AA45-128C884729C2}" type="datetimeFigureOut">
              <a:rPr kumimoji="0" lang="en-US" sz="1200" b="0" i="0" u="none" strike="noStrike" kern="1200" cap="none" spc="0" normalizeH="0" baseline="0" noProof="0" smtClean="0">
                <a:ln>
                  <a:noFill/>
                </a:ln>
                <a:solidFill>
                  <a:srgbClr val="898989"/>
                </a:solidFill>
                <a:effectLst/>
                <a:uLnTx/>
                <a:uFillTx/>
                <a:latin typeface="Helvetica Light"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11/12/2022</a:t>
            </a:fld>
            <a:endParaRPr kumimoji="0" lang="en-US" sz="1200" b="0" i="0" u="none" strike="noStrike" kern="1200" cap="none" spc="0" normalizeH="0" baseline="0" noProof="0">
              <a:ln>
                <a:noFill/>
              </a:ln>
              <a:solidFill>
                <a:srgbClr val="898989"/>
              </a:solidFill>
              <a:effectLst/>
              <a:uLnTx/>
              <a:uFillTx/>
              <a:latin typeface="Helvetica Light" charset="0"/>
              <a:ea typeface="MS PGothic" panose="020B0600070205080204" pitchFamily="34" charset="-128"/>
              <a:cs typeface="+mn-cs"/>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Helvetica Light" charset="0"/>
              <a:ea typeface="MS PGothic" panose="020B0600070205080204" pitchFamily="34" charset="-128"/>
              <a:cs typeface="+mn-cs"/>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6AEA483B-0525-476B-B55A-57FAE60498AA}" type="slidenum">
              <a:rPr kumimoji="0" lang="en-US" sz="1200" b="0" i="0" u="none" strike="noStrike" kern="1200" cap="none" spc="0" normalizeH="0" baseline="0" noProof="0" smtClean="0">
                <a:ln>
                  <a:noFill/>
                </a:ln>
                <a:solidFill>
                  <a:srgbClr val="898989"/>
                </a:solidFill>
                <a:effectLst/>
                <a:uLnTx/>
                <a:uFillTx/>
                <a:latin typeface="Helvetica Light"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898989"/>
              </a:solidFill>
              <a:effectLst/>
              <a:uLnTx/>
              <a:uFillTx/>
              <a:latin typeface="Helvetica Light" charset="0"/>
              <a:ea typeface="MS PGothic" panose="020B0600070205080204" pitchFamily="34" charset="-128"/>
              <a:cs typeface="+mn-cs"/>
            </a:endParaRPr>
          </a:p>
        </p:txBody>
      </p:sp>
    </p:spTree>
    <p:extLst>
      <p:ext uri="{BB962C8B-B14F-4D97-AF65-F5344CB8AC3E}">
        <p14:creationId xmlns:p14="http://schemas.microsoft.com/office/powerpoint/2010/main" val="4000001099"/>
      </p:ext>
    </p:extLst>
  </p:cSld>
  <p:clrMapOvr>
    <a:masterClrMapping/>
  </p:clrMapOvr>
  <p:hf sldNum="0" hdr="0" dt="0"/>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Topic 1">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latin typeface="Helvetica"/>
                <a:cs typeface="Helvetica"/>
              </a:defRPr>
            </a:lvl1pPr>
          </a:lstStyle>
          <a:p>
            <a:r>
              <a:rPr lang="en-US"/>
              <a:t>Click to edit Master title style</a:t>
            </a:r>
          </a:p>
        </p:txBody>
      </p:sp>
    </p:spTree>
    <p:extLst>
      <p:ext uri="{BB962C8B-B14F-4D97-AF65-F5344CB8AC3E}">
        <p14:creationId xmlns:p14="http://schemas.microsoft.com/office/powerpoint/2010/main" val="217300849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828800" cy="304800"/>
          </a:xfrm>
          <a:prstGeom prst="rect">
            <a:avLst/>
          </a:prstGeom>
          <a:noFill/>
          <a:ln w="9525">
            <a:noFill/>
            <a:miter lim="800000"/>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Helvetica Light"/>
                <a:ea typeface="MS PGothic" panose="020B0600070205080204" pitchFamily="34" charset="-128"/>
                <a:cs typeface="Helvetica Light"/>
              </a:rPr>
              <a:t>Introduction</a:t>
            </a:r>
          </a:p>
        </p:txBody>
      </p:sp>
      <p:sp>
        <p:nvSpPr>
          <p:cNvPr id="4" name="Rectangle 3"/>
          <p:cNvSpPr>
            <a:spLocks noChangeArrowheads="1"/>
          </p:cNvSpPr>
          <p:nvPr userDrawn="1"/>
        </p:nvSpPr>
        <p:spPr bwMode="auto">
          <a:xfrm>
            <a:off x="1828800" y="0"/>
            <a:ext cx="1828800" cy="304800"/>
          </a:xfrm>
          <a:prstGeom prst="rect">
            <a:avLst/>
          </a:prstGeom>
          <a:solidFill>
            <a:srgbClr val="DDE3E4"/>
          </a:solidFill>
          <a:ln w="9525">
            <a:solidFill>
              <a:srgbClr val="E9F5F4"/>
            </a:solidFill>
            <a:miter lim="800000"/>
            <a:headEnd/>
            <a:tailEnd/>
          </a:ln>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7F7F7F"/>
                </a:solidFill>
                <a:effectLst/>
                <a:uLnTx/>
                <a:uFillTx/>
                <a:latin typeface="Helvetica Light" charset="0"/>
                <a:ea typeface="MS PGothic" panose="020B0600070205080204" pitchFamily="34" charset="-128"/>
                <a:cs typeface="+mn-cs"/>
              </a:rPr>
              <a:t>Idealized model</a:t>
            </a:r>
          </a:p>
        </p:txBody>
      </p:sp>
      <p:sp>
        <p:nvSpPr>
          <p:cNvPr id="5" name="Rectangle 4"/>
          <p:cNvSpPr>
            <a:spLocks noChangeArrowheads="1"/>
          </p:cNvSpPr>
          <p:nvPr userDrawn="1"/>
        </p:nvSpPr>
        <p:spPr bwMode="auto">
          <a:xfrm>
            <a:off x="3657600" y="0"/>
            <a:ext cx="1828800" cy="304800"/>
          </a:xfrm>
          <a:prstGeom prst="rect">
            <a:avLst/>
          </a:prstGeom>
          <a:solidFill>
            <a:srgbClr val="DDE3E4"/>
          </a:solidFill>
          <a:ln w="9525">
            <a:solidFill>
              <a:srgbClr val="E9F5F4"/>
            </a:solidFill>
            <a:miter lim="800000"/>
            <a:headEnd/>
            <a:tailEnd/>
          </a:ln>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7F7F7F"/>
                </a:solidFill>
                <a:effectLst/>
                <a:uLnTx/>
                <a:uFillTx/>
                <a:latin typeface="Helvetica Light" charset="0"/>
                <a:ea typeface="MS PGothic" panose="020B0600070205080204" pitchFamily="34" charset="-128"/>
                <a:cs typeface="+mn-cs"/>
              </a:rPr>
              <a:t>Peak CAPE scaling</a:t>
            </a:r>
          </a:p>
        </p:txBody>
      </p:sp>
      <p:sp>
        <p:nvSpPr>
          <p:cNvPr id="6" name="Rectangle 5"/>
          <p:cNvSpPr>
            <a:spLocks noChangeArrowheads="1"/>
          </p:cNvSpPr>
          <p:nvPr userDrawn="1"/>
        </p:nvSpPr>
        <p:spPr bwMode="auto">
          <a:xfrm>
            <a:off x="5486400" y="0"/>
            <a:ext cx="1828800" cy="304800"/>
          </a:xfrm>
          <a:prstGeom prst="rect">
            <a:avLst/>
          </a:prstGeom>
          <a:solidFill>
            <a:srgbClr val="DDE3E4"/>
          </a:solidFill>
          <a:ln w="9525">
            <a:solidFill>
              <a:srgbClr val="E9F5F4"/>
            </a:solidFill>
            <a:miter lim="800000"/>
            <a:headEnd/>
            <a:tailEnd/>
          </a:ln>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7F7F7F"/>
                </a:solidFill>
                <a:effectLst/>
                <a:uLnTx/>
                <a:uFillTx/>
                <a:latin typeface="Helvetica Light" charset="0"/>
                <a:ea typeface="MS PGothic" panose="020B0600070205080204" pitchFamily="34" charset="-128"/>
                <a:cs typeface="+mn-cs"/>
              </a:rPr>
              <a:t>Times and parameters</a:t>
            </a:r>
          </a:p>
        </p:txBody>
      </p:sp>
      <p:sp>
        <p:nvSpPr>
          <p:cNvPr id="7" name="Rectangle 6"/>
          <p:cNvSpPr>
            <a:spLocks noChangeArrowheads="1"/>
          </p:cNvSpPr>
          <p:nvPr userDrawn="1"/>
        </p:nvSpPr>
        <p:spPr bwMode="auto">
          <a:xfrm>
            <a:off x="7315200" y="0"/>
            <a:ext cx="1828800" cy="304800"/>
          </a:xfrm>
          <a:prstGeom prst="rect">
            <a:avLst/>
          </a:prstGeom>
          <a:solidFill>
            <a:srgbClr val="DDE3E4"/>
          </a:solidFill>
          <a:ln w="9525">
            <a:solidFill>
              <a:srgbClr val="E9F5F4"/>
            </a:solidFill>
            <a:miter lim="800000"/>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Helvetica Light"/>
                <a:ea typeface="MS PGothic" panose="020B0600070205080204" pitchFamily="34" charset="-128"/>
                <a:cs typeface="Helvetica Light"/>
              </a:rPr>
              <a:t>Next steps</a:t>
            </a:r>
          </a:p>
        </p:txBody>
      </p:sp>
      <p:sp>
        <p:nvSpPr>
          <p:cNvPr id="2" name="Title 1"/>
          <p:cNvSpPr>
            <a:spLocks noGrp="1"/>
          </p:cNvSpPr>
          <p:nvPr>
            <p:ph type="title"/>
          </p:nvPr>
        </p:nvSpPr>
        <p:spPr>
          <a:xfrm>
            <a:off x="628650" y="365126"/>
            <a:ext cx="7886700" cy="1325563"/>
          </a:xfrm>
          <a:prstGeom prst="rect">
            <a:avLst/>
          </a:prstGeom>
        </p:spPr>
        <p:txBody>
          <a:bodyPr/>
          <a:lstStyle>
            <a:lvl1pPr>
              <a:defRPr>
                <a:latin typeface="Helvetica"/>
                <a:cs typeface="Helvetica"/>
              </a:defRPr>
            </a:lvl1pPr>
          </a:lstStyle>
          <a:p>
            <a:r>
              <a:rPr lang="en-US" dirty="0"/>
              <a:t>Click to edit Master title style</a:t>
            </a:r>
          </a:p>
        </p:txBody>
      </p:sp>
    </p:spTree>
    <p:extLst>
      <p:ext uri="{BB962C8B-B14F-4D97-AF65-F5344CB8AC3E}">
        <p14:creationId xmlns:p14="http://schemas.microsoft.com/office/powerpoint/2010/main" val="3709857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heme" Target="../theme/theme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18" Type="http://schemas.openxmlformats.org/officeDocument/2006/relationships/theme" Target="../theme/theme8.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2DAE6FB-3507-458B-9CFF-D59A9CAEE579}" type="datetimeFigureOut">
              <a:rPr lang="en-US" smtClean="0"/>
              <a:t>11/12/2022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1BD21C-8D66-40C3-9BAD-DDB80803ACAE}" type="slidenum">
              <a:rPr lang="en-US" smtClean="0"/>
              <a:t>‹#›</a:t>
            </a:fld>
            <a:endParaRPr lang="en-US"/>
          </a:p>
        </p:txBody>
      </p:sp>
    </p:spTree>
    <p:extLst>
      <p:ext uri="{BB962C8B-B14F-4D97-AF65-F5344CB8AC3E}">
        <p14:creationId xmlns:p14="http://schemas.microsoft.com/office/powerpoint/2010/main" val="2045770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17" r:id="rId12"/>
    <p:sldLayoutId id="2147483712" r:id="rId13"/>
    <p:sldLayoutId id="2147483715" r:id="rId14"/>
    <p:sldLayoutId id="2147483716"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1E854C6D-CAFB-4DD4-B8AC-1B8170978C0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544069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1E854C6D-CAFB-4DD4-B8AC-1B8170978C0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85793258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1E854C6D-CAFB-4DD4-B8AC-1B8170978C0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23199793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1E854C6D-CAFB-4DD4-B8AC-1B8170978C0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008303571"/>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1E854C6D-CAFB-4DD4-B8AC-1B8170978C0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55600961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8778873"/>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864215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17.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65.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37.wmf"/><Relationship Id="rId3" Type="http://schemas.openxmlformats.org/officeDocument/2006/relationships/image" Target="../media/image32.wmf"/><Relationship Id="rId7" Type="http://schemas.openxmlformats.org/officeDocument/2006/relationships/image" Target="../media/image34.wmf"/><Relationship Id="rId12" Type="http://schemas.openxmlformats.org/officeDocument/2006/relationships/oleObject" Target="../embeddings/oleObject7.bin"/><Relationship Id="rId2" Type="http://schemas.openxmlformats.org/officeDocument/2006/relationships/oleObject" Target="../embeddings/oleObject2.bin"/><Relationship Id="rId1" Type="http://schemas.openxmlformats.org/officeDocument/2006/relationships/slideLayout" Target="../slideLayouts/slideLayout7.xml"/><Relationship Id="rId6" Type="http://schemas.openxmlformats.org/officeDocument/2006/relationships/oleObject" Target="../embeddings/oleObject4.bin"/><Relationship Id="rId11" Type="http://schemas.openxmlformats.org/officeDocument/2006/relationships/image" Target="../media/image36.wmf"/><Relationship Id="rId5" Type="http://schemas.openxmlformats.org/officeDocument/2006/relationships/image" Target="../media/image33.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35.w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43.wmf"/><Relationship Id="rId3" Type="http://schemas.openxmlformats.org/officeDocument/2006/relationships/image" Target="../media/image38.wmf"/><Relationship Id="rId7" Type="http://schemas.openxmlformats.org/officeDocument/2006/relationships/image" Target="../media/image40.wmf"/><Relationship Id="rId12" Type="http://schemas.openxmlformats.org/officeDocument/2006/relationships/oleObject" Target="../embeddings/oleObject13.bin"/><Relationship Id="rId2" Type="http://schemas.openxmlformats.org/officeDocument/2006/relationships/oleObject" Target="../embeddings/oleObject8.bin"/><Relationship Id="rId1" Type="http://schemas.openxmlformats.org/officeDocument/2006/relationships/slideLayout" Target="../slideLayouts/slideLayout6.xml"/><Relationship Id="rId6" Type="http://schemas.openxmlformats.org/officeDocument/2006/relationships/oleObject" Target="../embeddings/oleObject10.bin"/><Relationship Id="rId11" Type="http://schemas.openxmlformats.org/officeDocument/2006/relationships/image" Target="../media/image42.wmf"/><Relationship Id="rId5" Type="http://schemas.openxmlformats.org/officeDocument/2006/relationships/image" Target="../media/image39.wmf"/><Relationship Id="rId15" Type="http://schemas.openxmlformats.org/officeDocument/2006/relationships/image" Target="../media/image44.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41.wmf"/><Relationship Id="rId14" Type="http://schemas.openxmlformats.org/officeDocument/2006/relationships/oleObject" Target="../embeddings/oleObject14.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oleObject" Target="../embeddings/oleObject15.bin"/><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51.wmf"/><Relationship Id="rId3" Type="http://schemas.openxmlformats.org/officeDocument/2006/relationships/image" Target="../media/image46.wmf"/><Relationship Id="rId7" Type="http://schemas.openxmlformats.org/officeDocument/2006/relationships/image" Target="../media/image48.wmf"/><Relationship Id="rId12" Type="http://schemas.openxmlformats.org/officeDocument/2006/relationships/oleObject" Target="../embeddings/oleObject21.bin"/><Relationship Id="rId2" Type="http://schemas.openxmlformats.org/officeDocument/2006/relationships/oleObject" Target="../embeddings/oleObject16.bin"/><Relationship Id="rId1" Type="http://schemas.openxmlformats.org/officeDocument/2006/relationships/slideLayout" Target="../slideLayouts/slideLayout6.xml"/><Relationship Id="rId6" Type="http://schemas.openxmlformats.org/officeDocument/2006/relationships/oleObject" Target="../embeddings/oleObject18.bin"/><Relationship Id="rId11" Type="http://schemas.openxmlformats.org/officeDocument/2006/relationships/image" Target="../media/image50.wmf"/><Relationship Id="rId5" Type="http://schemas.openxmlformats.org/officeDocument/2006/relationships/image" Target="../media/image47.w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49.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wmf"/><Relationship Id="rId7" Type="http://schemas.openxmlformats.org/officeDocument/2006/relationships/image" Target="../media/image54.wmf"/><Relationship Id="rId2" Type="http://schemas.openxmlformats.org/officeDocument/2006/relationships/oleObject" Target="../embeddings/oleObject22.bin"/><Relationship Id="rId1" Type="http://schemas.openxmlformats.org/officeDocument/2006/relationships/slideLayout" Target="../slideLayouts/slideLayout6.xml"/><Relationship Id="rId6" Type="http://schemas.openxmlformats.org/officeDocument/2006/relationships/oleObject" Target="../embeddings/oleObject24.bin"/><Relationship Id="rId5" Type="http://schemas.openxmlformats.org/officeDocument/2006/relationships/image" Target="../media/image53.wmf"/><Relationship Id="rId4" Type="http://schemas.openxmlformats.org/officeDocument/2006/relationships/oleObject" Target="../embeddings/oleObject23.bin"/></Relationships>
</file>

<file path=ppt/slides/_rels/slide41.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oleObject" Target="../embeddings/oleObject25.bin"/><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oleObject" Target="../embeddings/oleObject26.bin"/><Relationship Id="rId1" Type="http://schemas.openxmlformats.org/officeDocument/2006/relationships/slideLayout" Target="../slideLayouts/slideLayout2.xml"/><Relationship Id="rId5" Type="http://schemas.openxmlformats.org/officeDocument/2006/relationships/image" Target="../media/image56.wmf"/><Relationship Id="rId4" Type="http://schemas.openxmlformats.org/officeDocument/2006/relationships/oleObject" Target="../embeddings/oleObject27.bin"/></Relationships>
</file>

<file path=ppt/slides/_rels/slide43.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oleObject" Target="../embeddings/oleObject28.bin"/><Relationship Id="rId1" Type="http://schemas.openxmlformats.org/officeDocument/2006/relationships/slideLayout" Target="../slideLayouts/slideLayout6.xml"/><Relationship Id="rId4" Type="http://schemas.openxmlformats.org/officeDocument/2006/relationships/image" Target="../media/image58.emf"/></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t="-8000" b="-8000"/>
          </a:stretch>
        </a:blipFill>
        <a:effectLst/>
      </p:bgPr>
    </p:bg>
    <p:spTree>
      <p:nvGrpSpPr>
        <p:cNvPr id="1" name=""/>
        <p:cNvGrpSpPr/>
        <p:nvPr/>
      </p:nvGrpSpPr>
      <p:grpSpPr>
        <a:xfrm>
          <a:off x="0" y="0"/>
          <a:ext cx="0" cy="0"/>
          <a:chOff x="0" y="0"/>
          <a:chExt cx="0" cy="0"/>
        </a:xfrm>
      </p:grpSpPr>
      <p:sp>
        <p:nvSpPr>
          <p:cNvPr id="7" name="Title 6"/>
          <p:cNvSpPr>
            <a:spLocks noGrp="1"/>
          </p:cNvSpPr>
          <p:nvPr>
            <p:ph type="ctrTitle"/>
          </p:nvPr>
        </p:nvSpPr>
        <p:spPr>
          <a:xfrm>
            <a:off x="1143000" y="1070263"/>
            <a:ext cx="6858000" cy="1826636"/>
          </a:xfrm>
        </p:spPr>
        <p:txBody>
          <a:bodyPr>
            <a:normAutofit/>
          </a:bodyPr>
          <a:lstStyle/>
          <a:p>
            <a:r>
              <a:rPr lang="en-US" dirty="0">
                <a:solidFill>
                  <a:srgbClr val="0000FF"/>
                </a:solidFill>
              </a:rPr>
              <a:t>Severe Thunderstorms and Climate </a:t>
            </a:r>
          </a:p>
        </p:txBody>
      </p:sp>
      <p:sp>
        <p:nvSpPr>
          <p:cNvPr id="6" name="Content Placeholder 5"/>
          <p:cNvSpPr>
            <a:spLocks noGrp="1"/>
          </p:cNvSpPr>
          <p:nvPr>
            <p:ph type="subTitle" idx="1"/>
          </p:nvPr>
        </p:nvSpPr>
        <p:spPr>
          <a:xfrm>
            <a:off x="1143000" y="3602037"/>
            <a:ext cx="6858000" cy="2039637"/>
          </a:xfrm>
        </p:spPr>
        <p:txBody>
          <a:bodyPr>
            <a:normAutofit/>
          </a:bodyPr>
          <a:lstStyle/>
          <a:p>
            <a:r>
              <a:rPr lang="en-US" dirty="0"/>
              <a:t> </a:t>
            </a:r>
          </a:p>
          <a:p>
            <a:pPr algn="l"/>
            <a:r>
              <a:rPr lang="en-US" sz="2800" dirty="0"/>
              <a:t>Kerry Emanuel</a:t>
            </a:r>
          </a:p>
          <a:p>
            <a:pPr algn="l"/>
            <a:r>
              <a:rPr lang="en-US" sz="2800" dirty="0"/>
              <a:t>Lorenz Center</a:t>
            </a:r>
          </a:p>
          <a:p>
            <a:pPr algn="l"/>
            <a:r>
              <a:rPr lang="en-US" sz="2800" dirty="0"/>
              <a:t>MIT</a:t>
            </a:r>
          </a:p>
        </p:txBody>
      </p:sp>
    </p:spTree>
    <p:extLst>
      <p:ext uri="{BB962C8B-B14F-4D97-AF65-F5344CB8AC3E}">
        <p14:creationId xmlns:p14="http://schemas.microsoft.com/office/powerpoint/2010/main" val="3318076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2027"/>
            <a:ext cx="9144000" cy="6093946"/>
          </a:xfrm>
          <a:prstGeom prst="rect">
            <a:avLst/>
          </a:prstGeom>
        </p:spPr>
      </p:pic>
    </p:spTree>
    <p:extLst>
      <p:ext uri="{BB962C8B-B14F-4D97-AF65-F5344CB8AC3E}">
        <p14:creationId xmlns:p14="http://schemas.microsoft.com/office/powerpoint/2010/main" val="663590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780" y="99203"/>
            <a:ext cx="5221138" cy="3480759"/>
          </a:xfrm>
          <a:prstGeom prst="rect">
            <a:avLst/>
          </a:prstGeom>
        </p:spPr>
      </p:pic>
      <p:pic>
        <p:nvPicPr>
          <p:cNvPr id="1026" name="Picture 2" descr="Image result for hailstor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780" y="3776913"/>
            <a:ext cx="5262073" cy="296031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477773" y="1017764"/>
            <a:ext cx="3666227" cy="1200329"/>
          </a:xfrm>
          <a:prstGeom prst="rect">
            <a:avLst/>
          </a:prstGeom>
        </p:spPr>
        <p:txBody>
          <a:bodyPr wrap="square">
            <a:spAutoFit/>
          </a:bodyPr>
          <a:lstStyle/>
          <a:p>
            <a:r>
              <a:rPr lang="en-US" dirty="0"/>
              <a:t>Each year in the U.S., 1,200 </a:t>
            </a:r>
            <a:r>
              <a:rPr lang="en-US" b="1" dirty="0">
                <a:solidFill>
                  <a:srgbClr val="0000FF"/>
                </a:solidFill>
              </a:rPr>
              <a:t>tornadoes</a:t>
            </a:r>
            <a:r>
              <a:rPr lang="en-US" dirty="0"/>
              <a:t> on average kill 60 people, injure 1,500, and cause roughly $400 million in damages</a:t>
            </a:r>
          </a:p>
        </p:txBody>
      </p:sp>
      <p:sp>
        <p:nvSpPr>
          <p:cNvPr id="4" name="Rectangle 3"/>
          <p:cNvSpPr/>
          <p:nvPr/>
        </p:nvSpPr>
        <p:spPr>
          <a:xfrm>
            <a:off x="5451853" y="4441976"/>
            <a:ext cx="3692147" cy="1477328"/>
          </a:xfrm>
          <a:prstGeom prst="rect">
            <a:avLst/>
          </a:prstGeom>
        </p:spPr>
        <p:txBody>
          <a:bodyPr wrap="square">
            <a:spAutoFit/>
          </a:bodyPr>
          <a:lstStyle/>
          <a:p>
            <a:r>
              <a:rPr lang="en-US" b="1" dirty="0">
                <a:solidFill>
                  <a:srgbClr val="0000FF"/>
                </a:solidFill>
              </a:rPr>
              <a:t>Hail</a:t>
            </a:r>
            <a:r>
              <a:rPr lang="en-US" dirty="0"/>
              <a:t> causes about $1 billion dollars in damage to crops and property each year, according to the National Oceanic Atmospheric Administration (NOAA)</a:t>
            </a:r>
          </a:p>
        </p:txBody>
      </p:sp>
    </p:spTree>
    <p:extLst>
      <p:ext uri="{BB962C8B-B14F-4D97-AF65-F5344CB8AC3E}">
        <p14:creationId xmlns:p14="http://schemas.microsoft.com/office/powerpoint/2010/main" val="380602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2864"/>
          <a:stretch/>
        </p:blipFill>
        <p:spPr>
          <a:xfrm>
            <a:off x="2990509" y="284797"/>
            <a:ext cx="5673552" cy="6443174"/>
          </a:xfrm>
          <a:prstGeom prst="rect">
            <a:avLst/>
          </a:prstGeom>
        </p:spPr>
      </p:pic>
      <p:sp>
        <p:nvSpPr>
          <p:cNvPr id="3" name="TextBox 2"/>
          <p:cNvSpPr txBox="1"/>
          <p:nvPr/>
        </p:nvSpPr>
        <p:spPr>
          <a:xfrm>
            <a:off x="302004" y="1661020"/>
            <a:ext cx="2046913" cy="400110"/>
          </a:xfrm>
          <a:prstGeom prst="rect">
            <a:avLst/>
          </a:prstGeom>
          <a:noFill/>
        </p:spPr>
        <p:txBody>
          <a:bodyPr wrap="square" rtlCol="0">
            <a:spAutoFit/>
          </a:bodyPr>
          <a:lstStyle/>
          <a:p>
            <a:r>
              <a:rPr lang="en-US" sz="2000" dirty="0">
                <a:solidFill>
                  <a:srgbClr val="0000FF"/>
                </a:solidFill>
                <a:latin typeface="Arial" panose="020B0604020202020204" pitchFamily="34" charset="0"/>
                <a:cs typeface="Arial" panose="020B0604020202020204" pitchFamily="34" charset="0"/>
              </a:rPr>
              <a:t>Even worse…..</a:t>
            </a:r>
          </a:p>
        </p:txBody>
      </p:sp>
    </p:spTree>
    <p:extLst>
      <p:ext uri="{BB962C8B-B14F-4D97-AF65-F5344CB8AC3E}">
        <p14:creationId xmlns:p14="http://schemas.microsoft.com/office/powerpoint/2010/main" val="110311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451" y="867267"/>
            <a:ext cx="7187247" cy="5392488"/>
          </a:xfrm>
          <a:prstGeom prst="rect">
            <a:avLst/>
          </a:prstGeom>
        </p:spPr>
      </p:pic>
      <p:sp>
        <p:nvSpPr>
          <p:cNvPr id="3" name="TextBox 2"/>
          <p:cNvSpPr txBox="1"/>
          <p:nvPr/>
        </p:nvSpPr>
        <p:spPr>
          <a:xfrm>
            <a:off x="1009291" y="276045"/>
            <a:ext cx="6909758" cy="400110"/>
          </a:xfrm>
          <a:prstGeom prst="rect">
            <a:avLst/>
          </a:prstGeom>
          <a:noFill/>
        </p:spPr>
        <p:txBody>
          <a:bodyPr wrap="square" rtlCol="0">
            <a:spAutoFit/>
          </a:bodyPr>
          <a:lstStyle/>
          <a:p>
            <a:pPr algn="ctr"/>
            <a:r>
              <a:rPr lang="en-US" sz="2000" dirty="0">
                <a:solidFill>
                  <a:srgbClr val="0000FF"/>
                </a:solidFill>
                <a:latin typeface="Arial" panose="020B0604020202020204" pitchFamily="34" charset="0"/>
                <a:cs typeface="Arial" panose="020B0604020202020204" pitchFamily="34" charset="0"/>
              </a:rPr>
              <a:t>Sounding at Norman, Oklahoma, May 5</a:t>
            </a:r>
            <a:r>
              <a:rPr lang="en-US" sz="2000" baseline="30000" dirty="0">
                <a:solidFill>
                  <a:srgbClr val="0000FF"/>
                </a:solidFill>
                <a:latin typeface="Arial" panose="020B0604020202020204" pitchFamily="34" charset="0"/>
                <a:cs typeface="Arial" panose="020B0604020202020204" pitchFamily="34" charset="0"/>
              </a:rPr>
              <a:t>th</a:t>
            </a:r>
            <a:r>
              <a:rPr lang="en-US" sz="2000" dirty="0">
                <a:solidFill>
                  <a:srgbClr val="0000FF"/>
                </a:solidFill>
                <a:latin typeface="Arial" panose="020B0604020202020204" pitchFamily="34" charset="0"/>
                <a:cs typeface="Arial" panose="020B0604020202020204" pitchFamily="34" charset="0"/>
              </a:rPr>
              <a:t> 2007</a:t>
            </a:r>
          </a:p>
        </p:txBody>
      </p:sp>
      <p:cxnSp>
        <p:nvCxnSpPr>
          <p:cNvPr id="5" name="Straight Arrow Connector 4">
            <a:extLst>
              <a:ext uri="{FF2B5EF4-FFF2-40B4-BE49-F238E27FC236}">
                <a16:creationId xmlns:a16="http://schemas.microsoft.com/office/drawing/2014/main" id="{078E845B-A0A6-90AA-E438-D328CAA9FDBE}"/>
              </a:ext>
            </a:extLst>
          </p:cNvPr>
          <p:cNvCxnSpPr/>
          <p:nvPr/>
        </p:nvCxnSpPr>
        <p:spPr>
          <a:xfrm flipH="1">
            <a:off x="6181344" y="4967021"/>
            <a:ext cx="1441094" cy="25603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7A98B20-110D-F6F5-E4B6-68A8DBCF50CE}"/>
              </a:ext>
            </a:extLst>
          </p:cNvPr>
          <p:cNvSpPr txBox="1"/>
          <p:nvPr/>
        </p:nvSpPr>
        <p:spPr>
          <a:xfrm>
            <a:off x="7735031" y="4643855"/>
            <a:ext cx="1104595"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Capping inversion</a:t>
            </a:r>
          </a:p>
        </p:txBody>
      </p:sp>
    </p:spTree>
    <p:extLst>
      <p:ext uri="{BB962C8B-B14F-4D97-AF65-F5344CB8AC3E}">
        <p14:creationId xmlns:p14="http://schemas.microsoft.com/office/powerpoint/2010/main" val="343601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451" y="867267"/>
            <a:ext cx="7187247" cy="5392488"/>
          </a:xfrm>
          <a:prstGeom prst="rect">
            <a:avLst/>
          </a:prstGeom>
        </p:spPr>
      </p:pic>
      <p:sp>
        <p:nvSpPr>
          <p:cNvPr id="3" name="TextBox 2"/>
          <p:cNvSpPr txBox="1"/>
          <p:nvPr/>
        </p:nvSpPr>
        <p:spPr>
          <a:xfrm>
            <a:off x="1009291" y="276045"/>
            <a:ext cx="6909758" cy="400110"/>
          </a:xfrm>
          <a:prstGeom prst="rect">
            <a:avLst/>
          </a:prstGeom>
          <a:noFill/>
        </p:spPr>
        <p:txBody>
          <a:bodyPr wrap="square" rtlCol="0">
            <a:spAutoFit/>
          </a:bodyPr>
          <a:lstStyle/>
          <a:p>
            <a:pPr algn="ctr"/>
            <a:r>
              <a:rPr lang="en-US" sz="2000" dirty="0">
                <a:solidFill>
                  <a:srgbClr val="0000FF"/>
                </a:solidFill>
                <a:latin typeface="Arial" panose="020B0604020202020204" pitchFamily="34" charset="0"/>
                <a:cs typeface="Arial" panose="020B0604020202020204" pitchFamily="34" charset="0"/>
              </a:rPr>
              <a:t>Sounding at Norman, Oklahoma, May 5</a:t>
            </a:r>
            <a:r>
              <a:rPr lang="en-US" sz="2000" baseline="30000" dirty="0">
                <a:solidFill>
                  <a:srgbClr val="0000FF"/>
                </a:solidFill>
                <a:latin typeface="Arial" panose="020B0604020202020204" pitchFamily="34" charset="0"/>
                <a:cs typeface="Arial" panose="020B0604020202020204" pitchFamily="34" charset="0"/>
              </a:rPr>
              <a:t>th</a:t>
            </a:r>
            <a:r>
              <a:rPr lang="en-US" sz="2000" dirty="0">
                <a:solidFill>
                  <a:srgbClr val="0000FF"/>
                </a:solidFill>
                <a:latin typeface="Arial" panose="020B0604020202020204" pitchFamily="34" charset="0"/>
                <a:cs typeface="Arial" panose="020B0604020202020204" pitchFamily="34" charset="0"/>
              </a:rPr>
              <a:t> 2007</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451" y="867267"/>
            <a:ext cx="7239006" cy="5431322"/>
          </a:xfrm>
          <a:prstGeom prst="rect">
            <a:avLst/>
          </a:prstGeom>
        </p:spPr>
      </p:pic>
    </p:spTree>
    <p:extLst>
      <p:ext uri="{BB962C8B-B14F-4D97-AF65-F5344CB8AC3E}">
        <p14:creationId xmlns:p14="http://schemas.microsoft.com/office/powerpoint/2010/main" val="1518691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eaLnBrk="1" hangingPunct="1">
              <a:defRPr/>
            </a:pPr>
            <a:r>
              <a:rPr lang="en-US" sz="3200">
                <a:solidFill>
                  <a:schemeClr val="accent2"/>
                </a:solidFill>
                <a:effectLst>
                  <a:outerShdw blurRad="38100" dist="38100" dir="2700000" algn="tl">
                    <a:srgbClr val="C0C0C0"/>
                  </a:outerShdw>
                </a:effectLst>
              </a:rPr>
              <a:t>Stability Assessment using Tephigrams</a:t>
            </a:r>
            <a:r>
              <a:rPr lang="en-US" sz="4000">
                <a:solidFill>
                  <a:schemeClr val="accent2"/>
                </a:solidFill>
                <a:effectLst>
                  <a:outerShdw blurRad="38100" dist="38100" dir="2700000" algn="tl">
                    <a:srgbClr val="C0C0C0"/>
                  </a:outerShdw>
                </a:effectLst>
              </a:rPr>
              <a:t>:</a:t>
            </a:r>
          </a:p>
        </p:txBody>
      </p:sp>
      <p:pic>
        <p:nvPicPr>
          <p:cNvPr id="11269" name="Picture 3" descr="oksounding"/>
          <p:cNvPicPr>
            <a:picLocks noGrp="1" noChangeAspect="1" noChangeArrowheads="1"/>
          </p:cNvPicPr>
          <p:nvPr>
            <p:ph idx="1"/>
          </p:nvPr>
        </p:nvPicPr>
        <p:blipFill>
          <a:blip r:embed="rId3" cstate="print"/>
          <a:srcRect/>
          <a:stretch>
            <a:fillRect/>
          </a:stretch>
        </p:blipFill>
        <p:spPr>
          <a:xfrm>
            <a:off x="4876800" y="1524000"/>
            <a:ext cx="4113213" cy="5105400"/>
          </a:xfrm>
          <a:noFill/>
        </p:spPr>
      </p:pic>
      <p:sp>
        <p:nvSpPr>
          <p:cNvPr id="11270" name="Text Box 4"/>
          <p:cNvSpPr txBox="1">
            <a:spLocks noChangeArrowheads="1"/>
          </p:cNvSpPr>
          <p:nvPr/>
        </p:nvSpPr>
        <p:spPr bwMode="auto">
          <a:xfrm>
            <a:off x="0" y="1893957"/>
            <a:ext cx="4824013" cy="707886"/>
          </a:xfrm>
          <a:prstGeom prst="rect">
            <a:avLst/>
          </a:prstGeom>
          <a:noFill/>
          <a:ln w="9525">
            <a:noFill/>
            <a:miter lim="800000"/>
            <a:headEnd/>
            <a:tailEnd/>
          </a:ln>
        </p:spPr>
        <p:txBody>
          <a:bodyPr wrap="none">
            <a:spAutoFit/>
          </a:bodyPr>
          <a:lstStyle/>
          <a:p>
            <a:pPr algn="ctr" fontAlgn="base">
              <a:spcBef>
                <a:spcPct val="0"/>
              </a:spcBef>
              <a:spcAft>
                <a:spcPct val="0"/>
              </a:spcAft>
            </a:pPr>
            <a:r>
              <a:rPr lang="en-US" sz="2000" b="1" dirty="0">
                <a:solidFill>
                  <a:srgbClr val="333399"/>
                </a:solidFill>
              </a:rPr>
              <a:t>Convective Available Potential Energy</a:t>
            </a:r>
          </a:p>
          <a:p>
            <a:pPr algn="ctr" fontAlgn="base">
              <a:spcBef>
                <a:spcPct val="0"/>
              </a:spcBef>
              <a:spcAft>
                <a:spcPct val="0"/>
              </a:spcAft>
            </a:pPr>
            <a:r>
              <a:rPr lang="en-US" sz="2000" dirty="0">
                <a:solidFill>
                  <a:srgbClr val="333399"/>
                </a:solidFill>
              </a:rPr>
              <a:t>(CAPE):</a:t>
            </a:r>
          </a:p>
        </p:txBody>
      </p:sp>
      <p:graphicFrame>
        <p:nvGraphicFramePr>
          <p:cNvPr id="11266" name="Object 5"/>
          <p:cNvGraphicFramePr>
            <a:graphicFrameLocks noChangeAspect="1"/>
          </p:cNvGraphicFramePr>
          <p:nvPr/>
        </p:nvGraphicFramePr>
        <p:xfrm>
          <a:off x="381000" y="2971800"/>
          <a:ext cx="4635500" cy="1320800"/>
        </p:xfrm>
        <a:graphic>
          <a:graphicData uri="http://schemas.openxmlformats.org/presentationml/2006/ole">
            <mc:AlternateContent xmlns:mc="http://schemas.openxmlformats.org/markup-compatibility/2006">
              <mc:Choice xmlns:v="urn:schemas-microsoft-com:vml" Requires="v">
                <p:oleObj name="Equation" r:id="rId4" imgW="4635360" imgH="1320480" progId="Equation.DSMT4">
                  <p:embed/>
                </p:oleObj>
              </mc:Choice>
              <mc:Fallback>
                <p:oleObj name="Equation" r:id="rId4" imgW="4635360" imgH="1320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971800"/>
                        <a:ext cx="4635500" cy="132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77027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451" y="867267"/>
            <a:ext cx="7187247" cy="5392488"/>
          </a:xfrm>
          <a:prstGeom prst="rect">
            <a:avLst/>
          </a:prstGeom>
        </p:spPr>
      </p:pic>
      <p:sp>
        <p:nvSpPr>
          <p:cNvPr id="3" name="TextBox 2"/>
          <p:cNvSpPr txBox="1"/>
          <p:nvPr/>
        </p:nvSpPr>
        <p:spPr>
          <a:xfrm>
            <a:off x="1017195" y="23741"/>
            <a:ext cx="6909758" cy="400110"/>
          </a:xfrm>
          <a:prstGeom prst="rect">
            <a:avLst/>
          </a:prstGeom>
          <a:noFill/>
        </p:spPr>
        <p:txBody>
          <a:bodyPr wrap="square" rtlCol="0">
            <a:spAutoFit/>
          </a:bodyPr>
          <a:lstStyle/>
          <a:p>
            <a:pPr algn="ctr"/>
            <a:r>
              <a:rPr lang="en-US" sz="2000" dirty="0">
                <a:solidFill>
                  <a:srgbClr val="0000FF"/>
                </a:solidFill>
                <a:latin typeface="Arial" panose="020B0604020202020204" pitchFamily="34" charset="0"/>
                <a:cs typeface="Arial" panose="020B0604020202020204" pitchFamily="34" charset="0"/>
              </a:rPr>
              <a:t>Sounding at Norman, Oklahoma, May 5</a:t>
            </a:r>
            <a:r>
              <a:rPr lang="en-US" sz="2000" baseline="30000" dirty="0">
                <a:solidFill>
                  <a:srgbClr val="0000FF"/>
                </a:solidFill>
                <a:latin typeface="Arial" panose="020B0604020202020204" pitchFamily="34" charset="0"/>
                <a:cs typeface="Arial" panose="020B0604020202020204" pitchFamily="34" charset="0"/>
              </a:rPr>
              <a:t>th</a:t>
            </a:r>
            <a:r>
              <a:rPr lang="en-US" sz="2000" dirty="0">
                <a:solidFill>
                  <a:srgbClr val="0000FF"/>
                </a:solidFill>
                <a:latin typeface="Arial" panose="020B0604020202020204" pitchFamily="34" charset="0"/>
                <a:cs typeface="Arial" panose="020B0604020202020204" pitchFamily="34" charset="0"/>
              </a:rPr>
              <a:t> 2007</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451" y="867267"/>
            <a:ext cx="7239006" cy="5431322"/>
          </a:xfrm>
          <a:prstGeom prst="rect">
            <a:avLst/>
          </a:prstGeom>
        </p:spPr>
      </p:pic>
      <p:sp>
        <p:nvSpPr>
          <p:cNvPr id="5" name="TextBox 4"/>
          <p:cNvSpPr txBox="1"/>
          <p:nvPr/>
        </p:nvSpPr>
        <p:spPr>
          <a:xfrm>
            <a:off x="2501660" y="420781"/>
            <a:ext cx="4304582" cy="400110"/>
          </a:xfrm>
          <a:prstGeom prst="rect">
            <a:avLst/>
          </a:prstGeom>
          <a:noFill/>
        </p:spPr>
        <p:txBody>
          <a:bodyPr wrap="square" rtlCol="0">
            <a:spAutoFit/>
          </a:bodyPr>
          <a:lstStyle/>
          <a:p>
            <a:r>
              <a:rPr lang="en-US" sz="2000" dirty="0">
                <a:solidFill>
                  <a:srgbClr val="0000FF"/>
                </a:solidFill>
                <a:latin typeface="Arial" panose="020B0604020202020204" pitchFamily="34" charset="0"/>
                <a:cs typeface="Arial" panose="020B0604020202020204" pitchFamily="34" charset="0"/>
              </a:rPr>
              <a:t>CAPE = 6900 J/Kg </a:t>
            </a:r>
            <a:r>
              <a:rPr lang="en-US" sz="2000" dirty="0">
                <a:solidFill>
                  <a:srgbClr val="0000FF"/>
                </a:solidFill>
                <a:latin typeface="Arial" panose="020B0604020202020204" pitchFamily="34" charset="0"/>
                <a:cs typeface="Arial" panose="020B0604020202020204" pitchFamily="34" charset="0"/>
                <a:sym typeface="Wingdings" panose="05000000000000000000" pitchFamily="2" charset="2"/>
              </a:rPr>
              <a:t></a:t>
            </a:r>
            <a:r>
              <a:rPr lang="en-US" sz="2000" dirty="0">
                <a:solidFill>
                  <a:srgbClr val="0000FF"/>
                </a:solidFill>
                <a:latin typeface="Arial" panose="020B0604020202020204" pitchFamily="34" charset="0"/>
                <a:cs typeface="Arial" panose="020B0604020202020204" pitchFamily="34" charset="0"/>
              </a:rPr>
              <a:t>   w = 110 m/s</a:t>
            </a:r>
          </a:p>
        </p:txBody>
      </p:sp>
      <p:cxnSp>
        <p:nvCxnSpPr>
          <p:cNvPr id="6" name="Straight Arrow Connector 5">
            <a:extLst>
              <a:ext uri="{FF2B5EF4-FFF2-40B4-BE49-F238E27FC236}">
                <a16:creationId xmlns:a16="http://schemas.microsoft.com/office/drawing/2014/main" id="{EDD959C2-7F4B-4291-06FB-A9109B3B49CA}"/>
              </a:ext>
            </a:extLst>
          </p:cNvPr>
          <p:cNvCxnSpPr/>
          <p:nvPr/>
        </p:nvCxnSpPr>
        <p:spPr>
          <a:xfrm flipH="1">
            <a:off x="6181344" y="4967021"/>
            <a:ext cx="1441094" cy="25603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641CF9B-8048-CBC3-2764-49C8B631D176}"/>
              </a:ext>
            </a:extLst>
          </p:cNvPr>
          <p:cNvSpPr txBox="1"/>
          <p:nvPr/>
        </p:nvSpPr>
        <p:spPr>
          <a:xfrm>
            <a:off x="7735031" y="4643855"/>
            <a:ext cx="1104595"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Capping inversion</a:t>
            </a:r>
          </a:p>
        </p:txBody>
      </p:sp>
    </p:spTree>
    <p:extLst>
      <p:ext uri="{BB962C8B-B14F-4D97-AF65-F5344CB8AC3E}">
        <p14:creationId xmlns:p14="http://schemas.microsoft.com/office/powerpoint/2010/main" val="474796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1784301-994C-E894-1000-A7E47B05A4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38"/>
            <a:ext cx="9144000" cy="676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13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94284" y="756791"/>
            <a:ext cx="8095376" cy="5687987"/>
          </a:xfrm>
          <a:prstGeom prst="rect">
            <a:avLst/>
          </a:prstGeom>
        </p:spPr>
      </p:pic>
      <p:sp>
        <p:nvSpPr>
          <p:cNvPr id="5" name="TextBox 4"/>
          <p:cNvSpPr txBox="1"/>
          <p:nvPr/>
        </p:nvSpPr>
        <p:spPr>
          <a:xfrm>
            <a:off x="1057013" y="176169"/>
            <a:ext cx="7164198" cy="400110"/>
          </a:xfrm>
          <a:prstGeom prst="rect">
            <a:avLst/>
          </a:prstGeom>
          <a:noFill/>
        </p:spPr>
        <p:txBody>
          <a:bodyPr wrap="square" rtlCol="0">
            <a:spAutoFit/>
          </a:bodyPr>
          <a:lstStyle/>
          <a:p>
            <a:pPr algn="ctr"/>
            <a:r>
              <a:rPr lang="en-US" sz="2000" dirty="0">
                <a:solidFill>
                  <a:srgbClr val="0000FF"/>
                </a:solidFill>
                <a:latin typeface="Arial" panose="020B0604020202020204" pitchFamily="34" charset="0"/>
                <a:cs typeface="Arial" panose="020B0604020202020204" pitchFamily="34" charset="0"/>
              </a:rPr>
              <a:t>Illinois-Missouri Hail Climatology</a:t>
            </a:r>
          </a:p>
        </p:txBody>
      </p:sp>
      <p:sp>
        <p:nvSpPr>
          <p:cNvPr id="6" name="Rectangle 5"/>
          <p:cNvSpPr/>
          <p:nvPr/>
        </p:nvSpPr>
        <p:spPr>
          <a:xfrm>
            <a:off x="3842159" y="6352374"/>
            <a:ext cx="5020811" cy="369332"/>
          </a:xfrm>
          <a:prstGeom prst="rect">
            <a:avLst/>
          </a:prstGeom>
        </p:spPr>
        <p:txBody>
          <a:bodyPr wrap="square">
            <a:spAutoFit/>
          </a:bodyPr>
          <a:lstStyle/>
          <a:p>
            <a:pPr algn="r"/>
            <a:r>
              <a:rPr lang="en-US" dirty="0">
                <a:latin typeface="Arial" panose="020B0604020202020204" pitchFamily="34" charset="0"/>
              </a:rPr>
              <a:t>Mark F. Britt, WFO St. Louis</a:t>
            </a:r>
            <a:endParaRPr lang="en-US" dirty="0"/>
          </a:p>
        </p:txBody>
      </p:sp>
    </p:spTree>
    <p:extLst>
      <p:ext uri="{BB962C8B-B14F-4D97-AF65-F5344CB8AC3E}">
        <p14:creationId xmlns:p14="http://schemas.microsoft.com/office/powerpoint/2010/main" val="921259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0802" y="352815"/>
            <a:ext cx="8371469" cy="6024086"/>
          </a:xfrm>
          <a:prstGeom prst="rect">
            <a:avLst/>
          </a:prstGeom>
        </p:spPr>
      </p:pic>
      <p:sp>
        <p:nvSpPr>
          <p:cNvPr id="3" name="Rectangle 2"/>
          <p:cNvSpPr/>
          <p:nvPr/>
        </p:nvSpPr>
        <p:spPr>
          <a:xfrm>
            <a:off x="3842159" y="6352374"/>
            <a:ext cx="5020811" cy="369332"/>
          </a:xfrm>
          <a:prstGeom prst="rect">
            <a:avLst/>
          </a:prstGeom>
        </p:spPr>
        <p:txBody>
          <a:bodyPr wrap="square">
            <a:spAutoFit/>
          </a:bodyPr>
          <a:lstStyle/>
          <a:p>
            <a:pPr algn="r"/>
            <a:r>
              <a:rPr lang="en-US" dirty="0">
                <a:latin typeface="Arial" panose="020B0604020202020204" pitchFamily="34" charset="0"/>
              </a:rPr>
              <a:t>Mark F. Britt, WFO St. Louis</a:t>
            </a:r>
            <a:endParaRPr lang="en-US" dirty="0"/>
          </a:p>
        </p:txBody>
      </p:sp>
    </p:spTree>
    <p:extLst>
      <p:ext uri="{BB962C8B-B14F-4D97-AF65-F5344CB8AC3E}">
        <p14:creationId xmlns:p14="http://schemas.microsoft.com/office/powerpoint/2010/main" val="1120118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262"/>
            <a:ext cx="9144000" cy="5705475"/>
          </a:xfrm>
          <a:prstGeom prst="rect">
            <a:avLst/>
          </a:prstGeom>
        </p:spPr>
      </p:pic>
    </p:spTree>
    <p:extLst>
      <p:ext uri="{BB962C8B-B14F-4D97-AF65-F5344CB8AC3E}">
        <p14:creationId xmlns:p14="http://schemas.microsoft.com/office/powerpoint/2010/main" val="452164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1838F3-7330-B8C9-530E-6F1EB7C29444}"/>
              </a:ext>
            </a:extLst>
          </p:cNvPr>
          <p:cNvPicPr>
            <a:picLocks noChangeAspect="1"/>
          </p:cNvPicPr>
          <p:nvPr/>
        </p:nvPicPr>
        <p:blipFill>
          <a:blip r:embed="rId2"/>
          <a:stretch>
            <a:fillRect/>
          </a:stretch>
        </p:blipFill>
        <p:spPr>
          <a:xfrm>
            <a:off x="586910" y="877824"/>
            <a:ext cx="8104940" cy="4519124"/>
          </a:xfrm>
          <a:prstGeom prst="rect">
            <a:avLst/>
          </a:prstGeom>
        </p:spPr>
      </p:pic>
      <p:sp>
        <p:nvSpPr>
          <p:cNvPr id="4" name="TextBox 3">
            <a:extLst>
              <a:ext uri="{FF2B5EF4-FFF2-40B4-BE49-F238E27FC236}">
                <a16:creationId xmlns:a16="http://schemas.microsoft.com/office/drawing/2014/main" id="{6DD21802-6709-BD5B-E154-6DFB40E551A9}"/>
              </a:ext>
            </a:extLst>
          </p:cNvPr>
          <p:cNvSpPr txBox="1"/>
          <p:nvPr/>
        </p:nvSpPr>
        <p:spPr>
          <a:xfrm>
            <a:off x="934652" y="211157"/>
            <a:ext cx="7622438" cy="707886"/>
          </a:xfrm>
          <a:prstGeom prst="rect">
            <a:avLst/>
          </a:prstGeom>
          <a:noFill/>
        </p:spPr>
        <p:txBody>
          <a:bodyPr wrap="square" rtlCol="0">
            <a:spAutoFit/>
          </a:bodyPr>
          <a:lstStyle/>
          <a:p>
            <a:r>
              <a:rPr lang="en-US" sz="2000" dirty="0">
                <a:solidFill>
                  <a:srgbClr val="0000FF"/>
                </a:solidFill>
                <a:latin typeface="Arial" panose="020B0604020202020204" pitchFamily="34" charset="0"/>
                <a:cs typeface="Arial" panose="020B0604020202020204" pitchFamily="34" charset="0"/>
              </a:rPr>
              <a:t>Trends in a Measure of Favorable Environments for Hailstorms (shaded) and annual mean number of hail days (contoured) </a:t>
            </a:r>
          </a:p>
        </p:txBody>
      </p:sp>
      <p:sp>
        <p:nvSpPr>
          <p:cNvPr id="6" name="TextBox 5">
            <a:extLst>
              <a:ext uri="{FF2B5EF4-FFF2-40B4-BE49-F238E27FC236}">
                <a16:creationId xmlns:a16="http://schemas.microsoft.com/office/drawing/2014/main" id="{98C8756E-E40A-8264-AE0D-A1EE2E6AE87D}"/>
              </a:ext>
            </a:extLst>
          </p:cNvPr>
          <p:cNvSpPr txBox="1"/>
          <p:nvPr/>
        </p:nvSpPr>
        <p:spPr>
          <a:xfrm>
            <a:off x="1479499" y="5709672"/>
            <a:ext cx="6492240" cy="830997"/>
          </a:xfrm>
          <a:prstGeom prst="rect">
            <a:avLst/>
          </a:prstGeom>
          <a:noFill/>
        </p:spPr>
        <p:txBody>
          <a:bodyPr wrap="square">
            <a:spAutoFit/>
          </a:bodyPr>
          <a:lstStyle/>
          <a:p>
            <a:r>
              <a:rPr lang="en-US" sz="1600" b="0" i="0" dirty="0">
                <a:solidFill>
                  <a:srgbClr val="222222"/>
                </a:solidFill>
                <a:effectLst/>
                <a:latin typeface="-apple-system"/>
              </a:rPr>
              <a:t>Tang, B.H., </a:t>
            </a:r>
            <a:r>
              <a:rPr lang="en-US" sz="1600" b="0" i="0" dirty="0" err="1">
                <a:solidFill>
                  <a:srgbClr val="222222"/>
                </a:solidFill>
                <a:effectLst/>
                <a:latin typeface="-apple-system"/>
              </a:rPr>
              <a:t>Gensini</a:t>
            </a:r>
            <a:r>
              <a:rPr lang="en-US" sz="1600" b="0" i="0" dirty="0">
                <a:solidFill>
                  <a:srgbClr val="222222"/>
                </a:solidFill>
                <a:effectLst/>
                <a:latin typeface="-apple-system"/>
              </a:rPr>
              <a:t>, V.A. &amp; </a:t>
            </a:r>
            <a:r>
              <a:rPr lang="en-US" sz="1600" b="0" i="0" dirty="0" err="1">
                <a:solidFill>
                  <a:srgbClr val="222222"/>
                </a:solidFill>
                <a:effectLst/>
                <a:latin typeface="-apple-system"/>
              </a:rPr>
              <a:t>Homeyer</a:t>
            </a:r>
            <a:r>
              <a:rPr lang="en-US" sz="1600" b="0" i="0" dirty="0">
                <a:solidFill>
                  <a:srgbClr val="222222"/>
                </a:solidFill>
                <a:effectLst/>
                <a:latin typeface="-apple-system"/>
              </a:rPr>
              <a:t>, C.R. Trends in United States large hail environments and observations. </a:t>
            </a:r>
            <a:r>
              <a:rPr lang="en-US" sz="1600" b="0" i="1" dirty="0" err="1">
                <a:solidFill>
                  <a:srgbClr val="222222"/>
                </a:solidFill>
                <a:effectLst/>
                <a:latin typeface="-apple-system"/>
              </a:rPr>
              <a:t>npj</a:t>
            </a:r>
            <a:r>
              <a:rPr lang="en-US" sz="1600" b="0" i="1" dirty="0">
                <a:solidFill>
                  <a:srgbClr val="222222"/>
                </a:solidFill>
                <a:effectLst/>
                <a:latin typeface="-apple-system"/>
              </a:rPr>
              <a:t> </a:t>
            </a:r>
            <a:r>
              <a:rPr lang="en-US" sz="1600" b="0" i="1" dirty="0" err="1">
                <a:solidFill>
                  <a:srgbClr val="222222"/>
                </a:solidFill>
                <a:effectLst/>
                <a:latin typeface="-apple-system"/>
              </a:rPr>
              <a:t>Clim</a:t>
            </a:r>
            <a:r>
              <a:rPr lang="en-US" sz="1600" b="0" i="1" dirty="0">
                <a:solidFill>
                  <a:srgbClr val="222222"/>
                </a:solidFill>
                <a:effectLst/>
                <a:latin typeface="-apple-system"/>
              </a:rPr>
              <a:t> Atmos Sci</a:t>
            </a:r>
            <a:r>
              <a:rPr lang="en-US" sz="1600" b="0" i="0" dirty="0">
                <a:solidFill>
                  <a:srgbClr val="222222"/>
                </a:solidFill>
                <a:effectLst/>
                <a:latin typeface="-apple-system"/>
              </a:rPr>
              <a:t> </a:t>
            </a:r>
            <a:r>
              <a:rPr lang="en-US" sz="1600" b="1" i="0" dirty="0">
                <a:solidFill>
                  <a:srgbClr val="222222"/>
                </a:solidFill>
                <a:effectLst/>
                <a:latin typeface="-apple-system"/>
              </a:rPr>
              <a:t>2</a:t>
            </a:r>
            <a:r>
              <a:rPr lang="en-US" sz="1600" b="0" i="0" dirty="0">
                <a:solidFill>
                  <a:srgbClr val="222222"/>
                </a:solidFill>
                <a:effectLst/>
                <a:latin typeface="-apple-system"/>
              </a:rPr>
              <a:t>, 45 (2019). https://doi.org/10.1038/s41612-019-0103-7</a:t>
            </a:r>
            <a:endParaRPr lang="en-US" sz="1600" dirty="0"/>
          </a:p>
        </p:txBody>
      </p:sp>
    </p:spTree>
    <p:extLst>
      <p:ext uri="{BB962C8B-B14F-4D97-AF65-F5344CB8AC3E}">
        <p14:creationId xmlns:p14="http://schemas.microsoft.com/office/powerpoint/2010/main" val="528724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42" name="Picture 4" descr="f2"/>
          <p:cNvPicPr>
            <a:picLocks noChangeAspect="1" noChangeArrowheads="1"/>
          </p:cNvPicPr>
          <p:nvPr/>
        </p:nvPicPr>
        <p:blipFill>
          <a:blip r:embed="rId3" cstate="print"/>
          <a:srcRect/>
          <a:stretch>
            <a:fillRect/>
          </a:stretch>
        </p:blipFill>
        <p:spPr bwMode="auto">
          <a:xfrm>
            <a:off x="1066800" y="1285875"/>
            <a:ext cx="6934200" cy="5200650"/>
          </a:xfrm>
          <a:prstGeom prst="rect">
            <a:avLst/>
          </a:prstGeom>
          <a:noFill/>
          <a:ln w="9525">
            <a:noFill/>
            <a:miter lim="800000"/>
            <a:headEnd/>
            <a:tailEnd/>
          </a:ln>
        </p:spPr>
      </p:pic>
      <p:sp>
        <p:nvSpPr>
          <p:cNvPr id="94213" name="Rectangle 5"/>
          <p:cNvSpPr>
            <a:spLocks noGrp="1" noChangeArrowheads="1"/>
          </p:cNvSpPr>
          <p:nvPr>
            <p:ph type="title"/>
          </p:nvPr>
        </p:nvSpPr>
        <p:spPr>
          <a:xfrm>
            <a:off x="457200" y="0"/>
            <a:ext cx="8229600" cy="1143000"/>
          </a:xfrm>
        </p:spPr>
        <p:txBody>
          <a:bodyPr/>
          <a:lstStyle/>
          <a:p>
            <a:pPr eaLnBrk="1" hangingPunct="1">
              <a:defRPr/>
            </a:pPr>
            <a:r>
              <a:rPr lang="en-US" sz="4000">
                <a:solidFill>
                  <a:srgbClr val="FFFF00"/>
                </a:solidFill>
                <a:effectLst>
                  <a:outerShdw blurRad="38100" dist="38100" dir="2700000" algn="tl">
                    <a:srgbClr val="FFFFFF"/>
                  </a:outerShdw>
                </a:effectLst>
              </a:rPr>
              <a:t>Number of Significant (&gt;= F2) Tornadoes per Century</a:t>
            </a:r>
          </a:p>
        </p:txBody>
      </p:sp>
    </p:spTree>
    <p:extLst>
      <p:ext uri="{BB962C8B-B14F-4D97-AF65-F5344CB8AC3E}">
        <p14:creationId xmlns:p14="http://schemas.microsoft.com/office/powerpoint/2010/main" val="398026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Necessary Conditions for Severe Thunderstorms:</a:t>
            </a:r>
          </a:p>
        </p:txBody>
      </p:sp>
      <p:sp>
        <p:nvSpPr>
          <p:cNvPr id="3" name="Content Placeholder 2"/>
          <p:cNvSpPr>
            <a:spLocks noGrp="1"/>
          </p:cNvSpPr>
          <p:nvPr>
            <p:ph idx="1"/>
          </p:nvPr>
        </p:nvSpPr>
        <p:spPr>
          <a:xfrm>
            <a:off x="628650" y="2308704"/>
            <a:ext cx="7886700" cy="2824013"/>
          </a:xfrm>
        </p:spPr>
        <p:txBody>
          <a:bodyPr>
            <a:noAutofit/>
          </a:bodyPr>
          <a:lstStyle/>
          <a:p>
            <a:pPr>
              <a:buSzPct val="70000"/>
              <a:buBlip>
                <a:blip r:embed="rId2"/>
              </a:buBlip>
            </a:pPr>
            <a:r>
              <a:rPr lang="en-US" dirty="0"/>
              <a:t>  High values of CAPE</a:t>
            </a:r>
          </a:p>
          <a:p>
            <a:pPr>
              <a:buSzPct val="70000"/>
              <a:buBlip>
                <a:blip r:embed="rId2"/>
              </a:buBlip>
            </a:pPr>
            <a:endParaRPr lang="en-US" dirty="0"/>
          </a:p>
          <a:p>
            <a:pPr>
              <a:buSzPct val="70000"/>
              <a:buBlip>
                <a:blip r:embed="rId2"/>
              </a:buBlip>
            </a:pPr>
            <a:r>
              <a:rPr lang="en-US" dirty="0"/>
              <a:t>  Large vertical shear of horizontal wind, 	particularly at low levels</a:t>
            </a:r>
          </a:p>
          <a:p>
            <a:pPr marL="0" indent="0">
              <a:buSzPct val="70000"/>
              <a:buNone/>
            </a:pPr>
            <a:endParaRPr lang="en-US" dirty="0"/>
          </a:p>
        </p:txBody>
      </p:sp>
    </p:spTree>
    <p:extLst>
      <p:ext uri="{BB962C8B-B14F-4D97-AF65-F5344CB8AC3E}">
        <p14:creationId xmlns:p14="http://schemas.microsoft.com/office/powerpoint/2010/main" val="117976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685800" y="93518"/>
            <a:ext cx="7772400" cy="1184420"/>
          </a:xfrm>
        </p:spPr>
        <p:txBody>
          <a:bodyPr/>
          <a:lstStyle/>
          <a:p>
            <a:pPr eaLnBrk="1" hangingPunct="1"/>
            <a:r>
              <a:rPr lang="en-US" sz="3600" dirty="0">
                <a:solidFill>
                  <a:srgbClr val="0000FF"/>
                </a:solidFill>
              </a:rPr>
              <a:t>Conventional View:</a:t>
            </a:r>
            <a:br>
              <a:rPr lang="en-US" sz="3600" dirty="0">
                <a:solidFill>
                  <a:srgbClr val="0000FF"/>
                </a:solidFill>
              </a:rPr>
            </a:br>
            <a:r>
              <a:rPr lang="en-US" sz="3600" dirty="0">
                <a:solidFill>
                  <a:srgbClr val="0000FF"/>
                </a:solidFill>
              </a:rPr>
              <a:t>Differential Advection</a:t>
            </a:r>
          </a:p>
        </p:txBody>
      </p:sp>
      <p:pic>
        <p:nvPicPr>
          <p:cNvPr id="119811" name="Picture 3" descr="flow"/>
          <p:cNvPicPr>
            <a:picLocks noGrp="1" noChangeAspect="1" noChangeArrowheads="1"/>
          </p:cNvPicPr>
          <p:nvPr>
            <p:ph idx="1"/>
          </p:nvPr>
        </p:nvPicPr>
        <p:blipFill>
          <a:blip r:embed="rId3" cstate="print">
            <a:lum bright="4000"/>
          </a:blip>
          <a:srcRect/>
          <a:stretch>
            <a:fillRect/>
          </a:stretch>
        </p:blipFill>
        <p:spPr>
          <a:xfrm>
            <a:off x="1524000" y="1277938"/>
            <a:ext cx="6096000" cy="5172075"/>
          </a:xfrm>
          <a:noFill/>
        </p:spPr>
      </p:pic>
      <p:sp>
        <p:nvSpPr>
          <p:cNvPr id="2" name="TextBox 1"/>
          <p:cNvSpPr txBox="1"/>
          <p:nvPr/>
        </p:nvSpPr>
        <p:spPr>
          <a:xfrm>
            <a:off x="5529532" y="6383547"/>
            <a:ext cx="3433313" cy="307777"/>
          </a:xfrm>
          <a:prstGeom prst="rect">
            <a:avLst/>
          </a:prstGeom>
          <a:noFill/>
        </p:spPr>
        <p:txBody>
          <a:bodyPr wrap="square" rtlCol="0">
            <a:spAutoFit/>
          </a:bodyPr>
          <a:lstStyle/>
          <a:p>
            <a:r>
              <a:rPr lang="en-US" sz="1400" dirty="0"/>
              <a:t>Emanuel, </a:t>
            </a:r>
            <a:r>
              <a:rPr lang="en-US" sz="1400" i="1" dirty="0"/>
              <a:t>Atmospheric Convection</a:t>
            </a:r>
            <a:r>
              <a:rPr lang="en-US" sz="1400" dirty="0"/>
              <a:t>, 1994</a:t>
            </a:r>
          </a:p>
        </p:txBody>
      </p:sp>
    </p:spTree>
    <p:extLst>
      <p:ext uri="{BB962C8B-B14F-4D97-AF65-F5344CB8AC3E}">
        <p14:creationId xmlns:p14="http://schemas.microsoft.com/office/powerpoint/2010/main" val="1171642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8" name="Rectangle 6"/>
          <p:cNvSpPr>
            <a:spLocks noGrp="1" noChangeArrowheads="1"/>
          </p:cNvSpPr>
          <p:nvPr>
            <p:ph type="title"/>
          </p:nvPr>
        </p:nvSpPr>
        <p:spPr/>
        <p:txBody>
          <a:bodyPr/>
          <a:lstStyle/>
          <a:p>
            <a:pPr eaLnBrk="1" hangingPunct="1">
              <a:defRPr/>
            </a:pPr>
            <a:r>
              <a:rPr lang="en-US" sz="3200" dirty="0">
                <a:solidFill>
                  <a:srgbClr val="0000FF"/>
                </a:solidFill>
                <a:effectLst>
                  <a:outerShdw blurRad="38100" dist="38100" dir="2700000" algn="tl">
                    <a:srgbClr val="C0C0C0"/>
                  </a:outerShdw>
                </a:effectLst>
              </a:rPr>
              <a:t>Global Distribution of Tornadoes</a:t>
            </a:r>
          </a:p>
        </p:txBody>
      </p:sp>
      <p:pic>
        <p:nvPicPr>
          <p:cNvPr id="59395" name="Picture 9" descr="tornado_agri_map"/>
          <p:cNvPicPr>
            <a:picLocks noGrp="1" noChangeAspect="1" noChangeArrowheads="1"/>
          </p:cNvPicPr>
          <p:nvPr>
            <p:ph idx="1"/>
          </p:nvPr>
        </p:nvPicPr>
        <p:blipFill>
          <a:blip r:embed="rId3" cstate="print"/>
          <a:srcRect/>
          <a:stretch>
            <a:fillRect/>
          </a:stretch>
        </p:blipFill>
        <p:spPr>
          <a:xfrm>
            <a:off x="533400" y="1828800"/>
            <a:ext cx="8153400" cy="4216400"/>
          </a:xfrm>
          <a:noFill/>
        </p:spPr>
      </p:pic>
      <p:sp>
        <p:nvSpPr>
          <p:cNvPr id="2" name="TextBox 1">
            <a:extLst>
              <a:ext uri="{FF2B5EF4-FFF2-40B4-BE49-F238E27FC236}">
                <a16:creationId xmlns:a16="http://schemas.microsoft.com/office/drawing/2014/main" id="{C22BE89F-1CA4-0BC6-C72D-E9FF8D722C6F}"/>
              </a:ext>
            </a:extLst>
          </p:cNvPr>
          <p:cNvSpPr txBox="1"/>
          <p:nvPr/>
        </p:nvSpPr>
        <p:spPr>
          <a:xfrm>
            <a:off x="6660489" y="6342278"/>
            <a:ext cx="2026311" cy="369332"/>
          </a:xfrm>
          <a:prstGeom prst="rect">
            <a:avLst/>
          </a:prstGeom>
          <a:noFill/>
        </p:spPr>
        <p:txBody>
          <a:bodyPr wrap="square" rtlCol="0">
            <a:spAutoFit/>
          </a:bodyPr>
          <a:lstStyle/>
          <a:p>
            <a:r>
              <a:rPr lang="en-US" dirty="0"/>
              <a:t>Ted Fujita</a:t>
            </a:r>
          </a:p>
        </p:txBody>
      </p:sp>
    </p:spTree>
    <p:extLst>
      <p:ext uri="{BB962C8B-B14F-4D97-AF65-F5344CB8AC3E}">
        <p14:creationId xmlns:p14="http://schemas.microsoft.com/office/powerpoint/2010/main" val="3366885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902" name="Rectangle 6"/>
          <p:cNvSpPr>
            <a:spLocks noGrp="1" noChangeArrowheads="1"/>
          </p:cNvSpPr>
          <p:nvPr>
            <p:ph type="title"/>
          </p:nvPr>
        </p:nvSpPr>
        <p:spPr/>
        <p:txBody>
          <a:bodyPr/>
          <a:lstStyle/>
          <a:p>
            <a:pPr eaLnBrk="1" hangingPunct="1">
              <a:defRPr/>
            </a:pPr>
            <a:r>
              <a:rPr lang="en-US" sz="3200" dirty="0">
                <a:solidFill>
                  <a:schemeClr val="accent2"/>
                </a:solidFill>
                <a:effectLst>
                  <a:outerShdw blurRad="38100" dist="38100" dir="2700000" algn="tl">
                    <a:srgbClr val="C0C0C0"/>
                  </a:outerShdw>
                </a:effectLst>
              </a:rPr>
              <a:t>Diurnal Variation of Tornadoes</a:t>
            </a:r>
          </a:p>
        </p:txBody>
      </p:sp>
      <p:pic>
        <p:nvPicPr>
          <p:cNvPr id="67587" name="Picture 5" descr="byhour"/>
          <p:cNvPicPr>
            <a:picLocks noGrp="1" noChangeAspect="1" noChangeArrowheads="1"/>
          </p:cNvPicPr>
          <p:nvPr>
            <p:ph idx="1"/>
          </p:nvPr>
        </p:nvPicPr>
        <p:blipFill>
          <a:blip r:embed="rId3" cstate="print"/>
          <a:srcRect/>
          <a:stretch>
            <a:fillRect/>
          </a:stretch>
        </p:blipFill>
        <p:spPr>
          <a:xfrm>
            <a:off x="528506" y="1756331"/>
            <a:ext cx="8034396" cy="4820637"/>
          </a:xfrm>
          <a:noFill/>
        </p:spPr>
      </p:pic>
    </p:spTree>
    <p:extLst>
      <p:ext uri="{BB962C8B-B14F-4D97-AF65-F5344CB8AC3E}">
        <p14:creationId xmlns:p14="http://schemas.microsoft.com/office/powerpoint/2010/main" val="3379982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0802" y="352815"/>
            <a:ext cx="8371469" cy="6024086"/>
          </a:xfrm>
          <a:prstGeom prst="rect">
            <a:avLst/>
          </a:prstGeom>
        </p:spPr>
      </p:pic>
      <p:sp>
        <p:nvSpPr>
          <p:cNvPr id="3" name="Rectangle 2"/>
          <p:cNvSpPr/>
          <p:nvPr/>
        </p:nvSpPr>
        <p:spPr>
          <a:xfrm>
            <a:off x="3842159" y="6352374"/>
            <a:ext cx="5020811" cy="369332"/>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Mark F. Britt, WFO St. Louis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6626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Key Questions:</a:t>
            </a:r>
          </a:p>
        </p:txBody>
      </p:sp>
      <p:sp>
        <p:nvSpPr>
          <p:cNvPr id="3" name="Content Placeholder 2"/>
          <p:cNvSpPr>
            <a:spLocks noGrp="1"/>
          </p:cNvSpPr>
          <p:nvPr>
            <p:ph idx="1"/>
          </p:nvPr>
        </p:nvSpPr>
        <p:spPr>
          <a:xfrm>
            <a:off x="628650" y="2308704"/>
            <a:ext cx="7886700" cy="3790760"/>
          </a:xfrm>
        </p:spPr>
        <p:txBody>
          <a:bodyPr>
            <a:normAutofit/>
          </a:bodyPr>
          <a:lstStyle/>
          <a:p>
            <a:r>
              <a:rPr lang="en-US" dirty="0"/>
              <a:t>  </a:t>
            </a:r>
            <a:r>
              <a:rPr lang="en-US" sz="2400" dirty="0"/>
              <a:t>What determines geographical distribution of stored-	energy storms?</a:t>
            </a:r>
          </a:p>
          <a:p>
            <a:pPr marL="0" indent="0">
              <a:buNone/>
            </a:pPr>
            <a:endParaRPr lang="en-US" sz="2400" dirty="0"/>
          </a:p>
          <a:p>
            <a:r>
              <a:rPr lang="en-US" sz="2400" dirty="0"/>
              <a:t>  Why do tornadoes and hailstorms peak in late-	afternoon to early evening?</a:t>
            </a:r>
          </a:p>
          <a:p>
            <a:pPr marL="0" indent="0">
              <a:buNone/>
            </a:pPr>
            <a:endParaRPr lang="en-US" sz="2400" dirty="0"/>
          </a:p>
          <a:p>
            <a:r>
              <a:rPr lang="en-US" sz="2400" dirty="0"/>
              <a:t>  Why are peak CAPE values around 3000-6000 J/Kg?</a:t>
            </a:r>
          </a:p>
          <a:p>
            <a:endParaRPr lang="en-US" sz="2400" dirty="0"/>
          </a:p>
          <a:p>
            <a:r>
              <a:rPr lang="en-US" sz="2400" dirty="0"/>
              <a:t>  How might these values change with climate?</a:t>
            </a:r>
          </a:p>
        </p:txBody>
      </p:sp>
    </p:spTree>
    <p:extLst>
      <p:ext uri="{BB962C8B-B14F-4D97-AF65-F5344CB8AC3E}">
        <p14:creationId xmlns:p14="http://schemas.microsoft.com/office/powerpoint/2010/main" val="118502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Hypothesis:</a:t>
            </a:r>
          </a:p>
        </p:txBody>
      </p:sp>
      <p:sp>
        <p:nvSpPr>
          <p:cNvPr id="3" name="Content Placeholder 2"/>
          <p:cNvSpPr>
            <a:spLocks noGrp="1"/>
          </p:cNvSpPr>
          <p:nvPr>
            <p:ph idx="1"/>
          </p:nvPr>
        </p:nvSpPr>
        <p:spPr>
          <a:xfrm>
            <a:off x="706288" y="2386342"/>
            <a:ext cx="7886700" cy="2228790"/>
          </a:xfrm>
        </p:spPr>
        <p:txBody>
          <a:bodyPr/>
          <a:lstStyle/>
          <a:p>
            <a:r>
              <a:rPr lang="en-US" dirty="0"/>
              <a:t>  </a:t>
            </a:r>
            <a:r>
              <a:rPr lang="en-US" sz="2800" dirty="0"/>
              <a:t>Large CAPE is produced when a deep, dry-	adiabatic layer is advected over moist soil 	which is then subjected to solar heating.</a:t>
            </a:r>
          </a:p>
        </p:txBody>
      </p:sp>
      <p:sp>
        <p:nvSpPr>
          <p:cNvPr id="4" name="TextBox 3"/>
          <p:cNvSpPr txBox="1"/>
          <p:nvPr/>
        </p:nvSpPr>
        <p:spPr>
          <a:xfrm>
            <a:off x="2044816" y="4284967"/>
            <a:ext cx="5054367" cy="400110"/>
          </a:xfrm>
          <a:prstGeom prst="rect">
            <a:avLst/>
          </a:prstGeom>
          <a:noFill/>
        </p:spPr>
        <p:txBody>
          <a:bodyPr wrap="square" rtlCol="0">
            <a:spAutoFit/>
          </a:bodyPr>
          <a:lstStyle/>
          <a:p>
            <a:r>
              <a:rPr lang="en-US" sz="2000" dirty="0" err="1">
                <a:latin typeface="Arial" panose="020B0604020202020204" pitchFamily="34" charset="0"/>
                <a:cs typeface="Arial" panose="020B0604020202020204" pitchFamily="34" charset="0"/>
              </a:rPr>
              <a:t>Agard</a:t>
            </a:r>
            <a:r>
              <a:rPr lang="en-US" sz="2000" dirty="0">
                <a:latin typeface="Arial" panose="020B0604020202020204" pitchFamily="34" charset="0"/>
                <a:cs typeface="Arial" panose="020B0604020202020204" pitchFamily="34" charset="0"/>
              </a:rPr>
              <a:t> and Emanuel, </a:t>
            </a:r>
            <a:r>
              <a:rPr lang="en-US" sz="2000" i="1" dirty="0">
                <a:latin typeface="Arial" panose="020B0604020202020204" pitchFamily="34" charset="0"/>
                <a:cs typeface="Arial" panose="020B0604020202020204" pitchFamily="34" charset="0"/>
              </a:rPr>
              <a:t>J. Atmos. Sci</a:t>
            </a:r>
            <a:r>
              <a:rPr lang="en-US" sz="2000" dirty="0">
                <a:latin typeface="Arial" panose="020B0604020202020204" pitchFamily="34" charset="0"/>
                <a:cs typeface="Arial" panose="020B0604020202020204" pitchFamily="34" charset="0"/>
              </a:rPr>
              <a:t>., 2017</a:t>
            </a:r>
          </a:p>
        </p:txBody>
      </p:sp>
    </p:spTree>
    <p:extLst>
      <p:ext uri="{BB962C8B-B14F-4D97-AF65-F5344CB8AC3E}">
        <p14:creationId xmlns:p14="http://schemas.microsoft.com/office/powerpoint/2010/main" val="4083667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6749" y="723894"/>
            <a:ext cx="6190501" cy="5410211"/>
          </a:xfrm>
          <a:prstGeom prst="rect">
            <a:avLst/>
          </a:prstGeom>
        </p:spPr>
      </p:pic>
    </p:spTree>
    <p:extLst>
      <p:ext uri="{BB962C8B-B14F-4D97-AF65-F5344CB8AC3E}">
        <p14:creationId xmlns:p14="http://schemas.microsoft.com/office/powerpoint/2010/main" val="2634357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592" y="481685"/>
            <a:ext cx="8205990" cy="5933075"/>
          </a:xfrm>
          <a:prstGeom prst="rect">
            <a:avLst/>
          </a:prstGeom>
        </p:spPr>
      </p:pic>
    </p:spTree>
    <p:extLst>
      <p:ext uri="{BB962C8B-B14F-4D97-AF65-F5344CB8AC3E}">
        <p14:creationId xmlns:p14="http://schemas.microsoft.com/office/powerpoint/2010/main" val="746397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6749" y="723894"/>
            <a:ext cx="6190501" cy="5410211"/>
          </a:xfrm>
          <a:prstGeom prst="rect">
            <a:avLst/>
          </a:prstGeom>
        </p:spPr>
      </p:pic>
    </p:spTree>
    <p:extLst>
      <p:ext uri="{BB962C8B-B14F-4D97-AF65-F5344CB8AC3E}">
        <p14:creationId xmlns:p14="http://schemas.microsoft.com/office/powerpoint/2010/main" val="2496805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6749" y="723894"/>
            <a:ext cx="6190501" cy="5410211"/>
          </a:xfrm>
          <a:prstGeom prst="rect">
            <a:avLst/>
          </a:prstGeom>
        </p:spPr>
      </p:pic>
    </p:spTree>
    <p:extLst>
      <p:ext uri="{BB962C8B-B14F-4D97-AF65-F5344CB8AC3E}">
        <p14:creationId xmlns:p14="http://schemas.microsoft.com/office/powerpoint/2010/main" val="3705877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6749" y="723894"/>
            <a:ext cx="6190501" cy="5410211"/>
          </a:xfrm>
          <a:prstGeom prst="rect">
            <a:avLst/>
          </a:prstGeom>
        </p:spPr>
      </p:pic>
    </p:spTree>
    <p:extLst>
      <p:ext uri="{BB962C8B-B14F-4D97-AF65-F5344CB8AC3E}">
        <p14:creationId xmlns:p14="http://schemas.microsoft.com/office/powerpoint/2010/main" val="29765527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732" y="723894"/>
            <a:ext cx="7208535" cy="5410211"/>
          </a:xfrm>
          <a:prstGeom prst="rect">
            <a:avLst/>
          </a:prstGeom>
        </p:spPr>
      </p:pic>
    </p:spTree>
    <p:extLst>
      <p:ext uri="{BB962C8B-B14F-4D97-AF65-F5344CB8AC3E}">
        <p14:creationId xmlns:p14="http://schemas.microsoft.com/office/powerpoint/2010/main" val="204798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732" y="723894"/>
            <a:ext cx="7208535" cy="5410211"/>
          </a:xfrm>
          <a:prstGeom prst="rect">
            <a:avLst/>
          </a:prstGeom>
        </p:spPr>
      </p:pic>
    </p:spTree>
    <p:extLst>
      <p:ext uri="{BB962C8B-B14F-4D97-AF65-F5344CB8AC3E}">
        <p14:creationId xmlns:p14="http://schemas.microsoft.com/office/powerpoint/2010/main" val="31532444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5284" y="553673"/>
            <a:ext cx="7852096" cy="461665"/>
          </a:xfrm>
          <a:prstGeom prst="rect">
            <a:avLst/>
          </a:prstGeom>
          <a:noFill/>
        </p:spPr>
        <p:txBody>
          <a:bodyPr wrap="square" rtlCol="0">
            <a:spAutoFit/>
          </a:bodyPr>
          <a:lstStyle/>
          <a:p>
            <a:r>
              <a:rPr lang="en-US" sz="2400" dirty="0">
                <a:solidFill>
                  <a:srgbClr val="0000FF"/>
                </a:solidFill>
                <a:latin typeface="Arial" panose="020B0604020202020204" pitchFamily="34" charset="0"/>
                <a:cs typeface="Arial" panose="020B0604020202020204" pitchFamily="34" charset="0"/>
              </a:rPr>
              <a:t>Formalized by very simple model whose variables are:</a:t>
            </a:r>
          </a:p>
        </p:txBody>
      </p:sp>
      <p:sp>
        <p:nvSpPr>
          <p:cNvPr id="3" name="TextBox 2"/>
          <p:cNvSpPr txBox="1"/>
          <p:nvPr/>
        </p:nvSpPr>
        <p:spPr>
          <a:xfrm>
            <a:off x="4024618" y="6373826"/>
            <a:ext cx="5054367" cy="400110"/>
          </a:xfrm>
          <a:prstGeom prst="rect">
            <a:avLst/>
          </a:prstGeom>
          <a:noFill/>
        </p:spPr>
        <p:txBody>
          <a:bodyPr wrap="square" rtlCol="0">
            <a:spAutoFit/>
          </a:bodyPr>
          <a:lstStyle/>
          <a:p>
            <a:r>
              <a:rPr lang="en-US" sz="2000" dirty="0" err="1">
                <a:latin typeface="Arial" panose="020B0604020202020204" pitchFamily="34" charset="0"/>
                <a:cs typeface="Arial" panose="020B0604020202020204" pitchFamily="34" charset="0"/>
              </a:rPr>
              <a:t>Agard</a:t>
            </a:r>
            <a:r>
              <a:rPr lang="en-US" sz="2000" dirty="0">
                <a:latin typeface="Arial" panose="020B0604020202020204" pitchFamily="34" charset="0"/>
                <a:cs typeface="Arial" panose="020B0604020202020204" pitchFamily="34" charset="0"/>
              </a:rPr>
              <a:t> and Emanuel, </a:t>
            </a:r>
            <a:r>
              <a:rPr lang="en-US" sz="2000" i="1" dirty="0">
                <a:latin typeface="Arial" panose="020B0604020202020204" pitchFamily="34" charset="0"/>
                <a:cs typeface="Arial" panose="020B0604020202020204" pitchFamily="34" charset="0"/>
              </a:rPr>
              <a:t>J. Atmos. Sci</a:t>
            </a:r>
            <a:r>
              <a:rPr lang="en-US" sz="2000" dirty="0">
                <a:latin typeface="Arial" panose="020B0604020202020204" pitchFamily="34" charset="0"/>
                <a:cs typeface="Arial" panose="020B0604020202020204" pitchFamily="34" charset="0"/>
              </a:rPr>
              <a:t>., 2017</a:t>
            </a:r>
          </a:p>
        </p:txBody>
      </p:sp>
      <p:graphicFrame>
        <p:nvGraphicFramePr>
          <p:cNvPr id="4" name="Object 3"/>
          <p:cNvGraphicFramePr>
            <a:graphicFrameLocks noChangeAspect="1"/>
          </p:cNvGraphicFramePr>
          <p:nvPr>
            <p:extLst>
              <p:ext uri="{D42A27DB-BD31-4B8C-83A1-F6EECF244321}">
                <p14:modId xmlns:p14="http://schemas.microsoft.com/office/powerpoint/2010/main" val="3574056883"/>
              </p:ext>
            </p:extLst>
          </p:nvPr>
        </p:nvGraphicFramePr>
        <p:xfrm>
          <a:off x="1274717" y="2295945"/>
          <a:ext cx="3181467" cy="643443"/>
        </p:xfrm>
        <a:graphic>
          <a:graphicData uri="http://schemas.openxmlformats.org/presentationml/2006/ole">
            <mc:AlternateContent xmlns:mc="http://schemas.openxmlformats.org/markup-compatibility/2006">
              <mc:Choice xmlns:v="urn:schemas-microsoft-com:vml" Requires="v">
                <p:oleObj name="Equation" r:id="rId2" imgW="1130040" imgH="228600" progId="Equation.DSMT4">
                  <p:embed/>
                </p:oleObj>
              </mc:Choice>
              <mc:Fallback>
                <p:oleObj name="Equation" r:id="rId2" imgW="1130040" imgH="228600" progId="Equation.DSMT4">
                  <p:embed/>
                  <p:pic>
                    <p:nvPicPr>
                      <p:cNvPr id="0" name=""/>
                      <p:cNvPicPr/>
                      <p:nvPr/>
                    </p:nvPicPr>
                    <p:blipFill>
                      <a:blip r:embed="rId3"/>
                      <a:stretch>
                        <a:fillRect/>
                      </a:stretch>
                    </p:blipFill>
                    <p:spPr>
                      <a:xfrm>
                        <a:off x="1274717" y="2295945"/>
                        <a:ext cx="3181467" cy="643443"/>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620290605"/>
              </p:ext>
            </p:extLst>
          </p:nvPr>
        </p:nvGraphicFramePr>
        <p:xfrm>
          <a:off x="1274717" y="1571992"/>
          <a:ext cx="2064325" cy="609145"/>
        </p:xfrm>
        <a:graphic>
          <a:graphicData uri="http://schemas.openxmlformats.org/presentationml/2006/ole">
            <mc:AlternateContent xmlns:mc="http://schemas.openxmlformats.org/markup-compatibility/2006">
              <mc:Choice xmlns:v="urn:schemas-microsoft-com:vml" Requires="v">
                <p:oleObj name="Equation" r:id="rId4" imgW="774360" imgH="228600" progId="Equation.DSMT4">
                  <p:embed/>
                </p:oleObj>
              </mc:Choice>
              <mc:Fallback>
                <p:oleObj name="Equation" r:id="rId4" imgW="774360" imgH="228600" progId="Equation.DSMT4">
                  <p:embed/>
                  <p:pic>
                    <p:nvPicPr>
                      <p:cNvPr id="0" name=""/>
                      <p:cNvPicPr/>
                      <p:nvPr/>
                    </p:nvPicPr>
                    <p:blipFill>
                      <a:blip r:embed="rId5"/>
                      <a:stretch>
                        <a:fillRect/>
                      </a:stretch>
                    </p:blipFill>
                    <p:spPr>
                      <a:xfrm>
                        <a:off x="1274717" y="1571992"/>
                        <a:ext cx="2064325" cy="60914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72907004"/>
              </p:ext>
            </p:extLst>
          </p:nvPr>
        </p:nvGraphicFramePr>
        <p:xfrm>
          <a:off x="1274717" y="3013285"/>
          <a:ext cx="394692" cy="570111"/>
        </p:xfrm>
        <a:graphic>
          <a:graphicData uri="http://schemas.openxmlformats.org/presentationml/2006/ole">
            <mc:AlternateContent xmlns:mc="http://schemas.openxmlformats.org/markup-compatibility/2006">
              <mc:Choice xmlns:v="urn:schemas-microsoft-com:vml" Requires="v">
                <p:oleObj name="Equation" r:id="rId6" imgW="114120" imgH="164880" progId="Equation.DSMT4">
                  <p:embed/>
                </p:oleObj>
              </mc:Choice>
              <mc:Fallback>
                <p:oleObj name="Equation" r:id="rId6" imgW="114120" imgH="164880" progId="Equation.DSMT4">
                  <p:embed/>
                  <p:pic>
                    <p:nvPicPr>
                      <p:cNvPr id="0" name=""/>
                      <p:cNvPicPr/>
                      <p:nvPr/>
                    </p:nvPicPr>
                    <p:blipFill>
                      <a:blip r:embed="rId7"/>
                      <a:stretch>
                        <a:fillRect/>
                      </a:stretch>
                    </p:blipFill>
                    <p:spPr>
                      <a:xfrm>
                        <a:off x="1274717" y="3013285"/>
                        <a:ext cx="394692" cy="570111"/>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729767311"/>
              </p:ext>
            </p:extLst>
          </p:nvPr>
        </p:nvGraphicFramePr>
        <p:xfrm>
          <a:off x="1274717" y="3377083"/>
          <a:ext cx="1527984" cy="1136193"/>
        </p:xfrm>
        <a:graphic>
          <a:graphicData uri="http://schemas.openxmlformats.org/presentationml/2006/ole">
            <mc:AlternateContent xmlns:mc="http://schemas.openxmlformats.org/markup-compatibility/2006">
              <mc:Choice xmlns:v="urn:schemas-microsoft-com:vml" Requires="v">
                <p:oleObj name="Equation" r:id="rId8" imgW="495000" imgH="368280" progId="Equation.DSMT4">
                  <p:embed/>
                </p:oleObj>
              </mc:Choice>
              <mc:Fallback>
                <p:oleObj name="Equation" r:id="rId8" imgW="495000" imgH="368280" progId="Equation.DSMT4">
                  <p:embed/>
                  <p:pic>
                    <p:nvPicPr>
                      <p:cNvPr id="0" name=""/>
                      <p:cNvPicPr/>
                      <p:nvPr/>
                    </p:nvPicPr>
                    <p:blipFill>
                      <a:blip r:embed="rId9"/>
                      <a:stretch>
                        <a:fillRect/>
                      </a:stretch>
                    </p:blipFill>
                    <p:spPr>
                      <a:xfrm>
                        <a:off x="1274717" y="3377083"/>
                        <a:ext cx="1527984" cy="113619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089666822"/>
              </p:ext>
            </p:extLst>
          </p:nvPr>
        </p:nvGraphicFramePr>
        <p:xfrm>
          <a:off x="1274717" y="4513276"/>
          <a:ext cx="500933" cy="616533"/>
        </p:xfrm>
        <a:graphic>
          <a:graphicData uri="http://schemas.openxmlformats.org/presentationml/2006/ole">
            <mc:AlternateContent xmlns:mc="http://schemas.openxmlformats.org/markup-compatibility/2006">
              <mc:Choice xmlns:v="urn:schemas-microsoft-com:vml" Requires="v">
                <p:oleObj name="Equation" r:id="rId10" imgW="164880" imgH="203040" progId="Equation.DSMT4">
                  <p:embed/>
                </p:oleObj>
              </mc:Choice>
              <mc:Fallback>
                <p:oleObj name="Equation" r:id="rId10" imgW="164880" imgH="203040" progId="Equation.DSMT4">
                  <p:embed/>
                  <p:pic>
                    <p:nvPicPr>
                      <p:cNvPr id="0" name=""/>
                      <p:cNvPicPr/>
                      <p:nvPr/>
                    </p:nvPicPr>
                    <p:blipFill>
                      <a:blip r:embed="rId11"/>
                      <a:stretch>
                        <a:fillRect/>
                      </a:stretch>
                    </p:blipFill>
                    <p:spPr>
                      <a:xfrm>
                        <a:off x="1274717" y="4513276"/>
                        <a:ext cx="500933" cy="616533"/>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522421405"/>
              </p:ext>
            </p:extLst>
          </p:nvPr>
        </p:nvGraphicFramePr>
        <p:xfrm>
          <a:off x="1274717" y="5253009"/>
          <a:ext cx="539750" cy="615950"/>
        </p:xfrm>
        <a:graphic>
          <a:graphicData uri="http://schemas.openxmlformats.org/presentationml/2006/ole">
            <mc:AlternateContent xmlns:mc="http://schemas.openxmlformats.org/markup-compatibility/2006">
              <mc:Choice xmlns:v="urn:schemas-microsoft-com:vml" Requires="v">
                <p:oleObj name="Equation" r:id="rId12" imgW="177480" imgH="203040" progId="Equation.DSMT4">
                  <p:embed/>
                </p:oleObj>
              </mc:Choice>
              <mc:Fallback>
                <p:oleObj name="Equation" r:id="rId12" imgW="177480" imgH="203040" progId="Equation.DSMT4">
                  <p:embed/>
                  <p:pic>
                    <p:nvPicPr>
                      <p:cNvPr id="8" name="Object 7"/>
                      <p:cNvPicPr/>
                      <p:nvPr/>
                    </p:nvPicPr>
                    <p:blipFill>
                      <a:blip r:embed="rId13"/>
                      <a:stretch>
                        <a:fillRect/>
                      </a:stretch>
                    </p:blipFill>
                    <p:spPr>
                      <a:xfrm>
                        <a:off x="1274717" y="5253009"/>
                        <a:ext cx="539750" cy="615950"/>
                      </a:xfrm>
                      <a:prstGeom prst="rect">
                        <a:avLst/>
                      </a:prstGeom>
                    </p:spPr>
                  </p:pic>
                </p:oleObj>
              </mc:Fallback>
            </mc:AlternateContent>
          </a:graphicData>
        </a:graphic>
      </p:graphicFrame>
      <p:sp>
        <p:nvSpPr>
          <p:cNvPr id="10" name="TextBox 9"/>
          <p:cNvSpPr txBox="1"/>
          <p:nvPr/>
        </p:nvSpPr>
        <p:spPr>
          <a:xfrm>
            <a:off x="4817891" y="1614201"/>
            <a:ext cx="3467819" cy="400110"/>
          </a:xfrm>
          <a:prstGeom prst="rect">
            <a:avLst/>
          </a:prstGeom>
          <a:noFill/>
        </p:spPr>
        <p:txBody>
          <a:bodyPr wrap="square" rtlCol="0">
            <a:spAutoFit/>
          </a:bodyPr>
          <a:lstStyle/>
          <a:p>
            <a:r>
              <a:rPr lang="en-US" sz="2000" dirty="0">
                <a:solidFill>
                  <a:srgbClr val="0000FF"/>
                </a:solidFill>
                <a:latin typeface="Arial" panose="020B0604020202020204" pitchFamily="34" charset="0"/>
                <a:cs typeface="Arial" panose="020B0604020202020204" pitchFamily="34" charset="0"/>
              </a:rPr>
              <a:t>Dry static energy</a:t>
            </a:r>
          </a:p>
        </p:txBody>
      </p:sp>
      <p:sp>
        <p:nvSpPr>
          <p:cNvPr id="11" name="TextBox 10"/>
          <p:cNvSpPr txBox="1"/>
          <p:nvPr/>
        </p:nvSpPr>
        <p:spPr>
          <a:xfrm>
            <a:off x="4817891" y="2364197"/>
            <a:ext cx="2596551" cy="400110"/>
          </a:xfrm>
          <a:prstGeom prst="rect">
            <a:avLst/>
          </a:prstGeom>
          <a:noFill/>
        </p:spPr>
        <p:txBody>
          <a:bodyPr wrap="square" rtlCol="0">
            <a:spAutoFit/>
          </a:bodyPr>
          <a:lstStyle/>
          <a:p>
            <a:r>
              <a:rPr lang="en-US" sz="2000" dirty="0">
                <a:solidFill>
                  <a:srgbClr val="0000FF"/>
                </a:solidFill>
                <a:latin typeface="Arial" panose="020B0604020202020204" pitchFamily="34" charset="0"/>
                <a:cs typeface="Arial" panose="020B0604020202020204" pitchFamily="34" charset="0"/>
              </a:rPr>
              <a:t>Moist static energy</a:t>
            </a:r>
          </a:p>
        </p:txBody>
      </p:sp>
      <p:sp>
        <p:nvSpPr>
          <p:cNvPr id="12" name="TextBox 11"/>
          <p:cNvSpPr txBox="1"/>
          <p:nvPr/>
        </p:nvSpPr>
        <p:spPr>
          <a:xfrm>
            <a:off x="4817890" y="3098285"/>
            <a:ext cx="2596551" cy="400110"/>
          </a:xfrm>
          <a:prstGeom prst="rect">
            <a:avLst/>
          </a:prstGeom>
          <a:noFill/>
        </p:spPr>
        <p:txBody>
          <a:bodyPr wrap="square" rtlCol="0">
            <a:spAutoFit/>
          </a:bodyPr>
          <a:lstStyle/>
          <a:p>
            <a:r>
              <a:rPr lang="en-US" sz="2000" dirty="0">
                <a:solidFill>
                  <a:srgbClr val="0000FF"/>
                </a:solidFill>
                <a:latin typeface="Arial" panose="020B0604020202020204" pitchFamily="34" charset="0"/>
                <a:cs typeface="Arial" panose="020B0604020202020204" pitchFamily="34" charset="0"/>
              </a:rPr>
              <a:t>PBL depth</a:t>
            </a:r>
          </a:p>
        </p:txBody>
      </p:sp>
      <p:sp>
        <p:nvSpPr>
          <p:cNvPr id="13" name="TextBox 12"/>
          <p:cNvSpPr txBox="1"/>
          <p:nvPr/>
        </p:nvSpPr>
        <p:spPr>
          <a:xfrm>
            <a:off x="4817890" y="3745124"/>
            <a:ext cx="2596551" cy="400110"/>
          </a:xfrm>
          <a:prstGeom prst="rect">
            <a:avLst/>
          </a:prstGeom>
          <a:noFill/>
        </p:spPr>
        <p:txBody>
          <a:bodyPr wrap="square" rtlCol="0">
            <a:spAutoFit/>
          </a:bodyPr>
          <a:lstStyle/>
          <a:p>
            <a:r>
              <a:rPr lang="en-US" sz="2000" dirty="0">
                <a:solidFill>
                  <a:srgbClr val="0000FF"/>
                </a:solidFill>
                <a:latin typeface="Arial" panose="020B0604020202020204" pitchFamily="34" charset="0"/>
                <a:cs typeface="Arial" panose="020B0604020202020204" pitchFamily="34" charset="0"/>
              </a:rPr>
              <a:t>Entrainment velocity</a:t>
            </a:r>
          </a:p>
        </p:txBody>
      </p:sp>
      <p:sp>
        <p:nvSpPr>
          <p:cNvPr id="14" name="TextBox 13"/>
          <p:cNvSpPr txBox="1"/>
          <p:nvPr/>
        </p:nvSpPr>
        <p:spPr>
          <a:xfrm>
            <a:off x="4817889" y="4663766"/>
            <a:ext cx="3319432" cy="400110"/>
          </a:xfrm>
          <a:prstGeom prst="rect">
            <a:avLst/>
          </a:prstGeom>
          <a:noFill/>
        </p:spPr>
        <p:txBody>
          <a:bodyPr wrap="square" rtlCol="0">
            <a:spAutoFit/>
          </a:bodyPr>
          <a:lstStyle/>
          <a:p>
            <a:r>
              <a:rPr lang="en-US" sz="2000" dirty="0">
                <a:solidFill>
                  <a:srgbClr val="0000FF"/>
                </a:solidFill>
                <a:latin typeface="Arial" panose="020B0604020202020204" pitchFamily="34" charset="0"/>
                <a:cs typeface="Arial" panose="020B0604020202020204" pitchFamily="34" charset="0"/>
              </a:rPr>
              <a:t>Surface sensible heat flux</a:t>
            </a:r>
          </a:p>
        </p:txBody>
      </p:sp>
      <p:sp>
        <p:nvSpPr>
          <p:cNvPr id="16" name="TextBox 15"/>
          <p:cNvSpPr txBox="1"/>
          <p:nvPr/>
        </p:nvSpPr>
        <p:spPr>
          <a:xfrm>
            <a:off x="4817889" y="5360929"/>
            <a:ext cx="3319432" cy="400110"/>
          </a:xfrm>
          <a:prstGeom prst="rect">
            <a:avLst/>
          </a:prstGeom>
          <a:noFill/>
        </p:spPr>
        <p:txBody>
          <a:bodyPr wrap="square" rtlCol="0">
            <a:spAutoFit/>
          </a:bodyPr>
          <a:lstStyle/>
          <a:p>
            <a:r>
              <a:rPr lang="en-US" sz="2000" dirty="0">
                <a:solidFill>
                  <a:srgbClr val="0000FF"/>
                </a:solidFill>
                <a:latin typeface="Arial" panose="020B0604020202020204" pitchFamily="34" charset="0"/>
                <a:cs typeface="Arial" panose="020B0604020202020204" pitchFamily="34" charset="0"/>
              </a:rPr>
              <a:t>Surface latent heat flux</a:t>
            </a:r>
          </a:p>
        </p:txBody>
      </p:sp>
    </p:spTree>
    <p:extLst>
      <p:ext uri="{BB962C8B-B14F-4D97-AF65-F5344CB8AC3E}">
        <p14:creationId xmlns:p14="http://schemas.microsoft.com/office/powerpoint/2010/main" val="342261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2771" y="166720"/>
            <a:ext cx="7886700" cy="833946"/>
          </a:xfrm>
        </p:spPr>
        <p:txBody>
          <a:bodyPr>
            <a:normAutofit/>
          </a:bodyPr>
          <a:lstStyle/>
          <a:p>
            <a:r>
              <a:rPr lang="en-US" sz="2800" dirty="0">
                <a:solidFill>
                  <a:srgbClr val="0000FF"/>
                </a:solidFill>
              </a:rPr>
              <a:t>Boundary Layer Equations</a:t>
            </a:r>
          </a:p>
        </p:txBody>
      </p:sp>
      <p:graphicFrame>
        <p:nvGraphicFramePr>
          <p:cNvPr id="5" name="Object 4"/>
          <p:cNvGraphicFramePr>
            <a:graphicFrameLocks noChangeAspect="1"/>
          </p:cNvGraphicFramePr>
          <p:nvPr>
            <p:extLst>
              <p:ext uri="{D42A27DB-BD31-4B8C-83A1-F6EECF244321}">
                <p14:modId xmlns:p14="http://schemas.microsoft.com/office/powerpoint/2010/main" val="2995718356"/>
              </p:ext>
            </p:extLst>
          </p:nvPr>
        </p:nvGraphicFramePr>
        <p:xfrm>
          <a:off x="432686" y="1019449"/>
          <a:ext cx="3781542" cy="867646"/>
        </p:xfrm>
        <a:graphic>
          <a:graphicData uri="http://schemas.openxmlformats.org/presentationml/2006/ole">
            <mc:AlternateContent xmlns:mc="http://schemas.openxmlformats.org/markup-compatibility/2006">
              <mc:Choice xmlns:v="urn:schemas-microsoft-com:vml" Requires="v">
                <p:oleObj name="Equation" r:id="rId2" imgW="1714320" imgH="393480" progId="Equation.DSMT4">
                  <p:embed/>
                </p:oleObj>
              </mc:Choice>
              <mc:Fallback>
                <p:oleObj name="Equation" r:id="rId2" imgW="1714320" imgH="393480" progId="Equation.DSMT4">
                  <p:embed/>
                  <p:pic>
                    <p:nvPicPr>
                      <p:cNvPr id="0" name=""/>
                      <p:cNvPicPr/>
                      <p:nvPr/>
                    </p:nvPicPr>
                    <p:blipFill>
                      <a:blip r:embed="rId3"/>
                      <a:stretch>
                        <a:fillRect/>
                      </a:stretch>
                    </p:blipFill>
                    <p:spPr>
                      <a:xfrm>
                        <a:off x="432686" y="1019449"/>
                        <a:ext cx="3781542" cy="867646"/>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26833659"/>
              </p:ext>
            </p:extLst>
          </p:nvPr>
        </p:nvGraphicFramePr>
        <p:xfrm>
          <a:off x="454292" y="2033320"/>
          <a:ext cx="4021849" cy="848145"/>
        </p:xfrm>
        <a:graphic>
          <a:graphicData uri="http://schemas.openxmlformats.org/presentationml/2006/ole">
            <mc:AlternateContent xmlns:mc="http://schemas.openxmlformats.org/markup-compatibility/2006">
              <mc:Choice xmlns:v="urn:schemas-microsoft-com:vml" Requires="v">
                <p:oleObj name="Equation" r:id="rId4" imgW="1866600" imgH="393480" progId="Equation.DSMT4">
                  <p:embed/>
                </p:oleObj>
              </mc:Choice>
              <mc:Fallback>
                <p:oleObj name="Equation" r:id="rId4" imgW="1866600" imgH="393480" progId="Equation.DSMT4">
                  <p:embed/>
                  <p:pic>
                    <p:nvPicPr>
                      <p:cNvPr id="0" name=""/>
                      <p:cNvPicPr/>
                      <p:nvPr/>
                    </p:nvPicPr>
                    <p:blipFill>
                      <a:blip r:embed="rId5"/>
                      <a:stretch>
                        <a:fillRect/>
                      </a:stretch>
                    </p:blipFill>
                    <p:spPr>
                      <a:xfrm>
                        <a:off x="454292" y="2033320"/>
                        <a:ext cx="4021849" cy="84814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15369936"/>
              </p:ext>
            </p:extLst>
          </p:nvPr>
        </p:nvGraphicFramePr>
        <p:xfrm>
          <a:off x="525133" y="2964126"/>
          <a:ext cx="2748552" cy="560929"/>
        </p:xfrm>
        <a:graphic>
          <a:graphicData uri="http://schemas.openxmlformats.org/presentationml/2006/ole">
            <mc:AlternateContent xmlns:mc="http://schemas.openxmlformats.org/markup-compatibility/2006">
              <mc:Choice xmlns:v="urn:schemas-microsoft-com:vml" Requires="v">
                <p:oleObj name="Equation" r:id="rId6" imgW="1244520" imgH="253800" progId="Equation.DSMT4">
                  <p:embed/>
                </p:oleObj>
              </mc:Choice>
              <mc:Fallback>
                <p:oleObj name="Equation" r:id="rId6" imgW="1244520" imgH="253800" progId="Equation.DSMT4">
                  <p:embed/>
                  <p:pic>
                    <p:nvPicPr>
                      <p:cNvPr id="0" name=""/>
                      <p:cNvPicPr/>
                      <p:nvPr/>
                    </p:nvPicPr>
                    <p:blipFill>
                      <a:blip r:embed="rId7"/>
                      <a:stretch>
                        <a:fillRect/>
                      </a:stretch>
                    </p:blipFill>
                    <p:spPr>
                      <a:xfrm>
                        <a:off x="525133" y="2964126"/>
                        <a:ext cx="2748552" cy="560929"/>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152298248"/>
              </p:ext>
            </p:extLst>
          </p:nvPr>
        </p:nvGraphicFramePr>
        <p:xfrm>
          <a:off x="454292" y="3692345"/>
          <a:ext cx="3045706" cy="539063"/>
        </p:xfrm>
        <a:graphic>
          <a:graphicData uri="http://schemas.openxmlformats.org/presentationml/2006/ole">
            <mc:AlternateContent xmlns:mc="http://schemas.openxmlformats.org/markup-compatibility/2006">
              <mc:Choice xmlns:v="urn:schemas-microsoft-com:vml" Requires="v">
                <p:oleObj name="Equation" r:id="rId8" imgW="1434960" imgH="253800" progId="Equation.DSMT4">
                  <p:embed/>
                </p:oleObj>
              </mc:Choice>
              <mc:Fallback>
                <p:oleObj name="Equation" r:id="rId8" imgW="1434960" imgH="253800" progId="Equation.DSMT4">
                  <p:embed/>
                  <p:pic>
                    <p:nvPicPr>
                      <p:cNvPr id="0" name=""/>
                      <p:cNvPicPr/>
                      <p:nvPr/>
                    </p:nvPicPr>
                    <p:blipFill>
                      <a:blip r:embed="rId9"/>
                      <a:stretch>
                        <a:fillRect/>
                      </a:stretch>
                    </p:blipFill>
                    <p:spPr>
                      <a:xfrm>
                        <a:off x="454292" y="3692345"/>
                        <a:ext cx="3045706" cy="539063"/>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907541552"/>
              </p:ext>
            </p:extLst>
          </p:nvPr>
        </p:nvGraphicFramePr>
        <p:xfrm>
          <a:off x="466725" y="4357688"/>
          <a:ext cx="4271963" cy="504825"/>
        </p:xfrm>
        <a:graphic>
          <a:graphicData uri="http://schemas.openxmlformats.org/presentationml/2006/ole">
            <mc:AlternateContent xmlns:mc="http://schemas.openxmlformats.org/markup-compatibility/2006">
              <mc:Choice xmlns:v="urn:schemas-microsoft-com:vml" Requires="v">
                <p:oleObj name="Equation" r:id="rId10" imgW="2145960" imgH="253800" progId="Equation.DSMT4">
                  <p:embed/>
                </p:oleObj>
              </mc:Choice>
              <mc:Fallback>
                <p:oleObj name="Equation" r:id="rId10" imgW="2145960" imgH="253800" progId="Equation.DSMT4">
                  <p:embed/>
                  <p:pic>
                    <p:nvPicPr>
                      <p:cNvPr id="0" name=""/>
                      <p:cNvPicPr/>
                      <p:nvPr/>
                    </p:nvPicPr>
                    <p:blipFill>
                      <a:blip r:embed="rId11"/>
                      <a:stretch>
                        <a:fillRect/>
                      </a:stretch>
                    </p:blipFill>
                    <p:spPr>
                      <a:xfrm>
                        <a:off x="466725" y="4357688"/>
                        <a:ext cx="4271963" cy="50482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069253479"/>
              </p:ext>
            </p:extLst>
          </p:nvPr>
        </p:nvGraphicFramePr>
        <p:xfrm>
          <a:off x="432686" y="5061725"/>
          <a:ext cx="1771510" cy="483139"/>
        </p:xfrm>
        <a:graphic>
          <a:graphicData uri="http://schemas.openxmlformats.org/presentationml/2006/ole">
            <mc:AlternateContent xmlns:mc="http://schemas.openxmlformats.org/markup-compatibility/2006">
              <mc:Choice xmlns:v="urn:schemas-microsoft-com:vml" Requires="v">
                <p:oleObj name="Equation" r:id="rId12" imgW="838080" imgH="228600" progId="Equation.DSMT4">
                  <p:embed/>
                </p:oleObj>
              </mc:Choice>
              <mc:Fallback>
                <p:oleObj name="Equation" r:id="rId12" imgW="838080" imgH="228600" progId="Equation.DSMT4">
                  <p:embed/>
                  <p:pic>
                    <p:nvPicPr>
                      <p:cNvPr id="0" name=""/>
                      <p:cNvPicPr/>
                      <p:nvPr/>
                    </p:nvPicPr>
                    <p:blipFill>
                      <a:blip r:embed="rId13"/>
                      <a:stretch>
                        <a:fillRect/>
                      </a:stretch>
                    </p:blipFill>
                    <p:spPr>
                      <a:xfrm>
                        <a:off x="432686" y="5061725"/>
                        <a:ext cx="1771510" cy="483139"/>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716758353"/>
              </p:ext>
            </p:extLst>
          </p:nvPr>
        </p:nvGraphicFramePr>
        <p:xfrm>
          <a:off x="432686" y="5604493"/>
          <a:ext cx="1223694" cy="903203"/>
        </p:xfrm>
        <a:graphic>
          <a:graphicData uri="http://schemas.openxmlformats.org/presentationml/2006/ole">
            <mc:AlternateContent xmlns:mc="http://schemas.openxmlformats.org/markup-compatibility/2006">
              <mc:Choice xmlns:v="urn:schemas-microsoft-com:vml" Requires="v">
                <p:oleObj name="Equation" r:id="rId14" imgW="533160" imgH="393480" progId="Equation.DSMT4">
                  <p:embed/>
                </p:oleObj>
              </mc:Choice>
              <mc:Fallback>
                <p:oleObj name="Equation" r:id="rId14" imgW="533160" imgH="393480" progId="Equation.DSMT4">
                  <p:embed/>
                  <p:pic>
                    <p:nvPicPr>
                      <p:cNvPr id="0" name=""/>
                      <p:cNvPicPr/>
                      <p:nvPr/>
                    </p:nvPicPr>
                    <p:blipFill>
                      <a:blip r:embed="rId15"/>
                      <a:stretch>
                        <a:fillRect/>
                      </a:stretch>
                    </p:blipFill>
                    <p:spPr>
                      <a:xfrm>
                        <a:off x="432686" y="5604493"/>
                        <a:ext cx="1223694" cy="903203"/>
                      </a:xfrm>
                      <a:prstGeom prst="rect">
                        <a:avLst/>
                      </a:prstGeom>
                    </p:spPr>
                  </p:pic>
                </p:oleObj>
              </mc:Fallback>
            </mc:AlternateContent>
          </a:graphicData>
        </a:graphic>
      </p:graphicFrame>
      <p:sp>
        <p:nvSpPr>
          <p:cNvPr id="13" name="TextBox 12"/>
          <p:cNvSpPr txBox="1"/>
          <p:nvPr/>
        </p:nvSpPr>
        <p:spPr>
          <a:xfrm>
            <a:off x="5162909" y="1257012"/>
            <a:ext cx="3467819" cy="400110"/>
          </a:xfrm>
          <a:prstGeom prst="rect">
            <a:avLst/>
          </a:prstGeom>
          <a:noFill/>
        </p:spPr>
        <p:txBody>
          <a:bodyPr wrap="square" rtlCol="0">
            <a:spAutoFit/>
          </a:bodyPr>
          <a:lstStyle/>
          <a:p>
            <a:r>
              <a:rPr lang="en-US" sz="2000" dirty="0">
                <a:solidFill>
                  <a:srgbClr val="0000FF"/>
                </a:solidFill>
                <a:latin typeface="Arial" panose="020B0604020202020204" pitchFamily="34" charset="0"/>
                <a:cs typeface="Arial" panose="020B0604020202020204" pitchFamily="34" charset="0"/>
              </a:rPr>
              <a:t>Dry static energy</a:t>
            </a:r>
          </a:p>
        </p:txBody>
      </p:sp>
      <p:sp>
        <p:nvSpPr>
          <p:cNvPr id="14" name="TextBox 13"/>
          <p:cNvSpPr txBox="1"/>
          <p:nvPr/>
        </p:nvSpPr>
        <p:spPr>
          <a:xfrm>
            <a:off x="5162909" y="2268524"/>
            <a:ext cx="2596551" cy="400110"/>
          </a:xfrm>
          <a:prstGeom prst="rect">
            <a:avLst/>
          </a:prstGeom>
          <a:noFill/>
        </p:spPr>
        <p:txBody>
          <a:bodyPr wrap="square" rtlCol="0">
            <a:spAutoFit/>
          </a:bodyPr>
          <a:lstStyle/>
          <a:p>
            <a:r>
              <a:rPr lang="en-US" sz="2000" dirty="0">
                <a:solidFill>
                  <a:srgbClr val="0000FF"/>
                </a:solidFill>
                <a:latin typeface="Arial" panose="020B0604020202020204" pitchFamily="34" charset="0"/>
                <a:cs typeface="Arial" panose="020B0604020202020204" pitchFamily="34" charset="0"/>
              </a:rPr>
              <a:t>Moist static energy</a:t>
            </a:r>
          </a:p>
        </p:txBody>
      </p:sp>
      <p:sp>
        <p:nvSpPr>
          <p:cNvPr id="15" name="TextBox 14"/>
          <p:cNvSpPr txBox="1"/>
          <p:nvPr/>
        </p:nvSpPr>
        <p:spPr>
          <a:xfrm>
            <a:off x="5193102" y="3124522"/>
            <a:ext cx="3950898" cy="400110"/>
          </a:xfrm>
          <a:prstGeom prst="rect">
            <a:avLst/>
          </a:prstGeom>
          <a:noFill/>
        </p:spPr>
        <p:txBody>
          <a:bodyPr wrap="square" rtlCol="0">
            <a:spAutoFit/>
          </a:bodyPr>
          <a:lstStyle/>
          <a:p>
            <a:r>
              <a:rPr lang="en-US" sz="2000" b="1" dirty="0">
                <a:solidFill>
                  <a:srgbClr val="0000FF"/>
                </a:solidFill>
                <a:latin typeface="Arial" panose="020B0604020202020204" pitchFamily="34" charset="0"/>
                <a:cs typeface="Arial" panose="020B0604020202020204" pitchFamily="34" charset="0"/>
              </a:rPr>
              <a:t>Lilly’s entrainment formulation</a:t>
            </a:r>
          </a:p>
        </p:txBody>
      </p:sp>
      <p:sp>
        <p:nvSpPr>
          <p:cNvPr id="16" name="TextBox 15"/>
          <p:cNvSpPr txBox="1"/>
          <p:nvPr/>
        </p:nvSpPr>
        <p:spPr>
          <a:xfrm>
            <a:off x="5193102" y="3838562"/>
            <a:ext cx="3459192" cy="409906"/>
          </a:xfrm>
          <a:prstGeom prst="rect">
            <a:avLst/>
          </a:prstGeom>
          <a:noFill/>
        </p:spPr>
        <p:txBody>
          <a:bodyPr wrap="square" rtlCol="0">
            <a:spAutoFit/>
          </a:bodyPr>
          <a:lstStyle/>
          <a:p>
            <a:r>
              <a:rPr lang="en-US" sz="2000" dirty="0">
                <a:solidFill>
                  <a:srgbClr val="0000FF"/>
                </a:solidFill>
                <a:latin typeface="Arial" panose="020B0604020202020204" pitchFamily="34" charset="0"/>
                <a:cs typeface="Arial" panose="020B0604020202020204" pitchFamily="34" charset="0"/>
              </a:rPr>
              <a:t>Surface sensible heat flux</a:t>
            </a:r>
          </a:p>
        </p:txBody>
      </p:sp>
      <p:sp>
        <p:nvSpPr>
          <p:cNvPr id="17" name="TextBox 16"/>
          <p:cNvSpPr txBox="1"/>
          <p:nvPr/>
        </p:nvSpPr>
        <p:spPr>
          <a:xfrm>
            <a:off x="5193102" y="4389329"/>
            <a:ext cx="3493698" cy="400110"/>
          </a:xfrm>
          <a:prstGeom prst="rect">
            <a:avLst/>
          </a:prstGeom>
          <a:noFill/>
        </p:spPr>
        <p:txBody>
          <a:bodyPr wrap="square" rtlCol="0">
            <a:spAutoFit/>
          </a:bodyPr>
          <a:lstStyle/>
          <a:p>
            <a:r>
              <a:rPr lang="en-US" sz="2000" dirty="0">
                <a:solidFill>
                  <a:srgbClr val="0000FF"/>
                </a:solidFill>
                <a:latin typeface="Arial" panose="020B0604020202020204" pitchFamily="34" charset="0"/>
                <a:cs typeface="Arial" panose="020B0604020202020204" pitchFamily="34" charset="0"/>
              </a:rPr>
              <a:t>Surface latent heat flux</a:t>
            </a:r>
          </a:p>
        </p:txBody>
      </p:sp>
      <p:sp>
        <p:nvSpPr>
          <p:cNvPr id="18" name="TextBox 17"/>
          <p:cNvSpPr txBox="1"/>
          <p:nvPr/>
        </p:nvSpPr>
        <p:spPr>
          <a:xfrm>
            <a:off x="5206041" y="5062287"/>
            <a:ext cx="2941607" cy="400110"/>
          </a:xfrm>
          <a:prstGeom prst="rect">
            <a:avLst/>
          </a:prstGeom>
          <a:noFill/>
        </p:spPr>
        <p:txBody>
          <a:bodyPr wrap="square" rtlCol="0">
            <a:spAutoFit/>
          </a:bodyPr>
          <a:lstStyle/>
          <a:p>
            <a:r>
              <a:rPr lang="en-US" sz="2000" dirty="0">
                <a:solidFill>
                  <a:srgbClr val="0000FF"/>
                </a:solidFill>
                <a:latin typeface="Arial" panose="020B0604020202020204" pitchFamily="34" charset="0"/>
                <a:cs typeface="Arial" panose="020B0604020202020204" pitchFamily="34" charset="0"/>
              </a:rPr>
              <a:t>Net surface flux</a:t>
            </a:r>
          </a:p>
        </p:txBody>
      </p:sp>
      <p:sp>
        <p:nvSpPr>
          <p:cNvPr id="19" name="TextBox 18"/>
          <p:cNvSpPr txBox="1"/>
          <p:nvPr/>
        </p:nvSpPr>
        <p:spPr>
          <a:xfrm>
            <a:off x="5206041" y="5856039"/>
            <a:ext cx="3693074" cy="400110"/>
          </a:xfrm>
          <a:prstGeom prst="rect">
            <a:avLst/>
          </a:prstGeom>
          <a:noFill/>
        </p:spPr>
        <p:txBody>
          <a:bodyPr wrap="square" rtlCol="0">
            <a:spAutoFit/>
          </a:bodyPr>
          <a:lstStyle/>
          <a:p>
            <a:r>
              <a:rPr lang="en-US" sz="2000" dirty="0">
                <a:solidFill>
                  <a:srgbClr val="0000FF"/>
                </a:solidFill>
                <a:latin typeface="Arial" panose="020B0604020202020204" pitchFamily="34" charset="0"/>
                <a:cs typeface="Arial" panose="020B0604020202020204" pitchFamily="34" charset="0"/>
              </a:rPr>
              <a:t>Boundary layer mass</a:t>
            </a:r>
          </a:p>
        </p:txBody>
      </p:sp>
    </p:spTree>
    <p:extLst>
      <p:ext uri="{BB962C8B-B14F-4D97-AF65-F5344CB8AC3E}">
        <p14:creationId xmlns:p14="http://schemas.microsoft.com/office/powerpoint/2010/main" val="368711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FF"/>
                </a:solidFill>
              </a:rPr>
              <a:t>Note: </a:t>
            </a:r>
            <a:r>
              <a:rPr lang="en-US" sz="2400" i="1" dirty="0" err="1">
                <a:solidFill>
                  <a:srgbClr val="0000FF"/>
                </a:solidFill>
              </a:rPr>
              <a:t>M</a:t>
            </a:r>
            <a:r>
              <a:rPr lang="en-US" sz="2400" i="1" baseline="-25000" dirty="0" err="1">
                <a:solidFill>
                  <a:srgbClr val="0000FF"/>
                </a:solidFill>
              </a:rPr>
              <a:t>s</a:t>
            </a:r>
            <a:r>
              <a:rPr lang="en-US" sz="2400" dirty="0">
                <a:solidFill>
                  <a:srgbClr val="0000FF"/>
                </a:solidFill>
              </a:rPr>
              <a:t> is related to </a:t>
            </a:r>
            <a:r>
              <a:rPr lang="en-US" sz="2400" i="1" dirty="0">
                <a:solidFill>
                  <a:srgbClr val="0000FF"/>
                </a:solidFill>
              </a:rPr>
              <a:t>D</a:t>
            </a:r>
            <a:r>
              <a:rPr lang="en-US" sz="2400" i="1" baseline="-25000" dirty="0">
                <a:solidFill>
                  <a:srgbClr val="0000FF"/>
                </a:solidFill>
              </a:rPr>
              <a:t>s</a:t>
            </a:r>
            <a:r>
              <a:rPr lang="en-US" sz="2400" dirty="0">
                <a:solidFill>
                  <a:srgbClr val="0000FF"/>
                </a:solidFill>
              </a:rPr>
              <a:t> by Clausius-Clapeyron Equation</a:t>
            </a:r>
          </a:p>
        </p:txBody>
      </p:sp>
      <p:sp>
        <p:nvSpPr>
          <p:cNvPr id="3" name="TextBox 2"/>
          <p:cNvSpPr txBox="1"/>
          <p:nvPr/>
        </p:nvSpPr>
        <p:spPr>
          <a:xfrm>
            <a:off x="1017917" y="2294626"/>
            <a:ext cx="5917721" cy="3498394"/>
          </a:xfrm>
          <a:prstGeom prst="rect">
            <a:avLst/>
          </a:prstGeom>
          <a:noFill/>
        </p:spPr>
        <p:txBody>
          <a:bodyPr wrap="square" rtlCol="0">
            <a:spAutoFit/>
          </a:bodyPr>
          <a:lstStyle/>
          <a:p>
            <a:r>
              <a:rPr lang="en-US" sz="2400" dirty="0">
                <a:solidFill>
                  <a:srgbClr val="0000FF"/>
                </a:solidFill>
                <a:latin typeface="Arial" panose="020B0604020202020204" pitchFamily="34" charset="0"/>
                <a:cs typeface="Arial" panose="020B0604020202020204" pitchFamily="34" charset="0"/>
              </a:rPr>
              <a:t>Initial conditions:</a:t>
            </a:r>
          </a:p>
          <a:p>
            <a:r>
              <a:rPr lang="en-US" sz="2400" dirty="0">
                <a:solidFill>
                  <a:srgbClr val="0000FF"/>
                </a:solidFill>
                <a:latin typeface="Arial" panose="020B0604020202020204" pitchFamily="34" charset="0"/>
                <a:cs typeface="Arial" panose="020B0604020202020204" pitchFamily="34" charset="0"/>
              </a:rPr>
              <a:t>	</a:t>
            </a:r>
          </a:p>
          <a:p>
            <a:r>
              <a:rPr lang="en-US" sz="2400" dirty="0">
                <a:solidFill>
                  <a:srgbClr val="0000FF"/>
                </a:solidFill>
                <a:latin typeface="Arial" panose="020B0604020202020204" pitchFamily="34" charset="0"/>
                <a:cs typeface="Arial" panose="020B0604020202020204" pitchFamily="34" charset="0"/>
              </a:rPr>
              <a:t>	</a:t>
            </a:r>
            <a:r>
              <a:rPr lang="en-US" sz="2400" i="1" dirty="0">
                <a:solidFill>
                  <a:srgbClr val="0000FF"/>
                </a:solidFill>
                <a:latin typeface="Arial" panose="020B0604020202020204" pitchFamily="34" charset="0"/>
                <a:cs typeface="Arial" panose="020B0604020202020204" pitchFamily="34" charset="0"/>
              </a:rPr>
              <a:t>M (t=0) = D</a:t>
            </a:r>
            <a:r>
              <a:rPr lang="en-US" sz="2400" i="1" baseline="-25000" dirty="0">
                <a:solidFill>
                  <a:srgbClr val="0000FF"/>
                </a:solidFill>
                <a:latin typeface="Arial" panose="020B0604020202020204" pitchFamily="34" charset="0"/>
                <a:cs typeface="Arial" panose="020B0604020202020204" pitchFamily="34" charset="0"/>
              </a:rPr>
              <a:t>0</a:t>
            </a:r>
          </a:p>
          <a:p>
            <a:endParaRPr lang="en-US" sz="2400" i="1" baseline="-25000" dirty="0">
              <a:solidFill>
                <a:srgbClr val="0000FF"/>
              </a:solidFill>
              <a:latin typeface="Arial" panose="020B0604020202020204" pitchFamily="34" charset="0"/>
              <a:cs typeface="Arial" panose="020B0604020202020204" pitchFamily="34" charset="0"/>
            </a:endParaRPr>
          </a:p>
          <a:p>
            <a:r>
              <a:rPr lang="en-US" sz="2400" dirty="0">
                <a:solidFill>
                  <a:srgbClr val="0000FF"/>
                </a:solidFill>
                <a:latin typeface="Arial" panose="020B0604020202020204" pitchFamily="34" charset="0"/>
                <a:cs typeface="Arial" panose="020B0604020202020204" pitchFamily="34" charset="0"/>
              </a:rPr>
              <a:t>	</a:t>
            </a:r>
            <a:r>
              <a:rPr lang="en-US" sz="2400" i="1" dirty="0">
                <a:solidFill>
                  <a:srgbClr val="0000FF"/>
                </a:solidFill>
                <a:latin typeface="Arial" panose="020B0604020202020204" pitchFamily="34" charset="0"/>
                <a:cs typeface="Arial" panose="020B0604020202020204" pitchFamily="34" charset="0"/>
              </a:rPr>
              <a:t>D (t=0) </a:t>
            </a:r>
            <a:r>
              <a:rPr lang="en-US" sz="2400" dirty="0">
                <a:solidFill>
                  <a:srgbClr val="0000FF"/>
                </a:solidFill>
                <a:latin typeface="Arial" panose="020B0604020202020204" pitchFamily="34" charset="0"/>
                <a:cs typeface="Arial" panose="020B0604020202020204" pitchFamily="34" charset="0"/>
              </a:rPr>
              <a:t>determined so that air is 			just saturated at boundary 			layer top</a:t>
            </a:r>
          </a:p>
          <a:p>
            <a:endParaRPr lang="en-US" sz="2400" dirty="0">
              <a:solidFill>
                <a:srgbClr val="0000FF"/>
              </a:solidFill>
              <a:latin typeface="Arial" panose="020B0604020202020204" pitchFamily="34" charset="0"/>
              <a:cs typeface="Arial" panose="020B0604020202020204" pitchFamily="34" charset="0"/>
            </a:endParaRPr>
          </a:p>
          <a:p>
            <a:r>
              <a:rPr lang="en-US" sz="2400" dirty="0">
                <a:solidFill>
                  <a:srgbClr val="0000FF"/>
                </a:solidFill>
                <a:latin typeface="Arial" panose="020B0604020202020204" pitchFamily="34" charset="0"/>
                <a:cs typeface="Arial" panose="020B0604020202020204" pitchFamily="34" charset="0"/>
              </a:rPr>
              <a:t>	</a:t>
            </a:r>
            <a:r>
              <a:rPr lang="en-US" sz="2400" i="1" dirty="0">
                <a:solidFill>
                  <a:srgbClr val="0000FF"/>
                </a:solidFill>
                <a:latin typeface="Arial" panose="020B0604020202020204" pitchFamily="34" charset="0"/>
                <a:cs typeface="Arial" panose="020B0604020202020204" pitchFamily="34" charset="0"/>
              </a:rPr>
              <a:t>h=h</a:t>
            </a:r>
            <a:r>
              <a:rPr lang="en-US" sz="2400" i="1" baseline="-25000" dirty="0">
                <a:solidFill>
                  <a:srgbClr val="0000FF"/>
                </a:solidFill>
                <a:latin typeface="Arial" panose="020B0604020202020204" pitchFamily="34" charset="0"/>
                <a:cs typeface="Arial" panose="020B0604020202020204" pitchFamily="34" charset="0"/>
              </a:rPr>
              <a:t>0</a:t>
            </a:r>
          </a:p>
          <a:p>
            <a:endParaRPr lang="en-US" sz="2000" i="1" baseline="-25000" dirty="0">
              <a:solidFill>
                <a:srgbClr val="0000FF"/>
              </a:solidFill>
              <a:latin typeface="Arial" panose="020B0604020202020204" pitchFamily="34" charset="0"/>
              <a:cs typeface="Arial" panose="020B0604020202020204" pitchFamily="34" charset="0"/>
            </a:endParaRPr>
          </a:p>
        </p:txBody>
      </p:sp>
      <p:sp>
        <p:nvSpPr>
          <p:cNvPr id="4" name="TextBox 3"/>
          <p:cNvSpPr txBox="1"/>
          <p:nvPr/>
        </p:nvSpPr>
        <p:spPr>
          <a:xfrm>
            <a:off x="3976776" y="3069858"/>
            <a:ext cx="5167223" cy="400110"/>
          </a:xfrm>
          <a:prstGeom prst="rect">
            <a:avLst/>
          </a:prstGeom>
          <a:noFill/>
        </p:spPr>
        <p:txBody>
          <a:bodyPr wrap="square" rtlCol="0">
            <a:spAutoFit/>
          </a:bodyPr>
          <a:lstStyle/>
          <a:p>
            <a:r>
              <a:rPr lang="en-US" sz="2000" dirty="0">
                <a:solidFill>
                  <a:srgbClr val="0000FF"/>
                </a:solidFill>
                <a:latin typeface="Arial" panose="020B0604020202020204" pitchFamily="34" charset="0"/>
                <a:cs typeface="Arial" panose="020B0604020202020204" pitchFamily="34" charset="0"/>
              </a:rPr>
              <a:t>Initial dry static energy of free troposphere</a:t>
            </a:r>
          </a:p>
        </p:txBody>
      </p:sp>
    </p:spTree>
    <p:extLst>
      <p:ext uri="{BB962C8B-B14F-4D97-AF65-F5344CB8AC3E}">
        <p14:creationId xmlns:p14="http://schemas.microsoft.com/office/powerpoint/2010/main" val="196521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024" y="218477"/>
            <a:ext cx="7886700" cy="1153123"/>
          </a:xfrm>
        </p:spPr>
        <p:txBody>
          <a:bodyPr>
            <a:normAutofit/>
          </a:bodyPr>
          <a:lstStyle/>
          <a:p>
            <a:r>
              <a:rPr lang="en-US" sz="2800" dirty="0" err="1">
                <a:solidFill>
                  <a:srgbClr val="0000FF"/>
                </a:solidFill>
              </a:rPr>
              <a:t>Nondimensionalize</a:t>
            </a:r>
            <a:r>
              <a:rPr lang="en-US" sz="2800" dirty="0">
                <a:solidFill>
                  <a:srgbClr val="0000FF"/>
                </a:solidFill>
              </a:rPr>
              <a:t>:</a:t>
            </a:r>
          </a:p>
        </p:txBody>
      </p:sp>
      <p:graphicFrame>
        <p:nvGraphicFramePr>
          <p:cNvPr id="3" name="Object 2"/>
          <p:cNvGraphicFramePr>
            <a:graphicFrameLocks noChangeAspect="1"/>
          </p:cNvGraphicFramePr>
          <p:nvPr>
            <p:extLst>
              <p:ext uri="{D42A27DB-BD31-4B8C-83A1-F6EECF244321}">
                <p14:modId xmlns:p14="http://schemas.microsoft.com/office/powerpoint/2010/main" val="1923291349"/>
              </p:ext>
            </p:extLst>
          </p:nvPr>
        </p:nvGraphicFramePr>
        <p:xfrm>
          <a:off x="2993366" y="1669881"/>
          <a:ext cx="3425924" cy="3592232"/>
        </p:xfrm>
        <a:graphic>
          <a:graphicData uri="http://schemas.openxmlformats.org/presentationml/2006/ole">
            <mc:AlternateContent xmlns:mc="http://schemas.openxmlformats.org/markup-compatibility/2006">
              <mc:Choice xmlns:v="urn:schemas-microsoft-com:vml" Requires="v">
                <p:oleObj name="Equation" r:id="rId2" imgW="1307880" imgH="1371600" progId="Equation.DSMT4">
                  <p:embed/>
                </p:oleObj>
              </mc:Choice>
              <mc:Fallback>
                <p:oleObj name="Equation" r:id="rId2" imgW="1307880" imgH="1371600" progId="Equation.DSMT4">
                  <p:embed/>
                  <p:pic>
                    <p:nvPicPr>
                      <p:cNvPr id="0" name=""/>
                      <p:cNvPicPr/>
                      <p:nvPr/>
                    </p:nvPicPr>
                    <p:blipFill>
                      <a:blip r:embed="rId3"/>
                      <a:stretch>
                        <a:fillRect/>
                      </a:stretch>
                    </p:blipFill>
                    <p:spPr>
                      <a:xfrm>
                        <a:off x="2993366" y="1669881"/>
                        <a:ext cx="3425924" cy="3592232"/>
                      </a:xfrm>
                      <a:prstGeom prst="rect">
                        <a:avLst/>
                      </a:prstGeom>
                    </p:spPr>
                  </p:pic>
                </p:oleObj>
              </mc:Fallback>
            </mc:AlternateContent>
          </a:graphicData>
        </a:graphic>
      </p:graphicFrame>
    </p:spTree>
    <p:extLst>
      <p:ext uri="{BB962C8B-B14F-4D97-AF65-F5344CB8AC3E}">
        <p14:creationId xmlns:p14="http://schemas.microsoft.com/office/powerpoint/2010/main" val="2012632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771" y="235730"/>
            <a:ext cx="7886700" cy="1153123"/>
          </a:xfrm>
        </p:spPr>
        <p:txBody>
          <a:bodyPr>
            <a:normAutofit/>
          </a:bodyPr>
          <a:lstStyle/>
          <a:p>
            <a:r>
              <a:rPr lang="en-US" sz="2800" dirty="0">
                <a:solidFill>
                  <a:srgbClr val="0000FF"/>
                </a:solidFill>
              </a:rPr>
              <a:t>Equations are normalized and recombined to arrive at</a:t>
            </a:r>
          </a:p>
        </p:txBody>
      </p:sp>
      <p:graphicFrame>
        <p:nvGraphicFramePr>
          <p:cNvPr id="3" name="Object 2"/>
          <p:cNvGraphicFramePr>
            <a:graphicFrameLocks noChangeAspect="1"/>
          </p:cNvGraphicFramePr>
          <p:nvPr>
            <p:extLst>
              <p:ext uri="{D42A27DB-BD31-4B8C-83A1-F6EECF244321}">
                <p14:modId xmlns:p14="http://schemas.microsoft.com/office/powerpoint/2010/main" val="3084301585"/>
              </p:ext>
            </p:extLst>
          </p:nvPr>
        </p:nvGraphicFramePr>
        <p:xfrm>
          <a:off x="1033372" y="1636262"/>
          <a:ext cx="1884999" cy="779133"/>
        </p:xfrm>
        <a:graphic>
          <a:graphicData uri="http://schemas.openxmlformats.org/presentationml/2006/ole">
            <mc:AlternateContent xmlns:mc="http://schemas.openxmlformats.org/markup-compatibility/2006">
              <mc:Choice xmlns:v="urn:schemas-microsoft-com:vml" Requires="v">
                <p:oleObj name="Equation" r:id="rId2" imgW="952200" imgH="393480" progId="Equation.DSMT4">
                  <p:embed/>
                </p:oleObj>
              </mc:Choice>
              <mc:Fallback>
                <p:oleObj name="Equation" r:id="rId2" imgW="952200" imgH="393480" progId="Equation.DSMT4">
                  <p:embed/>
                  <p:pic>
                    <p:nvPicPr>
                      <p:cNvPr id="0" name=""/>
                      <p:cNvPicPr/>
                      <p:nvPr/>
                    </p:nvPicPr>
                    <p:blipFill>
                      <a:blip r:embed="rId3"/>
                      <a:stretch>
                        <a:fillRect/>
                      </a:stretch>
                    </p:blipFill>
                    <p:spPr>
                      <a:xfrm>
                        <a:off x="1033372" y="1636262"/>
                        <a:ext cx="1884999" cy="779133"/>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621272219"/>
              </p:ext>
            </p:extLst>
          </p:nvPr>
        </p:nvGraphicFramePr>
        <p:xfrm>
          <a:off x="1042420" y="2527717"/>
          <a:ext cx="1511905" cy="822264"/>
        </p:xfrm>
        <a:graphic>
          <a:graphicData uri="http://schemas.openxmlformats.org/presentationml/2006/ole">
            <mc:AlternateContent xmlns:mc="http://schemas.openxmlformats.org/markup-compatibility/2006">
              <mc:Choice xmlns:v="urn:schemas-microsoft-com:vml" Requires="v">
                <p:oleObj name="Equation" r:id="rId4" imgW="723600" imgH="393480" progId="Equation.DSMT4">
                  <p:embed/>
                </p:oleObj>
              </mc:Choice>
              <mc:Fallback>
                <p:oleObj name="Equation" r:id="rId4" imgW="723600" imgH="393480" progId="Equation.DSMT4">
                  <p:embed/>
                  <p:pic>
                    <p:nvPicPr>
                      <p:cNvPr id="0" name=""/>
                      <p:cNvPicPr/>
                      <p:nvPr/>
                    </p:nvPicPr>
                    <p:blipFill>
                      <a:blip r:embed="rId5"/>
                      <a:stretch>
                        <a:fillRect/>
                      </a:stretch>
                    </p:blipFill>
                    <p:spPr>
                      <a:xfrm>
                        <a:off x="1042420" y="2527717"/>
                        <a:ext cx="1511905" cy="822264"/>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622961329"/>
              </p:ext>
            </p:extLst>
          </p:nvPr>
        </p:nvGraphicFramePr>
        <p:xfrm>
          <a:off x="1033372" y="3349981"/>
          <a:ext cx="2808728" cy="721508"/>
        </p:xfrm>
        <a:graphic>
          <a:graphicData uri="http://schemas.openxmlformats.org/presentationml/2006/ole">
            <mc:AlternateContent xmlns:mc="http://schemas.openxmlformats.org/markup-compatibility/2006">
              <mc:Choice xmlns:v="urn:schemas-microsoft-com:vml" Requires="v">
                <p:oleObj name="Equation" r:id="rId6" imgW="1384200" imgH="355320" progId="Equation.DSMT4">
                  <p:embed/>
                </p:oleObj>
              </mc:Choice>
              <mc:Fallback>
                <p:oleObj name="Equation" r:id="rId6" imgW="1384200" imgH="355320" progId="Equation.DSMT4">
                  <p:embed/>
                  <p:pic>
                    <p:nvPicPr>
                      <p:cNvPr id="0" name=""/>
                      <p:cNvPicPr/>
                      <p:nvPr/>
                    </p:nvPicPr>
                    <p:blipFill>
                      <a:blip r:embed="rId7"/>
                      <a:stretch>
                        <a:fillRect/>
                      </a:stretch>
                    </p:blipFill>
                    <p:spPr>
                      <a:xfrm>
                        <a:off x="1033372" y="3349981"/>
                        <a:ext cx="2808728" cy="72150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884170145"/>
              </p:ext>
            </p:extLst>
          </p:nvPr>
        </p:nvGraphicFramePr>
        <p:xfrm>
          <a:off x="1033372" y="4376523"/>
          <a:ext cx="4274803" cy="502918"/>
        </p:xfrm>
        <a:graphic>
          <a:graphicData uri="http://schemas.openxmlformats.org/presentationml/2006/ole">
            <mc:AlternateContent xmlns:mc="http://schemas.openxmlformats.org/markup-compatibility/2006">
              <mc:Choice xmlns:v="urn:schemas-microsoft-com:vml" Requires="v">
                <p:oleObj name="Equation" r:id="rId8" imgW="2158920" imgH="253800" progId="Equation.DSMT4">
                  <p:embed/>
                </p:oleObj>
              </mc:Choice>
              <mc:Fallback>
                <p:oleObj name="Equation" r:id="rId8" imgW="2158920" imgH="253800" progId="Equation.DSMT4">
                  <p:embed/>
                  <p:pic>
                    <p:nvPicPr>
                      <p:cNvPr id="0" name=""/>
                      <p:cNvPicPr/>
                      <p:nvPr/>
                    </p:nvPicPr>
                    <p:blipFill>
                      <a:blip r:embed="rId9"/>
                      <a:stretch>
                        <a:fillRect/>
                      </a:stretch>
                    </p:blipFill>
                    <p:spPr>
                      <a:xfrm>
                        <a:off x="1033372" y="4376523"/>
                        <a:ext cx="4274803" cy="502918"/>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664733156"/>
              </p:ext>
            </p:extLst>
          </p:nvPr>
        </p:nvGraphicFramePr>
        <p:xfrm>
          <a:off x="1033371" y="5082509"/>
          <a:ext cx="2691973" cy="950108"/>
        </p:xfrm>
        <a:graphic>
          <a:graphicData uri="http://schemas.openxmlformats.org/presentationml/2006/ole">
            <mc:AlternateContent xmlns:mc="http://schemas.openxmlformats.org/markup-compatibility/2006">
              <mc:Choice xmlns:v="urn:schemas-microsoft-com:vml" Requires="v">
                <p:oleObj name="Equation" r:id="rId10" imgW="1295280" imgH="457200" progId="Equation.DSMT4">
                  <p:embed/>
                </p:oleObj>
              </mc:Choice>
              <mc:Fallback>
                <p:oleObj name="Equation" r:id="rId10" imgW="1295280" imgH="457200" progId="Equation.DSMT4">
                  <p:embed/>
                  <p:pic>
                    <p:nvPicPr>
                      <p:cNvPr id="0" name=""/>
                      <p:cNvPicPr/>
                      <p:nvPr/>
                    </p:nvPicPr>
                    <p:blipFill>
                      <a:blip r:embed="rId11"/>
                      <a:stretch>
                        <a:fillRect/>
                      </a:stretch>
                    </p:blipFill>
                    <p:spPr>
                      <a:xfrm>
                        <a:off x="1033371" y="5082509"/>
                        <a:ext cx="2691973" cy="950108"/>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163653985"/>
              </p:ext>
            </p:extLst>
          </p:nvPr>
        </p:nvGraphicFramePr>
        <p:xfrm>
          <a:off x="6336672" y="1574800"/>
          <a:ext cx="1417637" cy="2205038"/>
        </p:xfrm>
        <a:graphic>
          <a:graphicData uri="http://schemas.openxmlformats.org/presentationml/2006/ole">
            <mc:AlternateContent xmlns:mc="http://schemas.openxmlformats.org/markup-compatibility/2006">
              <mc:Choice xmlns:v="urn:schemas-microsoft-com:vml" Requires="v">
                <p:oleObj name="Equation" r:id="rId12" imgW="571320" imgH="888840" progId="Equation.DSMT4">
                  <p:embed/>
                </p:oleObj>
              </mc:Choice>
              <mc:Fallback>
                <p:oleObj name="Equation" r:id="rId12" imgW="571320" imgH="888840" progId="Equation.DSMT4">
                  <p:embed/>
                  <p:pic>
                    <p:nvPicPr>
                      <p:cNvPr id="0" name=""/>
                      <p:cNvPicPr/>
                      <p:nvPr/>
                    </p:nvPicPr>
                    <p:blipFill>
                      <a:blip r:embed="rId13"/>
                      <a:stretch>
                        <a:fillRect/>
                      </a:stretch>
                    </p:blipFill>
                    <p:spPr>
                      <a:xfrm>
                        <a:off x="6336672" y="1574800"/>
                        <a:ext cx="1417637" cy="2205038"/>
                      </a:xfrm>
                      <a:prstGeom prst="rect">
                        <a:avLst/>
                      </a:prstGeom>
                    </p:spPr>
                  </p:pic>
                </p:oleObj>
              </mc:Fallback>
            </mc:AlternateContent>
          </a:graphicData>
        </a:graphic>
      </p:graphicFrame>
      <p:sp>
        <p:nvSpPr>
          <p:cNvPr id="9" name="TextBox 8"/>
          <p:cNvSpPr txBox="1"/>
          <p:nvPr/>
        </p:nvSpPr>
        <p:spPr>
          <a:xfrm>
            <a:off x="6104325" y="3779838"/>
            <a:ext cx="2323683"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Determined so that air is initially just saturated at boundary layer top</a:t>
            </a:r>
          </a:p>
        </p:txBody>
      </p:sp>
    </p:spTree>
    <p:extLst>
      <p:ext uri="{BB962C8B-B14F-4D97-AF65-F5344CB8AC3E}">
        <p14:creationId xmlns:p14="http://schemas.microsoft.com/office/powerpoint/2010/main" val="3366183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Some Preliminaries:</a:t>
            </a:r>
            <a:br>
              <a:rPr lang="en-US" dirty="0">
                <a:solidFill>
                  <a:srgbClr val="0000FF"/>
                </a:solidFill>
              </a:rPr>
            </a:br>
            <a:r>
              <a:rPr lang="en-US" dirty="0">
                <a:solidFill>
                  <a:srgbClr val="0000FF"/>
                </a:solidFill>
              </a:rPr>
              <a:t>Two Broad Categories of Convection</a:t>
            </a:r>
          </a:p>
        </p:txBody>
      </p:sp>
      <p:sp>
        <p:nvSpPr>
          <p:cNvPr id="3" name="Content Placeholder 2"/>
          <p:cNvSpPr>
            <a:spLocks noGrp="1"/>
          </p:cNvSpPr>
          <p:nvPr>
            <p:ph idx="1"/>
          </p:nvPr>
        </p:nvSpPr>
        <p:spPr/>
        <p:txBody>
          <a:bodyPr/>
          <a:lstStyle/>
          <a:p>
            <a:r>
              <a:rPr lang="en-US" dirty="0"/>
              <a:t> Quasi-equilibrium convection</a:t>
            </a:r>
          </a:p>
          <a:p>
            <a:pPr lvl="1"/>
            <a:r>
              <a:rPr lang="en-US" dirty="0"/>
              <a:t>Convection consumes available energy at about the rate that large-	scale processes generate it</a:t>
            </a:r>
          </a:p>
          <a:p>
            <a:pPr lvl="1"/>
            <a:r>
              <a:rPr lang="en-US" dirty="0"/>
              <a:t>Most tropical convection and middle-latitude summer convection is of 	this type</a:t>
            </a:r>
          </a:p>
          <a:p>
            <a:pPr lvl="1"/>
            <a:r>
              <a:rPr lang="en-US" dirty="0"/>
              <a:t>Generally benign</a:t>
            </a:r>
          </a:p>
          <a:p>
            <a:pPr lvl="1"/>
            <a:r>
              <a:rPr lang="en-US" dirty="0"/>
              <a:t>Responsible for significant fraction of global mean, annual mean 	rainfall</a:t>
            </a:r>
          </a:p>
          <a:p>
            <a:r>
              <a:rPr lang="en-US" dirty="0"/>
              <a:t> Stored-energy convection</a:t>
            </a:r>
          </a:p>
          <a:p>
            <a:pPr lvl="1"/>
            <a:r>
              <a:rPr lang="en-US" dirty="0"/>
              <a:t>Convective available energy builds up over time and is then suddenly 	released</a:t>
            </a:r>
          </a:p>
          <a:p>
            <a:pPr lvl="1"/>
            <a:r>
              <a:rPr lang="en-US" dirty="0"/>
              <a:t>Comparatively rare</a:t>
            </a:r>
          </a:p>
          <a:p>
            <a:pPr lvl="1"/>
            <a:r>
              <a:rPr lang="en-US" dirty="0"/>
              <a:t>Responsible for most convection-related problems: tornadoes, 	hailstorms, flash-floods, and straight-line wind storms</a:t>
            </a:r>
          </a:p>
        </p:txBody>
      </p:sp>
    </p:spTree>
    <p:extLst>
      <p:ext uri="{BB962C8B-B14F-4D97-AF65-F5344CB8AC3E}">
        <p14:creationId xmlns:p14="http://schemas.microsoft.com/office/powerpoint/2010/main" val="201139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92738"/>
          </a:xfrm>
        </p:spPr>
        <p:txBody>
          <a:bodyPr/>
          <a:lstStyle/>
          <a:p>
            <a:r>
              <a:rPr lang="en-US" dirty="0">
                <a:solidFill>
                  <a:srgbClr val="0000FF"/>
                </a:solidFill>
              </a:rPr>
              <a:t>Long-time Asymptotic Behavior</a:t>
            </a:r>
          </a:p>
        </p:txBody>
      </p:sp>
      <p:graphicFrame>
        <p:nvGraphicFramePr>
          <p:cNvPr id="3" name="Object 2"/>
          <p:cNvGraphicFramePr>
            <a:graphicFrameLocks noChangeAspect="1"/>
          </p:cNvGraphicFramePr>
          <p:nvPr>
            <p:extLst>
              <p:ext uri="{D42A27DB-BD31-4B8C-83A1-F6EECF244321}">
                <p14:modId xmlns:p14="http://schemas.microsoft.com/office/powerpoint/2010/main" val="81742043"/>
              </p:ext>
            </p:extLst>
          </p:nvPr>
        </p:nvGraphicFramePr>
        <p:xfrm>
          <a:off x="786801" y="1812138"/>
          <a:ext cx="2678113" cy="1095375"/>
        </p:xfrm>
        <a:graphic>
          <a:graphicData uri="http://schemas.openxmlformats.org/presentationml/2006/ole">
            <mc:AlternateContent xmlns:mc="http://schemas.openxmlformats.org/markup-compatibility/2006">
              <mc:Choice xmlns:v="urn:schemas-microsoft-com:vml" Requires="v">
                <p:oleObj name="Equation" r:id="rId2" imgW="1117440" imgH="457200" progId="Equation.DSMT4">
                  <p:embed/>
                </p:oleObj>
              </mc:Choice>
              <mc:Fallback>
                <p:oleObj name="Equation" r:id="rId2" imgW="1117440" imgH="457200" progId="Equation.DSMT4">
                  <p:embed/>
                  <p:pic>
                    <p:nvPicPr>
                      <p:cNvPr id="0" name=""/>
                      <p:cNvPicPr/>
                      <p:nvPr/>
                    </p:nvPicPr>
                    <p:blipFill>
                      <a:blip r:embed="rId3"/>
                      <a:stretch>
                        <a:fillRect/>
                      </a:stretch>
                    </p:blipFill>
                    <p:spPr>
                      <a:xfrm>
                        <a:off x="786801" y="1812138"/>
                        <a:ext cx="2678113" cy="1095375"/>
                      </a:xfrm>
                      <a:prstGeom prst="rect">
                        <a:avLst/>
                      </a:prstGeom>
                    </p:spPr>
                  </p:pic>
                </p:oleObj>
              </mc:Fallback>
            </mc:AlternateContent>
          </a:graphicData>
        </a:graphic>
      </p:graphicFrame>
      <p:sp>
        <p:nvSpPr>
          <p:cNvPr id="4" name="TextBox 3"/>
          <p:cNvSpPr txBox="1"/>
          <p:nvPr/>
        </p:nvSpPr>
        <p:spPr>
          <a:xfrm>
            <a:off x="4063041" y="1548499"/>
            <a:ext cx="4873924" cy="1938992"/>
          </a:xfrm>
          <a:prstGeom prst="rect">
            <a:avLst/>
          </a:prstGeom>
          <a:noFill/>
        </p:spPr>
        <p:txBody>
          <a:bodyPr wrap="square" rtlCol="0">
            <a:spAutoFit/>
          </a:bodyPr>
          <a:lstStyle/>
          <a:p>
            <a:r>
              <a:rPr lang="en-US" sz="2000" dirty="0">
                <a:solidFill>
                  <a:srgbClr val="0000FF"/>
                </a:solidFill>
                <a:latin typeface="Arial" panose="020B0604020202020204" pitchFamily="34" charset="0"/>
                <a:cs typeface="Arial" panose="020B0604020202020204" pitchFamily="34" charset="0"/>
              </a:rPr>
              <a:t>CAPE reaches a maximum at a particular time and then falls to zero at a later time, while the boundary layer depth goes to infinity at the later time and D, D</a:t>
            </a:r>
            <a:r>
              <a:rPr lang="en-US" sz="2000" baseline="-25000" dirty="0">
                <a:solidFill>
                  <a:srgbClr val="0000FF"/>
                </a:solidFill>
                <a:latin typeface="Arial" panose="020B0604020202020204" pitchFamily="34" charset="0"/>
                <a:cs typeface="Arial" panose="020B0604020202020204" pitchFamily="34" charset="0"/>
              </a:rPr>
              <a:t>s</a:t>
            </a:r>
            <a:r>
              <a:rPr lang="en-US" sz="2000" dirty="0">
                <a:solidFill>
                  <a:srgbClr val="0000FF"/>
                </a:solidFill>
                <a:latin typeface="Arial" panose="020B0604020202020204" pitchFamily="34" charset="0"/>
                <a:cs typeface="Arial" panose="020B0604020202020204" pitchFamily="34" charset="0"/>
              </a:rPr>
              <a:t>, and M approach unity. </a:t>
            </a:r>
            <a:r>
              <a:rPr lang="en-US" sz="2000" dirty="0" err="1">
                <a:solidFill>
                  <a:srgbClr val="0000FF"/>
                </a:solidFill>
                <a:latin typeface="Arial" panose="020B0604020202020204" pitchFamily="34" charset="0"/>
                <a:cs typeface="Arial" panose="020B0604020202020204" pitchFamily="34" charset="0"/>
              </a:rPr>
              <a:t>T</a:t>
            </a:r>
            <a:r>
              <a:rPr lang="en-US" sz="2000" baseline="-25000" dirty="0" err="1">
                <a:solidFill>
                  <a:srgbClr val="0000FF"/>
                </a:solidFill>
                <a:latin typeface="Arial" panose="020B0604020202020204" pitchFamily="34" charset="0"/>
                <a:cs typeface="Arial" panose="020B0604020202020204" pitchFamily="34" charset="0"/>
              </a:rPr>
              <a:t>s</a:t>
            </a:r>
            <a:r>
              <a:rPr lang="en-US" sz="2000" dirty="0">
                <a:solidFill>
                  <a:srgbClr val="0000FF"/>
                </a:solidFill>
                <a:latin typeface="Arial" panose="020B0604020202020204" pitchFamily="34" charset="0"/>
                <a:cs typeface="Arial" panose="020B0604020202020204" pitchFamily="34" charset="0"/>
              </a:rPr>
              <a:t> is the surface air temperature of the initial dry state.</a:t>
            </a:r>
          </a:p>
        </p:txBody>
      </p:sp>
      <p:graphicFrame>
        <p:nvGraphicFramePr>
          <p:cNvPr id="5" name="Object 4"/>
          <p:cNvGraphicFramePr>
            <a:graphicFrameLocks noChangeAspect="1"/>
          </p:cNvGraphicFramePr>
          <p:nvPr>
            <p:extLst>
              <p:ext uri="{D42A27DB-BD31-4B8C-83A1-F6EECF244321}">
                <p14:modId xmlns:p14="http://schemas.microsoft.com/office/powerpoint/2010/main" val="3783897394"/>
              </p:ext>
            </p:extLst>
          </p:nvPr>
        </p:nvGraphicFramePr>
        <p:xfrm>
          <a:off x="873065" y="3770567"/>
          <a:ext cx="2697095" cy="1103357"/>
        </p:xfrm>
        <a:graphic>
          <a:graphicData uri="http://schemas.openxmlformats.org/presentationml/2006/ole">
            <mc:AlternateContent xmlns:mc="http://schemas.openxmlformats.org/markup-compatibility/2006">
              <mc:Choice xmlns:v="urn:schemas-microsoft-com:vml" Requires="v">
                <p:oleObj name="Equation" r:id="rId4" imgW="1117440" imgH="457200" progId="Equation.DSMT4">
                  <p:embed/>
                </p:oleObj>
              </mc:Choice>
              <mc:Fallback>
                <p:oleObj name="Equation" r:id="rId4" imgW="1117440" imgH="457200" progId="Equation.DSMT4">
                  <p:embed/>
                  <p:pic>
                    <p:nvPicPr>
                      <p:cNvPr id="0" name=""/>
                      <p:cNvPicPr/>
                      <p:nvPr/>
                    </p:nvPicPr>
                    <p:blipFill>
                      <a:blip r:embed="rId5"/>
                      <a:stretch>
                        <a:fillRect/>
                      </a:stretch>
                    </p:blipFill>
                    <p:spPr>
                      <a:xfrm>
                        <a:off x="873065" y="3770567"/>
                        <a:ext cx="2697095" cy="1103357"/>
                      </a:xfrm>
                      <a:prstGeom prst="rect">
                        <a:avLst/>
                      </a:prstGeom>
                    </p:spPr>
                  </p:pic>
                </p:oleObj>
              </mc:Fallback>
            </mc:AlternateContent>
          </a:graphicData>
        </a:graphic>
      </p:graphicFrame>
      <p:sp>
        <p:nvSpPr>
          <p:cNvPr id="6" name="TextBox 5"/>
          <p:cNvSpPr txBox="1"/>
          <p:nvPr/>
        </p:nvSpPr>
        <p:spPr>
          <a:xfrm>
            <a:off x="4032848" y="3550485"/>
            <a:ext cx="4934309" cy="1323439"/>
          </a:xfrm>
          <a:prstGeom prst="rect">
            <a:avLst/>
          </a:prstGeom>
          <a:noFill/>
        </p:spPr>
        <p:txBody>
          <a:bodyPr wrap="square" rtlCol="0">
            <a:spAutoFit/>
          </a:bodyPr>
          <a:lstStyle/>
          <a:p>
            <a:r>
              <a:rPr lang="en-US" sz="2000" dirty="0">
                <a:solidFill>
                  <a:srgbClr val="0000FF"/>
                </a:solidFill>
                <a:latin typeface="Arial" panose="020B0604020202020204" pitchFamily="34" charset="0"/>
                <a:cs typeface="Arial" panose="020B0604020202020204" pitchFamily="34" charset="0"/>
              </a:rPr>
              <a:t>CAPE still reaches a peak at a particular time and then falls off to or asymptotes to a positive long-time asymptotic value. The asymptotic limits are given by</a:t>
            </a:r>
          </a:p>
        </p:txBody>
      </p:sp>
      <p:graphicFrame>
        <p:nvGraphicFramePr>
          <p:cNvPr id="7" name="Object 6"/>
          <p:cNvGraphicFramePr>
            <a:graphicFrameLocks noChangeAspect="1"/>
          </p:cNvGraphicFramePr>
          <p:nvPr>
            <p:extLst>
              <p:ext uri="{D42A27DB-BD31-4B8C-83A1-F6EECF244321}">
                <p14:modId xmlns:p14="http://schemas.microsoft.com/office/powerpoint/2010/main" val="3449597549"/>
              </p:ext>
            </p:extLst>
          </p:nvPr>
        </p:nvGraphicFramePr>
        <p:xfrm>
          <a:off x="3760337" y="5011230"/>
          <a:ext cx="5310175" cy="1683258"/>
        </p:xfrm>
        <a:graphic>
          <a:graphicData uri="http://schemas.openxmlformats.org/presentationml/2006/ole">
            <mc:AlternateContent xmlns:mc="http://schemas.openxmlformats.org/markup-compatibility/2006">
              <mc:Choice xmlns:v="urn:schemas-microsoft-com:vml" Requires="v">
                <p:oleObj name="Equation" r:id="rId6" imgW="2882880" imgH="914400" progId="Equation.DSMT4">
                  <p:embed/>
                </p:oleObj>
              </mc:Choice>
              <mc:Fallback>
                <p:oleObj name="Equation" r:id="rId6" imgW="2882880" imgH="914400" progId="Equation.DSMT4">
                  <p:embed/>
                  <p:pic>
                    <p:nvPicPr>
                      <p:cNvPr id="0" name=""/>
                      <p:cNvPicPr/>
                      <p:nvPr/>
                    </p:nvPicPr>
                    <p:blipFill>
                      <a:blip r:embed="rId7"/>
                      <a:stretch>
                        <a:fillRect/>
                      </a:stretch>
                    </p:blipFill>
                    <p:spPr>
                      <a:xfrm>
                        <a:off x="3760337" y="5011230"/>
                        <a:ext cx="5310175" cy="1683258"/>
                      </a:xfrm>
                      <a:prstGeom prst="rect">
                        <a:avLst/>
                      </a:prstGeom>
                    </p:spPr>
                  </p:pic>
                </p:oleObj>
              </mc:Fallback>
            </mc:AlternateContent>
          </a:graphicData>
        </a:graphic>
      </p:graphicFrame>
    </p:spTree>
    <p:extLst>
      <p:ext uri="{BB962C8B-B14F-4D97-AF65-F5344CB8AC3E}">
        <p14:creationId xmlns:p14="http://schemas.microsoft.com/office/powerpoint/2010/main" val="417985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00FF"/>
                </a:solidFill>
              </a:rPr>
              <a:t>Convective Available Potential Energy</a:t>
            </a:r>
            <a:br>
              <a:rPr lang="en-US" dirty="0">
                <a:solidFill>
                  <a:srgbClr val="0000FF"/>
                </a:solidFill>
              </a:rPr>
            </a:br>
            <a:r>
              <a:rPr lang="en-US" dirty="0">
                <a:solidFill>
                  <a:srgbClr val="0000FF"/>
                </a:solidFill>
              </a:rPr>
              <a:t>(CAPE)</a:t>
            </a:r>
          </a:p>
        </p:txBody>
      </p:sp>
      <p:graphicFrame>
        <p:nvGraphicFramePr>
          <p:cNvPr id="3" name="Object 2"/>
          <p:cNvGraphicFramePr>
            <a:graphicFrameLocks noChangeAspect="1"/>
          </p:cNvGraphicFramePr>
          <p:nvPr>
            <p:extLst>
              <p:ext uri="{D42A27DB-BD31-4B8C-83A1-F6EECF244321}">
                <p14:modId xmlns:p14="http://schemas.microsoft.com/office/powerpoint/2010/main" val="609552447"/>
              </p:ext>
            </p:extLst>
          </p:nvPr>
        </p:nvGraphicFramePr>
        <p:xfrm>
          <a:off x="2280393" y="2337759"/>
          <a:ext cx="4583214" cy="1328468"/>
        </p:xfrm>
        <a:graphic>
          <a:graphicData uri="http://schemas.openxmlformats.org/presentationml/2006/ole">
            <mc:AlternateContent xmlns:mc="http://schemas.openxmlformats.org/markup-compatibility/2006">
              <mc:Choice xmlns:v="urn:schemas-microsoft-com:vml" Requires="v">
                <p:oleObj name="Equation" r:id="rId2" imgW="1752480" imgH="507960" progId="Equation.DSMT4">
                  <p:embed/>
                </p:oleObj>
              </mc:Choice>
              <mc:Fallback>
                <p:oleObj name="Equation" r:id="rId2" imgW="1752480" imgH="507960" progId="Equation.DSMT4">
                  <p:embed/>
                  <p:pic>
                    <p:nvPicPr>
                      <p:cNvPr id="0" name=""/>
                      <p:cNvPicPr/>
                      <p:nvPr/>
                    </p:nvPicPr>
                    <p:blipFill>
                      <a:blip r:embed="rId3"/>
                      <a:stretch>
                        <a:fillRect/>
                      </a:stretch>
                    </p:blipFill>
                    <p:spPr>
                      <a:xfrm>
                        <a:off x="2280393" y="2337759"/>
                        <a:ext cx="4583214" cy="1328468"/>
                      </a:xfrm>
                      <a:prstGeom prst="rect">
                        <a:avLst/>
                      </a:prstGeom>
                    </p:spPr>
                  </p:pic>
                </p:oleObj>
              </mc:Fallback>
            </mc:AlternateContent>
          </a:graphicData>
        </a:graphic>
      </p:graphicFrame>
      <p:sp>
        <p:nvSpPr>
          <p:cNvPr id="4" name="TextBox 3"/>
          <p:cNvSpPr txBox="1"/>
          <p:nvPr/>
        </p:nvSpPr>
        <p:spPr>
          <a:xfrm>
            <a:off x="1466490" y="4113242"/>
            <a:ext cx="6211019" cy="400110"/>
          </a:xfrm>
          <a:prstGeom prst="rect">
            <a:avLst/>
          </a:prstGeom>
          <a:noFill/>
        </p:spPr>
        <p:txBody>
          <a:bodyPr wrap="square" rtlCol="0">
            <a:spAutoFit/>
          </a:bodyPr>
          <a:lstStyle/>
          <a:p>
            <a:r>
              <a:rPr lang="en-US" sz="2000" i="1" dirty="0" err="1">
                <a:latin typeface="Arial" panose="020B0604020202020204" pitchFamily="34" charset="0"/>
                <a:cs typeface="Arial" panose="020B0604020202020204" pitchFamily="34" charset="0"/>
              </a:rPr>
              <a:t>T</a:t>
            </a:r>
            <a:r>
              <a:rPr lang="en-US" sz="2000" i="1" baseline="-25000" dirty="0" err="1">
                <a:latin typeface="Arial" panose="020B0604020202020204" pitchFamily="34" charset="0"/>
                <a:cs typeface="Arial" panose="020B0604020202020204" pitchFamily="34" charset="0"/>
              </a:rPr>
              <a:t>top</a:t>
            </a:r>
            <a:r>
              <a:rPr lang="en-US" sz="2000" dirty="0">
                <a:latin typeface="Arial" panose="020B0604020202020204" pitchFamily="34" charset="0"/>
                <a:cs typeface="Arial" panose="020B0604020202020204" pitchFamily="34" charset="0"/>
              </a:rPr>
              <a:t> determined by fixed anvil temperature hypothesis</a:t>
            </a:r>
          </a:p>
        </p:txBody>
      </p:sp>
    </p:spTree>
    <p:extLst>
      <p:ext uri="{BB962C8B-B14F-4D97-AF65-F5344CB8AC3E}">
        <p14:creationId xmlns:p14="http://schemas.microsoft.com/office/powerpoint/2010/main" val="34535200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FF"/>
                </a:solidFill>
              </a:rPr>
              <a:t>Asymptotic Cape Scaling in ‘Warm’ Regime, Applicable at Time when PBL Growth Becomes Linear</a:t>
            </a:r>
          </a:p>
        </p:txBody>
      </p:sp>
      <p:sp>
        <p:nvSpPr>
          <p:cNvPr id="5" name="Content Placeholder 4"/>
          <p:cNvSpPr>
            <a:spLocks noGrp="1"/>
          </p:cNvSpPr>
          <p:nvPr>
            <p:ph idx="1"/>
          </p:nvPr>
        </p:nvSpPr>
        <p:spPr>
          <a:xfrm>
            <a:off x="628650" y="4681057"/>
            <a:ext cx="7886700" cy="1761688"/>
          </a:xfrm>
        </p:spPr>
        <p:txBody>
          <a:bodyPr>
            <a:normAutofit fontScale="85000" lnSpcReduction="20000"/>
          </a:bodyPr>
          <a:lstStyle/>
          <a:p>
            <a:pPr>
              <a:spcAft>
                <a:spcPts val="600"/>
              </a:spcAft>
            </a:pPr>
            <a:r>
              <a:rPr lang="en-US" dirty="0"/>
              <a:t> CAPE rises exponentially with surface temperature </a:t>
            </a:r>
          </a:p>
          <a:p>
            <a:pPr>
              <a:spcAft>
                <a:spcPts val="600"/>
              </a:spcAft>
            </a:pPr>
            <a:r>
              <a:rPr lang="en-US" dirty="0"/>
              <a:t> CAPE increases with increasing surface wind</a:t>
            </a:r>
          </a:p>
          <a:p>
            <a:pPr>
              <a:spcAft>
                <a:spcPts val="600"/>
              </a:spcAft>
            </a:pPr>
            <a:r>
              <a:rPr lang="en-US" dirty="0"/>
              <a:t> CAPE increases with increasing soil moisture</a:t>
            </a:r>
          </a:p>
          <a:p>
            <a:pPr>
              <a:lnSpc>
                <a:spcPct val="120000"/>
              </a:lnSpc>
              <a:spcAft>
                <a:spcPts val="600"/>
              </a:spcAft>
            </a:pPr>
            <a:r>
              <a:rPr lang="en-US" dirty="0"/>
              <a:t> For a given surface temperature, CAPE declines with absorbed solar 	radiation</a:t>
            </a:r>
          </a:p>
        </p:txBody>
      </p:sp>
      <p:graphicFrame>
        <p:nvGraphicFramePr>
          <p:cNvPr id="3" name="Object 2"/>
          <p:cNvGraphicFramePr>
            <a:graphicFrameLocks noChangeAspect="1"/>
          </p:cNvGraphicFramePr>
          <p:nvPr>
            <p:extLst>
              <p:ext uri="{D42A27DB-BD31-4B8C-83A1-F6EECF244321}">
                <p14:modId xmlns:p14="http://schemas.microsoft.com/office/powerpoint/2010/main" val="4052885820"/>
              </p:ext>
            </p:extLst>
          </p:nvPr>
        </p:nvGraphicFramePr>
        <p:xfrm>
          <a:off x="398613" y="1941767"/>
          <a:ext cx="2697095" cy="1103357"/>
        </p:xfrm>
        <a:graphic>
          <a:graphicData uri="http://schemas.openxmlformats.org/presentationml/2006/ole">
            <mc:AlternateContent xmlns:mc="http://schemas.openxmlformats.org/markup-compatibility/2006">
              <mc:Choice xmlns:v="urn:schemas-microsoft-com:vml" Requires="v">
                <p:oleObj name="Equation" r:id="rId2" imgW="1117440" imgH="457200" progId="Equation.DSMT4">
                  <p:embed/>
                </p:oleObj>
              </mc:Choice>
              <mc:Fallback>
                <p:oleObj name="Equation" r:id="rId2" imgW="1117440" imgH="457200" progId="Equation.DSMT4">
                  <p:embed/>
                  <p:pic>
                    <p:nvPicPr>
                      <p:cNvPr id="0" name=""/>
                      <p:cNvPicPr/>
                      <p:nvPr/>
                    </p:nvPicPr>
                    <p:blipFill>
                      <a:blip r:embed="rId3"/>
                      <a:stretch>
                        <a:fillRect/>
                      </a:stretch>
                    </p:blipFill>
                    <p:spPr>
                      <a:xfrm>
                        <a:off x="398613" y="1941767"/>
                        <a:ext cx="2697095" cy="1103357"/>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749281553"/>
              </p:ext>
            </p:extLst>
          </p:nvPr>
        </p:nvGraphicFramePr>
        <p:xfrm>
          <a:off x="927100" y="3165475"/>
          <a:ext cx="7288213" cy="1169988"/>
        </p:xfrm>
        <a:graphic>
          <a:graphicData uri="http://schemas.openxmlformats.org/presentationml/2006/ole">
            <mc:AlternateContent xmlns:mc="http://schemas.openxmlformats.org/markup-compatibility/2006">
              <mc:Choice xmlns:v="urn:schemas-microsoft-com:vml" Requires="v">
                <p:oleObj name="Equation" r:id="rId4" imgW="3009600" imgH="482400" progId="Equation.DSMT4">
                  <p:embed/>
                </p:oleObj>
              </mc:Choice>
              <mc:Fallback>
                <p:oleObj name="Equation" r:id="rId4" imgW="3009600" imgH="482400" progId="Equation.DSMT4">
                  <p:embed/>
                  <p:pic>
                    <p:nvPicPr>
                      <p:cNvPr id="0" name=""/>
                      <p:cNvPicPr/>
                      <p:nvPr/>
                    </p:nvPicPr>
                    <p:blipFill>
                      <a:blip r:embed="rId5"/>
                      <a:stretch>
                        <a:fillRect/>
                      </a:stretch>
                    </p:blipFill>
                    <p:spPr>
                      <a:xfrm>
                        <a:off x="927100" y="3165475"/>
                        <a:ext cx="7288213" cy="1169988"/>
                      </a:xfrm>
                      <a:prstGeom prst="rect">
                        <a:avLst/>
                      </a:prstGeom>
                    </p:spPr>
                  </p:pic>
                </p:oleObj>
              </mc:Fallback>
            </mc:AlternateContent>
          </a:graphicData>
        </a:graphic>
      </p:graphicFrame>
    </p:spTree>
    <p:extLst>
      <p:ext uri="{BB962C8B-B14F-4D97-AF65-F5344CB8AC3E}">
        <p14:creationId xmlns:p14="http://schemas.microsoft.com/office/powerpoint/2010/main" val="158264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7279D-93B6-21C3-1A05-464E2F1B8EC6}"/>
              </a:ext>
            </a:extLst>
          </p:cNvPr>
          <p:cNvSpPr>
            <a:spLocks noGrp="1"/>
          </p:cNvSpPr>
          <p:nvPr>
            <p:ph type="title"/>
          </p:nvPr>
        </p:nvSpPr>
        <p:spPr/>
        <p:txBody>
          <a:bodyPr/>
          <a:lstStyle/>
          <a:p>
            <a:r>
              <a:rPr lang="en-US" dirty="0"/>
              <a:t>Impose a diurnal cycle of forcing</a:t>
            </a:r>
          </a:p>
        </p:txBody>
      </p:sp>
      <p:graphicFrame>
        <p:nvGraphicFramePr>
          <p:cNvPr id="4" name="Object 3">
            <a:extLst>
              <a:ext uri="{FF2B5EF4-FFF2-40B4-BE49-F238E27FC236}">
                <a16:creationId xmlns:a16="http://schemas.microsoft.com/office/drawing/2014/main" id="{840BE3F8-28C4-92DF-FD6A-A77373724CDB}"/>
              </a:ext>
            </a:extLst>
          </p:cNvPr>
          <p:cNvGraphicFramePr>
            <a:graphicFrameLocks noChangeAspect="1"/>
          </p:cNvGraphicFramePr>
          <p:nvPr>
            <p:extLst>
              <p:ext uri="{D42A27DB-BD31-4B8C-83A1-F6EECF244321}">
                <p14:modId xmlns:p14="http://schemas.microsoft.com/office/powerpoint/2010/main" val="2170881798"/>
              </p:ext>
            </p:extLst>
          </p:nvPr>
        </p:nvGraphicFramePr>
        <p:xfrm>
          <a:off x="2355495" y="1397203"/>
          <a:ext cx="4230745" cy="1031889"/>
        </p:xfrm>
        <a:graphic>
          <a:graphicData uri="http://schemas.openxmlformats.org/presentationml/2006/ole">
            <mc:AlternateContent xmlns:mc="http://schemas.openxmlformats.org/markup-compatibility/2006">
              <mc:Choice xmlns:v="urn:schemas-microsoft-com:vml" Requires="v">
                <p:oleObj name="Equation" r:id="rId2" imgW="2082600" imgH="507960" progId="Equation.DSMT4">
                  <p:embed/>
                </p:oleObj>
              </mc:Choice>
              <mc:Fallback>
                <p:oleObj name="Equation" r:id="rId2" imgW="2082600" imgH="507960" progId="Equation.DSMT4">
                  <p:embed/>
                  <p:pic>
                    <p:nvPicPr>
                      <p:cNvPr id="0" name=""/>
                      <p:cNvPicPr/>
                      <p:nvPr/>
                    </p:nvPicPr>
                    <p:blipFill>
                      <a:blip r:embed="rId3"/>
                      <a:stretch>
                        <a:fillRect/>
                      </a:stretch>
                    </p:blipFill>
                    <p:spPr>
                      <a:xfrm>
                        <a:off x="2355495" y="1397203"/>
                        <a:ext cx="4230745" cy="1031889"/>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FBA252AE-AA26-584D-08D0-9BC54B9ECC87}"/>
              </a:ext>
            </a:extLst>
          </p:cNvPr>
          <p:cNvPicPr>
            <a:picLocks noChangeAspect="1"/>
          </p:cNvPicPr>
          <p:nvPr/>
        </p:nvPicPr>
        <p:blipFill>
          <a:blip r:embed="rId4"/>
          <a:stretch>
            <a:fillRect/>
          </a:stretch>
        </p:blipFill>
        <p:spPr>
          <a:xfrm>
            <a:off x="1137513" y="2648705"/>
            <a:ext cx="6868973" cy="4083486"/>
          </a:xfrm>
          <a:prstGeom prst="rect">
            <a:avLst/>
          </a:prstGeom>
        </p:spPr>
      </p:pic>
    </p:spTree>
    <p:extLst>
      <p:ext uri="{BB962C8B-B14F-4D97-AF65-F5344CB8AC3E}">
        <p14:creationId xmlns:p14="http://schemas.microsoft.com/office/powerpoint/2010/main" val="21285555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t="-8000" b="-8000"/>
          </a:stretch>
        </a:blipFill>
        <a:effectLst/>
      </p:bgPr>
    </p:bg>
    <p:spTree>
      <p:nvGrpSpPr>
        <p:cNvPr id="1" name=""/>
        <p:cNvGrpSpPr/>
        <p:nvPr/>
      </p:nvGrpSpPr>
      <p:grpSpPr>
        <a:xfrm>
          <a:off x="0" y="0"/>
          <a:ext cx="0" cy="0"/>
          <a:chOff x="0" y="0"/>
          <a:chExt cx="0" cy="0"/>
        </a:xfrm>
      </p:grpSpPr>
      <p:sp>
        <p:nvSpPr>
          <p:cNvPr id="7" name="Title 6"/>
          <p:cNvSpPr>
            <a:spLocks noGrp="1"/>
          </p:cNvSpPr>
          <p:nvPr>
            <p:ph type="ctrTitle"/>
          </p:nvPr>
        </p:nvSpPr>
        <p:spPr>
          <a:xfrm>
            <a:off x="1143000" y="1423358"/>
            <a:ext cx="6858000" cy="1482755"/>
          </a:xfrm>
        </p:spPr>
        <p:txBody>
          <a:bodyPr>
            <a:normAutofit/>
          </a:bodyPr>
          <a:lstStyle/>
          <a:p>
            <a:r>
              <a:rPr lang="en-US" sz="4800" dirty="0">
                <a:solidFill>
                  <a:srgbClr val="0000FF"/>
                </a:solidFill>
              </a:rPr>
              <a:t>Results</a:t>
            </a:r>
          </a:p>
        </p:txBody>
      </p:sp>
    </p:spTree>
    <p:extLst>
      <p:ext uri="{BB962C8B-B14F-4D97-AF65-F5344CB8AC3E}">
        <p14:creationId xmlns:p14="http://schemas.microsoft.com/office/powerpoint/2010/main" val="27401059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6D1AB4-827A-E698-ED81-F5CD485960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07896"/>
            <a:ext cx="9144000" cy="5442208"/>
          </a:xfrm>
          <a:prstGeom prst="rect">
            <a:avLst/>
          </a:prstGeom>
        </p:spPr>
      </p:pic>
    </p:spTree>
    <p:extLst>
      <p:ext uri="{BB962C8B-B14F-4D97-AF65-F5344CB8AC3E}">
        <p14:creationId xmlns:p14="http://schemas.microsoft.com/office/powerpoint/2010/main" val="39234953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B18266-85BD-E424-D62F-6974DED907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07896"/>
            <a:ext cx="9144000" cy="5442208"/>
          </a:xfrm>
          <a:prstGeom prst="rect">
            <a:avLst/>
          </a:prstGeom>
        </p:spPr>
      </p:pic>
    </p:spTree>
    <p:extLst>
      <p:ext uri="{BB962C8B-B14F-4D97-AF65-F5344CB8AC3E}">
        <p14:creationId xmlns:p14="http://schemas.microsoft.com/office/powerpoint/2010/main" val="16219368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8427DF-A334-C389-72D3-E4B01DFC87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07896"/>
            <a:ext cx="9144000" cy="5442208"/>
          </a:xfrm>
          <a:prstGeom prst="rect">
            <a:avLst/>
          </a:prstGeom>
        </p:spPr>
      </p:pic>
    </p:spTree>
    <p:extLst>
      <p:ext uri="{BB962C8B-B14F-4D97-AF65-F5344CB8AC3E}">
        <p14:creationId xmlns:p14="http://schemas.microsoft.com/office/powerpoint/2010/main" val="26957534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3E6E77-51B0-14FF-1827-90A14BB553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07896"/>
            <a:ext cx="9144000" cy="5442208"/>
          </a:xfrm>
          <a:prstGeom prst="rect">
            <a:avLst/>
          </a:prstGeom>
        </p:spPr>
      </p:pic>
    </p:spTree>
    <p:extLst>
      <p:ext uri="{BB962C8B-B14F-4D97-AF65-F5344CB8AC3E}">
        <p14:creationId xmlns:p14="http://schemas.microsoft.com/office/powerpoint/2010/main" val="1081930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54DB0F-1788-7706-A4F9-DB268AB671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07896"/>
            <a:ext cx="9144000" cy="5442208"/>
          </a:xfrm>
          <a:prstGeom prst="rect">
            <a:avLst/>
          </a:prstGeom>
        </p:spPr>
      </p:pic>
    </p:spTree>
    <p:extLst>
      <p:ext uri="{BB962C8B-B14F-4D97-AF65-F5344CB8AC3E}">
        <p14:creationId xmlns:p14="http://schemas.microsoft.com/office/powerpoint/2010/main" val="3304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33590"/>
            <a:ext cx="9144000" cy="6124410"/>
          </a:xfrm>
          <a:prstGeom prst="rect">
            <a:avLst/>
          </a:prstGeom>
        </p:spPr>
      </p:pic>
      <p:sp>
        <p:nvSpPr>
          <p:cNvPr id="5" name="TextBox 4"/>
          <p:cNvSpPr txBox="1"/>
          <p:nvPr/>
        </p:nvSpPr>
        <p:spPr>
          <a:xfrm>
            <a:off x="207034" y="155275"/>
            <a:ext cx="8453887" cy="523220"/>
          </a:xfrm>
          <a:prstGeom prst="rect">
            <a:avLst/>
          </a:prstGeom>
          <a:noFill/>
        </p:spPr>
        <p:txBody>
          <a:bodyPr wrap="square" rtlCol="0">
            <a:spAutoFit/>
          </a:bodyPr>
          <a:lstStyle/>
          <a:p>
            <a:pPr algn="ctr"/>
            <a:r>
              <a:rPr lang="en-US" sz="2800" dirty="0">
                <a:solidFill>
                  <a:srgbClr val="0000FF"/>
                </a:solidFill>
                <a:latin typeface="Arial" panose="020B0604020202020204" pitchFamily="34" charset="0"/>
                <a:cs typeface="Arial" panose="020B0604020202020204" pitchFamily="34" charset="0"/>
              </a:rPr>
              <a:t>Quasi-Equilibrium Convection</a:t>
            </a:r>
          </a:p>
        </p:txBody>
      </p:sp>
    </p:spTree>
    <p:extLst>
      <p:ext uri="{BB962C8B-B14F-4D97-AF65-F5344CB8AC3E}">
        <p14:creationId xmlns:p14="http://schemas.microsoft.com/office/powerpoint/2010/main" val="34393101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330AD5-F0C6-EF15-DFA5-C407DC910FCD}"/>
              </a:ext>
            </a:extLst>
          </p:cNvPr>
          <p:cNvPicPr>
            <a:picLocks noChangeAspect="1"/>
          </p:cNvPicPr>
          <p:nvPr/>
        </p:nvPicPr>
        <p:blipFill>
          <a:blip r:embed="rId2"/>
          <a:stretch>
            <a:fillRect/>
          </a:stretch>
        </p:blipFill>
        <p:spPr>
          <a:xfrm>
            <a:off x="0" y="711025"/>
            <a:ext cx="9144000" cy="5435950"/>
          </a:xfrm>
          <a:prstGeom prst="rect">
            <a:avLst/>
          </a:prstGeom>
        </p:spPr>
      </p:pic>
    </p:spTree>
    <p:extLst>
      <p:ext uri="{BB962C8B-B14F-4D97-AF65-F5344CB8AC3E}">
        <p14:creationId xmlns:p14="http://schemas.microsoft.com/office/powerpoint/2010/main" val="17065818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37D0F3-9688-4273-57AC-E86475E25B53}"/>
              </a:ext>
            </a:extLst>
          </p:cNvPr>
          <p:cNvPicPr>
            <a:picLocks noChangeAspect="1"/>
          </p:cNvPicPr>
          <p:nvPr/>
        </p:nvPicPr>
        <p:blipFill>
          <a:blip r:embed="rId2"/>
          <a:stretch>
            <a:fillRect/>
          </a:stretch>
        </p:blipFill>
        <p:spPr>
          <a:xfrm>
            <a:off x="0" y="1618954"/>
            <a:ext cx="9144000" cy="4293090"/>
          </a:xfrm>
          <a:prstGeom prst="rect">
            <a:avLst/>
          </a:prstGeom>
        </p:spPr>
      </p:pic>
      <p:sp>
        <p:nvSpPr>
          <p:cNvPr id="4" name="TextBox 3">
            <a:extLst>
              <a:ext uri="{FF2B5EF4-FFF2-40B4-BE49-F238E27FC236}">
                <a16:creationId xmlns:a16="http://schemas.microsoft.com/office/drawing/2014/main" id="{F862A3C3-5518-013D-7119-697A497057BD}"/>
              </a:ext>
            </a:extLst>
          </p:cNvPr>
          <p:cNvSpPr txBox="1"/>
          <p:nvPr/>
        </p:nvSpPr>
        <p:spPr>
          <a:xfrm>
            <a:off x="285293" y="329184"/>
            <a:ext cx="8507577" cy="677108"/>
          </a:xfrm>
          <a:prstGeom prst="rect">
            <a:avLst/>
          </a:prstGeom>
          <a:noFill/>
        </p:spPr>
        <p:txBody>
          <a:bodyPr wrap="square" rtlCol="0">
            <a:spAutoFit/>
          </a:bodyPr>
          <a:lstStyle/>
          <a:p>
            <a:pPr algn="ctr"/>
            <a:r>
              <a:rPr lang="en-US" sz="2000" dirty="0">
                <a:solidFill>
                  <a:srgbClr val="0000FF"/>
                </a:solidFill>
                <a:latin typeface="Arial" panose="020B0604020202020204" pitchFamily="34" charset="0"/>
                <a:cs typeface="Arial" panose="020B0604020202020204" pitchFamily="34" charset="0"/>
              </a:rPr>
              <a:t>Analyze development of CAPE and CIN along trajectories</a:t>
            </a:r>
          </a:p>
          <a:p>
            <a:pPr algn="ctr"/>
            <a:r>
              <a:rPr lang="en-US" dirty="0">
                <a:solidFill>
                  <a:srgbClr val="0000FF"/>
                </a:solidFill>
                <a:latin typeface="Arial" panose="020B0604020202020204" pitchFamily="34" charset="0"/>
                <a:cs typeface="Arial" panose="020B0604020202020204" pitchFamily="34" charset="0"/>
              </a:rPr>
              <a:t>(PJ Tuckman and K. Emanuel, </a:t>
            </a:r>
            <a:r>
              <a:rPr lang="en-US" i="1" dirty="0">
                <a:solidFill>
                  <a:srgbClr val="0000FF"/>
                </a:solidFill>
                <a:latin typeface="Arial" panose="020B0604020202020204" pitchFamily="34" charset="0"/>
                <a:cs typeface="Arial" panose="020B0604020202020204" pitchFamily="34" charset="0"/>
              </a:rPr>
              <a:t>Mon. Wea. Rev</a:t>
            </a:r>
            <a:r>
              <a:rPr lang="en-US" dirty="0">
                <a:solidFill>
                  <a:srgbClr val="0000FF"/>
                </a:solidFill>
                <a:latin typeface="Arial" panose="020B0604020202020204" pitchFamily="34" charset="0"/>
                <a:cs typeface="Arial" panose="020B0604020202020204" pitchFamily="34" charset="0"/>
              </a:rPr>
              <a:t>., submitted)</a:t>
            </a:r>
          </a:p>
        </p:txBody>
      </p:sp>
    </p:spTree>
    <p:extLst>
      <p:ext uri="{BB962C8B-B14F-4D97-AF65-F5344CB8AC3E}">
        <p14:creationId xmlns:p14="http://schemas.microsoft.com/office/powerpoint/2010/main" val="10367672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877C96-33F1-E0AF-1352-D205F1AEBE0B}"/>
              </a:ext>
            </a:extLst>
          </p:cNvPr>
          <p:cNvPicPr>
            <a:picLocks noChangeAspect="1"/>
          </p:cNvPicPr>
          <p:nvPr/>
        </p:nvPicPr>
        <p:blipFill rotWithShape="1">
          <a:blip r:embed="rId2"/>
          <a:srcRect r="1410"/>
          <a:stretch/>
        </p:blipFill>
        <p:spPr>
          <a:xfrm>
            <a:off x="109728" y="980318"/>
            <a:ext cx="8996944" cy="4791749"/>
          </a:xfrm>
          <a:prstGeom prst="rect">
            <a:avLst/>
          </a:prstGeom>
        </p:spPr>
      </p:pic>
    </p:spTree>
    <p:extLst>
      <p:ext uri="{BB962C8B-B14F-4D97-AF65-F5344CB8AC3E}">
        <p14:creationId xmlns:p14="http://schemas.microsoft.com/office/powerpoint/2010/main" val="11750689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60126"/>
          <a:stretch/>
        </p:blipFill>
        <p:spPr>
          <a:xfrm>
            <a:off x="118496" y="785198"/>
            <a:ext cx="8626640" cy="4753156"/>
          </a:xfrm>
          <a:prstGeom prst="rect">
            <a:avLst/>
          </a:prstGeom>
        </p:spPr>
      </p:pic>
      <p:sp>
        <p:nvSpPr>
          <p:cNvPr id="5" name="TextBox 4"/>
          <p:cNvSpPr txBox="1"/>
          <p:nvPr/>
        </p:nvSpPr>
        <p:spPr>
          <a:xfrm>
            <a:off x="290945" y="5579918"/>
            <a:ext cx="8454191" cy="646331"/>
          </a:xfrm>
          <a:prstGeom prst="rect">
            <a:avLst/>
          </a:prstGeom>
          <a:noFill/>
        </p:spPr>
        <p:txBody>
          <a:bodyPr wrap="square" rtlCol="0">
            <a:spAutoFit/>
          </a:bodyPr>
          <a:lstStyle/>
          <a:p>
            <a:pPr algn="ctr"/>
            <a:r>
              <a:rPr lang="en-US" dirty="0">
                <a:solidFill>
                  <a:srgbClr val="000000"/>
                </a:solidFill>
              </a:rPr>
              <a:t>Volumetric water content in the top 5 centimeters of soil, from NASA's Soil Moisture Active Passive (SMAP) observatory, 22 April 2015</a:t>
            </a:r>
          </a:p>
        </p:txBody>
      </p:sp>
      <p:sp>
        <p:nvSpPr>
          <p:cNvPr id="2" name="Oval 1"/>
          <p:cNvSpPr/>
          <p:nvPr/>
        </p:nvSpPr>
        <p:spPr>
          <a:xfrm>
            <a:off x="2192482" y="1246909"/>
            <a:ext cx="353291" cy="550718"/>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940627" y="3002973"/>
            <a:ext cx="415636" cy="644236"/>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338455" y="1724891"/>
            <a:ext cx="290945" cy="353291"/>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626927" y="3161776"/>
            <a:ext cx="218209" cy="48543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250882" y="1179368"/>
            <a:ext cx="737754" cy="342900"/>
          </a:xfrm>
          <a:prstGeom prst="ellipse">
            <a:avLst/>
          </a:prstGeom>
          <a:noFill/>
          <a:ln w="31750">
            <a:solidFill>
              <a:srgbClr val="FF0000"/>
            </a:solidFill>
          </a:ln>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754091" y="1522268"/>
            <a:ext cx="280554" cy="55591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345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8" grpId="0" animBg="1"/>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8" name="Rectangle 6"/>
          <p:cNvSpPr>
            <a:spLocks noGrp="1" noChangeArrowheads="1"/>
          </p:cNvSpPr>
          <p:nvPr>
            <p:ph type="title"/>
          </p:nvPr>
        </p:nvSpPr>
        <p:spPr/>
        <p:txBody>
          <a:bodyPr/>
          <a:lstStyle/>
          <a:p>
            <a:pPr eaLnBrk="1" hangingPunct="1">
              <a:defRPr/>
            </a:pPr>
            <a:r>
              <a:rPr lang="en-US" sz="3200" dirty="0">
                <a:solidFill>
                  <a:srgbClr val="0000FF"/>
                </a:solidFill>
                <a:effectLst>
                  <a:outerShdw blurRad="38100" dist="38100" dir="2700000" algn="tl">
                    <a:srgbClr val="C0C0C0"/>
                  </a:outerShdw>
                </a:effectLst>
              </a:rPr>
              <a:t>Global Distribution of Tornadoes</a:t>
            </a:r>
          </a:p>
        </p:txBody>
      </p:sp>
      <p:pic>
        <p:nvPicPr>
          <p:cNvPr id="59395" name="Picture 9" descr="tornado_agri_map"/>
          <p:cNvPicPr>
            <a:picLocks noGrp="1" noChangeAspect="1" noChangeArrowheads="1"/>
          </p:cNvPicPr>
          <p:nvPr>
            <p:ph idx="1"/>
          </p:nvPr>
        </p:nvPicPr>
        <p:blipFill>
          <a:blip r:embed="rId3" cstate="print"/>
          <a:srcRect/>
          <a:stretch>
            <a:fillRect/>
          </a:stretch>
        </p:blipFill>
        <p:spPr>
          <a:xfrm>
            <a:off x="533400" y="1828800"/>
            <a:ext cx="8153400" cy="4216400"/>
          </a:xfrm>
          <a:noFill/>
        </p:spPr>
      </p:pic>
    </p:spTree>
    <p:extLst>
      <p:ext uri="{BB962C8B-B14F-4D97-AF65-F5344CB8AC3E}">
        <p14:creationId xmlns:p14="http://schemas.microsoft.com/office/powerpoint/2010/main" val="3633929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94331"/>
          </a:xfrm>
        </p:spPr>
        <p:txBody>
          <a:bodyPr/>
          <a:lstStyle/>
          <a:p>
            <a:r>
              <a:rPr lang="en-US" dirty="0">
                <a:solidFill>
                  <a:srgbClr val="0000FF"/>
                </a:solidFill>
              </a:rPr>
              <a:t>Summary</a:t>
            </a:r>
          </a:p>
        </p:txBody>
      </p:sp>
      <p:sp>
        <p:nvSpPr>
          <p:cNvPr id="3" name="Content Placeholder 2"/>
          <p:cNvSpPr>
            <a:spLocks noGrp="1"/>
          </p:cNvSpPr>
          <p:nvPr>
            <p:ph idx="1"/>
          </p:nvPr>
        </p:nvSpPr>
        <p:spPr>
          <a:xfrm>
            <a:off x="628650" y="1489194"/>
            <a:ext cx="7886700" cy="4764957"/>
          </a:xfrm>
        </p:spPr>
        <p:txBody>
          <a:bodyPr>
            <a:normAutofit/>
          </a:bodyPr>
          <a:lstStyle/>
          <a:p>
            <a:pPr>
              <a:spcAft>
                <a:spcPts val="1200"/>
              </a:spcAft>
            </a:pPr>
            <a:r>
              <a:rPr lang="en-US" dirty="0"/>
              <a:t>  Large CAPE occurs when deep dry-adiabatic layers are 	advected over moist soils (connection to agriculture?) </a:t>
            </a:r>
          </a:p>
          <a:p>
            <a:pPr>
              <a:spcAft>
                <a:spcPts val="1200"/>
              </a:spcAft>
            </a:pPr>
            <a:r>
              <a:rPr lang="en-US" dirty="0"/>
              <a:t>  Diurnal peak values of CAPE increase nearly linearly with 	surface temperature of the dry land</a:t>
            </a:r>
          </a:p>
          <a:p>
            <a:pPr>
              <a:spcAft>
                <a:spcPts val="1200"/>
              </a:spcAft>
            </a:pPr>
            <a:r>
              <a:rPr lang="en-US" dirty="0"/>
              <a:t>  Imposing a diurnal cycle limits the growth of peak CAPE with 	surface temperature</a:t>
            </a:r>
          </a:p>
          <a:p>
            <a:pPr>
              <a:spcAft>
                <a:spcPts val="1200"/>
              </a:spcAft>
            </a:pPr>
            <a:r>
              <a:rPr lang="en-US" dirty="0"/>
              <a:t>  Peak CAPE also increases with surface wind speed and soil 	moisture, though it also large for very low wind speed</a:t>
            </a:r>
          </a:p>
          <a:p>
            <a:pPr>
              <a:spcAft>
                <a:spcPts val="1200"/>
              </a:spcAft>
            </a:pPr>
            <a:r>
              <a:rPr lang="en-US" dirty="0"/>
              <a:t>  Dependence on soil moisture may offer a degree of seasonal 	predictability of CAPE</a:t>
            </a:r>
          </a:p>
          <a:p>
            <a:pPr>
              <a:spcAft>
                <a:spcPts val="1200"/>
              </a:spcAft>
            </a:pPr>
            <a:r>
              <a:rPr lang="en-US" dirty="0"/>
              <a:t>  Dependence on soil moisture may also yield multiple equilibria</a:t>
            </a:r>
          </a:p>
          <a:p>
            <a:pPr marL="0" indent="0">
              <a:buNone/>
            </a:pPr>
            <a:endParaRPr lang="en-US" dirty="0"/>
          </a:p>
        </p:txBody>
      </p:sp>
    </p:spTree>
    <p:extLst>
      <p:ext uri="{BB962C8B-B14F-4D97-AF65-F5344CB8AC3E}">
        <p14:creationId xmlns:p14="http://schemas.microsoft.com/office/powerpoint/2010/main" val="132041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92590"/>
            <a:ext cx="7886700" cy="1325563"/>
          </a:xfrm>
        </p:spPr>
        <p:txBody>
          <a:bodyPr/>
          <a:lstStyle/>
          <a:p>
            <a:r>
              <a:rPr lang="en-US" dirty="0"/>
              <a:t>Spare Slides</a:t>
            </a:r>
          </a:p>
        </p:txBody>
      </p:sp>
    </p:spTree>
    <p:extLst>
      <p:ext uri="{BB962C8B-B14F-4D97-AF65-F5344CB8AC3E}">
        <p14:creationId xmlns:p14="http://schemas.microsoft.com/office/powerpoint/2010/main" val="40295739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00FF"/>
                </a:solidFill>
              </a:rPr>
              <a:t>We can model these circumstances with an idealized initial value problem</a:t>
            </a:r>
          </a:p>
        </p:txBody>
      </p:sp>
      <p:sp>
        <p:nvSpPr>
          <p:cNvPr id="5" name="Rectangle 4"/>
          <p:cNvSpPr/>
          <p:nvPr/>
        </p:nvSpPr>
        <p:spPr>
          <a:xfrm>
            <a:off x="2911019" y="1701977"/>
            <a:ext cx="3595377" cy="4342730"/>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2898316" y="6044707"/>
            <a:ext cx="3620784" cy="307777"/>
          </a:xfrm>
          <a:prstGeom prst="rect">
            <a:avLst/>
          </a:prstGeom>
          <a:solidFill>
            <a:schemeClr val="accent6">
              <a:lumMod val="60000"/>
              <a:lumOff val="40000"/>
              <a:alpha val="51000"/>
            </a:schemeClr>
          </a:solid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Helvetica Light" charset="0"/>
                <a:ea typeface="MS PGothic" panose="020B0600070205080204" pitchFamily="34" charset="-128"/>
                <a:cs typeface="+mn-cs"/>
              </a:rPr>
              <a:t>dry surface</a:t>
            </a:r>
          </a:p>
        </p:txBody>
      </p:sp>
      <p:sp>
        <p:nvSpPr>
          <p:cNvPr id="8" name="TextBox 7"/>
          <p:cNvSpPr txBox="1"/>
          <p:nvPr/>
        </p:nvSpPr>
        <p:spPr>
          <a:xfrm>
            <a:off x="6505503" y="1590694"/>
            <a:ext cx="508473"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Helvetica Light" charset="0"/>
                <a:ea typeface="MS PGothic" panose="020B0600070205080204" pitchFamily="34" charset="-128"/>
                <a:cs typeface="+mn-cs"/>
              </a:rPr>
              <a:t>z=H</a:t>
            </a:r>
          </a:p>
        </p:txBody>
      </p:sp>
      <p:sp>
        <p:nvSpPr>
          <p:cNvPr id="9" name="TextBox 8"/>
          <p:cNvSpPr txBox="1"/>
          <p:nvPr/>
        </p:nvSpPr>
        <p:spPr>
          <a:xfrm>
            <a:off x="3677014" y="2675134"/>
            <a:ext cx="2063386" cy="707886"/>
          </a:xfrm>
          <a:prstGeom prst="rect">
            <a:avLst/>
          </a:prstGeom>
          <a:noFill/>
        </p:spPr>
        <p:txBody>
          <a:bodyPr wrap="non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Helvetica Light" charset="0"/>
                <a:ea typeface="MS PGothic" panose="020B0600070205080204" pitchFamily="34" charset="-128"/>
                <a:cs typeface="+mn-cs"/>
              </a:rPr>
              <a:t>Dry adiabatic</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Helvetica Light" charset="0"/>
                <a:ea typeface="MS PGothic" panose="020B0600070205080204" pitchFamily="34" charset="-128"/>
                <a:cs typeface="+mn-cs"/>
              </a:rPr>
              <a:t>free troposphere</a:t>
            </a:r>
          </a:p>
        </p:txBody>
      </p:sp>
      <p:sp>
        <p:nvSpPr>
          <p:cNvPr id="11" name="TextBox 10"/>
          <p:cNvSpPr txBox="1"/>
          <p:nvPr/>
        </p:nvSpPr>
        <p:spPr>
          <a:xfrm>
            <a:off x="4262911" y="3553018"/>
            <a:ext cx="891591" cy="923330"/>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Helvetica Light" charset="0"/>
                <a:ea typeface="MS PGothic" panose="020B0600070205080204" pitchFamily="34" charset="-128"/>
                <a:cs typeface="+mn-cs"/>
              </a:rPr>
              <a:t>D = D</a:t>
            </a:r>
            <a:r>
              <a:rPr kumimoji="0" lang="en-US" sz="1800" b="0" i="0" u="none" strike="noStrike" kern="1200" cap="none" spc="0" normalizeH="0" baseline="-25000" noProof="0" dirty="0">
                <a:ln>
                  <a:noFill/>
                </a:ln>
                <a:solidFill>
                  <a:prstClr val="black"/>
                </a:solidFill>
                <a:effectLst/>
                <a:uLnTx/>
                <a:uFillTx/>
                <a:latin typeface="Helvetica Light" charset="0"/>
                <a:ea typeface="MS PGothic" panose="020B0600070205080204" pitchFamily="34" charset="-128"/>
                <a:cs typeface="+mn-cs"/>
              </a:rPr>
              <a:t>0</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Helvetica Light" charset="0"/>
                <a:ea typeface="MS PGothic" panose="020B0600070205080204" pitchFamily="34" charset="-128"/>
                <a:cs typeface="+mn-cs"/>
              </a:rPr>
              <a:t>M = D</a:t>
            </a:r>
            <a:r>
              <a:rPr kumimoji="0" lang="en-US" sz="1800" b="0" i="0" u="none" strike="noStrike" kern="1200" cap="none" spc="0" normalizeH="0" baseline="-25000" noProof="0" dirty="0">
                <a:ln>
                  <a:noFill/>
                </a:ln>
                <a:solidFill>
                  <a:prstClr val="black"/>
                </a:solidFill>
                <a:effectLst/>
                <a:uLnTx/>
                <a:uFillTx/>
                <a:latin typeface="Helvetica Light" charset="0"/>
                <a:ea typeface="MS PGothic" panose="020B0600070205080204" pitchFamily="34" charset="-128"/>
                <a:cs typeface="+mn-cs"/>
              </a:rPr>
              <a:t>0</a:t>
            </a:r>
            <a:endParaRPr kumimoji="0" lang="en-US" sz="1800" b="0" i="0" u="none" strike="noStrike" kern="1200" cap="none" spc="0" normalizeH="0" baseline="0" noProof="0" dirty="0">
              <a:ln>
                <a:noFill/>
              </a:ln>
              <a:solidFill>
                <a:prstClr val="black"/>
              </a:solidFill>
              <a:effectLst/>
              <a:uLnTx/>
              <a:uFillTx/>
              <a:latin typeface="Helvetica Light" charset="0"/>
              <a:ea typeface="MS PGothic" panose="020B0600070205080204"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Helvetica Light" charset="0"/>
                <a:ea typeface="MS PGothic" panose="020B0600070205080204" pitchFamily="34" charset="-128"/>
                <a:cs typeface="+mn-cs"/>
              </a:rPr>
              <a:t>q = 0</a:t>
            </a:r>
            <a:endParaRPr kumimoji="0" lang="en-US" sz="1800" b="0" i="0" u="none" strike="noStrike" kern="1200" cap="none" spc="0" normalizeH="0" baseline="-25000" noProof="0" dirty="0">
              <a:ln>
                <a:noFill/>
              </a:ln>
              <a:solidFill>
                <a:prstClr val="black"/>
              </a:solidFill>
              <a:effectLst/>
              <a:uLnTx/>
              <a:uFillTx/>
              <a:latin typeface="Helvetica Light" charset="0"/>
              <a:ea typeface="MS PGothic" panose="020B0600070205080204" pitchFamily="34" charset="-128"/>
              <a:cs typeface="+mn-cs"/>
            </a:endParaRPr>
          </a:p>
        </p:txBody>
      </p:sp>
      <p:sp>
        <p:nvSpPr>
          <p:cNvPr id="13" name="Freeform 12"/>
          <p:cNvSpPr/>
          <p:nvPr/>
        </p:nvSpPr>
        <p:spPr>
          <a:xfrm rot="19391272">
            <a:off x="2782670" y="5258817"/>
            <a:ext cx="218714" cy="850887"/>
          </a:xfrm>
          <a:custGeom>
            <a:avLst/>
            <a:gdLst>
              <a:gd name="connsiteX0" fmla="*/ 181263 w 507081"/>
              <a:gd name="connsiteY0" fmla="*/ 0 h 1054443"/>
              <a:gd name="connsiteX1" fmla="*/ 444874 w 507081"/>
              <a:gd name="connsiteY1" fmla="*/ 131806 h 1054443"/>
              <a:gd name="connsiteX2" fmla="*/ 30 w 507081"/>
              <a:gd name="connsiteY2" fmla="*/ 214184 h 1054443"/>
              <a:gd name="connsiteX3" fmla="*/ 469587 w 507081"/>
              <a:gd name="connsiteY3" fmla="*/ 313038 h 1054443"/>
              <a:gd name="connsiteX4" fmla="*/ 30 w 507081"/>
              <a:gd name="connsiteY4" fmla="*/ 395416 h 1054443"/>
              <a:gd name="connsiteX5" fmla="*/ 486063 w 507081"/>
              <a:gd name="connsiteY5" fmla="*/ 486033 h 1054443"/>
              <a:gd name="connsiteX6" fmla="*/ 30 w 507081"/>
              <a:gd name="connsiteY6" fmla="*/ 601362 h 1054443"/>
              <a:gd name="connsiteX7" fmla="*/ 502539 w 507081"/>
              <a:gd name="connsiteY7" fmla="*/ 675503 h 1054443"/>
              <a:gd name="connsiteX8" fmla="*/ 247166 w 507081"/>
              <a:gd name="connsiteY8" fmla="*/ 823784 h 1054443"/>
              <a:gd name="connsiteX9" fmla="*/ 230690 w 507081"/>
              <a:gd name="connsiteY9" fmla="*/ 1054443 h 1054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7081" h="1054443">
                <a:moveTo>
                  <a:pt x="181263" y="0"/>
                </a:moveTo>
                <a:cubicBezTo>
                  <a:pt x="328171" y="48054"/>
                  <a:pt x="475080" y="96109"/>
                  <a:pt x="444874" y="131806"/>
                </a:cubicBezTo>
                <a:cubicBezTo>
                  <a:pt x="414668" y="167503"/>
                  <a:pt x="-4089" y="183979"/>
                  <a:pt x="30" y="214184"/>
                </a:cubicBezTo>
                <a:cubicBezTo>
                  <a:pt x="4149" y="244389"/>
                  <a:pt x="469587" y="282833"/>
                  <a:pt x="469587" y="313038"/>
                </a:cubicBezTo>
                <a:cubicBezTo>
                  <a:pt x="469587" y="343243"/>
                  <a:pt x="-2716" y="366583"/>
                  <a:pt x="30" y="395416"/>
                </a:cubicBezTo>
                <a:cubicBezTo>
                  <a:pt x="2776" y="424249"/>
                  <a:pt x="486063" y="451709"/>
                  <a:pt x="486063" y="486033"/>
                </a:cubicBezTo>
                <a:cubicBezTo>
                  <a:pt x="486063" y="520357"/>
                  <a:pt x="-2716" y="569784"/>
                  <a:pt x="30" y="601362"/>
                </a:cubicBezTo>
                <a:cubicBezTo>
                  <a:pt x="2776" y="632940"/>
                  <a:pt x="461350" y="638433"/>
                  <a:pt x="502539" y="675503"/>
                </a:cubicBezTo>
                <a:cubicBezTo>
                  <a:pt x="543728" y="712573"/>
                  <a:pt x="292474" y="760627"/>
                  <a:pt x="247166" y="823784"/>
                </a:cubicBezTo>
                <a:cubicBezTo>
                  <a:pt x="201858" y="886941"/>
                  <a:pt x="216274" y="970692"/>
                  <a:pt x="230690" y="1054443"/>
                </a:cubicBezTo>
              </a:path>
            </a:pathLst>
          </a:custGeom>
          <a:noFill/>
          <a:ln w="25400">
            <a:solidFill>
              <a:srgbClr val="FF0000"/>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2229717" y="5246885"/>
            <a:ext cx="364102" cy="222566"/>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err="1">
                <a:ln>
                  <a:noFill/>
                </a:ln>
                <a:solidFill>
                  <a:srgbClr val="FF0000"/>
                </a:solidFill>
                <a:effectLst/>
                <a:uLnTx/>
                <a:uFillTx/>
                <a:latin typeface="Helvetica Light" charset="0"/>
                <a:ea typeface="MS PGothic" panose="020B0600070205080204" pitchFamily="34" charset="-128"/>
                <a:cs typeface="+mn-cs"/>
              </a:rPr>
              <a:t>Q</a:t>
            </a:r>
            <a:r>
              <a:rPr kumimoji="0" lang="en-US" sz="1400" b="1" i="0" u="none" strike="noStrike" kern="1200" cap="none" spc="0" normalizeH="0" baseline="-25000" noProof="0" dirty="0" err="1">
                <a:ln>
                  <a:noFill/>
                </a:ln>
                <a:solidFill>
                  <a:srgbClr val="FF0000"/>
                </a:solidFill>
                <a:effectLst/>
                <a:uLnTx/>
                <a:uFillTx/>
                <a:latin typeface="Helvetica Light" charset="0"/>
                <a:ea typeface="MS PGothic" panose="020B0600070205080204" pitchFamily="34" charset="-128"/>
                <a:cs typeface="+mn-cs"/>
              </a:rPr>
              <a:t>rad</a:t>
            </a:r>
            <a:endParaRPr kumimoji="0" lang="en-US" sz="1400" b="1" i="0" u="none" strike="noStrike" kern="1200" cap="none" spc="0" normalizeH="0" baseline="0" noProof="0" dirty="0">
              <a:ln>
                <a:noFill/>
              </a:ln>
              <a:solidFill>
                <a:srgbClr val="FF0000"/>
              </a:solidFill>
              <a:effectLst/>
              <a:uLnTx/>
              <a:uFillTx/>
              <a:latin typeface="Helvetica Light" charset="0"/>
              <a:ea typeface="MS PGothic" panose="020B0600070205080204" pitchFamily="34" charset="-128"/>
              <a:cs typeface="+mn-cs"/>
            </a:endParaRPr>
          </a:p>
        </p:txBody>
      </p:sp>
      <p:sp>
        <p:nvSpPr>
          <p:cNvPr id="15" name="Up Arrow 14"/>
          <p:cNvSpPr/>
          <p:nvPr/>
        </p:nvSpPr>
        <p:spPr>
          <a:xfrm>
            <a:off x="3425963" y="5469451"/>
            <a:ext cx="170005" cy="6865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p:cNvSpPr txBox="1"/>
          <p:nvPr/>
        </p:nvSpPr>
        <p:spPr>
          <a:xfrm>
            <a:off x="3146273" y="5163814"/>
            <a:ext cx="280839" cy="222566"/>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41719C"/>
                </a:solidFill>
                <a:effectLst/>
                <a:uLnTx/>
                <a:uFillTx/>
                <a:latin typeface="Helvetica Light" charset="0"/>
                <a:ea typeface="MS PGothic" panose="020B0600070205080204" pitchFamily="34" charset="-128"/>
                <a:cs typeface="+mn-cs"/>
              </a:rPr>
              <a:t>Q</a:t>
            </a:r>
            <a:r>
              <a:rPr kumimoji="0" lang="en-US" sz="1400" b="1" i="0" u="none" strike="noStrike" kern="1200" cap="none" spc="0" normalizeH="0" baseline="-25000" noProof="0" dirty="0">
                <a:ln>
                  <a:noFill/>
                </a:ln>
                <a:solidFill>
                  <a:srgbClr val="41719C"/>
                </a:solidFill>
                <a:effectLst/>
                <a:uLnTx/>
                <a:uFillTx/>
                <a:latin typeface="Helvetica Light" charset="0"/>
                <a:ea typeface="MS PGothic" panose="020B0600070205080204" pitchFamily="34" charset="-128"/>
                <a:cs typeface="+mn-cs"/>
              </a:rPr>
              <a:t>S</a:t>
            </a:r>
            <a:endParaRPr kumimoji="0" lang="en-US" sz="1400" b="1" i="0" u="none" strike="noStrike" kern="1200" cap="none" spc="0" normalizeH="0" baseline="0" noProof="0" dirty="0">
              <a:ln>
                <a:noFill/>
              </a:ln>
              <a:solidFill>
                <a:srgbClr val="41719C"/>
              </a:solidFill>
              <a:effectLst/>
              <a:uLnTx/>
              <a:uFillTx/>
              <a:latin typeface="Helvetica Light" charset="0"/>
              <a:ea typeface="MS PGothic" panose="020B0600070205080204" pitchFamily="34" charset="-128"/>
              <a:cs typeface="+mn-cs"/>
            </a:endParaRPr>
          </a:p>
        </p:txBody>
      </p:sp>
      <p:sp>
        <p:nvSpPr>
          <p:cNvPr id="3" name="TextBox 2"/>
          <p:cNvSpPr txBox="1"/>
          <p:nvPr/>
        </p:nvSpPr>
        <p:spPr>
          <a:xfrm>
            <a:off x="243739" y="2551924"/>
            <a:ext cx="2159566" cy="1323439"/>
          </a:xfrm>
          <a:prstGeom prst="rect">
            <a:avLst/>
          </a:prstGeom>
          <a:noFill/>
        </p:spPr>
        <p:txBody>
          <a:bodyPr wrap="non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Helvetica Light" charset="0"/>
                <a:ea typeface="MS PGothic" panose="020B0600070205080204" pitchFamily="34" charset="-128"/>
                <a:cs typeface="+mn-cs"/>
              </a:rPr>
              <a:t>Dry Static Energy:</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Helvetica Light" charset="0"/>
                <a:ea typeface="MS PGothic" panose="020B0600070205080204" pitchFamily="34" charset="-128"/>
                <a:cs typeface="+mn-cs"/>
              </a:rPr>
              <a:t>D = </a:t>
            </a:r>
            <a:r>
              <a:rPr kumimoji="0" lang="en-US" sz="1600" b="1" i="1" u="none" strike="noStrike" kern="1200" cap="none" spc="0" normalizeH="0" baseline="0" noProof="0" dirty="0" err="1">
                <a:ln>
                  <a:noFill/>
                </a:ln>
                <a:solidFill>
                  <a:prstClr val="black"/>
                </a:solidFill>
                <a:effectLst/>
                <a:uLnTx/>
                <a:uFillTx/>
                <a:latin typeface="Helvetica Light" charset="0"/>
                <a:ea typeface="MS PGothic" panose="020B0600070205080204" pitchFamily="34" charset="-128"/>
                <a:cs typeface="+mn-cs"/>
              </a:rPr>
              <a:t>c</a:t>
            </a:r>
            <a:r>
              <a:rPr kumimoji="0" lang="en-US" sz="1600" b="1" i="1" u="none" strike="noStrike" kern="1200" cap="none" spc="0" normalizeH="0" baseline="-25000" noProof="0" dirty="0" err="1">
                <a:ln>
                  <a:noFill/>
                </a:ln>
                <a:solidFill>
                  <a:prstClr val="black"/>
                </a:solidFill>
                <a:effectLst/>
                <a:uLnTx/>
                <a:uFillTx/>
                <a:latin typeface="Helvetica Light" charset="0"/>
                <a:ea typeface="MS PGothic" panose="020B0600070205080204" pitchFamily="34" charset="-128"/>
                <a:cs typeface="+mn-cs"/>
              </a:rPr>
              <a:t>p</a:t>
            </a:r>
            <a:r>
              <a:rPr kumimoji="0" lang="en-US" sz="1600" b="1" i="1" u="none" strike="noStrike" kern="1200" cap="none" spc="0" normalizeH="0" baseline="0" noProof="0" dirty="0" err="1">
                <a:ln>
                  <a:noFill/>
                </a:ln>
                <a:solidFill>
                  <a:prstClr val="black"/>
                </a:solidFill>
                <a:effectLst/>
                <a:uLnTx/>
                <a:uFillTx/>
                <a:latin typeface="Helvetica Light" charset="0"/>
                <a:ea typeface="MS PGothic" panose="020B0600070205080204" pitchFamily="34" charset="-128"/>
                <a:cs typeface="+mn-cs"/>
              </a:rPr>
              <a:t>T</a:t>
            </a:r>
            <a:r>
              <a:rPr kumimoji="0" lang="en-US" sz="1600" b="1" i="1" u="none" strike="noStrike" kern="1200" cap="none" spc="0" normalizeH="0" baseline="0" noProof="0" dirty="0">
                <a:ln>
                  <a:noFill/>
                </a:ln>
                <a:solidFill>
                  <a:prstClr val="black"/>
                </a:solidFill>
                <a:effectLst/>
                <a:uLnTx/>
                <a:uFillTx/>
                <a:latin typeface="Helvetica Light" charset="0"/>
                <a:ea typeface="MS PGothic" panose="020B0600070205080204" pitchFamily="34" charset="-128"/>
                <a:cs typeface="+mn-cs"/>
              </a:rPr>
              <a:t> + </a:t>
            </a:r>
            <a:r>
              <a:rPr kumimoji="0" lang="en-US" sz="1600" b="1" i="1" u="none" strike="noStrike" kern="1200" cap="none" spc="0" normalizeH="0" baseline="0" noProof="0" dirty="0" err="1">
                <a:ln>
                  <a:noFill/>
                </a:ln>
                <a:solidFill>
                  <a:prstClr val="black"/>
                </a:solidFill>
                <a:effectLst/>
                <a:uLnTx/>
                <a:uFillTx/>
                <a:latin typeface="Helvetica Light" charset="0"/>
                <a:ea typeface="MS PGothic" panose="020B0600070205080204" pitchFamily="34" charset="-128"/>
                <a:cs typeface="+mn-cs"/>
              </a:rPr>
              <a:t>gz</a:t>
            </a:r>
            <a:endParaRPr kumimoji="0" lang="en-US" sz="1600" b="1" i="1" u="none" strike="noStrike" kern="1200" cap="none" spc="0" normalizeH="0" baseline="0" noProof="0" dirty="0">
              <a:ln>
                <a:noFill/>
              </a:ln>
              <a:solidFill>
                <a:prstClr val="black"/>
              </a:solidFill>
              <a:effectLst/>
              <a:uLnTx/>
              <a:uFillTx/>
              <a:latin typeface="Helvetica Light" charset="0"/>
              <a:ea typeface="MS PGothic" panose="020B0600070205080204" pitchFamily="34"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1" i="1" u="none" strike="noStrike" kern="1200" cap="none" spc="0" normalizeH="0" baseline="0" noProof="0" dirty="0">
              <a:ln>
                <a:noFill/>
              </a:ln>
              <a:solidFill>
                <a:prstClr val="black"/>
              </a:solidFill>
              <a:effectLst/>
              <a:uLnTx/>
              <a:uFillTx/>
              <a:latin typeface="Helvetica Light" charset="0"/>
              <a:ea typeface="MS PGothic" panose="020B0600070205080204" pitchFamily="34"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Helvetica Light" charset="0"/>
                <a:ea typeface="MS PGothic" panose="020B0600070205080204" pitchFamily="34" charset="-128"/>
                <a:cs typeface="+mn-cs"/>
              </a:rPr>
              <a:t>Moist Static Energy:</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Helvetica Light" charset="0"/>
                <a:ea typeface="MS PGothic" panose="020B0600070205080204" pitchFamily="34" charset="-128"/>
                <a:cs typeface="+mn-cs"/>
              </a:rPr>
              <a:t>M = </a:t>
            </a:r>
            <a:r>
              <a:rPr kumimoji="0" lang="en-US" sz="1600" b="1" i="1" u="none" strike="noStrike" kern="1200" cap="none" spc="0" normalizeH="0" baseline="0" noProof="0" dirty="0" err="1">
                <a:ln>
                  <a:noFill/>
                </a:ln>
                <a:solidFill>
                  <a:prstClr val="black"/>
                </a:solidFill>
                <a:effectLst/>
                <a:uLnTx/>
                <a:uFillTx/>
                <a:latin typeface="Helvetica Light" charset="0"/>
                <a:ea typeface="MS PGothic" panose="020B0600070205080204" pitchFamily="34" charset="-128"/>
                <a:cs typeface="+mn-cs"/>
              </a:rPr>
              <a:t>c</a:t>
            </a:r>
            <a:r>
              <a:rPr kumimoji="0" lang="en-US" sz="1600" b="1" i="1" u="none" strike="noStrike" kern="1200" cap="none" spc="0" normalizeH="0" baseline="-25000" noProof="0" dirty="0" err="1">
                <a:ln>
                  <a:noFill/>
                </a:ln>
                <a:solidFill>
                  <a:prstClr val="black"/>
                </a:solidFill>
                <a:effectLst/>
                <a:uLnTx/>
                <a:uFillTx/>
                <a:latin typeface="Helvetica Light" charset="0"/>
                <a:ea typeface="MS PGothic" panose="020B0600070205080204" pitchFamily="34" charset="-128"/>
                <a:cs typeface="+mn-cs"/>
              </a:rPr>
              <a:t>p</a:t>
            </a:r>
            <a:r>
              <a:rPr kumimoji="0" lang="en-US" sz="1600" b="1" i="1" u="none" strike="noStrike" kern="1200" cap="none" spc="0" normalizeH="0" baseline="0" noProof="0" dirty="0" err="1">
                <a:ln>
                  <a:noFill/>
                </a:ln>
                <a:solidFill>
                  <a:prstClr val="black"/>
                </a:solidFill>
                <a:effectLst/>
                <a:uLnTx/>
                <a:uFillTx/>
                <a:latin typeface="Helvetica Light" charset="0"/>
                <a:ea typeface="MS PGothic" panose="020B0600070205080204" pitchFamily="34" charset="-128"/>
                <a:cs typeface="+mn-cs"/>
              </a:rPr>
              <a:t>T</a:t>
            </a:r>
            <a:r>
              <a:rPr kumimoji="0" lang="en-US" sz="1600" b="1" i="1" u="none" strike="noStrike" kern="1200" cap="none" spc="0" normalizeH="0" baseline="0" noProof="0" dirty="0">
                <a:ln>
                  <a:noFill/>
                </a:ln>
                <a:solidFill>
                  <a:prstClr val="black"/>
                </a:solidFill>
                <a:effectLst/>
                <a:uLnTx/>
                <a:uFillTx/>
                <a:latin typeface="Helvetica Light" charset="0"/>
                <a:ea typeface="MS PGothic" panose="020B0600070205080204" pitchFamily="34" charset="-128"/>
                <a:cs typeface="+mn-cs"/>
              </a:rPr>
              <a:t> + </a:t>
            </a:r>
            <a:r>
              <a:rPr kumimoji="0" lang="en-US" sz="1600" b="1" i="1" u="none" strike="noStrike" kern="1200" cap="none" spc="0" normalizeH="0" baseline="0" noProof="0" dirty="0" err="1">
                <a:ln>
                  <a:noFill/>
                </a:ln>
                <a:solidFill>
                  <a:prstClr val="black"/>
                </a:solidFill>
                <a:effectLst/>
                <a:uLnTx/>
                <a:uFillTx/>
                <a:latin typeface="Helvetica Light" charset="0"/>
                <a:ea typeface="MS PGothic" panose="020B0600070205080204" pitchFamily="34" charset="-128"/>
                <a:cs typeface="+mn-cs"/>
              </a:rPr>
              <a:t>L</a:t>
            </a:r>
            <a:r>
              <a:rPr kumimoji="0" lang="en-US" sz="1600" b="1" i="1" u="none" strike="noStrike" kern="1200" cap="none" spc="0" normalizeH="0" baseline="-25000" noProof="0" dirty="0" err="1">
                <a:ln>
                  <a:noFill/>
                </a:ln>
                <a:solidFill>
                  <a:prstClr val="black"/>
                </a:solidFill>
                <a:effectLst/>
                <a:uLnTx/>
                <a:uFillTx/>
                <a:latin typeface="Helvetica Light" charset="0"/>
                <a:ea typeface="MS PGothic" panose="020B0600070205080204" pitchFamily="34" charset="-128"/>
                <a:cs typeface="+mn-cs"/>
              </a:rPr>
              <a:t>v</a:t>
            </a:r>
            <a:r>
              <a:rPr kumimoji="0" lang="en-US" sz="1600" b="1" i="1" u="none" strike="noStrike" kern="1200" cap="none" spc="0" normalizeH="0" baseline="0" noProof="0" dirty="0" err="1">
                <a:ln>
                  <a:noFill/>
                </a:ln>
                <a:solidFill>
                  <a:prstClr val="black"/>
                </a:solidFill>
                <a:effectLst/>
                <a:uLnTx/>
                <a:uFillTx/>
                <a:latin typeface="Helvetica Light" charset="0"/>
                <a:ea typeface="MS PGothic" panose="020B0600070205080204" pitchFamily="34" charset="-128"/>
                <a:cs typeface="+mn-cs"/>
              </a:rPr>
              <a:t>q</a:t>
            </a:r>
            <a:r>
              <a:rPr kumimoji="0" lang="en-US" sz="1600" b="1" i="1" u="none" strike="noStrike" kern="1200" cap="none" spc="0" normalizeH="0" baseline="0" noProof="0" dirty="0">
                <a:ln>
                  <a:noFill/>
                </a:ln>
                <a:solidFill>
                  <a:prstClr val="black"/>
                </a:solidFill>
                <a:effectLst/>
                <a:uLnTx/>
                <a:uFillTx/>
                <a:latin typeface="Helvetica Light" charset="0"/>
                <a:ea typeface="MS PGothic" panose="020B0600070205080204" pitchFamily="34" charset="-128"/>
                <a:cs typeface="+mn-cs"/>
              </a:rPr>
              <a:t> + </a:t>
            </a:r>
            <a:r>
              <a:rPr kumimoji="0" lang="en-US" sz="1600" b="1" i="1" u="none" strike="noStrike" kern="1200" cap="none" spc="0" normalizeH="0" baseline="0" noProof="0" dirty="0" err="1">
                <a:ln>
                  <a:noFill/>
                </a:ln>
                <a:solidFill>
                  <a:prstClr val="black"/>
                </a:solidFill>
                <a:effectLst/>
                <a:uLnTx/>
                <a:uFillTx/>
                <a:latin typeface="Helvetica Light" charset="0"/>
                <a:ea typeface="MS PGothic" panose="020B0600070205080204" pitchFamily="34" charset="-128"/>
                <a:cs typeface="+mn-cs"/>
              </a:rPr>
              <a:t>gz</a:t>
            </a:r>
            <a:endParaRPr kumimoji="0" lang="en-US" sz="1600" b="1" i="1" u="none" strike="noStrike" kern="1200" cap="none" spc="0" normalizeH="0" baseline="0" noProof="0" dirty="0">
              <a:ln>
                <a:noFill/>
              </a:ln>
              <a:solidFill>
                <a:prstClr val="black"/>
              </a:solidFill>
              <a:effectLst/>
              <a:uLnTx/>
              <a:uFillTx/>
              <a:latin typeface="Helvetica Light" charset="0"/>
              <a:ea typeface="MS PGothic" panose="020B0600070205080204" pitchFamily="34" charset="-128"/>
              <a:cs typeface="+mn-cs"/>
            </a:endParaRPr>
          </a:p>
        </p:txBody>
      </p:sp>
      <p:sp>
        <p:nvSpPr>
          <p:cNvPr id="21" name="TextBox 20"/>
          <p:cNvSpPr txBox="1"/>
          <p:nvPr/>
        </p:nvSpPr>
        <p:spPr>
          <a:xfrm>
            <a:off x="7012690" y="5465605"/>
            <a:ext cx="574196"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Helvetica Light" charset="0"/>
                <a:ea typeface="MS PGothic" panose="020B0600070205080204" pitchFamily="34" charset="-128"/>
                <a:cs typeface="+mn-cs"/>
              </a:rPr>
              <a:t>T=T</a:t>
            </a:r>
            <a:r>
              <a:rPr kumimoji="0" lang="en-US" sz="1400" b="0" i="0" u="none" strike="noStrike" kern="1200" cap="none" spc="0" normalizeH="0" baseline="-25000" noProof="0" dirty="0">
                <a:ln>
                  <a:noFill/>
                </a:ln>
                <a:solidFill>
                  <a:prstClr val="black"/>
                </a:solidFill>
                <a:effectLst/>
                <a:uLnTx/>
                <a:uFillTx/>
                <a:latin typeface="Helvetica Light" charset="0"/>
                <a:ea typeface="MS PGothic" panose="020B0600070205080204" pitchFamily="34" charset="-128"/>
                <a:cs typeface="+mn-cs"/>
              </a:rPr>
              <a:t>0</a:t>
            </a:r>
          </a:p>
        </p:txBody>
      </p:sp>
      <p:sp>
        <p:nvSpPr>
          <p:cNvPr id="22" name="TextBox 21"/>
          <p:cNvSpPr txBox="1"/>
          <p:nvPr/>
        </p:nvSpPr>
        <p:spPr>
          <a:xfrm>
            <a:off x="7012690" y="5776764"/>
            <a:ext cx="1301190"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Helvetica Light" charset="0"/>
                <a:ea typeface="MS PGothic" panose="020B0600070205080204" pitchFamily="34" charset="-128"/>
                <a:cs typeface="+mn-cs"/>
              </a:rPr>
              <a:t>T = T</a:t>
            </a:r>
            <a:r>
              <a:rPr kumimoji="0" lang="en-US" sz="1400" b="0" i="0" u="none" strike="noStrike" kern="1200" cap="none" spc="0" normalizeH="0" baseline="-25000" noProof="0" dirty="0">
                <a:ln>
                  <a:noFill/>
                </a:ln>
                <a:solidFill>
                  <a:prstClr val="black"/>
                </a:solidFill>
                <a:effectLst/>
                <a:uLnTx/>
                <a:uFillTx/>
                <a:latin typeface="Helvetica Light" charset="0"/>
                <a:ea typeface="MS PGothic" panose="020B0600070205080204" pitchFamily="34" charset="-128"/>
                <a:cs typeface="+mn-cs"/>
              </a:rPr>
              <a:t>sfc</a:t>
            </a:r>
            <a:r>
              <a:rPr kumimoji="0" lang="en-US" sz="1400" b="0" i="0" u="none" strike="noStrike" kern="1200" cap="none" spc="0" normalizeH="0" baseline="-50000" noProof="0" dirty="0">
                <a:ln>
                  <a:noFill/>
                </a:ln>
                <a:solidFill>
                  <a:prstClr val="black"/>
                </a:solidFill>
                <a:effectLst/>
                <a:uLnTx/>
                <a:uFillTx/>
                <a:latin typeface="Helvetica Light" charset="0"/>
                <a:ea typeface="MS PGothic" panose="020B0600070205080204" pitchFamily="34" charset="-128"/>
                <a:cs typeface="+mn-cs"/>
              </a:rPr>
              <a:t>0</a:t>
            </a:r>
            <a:r>
              <a:rPr kumimoji="0" lang="en-US" sz="1400" b="0" i="0" u="none" strike="noStrike" kern="1200" cap="none" spc="0" normalizeH="0" baseline="0" noProof="0" dirty="0">
                <a:ln>
                  <a:noFill/>
                </a:ln>
                <a:solidFill>
                  <a:prstClr val="black"/>
                </a:solidFill>
                <a:effectLst/>
                <a:uLnTx/>
                <a:uFillTx/>
                <a:latin typeface="Helvetica Light" charset="0"/>
                <a:ea typeface="MS PGothic" panose="020B0600070205080204" pitchFamily="34" charset="-128"/>
                <a:cs typeface="+mn-cs"/>
              </a:rPr>
              <a:t>; q = 0</a:t>
            </a:r>
            <a:endParaRPr kumimoji="0" lang="en-US" sz="1400" b="0" i="0" u="none" strike="noStrike" kern="1200" cap="none" spc="0" normalizeH="0" baseline="-25000" noProof="0" dirty="0">
              <a:ln>
                <a:noFill/>
              </a:ln>
              <a:solidFill>
                <a:prstClr val="black"/>
              </a:solidFill>
              <a:effectLst/>
              <a:uLnTx/>
              <a:uFillTx/>
              <a:latin typeface="Helvetica Light" charset="0"/>
              <a:ea typeface="MS PGothic" panose="020B0600070205080204" pitchFamily="34" charset="-128"/>
              <a:cs typeface="+mn-cs"/>
            </a:endParaRPr>
          </a:p>
        </p:txBody>
      </p:sp>
      <p:cxnSp>
        <p:nvCxnSpPr>
          <p:cNvPr id="24" name="Elbow Connector 23"/>
          <p:cNvCxnSpPr/>
          <p:nvPr/>
        </p:nvCxnSpPr>
        <p:spPr>
          <a:xfrm rot="9000000">
            <a:off x="6307892" y="5764793"/>
            <a:ext cx="788358" cy="95856"/>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rot="9000000">
            <a:off x="6316381" y="6065378"/>
            <a:ext cx="788358" cy="95856"/>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629400" y="2887980"/>
            <a:ext cx="22479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Start with a dry-adiabatic column over a heated, dry surface</a:t>
            </a:r>
          </a:p>
        </p:txBody>
      </p:sp>
      <p:sp>
        <p:nvSpPr>
          <p:cNvPr id="7" name="TextBox 6"/>
          <p:cNvSpPr txBox="1"/>
          <p:nvPr/>
        </p:nvSpPr>
        <p:spPr>
          <a:xfrm>
            <a:off x="4907240" y="6483211"/>
            <a:ext cx="432033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Agard</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Emanuel, </a:t>
            </a:r>
            <a:r>
              <a:rPr kumimoji="0" lang="en-US"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 Atmos. Sci</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2017</a:t>
            </a:r>
          </a:p>
        </p:txBody>
      </p:sp>
    </p:spTree>
    <p:extLst>
      <p:ext uri="{BB962C8B-B14F-4D97-AF65-F5344CB8AC3E}">
        <p14:creationId xmlns:p14="http://schemas.microsoft.com/office/powerpoint/2010/main" val="10135378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11019" y="4805630"/>
            <a:ext cx="3595377" cy="1239078"/>
          </a:xfrm>
          <a:prstGeom prst="rect">
            <a:avLst/>
          </a:prstGeom>
          <a:solidFill>
            <a:schemeClr val="accent1">
              <a:alpha val="2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2911019" y="1701977"/>
            <a:ext cx="3595377" cy="4342730"/>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2898316" y="6044707"/>
            <a:ext cx="3620784" cy="307777"/>
          </a:xfrm>
          <a:prstGeom prst="rect">
            <a:avLst/>
          </a:prstGeom>
          <a:solidFill>
            <a:schemeClr val="accent6">
              <a:lumMod val="75000"/>
              <a:alpha val="51000"/>
            </a:schemeClr>
          </a:solid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Helvetica Light" charset="0"/>
                <a:ea typeface="MS PGothic" panose="020B0600070205080204" pitchFamily="34" charset="-128"/>
                <a:cs typeface="+mn-cs"/>
              </a:rPr>
              <a:t>moist surface</a:t>
            </a:r>
          </a:p>
        </p:txBody>
      </p:sp>
      <p:sp>
        <p:nvSpPr>
          <p:cNvPr id="7" name="TextBox 6"/>
          <p:cNvSpPr txBox="1"/>
          <p:nvPr/>
        </p:nvSpPr>
        <p:spPr>
          <a:xfrm>
            <a:off x="6519099" y="4694346"/>
            <a:ext cx="478016"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Helvetica Light" charset="0"/>
                <a:ea typeface="MS PGothic" panose="020B0600070205080204" pitchFamily="34" charset="-128"/>
                <a:cs typeface="+mn-cs"/>
              </a:rPr>
              <a:t>z=h</a:t>
            </a:r>
          </a:p>
        </p:txBody>
      </p:sp>
      <p:sp>
        <p:nvSpPr>
          <p:cNvPr id="8" name="TextBox 7"/>
          <p:cNvSpPr txBox="1"/>
          <p:nvPr/>
        </p:nvSpPr>
        <p:spPr>
          <a:xfrm>
            <a:off x="6505503" y="1590694"/>
            <a:ext cx="508473"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Helvetica Light" charset="0"/>
                <a:ea typeface="MS PGothic" panose="020B0600070205080204" pitchFamily="34" charset="-128"/>
                <a:cs typeface="+mn-cs"/>
              </a:rPr>
              <a:t>z=H</a:t>
            </a:r>
          </a:p>
        </p:txBody>
      </p:sp>
      <p:sp>
        <p:nvSpPr>
          <p:cNvPr id="9" name="TextBox 8"/>
          <p:cNvSpPr txBox="1"/>
          <p:nvPr/>
        </p:nvSpPr>
        <p:spPr>
          <a:xfrm>
            <a:off x="3769988" y="2675134"/>
            <a:ext cx="1877438" cy="646331"/>
          </a:xfrm>
          <a:prstGeom prst="rect">
            <a:avLst/>
          </a:prstGeom>
          <a:noFill/>
        </p:spPr>
        <p:txBody>
          <a:bodyPr wrap="non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Helvetica Light" charset="0"/>
                <a:ea typeface="MS PGothic" panose="020B0600070205080204" pitchFamily="34" charset="-128"/>
                <a:cs typeface="+mn-cs"/>
              </a:rPr>
              <a:t>Dry adiabatic</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Helvetica Light" charset="0"/>
                <a:ea typeface="MS PGothic" panose="020B0600070205080204" pitchFamily="34" charset="-128"/>
                <a:cs typeface="+mn-cs"/>
              </a:rPr>
              <a:t>free troposphere</a:t>
            </a:r>
          </a:p>
        </p:txBody>
      </p:sp>
      <p:sp>
        <p:nvSpPr>
          <p:cNvPr id="10" name="TextBox 9"/>
          <p:cNvSpPr txBox="1"/>
          <p:nvPr/>
        </p:nvSpPr>
        <p:spPr>
          <a:xfrm>
            <a:off x="3938304" y="5147629"/>
            <a:ext cx="1540806" cy="584775"/>
          </a:xfrm>
          <a:prstGeom prst="rect">
            <a:avLst/>
          </a:prstGeom>
          <a:noFill/>
        </p:spPr>
        <p:txBody>
          <a:bodyPr wrap="non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Helvetica Light" charset="0"/>
                <a:ea typeface="MS PGothic" panose="020B0600070205080204" pitchFamily="34" charset="-128"/>
                <a:cs typeface="+mn-cs"/>
              </a:rPr>
              <a:t>Moist</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Helvetica Light" charset="0"/>
                <a:ea typeface="MS PGothic" panose="020B0600070205080204" pitchFamily="34" charset="-128"/>
                <a:cs typeface="+mn-cs"/>
              </a:rPr>
              <a:t>boundary layer</a:t>
            </a:r>
          </a:p>
        </p:txBody>
      </p:sp>
      <p:sp>
        <p:nvSpPr>
          <p:cNvPr id="11" name="TextBox 10"/>
          <p:cNvSpPr txBox="1"/>
          <p:nvPr/>
        </p:nvSpPr>
        <p:spPr>
          <a:xfrm>
            <a:off x="4383206" y="3499008"/>
            <a:ext cx="891591" cy="923330"/>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Helvetica Light" charset="0"/>
                <a:ea typeface="MS PGothic" panose="020B0600070205080204" pitchFamily="34" charset="-128"/>
                <a:cs typeface="+mn-cs"/>
              </a:rPr>
              <a:t>D = D</a:t>
            </a:r>
            <a:r>
              <a:rPr kumimoji="0" lang="en-US" sz="1800" b="0" i="0" u="none" strike="noStrike" kern="1200" cap="none" spc="0" normalizeH="0" baseline="-25000" noProof="0" dirty="0">
                <a:ln>
                  <a:noFill/>
                </a:ln>
                <a:solidFill>
                  <a:prstClr val="black"/>
                </a:solidFill>
                <a:effectLst/>
                <a:uLnTx/>
                <a:uFillTx/>
                <a:latin typeface="Helvetica Light" charset="0"/>
                <a:ea typeface="MS PGothic" panose="020B0600070205080204" pitchFamily="34" charset="-128"/>
                <a:cs typeface="+mn-cs"/>
              </a:rPr>
              <a:t>0</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Helvetica Light" charset="0"/>
                <a:ea typeface="MS PGothic" panose="020B0600070205080204" pitchFamily="34" charset="-128"/>
                <a:cs typeface="+mn-cs"/>
              </a:rPr>
              <a:t>M = D</a:t>
            </a:r>
            <a:r>
              <a:rPr kumimoji="0" lang="en-US" sz="1800" b="0" i="0" u="none" strike="noStrike" kern="1200" cap="none" spc="0" normalizeH="0" baseline="-25000" noProof="0" dirty="0">
                <a:ln>
                  <a:noFill/>
                </a:ln>
                <a:solidFill>
                  <a:prstClr val="black"/>
                </a:solidFill>
                <a:effectLst/>
                <a:uLnTx/>
                <a:uFillTx/>
                <a:latin typeface="Helvetica Light" charset="0"/>
                <a:ea typeface="MS PGothic" panose="020B0600070205080204" pitchFamily="34" charset="-128"/>
                <a:cs typeface="+mn-cs"/>
              </a:rPr>
              <a:t>0</a:t>
            </a:r>
            <a:endParaRPr kumimoji="0" lang="en-US" sz="1800" b="0" i="0" u="none" strike="noStrike" kern="1200" cap="none" spc="0" normalizeH="0" baseline="0" noProof="0" dirty="0">
              <a:ln>
                <a:noFill/>
              </a:ln>
              <a:solidFill>
                <a:prstClr val="black"/>
              </a:solidFill>
              <a:effectLst/>
              <a:uLnTx/>
              <a:uFillTx/>
              <a:latin typeface="Helvetica Light" charset="0"/>
              <a:ea typeface="MS PGothic" panose="020B0600070205080204"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Helvetica Light" charset="0"/>
                <a:ea typeface="MS PGothic" panose="020B0600070205080204" pitchFamily="34" charset="-128"/>
                <a:cs typeface="+mn-cs"/>
              </a:rPr>
              <a:t>q = 0</a:t>
            </a:r>
            <a:endParaRPr kumimoji="0" lang="en-US" sz="1800" b="0" i="0" u="none" strike="noStrike" kern="1200" cap="none" spc="0" normalizeH="0" baseline="-25000" noProof="0" dirty="0">
              <a:ln>
                <a:noFill/>
              </a:ln>
              <a:solidFill>
                <a:prstClr val="black"/>
              </a:solidFill>
              <a:effectLst/>
              <a:uLnTx/>
              <a:uFillTx/>
              <a:latin typeface="Helvetica Light" charset="0"/>
              <a:ea typeface="MS PGothic" panose="020B0600070205080204" pitchFamily="34" charset="-128"/>
              <a:cs typeface="+mn-cs"/>
            </a:endParaRPr>
          </a:p>
        </p:txBody>
      </p:sp>
      <p:sp>
        <p:nvSpPr>
          <p:cNvPr id="12" name="TextBox 11"/>
          <p:cNvSpPr txBox="1"/>
          <p:nvPr/>
        </p:nvSpPr>
        <p:spPr>
          <a:xfrm>
            <a:off x="5616708" y="4944195"/>
            <a:ext cx="891591" cy="923330"/>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Helvetica Light" charset="0"/>
                <a:ea typeface="MS PGothic" panose="020B0600070205080204" pitchFamily="34" charset="-128"/>
                <a:cs typeface="+mn-cs"/>
              </a:rPr>
              <a:t>D &lt; D</a:t>
            </a:r>
            <a:r>
              <a:rPr kumimoji="0" lang="en-US" sz="1800" b="0" i="0" u="none" strike="noStrike" kern="1200" cap="none" spc="0" normalizeH="0" baseline="-25000" noProof="0" dirty="0">
                <a:ln>
                  <a:noFill/>
                </a:ln>
                <a:solidFill>
                  <a:prstClr val="black"/>
                </a:solidFill>
                <a:effectLst/>
                <a:uLnTx/>
                <a:uFillTx/>
                <a:latin typeface="Helvetica Light" charset="0"/>
                <a:ea typeface="MS PGothic" panose="020B0600070205080204" pitchFamily="34" charset="-128"/>
                <a:cs typeface="+mn-cs"/>
              </a:rPr>
              <a:t>0</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Helvetica Light" charset="0"/>
                <a:ea typeface="MS PGothic" panose="020B0600070205080204" pitchFamily="34" charset="-128"/>
                <a:cs typeface="+mn-cs"/>
              </a:rPr>
              <a:t>M &gt; D</a:t>
            </a:r>
            <a:r>
              <a:rPr kumimoji="0" lang="en-US" sz="1800" b="0" i="0" u="none" strike="noStrike" kern="1200" cap="none" spc="0" normalizeH="0" baseline="-25000" noProof="0" dirty="0">
                <a:ln>
                  <a:noFill/>
                </a:ln>
                <a:solidFill>
                  <a:prstClr val="black"/>
                </a:solidFill>
                <a:effectLst/>
                <a:uLnTx/>
                <a:uFillTx/>
                <a:latin typeface="Helvetica Light" charset="0"/>
                <a:ea typeface="MS PGothic" panose="020B0600070205080204" pitchFamily="34" charset="-128"/>
                <a:cs typeface="+mn-cs"/>
              </a:rPr>
              <a:t>0</a:t>
            </a:r>
            <a:endParaRPr kumimoji="0" lang="en-US" sz="1800" b="0" i="0" u="none" strike="noStrike" kern="1200" cap="none" spc="0" normalizeH="0" baseline="0" noProof="0" dirty="0">
              <a:ln>
                <a:noFill/>
              </a:ln>
              <a:solidFill>
                <a:prstClr val="black"/>
              </a:solidFill>
              <a:effectLst/>
              <a:uLnTx/>
              <a:uFillTx/>
              <a:latin typeface="Helvetica Light" charset="0"/>
              <a:ea typeface="MS PGothic" panose="020B0600070205080204"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Helvetica Light" charset="0"/>
                <a:ea typeface="MS PGothic" panose="020B0600070205080204" pitchFamily="34" charset="-128"/>
                <a:cs typeface="+mn-cs"/>
              </a:rPr>
              <a:t>q &gt; 0</a:t>
            </a:r>
            <a:endParaRPr kumimoji="0" lang="en-US" sz="1800" b="0" i="0" u="none" strike="noStrike" kern="1200" cap="none" spc="0" normalizeH="0" baseline="-25000" noProof="0" dirty="0">
              <a:ln>
                <a:noFill/>
              </a:ln>
              <a:solidFill>
                <a:prstClr val="black"/>
              </a:solidFill>
              <a:effectLst/>
              <a:uLnTx/>
              <a:uFillTx/>
              <a:latin typeface="Helvetica Light" charset="0"/>
              <a:ea typeface="MS PGothic" panose="020B0600070205080204" pitchFamily="34" charset="-128"/>
              <a:cs typeface="+mn-cs"/>
            </a:endParaRPr>
          </a:p>
        </p:txBody>
      </p:sp>
      <p:sp>
        <p:nvSpPr>
          <p:cNvPr id="13" name="Freeform 12"/>
          <p:cNvSpPr/>
          <p:nvPr/>
        </p:nvSpPr>
        <p:spPr>
          <a:xfrm rot="19391272">
            <a:off x="2782670" y="5258817"/>
            <a:ext cx="218714" cy="850887"/>
          </a:xfrm>
          <a:custGeom>
            <a:avLst/>
            <a:gdLst>
              <a:gd name="connsiteX0" fmla="*/ 181263 w 507081"/>
              <a:gd name="connsiteY0" fmla="*/ 0 h 1054443"/>
              <a:gd name="connsiteX1" fmla="*/ 444874 w 507081"/>
              <a:gd name="connsiteY1" fmla="*/ 131806 h 1054443"/>
              <a:gd name="connsiteX2" fmla="*/ 30 w 507081"/>
              <a:gd name="connsiteY2" fmla="*/ 214184 h 1054443"/>
              <a:gd name="connsiteX3" fmla="*/ 469587 w 507081"/>
              <a:gd name="connsiteY3" fmla="*/ 313038 h 1054443"/>
              <a:gd name="connsiteX4" fmla="*/ 30 w 507081"/>
              <a:gd name="connsiteY4" fmla="*/ 395416 h 1054443"/>
              <a:gd name="connsiteX5" fmla="*/ 486063 w 507081"/>
              <a:gd name="connsiteY5" fmla="*/ 486033 h 1054443"/>
              <a:gd name="connsiteX6" fmla="*/ 30 w 507081"/>
              <a:gd name="connsiteY6" fmla="*/ 601362 h 1054443"/>
              <a:gd name="connsiteX7" fmla="*/ 502539 w 507081"/>
              <a:gd name="connsiteY7" fmla="*/ 675503 h 1054443"/>
              <a:gd name="connsiteX8" fmla="*/ 247166 w 507081"/>
              <a:gd name="connsiteY8" fmla="*/ 823784 h 1054443"/>
              <a:gd name="connsiteX9" fmla="*/ 230690 w 507081"/>
              <a:gd name="connsiteY9" fmla="*/ 1054443 h 1054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7081" h="1054443">
                <a:moveTo>
                  <a:pt x="181263" y="0"/>
                </a:moveTo>
                <a:cubicBezTo>
                  <a:pt x="328171" y="48054"/>
                  <a:pt x="475080" y="96109"/>
                  <a:pt x="444874" y="131806"/>
                </a:cubicBezTo>
                <a:cubicBezTo>
                  <a:pt x="414668" y="167503"/>
                  <a:pt x="-4089" y="183979"/>
                  <a:pt x="30" y="214184"/>
                </a:cubicBezTo>
                <a:cubicBezTo>
                  <a:pt x="4149" y="244389"/>
                  <a:pt x="469587" y="282833"/>
                  <a:pt x="469587" y="313038"/>
                </a:cubicBezTo>
                <a:cubicBezTo>
                  <a:pt x="469587" y="343243"/>
                  <a:pt x="-2716" y="366583"/>
                  <a:pt x="30" y="395416"/>
                </a:cubicBezTo>
                <a:cubicBezTo>
                  <a:pt x="2776" y="424249"/>
                  <a:pt x="486063" y="451709"/>
                  <a:pt x="486063" y="486033"/>
                </a:cubicBezTo>
                <a:cubicBezTo>
                  <a:pt x="486063" y="520357"/>
                  <a:pt x="-2716" y="569784"/>
                  <a:pt x="30" y="601362"/>
                </a:cubicBezTo>
                <a:cubicBezTo>
                  <a:pt x="2776" y="632940"/>
                  <a:pt x="461350" y="638433"/>
                  <a:pt x="502539" y="675503"/>
                </a:cubicBezTo>
                <a:cubicBezTo>
                  <a:pt x="543728" y="712573"/>
                  <a:pt x="292474" y="760627"/>
                  <a:pt x="247166" y="823784"/>
                </a:cubicBezTo>
                <a:cubicBezTo>
                  <a:pt x="201858" y="886941"/>
                  <a:pt x="216274" y="970692"/>
                  <a:pt x="230690" y="1054443"/>
                </a:cubicBezTo>
              </a:path>
            </a:pathLst>
          </a:custGeom>
          <a:noFill/>
          <a:ln w="25400">
            <a:solidFill>
              <a:srgbClr val="FF0000"/>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2229717" y="5246885"/>
            <a:ext cx="364102" cy="222566"/>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err="1">
                <a:ln>
                  <a:noFill/>
                </a:ln>
                <a:solidFill>
                  <a:srgbClr val="FF0000"/>
                </a:solidFill>
                <a:effectLst/>
                <a:uLnTx/>
                <a:uFillTx/>
                <a:latin typeface="Helvetica Light" charset="0"/>
                <a:ea typeface="MS PGothic" panose="020B0600070205080204" pitchFamily="34" charset="-128"/>
                <a:cs typeface="+mn-cs"/>
              </a:rPr>
              <a:t>Q</a:t>
            </a:r>
            <a:r>
              <a:rPr kumimoji="0" lang="en-US" sz="1400" b="1" i="0" u="none" strike="noStrike" kern="1200" cap="none" spc="0" normalizeH="0" baseline="-25000" noProof="0" dirty="0" err="1">
                <a:ln>
                  <a:noFill/>
                </a:ln>
                <a:solidFill>
                  <a:srgbClr val="FF0000"/>
                </a:solidFill>
                <a:effectLst/>
                <a:uLnTx/>
                <a:uFillTx/>
                <a:latin typeface="Helvetica Light" charset="0"/>
                <a:ea typeface="MS PGothic" panose="020B0600070205080204" pitchFamily="34" charset="-128"/>
                <a:cs typeface="+mn-cs"/>
              </a:rPr>
              <a:t>rad</a:t>
            </a:r>
            <a:endParaRPr kumimoji="0" lang="en-US" sz="1400" b="1" i="0" u="none" strike="noStrike" kern="1200" cap="none" spc="0" normalizeH="0" baseline="0" noProof="0" dirty="0">
              <a:ln>
                <a:noFill/>
              </a:ln>
              <a:solidFill>
                <a:srgbClr val="FF0000"/>
              </a:solidFill>
              <a:effectLst/>
              <a:uLnTx/>
              <a:uFillTx/>
              <a:latin typeface="Helvetica Light" charset="0"/>
              <a:ea typeface="MS PGothic" panose="020B0600070205080204" pitchFamily="34" charset="-128"/>
              <a:cs typeface="+mn-cs"/>
            </a:endParaRPr>
          </a:p>
        </p:txBody>
      </p:sp>
      <p:sp>
        <p:nvSpPr>
          <p:cNvPr id="15" name="Up Arrow 14"/>
          <p:cNvSpPr/>
          <p:nvPr/>
        </p:nvSpPr>
        <p:spPr>
          <a:xfrm>
            <a:off x="3425964" y="5636605"/>
            <a:ext cx="165158" cy="51938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Up Arrow 15"/>
          <p:cNvSpPr/>
          <p:nvPr/>
        </p:nvSpPr>
        <p:spPr>
          <a:xfrm>
            <a:off x="3803904" y="5830252"/>
            <a:ext cx="165158" cy="32573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Down Arrow 16"/>
          <p:cNvSpPr/>
          <p:nvPr/>
        </p:nvSpPr>
        <p:spPr>
          <a:xfrm>
            <a:off x="3639157" y="4752100"/>
            <a:ext cx="145690" cy="2204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p:cNvSpPr txBox="1"/>
          <p:nvPr/>
        </p:nvSpPr>
        <p:spPr>
          <a:xfrm>
            <a:off x="3146273" y="5405860"/>
            <a:ext cx="280839" cy="222566"/>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41719C"/>
                </a:solidFill>
                <a:effectLst/>
                <a:uLnTx/>
                <a:uFillTx/>
                <a:latin typeface="Helvetica Light" charset="0"/>
                <a:ea typeface="MS PGothic" panose="020B0600070205080204" pitchFamily="34" charset="-128"/>
                <a:cs typeface="+mn-cs"/>
              </a:rPr>
              <a:t>Q</a:t>
            </a:r>
            <a:r>
              <a:rPr kumimoji="0" lang="en-US" sz="1400" b="1" i="0" u="none" strike="noStrike" kern="1200" cap="none" spc="0" normalizeH="0" baseline="-25000" noProof="0" dirty="0">
                <a:ln>
                  <a:noFill/>
                </a:ln>
                <a:solidFill>
                  <a:srgbClr val="41719C"/>
                </a:solidFill>
                <a:effectLst/>
                <a:uLnTx/>
                <a:uFillTx/>
                <a:latin typeface="Helvetica Light" charset="0"/>
                <a:ea typeface="MS PGothic" panose="020B0600070205080204" pitchFamily="34" charset="-128"/>
                <a:cs typeface="+mn-cs"/>
              </a:rPr>
              <a:t>S</a:t>
            </a:r>
            <a:endParaRPr kumimoji="0" lang="en-US" sz="1400" b="1" i="0" u="none" strike="noStrike" kern="1200" cap="none" spc="0" normalizeH="0" baseline="0" noProof="0" dirty="0">
              <a:ln>
                <a:noFill/>
              </a:ln>
              <a:solidFill>
                <a:srgbClr val="41719C"/>
              </a:solidFill>
              <a:effectLst/>
              <a:uLnTx/>
              <a:uFillTx/>
              <a:latin typeface="Helvetica Light" charset="0"/>
              <a:ea typeface="MS PGothic" panose="020B0600070205080204" pitchFamily="34" charset="-128"/>
              <a:cs typeface="+mn-cs"/>
            </a:endParaRPr>
          </a:p>
        </p:txBody>
      </p:sp>
      <p:sp>
        <p:nvSpPr>
          <p:cNvPr id="19" name="TextBox 18"/>
          <p:cNvSpPr txBox="1"/>
          <p:nvPr/>
        </p:nvSpPr>
        <p:spPr>
          <a:xfrm>
            <a:off x="3571722" y="5586458"/>
            <a:ext cx="274659" cy="222566"/>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41719C"/>
                </a:solidFill>
                <a:effectLst/>
                <a:uLnTx/>
                <a:uFillTx/>
                <a:latin typeface="Helvetica Light" charset="0"/>
                <a:ea typeface="MS PGothic" panose="020B0600070205080204" pitchFamily="34" charset="-128"/>
                <a:cs typeface="+mn-cs"/>
              </a:rPr>
              <a:t>Q</a:t>
            </a:r>
            <a:r>
              <a:rPr kumimoji="0" lang="en-US" sz="1400" b="1" i="0" u="none" strike="noStrike" kern="1200" cap="none" spc="0" normalizeH="0" baseline="-25000" noProof="0" dirty="0">
                <a:ln>
                  <a:noFill/>
                </a:ln>
                <a:solidFill>
                  <a:srgbClr val="41719C"/>
                </a:solidFill>
                <a:effectLst/>
                <a:uLnTx/>
                <a:uFillTx/>
                <a:latin typeface="Helvetica Light" charset="0"/>
                <a:ea typeface="MS PGothic" panose="020B0600070205080204" pitchFamily="34" charset="-128"/>
                <a:cs typeface="+mn-cs"/>
              </a:rPr>
              <a:t>L</a:t>
            </a:r>
            <a:endParaRPr kumimoji="0" lang="en-US" sz="1400" b="1" i="0" u="none" strike="noStrike" kern="1200" cap="none" spc="0" normalizeH="0" baseline="0" noProof="0" dirty="0">
              <a:ln>
                <a:noFill/>
              </a:ln>
              <a:solidFill>
                <a:srgbClr val="41719C"/>
              </a:solidFill>
              <a:effectLst/>
              <a:uLnTx/>
              <a:uFillTx/>
              <a:latin typeface="Helvetica Light" charset="0"/>
              <a:ea typeface="MS PGothic" panose="020B0600070205080204" pitchFamily="34" charset="-128"/>
              <a:cs typeface="+mn-cs"/>
            </a:endParaRPr>
          </a:p>
        </p:txBody>
      </p:sp>
      <p:sp>
        <p:nvSpPr>
          <p:cNvPr id="20" name="TextBox 19"/>
          <p:cNvSpPr txBox="1"/>
          <p:nvPr/>
        </p:nvSpPr>
        <p:spPr>
          <a:xfrm>
            <a:off x="3678951" y="4860435"/>
            <a:ext cx="284548" cy="222566"/>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err="1">
                <a:ln>
                  <a:noFill/>
                </a:ln>
                <a:solidFill>
                  <a:srgbClr val="41719C"/>
                </a:solidFill>
                <a:effectLst/>
                <a:uLnTx/>
                <a:uFillTx/>
                <a:latin typeface="Helvetica Light" charset="0"/>
                <a:ea typeface="MS PGothic" panose="020B0600070205080204" pitchFamily="34" charset="-128"/>
                <a:cs typeface="+mn-cs"/>
              </a:rPr>
              <a:t>Q</a:t>
            </a:r>
            <a:r>
              <a:rPr kumimoji="0" lang="en-US" sz="1400" b="1" i="0" u="none" strike="noStrike" kern="1200" cap="none" spc="0" normalizeH="0" baseline="-25000" noProof="0" dirty="0" err="1">
                <a:ln>
                  <a:noFill/>
                </a:ln>
                <a:solidFill>
                  <a:srgbClr val="41719C"/>
                </a:solidFill>
                <a:effectLst/>
                <a:uLnTx/>
                <a:uFillTx/>
                <a:latin typeface="Helvetica Light" charset="0"/>
                <a:ea typeface="MS PGothic" panose="020B0600070205080204" pitchFamily="34" charset="-128"/>
                <a:cs typeface="+mn-cs"/>
              </a:rPr>
              <a:t>e</a:t>
            </a:r>
            <a:endParaRPr kumimoji="0" lang="en-US" sz="1400" b="1" i="0" u="none" strike="noStrike" kern="1200" cap="none" spc="0" normalizeH="0" baseline="0" noProof="0" dirty="0">
              <a:ln>
                <a:noFill/>
              </a:ln>
              <a:solidFill>
                <a:srgbClr val="41719C"/>
              </a:solidFill>
              <a:effectLst/>
              <a:uLnTx/>
              <a:uFillTx/>
              <a:latin typeface="Helvetica Light" charset="0"/>
              <a:ea typeface="MS PGothic" panose="020B0600070205080204" pitchFamily="34" charset="-128"/>
              <a:cs typeface="+mn-cs"/>
            </a:endParaRPr>
          </a:p>
        </p:txBody>
      </p:sp>
      <p:sp>
        <p:nvSpPr>
          <p:cNvPr id="3" name="TextBox 2"/>
          <p:cNvSpPr txBox="1"/>
          <p:nvPr/>
        </p:nvSpPr>
        <p:spPr>
          <a:xfrm>
            <a:off x="341523" y="2551924"/>
            <a:ext cx="1938351" cy="584775"/>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Helvetica Light" charset="0"/>
                <a:ea typeface="MS PGothic" panose="020B0600070205080204" pitchFamily="34" charset="-128"/>
                <a:cs typeface="+mn-cs"/>
              </a:rPr>
              <a:t>D = </a:t>
            </a:r>
            <a:r>
              <a:rPr kumimoji="0" lang="en-US" sz="1600" b="1" i="1" u="none" strike="noStrike" kern="1200" cap="none" spc="0" normalizeH="0" baseline="0" noProof="0" dirty="0" err="1">
                <a:ln>
                  <a:noFill/>
                </a:ln>
                <a:solidFill>
                  <a:prstClr val="black"/>
                </a:solidFill>
                <a:effectLst/>
                <a:uLnTx/>
                <a:uFillTx/>
                <a:latin typeface="Helvetica Light" charset="0"/>
                <a:ea typeface="MS PGothic" panose="020B0600070205080204" pitchFamily="34" charset="-128"/>
                <a:cs typeface="+mn-cs"/>
              </a:rPr>
              <a:t>c</a:t>
            </a:r>
            <a:r>
              <a:rPr kumimoji="0" lang="en-US" sz="1600" b="1" i="1" u="none" strike="noStrike" kern="1200" cap="none" spc="0" normalizeH="0" baseline="-25000" noProof="0" dirty="0" err="1">
                <a:ln>
                  <a:noFill/>
                </a:ln>
                <a:solidFill>
                  <a:prstClr val="black"/>
                </a:solidFill>
                <a:effectLst/>
                <a:uLnTx/>
                <a:uFillTx/>
                <a:latin typeface="Helvetica Light" charset="0"/>
                <a:ea typeface="MS PGothic" panose="020B0600070205080204" pitchFamily="34" charset="-128"/>
                <a:cs typeface="+mn-cs"/>
              </a:rPr>
              <a:t>p</a:t>
            </a:r>
            <a:r>
              <a:rPr kumimoji="0" lang="en-US" sz="1600" b="1" i="1" u="none" strike="noStrike" kern="1200" cap="none" spc="0" normalizeH="0" baseline="0" noProof="0" dirty="0" err="1">
                <a:ln>
                  <a:noFill/>
                </a:ln>
                <a:solidFill>
                  <a:prstClr val="black"/>
                </a:solidFill>
                <a:effectLst/>
                <a:uLnTx/>
                <a:uFillTx/>
                <a:latin typeface="Helvetica Light" charset="0"/>
                <a:ea typeface="MS PGothic" panose="020B0600070205080204" pitchFamily="34" charset="-128"/>
                <a:cs typeface="+mn-cs"/>
              </a:rPr>
              <a:t>T</a:t>
            </a:r>
            <a:r>
              <a:rPr kumimoji="0" lang="en-US" sz="1600" b="1" i="1" u="none" strike="noStrike" kern="1200" cap="none" spc="0" normalizeH="0" baseline="0" noProof="0" dirty="0">
                <a:ln>
                  <a:noFill/>
                </a:ln>
                <a:solidFill>
                  <a:prstClr val="black"/>
                </a:solidFill>
                <a:effectLst/>
                <a:uLnTx/>
                <a:uFillTx/>
                <a:latin typeface="Helvetica Light" charset="0"/>
                <a:ea typeface="MS PGothic" panose="020B0600070205080204" pitchFamily="34" charset="-128"/>
                <a:cs typeface="+mn-cs"/>
              </a:rPr>
              <a:t> + </a:t>
            </a:r>
            <a:r>
              <a:rPr kumimoji="0" lang="en-US" sz="1600" b="1" i="1" u="none" strike="noStrike" kern="1200" cap="none" spc="0" normalizeH="0" baseline="0" noProof="0" dirty="0" err="1">
                <a:ln>
                  <a:noFill/>
                </a:ln>
                <a:solidFill>
                  <a:prstClr val="black"/>
                </a:solidFill>
                <a:effectLst/>
                <a:uLnTx/>
                <a:uFillTx/>
                <a:latin typeface="Helvetica Light" charset="0"/>
                <a:ea typeface="MS PGothic" panose="020B0600070205080204" pitchFamily="34" charset="-128"/>
                <a:cs typeface="+mn-cs"/>
              </a:rPr>
              <a:t>gz</a:t>
            </a:r>
            <a:endParaRPr kumimoji="0" lang="en-US" sz="1600" b="1" i="1" u="none" strike="noStrike" kern="1200" cap="none" spc="0" normalizeH="0" baseline="0" noProof="0" dirty="0">
              <a:ln>
                <a:noFill/>
              </a:ln>
              <a:solidFill>
                <a:prstClr val="black"/>
              </a:solidFill>
              <a:effectLst/>
              <a:uLnTx/>
              <a:uFillTx/>
              <a:latin typeface="Helvetica Light" charset="0"/>
              <a:ea typeface="MS PGothic" panose="020B0600070205080204"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Helvetica Light" charset="0"/>
                <a:ea typeface="MS PGothic" panose="020B0600070205080204" pitchFamily="34" charset="-128"/>
                <a:cs typeface="+mn-cs"/>
              </a:rPr>
              <a:t>M = </a:t>
            </a:r>
            <a:r>
              <a:rPr kumimoji="0" lang="en-US" sz="1600" b="1" i="1" u="none" strike="noStrike" kern="1200" cap="none" spc="0" normalizeH="0" baseline="0" noProof="0" dirty="0" err="1">
                <a:ln>
                  <a:noFill/>
                </a:ln>
                <a:solidFill>
                  <a:prstClr val="black"/>
                </a:solidFill>
                <a:effectLst/>
                <a:uLnTx/>
                <a:uFillTx/>
                <a:latin typeface="Helvetica Light" charset="0"/>
                <a:ea typeface="MS PGothic" panose="020B0600070205080204" pitchFamily="34" charset="-128"/>
                <a:cs typeface="+mn-cs"/>
              </a:rPr>
              <a:t>c</a:t>
            </a:r>
            <a:r>
              <a:rPr kumimoji="0" lang="en-US" sz="1600" b="1" i="1" u="none" strike="noStrike" kern="1200" cap="none" spc="0" normalizeH="0" baseline="-25000" noProof="0" dirty="0" err="1">
                <a:ln>
                  <a:noFill/>
                </a:ln>
                <a:solidFill>
                  <a:prstClr val="black"/>
                </a:solidFill>
                <a:effectLst/>
                <a:uLnTx/>
                <a:uFillTx/>
                <a:latin typeface="Helvetica Light" charset="0"/>
                <a:ea typeface="MS PGothic" panose="020B0600070205080204" pitchFamily="34" charset="-128"/>
                <a:cs typeface="+mn-cs"/>
              </a:rPr>
              <a:t>p</a:t>
            </a:r>
            <a:r>
              <a:rPr kumimoji="0" lang="en-US" sz="1600" b="1" i="1" u="none" strike="noStrike" kern="1200" cap="none" spc="0" normalizeH="0" baseline="0" noProof="0" dirty="0" err="1">
                <a:ln>
                  <a:noFill/>
                </a:ln>
                <a:solidFill>
                  <a:prstClr val="black"/>
                </a:solidFill>
                <a:effectLst/>
                <a:uLnTx/>
                <a:uFillTx/>
                <a:latin typeface="Helvetica Light" charset="0"/>
                <a:ea typeface="MS PGothic" panose="020B0600070205080204" pitchFamily="34" charset="-128"/>
                <a:cs typeface="+mn-cs"/>
              </a:rPr>
              <a:t>T</a:t>
            </a:r>
            <a:r>
              <a:rPr kumimoji="0" lang="en-US" sz="1600" b="1" i="1" u="none" strike="noStrike" kern="1200" cap="none" spc="0" normalizeH="0" baseline="0" noProof="0" dirty="0">
                <a:ln>
                  <a:noFill/>
                </a:ln>
                <a:solidFill>
                  <a:prstClr val="black"/>
                </a:solidFill>
                <a:effectLst/>
                <a:uLnTx/>
                <a:uFillTx/>
                <a:latin typeface="Helvetica Light" charset="0"/>
                <a:ea typeface="MS PGothic" panose="020B0600070205080204" pitchFamily="34" charset="-128"/>
                <a:cs typeface="+mn-cs"/>
              </a:rPr>
              <a:t> + </a:t>
            </a:r>
            <a:r>
              <a:rPr kumimoji="0" lang="en-US" sz="1600" b="1" i="1" u="none" strike="noStrike" kern="1200" cap="none" spc="0" normalizeH="0" baseline="0" noProof="0" dirty="0" err="1">
                <a:ln>
                  <a:noFill/>
                </a:ln>
                <a:solidFill>
                  <a:prstClr val="black"/>
                </a:solidFill>
                <a:effectLst/>
                <a:uLnTx/>
                <a:uFillTx/>
                <a:latin typeface="Helvetica Light" charset="0"/>
                <a:ea typeface="MS PGothic" panose="020B0600070205080204" pitchFamily="34" charset="-128"/>
                <a:cs typeface="+mn-cs"/>
              </a:rPr>
              <a:t>L</a:t>
            </a:r>
            <a:r>
              <a:rPr kumimoji="0" lang="en-US" sz="1600" b="1" i="1" u="none" strike="noStrike" kern="1200" cap="none" spc="0" normalizeH="0" baseline="-25000" noProof="0" dirty="0" err="1">
                <a:ln>
                  <a:noFill/>
                </a:ln>
                <a:solidFill>
                  <a:prstClr val="black"/>
                </a:solidFill>
                <a:effectLst/>
                <a:uLnTx/>
                <a:uFillTx/>
                <a:latin typeface="Helvetica Light" charset="0"/>
                <a:ea typeface="MS PGothic" panose="020B0600070205080204" pitchFamily="34" charset="-128"/>
                <a:cs typeface="+mn-cs"/>
              </a:rPr>
              <a:t>v</a:t>
            </a:r>
            <a:r>
              <a:rPr kumimoji="0" lang="en-US" sz="1600" b="1" i="1" u="none" strike="noStrike" kern="1200" cap="none" spc="0" normalizeH="0" baseline="0" noProof="0" dirty="0" err="1">
                <a:ln>
                  <a:noFill/>
                </a:ln>
                <a:solidFill>
                  <a:prstClr val="black"/>
                </a:solidFill>
                <a:effectLst/>
                <a:uLnTx/>
                <a:uFillTx/>
                <a:latin typeface="Helvetica Light" charset="0"/>
                <a:ea typeface="MS PGothic" panose="020B0600070205080204" pitchFamily="34" charset="-128"/>
                <a:cs typeface="+mn-cs"/>
              </a:rPr>
              <a:t>q</a:t>
            </a:r>
            <a:r>
              <a:rPr kumimoji="0" lang="en-US" sz="1600" b="1" i="1" u="none" strike="noStrike" kern="1200" cap="none" spc="0" normalizeH="0" baseline="0" noProof="0" dirty="0">
                <a:ln>
                  <a:noFill/>
                </a:ln>
                <a:solidFill>
                  <a:prstClr val="black"/>
                </a:solidFill>
                <a:effectLst/>
                <a:uLnTx/>
                <a:uFillTx/>
                <a:latin typeface="Helvetica Light" charset="0"/>
                <a:ea typeface="MS PGothic" panose="020B0600070205080204" pitchFamily="34" charset="-128"/>
                <a:cs typeface="+mn-cs"/>
              </a:rPr>
              <a:t> + </a:t>
            </a:r>
            <a:r>
              <a:rPr kumimoji="0" lang="en-US" sz="1600" b="1" i="1" u="none" strike="noStrike" kern="1200" cap="none" spc="0" normalizeH="0" baseline="0" noProof="0" dirty="0" err="1">
                <a:ln>
                  <a:noFill/>
                </a:ln>
                <a:solidFill>
                  <a:prstClr val="black"/>
                </a:solidFill>
                <a:effectLst/>
                <a:uLnTx/>
                <a:uFillTx/>
                <a:latin typeface="Helvetica Light" charset="0"/>
                <a:ea typeface="MS PGothic" panose="020B0600070205080204" pitchFamily="34" charset="-128"/>
                <a:cs typeface="+mn-cs"/>
              </a:rPr>
              <a:t>gz</a:t>
            </a:r>
            <a:endParaRPr kumimoji="0" lang="en-US" sz="1600" b="1" i="1" u="none" strike="noStrike" kern="1200" cap="none" spc="0" normalizeH="0" baseline="0" noProof="0" dirty="0">
              <a:ln>
                <a:noFill/>
              </a:ln>
              <a:solidFill>
                <a:prstClr val="black"/>
              </a:solidFill>
              <a:effectLst/>
              <a:uLnTx/>
              <a:uFillTx/>
              <a:latin typeface="Helvetica Light" charset="0"/>
              <a:ea typeface="MS PGothic" panose="020B0600070205080204" pitchFamily="34" charset="-128"/>
              <a:cs typeface="+mn-cs"/>
            </a:endParaRPr>
          </a:p>
        </p:txBody>
      </p:sp>
      <p:sp>
        <p:nvSpPr>
          <p:cNvPr id="21" name="TextBox 20"/>
          <p:cNvSpPr txBox="1"/>
          <p:nvPr/>
        </p:nvSpPr>
        <p:spPr>
          <a:xfrm>
            <a:off x="7012690" y="5465605"/>
            <a:ext cx="654346"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Helvetica Light" charset="0"/>
                <a:ea typeface="MS PGothic" panose="020B0600070205080204" pitchFamily="34" charset="-128"/>
                <a:cs typeface="+mn-cs"/>
              </a:rPr>
              <a:t>T=T</a:t>
            </a:r>
            <a:r>
              <a:rPr kumimoji="0" lang="en-US" sz="1400" b="0" i="0" u="none" strike="noStrike" kern="1200" cap="none" spc="0" normalizeH="0" baseline="-25000" noProof="0" dirty="0">
                <a:ln>
                  <a:noFill/>
                </a:ln>
                <a:solidFill>
                  <a:prstClr val="black"/>
                </a:solidFill>
                <a:effectLst/>
                <a:uLnTx/>
                <a:uFillTx/>
                <a:latin typeface="Helvetica Light" charset="0"/>
                <a:ea typeface="MS PGothic" panose="020B0600070205080204" pitchFamily="34" charset="-128"/>
                <a:cs typeface="+mn-cs"/>
              </a:rPr>
              <a:t>BL</a:t>
            </a:r>
          </a:p>
        </p:txBody>
      </p:sp>
      <p:sp>
        <p:nvSpPr>
          <p:cNvPr id="22" name="TextBox 21"/>
          <p:cNvSpPr txBox="1"/>
          <p:nvPr/>
        </p:nvSpPr>
        <p:spPr>
          <a:xfrm>
            <a:off x="7012690" y="5776764"/>
            <a:ext cx="1664430"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Helvetica Light" charset="0"/>
                <a:ea typeface="MS PGothic" panose="020B0600070205080204" pitchFamily="34" charset="-128"/>
                <a:cs typeface="+mn-cs"/>
              </a:rPr>
              <a:t>T = </a:t>
            </a:r>
            <a:r>
              <a:rPr kumimoji="0" lang="en-US" sz="1400" b="0" i="0" u="none" strike="noStrike" kern="1200" cap="none" spc="0" normalizeH="0" baseline="0" noProof="0" dirty="0" err="1">
                <a:ln>
                  <a:noFill/>
                </a:ln>
                <a:solidFill>
                  <a:prstClr val="black"/>
                </a:solidFill>
                <a:effectLst/>
                <a:uLnTx/>
                <a:uFillTx/>
                <a:latin typeface="Helvetica Light" charset="0"/>
                <a:ea typeface="MS PGothic" panose="020B0600070205080204" pitchFamily="34" charset="-128"/>
                <a:cs typeface="+mn-cs"/>
              </a:rPr>
              <a:t>T</a:t>
            </a:r>
            <a:r>
              <a:rPr kumimoji="0" lang="en-US" sz="1400" b="0" i="0" u="none" strike="noStrike" kern="1200" cap="none" spc="0" normalizeH="0" baseline="-25000" noProof="0" dirty="0" err="1">
                <a:ln>
                  <a:noFill/>
                </a:ln>
                <a:solidFill>
                  <a:prstClr val="black"/>
                </a:solidFill>
                <a:effectLst/>
                <a:uLnTx/>
                <a:uFillTx/>
                <a:latin typeface="Helvetica Light" charset="0"/>
                <a:ea typeface="MS PGothic" panose="020B0600070205080204" pitchFamily="34" charset="-128"/>
                <a:cs typeface="+mn-cs"/>
              </a:rPr>
              <a:t>sfc</a:t>
            </a:r>
            <a:r>
              <a:rPr kumimoji="0" lang="en-US" sz="1400" b="0" i="0" u="none" strike="noStrike" kern="1200" cap="none" spc="0" normalizeH="0" baseline="0" noProof="0" dirty="0">
                <a:ln>
                  <a:noFill/>
                </a:ln>
                <a:solidFill>
                  <a:prstClr val="black"/>
                </a:solidFill>
                <a:effectLst/>
                <a:uLnTx/>
                <a:uFillTx/>
                <a:latin typeface="Helvetica Light" charset="0"/>
                <a:ea typeface="MS PGothic" panose="020B0600070205080204" pitchFamily="34" charset="-128"/>
                <a:cs typeface="+mn-cs"/>
              </a:rPr>
              <a:t>; q = q*(</a:t>
            </a:r>
            <a:r>
              <a:rPr kumimoji="0" lang="en-US" sz="1400" b="0" i="0" u="none" strike="noStrike" kern="1200" cap="none" spc="0" normalizeH="0" baseline="0" noProof="0" dirty="0" err="1">
                <a:ln>
                  <a:noFill/>
                </a:ln>
                <a:solidFill>
                  <a:prstClr val="black"/>
                </a:solidFill>
                <a:effectLst/>
                <a:uLnTx/>
                <a:uFillTx/>
                <a:latin typeface="Helvetica Light" charset="0"/>
                <a:ea typeface="MS PGothic" panose="020B0600070205080204" pitchFamily="34" charset="-128"/>
                <a:cs typeface="+mn-cs"/>
              </a:rPr>
              <a:t>T</a:t>
            </a:r>
            <a:r>
              <a:rPr kumimoji="0" lang="en-US" sz="1400" b="0" i="0" u="none" strike="noStrike" kern="1200" cap="none" spc="0" normalizeH="0" baseline="-25000" noProof="0" dirty="0" err="1">
                <a:ln>
                  <a:noFill/>
                </a:ln>
                <a:solidFill>
                  <a:prstClr val="black"/>
                </a:solidFill>
                <a:effectLst/>
                <a:uLnTx/>
                <a:uFillTx/>
                <a:latin typeface="Helvetica Light" charset="0"/>
                <a:ea typeface="MS PGothic" panose="020B0600070205080204" pitchFamily="34" charset="-128"/>
                <a:cs typeface="+mn-cs"/>
              </a:rPr>
              <a:t>sfc</a:t>
            </a:r>
            <a:r>
              <a:rPr kumimoji="0" lang="en-US" sz="1400" b="0" i="0" u="none" strike="noStrike" kern="1200" cap="none" spc="0" normalizeH="0" baseline="0" noProof="0" dirty="0">
                <a:ln>
                  <a:noFill/>
                </a:ln>
                <a:solidFill>
                  <a:prstClr val="black"/>
                </a:solidFill>
                <a:effectLst/>
                <a:uLnTx/>
                <a:uFillTx/>
                <a:latin typeface="Helvetica Light" charset="0"/>
                <a:ea typeface="MS PGothic" panose="020B0600070205080204" pitchFamily="34" charset="-128"/>
                <a:cs typeface="+mn-cs"/>
              </a:rPr>
              <a:t>)</a:t>
            </a:r>
            <a:endParaRPr kumimoji="0" lang="en-US" sz="1400" b="0" i="0" u="none" strike="noStrike" kern="1200" cap="none" spc="0" normalizeH="0" baseline="-25000" noProof="0" dirty="0">
              <a:ln>
                <a:noFill/>
              </a:ln>
              <a:solidFill>
                <a:prstClr val="black"/>
              </a:solidFill>
              <a:effectLst/>
              <a:uLnTx/>
              <a:uFillTx/>
              <a:latin typeface="Helvetica Light" charset="0"/>
              <a:ea typeface="MS PGothic" panose="020B0600070205080204" pitchFamily="34" charset="-128"/>
              <a:cs typeface="+mn-cs"/>
            </a:endParaRPr>
          </a:p>
        </p:txBody>
      </p:sp>
      <p:cxnSp>
        <p:nvCxnSpPr>
          <p:cNvPr id="23" name="Elbow Connector 22"/>
          <p:cNvCxnSpPr/>
          <p:nvPr/>
        </p:nvCxnSpPr>
        <p:spPr>
          <a:xfrm rot="9000000">
            <a:off x="6307892" y="5764793"/>
            <a:ext cx="788358" cy="95856"/>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rot="9000000">
            <a:off x="6316381" y="6065378"/>
            <a:ext cx="788358" cy="95856"/>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413164" y="372624"/>
            <a:ext cx="683167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FF"/>
                </a:solidFill>
                <a:effectLst/>
                <a:uLnTx/>
                <a:uFillTx/>
                <a:latin typeface="Calibri" panose="020F0502020204030204"/>
                <a:ea typeface="+mn-ea"/>
                <a:cs typeface="+mn-cs"/>
              </a:rPr>
              <a:t>Replace lower boundary by a moist soil surface and create an initially thin, moist boundary layer. Then heat surface with solar radiation and allow new boundary layer to develop. </a:t>
            </a:r>
          </a:p>
        </p:txBody>
      </p:sp>
      <p:sp>
        <p:nvSpPr>
          <p:cNvPr id="25" name="TextBox 24"/>
          <p:cNvSpPr txBox="1"/>
          <p:nvPr/>
        </p:nvSpPr>
        <p:spPr>
          <a:xfrm>
            <a:off x="4907240" y="6483211"/>
            <a:ext cx="432033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Agard</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Emanuel, </a:t>
            </a:r>
            <a:r>
              <a:rPr kumimoji="0" lang="en-US"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 Atmos. Sci</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2017</a:t>
            </a:r>
          </a:p>
        </p:txBody>
      </p:sp>
    </p:spTree>
    <p:extLst>
      <p:ext uri="{BB962C8B-B14F-4D97-AF65-F5344CB8AC3E}">
        <p14:creationId xmlns:p14="http://schemas.microsoft.com/office/powerpoint/2010/main" val="638344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917" y="1085860"/>
            <a:ext cx="7233357" cy="5427084"/>
          </a:xfrm>
          <a:prstGeom prst="rect">
            <a:avLst/>
          </a:prstGeom>
        </p:spPr>
      </p:pic>
      <p:sp>
        <p:nvSpPr>
          <p:cNvPr id="3" name="TextBox 2"/>
          <p:cNvSpPr txBox="1"/>
          <p:nvPr/>
        </p:nvSpPr>
        <p:spPr>
          <a:xfrm>
            <a:off x="1785668" y="207034"/>
            <a:ext cx="5926347" cy="400110"/>
          </a:xfrm>
          <a:prstGeom prst="rect">
            <a:avLst/>
          </a:prstGeom>
          <a:noFill/>
        </p:spPr>
        <p:txBody>
          <a:bodyPr wrap="square" rtlCol="0">
            <a:spAutoFit/>
          </a:bodyPr>
          <a:lstStyle/>
          <a:p>
            <a:pPr algn="ctr"/>
            <a:r>
              <a:rPr lang="en-US" sz="2000" dirty="0">
                <a:solidFill>
                  <a:srgbClr val="0000FF"/>
                </a:solidFill>
                <a:latin typeface="Arial" panose="020B0604020202020204" pitchFamily="34" charset="0"/>
                <a:cs typeface="Arial" panose="020B0604020202020204" pitchFamily="34" charset="0"/>
              </a:rPr>
              <a:t>Sounding at Majuro, August 1 2016 0 GMT</a:t>
            </a:r>
          </a:p>
        </p:txBody>
      </p:sp>
    </p:spTree>
    <p:extLst>
      <p:ext uri="{BB962C8B-B14F-4D97-AF65-F5344CB8AC3E}">
        <p14:creationId xmlns:p14="http://schemas.microsoft.com/office/powerpoint/2010/main" val="1095720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917" y="1085860"/>
            <a:ext cx="7233357" cy="5427084"/>
          </a:xfrm>
          <a:prstGeom prst="rect">
            <a:avLst/>
          </a:prstGeom>
        </p:spPr>
      </p:pic>
      <p:sp>
        <p:nvSpPr>
          <p:cNvPr id="3" name="TextBox 2"/>
          <p:cNvSpPr txBox="1"/>
          <p:nvPr/>
        </p:nvSpPr>
        <p:spPr>
          <a:xfrm>
            <a:off x="1785668" y="207034"/>
            <a:ext cx="5926347" cy="400110"/>
          </a:xfrm>
          <a:prstGeom prst="rect">
            <a:avLst/>
          </a:prstGeom>
          <a:noFill/>
        </p:spPr>
        <p:txBody>
          <a:bodyPr wrap="square" rtlCol="0">
            <a:spAutoFit/>
          </a:bodyPr>
          <a:lstStyle/>
          <a:p>
            <a:pPr algn="ctr"/>
            <a:r>
              <a:rPr lang="en-US" sz="2000" dirty="0">
                <a:solidFill>
                  <a:srgbClr val="0000FF"/>
                </a:solidFill>
                <a:latin typeface="Arial" panose="020B0604020202020204" pitchFamily="34" charset="0"/>
                <a:cs typeface="Arial" panose="020B0604020202020204" pitchFamily="34" charset="0"/>
              </a:rPr>
              <a:t>Sounding at Majuro, August 1 2016 0 GMT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916" y="1085860"/>
            <a:ext cx="7233357" cy="5427084"/>
          </a:xfrm>
          <a:prstGeom prst="rect">
            <a:avLst/>
          </a:prstGeom>
        </p:spPr>
      </p:pic>
    </p:spTree>
    <p:extLst>
      <p:ext uri="{BB962C8B-B14F-4D97-AF65-F5344CB8AC3E}">
        <p14:creationId xmlns:p14="http://schemas.microsoft.com/office/powerpoint/2010/main" val="2188217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74453" y="431321"/>
            <a:ext cx="7919049" cy="584775"/>
          </a:xfrm>
          <a:prstGeom prst="rect">
            <a:avLst/>
          </a:prstGeom>
          <a:noFill/>
        </p:spPr>
        <p:txBody>
          <a:bodyPr wrap="square" rtlCol="0">
            <a:spAutoFit/>
          </a:bodyPr>
          <a:lstStyle/>
          <a:p>
            <a:pPr algn="ctr"/>
            <a:r>
              <a:rPr lang="en-US" sz="3200" dirty="0">
                <a:solidFill>
                  <a:srgbClr val="92D050"/>
                </a:solidFill>
                <a:latin typeface="Arial" panose="020B0604020202020204" pitchFamily="34" charset="0"/>
                <a:cs typeface="Arial" panose="020B0604020202020204" pitchFamily="34" charset="0"/>
              </a:rPr>
              <a:t>Stored-Energy Convection</a:t>
            </a:r>
          </a:p>
        </p:txBody>
      </p:sp>
    </p:spTree>
    <p:extLst>
      <p:ext uri="{BB962C8B-B14F-4D97-AF65-F5344CB8AC3E}">
        <p14:creationId xmlns:p14="http://schemas.microsoft.com/office/powerpoint/2010/main" val="2510727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886" y="633740"/>
            <a:ext cx="8726897" cy="5775685"/>
          </a:xfrm>
          <a:prstGeom prst="rect">
            <a:avLst/>
          </a:prstGeom>
        </p:spPr>
      </p:pic>
    </p:spTree>
    <p:extLst>
      <p:ext uri="{BB962C8B-B14F-4D97-AF65-F5344CB8AC3E}">
        <p14:creationId xmlns:p14="http://schemas.microsoft.com/office/powerpoint/2010/main" val="2850763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rgbClr val="0000FF"/>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Ariel2.potx" id="{8D7F14D1-26D0-4A26-ABBD-DD2D7DC99EAF}" vid="{DA866886-4644-4880-8314-28E7856239F6}"/>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rgbClr val="0000FF"/>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2A6F739F-3A09-4ADA-8776-2093663EFD9D}" vid="{40672A34-E831-4C6B-9417-51759A73FF00}"/>
    </a:ext>
  </a:ext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Ariel2</Template>
  <TotalTime>1721</TotalTime>
  <Words>1691</Words>
  <Application>Microsoft Office PowerPoint</Application>
  <PresentationFormat>On-screen Show (4:3)</PresentationFormat>
  <Paragraphs>164</Paragraphs>
  <Slides>58</Slides>
  <Notes>9</Notes>
  <HiddenSlides>0</HiddenSlides>
  <MMClips>0</MMClips>
  <ScaleCrop>false</ScaleCrop>
  <HeadingPairs>
    <vt:vector size="8" baseType="variant">
      <vt:variant>
        <vt:lpstr>Fonts Used</vt:lpstr>
      </vt:variant>
      <vt:variant>
        <vt:i4>6</vt:i4>
      </vt:variant>
      <vt:variant>
        <vt:lpstr>Theme</vt:lpstr>
      </vt:variant>
      <vt:variant>
        <vt:i4>8</vt:i4>
      </vt:variant>
      <vt:variant>
        <vt:lpstr>Embedded OLE Servers</vt:lpstr>
      </vt:variant>
      <vt:variant>
        <vt:i4>2</vt:i4>
      </vt:variant>
      <vt:variant>
        <vt:lpstr>Slide Titles</vt:lpstr>
      </vt:variant>
      <vt:variant>
        <vt:i4>58</vt:i4>
      </vt:variant>
    </vt:vector>
  </HeadingPairs>
  <TitlesOfParts>
    <vt:vector size="74" baseType="lpstr">
      <vt:lpstr>-apple-system</vt:lpstr>
      <vt:lpstr>Arial</vt:lpstr>
      <vt:lpstr>Calibri</vt:lpstr>
      <vt:lpstr>Calibri Light</vt:lpstr>
      <vt:lpstr>Helvetica</vt:lpstr>
      <vt:lpstr>Helvetica Light</vt:lpstr>
      <vt:lpstr>Office Theme</vt:lpstr>
      <vt:lpstr>Default Design</vt:lpstr>
      <vt:lpstr>1_Default Design</vt:lpstr>
      <vt:lpstr>2_Default Design</vt:lpstr>
      <vt:lpstr>3_Default Design</vt:lpstr>
      <vt:lpstr>4_Default Design</vt:lpstr>
      <vt:lpstr>2_Office Theme</vt:lpstr>
      <vt:lpstr>1_Office Theme</vt:lpstr>
      <vt:lpstr>Equation</vt:lpstr>
      <vt:lpstr>MathType 6.0 Equation</vt:lpstr>
      <vt:lpstr>Severe Thunderstorms and Climate </vt:lpstr>
      <vt:lpstr>PowerPoint Presentation</vt:lpstr>
      <vt:lpstr>PowerPoint Presentation</vt:lpstr>
      <vt:lpstr>Some Preliminaries: Two Broad Categories of Convection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Stability Assessment using Tephigrams:</vt:lpstr>
      <vt:lpstr>PowerPoint Presentation</vt:lpstr>
      <vt:lpstr>PowerPoint Presentation</vt:lpstr>
      <vt:lpstr>PowerPoint Presentation</vt:lpstr>
      <vt:lpstr>PowerPoint Presentation</vt:lpstr>
      <vt:lpstr>PowerPoint Presentation</vt:lpstr>
      <vt:lpstr>Number of Significant (&gt;= F2) Tornadoes per Century</vt:lpstr>
      <vt:lpstr>Necessary Conditions for Severe Thunderstorms:</vt:lpstr>
      <vt:lpstr>Conventional View: Differential Advection</vt:lpstr>
      <vt:lpstr>Global Distribution of Tornadoes</vt:lpstr>
      <vt:lpstr>Diurnal Variation of Tornadoes</vt:lpstr>
      <vt:lpstr>PowerPoint Presentation</vt:lpstr>
      <vt:lpstr>Key Questions:</vt:lpstr>
      <vt:lpstr>Hypothesis: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Boundary Layer Equations</vt:lpstr>
      <vt:lpstr>Note: Ms is related to Ds by Clausius-Clapeyron Equation</vt:lpstr>
      <vt:lpstr>Nondimensionalize:</vt:lpstr>
      <vt:lpstr>Equations are normalized and recombined to arrive at</vt:lpstr>
      <vt:lpstr>Long-time Asymptotic Behavior</vt:lpstr>
      <vt:lpstr>Convective Available Potential Energy (CAPE)</vt:lpstr>
      <vt:lpstr>Asymptotic Cape Scaling in ‘Warm’ Regime, Applicable at Time when PBL Growth Becomes Linear</vt:lpstr>
      <vt:lpstr>Impose a diurnal cycle of forcing</vt:lpstr>
      <vt:lpstr>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Global Distribution of Tornadoes</vt:lpstr>
      <vt:lpstr>Summary</vt:lpstr>
      <vt:lpstr>Spare Slides</vt:lpstr>
      <vt:lpstr>We can model these circumstances with an idealized initial value problem</vt:lpstr>
      <vt:lpstr>PowerPoint Presentation</vt:lpstr>
    </vt:vector>
  </TitlesOfParts>
  <Company>Massachusetts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Theory for Peak Values of Convective Available Potential Energy</dc:title>
  <dc:creator>Kerry Emanuel</dc:creator>
  <cp:lastModifiedBy>Kerry Emanuel</cp:lastModifiedBy>
  <cp:revision>72</cp:revision>
  <dcterms:created xsi:type="dcterms:W3CDTF">2016-10-04T17:48:54Z</dcterms:created>
  <dcterms:modified xsi:type="dcterms:W3CDTF">2022-11-12T21:35:34Z</dcterms:modified>
</cp:coreProperties>
</file>