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48" r:id="rId2"/>
  </p:sldMasterIdLst>
  <p:notesMasterIdLst>
    <p:notesMasterId r:id="rId14"/>
  </p:notesMasterIdLst>
  <p:sldIdLst>
    <p:sldId id="271" r:id="rId3"/>
    <p:sldId id="837" r:id="rId4"/>
    <p:sldId id="306" r:id="rId5"/>
    <p:sldId id="839" r:id="rId6"/>
    <p:sldId id="838" r:id="rId7"/>
    <p:sldId id="830" r:id="rId8"/>
    <p:sldId id="833" r:id="rId9"/>
    <p:sldId id="574" r:id="rId10"/>
    <p:sldId id="309" r:id="rId11"/>
    <p:sldId id="840" r:id="rId12"/>
    <p:sldId id="841"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xi Wu" initials="M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72" autoAdjust="0"/>
    <p:restoredTop sz="82820" autoAdjust="0"/>
  </p:normalViewPr>
  <p:slideViewPr>
    <p:cSldViewPr snapToGrid="0" snapToObjects="1">
      <p:cViewPr varScale="1">
        <p:scale>
          <a:sx n="54" d="100"/>
          <a:sy n="54" d="100"/>
        </p:scale>
        <p:origin x="970" y="4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CB06A-0753-8142-AC4A-D731667376EB}" type="datetimeFigureOut">
              <a:rPr lang="en-US" smtClean="0"/>
              <a:t>11/17/2021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3F6D4-C46E-5B48-9C82-B3110DDD8D25}" type="slidenum">
              <a:rPr lang="en-US" smtClean="0"/>
              <a:t>‹#›</a:t>
            </a:fld>
            <a:endParaRPr lang="en-US"/>
          </a:p>
        </p:txBody>
      </p:sp>
    </p:spTree>
    <p:extLst>
      <p:ext uri="{BB962C8B-B14F-4D97-AF65-F5344CB8AC3E}">
        <p14:creationId xmlns:p14="http://schemas.microsoft.com/office/powerpoint/2010/main" val="3982751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29953-3497-4F4E-96E1-3D03A504119D}" type="slidenum">
              <a:rPr lang="en-US" smtClean="0"/>
              <a:t>1</a:t>
            </a:fld>
            <a:endParaRPr lang="en-US" dirty="0"/>
          </a:p>
        </p:txBody>
      </p:sp>
    </p:spTree>
    <p:extLst>
      <p:ext uri="{BB962C8B-B14F-4D97-AF65-F5344CB8AC3E}">
        <p14:creationId xmlns:p14="http://schemas.microsoft.com/office/powerpoint/2010/main" val="116654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Haiyan: 7,500 deaths in Philippines</a:t>
            </a:r>
          </a:p>
          <a:p>
            <a:pPr marL="171450" indent="-171450">
              <a:buFontTx/>
              <a:buChar char="-"/>
            </a:pPr>
            <a:r>
              <a:rPr lang="en-US" dirty="0"/>
              <a:t>Maria: full restoration of power took 11 months, delays especially severe for people in more</a:t>
            </a:r>
            <a:r>
              <a:rPr lang="en-US" baseline="0" dirty="0"/>
              <a:t> remote regions</a:t>
            </a:r>
          </a:p>
          <a:p>
            <a:pPr marL="171450" indent="-171450">
              <a:buFontTx/>
              <a:buChar char="-"/>
            </a:pPr>
            <a:r>
              <a:rPr lang="en-US" baseline="0" dirty="0"/>
              <a:t>Texas power crisis: By Feb 17, around the third day of outages, over 2 million Texans were without power. There were also issues with the water infrastructure system</a:t>
            </a:r>
          </a:p>
          <a:p>
            <a:pPr marL="171450" indent="-171450">
              <a:buFontTx/>
              <a:buChar char="-"/>
            </a:pPr>
            <a:r>
              <a:rPr lang="en-US" baseline="0" dirty="0"/>
              <a:t>Power dissipation index: a measure of cumulative hurricane intensity within an annual hurricane season</a:t>
            </a:r>
            <a:endParaRPr lang="en-US" dirty="0"/>
          </a:p>
          <a:p>
            <a:endParaRPr lang="en-US" dirty="0"/>
          </a:p>
        </p:txBody>
      </p:sp>
      <p:sp>
        <p:nvSpPr>
          <p:cNvPr id="4" name="Slide Number Placeholder 3"/>
          <p:cNvSpPr>
            <a:spLocks noGrp="1"/>
          </p:cNvSpPr>
          <p:nvPr>
            <p:ph type="sldNum" sz="quarter" idx="5"/>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79529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power infrastructure plays</a:t>
            </a:r>
            <a:r>
              <a:rPr lang="en-US" baseline="0" dirty="0"/>
              <a:t> a major role in ensuring the functionality of our daily life, and the US power grid is very large. The US power grid supplies over 4 terawatt hours of energy per year. </a:t>
            </a:r>
          </a:p>
          <a:p>
            <a:endParaRPr lang="en-US" baseline="0" dirty="0"/>
          </a:p>
          <a:p>
            <a:r>
              <a:rPr lang="en-US" dirty="0"/>
              <a:t>A power system consists of 5 major subsystems. </a:t>
            </a:r>
          </a:p>
          <a:p>
            <a:endParaRPr lang="en-US" dirty="0"/>
          </a:p>
          <a:p>
            <a:r>
              <a:rPr lang="en-US" dirty="0"/>
              <a:t>Our</a:t>
            </a:r>
            <a:r>
              <a:rPr lang="en-US" baseline="0" dirty="0"/>
              <a:t> focus is on </a:t>
            </a:r>
            <a:r>
              <a:rPr lang="en-US" b="1" baseline="0" dirty="0"/>
              <a:t>distribution systems</a:t>
            </a:r>
            <a:r>
              <a:rPr lang="en-US" b="0" baseline="0" dirty="0"/>
              <a:t>, although we note that resilience of other subsystems is also important.</a:t>
            </a:r>
          </a:p>
          <a:p>
            <a:endParaRPr lang="en-US" b="0" baseline="0" dirty="0"/>
          </a:p>
          <a:p>
            <a:r>
              <a:rPr lang="en-US" b="0" baseline="0" dirty="0"/>
              <a:t>About 90% of outages are due to disruptions to the local distribution systems</a:t>
            </a:r>
            <a:endParaRPr lang="en-US" dirty="0"/>
          </a:p>
          <a:p>
            <a:endParaRPr lang="en-US" dirty="0"/>
          </a:p>
        </p:txBody>
      </p:sp>
      <p:sp>
        <p:nvSpPr>
          <p:cNvPr id="4" name="Slide Number Placeholder 3"/>
          <p:cNvSpPr>
            <a:spLocks noGrp="1"/>
          </p:cNvSpPr>
          <p:nvPr>
            <p:ph type="sldNum" sz="quarter" idx="5"/>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345576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a:p>
            <a:pPr marL="228600" indent="-228600">
              <a:buFontTx/>
              <a:buAutoNum type="arabicPeriod"/>
            </a:pPr>
            <a:r>
              <a:rPr lang="en-US" baseline="0" dirty="0"/>
              <a:t>One potentially impactful solution to distribution system resilience is that we can readily place distributed energy resources or DERs, such as small diesel generators, truck-mounted generators, wind turbines, and solar panels, to produce locally power on a smaller scale.</a:t>
            </a:r>
          </a:p>
          <a:p>
            <a:pPr marL="228600" indent="-228600">
              <a:buFontTx/>
              <a:buAutoNum type="arabicPeriod"/>
            </a:pPr>
            <a:r>
              <a:rPr lang="en-US" baseline="0" dirty="0"/>
              <a:t> These DERs can be integrated in a smart grid with controllers and energy storage devices, to provide alternative energy sources when bulk power supplies are unavailable.</a:t>
            </a:r>
          </a:p>
          <a:p>
            <a:pPr marL="228600" indent="-228600">
              <a:buFontTx/>
              <a:buAutoNum type="arabicPeriod"/>
            </a:pPr>
            <a:endParaRPr lang="en-US"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summary, </a:t>
            </a:r>
            <a:r>
              <a:rPr lang="en-US" sz="1200" b="1" dirty="0">
                <a:solidFill>
                  <a:srgbClr val="C00000"/>
                </a:solidFill>
              </a:rPr>
              <a:t>Distributed energy resources (DERs)</a:t>
            </a:r>
            <a:r>
              <a:rPr lang="en-US" sz="1200" dirty="0"/>
              <a:t> and </a:t>
            </a:r>
            <a:r>
              <a:rPr lang="en-US" sz="1200" b="1" dirty="0">
                <a:solidFill>
                  <a:srgbClr val="C00000"/>
                </a:solidFill>
              </a:rPr>
              <a:t>smart grids </a:t>
            </a:r>
            <a:r>
              <a:rPr lang="en-US" sz="1200" dirty="0"/>
              <a:t>can increase post-disruption network resilience</a:t>
            </a:r>
          </a:p>
          <a:p>
            <a:pPr marL="228600" indent="-228600">
              <a:buFontTx/>
              <a:buAutoNum type="arabicPeriod"/>
            </a:pPr>
            <a:r>
              <a:rPr lang="en-US" baseline="0" dirty="0"/>
              <a:t>Whereas smart grid technologies are being integrated into today’s electric power infrastructure, restoration of service following weather-induced disruptions has still been problematic for a few potential reasons:</a:t>
            </a:r>
          </a:p>
          <a:p>
            <a:pPr marL="228600" indent="-228600">
              <a:buFontTx/>
              <a:buAutoNum type="arabicPeriod"/>
            </a:pPr>
            <a:endParaRPr lang="en-US" baseline="0" dirty="0"/>
          </a:p>
          <a:p>
            <a:pPr marL="228600" indent="-228600">
              <a:buFontTx/>
              <a:buAutoNum type="arabicPeriod"/>
            </a:pPr>
            <a:endParaRPr lang="en-US" baseline="0" dirty="0"/>
          </a:p>
          <a:p>
            <a:pPr marL="228600" indent="-228600">
              <a:buFont typeface="Arial" charset="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358968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3F6D4-C46E-5B48-9C82-B3110DDD8D25}" type="slidenum">
              <a:rPr lang="en-US" smtClean="0"/>
              <a:t>5</a:t>
            </a:fld>
            <a:endParaRPr lang="en-US"/>
          </a:p>
        </p:txBody>
      </p:sp>
    </p:spTree>
    <p:extLst>
      <p:ext uri="{BB962C8B-B14F-4D97-AF65-F5344CB8AC3E}">
        <p14:creationId xmlns:p14="http://schemas.microsoft.com/office/powerpoint/2010/main" val="66737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0. So far, we have formulated a model for estimating failure distributions given wind field inputs. Now, we want to discuss how we obtain such wind field inputs in a way that accounts for uncertainties in hurricane forecasts</a:t>
            </a:r>
          </a:p>
          <a:p>
            <a:pPr marL="228600" lvl="0" indent="-228600">
              <a:buAutoNum type="arabicPeriod"/>
            </a:pPr>
            <a:r>
              <a:rPr lang="en-US" sz="1200" kern="1200" dirty="0">
                <a:solidFill>
                  <a:schemeClr val="tx1"/>
                </a:solidFill>
                <a:effectLst/>
                <a:latin typeface="+mn-lt"/>
                <a:ea typeface="+mn-ea"/>
                <a:cs typeface="+mn-cs"/>
              </a:rPr>
              <a:t>To do so, we use </a:t>
            </a:r>
            <a:r>
              <a:rPr lang="en-US" sz="1200" b="1" kern="1200" dirty="0">
                <a:solidFill>
                  <a:schemeClr val="tx1"/>
                </a:solidFill>
                <a:effectLst/>
                <a:latin typeface="+mn-lt"/>
                <a:ea typeface="+mn-ea"/>
                <a:cs typeface="+mn-cs"/>
              </a:rPr>
              <a:t>Forecasts of Hurricanes using Large-Ensemble Outputs (FHLO)</a:t>
            </a:r>
          </a:p>
          <a:p>
            <a:pPr marL="228600" lvl="0" indent="-228600">
              <a:buAutoNum type="arabicPeriod"/>
            </a:pPr>
            <a:r>
              <a:rPr lang="en-US" sz="1200" kern="1200" dirty="0">
                <a:solidFill>
                  <a:schemeClr val="tx1"/>
                </a:solidFill>
                <a:effectLst/>
                <a:latin typeface="+mn-lt"/>
                <a:ea typeface="+mn-ea"/>
                <a:cs typeface="+mn-cs"/>
              </a:rPr>
              <a:t>Model framework to generate probabilistic forecasts of hurricane wind field that has been developed by Kerry and his student, Jonathan Lin</a:t>
            </a:r>
          </a:p>
          <a:p>
            <a:pPr marL="228600" lvl="0" indent="-228600">
              <a:buAutoNum type="arabicPeriod"/>
            </a:pPr>
            <a:r>
              <a:rPr lang="en-US" sz="1200" kern="1200" dirty="0">
                <a:solidFill>
                  <a:schemeClr val="tx1"/>
                </a:solidFill>
                <a:effectLst/>
                <a:latin typeface="+mn-lt"/>
                <a:ea typeface="+mn-ea"/>
                <a:cs typeface="+mn-cs"/>
              </a:rPr>
              <a:t>The forecast consists of around 1,000 ensemble members or synthetic hurricanes, and accounts for uncertainties in the track, initial conditions, thermodynamic conditions and dynamic conditions</a:t>
            </a:r>
          </a:p>
          <a:p>
            <a:pPr marL="228600" lvl="0" indent="-228600">
              <a:buAutoNum type="arabicPeriod"/>
            </a:pPr>
            <a:r>
              <a:rPr lang="en-US" sz="1200" kern="1200" dirty="0">
                <a:solidFill>
                  <a:schemeClr val="tx1"/>
                </a:solidFill>
                <a:effectLst/>
                <a:latin typeface="+mn-lt"/>
                <a:ea typeface="+mn-ea"/>
                <a:cs typeface="+mn-cs"/>
              </a:rPr>
              <a:t>Here is an example of a track ensemble generated using FHLO, which indicates a set of around 1,000 tracks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 broad question that we wish to answer in this section is, </a:t>
            </a:r>
            <a:r>
              <a:rPr lang="en-US" sz="1200" b="1" dirty="0"/>
              <a:t>How do uncertainties represented by FHLO ensemble members affect:</a:t>
            </a:r>
            <a:endParaRPr lang="en-US" sz="1200" b="1"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Estimates of failure rates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Estimates of probability distributions over number of failures</a:t>
            </a:r>
          </a:p>
          <a:p>
            <a:endParaRPr lang="en-US" dirty="0"/>
          </a:p>
          <a:p>
            <a:r>
              <a:rPr lang="en-US" sz="1200" kern="1200" dirty="0">
                <a:solidFill>
                  <a:schemeClr val="tx1"/>
                </a:solidFill>
                <a:effectLst/>
                <a:latin typeface="+mn-lt"/>
                <a:ea typeface="+mn-ea"/>
                <a:cs typeface="+mn-cs"/>
              </a:rPr>
              <a:t>FR-2, is the ensemble-averaged failure rate, taken by calculating the failure rate under each ensemble member’s wind field and then computing the average of these. This estimate more properly and fully accounts for the uncertainties represented by the ensemble members, </a:t>
            </a:r>
          </a:p>
          <a:p>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Critical zone is about 5x larger under FR-2 than under FR-1 (in considered geographical region plotted here). The discrepancy is largely due to the fact that for Hurricane Hermine, the ensemble-averaged wind field has few exceedances of critical velocity.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 overall takeaway here? If we do not properly account for uncertainties from the ensemble members, as is illustrated in FR-1, we obtain underestimated failure rates.</a:t>
            </a:r>
          </a:p>
          <a:p>
            <a:endParaRPr lang="en-US" dirty="0"/>
          </a:p>
        </p:txBody>
      </p:sp>
      <p:sp>
        <p:nvSpPr>
          <p:cNvPr id="4" name="Slide Number Placeholder 3"/>
          <p:cNvSpPr>
            <a:spLocks noGrp="1"/>
          </p:cNvSpPr>
          <p:nvPr>
            <p:ph type="sldNum" sz="quarter" idx="5"/>
          </p:nvPr>
        </p:nvSpPr>
        <p:spPr/>
        <p:txBody>
          <a:bodyPr/>
          <a:lstStyle/>
          <a:p>
            <a:fld id="{4DC3F6D4-C46E-5B48-9C82-B3110DDD8D25}" type="slidenum">
              <a:rPr lang="en-US" smtClean="0"/>
              <a:t>6</a:t>
            </a:fld>
            <a:endParaRPr lang="en-US"/>
          </a:p>
        </p:txBody>
      </p:sp>
    </p:spTree>
    <p:extLst>
      <p:ext uri="{BB962C8B-B14F-4D97-AF65-F5344CB8AC3E}">
        <p14:creationId xmlns:p14="http://schemas.microsoft.com/office/powerpoint/2010/main" val="2953436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Outage plots:</a:t>
            </a:r>
          </a:p>
          <a:p>
            <a:pPr marL="171450" indent="-171450">
              <a:buFontTx/>
              <a:buChar char="-"/>
            </a:pPr>
            <a:r>
              <a:rPr lang="en-US" dirty="0"/>
              <a:t>Note that counties with high number of outages occur mostly within the critical zone (as demonstrated by the failure rate plots)</a:t>
            </a:r>
          </a:p>
          <a:p>
            <a:pPr marL="171450" indent="-171450">
              <a:buFontTx/>
              <a:buChar char="-"/>
            </a:pPr>
            <a:r>
              <a:rPr lang="en-US" dirty="0"/>
              <a:t>By October 11, 19:40 (Figure c), many counties have ‘saturated’ in terms of number of households w/ outages – denoted by bright yellow</a:t>
            </a:r>
          </a:p>
          <a:p>
            <a:endParaRPr lang="en-US" dirty="0"/>
          </a:p>
          <a:p>
            <a:r>
              <a:rPr lang="en-US" dirty="0"/>
              <a:t>Scatterplot:</a:t>
            </a:r>
          </a:p>
          <a:p>
            <a:pPr marL="171450" indent="-171450">
              <a:buFontTx/>
              <a:buChar char="-"/>
            </a:pPr>
            <a:r>
              <a:rPr lang="en-US" dirty="0"/>
              <a:t>S-shaped curve in outages vs. cumulative velocity</a:t>
            </a:r>
          </a:p>
          <a:p>
            <a:pPr marL="171450" indent="-171450">
              <a:buFontTx/>
              <a:buChar char="-"/>
            </a:pPr>
            <a:r>
              <a:rPr lang="en-US" dirty="0"/>
              <a:t>Below a certain threshold (~200 in cumulative velocity), outages are minimal</a:t>
            </a:r>
          </a:p>
          <a:p>
            <a:pPr marL="171450" indent="-171450">
              <a:buFontTx/>
              <a:buChar char="-"/>
            </a:pPr>
            <a:r>
              <a:rPr lang="en-US" dirty="0"/>
              <a:t>Outages then rise rapidly then peak when approaching 100%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96A8-9908-CE48-96E2-B4BCA3C1F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9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96A8-9908-CE48-96E2-B4BCA3C1F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149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08502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38350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22670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9D9916-AE54-744C-ACA0-77ADF8CC2330}" type="datetime1">
              <a:rPr lang="en-US" smtClean="0"/>
              <a:t>11/17/2021</a:t>
            </a:fld>
            <a:endParaRPr lang="en-US"/>
          </a:p>
        </p:txBody>
      </p:sp>
      <p:sp>
        <p:nvSpPr>
          <p:cNvPr id="5" name="Footer Placeholder 4"/>
          <p:cNvSpPr>
            <a:spLocks noGrp="1"/>
          </p:cNvSpPr>
          <p:nvPr>
            <p:ph type="ftr" sz="quarter" idx="11"/>
          </p:nvPr>
        </p:nvSpPr>
        <p:spPr/>
        <p:txBody>
          <a:bodyPr/>
          <a:lstStyle/>
          <a:p>
            <a:r>
              <a:rPr lang="en-US"/>
              <a:t>Amin</a:t>
            </a:r>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631895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16662-0A4F-3C46-8A49-AE2F9C380F5B}" type="datetime1">
              <a:rPr lang="en-US" smtClean="0"/>
              <a:t>11/17/2021</a:t>
            </a:fld>
            <a:endParaRPr lang="en-US"/>
          </a:p>
        </p:txBody>
      </p:sp>
      <p:sp>
        <p:nvSpPr>
          <p:cNvPr id="5" name="Footer Placeholder 4"/>
          <p:cNvSpPr>
            <a:spLocks noGrp="1"/>
          </p:cNvSpPr>
          <p:nvPr>
            <p:ph type="ftr" sz="quarter" idx="11"/>
          </p:nvPr>
        </p:nvSpPr>
        <p:spPr/>
        <p:txBody>
          <a:bodyPr/>
          <a:lstStyle/>
          <a:p>
            <a:r>
              <a:rPr lang="en-US"/>
              <a:t>Amin</a:t>
            </a:r>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92256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835B03-C211-5F46-A466-2CFBC87ECC8B}" type="datetime1">
              <a:rPr lang="en-US" smtClean="0"/>
              <a:t>11/17/2021</a:t>
            </a:fld>
            <a:endParaRPr lang="en-US"/>
          </a:p>
        </p:txBody>
      </p:sp>
      <p:sp>
        <p:nvSpPr>
          <p:cNvPr id="5" name="Footer Placeholder 4"/>
          <p:cNvSpPr>
            <a:spLocks noGrp="1"/>
          </p:cNvSpPr>
          <p:nvPr>
            <p:ph type="ftr" sz="quarter" idx="11"/>
          </p:nvPr>
        </p:nvSpPr>
        <p:spPr/>
        <p:txBody>
          <a:bodyPr/>
          <a:lstStyle/>
          <a:p>
            <a:r>
              <a:rPr lang="en-US"/>
              <a:t>Amin</a:t>
            </a:r>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794504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42E5B0-E99A-9D48-BB69-84FA901281A2}" type="datetime1">
              <a:rPr lang="en-US" smtClean="0"/>
              <a:t>11/17/2021</a:t>
            </a:fld>
            <a:endParaRPr lang="en-US"/>
          </a:p>
        </p:txBody>
      </p:sp>
      <p:sp>
        <p:nvSpPr>
          <p:cNvPr id="6" name="Footer Placeholder 5"/>
          <p:cNvSpPr>
            <a:spLocks noGrp="1"/>
          </p:cNvSpPr>
          <p:nvPr>
            <p:ph type="ftr" sz="quarter" idx="11"/>
          </p:nvPr>
        </p:nvSpPr>
        <p:spPr/>
        <p:txBody>
          <a:bodyPr/>
          <a:lstStyle/>
          <a:p>
            <a:r>
              <a:rPr lang="en-US"/>
              <a:t>Amin</a:t>
            </a:r>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448937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76F4E3-5A5D-ED42-B4A8-A50FF06D2857}" type="datetime1">
              <a:rPr lang="en-US" smtClean="0"/>
              <a:t>11/17/2021</a:t>
            </a:fld>
            <a:endParaRPr lang="en-US"/>
          </a:p>
        </p:txBody>
      </p:sp>
      <p:sp>
        <p:nvSpPr>
          <p:cNvPr id="8" name="Footer Placeholder 7"/>
          <p:cNvSpPr>
            <a:spLocks noGrp="1"/>
          </p:cNvSpPr>
          <p:nvPr>
            <p:ph type="ftr" sz="quarter" idx="11"/>
          </p:nvPr>
        </p:nvSpPr>
        <p:spPr/>
        <p:txBody>
          <a:bodyPr/>
          <a:lstStyle/>
          <a:p>
            <a:r>
              <a:rPr lang="en-US"/>
              <a:t>Amin</a:t>
            </a:r>
          </a:p>
        </p:txBody>
      </p:sp>
      <p:sp>
        <p:nvSpPr>
          <p:cNvPr id="9" name="Slide Number Placeholder 8"/>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56001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136DBD6-5B25-1848-B8B0-2AA1094BC91C}" type="datetime1">
              <a:rPr lang="en-US" smtClean="0"/>
              <a:t>11/17/2021</a:t>
            </a:fld>
            <a:endParaRPr lang="en-US"/>
          </a:p>
        </p:txBody>
      </p:sp>
      <p:sp>
        <p:nvSpPr>
          <p:cNvPr id="4" name="Footer Placeholder 3"/>
          <p:cNvSpPr>
            <a:spLocks noGrp="1"/>
          </p:cNvSpPr>
          <p:nvPr>
            <p:ph type="ftr" sz="quarter" idx="11"/>
          </p:nvPr>
        </p:nvSpPr>
        <p:spPr/>
        <p:txBody>
          <a:bodyPr/>
          <a:lstStyle/>
          <a:p>
            <a:r>
              <a:rPr lang="en-US"/>
              <a:t>Amin</a:t>
            </a:r>
          </a:p>
        </p:txBody>
      </p:sp>
      <p:sp>
        <p:nvSpPr>
          <p:cNvPr id="5" name="Slide Number Placeholder 4"/>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976163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A1EAF-531C-404B-BB6C-C044E9A3B453}" type="datetime1">
              <a:rPr lang="en-US" smtClean="0"/>
              <a:t>11/17/2021</a:t>
            </a:fld>
            <a:endParaRPr lang="en-US"/>
          </a:p>
        </p:txBody>
      </p:sp>
      <p:sp>
        <p:nvSpPr>
          <p:cNvPr id="3" name="Footer Placeholder 2"/>
          <p:cNvSpPr>
            <a:spLocks noGrp="1"/>
          </p:cNvSpPr>
          <p:nvPr>
            <p:ph type="ftr" sz="quarter" idx="11"/>
          </p:nvPr>
        </p:nvSpPr>
        <p:spPr/>
        <p:txBody>
          <a:bodyPr/>
          <a:lstStyle/>
          <a:p>
            <a:r>
              <a:rPr lang="en-US"/>
              <a:t>Amin</a:t>
            </a:r>
          </a:p>
        </p:txBody>
      </p:sp>
      <p:sp>
        <p:nvSpPr>
          <p:cNvPr id="4" name="Slide Number Placeholder 3"/>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544746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364311-C8ED-9E48-984E-71299250BE59}" type="datetime1">
              <a:rPr lang="en-US" smtClean="0"/>
              <a:t>11/17/2021</a:t>
            </a:fld>
            <a:endParaRPr lang="en-US"/>
          </a:p>
        </p:txBody>
      </p:sp>
      <p:sp>
        <p:nvSpPr>
          <p:cNvPr id="6" name="Footer Placeholder 5"/>
          <p:cNvSpPr>
            <a:spLocks noGrp="1"/>
          </p:cNvSpPr>
          <p:nvPr>
            <p:ph type="ftr" sz="quarter" idx="11"/>
          </p:nvPr>
        </p:nvSpPr>
        <p:spPr/>
        <p:txBody>
          <a:bodyPr/>
          <a:lstStyle/>
          <a:p>
            <a:r>
              <a:rPr lang="en-US"/>
              <a:t>Amin</a:t>
            </a:r>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3544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54062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9C6024-DF0B-CC40-9637-E82F83F43224}" type="datetime1">
              <a:rPr lang="en-US" smtClean="0"/>
              <a:t>11/17/2021</a:t>
            </a:fld>
            <a:endParaRPr lang="en-US"/>
          </a:p>
        </p:txBody>
      </p:sp>
      <p:sp>
        <p:nvSpPr>
          <p:cNvPr id="6" name="Footer Placeholder 5"/>
          <p:cNvSpPr>
            <a:spLocks noGrp="1"/>
          </p:cNvSpPr>
          <p:nvPr>
            <p:ph type="ftr" sz="quarter" idx="11"/>
          </p:nvPr>
        </p:nvSpPr>
        <p:spPr/>
        <p:txBody>
          <a:bodyPr/>
          <a:lstStyle/>
          <a:p>
            <a:r>
              <a:rPr lang="en-US"/>
              <a:t>Amin</a:t>
            </a:r>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21579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F686BB-0F9E-DE47-B244-075E70D30426}" type="datetime1">
              <a:rPr lang="en-US" smtClean="0"/>
              <a:t>11/17/2021</a:t>
            </a:fld>
            <a:endParaRPr lang="en-US"/>
          </a:p>
        </p:txBody>
      </p:sp>
      <p:sp>
        <p:nvSpPr>
          <p:cNvPr id="5" name="Footer Placeholder 4"/>
          <p:cNvSpPr>
            <a:spLocks noGrp="1"/>
          </p:cNvSpPr>
          <p:nvPr>
            <p:ph type="ftr" sz="quarter" idx="11"/>
          </p:nvPr>
        </p:nvSpPr>
        <p:spPr/>
        <p:txBody>
          <a:bodyPr/>
          <a:lstStyle/>
          <a:p>
            <a:r>
              <a:rPr lang="en-US"/>
              <a:t>Amin</a:t>
            </a:r>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6815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3F7141-F7CF-F142-9DFE-12AD6174B5F8}" type="datetime1">
              <a:rPr lang="en-US" smtClean="0"/>
              <a:t>11/17/2021</a:t>
            </a:fld>
            <a:endParaRPr lang="en-US"/>
          </a:p>
        </p:txBody>
      </p:sp>
      <p:sp>
        <p:nvSpPr>
          <p:cNvPr id="5" name="Footer Placeholder 4"/>
          <p:cNvSpPr>
            <a:spLocks noGrp="1"/>
          </p:cNvSpPr>
          <p:nvPr>
            <p:ph type="ftr" sz="quarter" idx="11"/>
          </p:nvPr>
        </p:nvSpPr>
        <p:spPr/>
        <p:txBody>
          <a:bodyPr/>
          <a:lstStyle/>
          <a:p>
            <a:r>
              <a:rPr lang="en-US"/>
              <a:t>Amin</a:t>
            </a:r>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018632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rof-Tex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lgn="l">
              <a:defRPr baseline="0"/>
            </a:lvl1pPr>
          </a:lstStyle>
          <a:p>
            <a:r>
              <a:rPr lang="en-US" dirty="0"/>
              <a:t>Click to edit text</a:t>
            </a:r>
          </a:p>
        </p:txBody>
      </p:sp>
      <p:sp>
        <p:nvSpPr>
          <p:cNvPr id="4" name="Text Placeholder 3"/>
          <p:cNvSpPr>
            <a:spLocks noGrp="1"/>
          </p:cNvSpPr>
          <p:nvPr>
            <p:ph type="body" sz="quarter" idx="13"/>
          </p:nvPr>
        </p:nvSpPr>
        <p:spPr>
          <a:xfrm>
            <a:off x="500743" y="1589088"/>
            <a:ext cx="8174945" cy="431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2"/>
          <p:cNvSpPr>
            <a:spLocks noGrp="1"/>
          </p:cNvSpPr>
          <p:nvPr>
            <p:ph type="body" sz="quarter" idx="14" hasCustomPrompt="1"/>
          </p:nvPr>
        </p:nvSpPr>
        <p:spPr>
          <a:xfrm>
            <a:off x="4336026" y="6400800"/>
            <a:ext cx="4557149" cy="457200"/>
          </a:xfrm>
        </p:spPr>
        <p:txBody>
          <a:bodyPr/>
          <a:lstStyle>
            <a:lvl1pPr algn="r">
              <a:defRPr sz="2000">
                <a:solidFill>
                  <a:schemeClr val="accent5"/>
                </a:solidFill>
              </a:defRPr>
            </a:lvl1pPr>
          </a:lstStyle>
          <a:p>
            <a:pPr lvl="0"/>
            <a:r>
              <a:rPr lang="en-US" dirty="0"/>
              <a:t>Professor Name</a:t>
            </a:r>
          </a:p>
        </p:txBody>
      </p:sp>
    </p:spTree>
    <p:extLst>
      <p:ext uri="{BB962C8B-B14F-4D97-AF65-F5344CB8AC3E}">
        <p14:creationId xmlns:p14="http://schemas.microsoft.com/office/powerpoint/2010/main" val="143368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FDED8-02F0-504F-827D-8519E00A395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18125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EFDED8-02F0-504F-827D-8519E00A3956}"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73715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FDED8-02F0-504F-827D-8519E00A3956}"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6521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EFDED8-02F0-504F-827D-8519E00A3956}"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9189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FDED8-02F0-504F-827D-8519E00A3956}"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93935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8413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64512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DED8-02F0-504F-827D-8519E00A3956}" type="datetimeFigureOut">
              <a:rPr lang="en-US" smtClean="0"/>
              <a:t>11/17/2021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1D023-4AC1-4F41-92D0-222C0E156FA4}" type="slidenum">
              <a:rPr lang="en-US" smtClean="0"/>
              <a:t>‹#›</a:t>
            </a:fld>
            <a:endParaRPr lang="en-US"/>
          </a:p>
        </p:txBody>
      </p:sp>
    </p:spTree>
    <p:extLst>
      <p:ext uri="{BB962C8B-B14F-4D97-AF65-F5344CB8AC3E}">
        <p14:creationId xmlns:p14="http://schemas.microsoft.com/office/powerpoint/2010/main" val="22594211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CE698-929E-674B-B6D9-766AA95391A4}" type="datetime1">
              <a:rPr lang="en-US" smtClean="0"/>
              <a:t>11/17/2021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Amin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1D023-4AC1-4F41-92D0-222C0E156FA4}" type="slidenum">
              <a:rPr lang="en-US" smtClean="0"/>
              <a:t>‹#›</a:t>
            </a:fld>
            <a:endParaRPr lang="en-US"/>
          </a:p>
        </p:txBody>
      </p:sp>
    </p:spTree>
    <p:extLst>
      <p:ext uri="{BB962C8B-B14F-4D97-AF65-F5344CB8AC3E}">
        <p14:creationId xmlns:p14="http://schemas.microsoft.com/office/powerpoint/2010/main" val="291535236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mailto:amins@mit.edu" TargetMode="External"/><Relationship Id="rId2" Type="http://schemas.openxmlformats.org/officeDocument/2006/relationships/hyperlink" Target="mailto:emanuel@mit.edu"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8125" b="17700"/>
          <a:stretch/>
        </p:blipFill>
        <p:spPr>
          <a:xfrm>
            <a:off x="0" y="0"/>
            <a:ext cx="1393884" cy="894518"/>
          </a:xfrm>
          <a:prstGeom prst="rect">
            <a:avLst/>
          </a:prstGeom>
        </p:spPr>
      </p:pic>
      <p:sp>
        <p:nvSpPr>
          <p:cNvPr id="3" name="Content Placeholder 2"/>
          <p:cNvSpPr>
            <a:spLocks noGrp="1"/>
          </p:cNvSpPr>
          <p:nvPr>
            <p:ph idx="1"/>
          </p:nvPr>
        </p:nvSpPr>
        <p:spPr>
          <a:xfrm>
            <a:off x="-149629" y="993294"/>
            <a:ext cx="9293629" cy="4391880"/>
          </a:xfrm>
        </p:spPr>
        <p:txBody>
          <a:bodyPr>
            <a:normAutofit fontScale="25000" lnSpcReduction="20000"/>
          </a:bodyPr>
          <a:lstStyle/>
          <a:p>
            <a:pPr marL="0" indent="0" algn="ctr">
              <a:buNone/>
            </a:pPr>
            <a:endParaRPr lang="en-US" sz="7000" b="1" dirty="0">
              <a:solidFill>
                <a:schemeClr val="accent1">
                  <a:lumMod val="75000"/>
                </a:schemeClr>
              </a:solidFill>
              <a:latin typeface="+mj-lt"/>
              <a:ea typeface="Arial" charset="0"/>
              <a:cs typeface="Arial" charset="0"/>
            </a:endParaRPr>
          </a:p>
          <a:p>
            <a:pPr marL="0" indent="0" algn="ctr">
              <a:buNone/>
            </a:pPr>
            <a:r>
              <a:rPr lang="en-US" sz="16000" b="1" dirty="0">
                <a:solidFill>
                  <a:schemeClr val="accent1">
                    <a:lumMod val="75000"/>
                  </a:schemeClr>
                </a:solidFill>
                <a:latin typeface="+mj-lt"/>
                <a:ea typeface="Arial" charset="0"/>
                <a:cs typeface="Arial" charset="0"/>
              </a:rPr>
              <a:t>  Building Hurricane-Resilient Smart Grids: </a:t>
            </a:r>
          </a:p>
          <a:p>
            <a:pPr marL="0" indent="0" algn="ctr">
              <a:buNone/>
            </a:pPr>
            <a:r>
              <a:rPr lang="en-US" sz="11200" b="1" dirty="0">
                <a:solidFill>
                  <a:schemeClr val="accent1">
                    <a:lumMod val="75000"/>
                  </a:schemeClr>
                </a:solidFill>
                <a:latin typeface="+mj-lt"/>
                <a:ea typeface="Arial" charset="0"/>
                <a:cs typeface="Arial" charset="0"/>
              </a:rPr>
              <a:t>Optimal Resource Allocation and Microgrid Operation</a:t>
            </a:r>
            <a:endParaRPr lang="en-US" sz="11200" dirty="0">
              <a:solidFill>
                <a:schemeClr val="accent1">
                  <a:lumMod val="75000"/>
                </a:schemeClr>
              </a:solidFill>
            </a:endParaRPr>
          </a:p>
          <a:p>
            <a:pPr marL="0" indent="0" algn="ctr">
              <a:buNone/>
            </a:pPr>
            <a:r>
              <a:rPr lang="en-US" sz="8000" dirty="0"/>
              <a:t>by</a:t>
            </a:r>
          </a:p>
          <a:p>
            <a:pPr marL="0" indent="0" algn="ctr">
              <a:buNone/>
            </a:pPr>
            <a:r>
              <a:rPr lang="en-US" sz="10400" dirty="0"/>
              <a:t>Kerry Emanuel </a:t>
            </a:r>
          </a:p>
          <a:p>
            <a:pPr marL="0" indent="0" algn="ctr">
              <a:buNone/>
            </a:pPr>
            <a:r>
              <a:rPr lang="en-US" sz="8000" dirty="0"/>
              <a:t>Cecil and Ida Green Professor of Atmospheric Science, Dept. of EAPS</a:t>
            </a:r>
          </a:p>
          <a:p>
            <a:pPr marL="0" indent="0" algn="ctr">
              <a:buNone/>
            </a:pPr>
            <a:r>
              <a:rPr lang="en-US" sz="8000" dirty="0"/>
              <a:t>and</a:t>
            </a:r>
          </a:p>
          <a:p>
            <a:pPr marL="0" indent="0" algn="ctr">
              <a:buNone/>
            </a:pPr>
            <a:r>
              <a:rPr lang="en-US" sz="10400" dirty="0"/>
              <a:t>Saurabh Amin </a:t>
            </a:r>
          </a:p>
          <a:p>
            <a:pPr marL="0" indent="0" algn="ctr">
              <a:buNone/>
            </a:pPr>
            <a:r>
              <a:rPr lang="en-US" sz="8000" dirty="0"/>
              <a:t>Associate Professor, Dept. of CEE and LIDS</a:t>
            </a:r>
          </a:p>
          <a:p>
            <a:pPr marL="0" indent="0" algn="ctr">
              <a:buNone/>
            </a:pPr>
            <a:r>
              <a:rPr lang="en-US" sz="8000" dirty="0"/>
              <a:t>(joint work with Derek Chang and Devendra </a:t>
            </a:r>
            <a:r>
              <a:rPr lang="en-US" sz="8000" dirty="0" err="1"/>
              <a:t>Shelar</a:t>
            </a:r>
            <a:r>
              <a:rPr lang="en-US" sz="8000" dirty="0"/>
              <a:t>)</a:t>
            </a:r>
          </a:p>
          <a:p>
            <a:pPr marL="0" indent="0" algn="ctr">
              <a:buNone/>
            </a:pPr>
            <a:r>
              <a:rPr lang="en-US" sz="8000" dirty="0">
                <a:solidFill>
                  <a:schemeClr val="accent1">
                    <a:lumMod val="75000"/>
                  </a:schemeClr>
                </a:solidFill>
              </a:rPr>
              <a:t> </a:t>
            </a:r>
          </a:p>
        </p:txBody>
      </p:sp>
      <p:sp>
        <p:nvSpPr>
          <p:cNvPr id="5" name="AutoShape 2" descr="Image result for mit school log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descr="Image result for mit school logos"/>
          <p:cNvSpPr>
            <a:spLocks noChangeAspect="1" noChangeArrowheads="1"/>
          </p:cNvSpPr>
          <p:nvPr/>
        </p:nvSpPr>
        <p:spPr bwMode="auto">
          <a:xfrm>
            <a:off x="5332902" y="49730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3DDAA91C-0456-0547-9EB3-1258890D552B}"/>
              </a:ext>
            </a:extLst>
          </p:cNvPr>
          <p:cNvPicPr>
            <a:picLocks noChangeAspect="1"/>
          </p:cNvPicPr>
          <p:nvPr/>
        </p:nvPicPr>
        <p:blipFill>
          <a:blip r:embed="rId4"/>
          <a:stretch>
            <a:fillRect/>
          </a:stretch>
        </p:blipFill>
        <p:spPr>
          <a:xfrm>
            <a:off x="0" y="5664021"/>
            <a:ext cx="9144000" cy="1239537"/>
          </a:xfrm>
          <a:prstGeom prst="rect">
            <a:avLst/>
          </a:prstGeom>
        </p:spPr>
      </p:pic>
      <p:sp>
        <p:nvSpPr>
          <p:cNvPr id="6" name="Rectangle 5">
            <a:extLst>
              <a:ext uri="{FF2B5EF4-FFF2-40B4-BE49-F238E27FC236}">
                <a16:creationId xmlns:a16="http://schemas.microsoft.com/office/drawing/2014/main" id="{1F6392DE-5288-AF43-961C-244D4B036511}"/>
              </a:ext>
            </a:extLst>
          </p:cNvPr>
          <p:cNvSpPr/>
          <p:nvPr/>
        </p:nvSpPr>
        <p:spPr>
          <a:xfrm>
            <a:off x="561724" y="4679168"/>
            <a:ext cx="8020551" cy="892552"/>
          </a:xfrm>
          <a:prstGeom prst="rect">
            <a:avLst/>
          </a:prstGeom>
        </p:spPr>
        <p:txBody>
          <a:bodyPr wrap="square">
            <a:spAutoFit/>
          </a:bodyPr>
          <a:lstStyle/>
          <a:p>
            <a:pPr algn="ctr"/>
            <a:r>
              <a:rPr lang="en-US" sz="2600" dirty="0"/>
              <a:t>MITEI Seed Fund program – Annual Research Conference</a:t>
            </a:r>
          </a:p>
          <a:p>
            <a:pPr algn="ctr"/>
            <a:r>
              <a:rPr lang="en-US" sz="2600" dirty="0"/>
              <a:t>November 17, 2021</a:t>
            </a:r>
          </a:p>
        </p:txBody>
      </p:sp>
    </p:spTree>
    <p:extLst>
      <p:ext uri="{BB962C8B-B14F-4D97-AF65-F5344CB8AC3E}">
        <p14:creationId xmlns:p14="http://schemas.microsoft.com/office/powerpoint/2010/main" val="199805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EE554-1DC3-EB43-BD46-DA9E972B7CC4}"/>
              </a:ext>
            </a:extLst>
          </p:cNvPr>
          <p:cNvSpPr>
            <a:spLocks noGrp="1"/>
          </p:cNvSpPr>
          <p:nvPr>
            <p:ph type="title"/>
          </p:nvPr>
        </p:nvSpPr>
        <p:spPr/>
        <p:txBody>
          <a:bodyPr/>
          <a:lstStyle/>
          <a:p>
            <a:pPr algn="l"/>
            <a:r>
              <a:rPr lang="en-US" b="1" dirty="0">
                <a:solidFill>
                  <a:srgbClr val="4F81BD">
                    <a:lumMod val="75000"/>
                  </a:srgbClr>
                </a:solidFill>
              </a:rPr>
              <a:t>Summary</a:t>
            </a:r>
            <a:endParaRPr lang="en-US" dirty="0"/>
          </a:p>
        </p:txBody>
      </p:sp>
      <p:sp>
        <p:nvSpPr>
          <p:cNvPr id="3" name="Content Placeholder 2">
            <a:extLst>
              <a:ext uri="{FF2B5EF4-FFF2-40B4-BE49-F238E27FC236}">
                <a16:creationId xmlns:a16="http://schemas.microsoft.com/office/drawing/2014/main" id="{0CF2DB9E-140F-AA49-B7AB-6671E8389C98}"/>
              </a:ext>
            </a:extLst>
          </p:cNvPr>
          <p:cNvSpPr>
            <a:spLocks noGrp="1"/>
          </p:cNvSpPr>
          <p:nvPr>
            <p:ph idx="1"/>
          </p:nvPr>
        </p:nvSpPr>
        <p:spPr>
          <a:xfrm>
            <a:off x="457200" y="1417638"/>
            <a:ext cx="8229600" cy="4938712"/>
          </a:xfrm>
        </p:spPr>
        <p:txBody>
          <a:bodyPr>
            <a:normAutofit lnSpcReduction="10000"/>
          </a:bodyPr>
          <a:lstStyle/>
          <a:p>
            <a:r>
              <a:rPr lang="en-US" sz="2400" dirty="0">
                <a:solidFill>
                  <a:srgbClr val="002060"/>
                </a:solidFill>
              </a:rPr>
              <a:t>Hurricane risk assessment (probabilistic damage assessment)</a:t>
            </a:r>
          </a:p>
          <a:p>
            <a:pPr lvl="1"/>
            <a:r>
              <a:rPr lang="en-US" sz="2000" dirty="0"/>
              <a:t>Captures effect of wind field spatial variability (incl.  asymmetry) on damage to infrastructure assets </a:t>
            </a:r>
          </a:p>
          <a:p>
            <a:pPr lvl="1"/>
            <a:r>
              <a:rPr lang="en-US" sz="2000" dirty="0"/>
              <a:t>Accounts for the uncertainties in hurricane track forecasts</a:t>
            </a:r>
          </a:p>
          <a:p>
            <a:pPr lvl="1"/>
            <a:r>
              <a:rPr lang="en-US" sz="2000" dirty="0"/>
              <a:t>Can be calibrated for asset failures, outages, and network costs</a:t>
            </a:r>
          </a:p>
          <a:p>
            <a:pPr lvl="1"/>
            <a:endParaRPr lang="en-US" sz="2000" dirty="0"/>
          </a:p>
          <a:p>
            <a:r>
              <a:rPr lang="en-US" sz="2400" dirty="0">
                <a:solidFill>
                  <a:srgbClr val="002060"/>
                </a:solidFill>
              </a:rPr>
              <a:t>Resource allocation and response strategies</a:t>
            </a:r>
          </a:p>
          <a:p>
            <a:pPr lvl="1"/>
            <a:r>
              <a:rPr lang="en-US" sz="2000" dirty="0"/>
              <a:t>Modeling and decisions approach (2-stage stochastic optimization)</a:t>
            </a:r>
          </a:p>
          <a:p>
            <a:pPr lvl="1"/>
            <a:r>
              <a:rPr lang="en-US" sz="2000" dirty="0"/>
              <a:t>Network model to capture network state during disruptions</a:t>
            </a:r>
          </a:p>
          <a:p>
            <a:pPr lvl="1"/>
            <a:r>
              <a:rPr lang="en-US" sz="2000" dirty="0"/>
              <a:t>Scalable solution approaches based on Benders Decomposition</a:t>
            </a:r>
          </a:p>
          <a:p>
            <a:pPr marL="457200" lvl="1" indent="0">
              <a:buNone/>
            </a:pPr>
            <a:endParaRPr lang="en-US" sz="2000" dirty="0"/>
          </a:p>
          <a:p>
            <a:r>
              <a:rPr lang="en-US" sz="2400" dirty="0">
                <a:solidFill>
                  <a:srgbClr val="002060"/>
                </a:solidFill>
              </a:rPr>
              <a:t>Resiliency curves </a:t>
            </a:r>
            <a:r>
              <a:rPr lang="en-US" sz="2400" dirty="0"/>
              <a:t>can help estimate value of resource allocation (DERs, repair crew positions) and dispatch/repair decisions under variable microgrid configurations </a:t>
            </a:r>
          </a:p>
          <a:p>
            <a:pPr lvl="1"/>
            <a:endParaRPr lang="en-US" sz="2000" dirty="0"/>
          </a:p>
          <a:p>
            <a:pPr lvl="1"/>
            <a:endParaRPr lang="en-US" sz="2000" dirty="0"/>
          </a:p>
          <a:p>
            <a:endParaRPr lang="en-US" sz="2400" dirty="0"/>
          </a:p>
          <a:p>
            <a:endParaRPr lang="en-US" dirty="0"/>
          </a:p>
        </p:txBody>
      </p:sp>
      <p:sp>
        <p:nvSpPr>
          <p:cNvPr id="4" name="Slide Number Placeholder 3">
            <a:extLst>
              <a:ext uri="{FF2B5EF4-FFF2-40B4-BE49-F238E27FC236}">
                <a16:creationId xmlns:a16="http://schemas.microsoft.com/office/drawing/2014/main" id="{B541FDFC-F9D7-8E43-82E0-5221EDBE4745}"/>
              </a:ext>
            </a:extLst>
          </p:cNvPr>
          <p:cNvSpPr>
            <a:spLocks noGrp="1"/>
          </p:cNvSpPr>
          <p:nvPr>
            <p:ph type="sldNum" sz="quarter" idx="12"/>
          </p:nvPr>
        </p:nvSpPr>
        <p:spPr/>
        <p:txBody>
          <a:bodyPr/>
          <a:lstStyle/>
          <a:p>
            <a:fld id="{4A91D023-4AC1-4F41-92D0-222C0E156FA4}" type="slidenum">
              <a:rPr lang="en-US" smtClean="0"/>
              <a:t>10</a:t>
            </a:fld>
            <a:endParaRPr lang="en-US"/>
          </a:p>
        </p:txBody>
      </p:sp>
    </p:spTree>
    <p:extLst>
      <p:ext uri="{BB962C8B-B14F-4D97-AF65-F5344CB8AC3E}">
        <p14:creationId xmlns:p14="http://schemas.microsoft.com/office/powerpoint/2010/main" val="840247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92E-633A-964B-8D78-43F8DD27730F}"/>
              </a:ext>
            </a:extLst>
          </p:cNvPr>
          <p:cNvSpPr>
            <a:spLocks noGrp="1"/>
          </p:cNvSpPr>
          <p:nvPr>
            <p:ph type="title"/>
          </p:nvPr>
        </p:nvSpPr>
        <p:spPr/>
        <p:txBody>
          <a:bodyPr/>
          <a:lstStyle/>
          <a:p>
            <a:pPr algn="l"/>
            <a:r>
              <a:rPr lang="en-US" b="1" dirty="0">
                <a:solidFill>
                  <a:srgbClr val="4F81BD">
                    <a:lumMod val="75000"/>
                  </a:srgbClr>
                </a:solidFill>
              </a:rPr>
              <a:t>Thank you</a:t>
            </a:r>
            <a:endParaRPr lang="en-US" dirty="0"/>
          </a:p>
        </p:txBody>
      </p:sp>
      <p:sp>
        <p:nvSpPr>
          <p:cNvPr id="3" name="Content Placeholder 2">
            <a:extLst>
              <a:ext uri="{FF2B5EF4-FFF2-40B4-BE49-F238E27FC236}">
                <a16:creationId xmlns:a16="http://schemas.microsoft.com/office/drawing/2014/main" id="{72BB4528-0FEA-164A-A15A-F05EC6D503B0}"/>
              </a:ext>
            </a:extLst>
          </p:cNvPr>
          <p:cNvSpPr>
            <a:spLocks noGrp="1"/>
          </p:cNvSpPr>
          <p:nvPr>
            <p:ph idx="1"/>
          </p:nvPr>
        </p:nvSpPr>
        <p:spPr/>
        <p:txBody>
          <a:bodyPr/>
          <a:lstStyle/>
          <a:p>
            <a:r>
              <a:rPr lang="en-US" dirty="0"/>
              <a:t>Contacts: </a:t>
            </a:r>
          </a:p>
          <a:p>
            <a:pPr lvl="1"/>
            <a:r>
              <a:rPr lang="en-US" dirty="0"/>
              <a:t>Kerry Emanuel </a:t>
            </a:r>
            <a:r>
              <a:rPr lang="en-US" dirty="0">
                <a:hlinkClick r:id="rId2"/>
              </a:rPr>
              <a:t>emanuel@mit.edu</a:t>
            </a:r>
            <a:r>
              <a:rPr lang="en-US" dirty="0"/>
              <a:t> </a:t>
            </a:r>
          </a:p>
          <a:p>
            <a:pPr lvl="1"/>
            <a:r>
              <a:rPr lang="en-US" dirty="0"/>
              <a:t>Saurabh Amin </a:t>
            </a:r>
            <a:r>
              <a:rPr lang="en-US" dirty="0">
                <a:hlinkClick r:id="rId3"/>
              </a:rPr>
              <a:t>amins@mit.edu</a:t>
            </a:r>
            <a:r>
              <a:rPr lang="en-US" dirty="0"/>
              <a:t> </a:t>
            </a:r>
          </a:p>
        </p:txBody>
      </p:sp>
      <p:sp>
        <p:nvSpPr>
          <p:cNvPr id="4" name="Slide Number Placeholder 3">
            <a:extLst>
              <a:ext uri="{FF2B5EF4-FFF2-40B4-BE49-F238E27FC236}">
                <a16:creationId xmlns:a16="http://schemas.microsoft.com/office/drawing/2014/main" id="{5864F0D1-3DF9-5841-8256-B2C5884283A9}"/>
              </a:ext>
            </a:extLst>
          </p:cNvPr>
          <p:cNvSpPr>
            <a:spLocks noGrp="1"/>
          </p:cNvSpPr>
          <p:nvPr>
            <p:ph type="sldNum" sz="quarter" idx="12"/>
          </p:nvPr>
        </p:nvSpPr>
        <p:spPr/>
        <p:txBody>
          <a:bodyPr/>
          <a:lstStyle/>
          <a:p>
            <a:fld id="{4A91D023-4AC1-4F41-92D0-222C0E156FA4}" type="slidenum">
              <a:rPr lang="en-US" smtClean="0"/>
              <a:t>11</a:t>
            </a:fld>
            <a:endParaRPr lang="en-US"/>
          </a:p>
        </p:txBody>
      </p:sp>
    </p:spTree>
    <p:extLst>
      <p:ext uri="{BB962C8B-B14F-4D97-AF65-F5344CB8AC3E}">
        <p14:creationId xmlns:p14="http://schemas.microsoft.com/office/powerpoint/2010/main" val="13961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90D2-8013-C846-96F6-6F580FC224AF}"/>
              </a:ext>
            </a:extLst>
          </p:cNvPr>
          <p:cNvSpPr>
            <a:spLocks noGrp="1"/>
          </p:cNvSpPr>
          <p:nvPr>
            <p:ph type="title"/>
          </p:nvPr>
        </p:nvSpPr>
        <p:spPr>
          <a:xfrm>
            <a:off x="457200" y="59341"/>
            <a:ext cx="8229600" cy="1143000"/>
          </a:xfrm>
        </p:spPr>
        <p:txBody>
          <a:bodyPr/>
          <a:lstStyle/>
          <a:p>
            <a:pPr algn="l"/>
            <a:r>
              <a:rPr lang="en-US" b="1" dirty="0">
                <a:solidFill>
                  <a:schemeClr val="accent1">
                    <a:lumMod val="75000"/>
                  </a:schemeClr>
                </a:solidFill>
              </a:rPr>
              <a:t>Motivation</a:t>
            </a:r>
            <a:endParaRPr lang="en-US" dirty="0"/>
          </a:p>
        </p:txBody>
      </p:sp>
      <p:pic>
        <p:nvPicPr>
          <p:cNvPr id="4" name="Content Placeholder 3">
            <a:extLst>
              <a:ext uri="{FF2B5EF4-FFF2-40B4-BE49-F238E27FC236}">
                <a16:creationId xmlns:a16="http://schemas.microsoft.com/office/drawing/2014/main" id="{AF16C03B-AE49-9647-8A77-E99EA3AB21B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361654" y="1219452"/>
            <a:ext cx="2615285" cy="1675530"/>
          </a:xfrm>
          <a:prstGeom prst="rect">
            <a:avLst/>
          </a:prstGeom>
        </p:spPr>
      </p:pic>
      <p:grpSp>
        <p:nvGrpSpPr>
          <p:cNvPr id="5" name="Group 4">
            <a:extLst>
              <a:ext uri="{FF2B5EF4-FFF2-40B4-BE49-F238E27FC236}">
                <a16:creationId xmlns:a16="http://schemas.microsoft.com/office/drawing/2014/main" id="{BB244BEB-0DF8-8349-8D0F-BC89C2E09DD8}"/>
              </a:ext>
            </a:extLst>
          </p:cNvPr>
          <p:cNvGrpSpPr/>
          <p:nvPr/>
        </p:nvGrpSpPr>
        <p:grpSpPr>
          <a:xfrm>
            <a:off x="99024" y="1218024"/>
            <a:ext cx="3429001" cy="2368962"/>
            <a:chOff x="-100482" y="2312769"/>
            <a:chExt cx="3429001" cy="2657730"/>
          </a:xfrm>
        </p:grpSpPr>
        <p:pic>
          <p:nvPicPr>
            <p:cNvPr id="6" name="Picture 2" descr="2013 State of the Climate: Record-breaking Super Typhoon Haiyan | NOAA  Climate.gov">
              <a:extLst>
                <a:ext uri="{FF2B5EF4-FFF2-40B4-BE49-F238E27FC236}">
                  <a16:creationId xmlns:a16="http://schemas.microsoft.com/office/drawing/2014/main" id="{5863E397-E36E-AE4A-8A92-69532D4A1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94" y="2312769"/>
              <a:ext cx="2680371" cy="19007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CBC687-159E-F14A-AE75-52A37F5385A1}"/>
                </a:ext>
              </a:extLst>
            </p:cNvPr>
            <p:cNvSpPr txBox="1"/>
            <p:nvPr/>
          </p:nvSpPr>
          <p:spPr>
            <a:xfrm>
              <a:off x="-100482" y="4176324"/>
              <a:ext cx="3429001" cy="794175"/>
            </a:xfrm>
            <a:prstGeom prst="rect">
              <a:avLst/>
            </a:prstGeom>
            <a:noFill/>
          </p:spPr>
          <p:txBody>
            <a:bodyPr wrap="square" rtlCol="0">
              <a:spAutoFit/>
            </a:bodyPr>
            <a:lstStyle/>
            <a:p>
              <a:pPr algn="ctr"/>
              <a:r>
                <a:rPr lang="en-US" sz="2000" dirty="0"/>
                <a:t>Super Typhoon Haiyan  (November 2013)</a:t>
              </a:r>
            </a:p>
          </p:txBody>
        </p:sp>
      </p:grpSp>
      <p:grpSp>
        <p:nvGrpSpPr>
          <p:cNvPr id="8" name="Group 7">
            <a:extLst>
              <a:ext uri="{FF2B5EF4-FFF2-40B4-BE49-F238E27FC236}">
                <a16:creationId xmlns:a16="http://schemas.microsoft.com/office/drawing/2014/main" id="{4A42275F-BDD2-754B-861D-4B0832798C3A}"/>
              </a:ext>
            </a:extLst>
          </p:cNvPr>
          <p:cNvGrpSpPr/>
          <p:nvPr/>
        </p:nvGrpSpPr>
        <p:grpSpPr>
          <a:xfrm>
            <a:off x="5841993" y="1218024"/>
            <a:ext cx="3429001" cy="2402792"/>
            <a:chOff x="5487722" y="2605363"/>
            <a:chExt cx="3429001" cy="2402792"/>
          </a:xfrm>
        </p:grpSpPr>
        <p:pic>
          <p:nvPicPr>
            <p:cNvPr id="9" name="Picture 8">
              <a:extLst>
                <a:ext uri="{FF2B5EF4-FFF2-40B4-BE49-F238E27FC236}">
                  <a16:creationId xmlns:a16="http://schemas.microsoft.com/office/drawing/2014/main" id="{6A5690A5-BC77-DE4C-BA00-B48F5E107673}"/>
                </a:ext>
              </a:extLst>
            </p:cNvPr>
            <p:cNvPicPr>
              <a:picLocks noChangeAspect="1"/>
            </p:cNvPicPr>
            <p:nvPr/>
          </p:nvPicPr>
          <p:blipFill>
            <a:blip r:embed="rId5"/>
            <a:stretch>
              <a:fillRect/>
            </a:stretch>
          </p:blipFill>
          <p:spPr>
            <a:xfrm>
              <a:off x="5878177" y="2605363"/>
              <a:ext cx="2539054" cy="1661076"/>
            </a:xfrm>
            <a:prstGeom prst="rect">
              <a:avLst/>
            </a:prstGeom>
          </p:spPr>
        </p:pic>
        <p:sp>
          <p:nvSpPr>
            <p:cNvPr id="10" name="TextBox 9">
              <a:extLst>
                <a:ext uri="{FF2B5EF4-FFF2-40B4-BE49-F238E27FC236}">
                  <a16:creationId xmlns:a16="http://schemas.microsoft.com/office/drawing/2014/main" id="{140BA8E3-6D9A-324B-B384-BD54602FCA6E}"/>
                </a:ext>
              </a:extLst>
            </p:cNvPr>
            <p:cNvSpPr txBox="1"/>
            <p:nvPr/>
          </p:nvSpPr>
          <p:spPr>
            <a:xfrm>
              <a:off x="5487722" y="4300269"/>
              <a:ext cx="3429001" cy="707886"/>
            </a:xfrm>
            <a:prstGeom prst="rect">
              <a:avLst/>
            </a:prstGeom>
            <a:noFill/>
          </p:spPr>
          <p:txBody>
            <a:bodyPr wrap="square" rtlCol="0">
              <a:spAutoFit/>
            </a:bodyPr>
            <a:lstStyle/>
            <a:p>
              <a:pPr algn="ctr"/>
              <a:r>
                <a:rPr lang="en-US" sz="2000" dirty="0"/>
                <a:t>Texas power crisis </a:t>
              </a:r>
            </a:p>
            <a:p>
              <a:pPr algn="ctr"/>
              <a:r>
                <a:rPr lang="en-US" sz="2000" dirty="0"/>
                <a:t>(February 2021)</a:t>
              </a:r>
            </a:p>
          </p:txBody>
        </p:sp>
      </p:grpSp>
      <p:sp>
        <p:nvSpPr>
          <p:cNvPr id="11" name="TextBox 10">
            <a:extLst>
              <a:ext uri="{FF2B5EF4-FFF2-40B4-BE49-F238E27FC236}">
                <a16:creationId xmlns:a16="http://schemas.microsoft.com/office/drawing/2014/main" id="{C6EF59CE-1A7D-1B43-A360-3E4C245D5A3F}"/>
              </a:ext>
            </a:extLst>
          </p:cNvPr>
          <p:cNvSpPr txBox="1"/>
          <p:nvPr/>
        </p:nvSpPr>
        <p:spPr>
          <a:xfrm>
            <a:off x="2972898" y="2834801"/>
            <a:ext cx="3429001" cy="769441"/>
          </a:xfrm>
          <a:prstGeom prst="rect">
            <a:avLst/>
          </a:prstGeom>
          <a:noFill/>
        </p:spPr>
        <p:txBody>
          <a:bodyPr wrap="square" rtlCol="0">
            <a:spAutoFit/>
          </a:bodyPr>
          <a:lstStyle/>
          <a:p>
            <a:pPr algn="ctr"/>
            <a:r>
              <a:rPr lang="en-US" sz="2000" dirty="0"/>
              <a:t>Hurricane Maria </a:t>
            </a:r>
          </a:p>
          <a:p>
            <a:pPr algn="ctr"/>
            <a:r>
              <a:rPr lang="en-US" sz="2000" dirty="0"/>
              <a:t>(September 2017</a:t>
            </a:r>
            <a:r>
              <a:rPr lang="en-US" sz="2400" dirty="0"/>
              <a:t>)</a:t>
            </a:r>
          </a:p>
        </p:txBody>
      </p:sp>
      <p:sp>
        <p:nvSpPr>
          <p:cNvPr id="12" name="Rectangle 11">
            <a:extLst>
              <a:ext uri="{FF2B5EF4-FFF2-40B4-BE49-F238E27FC236}">
                <a16:creationId xmlns:a16="http://schemas.microsoft.com/office/drawing/2014/main" id="{3440B7CB-376E-EA45-9A8E-4583EC47CE14}"/>
              </a:ext>
            </a:extLst>
          </p:cNvPr>
          <p:cNvSpPr/>
          <p:nvPr/>
        </p:nvSpPr>
        <p:spPr>
          <a:xfrm>
            <a:off x="457200" y="3635608"/>
            <a:ext cx="8455618" cy="461665"/>
          </a:xfrm>
          <a:prstGeom prst="rect">
            <a:avLst/>
          </a:prstGeom>
        </p:spPr>
        <p:txBody>
          <a:bodyPr wrap="square">
            <a:spAutoFit/>
          </a:bodyPr>
          <a:lstStyle/>
          <a:p>
            <a:r>
              <a:rPr lang="en-US" sz="2400" dirty="0"/>
              <a:t>Weather-induced disruptions cause  ~44% of outages in the U.S.</a:t>
            </a:r>
            <a:r>
              <a:rPr lang="en-US" sz="2400" baseline="30000" dirty="0"/>
              <a:t>1</a:t>
            </a:r>
          </a:p>
        </p:txBody>
      </p:sp>
      <p:sp>
        <p:nvSpPr>
          <p:cNvPr id="13" name="TextBox 12">
            <a:extLst>
              <a:ext uri="{FF2B5EF4-FFF2-40B4-BE49-F238E27FC236}">
                <a16:creationId xmlns:a16="http://schemas.microsoft.com/office/drawing/2014/main" id="{A94CF51D-7F3F-4041-B49B-37D9433C8C50}"/>
              </a:ext>
            </a:extLst>
          </p:cNvPr>
          <p:cNvSpPr txBox="1"/>
          <p:nvPr/>
        </p:nvSpPr>
        <p:spPr>
          <a:xfrm>
            <a:off x="183168" y="6483616"/>
            <a:ext cx="1904820" cy="338554"/>
          </a:xfrm>
          <a:prstGeom prst="rect">
            <a:avLst/>
          </a:prstGeom>
          <a:noFill/>
        </p:spPr>
        <p:txBody>
          <a:bodyPr wrap="square" rtlCol="0">
            <a:spAutoFit/>
          </a:bodyPr>
          <a:lstStyle/>
          <a:p>
            <a:r>
              <a:rPr lang="en-US" sz="1600" dirty="0"/>
              <a:t>1. Campbell, 2013</a:t>
            </a:r>
          </a:p>
        </p:txBody>
      </p:sp>
      <p:sp>
        <p:nvSpPr>
          <p:cNvPr id="14" name="Rectangle 13">
            <a:extLst>
              <a:ext uri="{FF2B5EF4-FFF2-40B4-BE49-F238E27FC236}">
                <a16:creationId xmlns:a16="http://schemas.microsoft.com/office/drawing/2014/main" id="{1A8C2A41-EF78-044C-8490-5E5E0F7092BE}"/>
              </a:ext>
            </a:extLst>
          </p:cNvPr>
          <p:cNvSpPr/>
          <p:nvPr/>
        </p:nvSpPr>
        <p:spPr>
          <a:xfrm>
            <a:off x="4365812" y="4527442"/>
            <a:ext cx="4611512" cy="830997"/>
          </a:xfrm>
          <a:prstGeom prst="rect">
            <a:avLst/>
          </a:prstGeom>
        </p:spPr>
        <p:txBody>
          <a:bodyPr wrap="square">
            <a:spAutoFit/>
          </a:bodyPr>
          <a:lstStyle/>
          <a:p>
            <a:r>
              <a:rPr lang="en-US" sz="2400" dirty="0"/>
              <a:t>Rising frequency of severe weather episodes due to climate change</a:t>
            </a:r>
            <a:r>
              <a:rPr lang="en-US" sz="2400" baseline="30000" dirty="0"/>
              <a:t>2</a:t>
            </a:r>
          </a:p>
        </p:txBody>
      </p:sp>
      <p:sp>
        <p:nvSpPr>
          <p:cNvPr id="15" name="TextBox 14">
            <a:extLst>
              <a:ext uri="{FF2B5EF4-FFF2-40B4-BE49-F238E27FC236}">
                <a16:creationId xmlns:a16="http://schemas.microsoft.com/office/drawing/2014/main" id="{7F6B5F04-B234-3340-A780-28A859C49D78}"/>
              </a:ext>
            </a:extLst>
          </p:cNvPr>
          <p:cNvSpPr txBox="1"/>
          <p:nvPr/>
        </p:nvSpPr>
        <p:spPr>
          <a:xfrm>
            <a:off x="2153336" y="6483616"/>
            <a:ext cx="3688657" cy="338554"/>
          </a:xfrm>
          <a:prstGeom prst="rect">
            <a:avLst/>
          </a:prstGeom>
          <a:noFill/>
        </p:spPr>
        <p:txBody>
          <a:bodyPr wrap="square" rtlCol="0">
            <a:spAutoFit/>
          </a:bodyPr>
          <a:lstStyle/>
          <a:p>
            <a:r>
              <a:rPr lang="en-US" sz="1600" dirty="0"/>
              <a:t>2. Third National Climate Assessment</a:t>
            </a:r>
          </a:p>
        </p:txBody>
      </p:sp>
      <p:sp>
        <p:nvSpPr>
          <p:cNvPr id="18" name="Slide Number Placeholder 11">
            <a:extLst>
              <a:ext uri="{FF2B5EF4-FFF2-40B4-BE49-F238E27FC236}">
                <a16:creationId xmlns:a16="http://schemas.microsoft.com/office/drawing/2014/main" id="{2B3810AD-2A2C-4245-ADD3-7155E56E037A}"/>
              </a:ext>
            </a:extLst>
          </p:cNvPr>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BED6FBA4-DF74-4E14-95BE-A51DCBDB30A3}"/>
              </a:ext>
            </a:extLst>
          </p:cNvPr>
          <p:cNvPicPr>
            <a:picLocks noChangeAspect="1"/>
          </p:cNvPicPr>
          <p:nvPr/>
        </p:nvPicPr>
        <p:blipFill>
          <a:blip r:embed="rId6"/>
          <a:stretch>
            <a:fillRect/>
          </a:stretch>
        </p:blipFill>
        <p:spPr>
          <a:xfrm>
            <a:off x="677154" y="4020159"/>
            <a:ext cx="3688658" cy="2306149"/>
          </a:xfrm>
          <a:prstGeom prst="rect">
            <a:avLst/>
          </a:prstGeom>
        </p:spPr>
      </p:pic>
      <p:sp>
        <p:nvSpPr>
          <p:cNvPr id="19" name="TextBox 18">
            <a:extLst>
              <a:ext uri="{FF2B5EF4-FFF2-40B4-BE49-F238E27FC236}">
                <a16:creationId xmlns:a16="http://schemas.microsoft.com/office/drawing/2014/main" id="{43C6FCF2-1BBC-4588-B750-3FD92FD57954}"/>
              </a:ext>
            </a:extLst>
          </p:cNvPr>
          <p:cNvSpPr txBox="1"/>
          <p:nvPr/>
        </p:nvSpPr>
        <p:spPr>
          <a:xfrm>
            <a:off x="27828" y="4800558"/>
            <a:ext cx="1107750" cy="584775"/>
          </a:xfrm>
          <a:prstGeom prst="rect">
            <a:avLst/>
          </a:prstGeom>
          <a:noFill/>
        </p:spPr>
        <p:txBody>
          <a:bodyPr wrap="square" rtlCol="0">
            <a:spAutoFit/>
          </a:bodyPr>
          <a:lstStyle/>
          <a:p>
            <a:pPr algn="ctr"/>
            <a:r>
              <a:rPr lang="en-US" sz="1600" dirty="0"/>
              <a:t>Major Hurricanes</a:t>
            </a:r>
          </a:p>
        </p:txBody>
      </p:sp>
    </p:spTree>
    <p:extLst>
      <p:ext uri="{BB962C8B-B14F-4D97-AF65-F5344CB8AC3E}">
        <p14:creationId xmlns:p14="http://schemas.microsoft.com/office/powerpoint/2010/main" val="336339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94F2F987-5A38-A040-AB44-D68E7F8941E6}"/>
              </a:ext>
            </a:extLst>
          </p:cNvPr>
          <p:cNvSpPr txBox="1">
            <a:spLocks/>
          </p:cNvSpPr>
          <p:nvPr/>
        </p:nvSpPr>
        <p:spPr>
          <a:xfrm>
            <a:off x="270908" y="162606"/>
            <a:ext cx="8859316" cy="103663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lumMod val="75000"/>
                  </a:schemeClr>
                </a:solidFill>
                <a:effectLst/>
                <a:uLnTx/>
                <a:uFillTx/>
                <a:latin typeface="Calibri"/>
                <a:ea typeface="+mj-ea"/>
                <a:cs typeface="+mj-cs"/>
              </a:rPr>
              <a:t>Power Sector Risks</a:t>
            </a:r>
          </a:p>
        </p:txBody>
      </p: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106A563E-7556-0B41-B5AC-F9CE5E8B76B4}"/>
                  </a:ext>
                </a:extLst>
              </p:cNvPr>
              <p:cNvSpPr/>
              <p:nvPr/>
            </p:nvSpPr>
            <p:spPr>
              <a:xfrm>
                <a:off x="324001" y="1007195"/>
                <a:ext cx="7739149" cy="523220"/>
              </a:xfrm>
              <a:prstGeom prst="rect">
                <a:avLst/>
              </a:prstGeom>
            </p:spPr>
            <p:txBody>
              <a:bodyPr wrap="square">
                <a:spAutoFit/>
              </a:bodyPr>
              <a:lstStyle/>
              <a:p>
                <a:pPr lvl="0" defTabSz="914400">
                  <a:spcBef>
                    <a:spcPct val="0"/>
                  </a:spcBef>
                  <a:defRPr/>
                </a:pPr>
                <a:r>
                  <a:rPr lang="en-US" sz="2800" b="1" dirty="0">
                    <a:solidFill>
                      <a:srgbClr val="C00000"/>
                    </a:solidFill>
                  </a:rPr>
                  <a:t>Cyber-physical disruptions </a:t>
                </a:r>
                <a14:m>
                  <m:oMath xmlns:m="http://schemas.openxmlformats.org/officeDocument/2006/math">
                    <m:r>
                      <a:rPr lang="en-US" sz="2800" b="1" i="1">
                        <a:solidFill>
                          <a:srgbClr val="C00000"/>
                        </a:solidFill>
                        <a:latin typeface="Cambria Math" panose="02040503050406030204" pitchFamily="18" charset="0"/>
                        <a:ea typeface="Cambria Math" panose="02040503050406030204" pitchFamily="18" charset="0"/>
                      </a:rPr>
                      <m:t>⟹</m:t>
                    </m:r>
                  </m:oMath>
                </a14:m>
                <a:r>
                  <a:rPr lang="en-US" sz="2800" b="1" dirty="0">
                    <a:solidFill>
                      <a:srgbClr val="C00000"/>
                    </a:solidFill>
                  </a:rPr>
                  <a:t> Huge societal losses</a:t>
                </a:r>
              </a:p>
            </p:txBody>
          </p:sp>
        </mc:Choice>
        <mc:Fallback xmlns="">
          <p:sp>
            <p:nvSpPr>
              <p:cNvPr id="139" name="Rectangle 138">
                <a:extLst>
                  <a:ext uri="{FF2B5EF4-FFF2-40B4-BE49-F238E27FC236}">
                    <a16:creationId xmlns:a16="http://schemas.microsoft.com/office/drawing/2014/main" id="{106A563E-7556-0B41-B5AC-F9CE5E8B76B4}"/>
                  </a:ext>
                </a:extLst>
              </p:cNvPr>
              <p:cNvSpPr>
                <a:spLocks noRot="1" noChangeAspect="1" noMove="1" noResize="1" noEditPoints="1" noAdjustHandles="1" noChangeArrowheads="1" noChangeShapeType="1" noTextEdit="1"/>
              </p:cNvSpPr>
              <p:nvPr/>
            </p:nvSpPr>
            <p:spPr>
              <a:xfrm>
                <a:off x="324001" y="1007195"/>
                <a:ext cx="7739149" cy="523220"/>
              </a:xfrm>
              <a:prstGeom prst="rect">
                <a:avLst/>
              </a:prstGeom>
              <a:blipFill>
                <a:blip r:embed="rId3"/>
                <a:stretch>
                  <a:fillRect l="-1639" t="-9302" b="-25581"/>
                </a:stretch>
              </a:blipFill>
            </p:spPr>
            <p:txBody>
              <a:bodyPr/>
              <a:lstStyle/>
              <a:p>
                <a:r>
                  <a:rPr lang="en-US">
                    <a:noFill/>
                  </a:rPr>
                  <a:t> </a:t>
                </a:r>
              </a:p>
            </p:txBody>
          </p:sp>
        </mc:Fallback>
      </mc:AlternateContent>
      <p:grpSp>
        <p:nvGrpSpPr>
          <p:cNvPr id="152" name="Group 151">
            <a:extLst>
              <a:ext uri="{FF2B5EF4-FFF2-40B4-BE49-F238E27FC236}">
                <a16:creationId xmlns:a16="http://schemas.microsoft.com/office/drawing/2014/main" id="{4250CA33-4FDE-9843-87C1-664179A6B247}"/>
              </a:ext>
            </a:extLst>
          </p:cNvPr>
          <p:cNvGrpSpPr/>
          <p:nvPr/>
        </p:nvGrpSpPr>
        <p:grpSpPr>
          <a:xfrm>
            <a:off x="721404" y="1466686"/>
            <a:ext cx="7784972" cy="2288516"/>
            <a:chOff x="-1" y="837894"/>
            <a:chExt cx="7759391" cy="2210105"/>
          </a:xfrm>
        </p:grpSpPr>
        <p:pic>
          <p:nvPicPr>
            <p:cNvPr id="153" name="Picture 152">
              <a:extLst>
                <a:ext uri="{FF2B5EF4-FFF2-40B4-BE49-F238E27FC236}">
                  <a16:creationId xmlns:a16="http://schemas.microsoft.com/office/drawing/2014/main" id="{D84AC153-DE88-2048-BCF0-BFC2EEE7B3B6}"/>
                </a:ext>
              </a:extLst>
            </p:cNvPr>
            <p:cNvPicPr>
              <a:picLocks noChangeAspect="1"/>
            </p:cNvPicPr>
            <p:nvPr/>
          </p:nvPicPr>
          <p:blipFill>
            <a:blip r:embed="rId4"/>
            <a:stretch>
              <a:fillRect/>
            </a:stretch>
          </p:blipFill>
          <p:spPr>
            <a:xfrm>
              <a:off x="-1" y="837894"/>
              <a:ext cx="7759391" cy="2210105"/>
            </a:xfrm>
            <a:prstGeom prst="rect">
              <a:avLst/>
            </a:prstGeom>
          </p:spPr>
        </p:pic>
        <p:sp>
          <p:nvSpPr>
            <p:cNvPr id="154" name="TextBox 153">
              <a:extLst>
                <a:ext uri="{FF2B5EF4-FFF2-40B4-BE49-F238E27FC236}">
                  <a16:creationId xmlns:a16="http://schemas.microsoft.com/office/drawing/2014/main" id="{5A4891A1-5A77-1C4A-8EDD-ABC4A71C4252}"/>
                </a:ext>
              </a:extLst>
            </p:cNvPr>
            <p:cNvSpPr txBox="1"/>
            <p:nvPr/>
          </p:nvSpPr>
          <p:spPr>
            <a:xfrm>
              <a:off x="4853354" y="1125415"/>
              <a:ext cx="1441938" cy="289800"/>
            </a:xfrm>
            <a:prstGeom prst="rect">
              <a:avLst/>
            </a:prstGeom>
            <a:solidFill>
              <a:schemeClr val="bg1"/>
            </a:solidFill>
          </p:spPr>
          <p:txBody>
            <a:bodyPr wrap="square" rtlCol="0">
              <a:spAutoFit/>
            </a:bodyPr>
            <a:lstStyle/>
            <a:p>
              <a:endParaRPr lang="en-US" sz="1350" dirty="0"/>
            </a:p>
          </p:txBody>
        </p:sp>
        <p:sp>
          <p:nvSpPr>
            <p:cNvPr id="155" name="TextBox 154">
              <a:extLst>
                <a:ext uri="{FF2B5EF4-FFF2-40B4-BE49-F238E27FC236}">
                  <a16:creationId xmlns:a16="http://schemas.microsoft.com/office/drawing/2014/main" id="{C776E007-1DFE-614F-A5B3-5CE423EEEEFB}"/>
                </a:ext>
              </a:extLst>
            </p:cNvPr>
            <p:cNvSpPr txBox="1"/>
            <p:nvPr/>
          </p:nvSpPr>
          <p:spPr>
            <a:xfrm>
              <a:off x="3291436" y="928595"/>
              <a:ext cx="1441938" cy="111462"/>
            </a:xfrm>
            <a:prstGeom prst="rect">
              <a:avLst/>
            </a:prstGeom>
            <a:solidFill>
              <a:schemeClr val="bg1"/>
            </a:solidFill>
          </p:spPr>
          <p:txBody>
            <a:bodyPr wrap="square" rtlCol="0">
              <a:spAutoFit/>
            </a:bodyPr>
            <a:lstStyle/>
            <a:p>
              <a:endParaRPr lang="en-US" sz="150" dirty="0"/>
            </a:p>
          </p:txBody>
        </p:sp>
      </p:grpSp>
      <p:grpSp>
        <p:nvGrpSpPr>
          <p:cNvPr id="156" name="Group 155">
            <a:extLst>
              <a:ext uri="{FF2B5EF4-FFF2-40B4-BE49-F238E27FC236}">
                <a16:creationId xmlns:a16="http://schemas.microsoft.com/office/drawing/2014/main" id="{563E55AB-635E-9A4B-BBC9-3884E575495D}"/>
              </a:ext>
            </a:extLst>
          </p:cNvPr>
          <p:cNvGrpSpPr/>
          <p:nvPr/>
        </p:nvGrpSpPr>
        <p:grpSpPr>
          <a:xfrm>
            <a:off x="455087" y="3574390"/>
            <a:ext cx="2578608" cy="1360176"/>
            <a:chOff x="466914" y="3770083"/>
            <a:chExt cx="3438144" cy="1813567"/>
          </a:xfrm>
        </p:grpSpPr>
        <p:cxnSp>
          <p:nvCxnSpPr>
            <p:cNvPr id="157" name="Curved Connector 156">
              <a:extLst>
                <a:ext uri="{FF2B5EF4-FFF2-40B4-BE49-F238E27FC236}">
                  <a16:creationId xmlns:a16="http://schemas.microsoft.com/office/drawing/2014/main" id="{B047263D-F60B-0042-AABC-8EE3148D7A06}"/>
                </a:ext>
              </a:extLst>
            </p:cNvPr>
            <p:cNvCxnSpPr>
              <a:cxnSpLocks/>
            </p:cNvCxnSpPr>
            <p:nvPr/>
          </p:nvCxnSpPr>
          <p:spPr>
            <a:xfrm rot="5400000" flipH="1" flipV="1">
              <a:off x="3055473" y="3884529"/>
              <a:ext cx="509310" cy="426720"/>
            </a:xfrm>
            <a:prstGeom prst="curved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45240724-BB4B-1240-8A30-9DB998738208}"/>
                </a:ext>
              </a:extLst>
            </p:cNvPr>
            <p:cNvSpPr txBox="1"/>
            <p:nvPr/>
          </p:nvSpPr>
          <p:spPr>
            <a:xfrm>
              <a:off x="466914" y="4352544"/>
              <a:ext cx="3438144" cy="1231106"/>
            </a:xfrm>
            <a:prstGeom prst="rect">
              <a:avLst/>
            </a:prstGeom>
            <a:noFill/>
          </p:spPr>
          <p:txBody>
            <a:bodyPr wrap="square" rtlCol="0">
              <a:spAutoFit/>
            </a:bodyPr>
            <a:lstStyle/>
            <a:p>
              <a:r>
                <a:rPr lang="en-US" dirty="0"/>
                <a:t>2021 Texas power crisis: disrupted natural gas pipelines, power plants </a:t>
              </a:r>
            </a:p>
          </p:txBody>
        </p:sp>
        <p:cxnSp>
          <p:nvCxnSpPr>
            <p:cNvPr id="159" name="Curved Connector 158">
              <a:extLst>
                <a:ext uri="{FF2B5EF4-FFF2-40B4-BE49-F238E27FC236}">
                  <a16:creationId xmlns:a16="http://schemas.microsoft.com/office/drawing/2014/main" id="{90023114-6FFB-A241-9E31-0705FF10FA10}"/>
                </a:ext>
              </a:extLst>
            </p:cNvPr>
            <p:cNvCxnSpPr>
              <a:cxnSpLocks/>
            </p:cNvCxnSpPr>
            <p:nvPr/>
          </p:nvCxnSpPr>
          <p:spPr>
            <a:xfrm rot="16200000" flipV="1">
              <a:off x="1477443" y="3842691"/>
              <a:ext cx="582461" cy="437246"/>
            </a:xfrm>
            <a:prstGeom prst="curved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CA26C03F-A317-2D47-8A21-B62DCACAC556}"/>
              </a:ext>
            </a:extLst>
          </p:cNvPr>
          <p:cNvGrpSpPr/>
          <p:nvPr/>
        </p:nvGrpSpPr>
        <p:grpSpPr>
          <a:xfrm>
            <a:off x="4098971" y="3611998"/>
            <a:ext cx="2938480" cy="1322566"/>
            <a:chOff x="5325426" y="3820229"/>
            <a:chExt cx="3917973" cy="1763420"/>
          </a:xfrm>
        </p:grpSpPr>
        <p:cxnSp>
          <p:nvCxnSpPr>
            <p:cNvPr id="161" name="Curved Connector 160">
              <a:extLst>
                <a:ext uri="{FF2B5EF4-FFF2-40B4-BE49-F238E27FC236}">
                  <a16:creationId xmlns:a16="http://schemas.microsoft.com/office/drawing/2014/main" id="{1DA02BEC-09AD-5441-8D62-44B5ACAABA92}"/>
                </a:ext>
              </a:extLst>
            </p:cNvPr>
            <p:cNvCxnSpPr>
              <a:cxnSpLocks/>
            </p:cNvCxnSpPr>
            <p:nvPr/>
          </p:nvCxnSpPr>
          <p:spPr>
            <a:xfrm rot="5400000" flipH="1" flipV="1">
              <a:off x="7686928" y="3841166"/>
              <a:ext cx="555320" cy="513445"/>
            </a:xfrm>
            <a:prstGeom prst="curved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urved Connector 161">
              <a:extLst>
                <a:ext uri="{FF2B5EF4-FFF2-40B4-BE49-F238E27FC236}">
                  <a16:creationId xmlns:a16="http://schemas.microsoft.com/office/drawing/2014/main" id="{431CCA79-E8FE-EF4B-AF3E-308367A6C653}"/>
                </a:ext>
              </a:extLst>
            </p:cNvPr>
            <p:cNvCxnSpPr>
              <a:cxnSpLocks/>
            </p:cNvCxnSpPr>
            <p:nvPr/>
          </p:nvCxnSpPr>
          <p:spPr>
            <a:xfrm rot="16200000" flipV="1">
              <a:off x="6073634" y="3902464"/>
              <a:ext cx="532314" cy="413855"/>
            </a:xfrm>
            <a:prstGeom prst="curved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4D09D263-97DB-334A-A605-BDE52BBF7831}"/>
                </a:ext>
              </a:extLst>
            </p:cNvPr>
            <p:cNvSpPr txBox="1"/>
            <p:nvPr/>
          </p:nvSpPr>
          <p:spPr>
            <a:xfrm>
              <a:off x="5325426" y="4352545"/>
              <a:ext cx="3917973" cy="1231104"/>
            </a:xfrm>
            <a:prstGeom prst="rect">
              <a:avLst/>
            </a:prstGeom>
            <a:noFill/>
          </p:spPr>
          <p:txBody>
            <a:bodyPr wrap="square" rtlCol="0">
              <a:spAutoFit/>
            </a:bodyPr>
            <a:lstStyle/>
            <a:p>
              <a:r>
                <a:rPr lang="en-US" dirty="0"/>
                <a:t>Hurricane Maria (2017): damaged transmission lines, utility poles </a:t>
              </a:r>
            </a:p>
          </p:txBody>
        </p:sp>
      </p:grpSp>
      <p:sp>
        <p:nvSpPr>
          <p:cNvPr id="164" name="Rectangle 163">
            <a:extLst>
              <a:ext uri="{FF2B5EF4-FFF2-40B4-BE49-F238E27FC236}">
                <a16:creationId xmlns:a16="http://schemas.microsoft.com/office/drawing/2014/main" id="{9A26CEAE-F6F6-1E4F-A90B-8D3828E7D648}"/>
              </a:ext>
            </a:extLst>
          </p:cNvPr>
          <p:cNvSpPr/>
          <p:nvPr/>
        </p:nvSpPr>
        <p:spPr>
          <a:xfrm>
            <a:off x="455087" y="5199012"/>
            <a:ext cx="8339583" cy="1200329"/>
          </a:xfrm>
          <a:prstGeom prst="rect">
            <a:avLst/>
          </a:prstGeom>
        </p:spPr>
        <p:txBody>
          <a:bodyPr wrap="square">
            <a:spAutoFit/>
          </a:bodyPr>
          <a:lstStyle/>
          <a:p>
            <a:r>
              <a:rPr lang="en-US" sz="2400" b="1" dirty="0"/>
              <a:t>Question: </a:t>
            </a:r>
            <a:r>
              <a:rPr lang="en-US" sz="2400" dirty="0"/>
              <a:t>How can we make </a:t>
            </a:r>
            <a:r>
              <a:rPr lang="en-US" sz="2400" dirty="0">
                <a:solidFill>
                  <a:srgbClr val="0070C0"/>
                </a:solidFill>
              </a:rPr>
              <a:t>power distribution systems</a:t>
            </a:r>
            <a:r>
              <a:rPr lang="en-US" sz="2400" b="1" dirty="0">
                <a:solidFill>
                  <a:srgbClr val="0070C0"/>
                </a:solidFill>
              </a:rPr>
              <a:t> </a:t>
            </a:r>
            <a:r>
              <a:rPr lang="en-US" sz="2400" dirty="0">
                <a:solidFill>
                  <a:srgbClr val="0070C0"/>
                </a:solidFill>
              </a:rPr>
              <a:t>more resilient</a:t>
            </a:r>
            <a:r>
              <a:rPr lang="en-US" sz="2400" dirty="0"/>
              <a:t>, in order to satisfy demand in the face of </a:t>
            </a:r>
            <a:r>
              <a:rPr lang="en-US" sz="2400" dirty="0">
                <a:solidFill>
                  <a:srgbClr val="0070C0"/>
                </a:solidFill>
              </a:rPr>
              <a:t>hurricane-induced damage or disruptions in bulk power infrastructure</a:t>
            </a:r>
            <a:r>
              <a:rPr lang="en-US" sz="2400" dirty="0"/>
              <a:t>?</a:t>
            </a:r>
          </a:p>
        </p:txBody>
      </p:sp>
      <p:sp>
        <p:nvSpPr>
          <p:cNvPr id="17" name="Slide Number Placeholder 11">
            <a:extLst>
              <a:ext uri="{FF2B5EF4-FFF2-40B4-BE49-F238E27FC236}">
                <a16:creationId xmlns:a16="http://schemas.microsoft.com/office/drawing/2014/main" id="{9A6C05C5-5D14-764B-93F4-D458E5654C85}"/>
              </a:ext>
            </a:extLst>
          </p:cNvPr>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3870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A42A-7B68-9743-9FC9-419AE47052A5}"/>
              </a:ext>
            </a:extLst>
          </p:cNvPr>
          <p:cNvSpPr>
            <a:spLocks noGrp="1"/>
          </p:cNvSpPr>
          <p:nvPr>
            <p:ph type="title"/>
          </p:nvPr>
        </p:nvSpPr>
        <p:spPr/>
        <p:txBody>
          <a:bodyPr>
            <a:normAutofit/>
          </a:bodyPr>
          <a:lstStyle/>
          <a:p>
            <a:pPr algn="l"/>
            <a:r>
              <a:rPr lang="en-US" b="1" dirty="0">
                <a:solidFill>
                  <a:schemeClr val="accent1">
                    <a:lumMod val="75000"/>
                  </a:schemeClr>
                </a:solidFill>
              </a:rPr>
              <a:t>Challenges</a:t>
            </a:r>
            <a:endParaRPr lang="en-US" dirty="0"/>
          </a:p>
        </p:txBody>
      </p:sp>
      <p:sp>
        <p:nvSpPr>
          <p:cNvPr id="3" name="Content Placeholder 2">
            <a:extLst>
              <a:ext uri="{FF2B5EF4-FFF2-40B4-BE49-F238E27FC236}">
                <a16:creationId xmlns:a16="http://schemas.microsoft.com/office/drawing/2014/main" id="{0BE6E9E7-82C7-414A-8743-7748A6A5AB0C}"/>
              </a:ext>
            </a:extLst>
          </p:cNvPr>
          <p:cNvSpPr>
            <a:spLocks noGrp="1"/>
          </p:cNvSpPr>
          <p:nvPr>
            <p:ph idx="1"/>
          </p:nvPr>
        </p:nvSpPr>
        <p:spPr>
          <a:xfrm>
            <a:off x="457200" y="1417638"/>
            <a:ext cx="8229600" cy="2589097"/>
          </a:xfrm>
        </p:spPr>
        <p:txBody>
          <a:bodyPr>
            <a:normAutofit fontScale="92500"/>
          </a:bodyPr>
          <a:lstStyle/>
          <a:p>
            <a:pPr marL="0" indent="0">
              <a:buNone/>
            </a:pPr>
            <a:r>
              <a:rPr lang="en-US" sz="2400" dirty="0">
                <a:solidFill>
                  <a:srgbClr val="002060"/>
                </a:solidFill>
              </a:rPr>
              <a:t>Utilities continue to struggle </a:t>
            </a:r>
            <a:r>
              <a:rPr lang="en-US" sz="2400" dirty="0"/>
              <a:t>to respond to severe weather events:</a:t>
            </a:r>
          </a:p>
          <a:p>
            <a:pPr marL="214308" indent="-214308">
              <a:buFont typeface="Arial" charset="0"/>
              <a:buChar char="•"/>
            </a:pPr>
            <a:r>
              <a:rPr lang="en-US" sz="2400" b="1" dirty="0">
                <a:solidFill>
                  <a:srgbClr val="002060"/>
                </a:solidFill>
              </a:rPr>
              <a:t>Inadequate decisions </a:t>
            </a:r>
            <a:r>
              <a:rPr lang="en-US" sz="2400" dirty="0"/>
              <a:t>about proactive operational strategies: despite the progress in distributed energy resources and smart grid analytics </a:t>
            </a:r>
          </a:p>
          <a:p>
            <a:pPr marL="214308" indent="-214308">
              <a:buFont typeface="Arial" charset="0"/>
              <a:buChar char="•"/>
            </a:pPr>
            <a:r>
              <a:rPr lang="en-US" sz="2400" b="1" dirty="0">
                <a:solidFill>
                  <a:srgbClr val="002060"/>
                </a:solidFill>
              </a:rPr>
              <a:t>Prolonged delay </a:t>
            </a:r>
            <a:r>
              <a:rPr lang="en-US" sz="2400" dirty="0"/>
              <a:t>in restoration of infrastructural loss-of-service</a:t>
            </a:r>
          </a:p>
          <a:p>
            <a:pPr marL="214308" indent="-214308">
              <a:buFont typeface="Arial" charset="0"/>
              <a:buChar char="•"/>
            </a:pPr>
            <a:r>
              <a:rPr lang="en-US" sz="2400" dirty="0"/>
              <a:t>Need </a:t>
            </a:r>
            <a:r>
              <a:rPr lang="en-US" sz="2400" b="1" dirty="0">
                <a:solidFill>
                  <a:srgbClr val="C00000"/>
                </a:solidFill>
              </a:rPr>
              <a:t>physically-based risk assessment framework</a:t>
            </a:r>
          </a:p>
          <a:p>
            <a:endParaRPr lang="en-US" dirty="0"/>
          </a:p>
        </p:txBody>
      </p:sp>
      <p:sp>
        <p:nvSpPr>
          <p:cNvPr id="4" name="Oval 3">
            <a:extLst>
              <a:ext uri="{FF2B5EF4-FFF2-40B4-BE49-F238E27FC236}">
                <a16:creationId xmlns:a16="http://schemas.microsoft.com/office/drawing/2014/main" id="{9D6D3EB3-D50B-B74B-B948-FDA822D6E6B3}"/>
              </a:ext>
            </a:extLst>
          </p:cNvPr>
          <p:cNvSpPr/>
          <p:nvPr/>
        </p:nvSpPr>
        <p:spPr>
          <a:xfrm>
            <a:off x="457200" y="4269036"/>
            <a:ext cx="3848793" cy="1839920"/>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Oval 4">
            <a:extLst>
              <a:ext uri="{FF2B5EF4-FFF2-40B4-BE49-F238E27FC236}">
                <a16:creationId xmlns:a16="http://schemas.microsoft.com/office/drawing/2014/main" id="{AD0737D8-2F49-D74D-B918-2E681D560FF4}"/>
              </a:ext>
            </a:extLst>
          </p:cNvPr>
          <p:cNvSpPr/>
          <p:nvPr/>
        </p:nvSpPr>
        <p:spPr>
          <a:xfrm>
            <a:off x="4884249" y="4269036"/>
            <a:ext cx="3802551" cy="1839920"/>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C8835B0B-6987-BC4C-A69C-705ED83F8F2C}"/>
              </a:ext>
            </a:extLst>
          </p:cNvPr>
          <p:cNvSpPr/>
          <p:nvPr/>
        </p:nvSpPr>
        <p:spPr>
          <a:xfrm>
            <a:off x="892746" y="4637295"/>
            <a:ext cx="3161250" cy="984885"/>
          </a:xfrm>
          <a:prstGeom prst="rect">
            <a:avLst/>
          </a:prstGeom>
        </p:spPr>
        <p:txBody>
          <a:bodyPr wrap="none">
            <a:spAutoFit/>
          </a:bodyPr>
          <a:lstStyle/>
          <a:p>
            <a:r>
              <a:rPr lang="en-US" sz="2200" dirty="0">
                <a:solidFill>
                  <a:srgbClr val="0070C0"/>
                </a:solidFill>
              </a:rPr>
              <a:t>Hurricane risk assessment</a:t>
            </a:r>
          </a:p>
          <a:p>
            <a:r>
              <a:rPr lang="en-US" i="1" dirty="0"/>
              <a:t>(using models of wind field,</a:t>
            </a:r>
          </a:p>
          <a:p>
            <a:r>
              <a:rPr lang="en-US" i="1" dirty="0"/>
              <a:t>and probabilistic forecasts)</a:t>
            </a:r>
          </a:p>
        </p:txBody>
      </p:sp>
      <p:sp>
        <p:nvSpPr>
          <p:cNvPr id="7" name="Rectangle 6">
            <a:extLst>
              <a:ext uri="{FF2B5EF4-FFF2-40B4-BE49-F238E27FC236}">
                <a16:creationId xmlns:a16="http://schemas.microsoft.com/office/drawing/2014/main" id="{81460AF0-2F9D-8842-BFCA-6DABB9A02E28}"/>
              </a:ext>
            </a:extLst>
          </p:cNvPr>
          <p:cNvSpPr/>
          <p:nvPr/>
        </p:nvSpPr>
        <p:spPr>
          <a:xfrm>
            <a:off x="5035695" y="4555537"/>
            <a:ext cx="3499657" cy="1323439"/>
          </a:xfrm>
          <a:prstGeom prst="rect">
            <a:avLst/>
          </a:prstGeom>
        </p:spPr>
        <p:txBody>
          <a:bodyPr wrap="square">
            <a:spAutoFit/>
          </a:bodyPr>
          <a:lstStyle/>
          <a:p>
            <a:pPr algn="ctr"/>
            <a:r>
              <a:rPr lang="en-US" sz="2200" dirty="0">
                <a:solidFill>
                  <a:srgbClr val="0070C0"/>
                </a:solidFill>
              </a:rPr>
              <a:t>Strategic and operational decision-making </a:t>
            </a:r>
          </a:p>
          <a:p>
            <a:pPr algn="ctr"/>
            <a:r>
              <a:rPr lang="en-US" i="1" dirty="0"/>
              <a:t>(using analytics and stochastic optimization)</a:t>
            </a:r>
          </a:p>
        </p:txBody>
      </p:sp>
      <p:cxnSp>
        <p:nvCxnSpPr>
          <p:cNvPr id="9" name="Straight Connector 8">
            <a:extLst>
              <a:ext uri="{FF2B5EF4-FFF2-40B4-BE49-F238E27FC236}">
                <a16:creationId xmlns:a16="http://schemas.microsoft.com/office/drawing/2014/main" id="{A21E2126-B150-1C4C-9FFE-E6F0E0896B3A}"/>
              </a:ext>
            </a:extLst>
          </p:cNvPr>
          <p:cNvCxnSpPr>
            <a:stCxn id="4" idx="6"/>
            <a:endCxn id="5" idx="2"/>
          </p:cNvCxnSpPr>
          <p:nvPr/>
        </p:nvCxnSpPr>
        <p:spPr>
          <a:xfrm>
            <a:off x="4305993" y="5188996"/>
            <a:ext cx="578256"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Slide Number Placeholder 11">
            <a:extLst>
              <a:ext uri="{FF2B5EF4-FFF2-40B4-BE49-F238E27FC236}">
                <a16:creationId xmlns:a16="http://schemas.microsoft.com/office/drawing/2014/main" id="{E0B799E6-E857-694A-9E8D-41861862C504}"/>
              </a:ext>
            </a:extLst>
          </p:cNvPr>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396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0F8A-385E-D14F-A3CB-72794E8F031F}"/>
              </a:ext>
            </a:extLst>
          </p:cNvPr>
          <p:cNvSpPr>
            <a:spLocks noGrp="1"/>
          </p:cNvSpPr>
          <p:nvPr>
            <p:ph type="title"/>
          </p:nvPr>
        </p:nvSpPr>
        <p:spPr>
          <a:xfrm>
            <a:off x="311894" y="41905"/>
            <a:ext cx="8229600" cy="1143000"/>
          </a:xfrm>
        </p:spPr>
        <p:txBody>
          <a:bodyPr/>
          <a:lstStyle/>
          <a:p>
            <a:pPr algn="l"/>
            <a:r>
              <a:rPr lang="en-US" b="1" dirty="0">
                <a:solidFill>
                  <a:schemeClr val="accent1">
                    <a:lumMod val="75000"/>
                  </a:schemeClr>
                </a:solidFill>
              </a:rPr>
              <a:t>Risk-based Framework</a:t>
            </a:r>
            <a:endParaRPr lang="en-US" dirty="0"/>
          </a:p>
        </p:txBody>
      </p:sp>
      <p:cxnSp>
        <p:nvCxnSpPr>
          <p:cNvPr id="4" name="Straight Connector 3">
            <a:extLst>
              <a:ext uri="{FF2B5EF4-FFF2-40B4-BE49-F238E27FC236}">
                <a16:creationId xmlns:a16="http://schemas.microsoft.com/office/drawing/2014/main" id="{BD55D30A-730B-094A-9EA5-53B8D7B761B0}"/>
              </a:ext>
            </a:extLst>
          </p:cNvPr>
          <p:cNvCxnSpPr>
            <a:cxnSpLocks/>
          </p:cNvCxnSpPr>
          <p:nvPr/>
        </p:nvCxnSpPr>
        <p:spPr>
          <a:xfrm>
            <a:off x="181153" y="3081281"/>
            <a:ext cx="898992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A66A330-CBD1-DC48-8E39-BEF5DFF74F9E}"/>
              </a:ext>
            </a:extLst>
          </p:cNvPr>
          <p:cNvCxnSpPr>
            <a:cxnSpLocks/>
          </p:cNvCxnSpPr>
          <p:nvPr/>
        </p:nvCxnSpPr>
        <p:spPr>
          <a:xfrm>
            <a:off x="5963469" y="2268353"/>
            <a:ext cx="488632"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C771F4AA-E3FB-FA46-9FC7-F5C4745289B1}"/>
              </a:ext>
            </a:extLst>
          </p:cNvPr>
          <p:cNvSpPr/>
          <p:nvPr/>
        </p:nvSpPr>
        <p:spPr>
          <a:xfrm>
            <a:off x="2553658" y="1839727"/>
            <a:ext cx="1565180" cy="85725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Infrastructure damage model</a:t>
            </a:r>
          </a:p>
        </p:txBody>
      </p:sp>
      <p:cxnSp>
        <p:nvCxnSpPr>
          <p:cNvPr id="7" name="Straight Arrow Connector 6">
            <a:extLst>
              <a:ext uri="{FF2B5EF4-FFF2-40B4-BE49-F238E27FC236}">
                <a16:creationId xmlns:a16="http://schemas.microsoft.com/office/drawing/2014/main" id="{F1353506-056A-3649-9350-A97FBA27342F}"/>
              </a:ext>
            </a:extLst>
          </p:cNvPr>
          <p:cNvCxnSpPr>
            <a:cxnSpLocks/>
            <a:stCxn id="14" idx="3"/>
            <a:endCxn id="6" idx="1"/>
          </p:cNvCxnSpPr>
          <p:nvPr/>
        </p:nvCxnSpPr>
        <p:spPr>
          <a:xfrm>
            <a:off x="2116310" y="2268354"/>
            <a:ext cx="437349"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5">
            <a:extLst>
              <a:ext uri="{FF2B5EF4-FFF2-40B4-BE49-F238E27FC236}">
                <a16:creationId xmlns:a16="http://schemas.microsoft.com/office/drawing/2014/main" id="{420F574C-8E37-B949-A979-E8989DF5DE44}"/>
              </a:ext>
            </a:extLst>
          </p:cNvPr>
          <p:cNvSpPr/>
          <p:nvPr/>
        </p:nvSpPr>
        <p:spPr>
          <a:xfrm>
            <a:off x="4734549" y="1839729"/>
            <a:ext cx="1225403" cy="857249"/>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Resource allocation</a:t>
            </a:r>
          </a:p>
        </p:txBody>
      </p:sp>
      <p:grpSp>
        <p:nvGrpSpPr>
          <p:cNvPr id="9" name="Group 8">
            <a:extLst>
              <a:ext uri="{FF2B5EF4-FFF2-40B4-BE49-F238E27FC236}">
                <a16:creationId xmlns:a16="http://schemas.microsoft.com/office/drawing/2014/main" id="{83407B6E-A026-294D-B3B0-5CFE41DFD391}"/>
              </a:ext>
            </a:extLst>
          </p:cNvPr>
          <p:cNvGrpSpPr/>
          <p:nvPr/>
        </p:nvGrpSpPr>
        <p:grpSpPr>
          <a:xfrm>
            <a:off x="6452103" y="1849968"/>
            <a:ext cx="2124473" cy="841567"/>
            <a:chOff x="8463985" y="1899970"/>
            <a:chExt cx="2832631" cy="1122089"/>
          </a:xfrm>
        </p:grpSpPr>
        <p:sp>
          <p:nvSpPr>
            <p:cNvPr id="10" name="Rounded Rectangle 5">
              <a:extLst>
                <a:ext uri="{FF2B5EF4-FFF2-40B4-BE49-F238E27FC236}">
                  <a16:creationId xmlns:a16="http://schemas.microsoft.com/office/drawing/2014/main" id="{19141718-428F-1F47-86BC-7D3262E694A2}"/>
                </a:ext>
              </a:extLst>
            </p:cNvPr>
            <p:cNvSpPr/>
            <p:nvPr/>
          </p:nvSpPr>
          <p:spPr>
            <a:xfrm>
              <a:off x="8463985" y="1899970"/>
              <a:ext cx="2832631" cy="1122089"/>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sp>
          <p:nvSpPr>
            <p:cNvPr id="11" name="Rectangle 10">
              <a:extLst>
                <a:ext uri="{FF2B5EF4-FFF2-40B4-BE49-F238E27FC236}">
                  <a16:creationId xmlns:a16="http://schemas.microsoft.com/office/drawing/2014/main" id="{2BBC31D3-C0F6-5142-8384-77B2E8AFB3E1}"/>
                </a:ext>
              </a:extLst>
            </p:cNvPr>
            <p:cNvSpPr/>
            <p:nvPr/>
          </p:nvSpPr>
          <p:spPr>
            <a:xfrm>
              <a:off x="8664457" y="2103873"/>
              <a:ext cx="2495923" cy="738664"/>
            </a:xfrm>
            <a:prstGeom prst="rect">
              <a:avLst/>
            </a:prstGeom>
          </p:spPr>
          <p:txBody>
            <a:bodyPr wrap="square">
              <a:spAutoFit/>
            </a:bodyPr>
            <a:lstStyle/>
            <a:p>
              <a:pPr algn="ctr"/>
              <a:r>
                <a:rPr lang="en-US" sz="1500"/>
                <a:t>Network restoration</a:t>
              </a:r>
              <a:endParaRPr lang="en-US" sz="1500" dirty="0"/>
            </a:p>
            <a:p>
              <a:pPr algn="ctr"/>
              <a:r>
                <a:rPr lang="en-US" sz="1500" dirty="0" err="1"/>
                <a:t>Microgrid</a:t>
              </a:r>
              <a:r>
                <a:rPr lang="en-US" sz="1500" dirty="0"/>
                <a:t> operation</a:t>
              </a:r>
            </a:p>
          </p:txBody>
        </p:sp>
      </p:grpSp>
      <p:sp>
        <p:nvSpPr>
          <p:cNvPr id="12" name="Rounded Rectangle 7">
            <a:extLst>
              <a:ext uri="{FF2B5EF4-FFF2-40B4-BE49-F238E27FC236}">
                <a16:creationId xmlns:a16="http://schemas.microsoft.com/office/drawing/2014/main" id="{DCE95524-88E0-A540-8AEC-14264ED6C3B6}"/>
              </a:ext>
            </a:extLst>
          </p:cNvPr>
          <p:cNvSpPr/>
          <p:nvPr/>
        </p:nvSpPr>
        <p:spPr>
          <a:xfrm>
            <a:off x="4555702" y="1168163"/>
            <a:ext cx="4131098" cy="164495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cxnSp>
        <p:nvCxnSpPr>
          <p:cNvPr id="13" name="Straight Arrow Connector 12">
            <a:extLst>
              <a:ext uri="{FF2B5EF4-FFF2-40B4-BE49-F238E27FC236}">
                <a16:creationId xmlns:a16="http://schemas.microsoft.com/office/drawing/2014/main" id="{AAE48513-F674-B946-9AEB-EDEADAE7645C}"/>
              </a:ext>
            </a:extLst>
          </p:cNvPr>
          <p:cNvCxnSpPr>
            <a:cxnSpLocks/>
          </p:cNvCxnSpPr>
          <p:nvPr/>
        </p:nvCxnSpPr>
        <p:spPr>
          <a:xfrm flipV="1">
            <a:off x="4118839" y="2268354"/>
            <a:ext cx="615710"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6">
            <a:extLst>
              <a:ext uri="{FF2B5EF4-FFF2-40B4-BE49-F238E27FC236}">
                <a16:creationId xmlns:a16="http://schemas.microsoft.com/office/drawing/2014/main" id="{12956E3F-F607-6E4A-991F-27A6240E7B91}"/>
              </a:ext>
            </a:extLst>
          </p:cNvPr>
          <p:cNvSpPr/>
          <p:nvPr/>
        </p:nvSpPr>
        <p:spPr>
          <a:xfrm>
            <a:off x="665425" y="1839729"/>
            <a:ext cx="1450886" cy="857249"/>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Hurricane wind field forecast</a:t>
            </a:r>
          </a:p>
        </p:txBody>
      </p:sp>
      <p:sp>
        <p:nvSpPr>
          <p:cNvPr id="15" name="TextBox 14">
            <a:extLst>
              <a:ext uri="{FF2B5EF4-FFF2-40B4-BE49-F238E27FC236}">
                <a16:creationId xmlns:a16="http://schemas.microsoft.com/office/drawing/2014/main" id="{B1333CD7-750C-C34B-96FD-4246E225FA84}"/>
              </a:ext>
            </a:extLst>
          </p:cNvPr>
          <p:cNvSpPr txBox="1"/>
          <p:nvPr/>
        </p:nvSpPr>
        <p:spPr>
          <a:xfrm>
            <a:off x="4580039" y="1503228"/>
            <a:ext cx="1722874" cy="323165"/>
          </a:xfrm>
          <a:prstGeom prst="rect">
            <a:avLst/>
          </a:prstGeom>
          <a:noFill/>
        </p:spPr>
        <p:txBody>
          <a:bodyPr wrap="square" rtlCol="0">
            <a:spAutoFit/>
          </a:bodyPr>
          <a:lstStyle/>
          <a:p>
            <a:pPr algn="ctr"/>
            <a:r>
              <a:rPr lang="en-US" sz="1500" b="1" dirty="0"/>
              <a:t>Stage I </a:t>
            </a:r>
            <a:r>
              <a:rPr lang="en-US" sz="1500" dirty="0"/>
              <a:t>(Pre-storm)</a:t>
            </a:r>
          </a:p>
        </p:txBody>
      </p:sp>
      <p:sp>
        <p:nvSpPr>
          <p:cNvPr id="16" name="TextBox 15">
            <a:extLst>
              <a:ext uri="{FF2B5EF4-FFF2-40B4-BE49-F238E27FC236}">
                <a16:creationId xmlns:a16="http://schemas.microsoft.com/office/drawing/2014/main" id="{634F4C50-C264-C146-98CA-48616A62DE19}"/>
              </a:ext>
            </a:extLst>
          </p:cNvPr>
          <p:cNvSpPr txBox="1"/>
          <p:nvPr/>
        </p:nvSpPr>
        <p:spPr>
          <a:xfrm>
            <a:off x="6432620" y="1505203"/>
            <a:ext cx="2124473" cy="323165"/>
          </a:xfrm>
          <a:prstGeom prst="rect">
            <a:avLst/>
          </a:prstGeom>
          <a:noFill/>
        </p:spPr>
        <p:txBody>
          <a:bodyPr wrap="square" rtlCol="0">
            <a:spAutoFit/>
          </a:bodyPr>
          <a:lstStyle/>
          <a:p>
            <a:pPr algn="ctr"/>
            <a:r>
              <a:rPr lang="en-US" sz="1500" b="1" dirty="0"/>
              <a:t>Stage II </a:t>
            </a:r>
            <a:r>
              <a:rPr lang="en-US" sz="1500" dirty="0"/>
              <a:t>(Post-storm)</a:t>
            </a:r>
          </a:p>
        </p:txBody>
      </p:sp>
      <p:grpSp>
        <p:nvGrpSpPr>
          <p:cNvPr id="20" name="Group 19">
            <a:extLst>
              <a:ext uri="{FF2B5EF4-FFF2-40B4-BE49-F238E27FC236}">
                <a16:creationId xmlns:a16="http://schemas.microsoft.com/office/drawing/2014/main" id="{8F1B1898-755F-584E-A1C5-56C7093C11B7}"/>
              </a:ext>
            </a:extLst>
          </p:cNvPr>
          <p:cNvGrpSpPr/>
          <p:nvPr/>
        </p:nvGrpSpPr>
        <p:grpSpPr>
          <a:xfrm>
            <a:off x="2942705" y="3086868"/>
            <a:ext cx="2121368" cy="2431674"/>
            <a:chOff x="3944988" y="1290195"/>
            <a:chExt cx="2411063" cy="2694348"/>
          </a:xfrm>
        </p:grpSpPr>
        <p:pic>
          <p:nvPicPr>
            <p:cNvPr id="21" name="Picture 20">
              <a:extLst>
                <a:ext uri="{FF2B5EF4-FFF2-40B4-BE49-F238E27FC236}">
                  <a16:creationId xmlns:a16="http://schemas.microsoft.com/office/drawing/2014/main" id="{17584045-1391-DE49-ACF6-A5B1BE2C63C2}"/>
                </a:ext>
              </a:extLst>
            </p:cNvPr>
            <p:cNvPicPr>
              <a:picLocks noChangeAspect="1"/>
            </p:cNvPicPr>
            <p:nvPr/>
          </p:nvPicPr>
          <p:blipFill rotWithShape="1">
            <a:blip r:embed="rId3"/>
            <a:srcRect l="23361" r="62629" b="47948"/>
            <a:stretch/>
          </p:blipFill>
          <p:spPr>
            <a:xfrm>
              <a:off x="3944988" y="1785431"/>
              <a:ext cx="1810646" cy="2199112"/>
            </a:xfrm>
            <a:prstGeom prst="rect">
              <a:avLst/>
            </a:prstGeom>
          </p:spPr>
        </p:pic>
        <p:sp>
          <p:nvSpPr>
            <p:cNvPr id="22" name="TextBox 21">
              <a:extLst>
                <a:ext uri="{FF2B5EF4-FFF2-40B4-BE49-F238E27FC236}">
                  <a16:creationId xmlns:a16="http://schemas.microsoft.com/office/drawing/2014/main" id="{E239D1AB-3407-D847-AC47-BA50FEB1EE8E}"/>
                </a:ext>
              </a:extLst>
            </p:cNvPr>
            <p:cNvSpPr txBox="1"/>
            <p:nvPr/>
          </p:nvSpPr>
          <p:spPr>
            <a:xfrm>
              <a:off x="3949841" y="1290195"/>
              <a:ext cx="2406210" cy="716149"/>
            </a:xfrm>
            <a:prstGeom prst="rect">
              <a:avLst/>
            </a:prstGeom>
            <a:noFill/>
          </p:spPr>
          <p:txBody>
            <a:bodyPr wrap="square" rtlCol="0">
              <a:spAutoFit/>
            </a:bodyPr>
            <a:lstStyle/>
            <a:p>
              <a:r>
                <a:rPr lang="en-US" dirty="0"/>
                <a:t>Surface wind field velocities (m/s) </a:t>
              </a:r>
            </a:p>
          </p:txBody>
        </p:sp>
      </p:grpSp>
      <p:cxnSp>
        <p:nvCxnSpPr>
          <p:cNvPr id="23" name="Straight Arrow Connector 22">
            <a:extLst>
              <a:ext uri="{FF2B5EF4-FFF2-40B4-BE49-F238E27FC236}">
                <a16:creationId xmlns:a16="http://schemas.microsoft.com/office/drawing/2014/main" id="{19942F12-F300-2E4D-8B94-6625C758F2A9}"/>
              </a:ext>
            </a:extLst>
          </p:cNvPr>
          <p:cNvCxnSpPr>
            <a:cxnSpLocks/>
          </p:cNvCxnSpPr>
          <p:nvPr/>
        </p:nvCxnSpPr>
        <p:spPr>
          <a:xfrm>
            <a:off x="2553658" y="4395030"/>
            <a:ext cx="389047"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52FD461-C570-4247-8D51-8CD1A3C93EA8}"/>
              </a:ext>
            </a:extLst>
          </p:cNvPr>
          <p:cNvPicPr>
            <a:picLocks noChangeAspect="1"/>
          </p:cNvPicPr>
          <p:nvPr/>
        </p:nvPicPr>
        <p:blipFill rotWithShape="1">
          <a:blip r:embed="rId4"/>
          <a:srcRect l="47877" r="7899"/>
          <a:stretch/>
        </p:blipFill>
        <p:spPr>
          <a:xfrm>
            <a:off x="4881937" y="3635979"/>
            <a:ext cx="2089527" cy="1667156"/>
          </a:xfrm>
          <a:prstGeom prst="rect">
            <a:avLst/>
          </a:prstGeom>
        </p:spPr>
      </p:pic>
      <p:cxnSp>
        <p:nvCxnSpPr>
          <p:cNvPr id="28" name="Straight Arrow Connector 27">
            <a:extLst>
              <a:ext uri="{FF2B5EF4-FFF2-40B4-BE49-F238E27FC236}">
                <a16:creationId xmlns:a16="http://schemas.microsoft.com/office/drawing/2014/main" id="{4AD7D8AD-B888-CA4B-8655-D49AFE300225}"/>
              </a:ext>
            </a:extLst>
          </p:cNvPr>
          <p:cNvCxnSpPr>
            <a:cxnSpLocks/>
          </p:cNvCxnSpPr>
          <p:nvPr/>
        </p:nvCxnSpPr>
        <p:spPr>
          <a:xfrm>
            <a:off x="4572000" y="4390073"/>
            <a:ext cx="38766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4DE6D48-9533-F540-BC5D-E6B9EF64EAD9}"/>
              </a:ext>
            </a:extLst>
          </p:cNvPr>
          <p:cNvSpPr txBox="1"/>
          <p:nvPr/>
        </p:nvSpPr>
        <p:spPr>
          <a:xfrm>
            <a:off x="5061323" y="3094618"/>
            <a:ext cx="2117098" cy="646331"/>
          </a:xfrm>
          <a:prstGeom prst="rect">
            <a:avLst/>
          </a:prstGeom>
          <a:noFill/>
        </p:spPr>
        <p:txBody>
          <a:bodyPr wrap="square" rtlCol="0">
            <a:spAutoFit/>
          </a:bodyPr>
          <a:lstStyle/>
          <a:p>
            <a:r>
              <a:rPr lang="en-US" dirty="0"/>
              <a:t>Average failure rate of assets (#/</a:t>
            </a:r>
            <a:r>
              <a:rPr lang="en-US" dirty="0" err="1"/>
              <a:t>hr</a:t>
            </a:r>
            <a:r>
              <a:rPr lang="en-US" dirty="0"/>
              <a:t>/km) </a:t>
            </a:r>
          </a:p>
        </p:txBody>
      </p:sp>
      <p:cxnSp>
        <p:nvCxnSpPr>
          <p:cNvPr id="33" name="Straight Arrow Connector 32">
            <a:extLst>
              <a:ext uri="{FF2B5EF4-FFF2-40B4-BE49-F238E27FC236}">
                <a16:creationId xmlns:a16="http://schemas.microsoft.com/office/drawing/2014/main" id="{D9E980CF-CCFC-5844-9974-B3148DEB3DC8}"/>
              </a:ext>
            </a:extLst>
          </p:cNvPr>
          <p:cNvCxnSpPr>
            <a:cxnSpLocks/>
          </p:cNvCxnSpPr>
          <p:nvPr/>
        </p:nvCxnSpPr>
        <p:spPr>
          <a:xfrm>
            <a:off x="6965061" y="4390073"/>
            <a:ext cx="387666" cy="0"/>
          </a:xfrm>
          <a:prstGeom prst="straightConnector1">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6" name="Picture 35" descr="Diagram&#10;&#10;Description automatically generated">
            <a:extLst>
              <a:ext uri="{FF2B5EF4-FFF2-40B4-BE49-F238E27FC236}">
                <a16:creationId xmlns:a16="http://schemas.microsoft.com/office/drawing/2014/main" id="{AD4D3BDF-F905-E543-98DA-85CBFDD64825}"/>
              </a:ext>
            </a:extLst>
          </p:cNvPr>
          <p:cNvPicPr>
            <a:picLocks noChangeAspect="1"/>
          </p:cNvPicPr>
          <p:nvPr/>
        </p:nvPicPr>
        <p:blipFill rotWithShape="1">
          <a:blip r:embed="rId5"/>
          <a:srcRect l="53528" t="654" r="2078" b="78025"/>
          <a:stretch/>
        </p:blipFill>
        <p:spPr>
          <a:xfrm>
            <a:off x="5344589" y="5377303"/>
            <a:ext cx="3602051" cy="1480697"/>
          </a:xfrm>
          <a:prstGeom prst="rect">
            <a:avLst/>
          </a:prstGeom>
        </p:spPr>
      </p:pic>
      <p:sp>
        <p:nvSpPr>
          <p:cNvPr id="38" name="TextBox 37">
            <a:extLst>
              <a:ext uri="{FF2B5EF4-FFF2-40B4-BE49-F238E27FC236}">
                <a16:creationId xmlns:a16="http://schemas.microsoft.com/office/drawing/2014/main" id="{80B2E21A-83DE-D74B-9822-A4A7F23BE67C}"/>
              </a:ext>
            </a:extLst>
          </p:cNvPr>
          <p:cNvSpPr txBox="1"/>
          <p:nvPr/>
        </p:nvSpPr>
        <p:spPr>
          <a:xfrm>
            <a:off x="6207784" y="5235430"/>
            <a:ext cx="2936215" cy="369332"/>
          </a:xfrm>
          <a:prstGeom prst="rect">
            <a:avLst/>
          </a:prstGeom>
          <a:solidFill>
            <a:schemeClr val="bg1"/>
          </a:solidFill>
        </p:spPr>
        <p:txBody>
          <a:bodyPr wrap="square" rtlCol="0">
            <a:spAutoFit/>
          </a:bodyPr>
          <a:lstStyle/>
          <a:p>
            <a:r>
              <a:rPr lang="en-US" dirty="0"/>
              <a:t>Outages per 100 households</a:t>
            </a:r>
          </a:p>
        </p:txBody>
      </p:sp>
      <p:pic>
        <p:nvPicPr>
          <p:cNvPr id="39" name="Picture 38" descr="A picture containing clock, food&#10;&#10;Description automatically generated">
            <a:extLst>
              <a:ext uri="{FF2B5EF4-FFF2-40B4-BE49-F238E27FC236}">
                <a16:creationId xmlns:a16="http://schemas.microsoft.com/office/drawing/2014/main" id="{B8DF5F4B-9891-234D-A0FD-3F47098F679E}"/>
              </a:ext>
            </a:extLst>
          </p:cNvPr>
          <p:cNvPicPr>
            <a:picLocks noChangeAspect="1"/>
          </p:cNvPicPr>
          <p:nvPr/>
        </p:nvPicPr>
        <p:blipFill>
          <a:blip r:embed="rId6"/>
          <a:stretch>
            <a:fillRect/>
          </a:stretch>
        </p:blipFill>
        <p:spPr>
          <a:xfrm>
            <a:off x="2012890" y="5407839"/>
            <a:ext cx="2927303" cy="1450161"/>
          </a:xfrm>
          <a:prstGeom prst="rect">
            <a:avLst/>
          </a:prstGeom>
        </p:spPr>
      </p:pic>
      <p:sp>
        <p:nvSpPr>
          <p:cNvPr id="40" name="TextBox 39">
            <a:extLst>
              <a:ext uri="{FF2B5EF4-FFF2-40B4-BE49-F238E27FC236}">
                <a16:creationId xmlns:a16="http://schemas.microsoft.com/office/drawing/2014/main" id="{FF2CE09F-870E-2342-8945-5A0E9095E559}"/>
              </a:ext>
            </a:extLst>
          </p:cNvPr>
          <p:cNvSpPr txBox="1"/>
          <p:nvPr/>
        </p:nvSpPr>
        <p:spPr>
          <a:xfrm>
            <a:off x="-168144" y="5443673"/>
            <a:ext cx="2447925" cy="1200329"/>
          </a:xfrm>
          <a:prstGeom prst="rect">
            <a:avLst/>
          </a:prstGeom>
          <a:noFill/>
        </p:spPr>
        <p:txBody>
          <a:bodyPr wrap="square" rtlCol="0">
            <a:spAutoFit/>
          </a:bodyPr>
          <a:lstStyle/>
          <a:p>
            <a:pPr algn="ctr"/>
            <a:r>
              <a:rPr lang="en-US" dirty="0"/>
              <a:t>Allocation of</a:t>
            </a:r>
          </a:p>
          <a:p>
            <a:pPr algn="ctr"/>
            <a:r>
              <a:rPr lang="en-US" dirty="0"/>
              <a:t>Distributed Energy</a:t>
            </a:r>
          </a:p>
          <a:p>
            <a:pPr algn="ctr"/>
            <a:r>
              <a:rPr lang="en-US" dirty="0"/>
              <a:t>Resources to enable functional microgrids</a:t>
            </a:r>
          </a:p>
        </p:txBody>
      </p:sp>
      <p:cxnSp>
        <p:nvCxnSpPr>
          <p:cNvPr id="41" name="Straight Arrow Connector 40">
            <a:extLst>
              <a:ext uri="{FF2B5EF4-FFF2-40B4-BE49-F238E27FC236}">
                <a16:creationId xmlns:a16="http://schemas.microsoft.com/office/drawing/2014/main" id="{E6CFFBE7-1204-4E40-BF4F-D0963A4A326B}"/>
              </a:ext>
            </a:extLst>
          </p:cNvPr>
          <p:cNvCxnSpPr>
            <a:cxnSpLocks/>
          </p:cNvCxnSpPr>
          <p:nvPr/>
        </p:nvCxnSpPr>
        <p:spPr>
          <a:xfrm>
            <a:off x="7352727" y="4356823"/>
            <a:ext cx="0" cy="37866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7">
            <a:extLst>
              <a:ext uri="{FF2B5EF4-FFF2-40B4-BE49-F238E27FC236}">
                <a16:creationId xmlns:a16="http://schemas.microsoft.com/office/drawing/2014/main" id="{D0422FCC-5B3D-F842-A4E4-7B1D963F8F52}"/>
              </a:ext>
            </a:extLst>
          </p:cNvPr>
          <p:cNvSpPr/>
          <p:nvPr/>
        </p:nvSpPr>
        <p:spPr>
          <a:xfrm>
            <a:off x="549082" y="1168163"/>
            <a:ext cx="3788188" cy="164495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sp>
        <p:nvSpPr>
          <p:cNvPr id="34" name="TextBox 33">
            <a:extLst>
              <a:ext uri="{FF2B5EF4-FFF2-40B4-BE49-F238E27FC236}">
                <a16:creationId xmlns:a16="http://schemas.microsoft.com/office/drawing/2014/main" id="{015E851E-47BD-E742-A227-29B2927008DB}"/>
              </a:ext>
            </a:extLst>
          </p:cNvPr>
          <p:cNvSpPr txBox="1"/>
          <p:nvPr/>
        </p:nvSpPr>
        <p:spPr>
          <a:xfrm>
            <a:off x="665425" y="1282936"/>
            <a:ext cx="3151415" cy="369332"/>
          </a:xfrm>
          <a:prstGeom prst="rect">
            <a:avLst/>
          </a:prstGeom>
          <a:noFill/>
        </p:spPr>
        <p:txBody>
          <a:bodyPr wrap="square" rtlCol="0">
            <a:spAutoFit/>
          </a:bodyPr>
          <a:lstStyle/>
          <a:p>
            <a:pPr algn="ctr"/>
            <a:r>
              <a:rPr lang="en-US" dirty="0"/>
              <a:t>Hurricane Risk Assessment</a:t>
            </a:r>
          </a:p>
        </p:txBody>
      </p:sp>
      <p:sp>
        <p:nvSpPr>
          <p:cNvPr id="35" name="TextBox 34">
            <a:extLst>
              <a:ext uri="{FF2B5EF4-FFF2-40B4-BE49-F238E27FC236}">
                <a16:creationId xmlns:a16="http://schemas.microsoft.com/office/drawing/2014/main" id="{1612662D-F512-1D47-A7B0-6BBCFF012E7D}"/>
              </a:ext>
            </a:extLst>
          </p:cNvPr>
          <p:cNvSpPr txBox="1"/>
          <p:nvPr/>
        </p:nvSpPr>
        <p:spPr>
          <a:xfrm>
            <a:off x="4898651" y="1169352"/>
            <a:ext cx="3151415" cy="369332"/>
          </a:xfrm>
          <a:prstGeom prst="rect">
            <a:avLst/>
          </a:prstGeom>
          <a:noFill/>
        </p:spPr>
        <p:txBody>
          <a:bodyPr wrap="square" rtlCol="0">
            <a:spAutoFit/>
          </a:bodyPr>
          <a:lstStyle/>
          <a:p>
            <a:pPr algn="ctr"/>
            <a:r>
              <a:rPr lang="en-US" dirty="0"/>
              <a:t>Resilient Operations</a:t>
            </a:r>
          </a:p>
        </p:txBody>
      </p:sp>
      <p:sp>
        <p:nvSpPr>
          <p:cNvPr id="37" name="Slide Number Placeholder 11">
            <a:extLst>
              <a:ext uri="{FF2B5EF4-FFF2-40B4-BE49-F238E27FC236}">
                <a16:creationId xmlns:a16="http://schemas.microsoft.com/office/drawing/2014/main" id="{4D0ECCD2-DBBE-7C40-B43E-8D5B7F6E420F}"/>
              </a:ext>
            </a:extLst>
          </p:cNvPr>
          <p:cNvSpPr>
            <a:spLocks noGrp="1"/>
          </p:cNvSpPr>
          <p:nvPr>
            <p:ph type="sldNum" sz="quarter" idx="12"/>
          </p:nvPr>
        </p:nvSpPr>
        <p:spPr>
          <a:xfrm>
            <a:off x="6957694" y="643249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7F6F5DFD-4FC9-4D1F-A63D-9E0D2A38A658}"/>
              </a:ext>
            </a:extLst>
          </p:cNvPr>
          <p:cNvPicPr>
            <a:picLocks noChangeAspect="1"/>
          </p:cNvPicPr>
          <p:nvPr/>
        </p:nvPicPr>
        <p:blipFill rotWithShape="1">
          <a:blip r:embed="rId7"/>
          <a:srcRect l="14216" r="16275" b="4003"/>
          <a:stretch/>
        </p:blipFill>
        <p:spPr>
          <a:xfrm>
            <a:off x="181153" y="3200895"/>
            <a:ext cx="2706604" cy="2242778"/>
          </a:xfrm>
          <a:prstGeom prst="rect">
            <a:avLst/>
          </a:prstGeom>
        </p:spPr>
      </p:pic>
    </p:spTree>
    <p:extLst>
      <p:ext uri="{BB962C8B-B14F-4D97-AF65-F5344CB8AC3E}">
        <p14:creationId xmlns:p14="http://schemas.microsoft.com/office/powerpoint/2010/main" val="244661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4" grpId="0" animBg="1"/>
      <p:bldP spid="15" grpId="0"/>
      <p:bldP spid="16" grpId="0"/>
      <p:bldP spid="29" grpId="0"/>
      <p:bldP spid="38" grpId="0" animBg="1"/>
      <p:bldP spid="40" grpId="0"/>
      <p:bldP spid="32" grpId="0" animBg="1"/>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BFD1-1C7A-9C42-BD77-2947840D0032}"/>
              </a:ext>
            </a:extLst>
          </p:cNvPr>
          <p:cNvSpPr>
            <a:spLocks noGrp="1"/>
          </p:cNvSpPr>
          <p:nvPr>
            <p:ph type="title"/>
          </p:nvPr>
        </p:nvSpPr>
        <p:spPr/>
        <p:txBody>
          <a:bodyPr>
            <a:normAutofit/>
          </a:bodyPr>
          <a:lstStyle/>
          <a:p>
            <a:pPr lvl="0" algn="l" defTabSz="914400">
              <a:lnSpc>
                <a:spcPct val="90000"/>
              </a:lnSpc>
              <a:defRPr/>
            </a:pPr>
            <a:r>
              <a:rPr lang="en-US" sz="4000" b="1" dirty="0">
                <a:solidFill>
                  <a:srgbClr val="4F81BD">
                    <a:lumMod val="75000"/>
                  </a:srgbClr>
                </a:solidFill>
              </a:rPr>
              <a:t>Including Forecast Uncertainty</a:t>
            </a:r>
          </a:p>
        </p:txBody>
      </p:sp>
      <p:sp>
        <p:nvSpPr>
          <p:cNvPr id="6" name="Rectangle 5">
            <a:extLst>
              <a:ext uri="{FF2B5EF4-FFF2-40B4-BE49-F238E27FC236}">
                <a16:creationId xmlns:a16="http://schemas.microsoft.com/office/drawing/2014/main" id="{69170D34-1D1D-8143-89DC-4218643A880F}"/>
              </a:ext>
            </a:extLst>
          </p:cNvPr>
          <p:cNvSpPr/>
          <p:nvPr/>
        </p:nvSpPr>
        <p:spPr>
          <a:xfrm>
            <a:off x="457201" y="1218601"/>
            <a:ext cx="8229600"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Forecasts of Hurricanes using Large-Ensemble Outputs (FHLO):</a:t>
            </a:r>
            <a:r>
              <a:rPr kumimoji="0" lang="en-US" sz="2400" b="0" i="0" u="none" strike="noStrike" kern="1200" cap="none" spc="0" normalizeH="0" baseline="30000" noProof="0" dirty="0">
                <a:ln>
                  <a:noFill/>
                </a:ln>
                <a:solidFill>
                  <a:prstClr val="black"/>
                </a:solidFill>
                <a:effectLst/>
                <a:uLnTx/>
                <a:uFillTx/>
                <a:latin typeface="Calibri"/>
                <a:ea typeface="+mn-ea"/>
                <a:cs typeface="+mn-cs"/>
              </a:rPr>
              <a:t>1</a:t>
            </a:r>
            <a:endParaRPr kumimoji="0" lang="en-US" sz="2400" b="1" i="0" u="none" strike="noStrike" kern="1200" cap="none" spc="0" normalizeH="0" baseline="3000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‘Ensemble’ consists of ~1,000 randomly-generated forecast `members’ for an incoming hurricane, initialized at a given time and location.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Each ensemble member forecast includes: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Track forecast: </a:t>
            </a:r>
            <a:r>
              <a:rPr kumimoji="0" lang="en-US" sz="2000" b="0" i="0" u="none" strike="noStrike" kern="1200" cap="none" spc="0" normalizeH="0" baseline="0" noProof="0" dirty="0">
                <a:ln>
                  <a:noFill/>
                </a:ln>
                <a:solidFill>
                  <a:prstClr val="black"/>
                </a:solidFill>
                <a:effectLst/>
                <a:uLnTx/>
                <a:uFillTx/>
                <a:latin typeface="Calibri"/>
                <a:ea typeface="+mn-ea"/>
                <a:cs typeface="+mn-cs"/>
              </a:rPr>
              <a:t>stochastic track locations as function of time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Wind field: </a:t>
            </a:r>
            <a:r>
              <a:rPr kumimoji="0" lang="en-US" sz="2000" b="0" i="0" u="none" strike="noStrike" kern="1200" cap="none" spc="0" normalizeH="0" baseline="0" noProof="0" dirty="0">
                <a:ln>
                  <a:noFill/>
                </a:ln>
                <a:solidFill>
                  <a:prstClr val="black"/>
                </a:solidFill>
                <a:effectLst/>
                <a:uLnTx/>
                <a:uFillTx/>
                <a:latin typeface="Calibri"/>
                <a:ea typeface="+mn-ea"/>
                <a:cs typeface="+mn-cs"/>
              </a:rPr>
              <a:t>2-D surface wind field (velocities as a fn. of space &amp; time)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BF3CCAE-DFD8-EC48-A0F6-D1D43054ADA8}"/>
              </a:ext>
            </a:extLst>
          </p:cNvPr>
          <p:cNvPicPr>
            <a:picLocks noChangeAspect="1"/>
          </p:cNvPicPr>
          <p:nvPr/>
        </p:nvPicPr>
        <p:blipFill>
          <a:blip r:embed="rId3"/>
          <a:stretch>
            <a:fillRect/>
          </a:stretch>
        </p:blipFill>
        <p:spPr>
          <a:xfrm>
            <a:off x="457200" y="3463312"/>
            <a:ext cx="4713316" cy="2192224"/>
          </a:xfrm>
          <a:prstGeom prst="rect">
            <a:avLst/>
          </a:prstGeom>
        </p:spPr>
      </p:pic>
      <p:sp>
        <p:nvSpPr>
          <p:cNvPr id="8" name="TextBox 7">
            <a:extLst>
              <a:ext uri="{FF2B5EF4-FFF2-40B4-BE49-F238E27FC236}">
                <a16:creationId xmlns:a16="http://schemas.microsoft.com/office/drawing/2014/main" id="{18695602-28C0-C041-8D11-A91FDCA29A29}"/>
              </a:ext>
            </a:extLst>
          </p:cNvPr>
          <p:cNvSpPr txBox="1"/>
          <p:nvPr/>
        </p:nvSpPr>
        <p:spPr>
          <a:xfrm>
            <a:off x="684456" y="5762552"/>
            <a:ext cx="3887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Track ensemble generated using FHLO</a:t>
            </a:r>
            <a:r>
              <a:rPr kumimoji="0" lang="en-US" sz="1800" b="0" i="0" u="none" strike="noStrike" kern="1200" cap="none" spc="0" normalizeH="0" baseline="30000" noProof="0" dirty="0">
                <a:ln>
                  <a:noFill/>
                </a:ln>
                <a:solidFill>
                  <a:prstClr val="black"/>
                </a:solidFill>
                <a:effectLst/>
                <a:uLnTx/>
                <a:uFillTx/>
                <a:latin typeface="Calibri"/>
                <a:ea typeface="+mn-ea"/>
                <a:cs typeface="+mn-cs"/>
              </a:rPr>
              <a:t>1</a:t>
            </a:r>
          </a:p>
        </p:txBody>
      </p:sp>
      <p:sp>
        <p:nvSpPr>
          <p:cNvPr id="9" name="TextBox 8">
            <a:extLst>
              <a:ext uri="{FF2B5EF4-FFF2-40B4-BE49-F238E27FC236}">
                <a16:creationId xmlns:a16="http://schemas.microsoft.com/office/drawing/2014/main" id="{C5834A2B-A733-5340-96AA-0342492C7197}"/>
              </a:ext>
            </a:extLst>
          </p:cNvPr>
          <p:cNvSpPr txBox="1"/>
          <p:nvPr/>
        </p:nvSpPr>
        <p:spPr>
          <a:xfrm>
            <a:off x="340821" y="6211669"/>
            <a:ext cx="6493923" cy="64633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Lin, Emanuel, and </a:t>
            </a:r>
            <a:r>
              <a:rPr kumimoji="0" lang="en-US" b="0" i="0" u="none" strike="noStrike" kern="1200" cap="none" spc="0" normalizeH="0" baseline="0" noProof="0" dirty="0" err="1">
                <a:ln>
                  <a:noFill/>
                </a:ln>
                <a:solidFill>
                  <a:prstClr val="black"/>
                </a:solidFill>
                <a:effectLst/>
                <a:uLnTx/>
                <a:uFillTx/>
                <a:latin typeface="Calibri"/>
                <a:ea typeface="+mn-ea"/>
                <a:cs typeface="+mn-cs"/>
              </a:rPr>
              <a:t>Vigh</a:t>
            </a:r>
            <a:r>
              <a:rPr kumimoji="0" lang="en-US" b="0" i="1" u="none" strike="noStrike" kern="1200" cap="none" spc="0" normalizeH="0" baseline="0" noProof="0" dirty="0">
                <a:ln>
                  <a:noFill/>
                </a:ln>
                <a:solidFill>
                  <a:prstClr val="black"/>
                </a:solidFill>
                <a:effectLst/>
                <a:uLnTx/>
                <a:uFillTx/>
                <a:latin typeface="Calibri"/>
                <a:ea typeface="+mn-ea"/>
                <a:cs typeface="+mn-cs"/>
              </a:rPr>
              <a:t>, Weather and Forecasting (WAF), </a:t>
            </a:r>
            <a:r>
              <a:rPr kumimoji="0" lang="en-US" b="0" i="0" u="none" strike="noStrike" kern="1200" cap="none" spc="0" normalizeH="0" baseline="0" noProof="0" dirty="0">
                <a:ln>
                  <a:noFill/>
                </a:ln>
                <a:solidFill>
                  <a:prstClr val="black"/>
                </a:solidFill>
                <a:effectLst/>
                <a:uLnTx/>
                <a:uFillTx/>
                <a:latin typeface="Calibri"/>
                <a:ea typeface="+mn-ea"/>
                <a:cs typeface="+mn-cs"/>
              </a:rPr>
              <a:t>2020</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solidFill>
                  <a:prstClr val="black"/>
                </a:solidFill>
                <a:latin typeface="Calibri"/>
              </a:rPr>
              <a:t>Chang, Emanuel, and Amin, Risk Analysis (submitted)</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lide Number Placeholder 12">
            <a:extLst>
              <a:ext uri="{FF2B5EF4-FFF2-40B4-BE49-F238E27FC236}">
                <a16:creationId xmlns:a16="http://schemas.microsoft.com/office/drawing/2014/main" id="{2DB5D811-F64D-5E45-818C-DE41CBABFF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8DD52B2-556E-3945-BC81-3570B27F85C0}"/>
              </a:ext>
            </a:extLst>
          </p:cNvPr>
          <p:cNvPicPr>
            <a:picLocks noChangeAspect="1"/>
          </p:cNvPicPr>
          <p:nvPr/>
        </p:nvPicPr>
        <p:blipFill rotWithShape="1">
          <a:blip r:embed="rId4"/>
          <a:srcRect l="48009" r="7899"/>
          <a:stretch/>
        </p:blipFill>
        <p:spPr>
          <a:xfrm>
            <a:off x="5295241" y="3185322"/>
            <a:ext cx="3247471" cy="2595372"/>
          </a:xfrm>
          <a:prstGeom prst="rect">
            <a:avLst/>
          </a:prstGeom>
        </p:spPr>
      </p:pic>
      <p:sp>
        <p:nvSpPr>
          <p:cNvPr id="3" name="Rectangle 2">
            <a:extLst>
              <a:ext uri="{FF2B5EF4-FFF2-40B4-BE49-F238E27FC236}">
                <a16:creationId xmlns:a16="http://schemas.microsoft.com/office/drawing/2014/main" id="{87AEE0A8-65A0-C34F-90C7-B31DBC3AA166}"/>
              </a:ext>
            </a:extLst>
          </p:cNvPr>
          <p:cNvSpPr/>
          <p:nvPr/>
        </p:nvSpPr>
        <p:spPr>
          <a:xfrm>
            <a:off x="5587041" y="5735321"/>
            <a:ext cx="3216778" cy="369332"/>
          </a:xfrm>
          <a:prstGeom prst="rect">
            <a:avLst/>
          </a:prstGeom>
        </p:spPr>
        <p:txBody>
          <a:bodyPr wrap="none">
            <a:spAutoFit/>
          </a:bodyPr>
          <a:lstStyle/>
          <a:p>
            <a:r>
              <a:rPr lang="en-US" b="1" dirty="0"/>
              <a:t>Ensemble-averaged failure rate</a:t>
            </a:r>
            <a:r>
              <a:rPr lang="en-US" b="1" baseline="30000" dirty="0"/>
              <a:t>2</a:t>
            </a:r>
          </a:p>
        </p:txBody>
      </p:sp>
    </p:spTree>
    <p:extLst>
      <p:ext uri="{BB962C8B-B14F-4D97-AF65-F5344CB8AC3E}">
        <p14:creationId xmlns:p14="http://schemas.microsoft.com/office/powerpoint/2010/main" val="1319630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3429-6370-0A41-86B1-EC7E0DACD352}"/>
              </a:ext>
            </a:extLst>
          </p:cNvPr>
          <p:cNvSpPr>
            <a:spLocks noGrp="1"/>
          </p:cNvSpPr>
          <p:nvPr>
            <p:ph type="title"/>
          </p:nvPr>
        </p:nvSpPr>
        <p:spPr>
          <a:xfrm>
            <a:off x="311167" y="201110"/>
            <a:ext cx="8386997" cy="1143000"/>
          </a:xfrm>
        </p:spPr>
        <p:txBody>
          <a:bodyPr>
            <a:noAutofit/>
          </a:bodyPr>
          <a:lstStyle/>
          <a:p>
            <a:pPr algn="l"/>
            <a:r>
              <a:rPr lang="en-US" sz="3600" b="1" dirty="0">
                <a:solidFill>
                  <a:srgbClr val="4F81BD">
                    <a:lumMod val="75000"/>
                  </a:srgbClr>
                </a:solidFill>
              </a:rPr>
              <a:t>Predicting Outages from Damage Forecasts</a:t>
            </a:r>
            <a:endParaRPr lang="en-US" sz="3600" dirty="0"/>
          </a:p>
        </p:txBody>
      </p:sp>
      <p:pic>
        <p:nvPicPr>
          <p:cNvPr id="4" name="Picture 3" descr="Diagram&#10;&#10;Description automatically generated">
            <a:extLst>
              <a:ext uri="{FF2B5EF4-FFF2-40B4-BE49-F238E27FC236}">
                <a16:creationId xmlns:a16="http://schemas.microsoft.com/office/drawing/2014/main" id="{DF7A9D58-C0F3-AD43-ACC8-E6C0920D5312}"/>
              </a:ext>
            </a:extLst>
          </p:cNvPr>
          <p:cNvPicPr>
            <a:picLocks noChangeAspect="1"/>
          </p:cNvPicPr>
          <p:nvPr/>
        </p:nvPicPr>
        <p:blipFill>
          <a:blip r:embed="rId3"/>
          <a:stretch>
            <a:fillRect/>
          </a:stretch>
        </p:blipFill>
        <p:spPr>
          <a:xfrm>
            <a:off x="215589" y="1238987"/>
            <a:ext cx="4942073" cy="4243388"/>
          </a:xfrm>
          <a:prstGeom prst="rect">
            <a:avLst/>
          </a:prstGeom>
        </p:spPr>
      </p:pic>
      <p:sp>
        <p:nvSpPr>
          <p:cNvPr id="5" name="TextBox 4">
            <a:extLst>
              <a:ext uri="{FF2B5EF4-FFF2-40B4-BE49-F238E27FC236}">
                <a16:creationId xmlns:a16="http://schemas.microsoft.com/office/drawing/2014/main" id="{8DAE9E2C-CAEE-014E-84F3-2C3F15BF27C6}"/>
              </a:ext>
            </a:extLst>
          </p:cNvPr>
          <p:cNvSpPr txBox="1"/>
          <p:nvPr/>
        </p:nvSpPr>
        <p:spPr>
          <a:xfrm>
            <a:off x="5157662" y="1407125"/>
            <a:ext cx="3770748" cy="9156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Application to Hurricane Michael ‘18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Left: </a:t>
            </a:r>
            <a:r>
              <a:rPr kumimoji="0" lang="en-US" sz="1400" b="0" i="0" u="none" strike="noStrike" kern="1200" cap="none" spc="0" normalizeH="0" baseline="0" noProof="0" dirty="0">
                <a:ln>
                  <a:noFill/>
                </a:ln>
                <a:solidFill>
                  <a:prstClr val="black"/>
                </a:solidFill>
                <a:effectLst/>
                <a:uLnTx/>
                <a:uFillTx/>
                <a:latin typeface="Calibri"/>
                <a:ea typeface="+mn-ea"/>
                <a:cs typeface="+mn-cs"/>
              </a:rPr>
              <a:t>Comparative visualization of outages and failures for Michael (2018) in Northern Florida.</a:t>
            </a:r>
          </a:p>
        </p:txBody>
      </p:sp>
      <p:sp>
        <p:nvSpPr>
          <p:cNvPr id="6" name="TextBox 5">
            <a:extLst>
              <a:ext uri="{FF2B5EF4-FFF2-40B4-BE49-F238E27FC236}">
                <a16:creationId xmlns:a16="http://schemas.microsoft.com/office/drawing/2014/main" id="{4FE3FD7C-4917-C34F-A3BE-AFE7CC5C055C}"/>
              </a:ext>
            </a:extLst>
          </p:cNvPr>
          <p:cNvSpPr txBox="1"/>
          <p:nvPr/>
        </p:nvSpPr>
        <p:spPr>
          <a:xfrm>
            <a:off x="7379217" y="5332334"/>
            <a:ext cx="833239"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Chart&#10;&#10;Description automatically generated">
            <a:extLst>
              <a:ext uri="{FF2B5EF4-FFF2-40B4-BE49-F238E27FC236}">
                <a16:creationId xmlns:a16="http://schemas.microsoft.com/office/drawing/2014/main" id="{5625AE84-3313-A547-AFA3-D6B01C357CE4}"/>
              </a:ext>
            </a:extLst>
          </p:cNvPr>
          <p:cNvPicPr>
            <a:picLocks noChangeAspect="1"/>
          </p:cNvPicPr>
          <p:nvPr/>
        </p:nvPicPr>
        <p:blipFill>
          <a:blip r:embed="rId4"/>
          <a:stretch>
            <a:fillRect/>
          </a:stretch>
        </p:blipFill>
        <p:spPr>
          <a:xfrm>
            <a:off x="5221679" y="2827753"/>
            <a:ext cx="3389120" cy="2540214"/>
          </a:xfrm>
          <a:prstGeom prst="rect">
            <a:avLst/>
          </a:prstGeom>
        </p:spPr>
      </p:pic>
      <p:sp>
        <p:nvSpPr>
          <p:cNvPr id="11" name="Slide Number Placeholder 10">
            <a:extLst>
              <a:ext uri="{FF2B5EF4-FFF2-40B4-BE49-F238E27FC236}">
                <a16:creationId xmlns:a16="http://schemas.microsoft.com/office/drawing/2014/main" id="{95C7C16B-B926-FE45-8B09-8B629D8A7A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774E01B8-54CE-024A-837D-C651F9D68914}"/>
              </a:ext>
            </a:extLst>
          </p:cNvPr>
          <p:cNvSpPr/>
          <p:nvPr/>
        </p:nvSpPr>
        <p:spPr>
          <a:xfrm>
            <a:off x="215589" y="6036373"/>
            <a:ext cx="2892950" cy="646331"/>
          </a:xfrm>
          <a:prstGeom prst="rect">
            <a:avLst/>
          </a:prstGeom>
        </p:spPr>
        <p:txBody>
          <a:bodyPr wrap="square">
            <a:spAutoFit/>
          </a:bodyPr>
          <a:lstStyle/>
          <a:p>
            <a:r>
              <a:rPr lang="en-US" dirty="0"/>
              <a:t>Chang, Emanuel, and Amin. </a:t>
            </a:r>
          </a:p>
          <a:p>
            <a:r>
              <a:rPr lang="en-US" i="1" dirty="0"/>
              <a:t>Risk Analysis</a:t>
            </a:r>
            <a:r>
              <a:rPr lang="en-US" dirty="0"/>
              <a:t>, submitted.</a:t>
            </a:r>
          </a:p>
        </p:txBody>
      </p:sp>
      <p:sp>
        <p:nvSpPr>
          <p:cNvPr id="8" name="Rectangle 7">
            <a:extLst>
              <a:ext uri="{FF2B5EF4-FFF2-40B4-BE49-F238E27FC236}">
                <a16:creationId xmlns:a16="http://schemas.microsoft.com/office/drawing/2014/main" id="{1B462160-43EE-4843-9C73-CA5D57BD1E07}"/>
              </a:ext>
            </a:extLst>
          </p:cNvPr>
          <p:cNvSpPr/>
          <p:nvPr/>
        </p:nvSpPr>
        <p:spPr>
          <a:xfrm>
            <a:off x="3108539" y="5505862"/>
            <a:ext cx="5724293" cy="1200329"/>
          </a:xfrm>
          <a:prstGeom prst="rect">
            <a:avLst/>
          </a:prstGeom>
        </p:spPr>
        <p:txBody>
          <a:bodyPr wrap="square">
            <a:spAutoFit/>
          </a:bodyPr>
          <a:lstStyle/>
          <a:p>
            <a:r>
              <a:rPr lang="en-US" b="1" dirty="0">
                <a:solidFill>
                  <a:srgbClr val="C00000"/>
                </a:solidFill>
              </a:rPr>
              <a:t>“S-shaped” curve:</a:t>
            </a:r>
          </a:p>
          <a:p>
            <a:pPr marL="285750" indent="-285750">
              <a:buFont typeface="Arial" panose="020B0604020202020204" pitchFamily="34" charset="0"/>
              <a:buChar char="•"/>
            </a:pPr>
            <a:r>
              <a:rPr lang="en-US" dirty="0"/>
              <a:t>Negligible outages below cumulative velocity threshold</a:t>
            </a:r>
          </a:p>
          <a:p>
            <a:pPr marL="285750" indent="-285750">
              <a:buFont typeface="Arial" panose="020B0604020202020204" pitchFamily="34" charset="0"/>
              <a:buChar char="•"/>
            </a:pPr>
            <a:r>
              <a:rPr lang="en-US" dirty="0"/>
              <a:t>Rapid increase in outages above threshold</a:t>
            </a:r>
          </a:p>
          <a:p>
            <a:pPr marL="285750" indent="-285750">
              <a:buFont typeface="Arial" panose="020B0604020202020204" pitchFamily="34" charset="0"/>
              <a:buChar char="•"/>
            </a:pPr>
            <a:r>
              <a:rPr lang="en-US" dirty="0"/>
              <a:t>Saturation of outage rate at 100%</a:t>
            </a:r>
          </a:p>
        </p:txBody>
      </p:sp>
      <p:sp>
        <p:nvSpPr>
          <p:cNvPr id="9" name="Rectangle 8">
            <a:extLst>
              <a:ext uri="{FF2B5EF4-FFF2-40B4-BE49-F238E27FC236}">
                <a16:creationId xmlns:a16="http://schemas.microsoft.com/office/drawing/2014/main" id="{0116679F-A7AF-E640-B019-737C30E2554A}"/>
              </a:ext>
            </a:extLst>
          </p:cNvPr>
          <p:cNvSpPr/>
          <p:nvPr/>
        </p:nvSpPr>
        <p:spPr>
          <a:xfrm>
            <a:off x="5157662" y="2313647"/>
            <a:ext cx="3955774" cy="523220"/>
          </a:xfrm>
          <a:prstGeom prst="rect">
            <a:avLst/>
          </a:prstGeom>
        </p:spPr>
        <p:txBody>
          <a:bodyPr wrap="square">
            <a:spAutoFit/>
          </a:bodyPr>
          <a:lstStyle/>
          <a:p>
            <a:pPr lvl="0" defTabSz="914400">
              <a:defRPr/>
            </a:pPr>
            <a:r>
              <a:rPr lang="en-US" sz="1400" i="1" dirty="0">
                <a:solidFill>
                  <a:prstClr val="black"/>
                </a:solidFill>
              </a:rPr>
              <a:t>Bottom: </a:t>
            </a:r>
            <a:r>
              <a:rPr lang="en-US" sz="1400" dirty="0">
                <a:solidFill>
                  <a:prstClr val="black"/>
                </a:solidFill>
              </a:rPr>
              <a:t>Outages vs. cumulative velocity for counties in Northern Florida (Oct. 10, 7:50pm)</a:t>
            </a:r>
            <a:endParaRPr lang="en-US" sz="1400" i="1" dirty="0">
              <a:solidFill>
                <a:prstClr val="black"/>
              </a:solidFill>
            </a:endParaRPr>
          </a:p>
        </p:txBody>
      </p:sp>
    </p:spTree>
    <p:extLst>
      <p:ext uri="{BB962C8B-B14F-4D97-AF65-F5344CB8AC3E}">
        <p14:creationId xmlns:p14="http://schemas.microsoft.com/office/powerpoint/2010/main" val="2378344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2567-B86D-C943-854E-891C8E82FC36}"/>
              </a:ext>
            </a:extLst>
          </p:cNvPr>
          <p:cNvSpPr>
            <a:spLocks noGrp="1"/>
          </p:cNvSpPr>
          <p:nvPr>
            <p:ph type="title"/>
          </p:nvPr>
        </p:nvSpPr>
        <p:spPr>
          <a:xfrm>
            <a:off x="393524" y="241772"/>
            <a:ext cx="6223070" cy="1143000"/>
          </a:xfrm>
        </p:spPr>
        <p:txBody>
          <a:bodyPr>
            <a:normAutofit/>
          </a:bodyPr>
          <a:lstStyle/>
          <a:p>
            <a:pPr algn="l"/>
            <a:r>
              <a:rPr lang="en-US" sz="4000" b="1" dirty="0">
                <a:solidFill>
                  <a:schemeClr val="accent1">
                    <a:lumMod val="75000"/>
                  </a:schemeClr>
                </a:solidFill>
              </a:rPr>
              <a:t>Planning for Storm Events </a:t>
            </a:r>
            <a:endParaRPr lang="en-US" sz="4000" dirty="0"/>
          </a:p>
        </p:txBody>
      </p:sp>
      <p:sp>
        <p:nvSpPr>
          <p:cNvPr id="4" name="Content Placeholder 8">
            <a:extLst>
              <a:ext uri="{FF2B5EF4-FFF2-40B4-BE49-F238E27FC236}">
                <a16:creationId xmlns:a16="http://schemas.microsoft.com/office/drawing/2014/main" id="{33F0D368-FAAD-A541-848F-B4F916284A28}"/>
              </a:ext>
            </a:extLst>
          </p:cNvPr>
          <p:cNvSpPr txBox="1">
            <a:spLocks/>
          </p:cNvSpPr>
          <p:nvPr/>
        </p:nvSpPr>
        <p:spPr>
          <a:xfrm>
            <a:off x="4472019" y="1747666"/>
            <a:ext cx="4289149" cy="403470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given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set of sub-networks at risk</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repair times of lines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inventory of portable DERs with varying capabilities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Question:</a:t>
            </a:r>
            <a:r>
              <a:rPr kumimoji="0" lang="en-US" sz="2400" b="0" i="0" u="none" strike="noStrike" kern="1200" cap="none" spc="0" normalizeH="0" baseline="0" noProof="0" dirty="0">
                <a:ln>
                  <a:noFill/>
                </a:ln>
                <a:solidFill>
                  <a:srgbClr val="0070C0"/>
                </a:solidFill>
                <a:effectLst/>
                <a:uLnTx/>
                <a:uFillTx/>
                <a:latin typeface="Calibri"/>
                <a:ea typeface="+mn-ea"/>
                <a:cs typeface="+mn-cs"/>
              </a:rPr>
              <a:t> What is the optimal deployment of DERs </a:t>
            </a:r>
            <a:r>
              <a:rPr kumimoji="0" lang="en-US" sz="2400" b="0" i="1" u="none" strike="noStrike" kern="1200" cap="none" spc="0" normalizeH="0" baseline="0" noProof="0" dirty="0">
                <a:ln>
                  <a:noFill/>
                </a:ln>
                <a:solidFill>
                  <a:srgbClr val="C00000"/>
                </a:solidFill>
                <a:effectLst/>
                <a:uLnTx/>
                <a:uFillTx/>
                <a:latin typeface="Calibri"/>
                <a:ea typeface="+mn-ea"/>
                <a:cs typeface="+mn-cs"/>
              </a:rPr>
              <a:t>before</a:t>
            </a:r>
            <a:r>
              <a:rPr kumimoji="0" lang="en-US" sz="2400" b="0" i="0" u="none" strike="noStrike" kern="1200" cap="none" spc="0" normalizeH="0" baseline="0" noProof="0" dirty="0">
                <a:ln>
                  <a:noFill/>
                </a:ln>
                <a:solidFill>
                  <a:srgbClr val="0070C0"/>
                </a:solidFill>
                <a:effectLst/>
                <a:uLnTx/>
                <a:uFillTx/>
                <a:latin typeface="Calibri"/>
                <a:ea typeface="+mn-ea"/>
                <a:cs typeface="+mn-cs"/>
              </a:rPr>
              <a:t> the hurricane and optimal repair scheduling </a:t>
            </a:r>
            <a:r>
              <a:rPr kumimoji="0" lang="en-US" sz="2400" b="0" i="1" u="none" strike="noStrike" kern="1200" cap="none" spc="0" normalizeH="0" baseline="0" noProof="0" dirty="0">
                <a:ln>
                  <a:noFill/>
                </a:ln>
                <a:solidFill>
                  <a:srgbClr val="C00000"/>
                </a:solidFill>
                <a:effectLst/>
                <a:uLnTx/>
                <a:uFillTx/>
                <a:latin typeface="Calibri"/>
                <a:ea typeface="+mn-ea"/>
                <a:cs typeface="+mn-cs"/>
              </a:rPr>
              <a:t>after</a:t>
            </a:r>
            <a:r>
              <a:rPr kumimoji="0" lang="en-US" sz="2400" b="0" i="0" u="none" strike="noStrike" kern="1200" cap="none" spc="0" normalizeH="0" baseline="0" noProof="0" dirty="0">
                <a:ln>
                  <a:noFill/>
                </a:ln>
                <a:solidFill>
                  <a:srgbClr val="0070C0"/>
                </a:solidFill>
                <a:effectLst/>
                <a:uLnTx/>
                <a:uFillTx/>
                <a:latin typeface="Calibri"/>
                <a:ea typeface="+mn-ea"/>
                <a:cs typeface="+mn-cs"/>
              </a:rPr>
              <a:t> the event to minimize the operator’s loss? </a:t>
            </a:r>
          </a:p>
        </p:txBody>
      </p:sp>
      <p:pic>
        <p:nvPicPr>
          <p:cNvPr id="5" name="Picture 4">
            <a:extLst>
              <a:ext uri="{FF2B5EF4-FFF2-40B4-BE49-F238E27FC236}">
                <a16:creationId xmlns:a16="http://schemas.microsoft.com/office/drawing/2014/main" id="{F69166D5-7A7A-6041-9AA6-667417EC6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81" y="1939391"/>
            <a:ext cx="3621225" cy="1925222"/>
          </a:xfrm>
          <a:prstGeom prst="rect">
            <a:avLst/>
          </a:prstGeom>
        </p:spPr>
      </p:pic>
      <p:grpSp>
        <p:nvGrpSpPr>
          <p:cNvPr id="6" name="Group 5">
            <a:extLst>
              <a:ext uri="{FF2B5EF4-FFF2-40B4-BE49-F238E27FC236}">
                <a16:creationId xmlns:a16="http://schemas.microsoft.com/office/drawing/2014/main" id="{70449122-5679-1F4D-97B3-E6437648168C}"/>
              </a:ext>
            </a:extLst>
          </p:cNvPr>
          <p:cNvGrpSpPr/>
          <p:nvPr/>
        </p:nvGrpSpPr>
        <p:grpSpPr>
          <a:xfrm>
            <a:off x="488782" y="3982755"/>
            <a:ext cx="3837078" cy="1254293"/>
            <a:chOff x="933685" y="4894845"/>
            <a:chExt cx="8690622" cy="1768643"/>
          </a:xfrm>
        </p:grpSpPr>
        <p:grpSp>
          <p:nvGrpSpPr>
            <p:cNvPr id="7" name="Group 6">
              <a:extLst>
                <a:ext uri="{FF2B5EF4-FFF2-40B4-BE49-F238E27FC236}">
                  <a16:creationId xmlns:a16="http://schemas.microsoft.com/office/drawing/2014/main" id="{DF1DF269-D7AE-5944-B953-32321EF6E5B4}"/>
                </a:ext>
              </a:extLst>
            </p:cNvPr>
            <p:cNvGrpSpPr/>
            <p:nvPr/>
          </p:nvGrpSpPr>
          <p:grpSpPr>
            <a:xfrm rot="10800000">
              <a:off x="1220647" y="6198267"/>
              <a:ext cx="1443790" cy="465221"/>
              <a:chOff x="1588168" y="5005137"/>
              <a:chExt cx="1443790" cy="465221"/>
            </a:xfrm>
          </p:grpSpPr>
          <p:cxnSp>
            <p:nvCxnSpPr>
              <p:cNvPr id="23" name="Straight Connector 22">
                <a:extLst>
                  <a:ext uri="{FF2B5EF4-FFF2-40B4-BE49-F238E27FC236}">
                    <a16:creationId xmlns:a16="http://schemas.microsoft.com/office/drawing/2014/main" id="{9146A182-1457-8D4B-9766-720B9C89B244}"/>
                  </a:ext>
                </a:extLst>
              </p:cNvPr>
              <p:cNvCxnSpPr/>
              <p:nvPr/>
            </p:nvCxnSpPr>
            <p:spPr>
              <a:xfrm flipV="1">
                <a:off x="1588168" y="5005137"/>
                <a:ext cx="657727" cy="465221"/>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654EB2-9DF9-0646-B121-095C04C20E57}"/>
                  </a:ext>
                </a:extLst>
              </p:cNvPr>
              <p:cNvCxnSpPr/>
              <p:nvPr/>
            </p:nvCxnSpPr>
            <p:spPr>
              <a:xfrm flipV="1">
                <a:off x="2245895" y="5005137"/>
                <a:ext cx="786063" cy="1"/>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711B37D-DA10-B749-BA4A-44F89E529820}"/>
                </a:ext>
              </a:extLst>
            </p:cNvPr>
            <p:cNvGrpSpPr/>
            <p:nvPr/>
          </p:nvGrpSpPr>
          <p:grpSpPr>
            <a:xfrm>
              <a:off x="3569368" y="4894845"/>
              <a:ext cx="1612232" cy="1042738"/>
              <a:chOff x="3906252" y="5209673"/>
              <a:chExt cx="1612232" cy="1042738"/>
            </a:xfrm>
          </p:grpSpPr>
          <p:cxnSp>
            <p:nvCxnSpPr>
              <p:cNvPr id="20" name="Straight Connector 19">
                <a:extLst>
                  <a:ext uri="{FF2B5EF4-FFF2-40B4-BE49-F238E27FC236}">
                    <a16:creationId xmlns:a16="http://schemas.microsoft.com/office/drawing/2014/main" id="{6330E2DF-3904-3F41-BA6C-BF1F07FA88AD}"/>
                  </a:ext>
                </a:extLst>
              </p:cNvPr>
              <p:cNvCxnSpPr/>
              <p:nvPr/>
            </p:nvCxnSpPr>
            <p:spPr>
              <a:xfrm flipV="1">
                <a:off x="3906252" y="5731042"/>
                <a:ext cx="786063" cy="1"/>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DF1290-1FE3-C045-A135-AB0C4856EB91}"/>
                  </a:ext>
                </a:extLst>
              </p:cNvPr>
              <p:cNvCxnSpPr/>
              <p:nvPr/>
            </p:nvCxnSpPr>
            <p:spPr>
              <a:xfrm flipV="1">
                <a:off x="4692315" y="5209673"/>
                <a:ext cx="826169" cy="521369"/>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8DCF92-FB29-2447-9F5F-CFEDD6A9F20C}"/>
                  </a:ext>
                </a:extLst>
              </p:cNvPr>
              <p:cNvCxnSpPr/>
              <p:nvPr/>
            </p:nvCxnSpPr>
            <p:spPr>
              <a:xfrm>
                <a:off x="4692315" y="5731042"/>
                <a:ext cx="826169" cy="521369"/>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0333BF2F-3F81-9A4B-BD7D-CE85B08AFF22}"/>
                </a:ext>
              </a:extLst>
            </p:cNvPr>
            <p:cNvCxnSpPr/>
            <p:nvPr/>
          </p:nvCxnSpPr>
          <p:spPr>
            <a:xfrm flipV="1">
              <a:off x="6007769" y="6458951"/>
              <a:ext cx="786063" cy="1"/>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6C7575B-F318-424F-811B-90444E052543}"/>
                </a:ext>
              </a:extLst>
            </p:cNvPr>
            <p:cNvGrpSpPr/>
            <p:nvPr/>
          </p:nvGrpSpPr>
          <p:grpSpPr>
            <a:xfrm>
              <a:off x="7714804" y="5665201"/>
              <a:ext cx="1791592" cy="11697"/>
              <a:chOff x="7571873" y="5665201"/>
              <a:chExt cx="1791592" cy="11697"/>
            </a:xfrm>
          </p:grpSpPr>
          <p:cxnSp>
            <p:nvCxnSpPr>
              <p:cNvPr id="18" name="Straight Connector 17">
                <a:extLst>
                  <a:ext uri="{FF2B5EF4-FFF2-40B4-BE49-F238E27FC236}">
                    <a16:creationId xmlns:a16="http://schemas.microsoft.com/office/drawing/2014/main" id="{AEAD507F-85CA-934D-B2E1-806F1EBBB6B7}"/>
                  </a:ext>
                </a:extLst>
              </p:cNvPr>
              <p:cNvCxnSpPr/>
              <p:nvPr/>
            </p:nvCxnSpPr>
            <p:spPr>
              <a:xfrm flipV="1">
                <a:off x="7571873" y="5665201"/>
                <a:ext cx="866274" cy="11697"/>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070E14-04E6-B14F-8661-7D9B55ECC171}"/>
                  </a:ext>
                </a:extLst>
              </p:cNvPr>
              <p:cNvCxnSpPr/>
              <p:nvPr/>
            </p:nvCxnSpPr>
            <p:spPr>
              <a:xfrm>
                <a:off x="8438147" y="5676898"/>
                <a:ext cx="925318" cy="0"/>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7B7DC7EA-FFAE-B64A-8B3D-A6175904EB64}"/>
                </a:ext>
              </a:extLst>
            </p:cNvPr>
            <p:cNvCxnSpPr/>
            <p:nvPr/>
          </p:nvCxnSpPr>
          <p:spPr>
            <a:xfrm>
              <a:off x="5181600" y="5937583"/>
              <a:ext cx="826169" cy="521369"/>
            </a:xfrm>
            <a:prstGeom prst="line">
              <a:avLst/>
            </a:prstGeom>
            <a:ln w="63500">
              <a:solidFill>
                <a:srgbClr val="C000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A6206-9D3C-EB49-8328-92190777FD32}"/>
                </a:ext>
              </a:extLst>
            </p:cNvPr>
            <p:cNvCxnSpPr/>
            <p:nvPr/>
          </p:nvCxnSpPr>
          <p:spPr>
            <a:xfrm flipH="1">
              <a:off x="6833938" y="5676898"/>
              <a:ext cx="880867" cy="782053"/>
            </a:xfrm>
            <a:prstGeom prst="line">
              <a:avLst/>
            </a:prstGeom>
            <a:ln w="63500">
              <a:solidFill>
                <a:srgbClr val="C000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8C0E749-691F-7341-9A6F-465408545B1B}"/>
                </a:ext>
              </a:extLst>
            </p:cNvPr>
            <p:cNvCxnSpPr/>
            <p:nvPr/>
          </p:nvCxnSpPr>
          <p:spPr>
            <a:xfrm flipH="1">
              <a:off x="2664437" y="5416214"/>
              <a:ext cx="880867" cy="782053"/>
            </a:xfrm>
            <a:prstGeom prst="line">
              <a:avLst/>
            </a:prstGeom>
            <a:ln w="63500">
              <a:solidFill>
                <a:srgbClr val="C000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252EFC-21C8-A948-998A-329257C2B3B7}"/>
                </a:ext>
              </a:extLst>
            </p:cNvPr>
            <p:cNvSpPr txBox="1"/>
            <p:nvPr/>
          </p:nvSpPr>
          <p:spPr>
            <a:xfrm>
              <a:off x="933685" y="6015083"/>
              <a:ext cx="1260563" cy="5207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SN1</a:t>
              </a:r>
            </a:p>
          </p:txBody>
        </p:sp>
        <p:sp>
          <p:nvSpPr>
            <p:cNvPr id="15" name="TextBox 14">
              <a:extLst>
                <a:ext uri="{FF2B5EF4-FFF2-40B4-BE49-F238E27FC236}">
                  <a16:creationId xmlns:a16="http://schemas.microsoft.com/office/drawing/2014/main" id="{BDD91BAF-6800-574D-AC9B-96CF4B8FA967}"/>
                </a:ext>
              </a:extLst>
            </p:cNvPr>
            <p:cNvSpPr txBox="1"/>
            <p:nvPr/>
          </p:nvSpPr>
          <p:spPr>
            <a:xfrm>
              <a:off x="3716059" y="5676898"/>
              <a:ext cx="1260563" cy="5207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SN2</a:t>
              </a:r>
            </a:p>
          </p:txBody>
        </p:sp>
        <p:sp>
          <p:nvSpPr>
            <p:cNvPr id="16" name="TextBox 15">
              <a:extLst>
                <a:ext uri="{FF2B5EF4-FFF2-40B4-BE49-F238E27FC236}">
                  <a16:creationId xmlns:a16="http://schemas.microsoft.com/office/drawing/2014/main" id="{B7C35B14-323E-774E-8879-F26D4D17D685}"/>
                </a:ext>
              </a:extLst>
            </p:cNvPr>
            <p:cNvSpPr txBox="1"/>
            <p:nvPr/>
          </p:nvSpPr>
          <p:spPr>
            <a:xfrm>
              <a:off x="6057857" y="5894685"/>
              <a:ext cx="1260563" cy="5207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SN3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59AD376-A4B2-C14D-AA0E-233AADD8D95F}"/>
                </a:ext>
              </a:extLst>
            </p:cNvPr>
            <p:cNvSpPr txBox="1"/>
            <p:nvPr/>
          </p:nvSpPr>
          <p:spPr>
            <a:xfrm>
              <a:off x="8363744" y="5852427"/>
              <a:ext cx="1260563" cy="5207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SN4</a:t>
              </a:r>
            </a:p>
          </p:txBody>
        </p:sp>
      </p:grpSp>
      <p:sp>
        <p:nvSpPr>
          <p:cNvPr id="32" name="Slide Number Placeholder 31">
            <a:extLst>
              <a:ext uri="{FF2B5EF4-FFF2-40B4-BE49-F238E27FC236}">
                <a16:creationId xmlns:a16="http://schemas.microsoft.com/office/drawing/2014/main" id="{76E37088-CE4B-8642-8792-7A5A4E99FD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5FEEC04F-A168-4A66-9F82-1318006B53F1}"/>
              </a:ext>
            </a:extLst>
          </p:cNvPr>
          <p:cNvSpPr txBox="1"/>
          <p:nvPr/>
        </p:nvSpPr>
        <p:spPr>
          <a:xfrm>
            <a:off x="1117677" y="6015416"/>
            <a:ext cx="6708684" cy="400110"/>
          </a:xfrm>
          <a:prstGeom prst="rect">
            <a:avLst/>
          </a:prstGeom>
          <a:noFill/>
        </p:spPr>
        <p:txBody>
          <a:bodyPr wrap="square" rtlCol="0">
            <a:spAutoFit/>
          </a:bodyPr>
          <a:lstStyle/>
          <a:p>
            <a:pPr algn="ctr"/>
            <a:r>
              <a:rPr lang="en-US" sz="2000" dirty="0"/>
              <a:t>DER = Distributed Energy Resource</a:t>
            </a:r>
          </a:p>
        </p:txBody>
      </p:sp>
    </p:spTree>
    <p:extLst>
      <p:ext uri="{BB962C8B-B14F-4D97-AF65-F5344CB8AC3E}">
        <p14:creationId xmlns:p14="http://schemas.microsoft.com/office/powerpoint/2010/main" val="367155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6" name="Title 1">
                <a:extLst>
                  <a:ext uri="{FF2B5EF4-FFF2-40B4-BE49-F238E27FC236}">
                    <a16:creationId xmlns:a16="http://schemas.microsoft.com/office/drawing/2014/main" id="{BC8DA8F9-AE89-CD46-B115-342653079952}"/>
                  </a:ext>
                </a:extLst>
              </p:cNvPr>
              <p:cNvSpPr txBox="1">
                <a:spLocks/>
              </p:cNvSpPr>
              <p:nvPr/>
            </p:nvSpPr>
            <p:spPr>
              <a:xfrm>
                <a:off x="163880" y="182562"/>
                <a:ext cx="8704921" cy="103663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75000"/>
                      </a:schemeClr>
                    </a:solidFill>
                    <a:effectLst/>
                    <a:uLnTx/>
                    <a:uFillTx/>
                    <a:latin typeface="Calibri"/>
                    <a:ea typeface="+mj-ea"/>
                    <a:cs typeface="+mj-cs"/>
                  </a:rPr>
                  <a:t>System Resilience  </a:t>
                </a:r>
                <a:br>
                  <a:rPr kumimoji="0" lang="en-US" sz="4000" b="1" i="0" u="none" strike="noStrike" kern="1200" cap="none" spc="0" normalizeH="0" baseline="0" noProof="0" dirty="0">
                    <a:ln>
                      <a:noFill/>
                    </a:ln>
                    <a:solidFill>
                      <a:schemeClr val="accent1">
                        <a:lumMod val="75000"/>
                      </a:schemeClr>
                    </a:solidFill>
                    <a:effectLst/>
                    <a:uLnTx/>
                    <a:uFillTx/>
                    <a:latin typeface="Calibri"/>
                    <a:ea typeface="+mj-ea"/>
                    <a:cs typeface="+mj-cs"/>
                  </a:rPr>
                </a:br>
                <a14:m>
                  <m:oMath xmlns:m="http://schemas.openxmlformats.org/officeDocument/2006/math">
                    <m:r>
                      <a:rPr kumimoji="0" lang="en-US" sz="2800" b="1" i="1" u="none" strike="noStrike" kern="1200" cap="none" spc="0" normalizeH="0" baseline="0" noProof="0" dirty="0" smtClean="0">
                        <a:ln>
                          <a:noFill/>
                        </a:ln>
                        <a:solidFill>
                          <a:srgbClr val="C00000"/>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C00000"/>
                    </a:solidFill>
                    <a:effectLst/>
                    <a:uLnTx/>
                    <a:uFillTx/>
                    <a:latin typeface="Calibri"/>
                    <a:ea typeface="+mj-ea"/>
                    <a:cs typeface="+mj-cs"/>
                  </a:rPr>
                  <a:t> Smaller Impact + Faster Recovery</a:t>
                </a:r>
              </a:p>
            </p:txBody>
          </p:sp>
        </mc:Choice>
        <mc:Fallback xmlns="">
          <p:sp>
            <p:nvSpPr>
              <p:cNvPr id="56" name="Title 1">
                <a:extLst>
                  <a:ext uri="{FF2B5EF4-FFF2-40B4-BE49-F238E27FC236}">
                    <a16:creationId xmlns:a16="http://schemas.microsoft.com/office/drawing/2014/main" id="{BC8DA8F9-AE89-CD46-B115-342653079952}"/>
                  </a:ext>
                </a:extLst>
              </p:cNvPr>
              <p:cNvSpPr txBox="1">
                <a:spLocks noRot="1" noChangeAspect="1" noMove="1" noResize="1" noEditPoints="1" noAdjustHandles="1" noChangeArrowheads="1" noChangeShapeType="1" noTextEdit="1"/>
              </p:cNvSpPr>
              <p:nvPr/>
            </p:nvSpPr>
            <p:spPr>
              <a:xfrm>
                <a:off x="163880" y="182562"/>
                <a:ext cx="8704921" cy="1036638"/>
              </a:xfrm>
              <a:prstGeom prst="rect">
                <a:avLst/>
              </a:prstGeom>
              <a:blipFill>
                <a:blip r:embed="rId2"/>
                <a:stretch>
                  <a:fillRect l="-2332" t="-14458" b="-19277"/>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416784A9-7EE5-5F45-8CF5-24CB0ECCEDC7}"/>
              </a:ext>
            </a:extLst>
          </p:cNvPr>
          <p:cNvCxnSpPr/>
          <p:nvPr/>
        </p:nvCxnSpPr>
        <p:spPr>
          <a:xfrm flipH="1" flipV="1">
            <a:off x="1053571" y="1904451"/>
            <a:ext cx="0" cy="3086100"/>
          </a:xfrm>
          <a:prstGeom prst="straightConnector1">
            <a:avLst/>
          </a:prstGeom>
          <a:noFill/>
          <a:ln w="31750" cap="flat" cmpd="sng" algn="ctr">
            <a:solidFill>
              <a:srgbClr val="302F28"/>
            </a:solidFill>
            <a:prstDash val="solid"/>
            <a:tailEnd type="triangle"/>
          </a:ln>
          <a:effectLst/>
        </p:spPr>
      </p:cxnSp>
      <p:cxnSp>
        <p:nvCxnSpPr>
          <p:cNvPr id="58" name="Straight Arrow Connector 57">
            <a:extLst>
              <a:ext uri="{FF2B5EF4-FFF2-40B4-BE49-F238E27FC236}">
                <a16:creationId xmlns:a16="http://schemas.microsoft.com/office/drawing/2014/main" id="{207828BA-D86A-D849-B36C-5E2F2D1ECDBD}"/>
              </a:ext>
            </a:extLst>
          </p:cNvPr>
          <p:cNvCxnSpPr/>
          <p:nvPr/>
        </p:nvCxnSpPr>
        <p:spPr>
          <a:xfrm>
            <a:off x="1053571" y="4990551"/>
            <a:ext cx="7543800" cy="0"/>
          </a:xfrm>
          <a:prstGeom prst="straightConnector1">
            <a:avLst/>
          </a:prstGeom>
          <a:noFill/>
          <a:ln w="31750" cap="flat" cmpd="sng" algn="ctr">
            <a:solidFill>
              <a:srgbClr val="302F28"/>
            </a:solidFill>
            <a:prstDash val="solid"/>
            <a:tailEnd type="triangle"/>
          </a:ln>
          <a:effectLst/>
        </p:spPr>
      </p:cxnSp>
      <p:sp>
        <p:nvSpPr>
          <p:cNvPr id="59" name="TextBox 58">
            <a:extLst>
              <a:ext uri="{FF2B5EF4-FFF2-40B4-BE49-F238E27FC236}">
                <a16:creationId xmlns:a16="http://schemas.microsoft.com/office/drawing/2014/main" id="{2F509AE5-5B64-0B4C-B4D1-8DABCFF0571B}"/>
              </a:ext>
            </a:extLst>
          </p:cNvPr>
          <p:cNvSpPr txBox="1"/>
          <p:nvPr/>
        </p:nvSpPr>
        <p:spPr>
          <a:xfrm rot="16200000">
            <a:off x="-720882" y="3300101"/>
            <a:ext cx="2069606" cy="30008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302F28"/>
                </a:solidFill>
                <a:effectLst/>
                <a:uLnTx/>
                <a:uFillTx/>
              </a:rPr>
              <a:t>System Performance (in %)</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DE6575D-3432-9446-80D4-71027E19B0BB}"/>
                  </a:ext>
                </a:extLst>
              </p:cNvPr>
              <p:cNvSpPr txBox="1"/>
              <p:nvPr/>
            </p:nvSpPr>
            <p:spPr>
              <a:xfrm>
                <a:off x="8597372" y="4990551"/>
                <a:ext cx="29630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0" cap="none" spc="0" normalizeH="0" baseline="0" noProof="0" dirty="0" smtClean="0">
                          <a:ln>
                            <a:noFill/>
                          </a:ln>
                          <a:solidFill>
                            <a:srgbClr val="302F28"/>
                          </a:solidFill>
                          <a:effectLst/>
                          <a:uLnTx/>
                          <a:uFillTx/>
                          <a:latin typeface="Cambria Math" charset="0"/>
                        </a:rPr>
                        <m:t>𝑡</m:t>
                      </m:r>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60" name="TextBox 59">
                <a:extLst>
                  <a:ext uri="{FF2B5EF4-FFF2-40B4-BE49-F238E27FC236}">
                    <a16:creationId xmlns:a16="http://schemas.microsoft.com/office/drawing/2014/main" id="{EDE6575D-3432-9446-80D4-71027E19B0BB}"/>
                  </a:ext>
                </a:extLst>
              </p:cNvPr>
              <p:cNvSpPr txBox="1">
                <a:spLocks noRot="1" noChangeAspect="1" noMove="1" noResize="1" noEditPoints="1" noAdjustHandles="1" noChangeArrowheads="1" noChangeShapeType="1" noTextEdit="1"/>
              </p:cNvSpPr>
              <p:nvPr/>
            </p:nvSpPr>
            <p:spPr>
              <a:xfrm>
                <a:off x="8597372" y="4990551"/>
                <a:ext cx="296300" cy="300082"/>
              </a:xfrm>
              <a:prstGeom prst="rect">
                <a:avLst/>
              </a:prstGeom>
              <a:blipFill>
                <a:blip r:embed="rId3"/>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2E0F1E9D-582A-FE4B-A195-76FBCBB33C25}"/>
              </a:ext>
            </a:extLst>
          </p:cNvPr>
          <p:cNvCxnSpPr/>
          <p:nvPr/>
        </p:nvCxnSpPr>
        <p:spPr>
          <a:xfrm>
            <a:off x="1053571" y="2247351"/>
            <a:ext cx="1371600" cy="0"/>
          </a:xfrm>
          <a:prstGeom prst="line">
            <a:avLst/>
          </a:prstGeom>
          <a:noFill/>
          <a:ln w="63500" cap="flat" cmpd="sng" algn="ctr">
            <a:solidFill>
              <a:srgbClr val="302F28"/>
            </a:solidFill>
            <a:prstDash val="solid"/>
          </a:ln>
          <a:effectLst/>
        </p:spPr>
      </p:cxnSp>
      <p:sp>
        <p:nvSpPr>
          <p:cNvPr id="62" name="TextBox 61">
            <a:extLst>
              <a:ext uri="{FF2B5EF4-FFF2-40B4-BE49-F238E27FC236}">
                <a16:creationId xmlns:a16="http://schemas.microsoft.com/office/drawing/2014/main" id="{E051B72E-C887-314F-A3F0-D37D471CF393}"/>
              </a:ext>
            </a:extLst>
          </p:cNvPr>
          <p:cNvSpPr txBox="1"/>
          <p:nvPr/>
        </p:nvSpPr>
        <p:spPr>
          <a:xfrm>
            <a:off x="1270609" y="1408909"/>
            <a:ext cx="1097929" cy="5078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302F28"/>
                </a:solidFill>
                <a:effectLst/>
                <a:uLnTx/>
                <a:uFillTx/>
              </a:rPr>
              <a:t>Nominal </a:t>
            </a:r>
            <a:br>
              <a:rPr kumimoji="0" lang="en-US" sz="1350" b="0" i="0" u="none" strike="noStrike" kern="0" cap="none" spc="0" normalizeH="0" baseline="0" noProof="0">
                <a:ln>
                  <a:noFill/>
                </a:ln>
                <a:solidFill>
                  <a:srgbClr val="302F28"/>
                </a:solidFill>
                <a:effectLst/>
                <a:uLnTx/>
                <a:uFillTx/>
              </a:rPr>
            </a:br>
            <a:r>
              <a:rPr kumimoji="0" lang="en-US" sz="1350" b="0" i="0" u="none" strike="noStrike" kern="0" cap="none" spc="0" normalizeH="0" baseline="0" noProof="0">
                <a:ln>
                  <a:noFill/>
                </a:ln>
                <a:solidFill>
                  <a:srgbClr val="302F28"/>
                </a:solidFill>
                <a:effectLst/>
                <a:uLnTx/>
                <a:uFillTx/>
              </a:rPr>
              <a:t>performance</a:t>
            </a:r>
          </a:p>
        </p:txBody>
      </p:sp>
      <p:cxnSp>
        <p:nvCxnSpPr>
          <p:cNvPr id="63" name="Straight Arrow Connector 62">
            <a:extLst>
              <a:ext uri="{FF2B5EF4-FFF2-40B4-BE49-F238E27FC236}">
                <a16:creationId xmlns:a16="http://schemas.microsoft.com/office/drawing/2014/main" id="{834DF1D2-5C08-BF42-BF8A-16AE2D30B179}"/>
              </a:ext>
            </a:extLst>
          </p:cNvPr>
          <p:cNvCxnSpPr>
            <a:stCxn id="62" idx="2"/>
          </p:cNvCxnSpPr>
          <p:nvPr/>
        </p:nvCxnSpPr>
        <p:spPr>
          <a:xfrm flipH="1">
            <a:off x="1791681" y="1916740"/>
            <a:ext cx="0" cy="202750"/>
          </a:xfrm>
          <a:prstGeom prst="straightConnector1">
            <a:avLst/>
          </a:prstGeom>
          <a:noFill/>
          <a:ln w="25400" cap="flat" cmpd="sng" algn="ctr">
            <a:solidFill>
              <a:srgbClr val="302F28"/>
            </a:solidFill>
            <a:prstDash val="solid"/>
            <a:tailEnd type="triangle"/>
          </a:ln>
          <a:effectLst/>
        </p:spPr>
      </p:cxnSp>
      <p:sp>
        <p:nvSpPr>
          <p:cNvPr id="64" name="Freeform 63">
            <a:extLst>
              <a:ext uri="{FF2B5EF4-FFF2-40B4-BE49-F238E27FC236}">
                <a16:creationId xmlns:a16="http://schemas.microsoft.com/office/drawing/2014/main" id="{F9767719-5F0C-3140-8276-25331B700AD7}"/>
              </a:ext>
            </a:extLst>
          </p:cNvPr>
          <p:cNvSpPr/>
          <p:nvPr/>
        </p:nvSpPr>
        <p:spPr>
          <a:xfrm>
            <a:off x="2973811" y="2590250"/>
            <a:ext cx="342900" cy="1714500"/>
          </a:xfrm>
          <a:custGeom>
            <a:avLst/>
            <a:gdLst>
              <a:gd name="connsiteX0" fmla="*/ 0 w 658678"/>
              <a:gd name="connsiteY0" fmla="*/ 0 h 1255363"/>
              <a:gd name="connsiteX1" fmla="*/ 201478 w 658678"/>
              <a:gd name="connsiteY1" fmla="*/ 201478 h 1255363"/>
              <a:gd name="connsiteX2" fmla="*/ 426203 w 658678"/>
              <a:gd name="connsiteY2" fmla="*/ 1131376 h 1255363"/>
              <a:gd name="connsiteX3" fmla="*/ 658678 w 658678"/>
              <a:gd name="connsiteY3" fmla="*/ 1255363 h 1255363"/>
            </a:gdLst>
            <a:ahLst/>
            <a:cxnLst>
              <a:cxn ang="0">
                <a:pos x="connsiteX0" y="connsiteY0"/>
              </a:cxn>
              <a:cxn ang="0">
                <a:pos x="connsiteX1" y="connsiteY1"/>
              </a:cxn>
              <a:cxn ang="0">
                <a:pos x="connsiteX2" y="connsiteY2"/>
              </a:cxn>
              <a:cxn ang="0">
                <a:pos x="connsiteX3" y="connsiteY3"/>
              </a:cxn>
            </a:cxnLst>
            <a:rect l="l" t="t" r="r" b="b"/>
            <a:pathLst>
              <a:path w="658678" h="1255363">
                <a:moveTo>
                  <a:pt x="0" y="0"/>
                </a:moveTo>
                <a:cubicBezTo>
                  <a:pt x="65222" y="6457"/>
                  <a:pt x="130444" y="12915"/>
                  <a:pt x="201478" y="201478"/>
                </a:cubicBezTo>
                <a:cubicBezTo>
                  <a:pt x="272512" y="390041"/>
                  <a:pt x="350003" y="955729"/>
                  <a:pt x="426203" y="1131376"/>
                </a:cubicBezTo>
                <a:cubicBezTo>
                  <a:pt x="502403" y="1307023"/>
                  <a:pt x="619932" y="1235990"/>
                  <a:pt x="658678" y="1255363"/>
                </a:cubicBezTo>
              </a:path>
            </a:pathLst>
          </a:custGeom>
          <a:noFill/>
          <a:ln w="635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65" name="Freeform 64">
            <a:extLst>
              <a:ext uri="{FF2B5EF4-FFF2-40B4-BE49-F238E27FC236}">
                <a16:creationId xmlns:a16="http://schemas.microsoft.com/office/drawing/2014/main" id="{1D12FBB5-B233-744D-9ABF-0D7CBD0A012A}"/>
              </a:ext>
            </a:extLst>
          </p:cNvPr>
          <p:cNvSpPr/>
          <p:nvPr/>
        </p:nvSpPr>
        <p:spPr>
          <a:xfrm>
            <a:off x="2425170" y="2247350"/>
            <a:ext cx="137160" cy="342900"/>
          </a:xfrm>
          <a:custGeom>
            <a:avLst/>
            <a:gdLst>
              <a:gd name="connsiteX0" fmla="*/ 0 w 658678"/>
              <a:gd name="connsiteY0" fmla="*/ 0 h 1255363"/>
              <a:gd name="connsiteX1" fmla="*/ 201478 w 658678"/>
              <a:gd name="connsiteY1" fmla="*/ 201478 h 1255363"/>
              <a:gd name="connsiteX2" fmla="*/ 426203 w 658678"/>
              <a:gd name="connsiteY2" fmla="*/ 1131376 h 1255363"/>
              <a:gd name="connsiteX3" fmla="*/ 658678 w 658678"/>
              <a:gd name="connsiteY3" fmla="*/ 1255363 h 1255363"/>
            </a:gdLst>
            <a:ahLst/>
            <a:cxnLst>
              <a:cxn ang="0">
                <a:pos x="connsiteX0" y="connsiteY0"/>
              </a:cxn>
              <a:cxn ang="0">
                <a:pos x="connsiteX1" y="connsiteY1"/>
              </a:cxn>
              <a:cxn ang="0">
                <a:pos x="connsiteX2" y="connsiteY2"/>
              </a:cxn>
              <a:cxn ang="0">
                <a:pos x="connsiteX3" y="connsiteY3"/>
              </a:cxn>
            </a:cxnLst>
            <a:rect l="l" t="t" r="r" b="b"/>
            <a:pathLst>
              <a:path w="658678" h="1255363">
                <a:moveTo>
                  <a:pt x="0" y="0"/>
                </a:moveTo>
                <a:cubicBezTo>
                  <a:pt x="65222" y="6457"/>
                  <a:pt x="130444" y="12915"/>
                  <a:pt x="201478" y="201478"/>
                </a:cubicBezTo>
                <a:cubicBezTo>
                  <a:pt x="272512" y="390041"/>
                  <a:pt x="350003" y="955729"/>
                  <a:pt x="426203" y="1131376"/>
                </a:cubicBezTo>
                <a:cubicBezTo>
                  <a:pt x="502403" y="1307023"/>
                  <a:pt x="619932" y="1235990"/>
                  <a:pt x="658678" y="1255363"/>
                </a:cubicBezTo>
              </a:path>
            </a:pathLst>
          </a:custGeom>
          <a:noFill/>
          <a:ln w="635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66" name="Freeform 65">
            <a:extLst>
              <a:ext uri="{FF2B5EF4-FFF2-40B4-BE49-F238E27FC236}">
                <a16:creationId xmlns:a16="http://schemas.microsoft.com/office/drawing/2014/main" id="{A7979444-48D3-C042-9DF1-0FE6E3A528D7}"/>
              </a:ext>
            </a:extLst>
          </p:cNvPr>
          <p:cNvSpPr/>
          <p:nvPr/>
        </p:nvSpPr>
        <p:spPr>
          <a:xfrm flipH="1">
            <a:off x="6882871" y="2247350"/>
            <a:ext cx="480060" cy="2057400"/>
          </a:xfrm>
          <a:custGeom>
            <a:avLst/>
            <a:gdLst>
              <a:gd name="connsiteX0" fmla="*/ 0 w 658678"/>
              <a:gd name="connsiteY0" fmla="*/ 0 h 1255363"/>
              <a:gd name="connsiteX1" fmla="*/ 201478 w 658678"/>
              <a:gd name="connsiteY1" fmla="*/ 201478 h 1255363"/>
              <a:gd name="connsiteX2" fmla="*/ 426203 w 658678"/>
              <a:gd name="connsiteY2" fmla="*/ 1131376 h 1255363"/>
              <a:gd name="connsiteX3" fmla="*/ 658678 w 658678"/>
              <a:gd name="connsiteY3" fmla="*/ 1255363 h 1255363"/>
            </a:gdLst>
            <a:ahLst/>
            <a:cxnLst>
              <a:cxn ang="0">
                <a:pos x="connsiteX0" y="connsiteY0"/>
              </a:cxn>
              <a:cxn ang="0">
                <a:pos x="connsiteX1" y="connsiteY1"/>
              </a:cxn>
              <a:cxn ang="0">
                <a:pos x="connsiteX2" y="connsiteY2"/>
              </a:cxn>
              <a:cxn ang="0">
                <a:pos x="connsiteX3" y="connsiteY3"/>
              </a:cxn>
            </a:cxnLst>
            <a:rect l="l" t="t" r="r" b="b"/>
            <a:pathLst>
              <a:path w="658678" h="1255363">
                <a:moveTo>
                  <a:pt x="0" y="0"/>
                </a:moveTo>
                <a:cubicBezTo>
                  <a:pt x="65222" y="6457"/>
                  <a:pt x="130444" y="12915"/>
                  <a:pt x="201478" y="201478"/>
                </a:cubicBezTo>
                <a:cubicBezTo>
                  <a:pt x="272512" y="390041"/>
                  <a:pt x="350003" y="955729"/>
                  <a:pt x="426203" y="1131376"/>
                </a:cubicBezTo>
                <a:cubicBezTo>
                  <a:pt x="502403" y="1307023"/>
                  <a:pt x="619932" y="1235990"/>
                  <a:pt x="658678" y="1255363"/>
                </a:cubicBezTo>
              </a:path>
            </a:pathLst>
          </a:custGeom>
          <a:noFill/>
          <a:ln w="635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4A46E702-CF97-3D46-8359-0F1091EB78B7}"/>
              </a:ext>
            </a:extLst>
          </p:cNvPr>
          <p:cNvCxnSpPr/>
          <p:nvPr/>
        </p:nvCxnSpPr>
        <p:spPr>
          <a:xfrm>
            <a:off x="3265460" y="4304750"/>
            <a:ext cx="3711370" cy="0"/>
          </a:xfrm>
          <a:prstGeom prst="line">
            <a:avLst/>
          </a:prstGeom>
          <a:noFill/>
          <a:ln w="63500" cap="flat" cmpd="sng" algn="ctr">
            <a:solidFill>
              <a:srgbClr val="C00000"/>
            </a:solidFill>
            <a:prstDash val="solid"/>
          </a:ln>
          <a:effectLst/>
        </p:spPr>
      </p:cxnSp>
      <p:cxnSp>
        <p:nvCxnSpPr>
          <p:cNvPr id="68" name="Straight Connector 67">
            <a:extLst>
              <a:ext uri="{FF2B5EF4-FFF2-40B4-BE49-F238E27FC236}">
                <a16:creationId xmlns:a16="http://schemas.microsoft.com/office/drawing/2014/main" id="{E101CF63-47BC-8346-B0C7-1ED567077A6B}"/>
              </a:ext>
            </a:extLst>
          </p:cNvPr>
          <p:cNvCxnSpPr>
            <a:cxnSpLocks/>
          </p:cNvCxnSpPr>
          <p:nvPr/>
        </p:nvCxnSpPr>
        <p:spPr>
          <a:xfrm flipV="1">
            <a:off x="2548614" y="2590250"/>
            <a:ext cx="432054" cy="1"/>
          </a:xfrm>
          <a:prstGeom prst="line">
            <a:avLst/>
          </a:prstGeom>
          <a:noFill/>
          <a:ln w="63500" cap="flat" cmpd="sng" algn="ctr">
            <a:solidFill>
              <a:srgbClr val="C00000"/>
            </a:solidFill>
            <a:prstDash val="solid"/>
          </a:ln>
          <a:effectLst/>
        </p:spPr>
      </p:cxnSp>
      <p:sp>
        <p:nvSpPr>
          <p:cNvPr id="69" name="TextBox 68">
            <a:extLst>
              <a:ext uri="{FF2B5EF4-FFF2-40B4-BE49-F238E27FC236}">
                <a16:creationId xmlns:a16="http://schemas.microsoft.com/office/drawing/2014/main" id="{62D6D00A-5506-F74D-80B8-CE3CA9CD3139}"/>
              </a:ext>
            </a:extLst>
          </p:cNvPr>
          <p:cNvSpPr txBox="1"/>
          <p:nvPr/>
        </p:nvSpPr>
        <p:spPr>
          <a:xfrm>
            <a:off x="2316070" y="4474184"/>
            <a:ext cx="1753685"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302F28"/>
                </a:solidFill>
                <a:effectLst/>
                <a:uLnTx/>
                <a:uFillTx/>
              </a:rPr>
              <a:t>No response - cascade</a:t>
            </a:r>
          </a:p>
        </p:txBody>
      </p:sp>
      <p:cxnSp>
        <p:nvCxnSpPr>
          <p:cNvPr id="70" name="Straight Arrow Connector 69">
            <a:extLst>
              <a:ext uri="{FF2B5EF4-FFF2-40B4-BE49-F238E27FC236}">
                <a16:creationId xmlns:a16="http://schemas.microsoft.com/office/drawing/2014/main" id="{C871307B-AE25-5348-B52F-B9809CCC846D}"/>
              </a:ext>
            </a:extLst>
          </p:cNvPr>
          <p:cNvCxnSpPr/>
          <p:nvPr/>
        </p:nvCxnSpPr>
        <p:spPr>
          <a:xfrm flipH="1">
            <a:off x="2493751" y="2058598"/>
            <a:ext cx="148781" cy="143336"/>
          </a:xfrm>
          <a:prstGeom prst="straightConnector1">
            <a:avLst/>
          </a:prstGeom>
          <a:noFill/>
          <a:ln w="25400" cap="flat" cmpd="sng" algn="ctr">
            <a:solidFill>
              <a:srgbClr val="302F28"/>
            </a:solidFill>
            <a:prstDash val="solid"/>
            <a:tailEnd type="triangle"/>
          </a:ln>
          <a:effectLst/>
        </p:spPr>
      </p:cxnSp>
      <p:sp>
        <p:nvSpPr>
          <p:cNvPr id="71" name="TextBox 70">
            <a:extLst>
              <a:ext uri="{FF2B5EF4-FFF2-40B4-BE49-F238E27FC236}">
                <a16:creationId xmlns:a16="http://schemas.microsoft.com/office/drawing/2014/main" id="{7AA1739C-C345-604F-880B-037415891503}"/>
              </a:ext>
            </a:extLst>
          </p:cNvPr>
          <p:cNvSpPr txBox="1"/>
          <p:nvPr/>
        </p:nvSpPr>
        <p:spPr>
          <a:xfrm>
            <a:off x="4195601" y="1804875"/>
            <a:ext cx="995272"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302F28"/>
                </a:solidFill>
                <a:effectLst/>
                <a:uLnTx/>
                <a:uFillTx/>
              </a:rPr>
              <a:t>Restoration</a:t>
            </a:r>
            <a:endParaRPr kumimoji="0" lang="en-US" sz="1350" b="0" i="0" u="none" strike="noStrike" kern="0" cap="none" spc="0" normalizeH="0" baseline="0" noProof="0" dirty="0">
              <a:ln>
                <a:noFill/>
              </a:ln>
              <a:solidFill>
                <a:srgbClr val="302F28"/>
              </a:solidFill>
              <a:effectLst/>
              <a:uLnTx/>
              <a:uFillTx/>
            </a:endParaRPr>
          </a:p>
        </p:txBody>
      </p:sp>
      <p:cxnSp>
        <p:nvCxnSpPr>
          <p:cNvPr id="72" name="Straight Arrow Connector 71">
            <a:extLst>
              <a:ext uri="{FF2B5EF4-FFF2-40B4-BE49-F238E27FC236}">
                <a16:creationId xmlns:a16="http://schemas.microsoft.com/office/drawing/2014/main" id="{C30293DF-6ED2-F740-B98B-2547A6500F69}"/>
              </a:ext>
            </a:extLst>
          </p:cNvPr>
          <p:cNvCxnSpPr/>
          <p:nvPr/>
        </p:nvCxnSpPr>
        <p:spPr>
          <a:xfrm flipV="1">
            <a:off x="3066799" y="4360079"/>
            <a:ext cx="171450" cy="159710"/>
          </a:xfrm>
          <a:prstGeom prst="straightConnector1">
            <a:avLst/>
          </a:prstGeom>
          <a:noFill/>
          <a:ln w="25400" cap="flat" cmpd="sng" algn="ctr">
            <a:solidFill>
              <a:srgbClr val="302F28"/>
            </a:solidFill>
            <a:prstDash val="solid"/>
            <a:tailEnd type="triangle"/>
          </a:ln>
          <a:effectLst/>
        </p:spPr>
      </p:cxnSp>
      <p:sp>
        <p:nvSpPr>
          <p:cNvPr id="73" name="TextBox 72">
            <a:extLst>
              <a:ext uri="{FF2B5EF4-FFF2-40B4-BE49-F238E27FC236}">
                <a16:creationId xmlns:a16="http://schemas.microsoft.com/office/drawing/2014/main" id="{8A9E486A-7D72-7341-B014-6C88ED36B7B5}"/>
              </a:ext>
            </a:extLst>
          </p:cNvPr>
          <p:cNvSpPr txBox="1"/>
          <p:nvPr/>
        </p:nvSpPr>
        <p:spPr>
          <a:xfrm>
            <a:off x="6248454" y="4305293"/>
            <a:ext cx="1748895" cy="7155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302F28"/>
                </a:solidFill>
                <a:effectLst/>
                <a:uLnTx/>
                <a:uFillTx/>
              </a:rPr>
              <a:t>Traditional Secondary/</a:t>
            </a:r>
            <a:br>
              <a:rPr kumimoji="0" lang="en-US" sz="1350" b="0" i="0" u="none" strike="noStrike" kern="0" cap="none" spc="0" normalizeH="0" baseline="0" noProof="0" dirty="0">
                <a:ln>
                  <a:noFill/>
                </a:ln>
                <a:solidFill>
                  <a:srgbClr val="302F28"/>
                </a:solidFill>
                <a:effectLst/>
                <a:uLnTx/>
                <a:uFillTx/>
              </a:rPr>
            </a:br>
            <a:r>
              <a:rPr kumimoji="0" lang="en-US" sz="1350" b="0" i="0" u="none" strike="noStrike" kern="0" cap="none" spc="0" normalizeH="0" baseline="0" noProof="0" dirty="0">
                <a:ln>
                  <a:noFill/>
                </a:ln>
                <a:solidFill>
                  <a:srgbClr val="302F28"/>
                </a:solidFill>
                <a:effectLst/>
                <a:uLnTx/>
                <a:uFillTx/>
              </a:rPr>
              <a:t>Tertiary control</a:t>
            </a:r>
          </a:p>
        </p:txBody>
      </p:sp>
      <p:cxnSp>
        <p:nvCxnSpPr>
          <p:cNvPr id="74" name="Straight Arrow Connector 73">
            <a:extLst>
              <a:ext uri="{FF2B5EF4-FFF2-40B4-BE49-F238E27FC236}">
                <a16:creationId xmlns:a16="http://schemas.microsoft.com/office/drawing/2014/main" id="{D8FF4EBB-781B-6145-A648-3FFED57256E7}"/>
              </a:ext>
            </a:extLst>
          </p:cNvPr>
          <p:cNvCxnSpPr/>
          <p:nvPr/>
        </p:nvCxnSpPr>
        <p:spPr>
          <a:xfrm flipH="1" flipV="1">
            <a:off x="6976829" y="4301961"/>
            <a:ext cx="146072" cy="131924"/>
          </a:xfrm>
          <a:prstGeom prst="straightConnector1">
            <a:avLst/>
          </a:prstGeom>
          <a:noFill/>
          <a:ln w="25400" cap="flat" cmpd="sng" algn="ctr">
            <a:solidFill>
              <a:srgbClr val="302F28"/>
            </a:solidFill>
            <a:prstDash val="solid"/>
            <a:tailEnd type="triangle"/>
          </a:ln>
          <a:effectLst/>
        </p:spPr>
      </p:cxnSp>
      <p:sp>
        <p:nvSpPr>
          <p:cNvPr id="75" name="TextBox 74">
            <a:extLst>
              <a:ext uri="{FF2B5EF4-FFF2-40B4-BE49-F238E27FC236}">
                <a16:creationId xmlns:a16="http://schemas.microsoft.com/office/drawing/2014/main" id="{DCD77755-C45E-AF4C-BA3B-29D9BE7D43E6}"/>
              </a:ext>
            </a:extLst>
          </p:cNvPr>
          <p:cNvSpPr txBox="1"/>
          <p:nvPr/>
        </p:nvSpPr>
        <p:spPr>
          <a:xfrm>
            <a:off x="7360965" y="1466486"/>
            <a:ext cx="1097929" cy="5078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302F28"/>
                </a:solidFill>
                <a:effectLst/>
                <a:uLnTx/>
                <a:uFillTx/>
              </a:rPr>
              <a:t>Nominal </a:t>
            </a:r>
            <a:br>
              <a:rPr kumimoji="0" lang="en-US" sz="1350" b="0" i="0" u="none" strike="noStrike" kern="0" cap="none" spc="0" normalizeH="0" baseline="0" noProof="0">
                <a:ln>
                  <a:noFill/>
                </a:ln>
                <a:solidFill>
                  <a:srgbClr val="302F28"/>
                </a:solidFill>
                <a:effectLst/>
                <a:uLnTx/>
                <a:uFillTx/>
              </a:rPr>
            </a:br>
            <a:r>
              <a:rPr kumimoji="0" lang="en-US" sz="1350" b="0" i="0" u="none" strike="noStrike" kern="0" cap="none" spc="0" normalizeH="0" baseline="0" noProof="0">
                <a:ln>
                  <a:noFill/>
                </a:ln>
                <a:solidFill>
                  <a:srgbClr val="302F28"/>
                </a:solidFill>
                <a:effectLst/>
                <a:uLnTx/>
                <a:uFillTx/>
              </a:rPr>
              <a:t>performance</a:t>
            </a:r>
          </a:p>
        </p:txBody>
      </p:sp>
      <p:cxnSp>
        <p:nvCxnSpPr>
          <p:cNvPr id="76" name="Straight Arrow Connector 75">
            <a:extLst>
              <a:ext uri="{FF2B5EF4-FFF2-40B4-BE49-F238E27FC236}">
                <a16:creationId xmlns:a16="http://schemas.microsoft.com/office/drawing/2014/main" id="{F873F35B-6F4F-A94A-B11F-A9ED38FE20DC}"/>
              </a:ext>
            </a:extLst>
          </p:cNvPr>
          <p:cNvCxnSpPr/>
          <p:nvPr/>
        </p:nvCxnSpPr>
        <p:spPr>
          <a:xfrm flipH="1">
            <a:off x="7882036" y="1951234"/>
            <a:ext cx="0" cy="225834"/>
          </a:xfrm>
          <a:prstGeom prst="straightConnector1">
            <a:avLst/>
          </a:prstGeom>
          <a:noFill/>
          <a:ln w="25400" cap="flat" cmpd="sng" algn="ctr">
            <a:solidFill>
              <a:srgbClr val="302F28"/>
            </a:solidFill>
            <a:prstDash val="solid"/>
            <a:tailEnd type="triangle"/>
          </a:ln>
          <a:effectLst/>
        </p:spPr>
      </p:cxnSp>
      <p:sp>
        <p:nvSpPr>
          <p:cNvPr id="77" name="TextBox 76">
            <a:extLst>
              <a:ext uri="{FF2B5EF4-FFF2-40B4-BE49-F238E27FC236}">
                <a16:creationId xmlns:a16="http://schemas.microsoft.com/office/drawing/2014/main" id="{60436B4C-A36A-B648-80D2-BC66E18EC67A}"/>
              </a:ext>
            </a:extLst>
          </p:cNvPr>
          <p:cNvSpPr txBox="1"/>
          <p:nvPr/>
        </p:nvSpPr>
        <p:spPr>
          <a:xfrm>
            <a:off x="1912955" y="3610804"/>
            <a:ext cx="85812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302F28"/>
                </a:solidFill>
                <a:effectLst/>
                <a:uLnTx/>
                <a:uFillTx/>
              </a:rPr>
              <a:t>Response</a:t>
            </a:r>
          </a:p>
        </p:txBody>
      </p:sp>
      <p:cxnSp>
        <p:nvCxnSpPr>
          <p:cNvPr id="78" name="Straight Arrow Connector 77">
            <a:extLst>
              <a:ext uri="{FF2B5EF4-FFF2-40B4-BE49-F238E27FC236}">
                <a16:creationId xmlns:a16="http://schemas.microsoft.com/office/drawing/2014/main" id="{30E17DF3-5D03-E442-85AC-C13B0B174292}"/>
              </a:ext>
            </a:extLst>
          </p:cNvPr>
          <p:cNvCxnSpPr/>
          <p:nvPr/>
        </p:nvCxnSpPr>
        <p:spPr>
          <a:xfrm flipV="1">
            <a:off x="2692832" y="3491185"/>
            <a:ext cx="171450" cy="159710"/>
          </a:xfrm>
          <a:prstGeom prst="straightConnector1">
            <a:avLst/>
          </a:prstGeom>
          <a:noFill/>
          <a:ln w="25400" cap="flat" cmpd="sng" algn="ctr">
            <a:solidFill>
              <a:srgbClr val="302F28"/>
            </a:solidFill>
            <a:prstDash val="solid"/>
            <a:tailEnd type="triangle"/>
          </a:ln>
          <a:effectLst/>
        </p:spPr>
      </p:cxnSp>
      <p:grpSp>
        <p:nvGrpSpPr>
          <p:cNvPr id="79" name="Group 78">
            <a:extLst>
              <a:ext uri="{FF2B5EF4-FFF2-40B4-BE49-F238E27FC236}">
                <a16:creationId xmlns:a16="http://schemas.microsoft.com/office/drawing/2014/main" id="{F91CA80D-BA10-3D48-943D-F8D5D1074D92}"/>
              </a:ext>
            </a:extLst>
          </p:cNvPr>
          <p:cNvGrpSpPr/>
          <p:nvPr/>
        </p:nvGrpSpPr>
        <p:grpSpPr>
          <a:xfrm>
            <a:off x="2429275" y="2239383"/>
            <a:ext cx="644284" cy="1153074"/>
            <a:chOff x="3902988" y="1709980"/>
            <a:chExt cx="859044" cy="1537431"/>
          </a:xfrm>
        </p:grpSpPr>
        <p:sp>
          <p:nvSpPr>
            <p:cNvPr id="80" name="Freeform 79">
              <a:extLst>
                <a:ext uri="{FF2B5EF4-FFF2-40B4-BE49-F238E27FC236}">
                  <a16:creationId xmlns:a16="http://schemas.microsoft.com/office/drawing/2014/main" id="{F4EF6D0C-8B1F-D646-8C22-5595C6344E26}"/>
                </a:ext>
              </a:extLst>
            </p:cNvPr>
            <p:cNvSpPr/>
            <p:nvPr/>
          </p:nvSpPr>
          <p:spPr>
            <a:xfrm>
              <a:off x="3902988" y="1709980"/>
              <a:ext cx="182880" cy="457200"/>
            </a:xfrm>
            <a:custGeom>
              <a:avLst/>
              <a:gdLst>
                <a:gd name="connsiteX0" fmla="*/ 0 w 658678"/>
                <a:gd name="connsiteY0" fmla="*/ 0 h 1255363"/>
                <a:gd name="connsiteX1" fmla="*/ 201478 w 658678"/>
                <a:gd name="connsiteY1" fmla="*/ 201478 h 1255363"/>
                <a:gd name="connsiteX2" fmla="*/ 426203 w 658678"/>
                <a:gd name="connsiteY2" fmla="*/ 1131376 h 1255363"/>
                <a:gd name="connsiteX3" fmla="*/ 658678 w 658678"/>
                <a:gd name="connsiteY3" fmla="*/ 1255363 h 1255363"/>
              </a:gdLst>
              <a:ahLst/>
              <a:cxnLst>
                <a:cxn ang="0">
                  <a:pos x="connsiteX0" y="connsiteY0"/>
                </a:cxn>
                <a:cxn ang="0">
                  <a:pos x="connsiteX1" y="connsiteY1"/>
                </a:cxn>
                <a:cxn ang="0">
                  <a:pos x="connsiteX2" y="connsiteY2"/>
                </a:cxn>
                <a:cxn ang="0">
                  <a:pos x="connsiteX3" y="connsiteY3"/>
                </a:cxn>
              </a:cxnLst>
              <a:rect l="l" t="t" r="r" b="b"/>
              <a:pathLst>
                <a:path w="658678" h="1255363">
                  <a:moveTo>
                    <a:pt x="0" y="0"/>
                  </a:moveTo>
                  <a:cubicBezTo>
                    <a:pt x="65222" y="6457"/>
                    <a:pt x="130444" y="12915"/>
                    <a:pt x="201478" y="201478"/>
                  </a:cubicBezTo>
                  <a:cubicBezTo>
                    <a:pt x="272512" y="390041"/>
                    <a:pt x="350003" y="955729"/>
                    <a:pt x="426203" y="1131376"/>
                  </a:cubicBezTo>
                  <a:cubicBezTo>
                    <a:pt x="502403" y="1307023"/>
                    <a:pt x="619932" y="1235990"/>
                    <a:pt x="658678" y="1255363"/>
                  </a:cubicBezTo>
                </a:path>
              </a:pathLst>
            </a:custGeom>
            <a:noFill/>
            <a:ln w="38100" cap="flat" cmpd="sng" algn="ctr">
              <a:solidFill>
                <a:srgbClr val="FBB0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cxnSp>
          <p:nvCxnSpPr>
            <p:cNvPr id="81" name="Straight Connector 80">
              <a:extLst>
                <a:ext uri="{FF2B5EF4-FFF2-40B4-BE49-F238E27FC236}">
                  <a16:creationId xmlns:a16="http://schemas.microsoft.com/office/drawing/2014/main" id="{3B07039E-F085-7C41-9A1D-EDB22880EADB}"/>
                </a:ext>
              </a:extLst>
            </p:cNvPr>
            <p:cNvCxnSpPr/>
            <p:nvPr/>
          </p:nvCxnSpPr>
          <p:spPr>
            <a:xfrm flipV="1">
              <a:off x="4047120" y="2167179"/>
              <a:ext cx="145683" cy="1"/>
            </a:xfrm>
            <a:prstGeom prst="line">
              <a:avLst/>
            </a:prstGeom>
            <a:noFill/>
            <a:ln w="38100" cap="flat" cmpd="sng" algn="ctr">
              <a:solidFill>
                <a:srgbClr val="FBB03B"/>
              </a:solidFill>
              <a:prstDash val="solid"/>
            </a:ln>
            <a:effectLst/>
          </p:spPr>
        </p:cxnSp>
        <p:sp>
          <p:nvSpPr>
            <p:cNvPr id="82" name="Freeform 81">
              <a:extLst>
                <a:ext uri="{FF2B5EF4-FFF2-40B4-BE49-F238E27FC236}">
                  <a16:creationId xmlns:a16="http://schemas.microsoft.com/office/drawing/2014/main" id="{4D3ECD2E-23E9-EF45-8BD1-32369A5370D1}"/>
                </a:ext>
              </a:extLst>
            </p:cNvPr>
            <p:cNvSpPr/>
            <p:nvPr/>
          </p:nvSpPr>
          <p:spPr>
            <a:xfrm>
              <a:off x="4169146" y="2173253"/>
              <a:ext cx="592886" cy="1074158"/>
            </a:xfrm>
            <a:custGeom>
              <a:avLst/>
              <a:gdLst>
                <a:gd name="connsiteX0" fmla="*/ 0 w 658678"/>
                <a:gd name="connsiteY0" fmla="*/ 0 h 1255363"/>
                <a:gd name="connsiteX1" fmla="*/ 201478 w 658678"/>
                <a:gd name="connsiteY1" fmla="*/ 201478 h 1255363"/>
                <a:gd name="connsiteX2" fmla="*/ 426203 w 658678"/>
                <a:gd name="connsiteY2" fmla="*/ 1131376 h 1255363"/>
                <a:gd name="connsiteX3" fmla="*/ 658678 w 658678"/>
                <a:gd name="connsiteY3" fmla="*/ 1255363 h 1255363"/>
              </a:gdLst>
              <a:ahLst/>
              <a:cxnLst>
                <a:cxn ang="0">
                  <a:pos x="connsiteX0" y="connsiteY0"/>
                </a:cxn>
                <a:cxn ang="0">
                  <a:pos x="connsiteX1" y="connsiteY1"/>
                </a:cxn>
                <a:cxn ang="0">
                  <a:pos x="connsiteX2" y="connsiteY2"/>
                </a:cxn>
                <a:cxn ang="0">
                  <a:pos x="connsiteX3" y="connsiteY3"/>
                </a:cxn>
              </a:cxnLst>
              <a:rect l="l" t="t" r="r" b="b"/>
              <a:pathLst>
                <a:path w="658678" h="1255363">
                  <a:moveTo>
                    <a:pt x="0" y="0"/>
                  </a:moveTo>
                  <a:cubicBezTo>
                    <a:pt x="65222" y="6457"/>
                    <a:pt x="130444" y="12915"/>
                    <a:pt x="201478" y="201478"/>
                  </a:cubicBezTo>
                  <a:cubicBezTo>
                    <a:pt x="272512" y="390041"/>
                    <a:pt x="350003" y="955729"/>
                    <a:pt x="426203" y="1131376"/>
                  </a:cubicBezTo>
                  <a:cubicBezTo>
                    <a:pt x="502403" y="1307023"/>
                    <a:pt x="619932" y="1235990"/>
                    <a:pt x="658678" y="1255363"/>
                  </a:cubicBezTo>
                </a:path>
              </a:pathLst>
            </a:custGeom>
            <a:noFill/>
            <a:ln w="38100" cap="flat" cmpd="sng" algn="ctr">
              <a:solidFill>
                <a:srgbClr val="FBB0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83" name="Straight Connector 82">
            <a:extLst>
              <a:ext uri="{FF2B5EF4-FFF2-40B4-BE49-F238E27FC236}">
                <a16:creationId xmlns:a16="http://schemas.microsoft.com/office/drawing/2014/main" id="{C756D1AB-090E-6A4A-8FC3-9B560E49DE82}"/>
              </a:ext>
            </a:extLst>
          </p:cNvPr>
          <p:cNvCxnSpPr/>
          <p:nvPr/>
        </p:nvCxnSpPr>
        <p:spPr>
          <a:xfrm>
            <a:off x="3073559" y="3392457"/>
            <a:ext cx="1207938" cy="0"/>
          </a:xfrm>
          <a:prstGeom prst="line">
            <a:avLst/>
          </a:prstGeom>
          <a:noFill/>
          <a:ln w="38100" cap="flat" cmpd="sng" algn="ctr">
            <a:solidFill>
              <a:srgbClr val="FBB03B"/>
            </a:solidFill>
            <a:prstDash val="solid"/>
          </a:ln>
          <a:effectLst/>
        </p:spPr>
      </p:cxnSp>
      <p:grpSp>
        <p:nvGrpSpPr>
          <p:cNvPr id="84" name="Group 83">
            <a:extLst>
              <a:ext uri="{FF2B5EF4-FFF2-40B4-BE49-F238E27FC236}">
                <a16:creationId xmlns:a16="http://schemas.microsoft.com/office/drawing/2014/main" id="{3F498F11-72AE-C24C-9C4E-77049D4BC24D}"/>
              </a:ext>
            </a:extLst>
          </p:cNvPr>
          <p:cNvGrpSpPr/>
          <p:nvPr/>
        </p:nvGrpSpPr>
        <p:grpSpPr>
          <a:xfrm flipH="1">
            <a:off x="4222161" y="2239381"/>
            <a:ext cx="737550" cy="1152527"/>
            <a:chOff x="3823815" y="1721460"/>
            <a:chExt cx="669784" cy="1055058"/>
          </a:xfrm>
        </p:grpSpPr>
        <p:sp>
          <p:nvSpPr>
            <p:cNvPr id="85" name="Freeform 84">
              <a:extLst>
                <a:ext uri="{FF2B5EF4-FFF2-40B4-BE49-F238E27FC236}">
                  <a16:creationId xmlns:a16="http://schemas.microsoft.com/office/drawing/2014/main" id="{878707B6-FA4A-6E4C-B661-97183619253B}"/>
                </a:ext>
              </a:extLst>
            </p:cNvPr>
            <p:cNvSpPr/>
            <p:nvPr/>
          </p:nvSpPr>
          <p:spPr>
            <a:xfrm>
              <a:off x="3823815" y="1721460"/>
              <a:ext cx="262051" cy="546455"/>
            </a:xfrm>
            <a:custGeom>
              <a:avLst/>
              <a:gdLst>
                <a:gd name="connsiteX0" fmla="*/ 0 w 658678"/>
                <a:gd name="connsiteY0" fmla="*/ 0 h 1255363"/>
                <a:gd name="connsiteX1" fmla="*/ 201478 w 658678"/>
                <a:gd name="connsiteY1" fmla="*/ 201478 h 1255363"/>
                <a:gd name="connsiteX2" fmla="*/ 426203 w 658678"/>
                <a:gd name="connsiteY2" fmla="*/ 1131376 h 1255363"/>
                <a:gd name="connsiteX3" fmla="*/ 658678 w 658678"/>
                <a:gd name="connsiteY3" fmla="*/ 1255363 h 1255363"/>
              </a:gdLst>
              <a:ahLst/>
              <a:cxnLst>
                <a:cxn ang="0">
                  <a:pos x="connsiteX0" y="connsiteY0"/>
                </a:cxn>
                <a:cxn ang="0">
                  <a:pos x="connsiteX1" y="connsiteY1"/>
                </a:cxn>
                <a:cxn ang="0">
                  <a:pos x="connsiteX2" y="connsiteY2"/>
                </a:cxn>
                <a:cxn ang="0">
                  <a:pos x="connsiteX3" y="connsiteY3"/>
                </a:cxn>
              </a:cxnLst>
              <a:rect l="l" t="t" r="r" b="b"/>
              <a:pathLst>
                <a:path w="658678" h="1255363">
                  <a:moveTo>
                    <a:pt x="0" y="0"/>
                  </a:moveTo>
                  <a:cubicBezTo>
                    <a:pt x="65222" y="6457"/>
                    <a:pt x="130444" y="12915"/>
                    <a:pt x="201478" y="201478"/>
                  </a:cubicBezTo>
                  <a:cubicBezTo>
                    <a:pt x="272512" y="390041"/>
                    <a:pt x="350003" y="955729"/>
                    <a:pt x="426203" y="1131376"/>
                  </a:cubicBezTo>
                  <a:cubicBezTo>
                    <a:pt x="502403" y="1307023"/>
                    <a:pt x="619932" y="1235990"/>
                    <a:pt x="658678" y="1255363"/>
                  </a:cubicBezTo>
                </a:path>
              </a:pathLst>
            </a:custGeom>
            <a:noFill/>
            <a:ln w="38100" cap="flat" cmpd="sng" algn="ctr">
              <a:solidFill>
                <a:srgbClr val="FBB0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cxnSp>
          <p:nvCxnSpPr>
            <p:cNvPr id="86" name="Straight Connector 85">
              <a:extLst>
                <a:ext uri="{FF2B5EF4-FFF2-40B4-BE49-F238E27FC236}">
                  <a16:creationId xmlns:a16="http://schemas.microsoft.com/office/drawing/2014/main" id="{3EFED2A6-C4D9-8245-AB74-EEF619B88639}"/>
                </a:ext>
              </a:extLst>
            </p:cNvPr>
            <p:cNvCxnSpPr/>
            <p:nvPr/>
          </p:nvCxnSpPr>
          <p:spPr>
            <a:xfrm flipV="1">
              <a:off x="4065039" y="2267916"/>
              <a:ext cx="166510" cy="1"/>
            </a:xfrm>
            <a:prstGeom prst="line">
              <a:avLst/>
            </a:prstGeom>
            <a:noFill/>
            <a:ln w="38100" cap="flat" cmpd="sng" algn="ctr">
              <a:solidFill>
                <a:srgbClr val="FBB03B"/>
              </a:solidFill>
              <a:prstDash val="solid"/>
            </a:ln>
            <a:effectLst/>
          </p:spPr>
        </p:cxnSp>
        <p:sp>
          <p:nvSpPr>
            <p:cNvPr id="87" name="Freeform 86">
              <a:extLst>
                <a:ext uri="{FF2B5EF4-FFF2-40B4-BE49-F238E27FC236}">
                  <a16:creationId xmlns:a16="http://schemas.microsoft.com/office/drawing/2014/main" id="{45C31B19-8013-0A47-908F-B445B94CF071}"/>
                </a:ext>
              </a:extLst>
            </p:cNvPr>
            <p:cNvSpPr/>
            <p:nvPr/>
          </p:nvSpPr>
          <p:spPr>
            <a:xfrm>
              <a:off x="4205020" y="2267916"/>
              <a:ext cx="288579" cy="508602"/>
            </a:xfrm>
            <a:custGeom>
              <a:avLst/>
              <a:gdLst>
                <a:gd name="connsiteX0" fmla="*/ 0 w 658678"/>
                <a:gd name="connsiteY0" fmla="*/ 0 h 1255363"/>
                <a:gd name="connsiteX1" fmla="*/ 201478 w 658678"/>
                <a:gd name="connsiteY1" fmla="*/ 201478 h 1255363"/>
                <a:gd name="connsiteX2" fmla="*/ 426203 w 658678"/>
                <a:gd name="connsiteY2" fmla="*/ 1131376 h 1255363"/>
                <a:gd name="connsiteX3" fmla="*/ 658678 w 658678"/>
                <a:gd name="connsiteY3" fmla="*/ 1255363 h 1255363"/>
              </a:gdLst>
              <a:ahLst/>
              <a:cxnLst>
                <a:cxn ang="0">
                  <a:pos x="connsiteX0" y="connsiteY0"/>
                </a:cxn>
                <a:cxn ang="0">
                  <a:pos x="connsiteX1" y="connsiteY1"/>
                </a:cxn>
                <a:cxn ang="0">
                  <a:pos x="connsiteX2" y="connsiteY2"/>
                </a:cxn>
                <a:cxn ang="0">
                  <a:pos x="connsiteX3" y="connsiteY3"/>
                </a:cxn>
              </a:cxnLst>
              <a:rect l="l" t="t" r="r" b="b"/>
              <a:pathLst>
                <a:path w="658678" h="1255363">
                  <a:moveTo>
                    <a:pt x="0" y="0"/>
                  </a:moveTo>
                  <a:cubicBezTo>
                    <a:pt x="65222" y="6457"/>
                    <a:pt x="130444" y="12915"/>
                    <a:pt x="201478" y="201478"/>
                  </a:cubicBezTo>
                  <a:cubicBezTo>
                    <a:pt x="272512" y="390041"/>
                    <a:pt x="350003" y="955729"/>
                    <a:pt x="426203" y="1131376"/>
                  </a:cubicBezTo>
                  <a:cubicBezTo>
                    <a:pt x="502403" y="1307023"/>
                    <a:pt x="619932" y="1235990"/>
                    <a:pt x="658678" y="1255363"/>
                  </a:cubicBezTo>
                </a:path>
              </a:pathLst>
            </a:custGeom>
            <a:noFill/>
            <a:ln w="38100" cap="flat" cmpd="sng" algn="ctr">
              <a:solidFill>
                <a:srgbClr val="FBB0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88" name="Straight Connector 87">
            <a:extLst>
              <a:ext uri="{FF2B5EF4-FFF2-40B4-BE49-F238E27FC236}">
                <a16:creationId xmlns:a16="http://schemas.microsoft.com/office/drawing/2014/main" id="{AA7A620C-42FF-7647-AF78-B0FBB36A7DD7}"/>
              </a:ext>
            </a:extLst>
          </p:cNvPr>
          <p:cNvCxnSpPr>
            <a:cxnSpLocks/>
          </p:cNvCxnSpPr>
          <p:nvPr/>
        </p:nvCxnSpPr>
        <p:spPr>
          <a:xfrm>
            <a:off x="4959711" y="2239381"/>
            <a:ext cx="2401254" cy="0"/>
          </a:xfrm>
          <a:prstGeom prst="line">
            <a:avLst/>
          </a:prstGeom>
          <a:noFill/>
          <a:ln w="38100" cap="flat" cmpd="sng" algn="ctr">
            <a:solidFill>
              <a:srgbClr val="FBB03B"/>
            </a:solidFill>
            <a:prstDash val="solid"/>
          </a:ln>
          <a:effectLst/>
        </p:spPr>
      </p:cxnSp>
      <p:cxnSp>
        <p:nvCxnSpPr>
          <p:cNvPr id="89" name="Straight Arrow Connector 88">
            <a:extLst>
              <a:ext uri="{FF2B5EF4-FFF2-40B4-BE49-F238E27FC236}">
                <a16:creationId xmlns:a16="http://schemas.microsoft.com/office/drawing/2014/main" id="{FE62283F-B3A8-8740-98E2-BAAAE6A75FFB}"/>
              </a:ext>
            </a:extLst>
          </p:cNvPr>
          <p:cNvCxnSpPr>
            <a:stCxn id="71" idx="2"/>
          </p:cNvCxnSpPr>
          <p:nvPr/>
        </p:nvCxnSpPr>
        <p:spPr>
          <a:xfrm>
            <a:off x="4693237" y="2104957"/>
            <a:ext cx="138059" cy="106615"/>
          </a:xfrm>
          <a:prstGeom prst="straightConnector1">
            <a:avLst/>
          </a:prstGeom>
          <a:noFill/>
          <a:ln w="25400" cap="flat" cmpd="sng" algn="ctr">
            <a:solidFill>
              <a:srgbClr val="302F28"/>
            </a:solidFill>
            <a:prstDash val="solid"/>
            <a:tailEnd type="triangle"/>
          </a:ln>
          <a:effectLst/>
        </p:spPr>
      </p:cxnSp>
      <p:sp>
        <p:nvSpPr>
          <p:cNvPr id="90" name="TextBox 89">
            <a:extLst>
              <a:ext uri="{FF2B5EF4-FFF2-40B4-BE49-F238E27FC236}">
                <a16:creationId xmlns:a16="http://schemas.microsoft.com/office/drawing/2014/main" id="{AEADFB68-57CE-904D-AA91-CBF8981BF484}"/>
              </a:ext>
            </a:extLst>
          </p:cNvPr>
          <p:cNvSpPr txBox="1"/>
          <p:nvPr/>
        </p:nvSpPr>
        <p:spPr>
          <a:xfrm>
            <a:off x="2120939" y="1772042"/>
            <a:ext cx="1032334"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302F28"/>
                </a:solidFill>
                <a:effectLst/>
                <a:uLnTx/>
                <a:uFillTx/>
              </a:rPr>
              <a:t>Disturbance</a:t>
            </a:r>
          </a:p>
        </p:txBody>
      </p:sp>
      <p:cxnSp>
        <p:nvCxnSpPr>
          <p:cNvPr id="91" name="Straight Connector 90">
            <a:extLst>
              <a:ext uri="{FF2B5EF4-FFF2-40B4-BE49-F238E27FC236}">
                <a16:creationId xmlns:a16="http://schemas.microsoft.com/office/drawing/2014/main" id="{7A4D93A0-0076-C343-A347-202845351F42}"/>
              </a:ext>
            </a:extLst>
          </p:cNvPr>
          <p:cNvCxnSpPr>
            <a:endCxn id="64" idx="3"/>
          </p:cNvCxnSpPr>
          <p:nvPr/>
        </p:nvCxnSpPr>
        <p:spPr>
          <a:xfrm>
            <a:off x="1070749" y="4301961"/>
            <a:ext cx="2245963" cy="2789"/>
          </a:xfrm>
          <a:prstGeom prst="line">
            <a:avLst/>
          </a:prstGeom>
          <a:noFill/>
          <a:ln w="12700" cap="flat" cmpd="sng" algn="ctr">
            <a:solidFill>
              <a:sysClr val="window" lastClr="FFFFFF">
                <a:lumMod val="50000"/>
              </a:sysClr>
            </a:solidFill>
            <a:prstDash val="sysDot"/>
          </a:ln>
          <a:effectLst/>
        </p:spPr>
      </p:cxnSp>
      <p:cxnSp>
        <p:nvCxnSpPr>
          <p:cNvPr id="92" name="Straight Arrow Connector 91">
            <a:extLst>
              <a:ext uri="{FF2B5EF4-FFF2-40B4-BE49-F238E27FC236}">
                <a16:creationId xmlns:a16="http://schemas.microsoft.com/office/drawing/2014/main" id="{9DE116AE-E222-9C47-A0C9-E2625ADBD61F}"/>
              </a:ext>
            </a:extLst>
          </p:cNvPr>
          <p:cNvCxnSpPr/>
          <p:nvPr/>
        </p:nvCxnSpPr>
        <p:spPr>
          <a:xfrm flipH="1">
            <a:off x="1918964" y="2255319"/>
            <a:ext cx="1382" cy="2046643"/>
          </a:xfrm>
          <a:prstGeom prst="straightConnector1">
            <a:avLst/>
          </a:prstGeom>
          <a:noFill/>
          <a:ln w="25400" cap="flat" cmpd="sng" algn="ctr">
            <a:solidFill>
              <a:srgbClr val="302F28"/>
            </a:solidFill>
            <a:prstDash val="solid"/>
            <a:headEnd type="triangle"/>
            <a:tailEnd type="triangle"/>
          </a:ln>
          <a:effectLst/>
        </p:spPr>
      </p:cxnSp>
      <p:sp>
        <p:nvSpPr>
          <p:cNvPr id="93" name="TextBox 92">
            <a:extLst>
              <a:ext uri="{FF2B5EF4-FFF2-40B4-BE49-F238E27FC236}">
                <a16:creationId xmlns:a16="http://schemas.microsoft.com/office/drawing/2014/main" id="{CE18D32D-8761-2545-AA8C-E372513ED173}"/>
              </a:ext>
            </a:extLst>
          </p:cNvPr>
          <p:cNvSpPr txBox="1"/>
          <p:nvPr/>
        </p:nvSpPr>
        <p:spPr>
          <a:xfrm>
            <a:off x="1554280" y="3217932"/>
            <a:ext cx="184731"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302F28"/>
              </a:solidFill>
              <a:effectLst/>
              <a:uLnTx/>
              <a:uFillTx/>
            </a:endParaRP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48FB747A-34B6-0446-84B9-E5354B077336}"/>
                  </a:ext>
                </a:extLst>
              </p:cNvPr>
              <p:cNvSpPr txBox="1"/>
              <p:nvPr/>
            </p:nvSpPr>
            <p:spPr>
              <a:xfrm rot="16200000">
                <a:off x="1538641" y="3053990"/>
                <a:ext cx="476412"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0" i="1" u="none" strike="noStrike" kern="0" cap="none" spc="0" normalizeH="0" baseline="0" noProof="0" smtClean="0">
                              <a:ln>
                                <a:noFill/>
                              </a:ln>
                              <a:solidFill>
                                <a:srgbClr val="302F28"/>
                              </a:solidFill>
                              <a:effectLst/>
                              <a:uLnTx/>
                              <a:uFillTx/>
                              <a:latin typeface="Cambria Math" panose="02040503050406030204" pitchFamily="18" charset="0"/>
                            </a:rPr>
                          </m:ctrlPr>
                        </m:sSubPr>
                        <m:e>
                          <m:r>
                            <a:rPr kumimoji="0" lang="en-US" sz="1350" b="0" i="1" u="none" strike="noStrike" kern="0" cap="none" spc="0" normalizeH="0" baseline="0" noProof="0" smtClean="0">
                              <a:ln>
                                <a:noFill/>
                              </a:ln>
                              <a:solidFill>
                                <a:srgbClr val="302F28"/>
                              </a:solidFill>
                              <a:effectLst/>
                              <a:uLnTx/>
                              <a:uFillTx/>
                              <a:latin typeface="Cambria Math" charset="0"/>
                            </a:rPr>
                            <m:t>ℒ</m:t>
                          </m:r>
                        </m:e>
                        <m:sub>
                          <m:r>
                            <m:rPr>
                              <m:sty m:val="p"/>
                            </m:rPr>
                            <a:rPr kumimoji="0" lang="en-US" sz="1350" b="0" i="0" u="none" strike="noStrike" kern="0" cap="none" spc="0" normalizeH="0" baseline="0" noProof="0" smtClean="0">
                              <a:ln>
                                <a:noFill/>
                              </a:ln>
                              <a:solidFill>
                                <a:srgbClr val="302F28"/>
                              </a:solidFill>
                              <a:effectLst/>
                              <a:uLnTx/>
                              <a:uFillTx/>
                              <a:latin typeface="Cambria Math" charset="0"/>
                            </a:rPr>
                            <m:t>nr</m:t>
                          </m:r>
                        </m:sub>
                      </m:sSub>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94" name="TextBox 93">
                <a:extLst>
                  <a:ext uri="{FF2B5EF4-FFF2-40B4-BE49-F238E27FC236}">
                    <a16:creationId xmlns:a16="http://schemas.microsoft.com/office/drawing/2014/main" id="{48FB747A-34B6-0446-84B9-E5354B077336}"/>
                  </a:ext>
                </a:extLst>
              </p:cNvPr>
              <p:cNvSpPr txBox="1">
                <a:spLocks noRot="1" noChangeAspect="1" noMove="1" noResize="1" noEditPoints="1" noAdjustHandles="1" noChangeArrowheads="1" noChangeShapeType="1" noTextEdit="1"/>
              </p:cNvSpPr>
              <p:nvPr/>
            </p:nvSpPr>
            <p:spPr>
              <a:xfrm rot="16200000">
                <a:off x="1538641" y="3053990"/>
                <a:ext cx="476412" cy="300082"/>
              </a:xfrm>
              <a:prstGeom prst="rect">
                <a:avLst/>
              </a:prstGeom>
              <a:blipFill>
                <a:blip r:embed="rId4"/>
                <a:stretch>
                  <a:fillRect/>
                </a:stretch>
              </a:blipFill>
            </p:spPr>
            <p:txBody>
              <a:bodyPr/>
              <a:lstStyle/>
              <a:p>
                <a:r>
                  <a:rPr lang="en-US">
                    <a:noFill/>
                  </a:rPr>
                  <a:t> </a:t>
                </a:r>
              </a:p>
            </p:txBody>
          </p:sp>
        </mc:Fallback>
      </mc:AlternateContent>
      <p:cxnSp>
        <p:nvCxnSpPr>
          <p:cNvPr id="95" name="Straight Connector 94">
            <a:extLst>
              <a:ext uri="{FF2B5EF4-FFF2-40B4-BE49-F238E27FC236}">
                <a16:creationId xmlns:a16="http://schemas.microsoft.com/office/drawing/2014/main" id="{05FA559C-F0CE-FC45-83B5-3EBD519877EC}"/>
              </a:ext>
            </a:extLst>
          </p:cNvPr>
          <p:cNvCxnSpPr>
            <a:cxnSpLocks/>
            <a:endCxn id="82" idx="3"/>
          </p:cNvCxnSpPr>
          <p:nvPr/>
        </p:nvCxnSpPr>
        <p:spPr>
          <a:xfrm>
            <a:off x="1070749" y="3391908"/>
            <a:ext cx="2002810" cy="549"/>
          </a:xfrm>
          <a:prstGeom prst="line">
            <a:avLst/>
          </a:prstGeom>
          <a:noFill/>
          <a:ln w="12700" cap="flat" cmpd="sng" algn="ctr">
            <a:solidFill>
              <a:sysClr val="window" lastClr="FFFFFF">
                <a:lumMod val="50000"/>
              </a:sysClr>
            </a:solidFill>
            <a:prstDash val="sysDot"/>
          </a:ln>
          <a:effectLst/>
        </p:spPr>
      </p:cxnSp>
      <p:cxnSp>
        <p:nvCxnSpPr>
          <p:cNvPr id="96" name="Straight Arrow Connector 95">
            <a:extLst>
              <a:ext uri="{FF2B5EF4-FFF2-40B4-BE49-F238E27FC236}">
                <a16:creationId xmlns:a16="http://schemas.microsoft.com/office/drawing/2014/main" id="{B6F307E7-4E11-434F-90A8-47E6B27D0979}"/>
              </a:ext>
            </a:extLst>
          </p:cNvPr>
          <p:cNvCxnSpPr>
            <a:cxnSpLocks/>
          </p:cNvCxnSpPr>
          <p:nvPr/>
        </p:nvCxnSpPr>
        <p:spPr>
          <a:xfrm>
            <a:off x="1482922" y="2255318"/>
            <a:ext cx="0" cy="1136590"/>
          </a:xfrm>
          <a:prstGeom prst="straightConnector1">
            <a:avLst/>
          </a:prstGeom>
          <a:noFill/>
          <a:ln w="25400" cap="flat" cmpd="sng" algn="ctr">
            <a:solidFill>
              <a:srgbClr val="302F28"/>
            </a:solidFill>
            <a:prstDash val="solid"/>
            <a:headEnd type="triangle"/>
            <a:tailEnd type="triangle"/>
          </a:ln>
          <a:effectLst/>
        </p:spPr>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7C3DB127-989D-1E46-9DBD-40FFB2F86432}"/>
                  </a:ext>
                </a:extLst>
              </p:cNvPr>
              <p:cNvSpPr txBox="1"/>
              <p:nvPr/>
            </p:nvSpPr>
            <p:spPr>
              <a:xfrm rot="16200000">
                <a:off x="1069116" y="2696443"/>
                <a:ext cx="50687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0" i="1" u="none" strike="noStrike" kern="0" cap="none" spc="0" normalizeH="0" baseline="0" noProof="0" smtClean="0">
                              <a:ln>
                                <a:noFill/>
                              </a:ln>
                              <a:solidFill>
                                <a:srgbClr val="302F28"/>
                              </a:solidFill>
                              <a:effectLst/>
                              <a:uLnTx/>
                              <a:uFillTx/>
                              <a:latin typeface="Cambria Math" panose="02040503050406030204" pitchFamily="18" charset="0"/>
                            </a:rPr>
                          </m:ctrlPr>
                        </m:sSubPr>
                        <m:e>
                          <m:r>
                            <a:rPr kumimoji="0" lang="en-US" sz="1350" b="0" i="1" u="none" strike="noStrike" kern="0" cap="none" spc="0" normalizeH="0" baseline="0" noProof="0" smtClean="0">
                              <a:ln>
                                <a:noFill/>
                              </a:ln>
                              <a:solidFill>
                                <a:srgbClr val="302F28"/>
                              </a:solidFill>
                              <a:effectLst/>
                              <a:uLnTx/>
                              <a:uFillTx/>
                              <a:latin typeface="Cambria Math" charset="0"/>
                            </a:rPr>
                            <m:t>ℒ</m:t>
                          </m:r>
                        </m:e>
                        <m:sub>
                          <m:r>
                            <m:rPr>
                              <m:sty m:val="p"/>
                            </m:rPr>
                            <a:rPr kumimoji="0" lang="en-US" sz="1350" b="0" i="0" u="none" strike="noStrike" kern="0" cap="none" spc="0" normalizeH="0" baseline="0" noProof="0" smtClean="0">
                              <a:ln>
                                <a:noFill/>
                              </a:ln>
                              <a:solidFill>
                                <a:srgbClr val="302F28"/>
                              </a:solidFill>
                              <a:effectLst/>
                              <a:uLnTx/>
                              <a:uFillTx/>
                              <a:latin typeface="Cambria Math" panose="02040503050406030204" pitchFamily="18" charset="0"/>
                            </a:rPr>
                            <m:t>wr</m:t>
                          </m:r>
                        </m:sub>
                      </m:sSub>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97" name="TextBox 96">
                <a:extLst>
                  <a:ext uri="{FF2B5EF4-FFF2-40B4-BE49-F238E27FC236}">
                    <a16:creationId xmlns:a16="http://schemas.microsoft.com/office/drawing/2014/main" id="{7C3DB127-989D-1E46-9DBD-40FFB2F86432}"/>
                  </a:ext>
                </a:extLst>
              </p:cNvPr>
              <p:cNvSpPr txBox="1">
                <a:spLocks noRot="1" noChangeAspect="1" noMove="1" noResize="1" noEditPoints="1" noAdjustHandles="1" noChangeArrowheads="1" noChangeShapeType="1" noTextEdit="1"/>
              </p:cNvSpPr>
              <p:nvPr/>
            </p:nvSpPr>
            <p:spPr>
              <a:xfrm rot="16200000">
                <a:off x="1069116" y="2696443"/>
                <a:ext cx="506870" cy="300082"/>
              </a:xfrm>
              <a:prstGeom prst="rect">
                <a:avLst/>
              </a:prstGeom>
              <a:blipFill>
                <a:blip r:embed="rId5"/>
                <a:stretch>
                  <a:fillRect/>
                </a:stretch>
              </a:blipFill>
            </p:spPr>
            <p:txBody>
              <a:bodyPr/>
              <a:lstStyle/>
              <a:p>
                <a:r>
                  <a:rPr lang="en-US">
                    <a:noFill/>
                  </a:rPr>
                  <a:t> </a:t>
                </a:r>
              </a:p>
            </p:txBody>
          </p:sp>
        </mc:Fallback>
      </mc:AlternateContent>
      <p:cxnSp>
        <p:nvCxnSpPr>
          <p:cNvPr id="98" name="Straight Arrow Connector 97">
            <a:extLst>
              <a:ext uri="{FF2B5EF4-FFF2-40B4-BE49-F238E27FC236}">
                <a16:creationId xmlns:a16="http://schemas.microsoft.com/office/drawing/2014/main" id="{FEC931F5-CC93-3546-8DE8-E4D9E7EEB5D2}"/>
              </a:ext>
            </a:extLst>
          </p:cNvPr>
          <p:cNvCxnSpPr/>
          <p:nvPr/>
        </p:nvCxnSpPr>
        <p:spPr>
          <a:xfrm flipH="1">
            <a:off x="8107784" y="2265972"/>
            <a:ext cx="1" cy="2712955"/>
          </a:xfrm>
          <a:prstGeom prst="straightConnector1">
            <a:avLst/>
          </a:prstGeom>
          <a:noFill/>
          <a:ln w="25400" cap="flat" cmpd="sng" algn="ctr">
            <a:solidFill>
              <a:srgbClr val="302F28"/>
            </a:solidFill>
            <a:prstDash val="solid"/>
            <a:headEnd type="triangle"/>
            <a:tailEnd type="triangle"/>
          </a:ln>
          <a:effectLst/>
        </p:spPr>
      </p:cxn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84D09A0-290E-AF45-84A2-A01504D45393}"/>
                  </a:ext>
                </a:extLst>
              </p:cNvPr>
              <p:cNvSpPr txBox="1"/>
              <p:nvPr/>
            </p:nvSpPr>
            <p:spPr>
              <a:xfrm rot="16200000">
                <a:off x="7740719" y="3468909"/>
                <a:ext cx="444641" cy="3000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0" i="1" u="none" strike="noStrike" kern="0" cap="none" spc="0" normalizeH="0" baseline="0" noProof="0" smtClean="0">
                              <a:ln>
                                <a:noFill/>
                              </a:ln>
                              <a:solidFill>
                                <a:srgbClr val="302F28"/>
                              </a:solidFill>
                              <a:effectLst/>
                              <a:uLnTx/>
                              <a:uFillTx/>
                              <a:latin typeface="Cambria Math" panose="02040503050406030204" pitchFamily="18" charset="0"/>
                            </a:rPr>
                          </m:ctrlPr>
                        </m:sSubPr>
                        <m:e>
                          <m:r>
                            <a:rPr kumimoji="0" lang="en-US" sz="1350" b="0" i="1" u="none" strike="noStrike" kern="0" cap="none" spc="0" normalizeH="0" baseline="0" noProof="0" smtClean="0">
                              <a:ln>
                                <a:noFill/>
                              </a:ln>
                              <a:solidFill>
                                <a:srgbClr val="302F28"/>
                              </a:solidFill>
                              <a:effectLst/>
                              <a:uLnTx/>
                              <a:uFillTx/>
                              <a:latin typeface="Cambria Math" charset="0"/>
                            </a:rPr>
                            <m:t>ℒ</m:t>
                          </m:r>
                        </m:e>
                        <m:sub>
                          <m:r>
                            <m:rPr>
                              <m:sty m:val="p"/>
                            </m:rPr>
                            <a:rPr kumimoji="0" lang="en-US" sz="1350" b="0" i="0" u="none" strike="noStrike" kern="0" cap="none" spc="0" normalizeH="0" baseline="0" noProof="0" smtClean="0">
                              <a:ln>
                                <a:noFill/>
                              </a:ln>
                              <a:solidFill>
                                <a:srgbClr val="302F28"/>
                              </a:solidFill>
                              <a:effectLst/>
                              <a:uLnTx/>
                              <a:uFillTx/>
                              <a:latin typeface="Cambria Math" charset="0"/>
                            </a:rPr>
                            <m:t>max</m:t>
                          </m:r>
                        </m:sub>
                      </m:sSub>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99" name="TextBox 98">
                <a:extLst>
                  <a:ext uri="{FF2B5EF4-FFF2-40B4-BE49-F238E27FC236}">
                    <a16:creationId xmlns:a16="http://schemas.microsoft.com/office/drawing/2014/main" id="{784D09A0-290E-AF45-84A2-A01504D45393}"/>
                  </a:ext>
                </a:extLst>
              </p:cNvPr>
              <p:cNvSpPr txBox="1">
                <a:spLocks noRot="1" noChangeAspect="1" noMove="1" noResize="1" noEditPoints="1" noAdjustHandles="1" noChangeArrowheads="1" noChangeShapeType="1" noTextEdit="1"/>
              </p:cNvSpPr>
              <p:nvPr/>
            </p:nvSpPr>
            <p:spPr>
              <a:xfrm rot="16200000">
                <a:off x="7740719" y="3468909"/>
                <a:ext cx="444641" cy="300082"/>
              </a:xfrm>
              <a:prstGeom prst="rect">
                <a:avLst/>
              </a:prstGeom>
              <a:blipFill>
                <a:blip r:embed="rId6"/>
                <a:stretch>
                  <a:fillRect t="-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AEB9E207-08FC-E049-8E1F-CDFC82EED2AC}"/>
                  </a:ext>
                </a:extLst>
              </p:cNvPr>
              <p:cNvSpPr txBox="1"/>
              <p:nvPr/>
            </p:nvSpPr>
            <p:spPr>
              <a:xfrm>
                <a:off x="510094" y="4147030"/>
                <a:ext cx="502061"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0" i="1" u="none" strike="noStrike" kern="0" cap="none" spc="0" normalizeH="0" baseline="0" noProof="0" smtClean="0">
                              <a:ln>
                                <a:noFill/>
                              </a:ln>
                              <a:solidFill>
                                <a:srgbClr val="302F28"/>
                              </a:solidFill>
                              <a:effectLst/>
                              <a:uLnTx/>
                              <a:uFillTx/>
                              <a:latin typeface="Cambria Math" panose="02040503050406030204" pitchFamily="18" charset="0"/>
                            </a:rPr>
                          </m:ctrlPr>
                        </m:sSubPr>
                        <m:e>
                          <m:r>
                            <a:rPr kumimoji="0" lang="en-US" sz="1350" b="0" i="1" u="none" strike="noStrike" kern="0" cap="none" spc="0" normalizeH="0" baseline="0" noProof="0" smtClean="0">
                              <a:ln>
                                <a:noFill/>
                              </a:ln>
                              <a:solidFill>
                                <a:srgbClr val="302F28"/>
                              </a:solidFill>
                              <a:effectLst/>
                              <a:uLnTx/>
                              <a:uFillTx/>
                              <a:latin typeface="Cambria Math" charset="0"/>
                            </a:rPr>
                            <m:t>ℛ</m:t>
                          </m:r>
                        </m:e>
                        <m:sub>
                          <m:r>
                            <m:rPr>
                              <m:sty m:val="p"/>
                            </m:rPr>
                            <a:rPr kumimoji="0" lang="en-US" sz="1350" b="0" i="0" u="none" strike="noStrike" kern="0" cap="none" spc="0" normalizeH="0" baseline="0" noProof="0" smtClean="0">
                              <a:ln>
                                <a:noFill/>
                              </a:ln>
                              <a:solidFill>
                                <a:srgbClr val="302F28"/>
                              </a:solidFill>
                              <a:effectLst/>
                              <a:uLnTx/>
                              <a:uFillTx/>
                              <a:latin typeface="Cambria Math" charset="0"/>
                            </a:rPr>
                            <m:t>nr</m:t>
                          </m:r>
                        </m:sub>
                      </m:sSub>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100" name="TextBox 99">
                <a:extLst>
                  <a:ext uri="{FF2B5EF4-FFF2-40B4-BE49-F238E27FC236}">
                    <a16:creationId xmlns:a16="http://schemas.microsoft.com/office/drawing/2014/main" id="{AEB9E207-08FC-E049-8E1F-CDFC82EED2AC}"/>
                  </a:ext>
                </a:extLst>
              </p:cNvPr>
              <p:cNvSpPr txBox="1">
                <a:spLocks noRot="1" noChangeAspect="1" noMove="1" noResize="1" noEditPoints="1" noAdjustHandles="1" noChangeArrowheads="1" noChangeShapeType="1" noTextEdit="1"/>
              </p:cNvSpPr>
              <p:nvPr/>
            </p:nvSpPr>
            <p:spPr>
              <a:xfrm>
                <a:off x="510094" y="4147030"/>
                <a:ext cx="502061" cy="30008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9F7A7D46-BC28-C849-88A3-8EFD71B79A6B}"/>
                  </a:ext>
                </a:extLst>
              </p:cNvPr>
              <p:cNvSpPr txBox="1"/>
              <p:nvPr/>
            </p:nvSpPr>
            <p:spPr>
              <a:xfrm>
                <a:off x="501248" y="3217932"/>
                <a:ext cx="532518"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0" i="1" u="none" strike="noStrike" kern="0" cap="none" spc="0" normalizeH="0" baseline="0" noProof="0" smtClean="0">
                              <a:ln>
                                <a:noFill/>
                              </a:ln>
                              <a:solidFill>
                                <a:srgbClr val="302F28"/>
                              </a:solidFill>
                              <a:effectLst/>
                              <a:uLnTx/>
                              <a:uFillTx/>
                              <a:latin typeface="Cambria Math" panose="02040503050406030204" pitchFamily="18" charset="0"/>
                            </a:rPr>
                          </m:ctrlPr>
                        </m:sSubPr>
                        <m:e>
                          <m:r>
                            <a:rPr kumimoji="0" lang="en-US" sz="1350" b="0" i="1" u="none" strike="noStrike" kern="0" cap="none" spc="0" normalizeH="0" baseline="0" noProof="0" smtClean="0">
                              <a:ln>
                                <a:noFill/>
                              </a:ln>
                              <a:solidFill>
                                <a:srgbClr val="302F28"/>
                              </a:solidFill>
                              <a:effectLst/>
                              <a:uLnTx/>
                              <a:uFillTx/>
                              <a:latin typeface="Cambria Math" charset="0"/>
                            </a:rPr>
                            <m:t>ℛ</m:t>
                          </m:r>
                        </m:e>
                        <m:sub>
                          <m:r>
                            <m:rPr>
                              <m:sty m:val="p"/>
                            </m:rPr>
                            <a:rPr kumimoji="0" lang="en-US" sz="1350" b="0" i="0" u="none" strike="noStrike" kern="0" cap="none" spc="0" normalizeH="0" baseline="0" noProof="0" smtClean="0">
                              <a:ln>
                                <a:noFill/>
                              </a:ln>
                              <a:solidFill>
                                <a:srgbClr val="302F28"/>
                              </a:solidFill>
                              <a:effectLst/>
                              <a:uLnTx/>
                              <a:uFillTx/>
                              <a:latin typeface="Cambria Math" panose="02040503050406030204" pitchFamily="18" charset="0"/>
                            </a:rPr>
                            <m:t>wr</m:t>
                          </m:r>
                        </m:sub>
                      </m:sSub>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101" name="TextBox 100">
                <a:extLst>
                  <a:ext uri="{FF2B5EF4-FFF2-40B4-BE49-F238E27FC236}">
                    <a16:creationId xmlns:a16="http://schemas.microsoft.com/office/drawing/2014/main" id="{9F7A7D46-BC28-C849-88A3-8EFD71B79A6B}"/>
                  </a:ext>
                </a:extLst>
              </p:cNvPr>
              <p:cNvSpPr txBox="1">
                <a:spLocks noRot="1" noChangeAspect="1" noMove="1" noResize="1" noEditPoints="1" noAdjustHandles="1" noChangeArrowheads="1" noChangeShapeType="1" noTextEdit="1"/>
              </p:cNvSpPr>
              <p:nvPr/>
            </p:nvSpPr>
            <p:spPr>
              <a:xfrm>
                <a:off x="501248" y="3217932"/>
                <a:ext cx="532518" cy="30008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6FF9AC3-ADAA-5F4F-B7A0-EBC0D32BC2BF}"/>
                  </a:ext>
                </a:extLst>
              </p:cNvPr>
              <p:cNvSpPr txBox="1"/>
              <p:nvPr/>
            </p:nvSpPr>
            <p:spPr>
              <a:xfrm>
                <a:off x="623896" y="2116819"/>
                <a:ext cx="511679"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0" cap="none" spc="0" normalizeH="0" baseline="0" noProof="0" smtClean="0">
                          <a:ln>
                            <a:noFill/>
                          </a:ln>
                          <a:solidFill>
                            <a:srgbClr val="302F28"/>
                          </a:solidFill>
                          <a:effectLst/>
                          <a:uLnTx/>
                          <a:uFillTx/>
                          <a:latin typeface="Cambria Math" charset="0"/>
                        </a:rPr>
                        <m:t>100</m:t>
                      </m:r>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102" name="TextBox 101">
                <a:extLst>
                  <a:ext uri="{FF2B5EF4-FFF2-40B4-BE49-F238E27FC236}">
                    <a16:creationId xmlns:a16="http://schemas.microsoft.com/office/drawing/2014/main" id="{26FF9AC3-ADAA-5F4F-B7A0-EBC0D32BC2BF}"/>
                  </a:ext>
                </a:extLst>
              </p:cNvPr>
              <p:cNvSpPr txBox="1">
                <a:spLocks noRot="1" noChangeAspect="1" noMove="1" noResize="1" noEditPoints="1" noAdjustHandles="1" noChangeArrowheads="1" noChangeShapeType="1" noTextEdit="1"/>
              </p:cNvSpPr>
              <p:nvPr/>
            </p:nvSpPr>
            <p:spPr>
              <a:xfrm>
                <a:off x="623896" y="2116819"/>
                <a:ext cx="511679" cy="30008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8AF59CDC-1E5D-C14E-8A70-BD96B081F40A}"/>
                  </a:ext>
                </a:extLst>
              </p:cNvPr>
              <p:cNvSpPr txBox="1"/>
              <p:nvPr/>
            </p:nvSpPr>
            <p:spPr>
              <a:xfrm>
                <a:off x="767507" y="4796707"/>
                <a:ext cx="319318"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0" cap="none" spc="0" normalizeH="0" baseline="0" noProof="0" smtClean="0">
                          <a:ln>
                            <a:noFill/>
                          </a:ln>
                          <a:solidFill>
                            <a:srgbClr val="302F28"/>
                          </a:solidFill>
                          <a:effectLst/>
                          <a:uLnTx/>
                          <a:uFillTx/>
                          <a:latin typeface="Cambria Math" charset="0"/>
                        </a:rPr>
                        <m:t>0</m:t>
                      </m:r>
                    </m:oMath>
                  </m:oMathPara>
                </a14:m>
                <a:endParaRPr kumimoji="0" lang="en-US" sz="1350" b="0" i="0" u="none" strike="noStrike" kern="0" cap="none" spc="0" normalizeH="0" baseline="0" noProof="0" dirty="0">
                  <a:ln>
                    <a:noFill/>
                  </a:ln>
                  <a:solidFill>
                    <a:srgbClr val="302F28"/>
                  </a:solidFill>
                  <a:effectLst/>
                  <a:uLnTx/>
                  <a:uFillTx/>
                </a:endParaRPr>
              </a:p>
            </p:txBody>
          </p:sp>
        </mc:Choice>
        <mc:Fallback xmlns="">
          <p:sp>
            <p:nvSpPr>
              <p:cNvPr id="103" name="TextBox 102">
                <a:extLst>
                  <a:ext uri="{FF2B5EF4-FFF2-40B4-BE49-F238E27FC236}">
                    <a16:creationId xmlns:a16="http://schemas.microsoft.com/office/drawing/2014/main" id="{8AF59CDC-1E5D-C14E-8A70-BD96B081F40A}"/>
                  </a:ext>
                </a:extLst>
              </p:cNvPr>
              <p:cNvSpPr txBox="1">
                <a:spLocks noRot="1" noChangeAspect="1" noMove="1" noResize="1" noEditPoints="1" noAdjustHandles="1" noChangeArrowheads="1" noChangeShapeType="1" noTextEdit="1"/>
              </p:cNvSpPr>
              <p:nvPr/>
            </p:nvSpPr>
            <p:spPr>
              <a:xfrm>
                <a:off x="767507" y="4796707"/>
                <a:ext cx="319318" cy="300082"/>
              </a:xfrm>
              <a:prstGeom prst="rect">
                <a:avLst/>
              </a:prstGeom>
              <a:blipFill>
                <a:blip r:embed="rId10"/>
                <a:stretch>
                  <a:fillRect/>
                </a:stretch>
              </a:blipFill>
            </p:spPr>
            <p:txBody>
              <a:bodyPr/>
              <a:lstStyle/>
              <a:p>
                <a:r>
                  <a:rPr lang="en-US">
                    <a:noFill/>
                  </a:rPr>
                  <a:t> </a:t>
                </a:r>
              </a:p>
            </p:txBody>
          </p:sp>
        </mc:Fallback>
      </mc:AlternateContent>
      <p:cxnSp>
        <p:nvCxnSpPr>
          <p:cNvPr id="104" name="Straight Arrow Connector 103">
            <a:extLst>
              <a:ext uri="{FF2B5EF4-FFF2-40B4-BE49-F238E27FC236}">
                <a16:creationId xmlns:a16="http://schemas.microsoft.com/office/drawing/2014/main" id="{ADC9BF00-0130-6447-8C40-1BAF07545FEC}"/>
              </a:ext>
            </a:extLst>
          </p:cNvPr>
          <p:cNvCxnSpPr/>
          <p:nvPr/>
        </p:nvCxnSpPr>
        <p:spPr>
          <a:xfrm flipH="1">
            <a:off x="2830263" y="2395815"/>
            <a:ext cx="148781" cy="143336"/>
          </a:xfrm>
          <a:prstGeom prst="straightConnector1">
            <a:avLst/>
          </a:prstGeom>
          <a:noFill/>
          <a:ln w="25400" cap="flat" cmpd="sng" algn="ctr">
            <a:solidFill>
              <a:srgbClr val="302F28"/>
            </a:solidFill>
            <a:prstDash val="solid"/>
            <a:tailEnd type="triangle"/>
          </a:ln>
          <a:effectLst/>
        </p:spPr>
      </p:cxnSp>
      <p:sp>
        <p:nvSpPr>
          <p:cNvPr id="105" name="TextBox 104">
            <a:extLst>
              <a:ext uri="{FF2B5EF4-FFF2-40B4-BE49-F238E27FC236}">
                <a16:creationId xmlns:a16="http://schemas.microsoft.com/office/drawing/2014/main" id="{6B5F89C2-9AC6-B142-927C-72C183EB18F3}"/>
              </a:ext>
            </a:extLst>
          </p:cNvPr>
          <p:cNvSpPr txBox="1"/>
          <p:nvPr/>
        </p:nvSpPr>
        <p:spPr>
          <a:xfrm>
            <a:off x="2911196" y="1931713"/>
            <a:ext cx="1027845" cy="5078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302F28"/>
                </a:solidFill>
                <a:effectLst/>
                <a:uLnTx/>
                <a:uFillTx/>
              </a:rPr>
              <a:t>Window of </a:t>
            </a:r>
            <a:br>
              <a:rPr kumimoji="0" lang="en-US" sz="1350" b="0" i="0" u="none" strike="noStrike" kern="0" cap="none" spc="0" normalizeH="0" baseline="0" noProof="0" dirty="0">
                <a:ln>
                  <a:noFill/>
                </a:ln>
                <a:solidFill>
                  <a:srgbClr val="302F28"/>
                </a:solidFill>
                <a:effectLst/>
                <a:uLnTx/>
                <a:uFillTx/>
              </a:rPr>
            </a:br>
            <a:r>
              <a:rPr kumimoji="0" lang="en-US" sz="1350" b="0" i="0" u="none" strike="noStrike" kern="0" cap="none" spc="0" normalizeH="0" baseline="0" noProof="0" dirty="0">
                <a:ln>
                  <a:noFill/>
                </a:ln>
                <a:solidFill>
                  <a:srgbClr val="302F28"/>
                </a:solidFill>
                <a:effectLst/>
                <a:uLnTx/>
                <a:uFillTx/>
              </a:rPr>
              <a:t>opportunity</a:t>
            </a:r>
          </a:p>
        </p:txBody>
      </p:sp>
      <p:cxnSp>
        <p:nvCxnSpPr>
          <p:cNvPr id="106" name="Straight Connector 105">
            <a:extLst>
              <a:ext uri="{FF2B5EF4-FFF2-40B4-BE49-F238E27FC236}">
                <a16:creationId xmlns:a16="http://schemas.microsoft.com/office/drawing/2014/main" id="{5BC78FC8-052D-DA44-9259-F894E44E594B}"/>
              </a:ext>
            </a:extLst>
          </p:cNvPr>
          <p:cNvCxnSpPr/>
          <p:nvPr/>
        </p:nvCxnSpPr>
        <p:spPr>
          <a:xfrm>
            <a:off x="7349215" y="2247350"/>
            <a:ext cx="955471" cy="0"/>
          </a:xfrm>
          <a:prstGeom prst="line">
            <a:avLst/>
          </a:prstGeom>
          <a:noFill/>
          <a:ln w="63500" cap="flat" cmpd="sng" algn="ctr">
            <a:solidFill>
              <a:srgbClr val="302F28"/>
            </a:solidFill>
            <a:prstDash val="solid"/>
          </a:ln>
          <a:effectLst/>
        </p:spPr>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CD059984-FF51-544B-8453-729891D6E0CB}"/>
                  </a:ext>
                </a:extLst>
              </p:cNvPr>
              <p:cNvSpPr txBox="1"/>
              <p:nvPr/>
            </p:nvSpPr>
            <p:spPr>
              <a:xfrm>
                <a:off x="254833" y="5242960"/>
                <a:ext cx="8695137" cy="1466684"/>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302F28"/>
                    </a:solidFill>
                    <a:effectLst/>
                    <a:uLnTx/>
                    <a:uFillTx/>
                  </a:rPr>
                  <a:t>System Resilience </a:t>
                </a:r>
                <a14:m>
                  <m:oMath xmlns:m="http://schemas.openxmlformats.org/officeDocument/2006/math">
                    <m:r>
                      <a:rPr kumimoji="0" lang="en-US" sz="2400" b="0" i="1" u="none" strike="noStrike" kern="0" cap="none" spc="0" normalizeH="0" baseline="0" noProof="0" smtClean="0">
                        <a:ln>
                          <a:noFill/>
                        </a:ln>
                        <a:solidFill>
                          <a:srgbClr val="C00000"/>
                        </a:solidFill>
                        <a:effectLst/>
                        <a:uLnTx/>
                        <a:uFillTx/>
                        <a:latin typeface="Cambria Math" charset="0"/>
                      </a:rPr>
                      <m:t>ℛ</m:t>
                    </m:r>
                    <m:r>
                      <a:rPr kumimoji="0" lang="en-US" sz="2400" b="0" i="1" u="none" strike="noStrike" kern="0" cap="none" spc="0" normalizeH="0" baseline="0" noProof="0" smtClean="0">
                        <a:ln>
                          <a:noFill/>
                        </a:ln>
                        <a:solidFill>
                          <a:srgbClr val="C00000"/>
                        </a:solidFill>
                        <a:effectLst/>
                        <a:uLnTx/>
                        <a:uFillTx/>
                        <a:latin typeface="Cambria Math" charset="0"/>
                      </a:rPr>
                      <m:t>=100</m:t>
                    </m:r>
                    <m:d>
                      <m:dPr>
                        <m:ctrlPr>
                          <a:rPr kumimoji="0" lang="en-US" sz="2400" b="0" i="1" u="none" strike="noStrike" kern="0" cap="none" spc="0" normalizeH="0" baseline="0" noProof="0" smtClean="0">
                            <a:ln>
                              <a:noFill/>
                            </a:ln>
                            <a:solidFill>
                              <a:srgbClr val="C00000"/>
                            </a:solidFill>
                            <a:effectLst/>
                            <a:uLnTx/>
                            <a:uFillTx/>
                            <a:latin typeface="Cambria Math" panose="02040503050406030204" pitchFamily="18" charset="0"/>
                          </a:rPr>
                        </m:ctrlPr>
                      </m:dPr>
                      <m:e>
                        <m:r>
                          <a:rPr kumimoji="0" lang="en-US" sz="2400" b="0" i="1" u="none" strike="noStrike" kern="0" cap="none" spc="0" normalizeH="0" baseline="0" noProof="0" smtClean="0">
                            <a:ln>
                              <a:noFill/>
                            </a:ln>
                            <a:solidFill>
                              <a:srgbClr val="C00000"/>
                            </a:solidFill>
                            <a:effectLst/>
                            <a:uLnTx/>
                            <a:uFillTx/>
                            <a:latin typeface="Cambria Math" charset="0"/>
                          </a:rPr>
                          <m:t>1−</m:t>
                        </m:r>
                        <m:f>
                          <m:fPr>
                            <m:ctrlPr>
                              <a:rPr kumimoji="0" lang="en-US" sz="2400" b="0" i="1" u="none" strike="noStrike" kern="0" cap="none" spc="0" normalizeH="0" baseline="0" noProof="0" smtClean="0">
                                <a:ln>
                                  <a:noFill/>
                                </a:ln>
                                <a:solidFill>
                                  <a:srgbClr val="C00000"/>
                                </a:solidFill>
                                <a:effectLst/>
                                <a:uLnTx/>
                                <a:uFillTx/>
                                <a:latin typeface="Cambria Math" panose="02040503050406030204" pitchFamily="18" charset="0"/>
                              </a:rPr>
                            </m:ctrlPr>
                          </m:fPr>
                          <m:num>
                            <m:r>
                              <a:rPr kumimoji="0" lang="en-US" sz="2400" b="0" i="1" u="none" strike="noStrike" kern="0" cap="none" spc="0" normalizeH="0" baseline="0" noProof="0" smtClean="0">
                                <a:ln>
                                  <a:noFill/>
                                </a:ln>
                                <a:solidFill>
                                  <a:srgbClr val="C00000"/>
                                </a:solidFill>
                                <a:effectLst/>
                                <a:uLnTx/>
                                <a:uFillTx/>
                                <a:latin typeface="Cambria Math" charset="0"/>
                              </a:rPr>
                              <m:t>ℒ</m:t>
                            </m:r>
                          </m:num>
                          <m:den>
                            <m:sSub>
                              <m:sSubPr>
                                <m:ctrlPr>
                                  <a:rPr kumimoji="0" lang="en-US" sz="2400" b="0" i="1" u="none" strike="noStrike" kern="0" cap="none" spc="0" normalizeH="0" baseline="0" noProof="0" smtClean="0">
                                    <a:ln>
                                      <a:noFill/>
                                    </a:ln>
                                    <a:solidFill>
                                      <a:srgbClr val="C00000"/>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srgbClr val="C00000"/>
                                    </a:solidFill>
                                    <a:effectLst/>
                                    <a:uLnTx/>
                                    <a:uFillTx/>
                                    <a:latin typeface="Cambria Math" charset="0"/>
                                  </a:rPr>
                                  <m:t>ℒ</m:t>
                                </m:r>
                              </m:e>
                              <m:sub>
                                <m:r>
                                  <m:rPr>
                                    <m:sty m:val="p"/>
                                  </m:rPr>
                                  <a:rPr kumimoji="0" lang="en-US" sz="2400" b="0" i="0" u="none" strike="noStrike" kern="0" cap="none" spc="0" normalizeH="0" baseline="0" noProof="0" smtClean="0">
                                    <a:ln>
                                      <a:noFill/>
                                    </a:ln>
                                    <a:solidFill>
                                      <a:srgbClr val="C00000"/>
                                    </a:solidFill>
                                    <a:effectLst/>
                                    <a:uLnTx/>
                                    <a:uFillTx/>
                                    <a:latin typeface="Cambria Math" charset="0"/>
                                  </a:rPr>
                                  <m:t>max</m:t>
                                </m:r>
                              </m:sub>
                            </m:sSub>
                          </m:den>
                        </m:f>
                      </m:e>
                    </m:d>
                    <m:r>
                      <a:rPr kumimoji="0" lang="en-US" sz="2400" b="0" i="1" u="none" strike="noStrike" kern="0" cap="none" spc="0" normalizeH="0" baseline="0" noProof="0" smtClean="0">
                        <a:ln>
                          <a:noFill/>
                        </a:ln>
                        <a:solidFill>
                          <a:srgbClr val="C00000"/>
                        </a:solidFill>
                        <a:effectLst/>
                        <a:uLnTx/>
                        <a:uFillTx/>
                        <a:latin typeface="Cambria Math" charset="0"/>
                      </a:rPr>
                      <m:t> %</m:t>
                    </m:r>
                  </m:oMath>
                </a14:m>
                <a:endParaRPr kumimoji="0" lang="en-US" sz="2400" b="0" i="0" u="none" strike="noStrike" kern="0" cap="none" spc="0" normalizeH="0" baseline="0" noProof="0" dirty="0">
                  <a:ln>
                    <a:noFill/>
                  </a:ln>
                  <a:solidFill>
                    <a:srgbClr val="C00000"/>
                  </a:solidFill>
                  <a:effectLst/>
                  <a:uLnTx/>
                  <a:uFillTx/>
                </a:endParaRPr>
              </a:p>
              <a:p>
                <a:pPr marL="342900" lvl="0" indent="-342900" defTabSz="914400">
                  <a:buFont typeface="Arial" panose="020B0604020202020204" pitchFamily="34" charset="0"/>
                  <a:buChar char="•"/>
                  <a:defRPr/>
                </a:pPr>
                <a:r>
                  <a:rPr lang="en-US" sz="2400" kern="0" dirty="0">
                    <a:solidFill>
                      <a:srgbClr val="302F28"/>
                    </a:solidFill>
                  </a:rPr>
                  <a:t>Maximize </a:t>
                </a:r>
                <a14:m>
                  <m:oMath xmlns:m="http://schemas.openxmlformats.org/officeDocument/2006/math">
                    <m:r>
                      <a:rPr lang="en-US" sz="2400" i="1" kern="0">
                        <a:solidFill>
                          <a:srgbClr val="302F28"/>
                        </a:solidFill>
                        <a:latin typeface="Cambria Math" charset="0"/>
                      </a:rPr>
                      <m:t>ℛ</m:t>
                    </m:r>
                  </m:oMath>
                </a14:m>
                <a:r>
                  <a:rPr kumimoji="0" lang="en-US" sz="2400" b="0" i="0" u="none" strike="noStrike" kern="0" cap="none" spc="0" normalizeH="0" baseline="0" noProof="0" dirty="0">
                    <a:ln>
                      <a:noFill/>
                    </a:ln>
                    <a:solidFill>
                      <a:srgbClr val="302F28"/>
                    </a:solidFill>
                    <a:effectLst/>
                    <a:uLnTx/>
                    <a:uFillTx/>
                  </a:rPr>
                  <a:t> in electric power infrastructure</a:t>
                </a:r>
                <a:r>
                  <a:rPr kumimoji="0" lang="en-US" sz="2400" b="0" i="0" u="none" strike="noStrike" kern="0" cap="none" spc="0" normalizeH="0" noProof="0" dirty="0">
                    <a:ln>
                      <a:noFill/>
                    </a:ln>
                    <a:solidFill>
                      <a:srgbClr val="302F28"/>
                    </a:solidFill>
                    <a:effectLst/>
                    <a:uLnTx/>
                    <a:uFillTx/>
                  </a:rPr>
                  <a:t> in </a:t>
                </a:r>
                <a:r>
                  <a:rPr kumimoji="0" lang="en-US" sz="2400" b="0" i="0" u="none" strike="noStrike" kern="0" cap="none" spc="0" normalizeH="0" noProof="0" dirty="0" err="1">
                    <a:ln>
                      <a:noFill/>
                    </a:ln>
                    <a:solidFill>
                      <a:srgbClr val="302F28"/>
                    </a:solidFill>
                    <a:effectLst/>
                    <a:uLnTx/>
                    <a:uFillTx/>
                  </a:rPr>
                  <a:t>fac</a:t>
                </a:r>
                <a:r>
                  <a:rPr lang="en-US" sz="2400" kern="0" dirty="0">
                    <a:solidFill>
                      <a:srgbClr val="302F28"/>
                    </a:solidFill>
                  </a:rPr>
                  <a:t>e of disruptions</a:t>
                </a:r>
              </a:p>
              <a:p>
                <a:pPr marL="342900" lvl="0" indent="-342900" defTabSz="914400">
                  <a:buFont typeface="Arial" panose="020B0604020202020204" pitchFamily="34" charset="0"/>
                  <a:buChar char="•"/>
                  <a:defRPr/>
                </a:pPr>
                <a14:m>
                  <m:oMath xmlns:m="http://schemas.openxmlformats.org/officeDocument/2006/math">
                    <m:r>
                      <a:rPr lang="en-US" sz="2400" i="1" kern="0" smtClean="0">
                        <a:solidFill>
                          <a:srgbClr val="C00000"/>
                        </a:solidFill>
                        <a:latin typeface="Cambria Math" charset="0"/>
                      </a:rPr>
                      <m:t>ℒ</m:t>
                    </m:r>
                    <m:r>
                      <a:rPr lang="en-US" sz="2400" b="0" i="1" kern="0" smtClean="0">
                        <a:solidFill>
                          <a:srgbClr val="302F28"/>
                        </a:solidFill>
                        <a:latin typeface="Cambria Math" panose="02040503050406030204" pitchFamily="18" charset="0"/>
                      </a:rPr>
                      <m:t>=</m:t>
                    </m:r>
                  </m:oMath>
                </a14:m>
                <a:r>
                  <a:rPr kumimoji="0" lang="en-US" sz="2400" b="0" i="0" u="none" strike="noStrike" kern="0" cap="none" spc="0" normalizeH="0" baseline="0" noProof="0" dirty="0">
                    <a:ln>
                      <a:noFill/>
                    </a:ln>
                    <a:solidFill>
                      <a:srgbClr val="302F28"/>
                    </a:solidFill>
                    <a:effectLst/>
                    <a:uLnTx/>
                    <a:uFillTx/>
                  </a:rPr>
                  <a:t>expected</a:t>
                </a:r>
                <a:r>
                  <a:rPr kumimoji="0" lang="en-US" sz="2400" b="0" i="0" u="none" strike="noStrike" kern="0" cap="none" spc="0" normalizeH="0" noProof="0" dirty="0">
                    <a:ln>
                      <a:noFill/>
                    </a:ln>
                    <a:solidFill>
                      <a:srgbClr val="302F28"/>
                    </a:solidFill>
                    <a:effectLst/>
                    <a:uLnTx/>
                    <a:uFillTx/>
                  </a:rPr>
                  <a:t> cost </a:t>
                </a:r>
                <a14:m>
                  <m:oMath xmlns:m="http://schemas.openxmlformats.org/officeDocument/2006/math">
                    <m:nary>
                      <m:naryPr>
                        <m:chr m:val="∑"/>
                        <m:supHide m:val="on"/>
                        <m:ctrlPr>
                          <a:rPr lang="en-US" sz="2400" b="0" i="1" kern="0" smtClean="0">
                            <a:solidFill>
                              <a:srgbClr val="C00000"/>
                            </a:solidFill>
                            <a:latin typeface="Cambria Math" panose="02040503050406030204" pitchFamily="18" charset="0"/>
                          </a:rPr>
                        </m:ctrlPr>
                      </m:naryPr>
                      <m:sub>
                        <m:r>
                          <m:rPr>
                            <m:brk m:alnAt="7"/>
                          </m:rPr>
                          <a:rPr lang="en-US" sz="2400" b="0" i="1" kern="0" smtClean="0">
                            <a:solidFill>
                              <a:srgbClr val="C00000"/>
                            </a:solidFill>
                            <a:latin typeface="Cambria Math" panose="02040503050406030204" pitchFamily="18" charset="0"/>
                          </a:rPr>
                          <m:t>𝑠</m:t>
                        </m:r>
                        <m:r>
                          <a:rPr lang="en-US" sz="2400" b="0" i="1" kern="0" smtClean="0">
                            <a:solidFill>
                              <a:srgbClr val="C00000"/>
                            </a:solidFill>
                            <a:latin typeface="Cambria Math" panose="02040503050406030204" pitchFamily="18" charset="0"/>
                          </a:rPr>
                          <m:t>∈</m:t>
                        </m:r>
                        <m:r>
                          <a:rPr lang="en-US" sz="2400" b="0" i="1" kern="0" smtClean="0">
                            <a:solidFill>
                              <a:srgbClr val="C00000"/>
                            </a:solidFill>
                            <a:latin typeface="Cambria Math" panose="02040503050406030204" pitchFamily="18" charset="0"/>
                          </a:rPr>
                          <m:t>𝑆</m:t>
                        </m:r>
                      </m:sub>
                      <m:sup/>
                      <m:e>
                        <m:r>
                          <m:rPr>
                            <m:nor/>
                          </m:rPr>
                          <a:rPr lang="en-US" sz="2400" b="0" i="0" kern="0" smtClean="0">
                            <a:solidFill>
                              <a:srgbClr val="C00000"/>
                            </a:solidFill>
                            <a:latin typeface="Cambria Math" panose="02040503050406030204" pitchFamily="18" charset="0"/>
                          </a:rPr>
                          <m:t>Pr</m:t>
                        </m:r>
                        <m:d>
                          <m:dPr>
                            <m:ctrlPr>
                              <a:rPr lang="en-US" sz="2400" b="0" i="1" kern="0" smtClean="0">
                                <a:solidFill>
                                  <a:srgbClr val="C00000"/>
                                </a:solidFill>
                                <a:latin typeface="Cambria Math" panose="02040503050406030204" pitchFamily="18" charset="0"/>
                              </a:rPr>
                            </m:ctrlPr>
                          </m:dPr>
                          <m:e>
                            <m:r>
                              <a:rPr lang="en-US" sz="2400" b="0" i="1" kern="0" smtClean="0">
                                <a:solidFill>
                                  <a:srgbClr val="C00000"/>
                                </a:solidFill>
                                <a:latin typeface="Cambria Math" panose="02040503050406030204" pitchFamily="18" charset="0"/>
                              </a:rPr>
                              <m:t>𝑠</m:t>
                            </m:r>
                          </m:e>
                        </m:d>
                        <m:r>
                          <m:rPr>
                            <m:nor/>
                          </m:rPr>
                          <a:rPr lang="en-US" sz="2400" b="0" i="0" kern="0" smtClean="0">
                            <a:solidFill>
                              <a:srgbClr val="C00000"/>
                            </a:solidFill>
                            <a:latin typeface="Cambria Math" panose="02040503050406030204" pitchFamily="18" charset="0"/>
                          </a:rPr>
                          <m:t>Cost</m:t>
                        </m:r>
                        <m:r>
                          <a:rPr lang="en-US" sz="2400" b="0" i="1" kern="0" smtClean="0">
                            <a:solidFill>
                              <a:srgbClr val="C00000"/>
                            </a:solidFill>
                            <a:latin typeface="Cambria Math" panose="02040503050406030204" pitchFamily="18" charset="0"/>
                          </a:rPr>
                          <m:t>(</m:t>
                        </m:r>
                        <m:r>
                          <a:rPr lang="en-US" sz="2400" b="0" i="1" kern="0" smtClean="0">
                            <a:solidFill>
                              <a:srgbClr val="C00000"/>
                            </a:solidFill>
                            <a:latin typeface="Cambria Math" panose="02040503050406030204" pitchFamily="18" charset="0"/>
                          </a:rPr>
                          <m:t>𝑠</m:t>
                        </m:r>
                        <m:r>
                          <a:rPr lang="en-US" sz="2400" b="0" i="1" kern="0" smtClean="0">
                            <a:solidFill>
                              <a:srgbClr val="C00000"/>
                            </a:solidFill>
                            <a:latin typeface="Cambria Math" panose="02040503050406030204" pitchFamily="18" charset="0"/>
                          </a:rPr>
                          <m:t>)</m:t>
                        </m:r>
                      </m:e>
                    </m:nary>
                  </m:oMath>
                </a14:m>
                <a:r>
                  <a:rPr kumimoji="0" lang="en-US" sz="2400" b="0" i="0" u="none" strike="noStrike" kern="0" cap="none" spc="0" normalizeH="0" baseline="0" noProof="0" dirty="0">
                    <a:ln>
                      <a:noFill/>
                    </a:ln>
                    <a:solidFill>
                      <a:srgbClr val="302F28"/>
                    </a:solidFill>
                    <a:effectLst/>
                    <a:uLnTx/>
                    <a:uFillTx/>
                  </a:rPr>
                  <a:t> for damage outcome </a:t>
                </a:r>
                <a14:m>
                  <m:oMath xmlns:m="http://schemas.openxmlformats.org/officeDocument/2006/math">
                    <m:r>
                      <a:rPr lang="en-US" sz="2400" i="1" kern="0" smtClean="0">
                        <a:solidFill>
                          <a:srgbClr val="C00000"/>
                        </a:solidFill>
                        <a:latin typeface="Cambria Math" panose="02040503050406030204" pitchFamily="18" charset="0"/>
                      </a:rPr>
                      <m:t>𝑠</m:t>
                    </m:r>
                  </m:oMath>
                </a14:m>
                <a:endParaRPr kumimoji="0" lang="en-US" sz="2400" b="0" i="0" u="none" strike="noStrike" kern="0" cap="none" spc="0" normalizeH="0" baseline="0" noProof="0" dirty="0">
                  <a:ln>
                    <a:noFill/>
                  </a:ln>
                  <a:solidFill>
                    <a:srgbClr val="302F28"/>
                  </a:solidFill>
                  <a:effectLst/>
                  <a:uLnTx/>
                  <a:uFillTx/>
                </a:endParaRPr>
              </a:p>
            </p:txBody>
          </p:sp>
        </mc:Choice>
        <mc:Fallback xmlns="">
          <p:sp>
            <p:nvSpPr>
              <p:cNvPr id="107" name="TextBox 106">
                <a:extLst>
                  <a:ext uri="{FF2B5EF4-FFF2-40B4-BE49-F238E27FC236}">
                    <a16:creationId xmlns:a16="http://schemas.microsoft.com/office/drawing/2014/main" id="{CD059984-FF51-544B-8453-729891D6E0CB}"/>
                  </a:ext>
                </a:extLst>
              </p:cNvPr>
              <p:cNvSpPr txBox="1">
                <a:spLocks noRot="1" noChangeAspect="1" noMove="1" noResize="1" noEditPoints="1" noAdjustHandles="1" noChangeArrowheads="1" noChangeShapeType="1" noTextEdit="1"/>
              </p:cNvSpPr>
              <p:nvPr/>
            </p:nvSpPr>
            <p:spPr>
              <a:xfrm>
                <a:off x="254833" y="5242960"/>
                <a:ext cx="8695137" cy="1466684"/>
              </a:xfrm>
              <a:prstGeom prst="rect">
                <a:avLst/>
              </a:prstGeom>
              <a:blipFill>
                <a:blip r:embed="rId11"/>
                <a:stretch>
                  <a:fillRect l="-875" b="-56897"/>
                </a:stretch>
              </a:blipFill>
            </p:spPr>
            <p:txBody>
              <a:bodyPr/>
              <a:lstStyle/>
              <a:p>
                <a:r>
                  <a:rPr lang="en-US">
                    <a:noFill/>
                  </a:rPr>
                  <a:t> </a:t>
                </a:r>
              </a:p>
            </p:txBody>
          </p:sp>
        </mc:Fallback>
      </mc:AlternateContent>
      <p:sp>
        <p:nvSpPr>
          <p:cNvPr id="55" name="Slide Number Placeholder 11">
            <a:extLst>
              <a:ext uri="{FF2B5EF4-FFF2-40B4-BE49-F238E27FC236}">
                <a16:creationId xmlns:a16="http://schemas.microsoft.com/office/drawing/2014/main" id="{4D99BFB2-9A69-DC4B-AD47-1BC29286ECCB}"/>
              </a:ext>
            </a:extLst>
          </p:cNvPr>
          <p:cNvSpPr>
            <a:spLocks noGrp="1"/>
          </p:cNvSpPr>
          <p:nvPr>
            <p:ph type="sldNum" sz="quarter" idx="12"/>
          </p:nvPr>
        </p:nvSpPr>
        <p:spPr>
          <a:xfrm>
            <a:off x="6735201" y="635936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1D023-4AC1-4F41-92D0-222C0E156F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82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18456</TotalTime>
  <Words>1406</Words>
  <Application>Microsoft Office PowerPoint</Application>
  <PresentationFormat>On-screen Show (4:3)</PresentationFormat>
  <Paragraphs>184</Paragraphs>
  <Slides>11</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Cambria Math</vt:lpstr>
      <vt:lpstr>Office Theme</vt:lpstr>
      <vt:lpstr>2_Office Theme</vt:lpstr>
      <vt:lpstr>PowerPoint Presentation</vt:lpstr>
      <vt:lpstr>Motivation</vt:lpstr>
      <vt:lpstr>PowerPoint Presentation</vt:lpstr>
      <vt:lpstr>Challenges</vt:lpstr>
      <vt:lpstr>Risk-based Framework</vt:lpstr>
      <vt:lpstr>Including Forecast Uncertainty</vt:lpstr>
      <vt:lpstr>Predicting Outages from Damage Forecasts</vt:lpstr>
      <vt:lpstr>Planning for Storm Events </vt:lpstr>
      <vt:lpstr>PowerPoint Presentation</vt:lpstr>
      <vt:lpstr>Summary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Nilsen, Wendy</dc:creator>
  <cp:keywords/>
  <dc:description/>
  <cp:lastModifiedBy>Kerry</cp:lastModifiedBy>
  <cp:revision>545</cp:revision>
  <dcterms:created xsi:type="dcterms:W3CDTF">2016-01-15T22:20:06Z</dcterms:created>
  <dcterms:modified xsi:type="dcterms:W3CDTF">2021-11-17T17:18:39Z</dcterms:modified>
  <cp:category/>
</cp:coreProperties>
</file>